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6" r:id="rId7"/>
    <p:sldId id="267" r:id="rId8"/>
    <p:sldId id="268" r:id="rId9"/>
    <p:sldId id="272" r:id="rId10"/>
    <p:sldId id="269" r:id="rId11"/>
    <p:sldId id="270" r:id="rId12"/>
    <p:sldId id="261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5MD00: Single-Core Assignment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Yifan He</a:t>
            </a:r>
          </a:p>
          <a:p>
            <a:r>
              <a:rPr lang="en-US" dirty="0" smtClean="0"/>
              <a:t>2011-12-15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Second Step: </a:t>
            </a:r>
          </a:p>
          <a:p>
            <a:pPr marL="446088" lvl="1" indent="11113">
              <a:buNone/>
            </a:pPr>
            <a:r>
              <a:rPr lang="en-US" i="1" dirty="0" smtClean="0">
                <a:solidFill>
                  <a:srgbClr val="0070C0"/>
                </a:solidFill>
              </a:rPr>
              <a:t>Tune a few closely-related parameters (from the same group) together</a:t>
            </a:r>
          </a:p>
          <a:p>
            <a:pPr marL="720725" lvl="2" indent="0">
              <a:spcBef>
                <a:spcPts val="1200"/>
              </a:spcBef>
              <a:buNone/>
            </a:pPr>
            <a:r>
              <a:rPr lang="en-US" sz="2200" dirty="0" smtClean="0"/>
              <a:t>e.g., decode width (</a:t>
            </a:r>
            <a:r>
              <a:rPr lang="en-US" sz="2200" dirty="0" smtClean="0">
                <a:solidFill>
                  <a:srgbClr val="FF0000"/>
                </a:solidFill>
              </a:rPr>
              <a:t>-</a:t>
            </a:r>
            <a:r>
              <a:rPr lang="en-US" sz="2200" dirty="0" err="1" smtClean="0">
                <a:solidFill>
                  <a:srgbClr val="FF0000"/>
                </a:solidFill>
              </a:rPr>
              <a:t>decode:width</a:t>
            </a:r>
            <a:r>
              <a:rPr lang="en-US" sz="2200" dirty="0" smtClean="0"/>
              <a:t>), issue width (</a:t>
            </a:r>
            <a:r>
              <a:rPr lang="en-US" sz="2200" dirty="0" smtClean="0">
                <a:solidFill>
                  <a:srgbClr val="FF0000"/>
                </a:solidFill>
              </a:rPr>
              <a:t>-</a:t>
            </a:r>
            <a:r>
              <a:rPr lang="en-US" sz="2200" dirty="0" err="1" smtClean="0">
                <a:solidFill>
                  <a:srgbClr val="FF0000"/>
                </a:solidFill>
              </a:rPr>
              <a:t>issue:width</a:t>
            </a:r>
            <a:r>
              <a:rPr lang="en-US" sz="2200" dirty="0" smtClean="0"/>
              <a:t>), and commit width (</a:t>
            </a:r>
            <a:r>
              <a:rPr lang="en-US" sz="2200" dirty="0" smtClean="0">
                <a:solidFill>
                  <a:srgbClr val="FF0000"/>
                </a:solidFill>
              </a:rPr>
              <a:t>-</a:t>
            </a:r>
            <a:r>
              <a:rPr lang="en-US" sz="2200" dirty="0" err="1" smtClean="0">
                <a:solidFill>
                  <a:srgbClr val="FF0000"/>
                </a:solidFill>
              </a:rPr>
              <a:t>commit:width</a:t>
            </a:r>
            <a:r>
              <a:rPr lang="en-US" sz="2200" dirty="0" smtClean="0"/>
              <a:t>)</a:t>
            </a:r>
          </a:p>
          <a:p>
            <a:pPr marL="720725" lvl="2" indent="0">
              <a:spcBef>
                <a:spcPts val="1200"/>
              </a:spcBef>
              <a:buNone/>
            </a:pPr>
            <a:endParaRPr lang="en-US" sz="2200" dirty="0" smtClean="0"/>
          </a:p>
          <a:p>
            <a:pPr marL="720725" lvl="2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Require insight into the superscalar architecture</a:t>
            </a:r>
          </a:p>
          <a:p>
            <a:pPr marL="720725" lvl="2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You can use a script to automate this!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" y="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C00000"/>
                </a:solidFill>
              </a:rPr>
              <a:t>What should we do with respect to these parameters?</a:t>
            </a:r>
            <a:endParaRPr lang="en-US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525963"/>
          </a:xfrm>
        </p:spPr>
        <p:txBody>
          <a:bodyPr/>
          <a:lstStyle/>
          <a:p>
            <a:r>
              <a:rPr lang="en-US" dirty="0" smtClean="0"/>
              <a:t>Third Step: </a:t>
            </a:r>
          </a:p>
          <a:p>
            <a:pPr marL="446088" lvl="1" indent="11113">
              <a:buNone/>
            </a:pPr>
            <a:r>
              <a:rPr lang="en-US" i="1" dirty="0" smtClean="0">
                <a:solidFill>
                  <a:srgbClr val="0070C0"/>
                </a:solidFill>
              </a:rPr>
              <a:t>Tune a few related parameters (from different groups) together</a:t>
            </a:r>
          </a:p>
          <a:p>
            <a:pPr marL="720725" lvl="2" indent="0">
              <a:spcBef>
                <a:spcPts val="1200"/>
              </a:spcBef>
              <a:buNone/>
            </a:pPr>
            <a:r>
              <a:rPr lang="en-US" sz="2200" dirty="0" smtClean="0"/>
              <a:t>e.g., issue width (</a:t>
            </a:r>
            <a:r>
              <a:rPr lang="en-US" sz="2200" dirty="0" smtClean="0">
                <a:solidFill>
                  <a:srgbClr val="FF0000"/>
                </a:solidFill>
              </a:rPr>
              <a:t>-</a:t>
            </a:r>
            <a:r>
              <a:rPr lang="en-US" sz="2200" dirty="0" err="1" smtClean="0">
                <a:solidFill>
                  <a:srgbClr val="FF0000"/>
                </a:solidFill>
              </a:rPr>
              <a:t>issue:width</a:t>
            </a:r>
            <a:r>
              <a:rPr lang="en-US" sz="2200" dirty="0" smtClean="0"/>
              <a:t>), and number of function units </a:t>
            </a:r>
          </a:p>
          <a:p>
            <a:pPr marL="720725" lvl="2" indent="0">
              <a:spcBef>
                <a:spcPts val="600"/>
              </a:spcBef>
              <a:buNone/>
            </a:pP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FF0000"/>
                </a:solidFill>
              </a:rPr>
              <a:t>-</a:t>
            </a:r>
            <a:r>
              <a:rPr lang="en-US" sz="2200" dirty="0" err="1" smtClean="0">
                <a:solidFill>
                  <a:srgbClr val="FF0000"/>
                </a:solidFill>
              </a:rPr>
              <a:t>res:ialu</a:t>
            </a:r>
            <a:r>
              <a:rPr lang="en-US" sz="2200" dirty="0" smtClean="0">
                <a:solidFill>
                  <a:srgbClr val="FF0000"/>
                </a:solidFill>
              </a:rPr>
              <a:t>, -</a:t>
            </a:r>
            <a:r>
              <a:rPr lang="en-US" sz="2200" dirty="0" err="1" smtClean="0">
                <a:solidFill>
                  <a:srgbClr val="FF0000"/>
                </a:solidFill>
              </a:rPr>
              <a:t>res:imult</a:t>
            </a:r>
            <a:r>
              <a:rPr lang="en-US" sz="2200" dirty="0" smtClean="0"/>
              <a:t>)</a:t>
            </a:r>
          </a:p>
          <a:p>
            <a:pPr>
              <a:spcBef>
                <a:spcPts val="1200"/>
              </a:spcBef>
              <a:buNone/>
            </a:pPr>
            <a:r>
              <a:rPr lang="en-US" sz="3000" dirty="0" smtClean="0"/>
              <a:t>    </a:t>
            </a:r>
          </a:p>
          <a:p>
            <a:pPr>
              <a:spcBef>
                <a:spcPts val="1200"/>
              </a:spcBef>
              <a:buNone/>
            </a:pPr>
            <a:r>
              <a:rPr lang="en-US" sz="3000" dirty="0" smtClean="0"/>
              <a:t>         You can use a script to automate this!</a:t>
            </a:r>
            <a:endParaRPr lang="en-US" sz="3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" y="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C00000"/>
                </a:solidFill>
              </a:rPr>
              <a:t>What should we do with respect to these parameters?</a:t>
            </a:r>
            <a:endParaRPr lang="en-US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Individual Assignment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Assignment Website: </a:t>
            </a:r>
          </a:p>
          <a:p>
            <a:pPr>
              <a:spcBef>
                <a:spcPts val="1800"/>
              </a:spcBef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     https://sites.google.com/site/5md00sca</a:t>
            </a:r>
            <a:r>
              <a:rPr lang="en-US" dirty="0" smtClean="0"/>
              <a:t>  </a:t>
            </a:r>
          </a:p>
          <a:p>
            <a:pPr lvl="3"/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Server Account: </a:t>
            </a:r>
          </a:p>
          <a:p>
            <a:pPr>
              <a:spcBef>
                <a:spcPts val="1800"/>
              </a:spcBef>
              <a:buNone/>
            </a:pPr>
            <a:r>
              <a:rPr lang="en-US" sz="3000" dirty="0" smtClean="0"/>
              <a:t>     </a:t>
            </a:r>
            <a:r>
              <a:rPr lang="en-US" sz="3000" dirty="0" smtClean="0">
                <a:solidFill>
                  <a:srgbClr val="0070C0"/>
                </a:solidFill>
              </a:rPr>
              <a:t>Pick up one account from our secretary (PT9.24)</a:t>
            </a:r>
            <a:r>
              <a:rPr lang="en-US" sz="3000" dirty="0" smtClean="0"/>
              <a:t>     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	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Deadline</a:t>
            </a:r>
          </a:p>
          <a:p>
            <a:pPr>
              <a:spcBef>
                <a:spcPts val="1800"/>
              </a:spcBef>
              <a:buNone/>
            </a:pPr>
            <a:r>
              <a:rPr lang="en-US" dirty="0" smtClean="0"/>
              <a:t>     </a:t>
            </a:r>
            <a:r>
              <a:rPr lang="en-US" sz="3000" dirty="0" smtClean="0">
                <a:solidFill>
                  <a:srgbClr val="0070C0"/>
                </a:solidFill>
              </a:rPr>
              <a:t>Jan. </a:t>
            </a:r>
            <a:r>
              <a:rPr lang="en-US" sz="3000" dirty="0" smtClean="0">
                <a:solidFill>
                  <a:srgbClr val="0070C0"/>
                </a:solidFill>
              </a:rPr>
              <a:t>9</a:t>
            </a:r>
            <a:r>
              <a:rPr lang="en-US" sz="3000" dirty="0" smtClean="0">
                <a:solidFill>
                  <a:srgbClr val="0070C0"/>
                </a:solidFill>
              </a:rPr>
              <a:t>, </a:t>
            </a:r>
            <a:r>
              <a:rPr lang="en-US" sz="3000" dirty="0" smtClean="0">
                <a:solidFill>
                  <a:srgbClr val="0070C0"/>
                </a:solidFill>
              </a:rPr>
              <a:t>2012</a:t>
            </a:r>
            <a:endParaRPr lang="en-US" sz="3000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400" dirty="0" smtClean="0">
                <a:solidFill>
                  <a:srgbClr val="C00000"/>
                </a:solidFill>
              </a:rPr>
              <a:t>Assignment information</a:t>
            </a:r>
            <a:endParaRPr 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914400"/>
          </a:xfrm>
        </p:spPr>
        <p:txBody>
          <a:bodyPr/>
          <a:lstStyle/>
          <a:p>
            <a:pPr algn="ctr">
              <a:buNone/>
            </a:pPr>
            <a:r>
              <a:rPr lang="en-US" sz="5000" dirty="0" smtClean="0"/>
              <a:t>Questions?</a:t>
            </a:r>
            <a:endParaRPr lang="en-US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your </a:t>
            </a:r>
            <a:r>
              <a:rPr lang="en-US" i="1" dirty="0" smtClean="0">
                <a:solidFill>
                  <a:srgbClr val="0070C0"/>
                </a:solidFill>
              </a:rPr>
              <a:t>own</a:t>
            </a:r>
            <a:r>
              <a:rPr lang="en-US" dirty="0" smtClean="0"/>
              <a:t> superscalar machine!</a:t>
            </a:r>
          </a:p>
          <a:p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How?</a:t>
            </a:r>
          </a:p>
          <a:p>
            <a:endParaRPr lang="en-US" dirty="0" smtClean="0"/>
          </a:p>
          <a:p>
            <a:r>
              <a:rPr lang="en-US" dirty="0" smtClean="0"/>
              <a:t>A superscalar architecture </a:t>
            </a:r>
            <a:r>
              <a:rPr lang="en-US" i="1" dirty="0" smtClean="0">
                <a:solidFill>
                  <a:srgbClr val="0070C0"/>
                </a:solidFill>
              </a:rPr>
              <a:t>simulator</a:t>
            </a:r>
            <a:r>
              <a:rPr lang="en-US" dirty="0" smtClean="0"/>
              <a:t>, with tunable hardware </a:t>
            </a:r>
            <a:r>
              <a:rPr lang="en-US" i="1" dirty="0" smtClean="0">
                <a:solidFill>
                  <a:srgbClr val="0070C0"/>
                </a:solidFill>
              </a:rPr>
              <a:t>parameters</a:t>
            </a:r>
          </a:p>
          <a:p>
            <a:pPr lvl="1">
              <a:spcBef>
                <a:spcPts val="1200"/>
              </a:spcBef>
            </a:pPr>
            <a:r>
              <a:rPr lang="en-US" sz="2400" i="1" dirty="0" smtClean="0">
                <a:solidFill>
                  <a:srgbClr val="0070C0"/>
                </a:solidFill>
              </a:rPr>
              <a:t> e.g., branch predictor type (always taken, always not taken, bimodal, 2-level, …)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400" dirty="0" smtClean="0">
                <a:solidFill>
                  <a:srgbClr val="C00000"/>
                </a:solidFill>
              </a:rPr>
              <a:t>What is this assignment about?</a:t>
            </a:r>
            <a:endParaRPr 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SimpleScalar</a:t>
            </a:r>
            <a:r>
              <a:rPr lang="en-US" dirty="0" smtClean="0"/>
              <a:t> </a:t>
            </a:r>
            <a:r>
              <a:rPr lang="en-US" baseline="30000" dirty="0" smtClean="0"/>
              <a:t>[1]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Cycle-accurate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Can provide a lot of detailed information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Very popular single-core simulator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Wattch</a:t>
            </a:r>
            <a:r>
              <a:rPr lang="en-US" dirty="0" smtClean="0"/>
              <a:t> </a:t>
            </a:r>
            <a:r>
              <a:rPr lang="en-US" baseline="30000" dirty="0" smtClean="0"/>
              <a:t>[2]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SimpleScalar</a:t>
            </a:r>
            <a:r>
              <a:rPr lang="en-US" dirty="0" smtClean="0">
                <a:solidFill>
                  <a:srgbClr val="0070C0"/>
                </a:solidFill>
              </a:rPr>
              <a:t> + power information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400" dirty="0" smtClean="0">
                <a:solidFill>
                  <a:srgbClr val="C00000"/>
                </a:solidFill>
              </a:rPr>
              <a:t>Which simulator are we going to use?</a:t>
            </a:r>
            <a:endParaRPr lang="en-US" sz="3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6248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[1]. http://www.simplescalar.com/ </a:t>
            </a:r>
          </a:p>
          <a:p>
            <a:r>
              <a:rPr lang="en-US" sz="1200" dirty="0" smtClean="0"/>
              <a:t>[2]. http://www.eecs.harvard.edu/~dbrooks/wattch-form.html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rgbClr val="0070C0"/>
                </a:solidFill>
              </a:rPr>
              <a:t>IPC (instruction per cycle)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Performance &amp; Energy Efficiency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rgbClr val="0070C0"/>
                </a:solidFill>
              </a:rPr>
              <a:t>EDP (energy-delay product)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400" dirty="0" smtClean="0">
                <a:solidFill>
                  <a:srgbClr val="C00000"/>
                </a:solidFill>
              </a:rPr>
              <a:t>What are our design metrics?</a:t>
            </a:r>
            <a:endParaRPr 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400" dirty="0" smtClean="0">
                <a:solidFill>
                  <a:srgbClr val="C00000"/>
                </a:solidFill>
              </a:rPr>
              <a:t>What kind of parameters can we tune?</a:t>
            </a:r>
            <a:endParaRPr lang="en-US" sz="34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61109"/>
            <a:ext cx="4224337" cy="292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7310" y="1230630"/>
            <a:ext cx="3793531" cy="25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50" y="4511040"/>
            <a:ext cx="3767137" cy="226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 b="41324"/>
          <a:stretch>
            <a:fillRect/>
          </a:stretch>
        </p:blipFill>
        <p:spPr bwMode="auto">
          <a:xfrm>
            <a:off x="5147310" y="4091940"/>
            <a:ext cx="315849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l="3333" t="15556" r="72778" b="68444"/>
          <a:stretch>
            <a:fillRect/>
          </a:stretch>
        </p:blipFill>
        <p:spPr bwMode="auto">
          <a:xfrm>
            <a:off x="5791200" y="312420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First Step: </a:t>
            </a:r>
            <a:r>
              <a:rPr lang="en-US" i="1" dirty="0" smtClean="0">
                <a:solidFill>
                  <a:srgbClr val="0070C0"/>
                </a:solidFill>
              </a:rPr>
              <a:t>tune a specific parameter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" y="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C00000"/>
                </a:solidFill>
              </a:rPr>
              <a:t>What should we do with respect to these parameters?</a:t>
            </a:r>
            <a:endParaRPr lang="en-US" sz="30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90800"/>
            <a:ext cx="5102225" cy="376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1021080" y="3127917"/>
            <a:ext cx="891540" cy="3288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905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example, tune the parameter of branch predictor type (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bpred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950720" y="4206147"/>
            <a:ext cx="1623060" cy="22440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16630" y="3379377"/>
            <a:ext cx="1905000" cy="32080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836920" y="3604260"/>
            <a:ext cx="318897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9" grpId="0" animBg="1"/>
      <p:bldP spid="9" grpId="1" animBg="1"/>
      <p:bldP spid="10" grpId="0" animBg="1"/>
      <p:bldP spid="10" grpId="1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First Step: </a:t>
            </a:r>
            <a:r>
              <a:rPr lang="en-US" i="1" dirty="0" smtClean="0">
                <a:solidFill>
                  <a:srgbClr val="0070C0"/>
                </a:solidFill>
              </a:rPr>
              <a:t>tune a specific parameter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" y="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C00000"/>
                </a:solidFill>
              </a:rPr>
              <a:t>What should we do with respect to these parameters?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905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example, tune the parameter of branch predictor type (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bpred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454" y="2514600"/>
            <a:ext cx="5103146" cy="376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First Step: </a:t>
            </a:r>
            <a:r>
              <a:rPr lang="en-US" i="1" dirty="0" smtClean="0">
                <a:solidFill>
                  <a:srgbClr val="0070C0"/>
                </a:solidFill>
              </a:rPr>
              <a:t>tune a specific parameter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" y="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C00000"/>
                </a:solidFill>
              </a:rPr>
              <a:t>What should we do with respect to these parameters?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905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Tune the parameter of bimodal branch predictor table size (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bpred:bimod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 t="15111" r="26667" b="61056"/>
          <a:stretch>
            <a:fillRect/>
          </a:stretch>
        </p:blipFill>
        <p:spPr bwMode="auto">
          <a:xfrm>
            <a:off x="118110" y="2514600"/>
            <a:ext cx="562707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85800" y="3962400"/>
          <a:ext cx="3017520" cy="2743200"/>
        </p:xfrm>
        <a:graphic>
          <a:graphicData uri="http://schemas.openxmlformats.org/presentationml/2006/ole">
            <p:oleObj spid="_x0000_s4103" name="Visio" r:id="rId4" imgW="1990963" imgH="1805368" progId="Visio.Drawing.11">
              <p:embed/>
            </p:oleObj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613072"/>
            <a:ext cx="4267200" cy="315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0591" y="3615337"/>
            <a:ext cx="4265612" cy="314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Arrow Connector 16"/>
          <p:cNvCxnSpPr/>
          <p:nvPr/>
        </p:nvCxnSpPr>
        <p:spPr>
          <a:xfrm flipV="1">
            <a:off x="2567940" y="3733800"/>
            <a:ext cx="0" cy="457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71600"/>
            <a:ext cx="6669552" cy="535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1940" y="76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C00000"/>
                </a:solidFill>
              </a:rPr>
              <a:t>2-Level branch predictor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6400800"/>
            <a:ext cx="2057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358</Words>
  <Application>Microsoft Office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Visio</vt:lpstr>
      <vt:lpstr>5MD00: Single-Core Assignment</vt:lpstr>
      <vt:lpstr>What is this assignment about?</vt:lpstr>
      <vt:lpstr>Which simulator are we going to use?</vt:lpstr>
      <vt:lpstr>What are our design metrics?</vt:lpstr>
      <vt:lpstr>What kind of parameters can we tune?</vt:lpstr>
      <vt:lpstr>What should we do with respect to these parameters?</vt:lpstr>
      <vt:lpstr>What should we do with respect to these parameters?</vt:lpstr>
      <vt:lpstr>What should we do with respect to these parameters?</vt:lpstr>
      <vt:lpstr>2-Level branch predictor</vt:lpstr>
      <vt:lpstr>What should we do with respect to these parameters?</vt:lpstr>
      <vt:lpstr>What should we do with respect to these parameters?</vt:lpstr>
      <vt:lpstr>Assignment information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different branch predictors</dc:title>
  <dc:creator/>
  <cp:lastModifiedBy>yhe</cp:lastModifiedBy>
  <cp:revision>67</cp:revision>
  <dcterms:created xsi:type="dcterms:W3CDTF">2006-08-16T00:00:00Z</dcterms:created>
  <dcterms:modified xsi:type="dcterms:W3CDTF">2011-12-15T12:08:23Z</dcterms:modified>
</cp:coreProperties>
</file>