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401" r:id="rId4"/>
    <p:sldId id="414" r:id="rId5"/>
    <p:sldId id="415" r:id="rId6"/>
    <p:sldId id="358" r:id="rId7"/>
    <p:sldId id="400" r:id="rId8"/>
    <p:sldId id="304" r:id="rId9"/>
    <p:sldId id="402" r:id="rId10"/>
    <p:sldId id="404" r:id="rId11"/>
    <p:sldId id="403" r:id="rId12"/>
    <p:sldId id="372" r:id="rId13"/>
    <p:sldId id="373" r:id="rId14"/>
    <p:sldId id="265" r:id="rId15"/>
    <p:sldId id="308" r:id="rId16"/>
    <p:sldId id="359" r:id="rId17"/>
    <p:sldId id="340" r:id="rId18"/>
    <p:sldId id="341" r:id="rId19"/>
    <p:sldId id="344" r:id="rId20"/>
    <p:sldId id="374" r:id="rId21"/>
    <p:sldId id="385" r:id="rId22"/>
    <p:sldId id="376" r:id="rId23"/>
    <p:sldId id="377" r:id="rId24"/>
    <p:sldId id="378" r:id="rId25"/>
    <p:sldId id="379" r:id="rId26"/>
    <p:sldId id="380" r:id="rId27"/>
    <p:sldId id="355" r:id="rId28"/>
    <p:sldId id="356" r:id="rId29"/>
    <p:sldId id="357" r:id="rId30"/>
    <p:sldId id="413" r:id="rId31"/>
    <p:sldId id="411" r:id="rId32"/>
    <p:sldId id="412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38" r:id="rId45"/>
    <p:sldId id="339" r:id="rId46"/>
    <p:sldId id="405" r:id="rId47"/>
    <p:sldId id="406" r:id="rId48"/>
    <p:sldId id="407" r:id="rId49"/>
    <p:sldId id="311" r:id="rId50"/>
    <p:sldId id="399" r:id="rId51"/>
    <p:sldId id="408" r:id="rId52"/>
    <p:sldId id="398" r:id="rId53"/>
    <p:sldId id="416" r:id="rId54"/>
    <p:sldId id="4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CCFF66"/>
    <a:srgbClr val="FFFF66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94694" autoAdjust="0"/>
  </p:normalViewPr>
  <p:slideViewPr>
    <p:cSldViewPr>
      <p:cViewPr varScale="1">
        <p:scale>
          <a:sx n="94" d="100"/>
          <a:sy n="94" d="100"/>
        </p:scale>
        <p:origin x="-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1F5C7-B365-461A-BA50-40DD0BA2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D4740-07BE-4551-8049-1D7D807FCE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69119-E78F-4881-96C8-D5BA53CCDC2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9F522-0749-4C67-8EF6-B761955AFC1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Processor: 2250X, 22X Latency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22522-419C-4A9A-AB14-AFB0A488201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01326-0922-42BC-A597-41D0A6CD746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06563-6A5B-462C-B4C6-47D508A04E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F59A-6FBD-4193-9916-997FCC4FA06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DA73-D90D-4648-8F0C-3EA41A5360F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FACE-1D9D-4174-A7B9-A3BFB270932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94DC5-15C7-4C08-9CDC-9421C3C464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97421-831A-47AF-B9AC-85CE850F28E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C0C63-7C5D-42B1-A426-C27630B2E13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495DD-CCD8-404B-85CD-8BF914E8290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2FA33-C3CE-47E6-8EEA-3D41636FB40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D7A8A-7E07-4D5B-9492-B0A5EEB2405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4125" y="4343400"/>
            <a:ext cx="4278313" cy="4114800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r>
              <a:rPr lang="en-US" smtClean="0"/>
              <a:t>The principle of locality states that programs access a relatively small portion of the address space at  any instant of time.</a:t>
            </a:r>
          </a:p>
          <a:p>
            <a:pPr eaLnBrk="1" hangingPunct="1"/>
            <a:r>
              <a:rPr lang="en-US" smtClean="0"/>
              <a:t>This is kind of like in real life, we all have a lot of friends.  But at any given time most of us can  only  keep in touch with a small group of them.</a:t>
            </a:r>
          </a:p>
          <a:p>
            <a:pPr eaLnBrk="1" hangingPunct="1"/>
            <a:r>
              <a:rPr lang="en-US" smtClean="0"/>
              <a:t>There are two different types of locality: Temporal and Spatial. Temporal locality is the locality in time  which says if an item is referenced, it  will tend to be referenced again soon.</a:t>
            </a:r>
          </a:p>
          <a:p>
            <a:pPr eaLnBrk="1" hangingPunct="1"/>
            <a:r>
              <a:rPr lang="en-US" smtClean="0"/>
              <a:t>This is like saying if you just talk to one of your friends, it is likely that you will talk to him or her again soon.</a:t>
            </a:r>
          </a:p>
          <a:p>
            <a:pPr eaLnBrk="1" hangingPunct="1"/>
            <a:r>
              <a:rPr lang="en-US" smtClean="0"/>
              <a:t>This makes sense. For example, if you just have lunch with a friend, you may say, let’s go to the ball game this Sunday.  So you will talk to him again soon.</a:t>
            </a:r>
          </a:p>
          <a:p>
            <a:pPr eaLnBrk="1" hangingPunct="1"/>
            <a:r>
              <a:rPr lang="en-US" smtClean="0"/>
              <a:t>Spatial locality is the locality in space.  It says if an item is referenced, items whose addresses are close by tend to be referenced soon.</a:t>
            </a:r>
          </a:p>
          <a:p>
            <a:pPr eaLnBrk="1" hangingPunct="1"/>
            <a:r>
              <a:rPr lang="en-US" smtClean="0"/>
              <a:t>Once again, using our analogy.  We can usually divide our friends into groups.  Like friends from high school, friends from work, friends from home.</a:t>
            </a:r>
          </a:p>
          <a:p>
            <a:pPr eaLnBrk="1" hangingPunct="1"/>
            <a:r>
              <a:rPr lang="en-US" smtClean="0"/>
              <a:t>Let’s say you just talk to one of your friends from high school and she may say something like: “So did you hear so and so just won the lottery.”</a:t>
            </a:r>
          </a:p>
          <a:p>
            <a:pPr eaLnBrk="1" hangingPunct="1"/>
            <a:r>
              <a:rPr lang="en-US" smtClean="0"/>
              <a:t>You probably will say NO, I better give him a call and find out more.</a:t>
            </a:r>
          </a:p>
          <a:p>
            <a:pPr eaLnBrk="1" hangingPunct="1"/>
            <a:r>
              <a:rPr lang="en-US" smtClean="0"/>
              <a:t>So this is an example of spatial locality.  You just talked to a friend from your high school days.  As a result, you end up talking to another high school friend.  Or at least in this case, you hope he still remember you are his friend.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+3 = 10 min. (X:50)</a:t>
            </a:r>
          </a:p>
        </p:txBody>
      </p:sp>
      <p:sp>
        <p:nvSpPr>
          <p:cNvPr id="79876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D1F6-771D-43B1-9C51-EBB3FCC3E48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4125" y="4343400"/>
            <a:ext cx="4278313" cy="4114800"/>
          </a:xfrm>
          <a:noFill/>
          <a:ln/>
        </p:spPr>
        <p:txBody>
          <a:bodyPr lIns="90671" tIns="44539" rIns="90671" bIns="44539"/>
          <a:lstStyle/>
          <a:p>
            <a:pPr eaLnBrk="1" hangingPunct="1"/>
            <a:endParaRPr lang="en-US" smtClean="0"/>
          </a:p>
        </p:txBody>
      </p:sp>
      <p:sp>
        <p:nvSpPr>
          <p:cNvPr id="80900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2D927-0A92-4EB6-915C-10BAF899FF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00175" y="879475"/>
            <a:ext cx="4057650" cy="304323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32CC6-2282-4C8A-93D9-EA33C8A7E35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CB4B-0D17-43E1-A89C-06DAF788D96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7398C4-6FD8-4A40-B023-BE00D39CA40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E46BF-6946-4F18-B5C6-D6C97353165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6611C-67CF-4E9D-A8DC-D55628E6733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B4259-FE0D-44E5-AAB8-48A29CAAF68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B124-B427-47A4-933F-28070B2FDB3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88068" name="Rectangle 3"/>
          <p:cNvSpPr>
            <a:spLocks noRo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EFD37-3D80-4EF8-AF39-02B1D65EC08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75D70-F431-414B-9B8A-6B2F0DA6A39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01469-30E8-43B8-9163-D859906EE29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7E8A7-F3CE-42EB-A585-ECAA1D885AC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D46DC-F37E-48AB-8875-52E95C7C45C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4213"/>
            <a:ext cx="4576762" cy="3432175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92232" tIns="46116" rIns="92232" bIns="461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40C10-D551-4867-8897-E63F70C1EE5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428F1-F80E-48F1-AF84-FDB2B52E8D2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D8D7F-0353-4A2D-87DC-155CDB6E435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01FF0-4118-44F9-8E35-753D56FFEC6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23828-B32B-401C-92FA-DA8486F279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B86D8-9726-4A57-8B1C-B6D8C904F444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8307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98308" name="Rectangle 3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CE97D-300B-4C98-A528-E7366CDE64E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F9740-B6A2-4EE9-BCFF-CA5B1AFDFD8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600B-C9B0-421D-9862-384946F3A9EA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8C1D0-5C98-438D-91E9-9FD6C55D3EF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 w="12700" cap="flat">
            <a:solidFill>
              <a:schemeClr val="tx1"/>
            </a:solidFill>
            <a:prstDash val="sysDot"/>
          </a:ln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642" tIns="46116" rIns="90642" bIns="46116"/>
          <a:lstStyle/>
          <a:p>
            <a:pPr defTabSz="896938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CAC84-9C44-47A3-9329-43AF2140E67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C8C3-5630-46BA-BE51-3E623C9BDDB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0159A-D50D-41D1-AC1D-788F08C7E8B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3A4CF-E542-4C18-89F7-82F8776AF9EB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DFF06-11CA-4821-B90E-C991A1465A3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4F4ED-48A1-4F76-B52D-7D794183690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1B547-BCDF-4624-A7A4-3EF361903F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3BC57-963F-4EE3-9DD4-D68AACF18C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898D0-1C01-4B74-8FEF-20B5B4826DB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DDC0-C7EA-4B30-8728-029DDEA3B88E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FBA56-7033-4EBF-9219-3350AC57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FEC1-4BDC-4512-BEE3-A7BCE087342D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5F7C-6D46-4F01-8AA6-90142EFEF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7D72-AE99-4E4B-B391-169CDCEC6AAE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D1F37-0D2A-4F4C-8FDB-3E35CC96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41910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EB0F-CDCB-4854-B3B5-FC97CEB70DA8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2EC4D-82E3-442C-9EBF-2428C09A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E64B3-E739-41B9-81E3-A2F3C2B08AE4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E414-1DA8-4571-A918-C4D741822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A65FC-B9BA-4BBD-AE4D-3F7E0478CB08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8A08-3C99-4A70-B36C-6AC27A935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C475-4BA0-4C15-8D88-2B18D6990E76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E8496-F4B1-4260-AF49-6EDAB2452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241D-1A7D-4053-821E-0DAAE8B182FE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09A4A-2281-4EBA-8164-FAEDF21C5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9C8D-0FA8-4925-9DD5-D692FE996753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8F3D-14BC-4F75-A9B8-2361ACF85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99E4B-8B0F-4C5C-9E50-5C31BF6C119F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2F0E-6E85-4E19-B35C-1216C52C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96C4-4F9E-4585-85EB-28C92CE6BC69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E1D5F-5CD1-4B96-98AB-A26C27F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D00E-526B-4642-9743-A731A551B48F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5D1A-55AD-48F9-BFF6-8A56240C4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fld id="{8CD65238-81E4-48C0-B7D1-F2FC32FCC938}" type="datetime1">
              <a:rPr lang="en-US"/>
              <a:pPr>
                <a:defRPr/>
              </a:pPr>
              <a:t>11/10/2014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ACA H.Corporaal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46891D-F3ED-4458-BDA5-17140EC2C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b="1" smtClean="0"/>
              <a:t>Advanced Computer Architecture</a:t>
            </a:r>
            <a:br>
              <a:rPr lang="en-US" b="1" smtClean="0"/>
            </a:br>
            <a:r>
              <a:rPr lang="en-US" b="1" smtClean="0"/>
              <a:t>5MD00 / 5Z033</a:t>
            </a: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b="1" smtClean="0">
                <a:solidFill>
                  <a:srgbClr val="CC3300"/>
                </a:solidFill>
              </a:rPr>
              <a:t/>
            </a:r>
            <a:br>
              <a:rPr lang="en-US" b="1" smtClean="0">
                <a:solidFill>
                  <a:srgbClr val="CC3300"/>
                </a:solidFill>
              </a:rPr>
            </a:br>
            <a:r>
              <a:rPr lang="en-US" sz="4800" b="1" smtClean="0">
                <a:solidFill>
                  <a:srgbClr val="CC3300"/>
                </a:solidFill>
              </a:rPr>
              <a:t>Fundamentals</a:t>
            </a:r>
            <a:endParaRPr lang="en-US" sz="4400" b="1" smtClean="0">
              <a:solidFill>
                <a:srgbClr val="CC33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Henk Corporaal</a:t>
            </a:r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www.ics.ele.tue.nl/~heco/courses/aca</a:t>
            </a:r>
          </a:p>
          <a:p>
            <a:pPr eaLnBrk="1" hangingPunct="1"/>
            <a:r>
              <a:rPr lang="en-US" smtClean="0"/>
              <a:t>h.corporaal@tue.nl</a:t>
            </a:r>
          </a:p>
          <a:p>
            <a:pPr eaLnBrk="1" hangingPunct="1"/>
            <a:r>
              <a:rPr lang="en-US" smtClean="0"/>
              <a:t>TUEindhoven</a:t>
            </a:r>
          </a:p>
          <a:p>
            <a:pPr eaLnBrk="1" hangingPunct="1"/>
            <a:r>
              <a:rPr lang="en-US" smtClean="0"/>
              <a:t>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548F89-F07B-4041-AAB9-1C0569737981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FD71D-00E1-490E-A9EC-6AC42D8751A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memory granularity</a:t>
            </a:r>
          </a:p>
        </p:txBody>
      </p:sp>
      <p:pic>
        <p:nvPicPr>
          <p:cNvPr id="12294" name="Picture 6" descr="http://www.ieee.org/portal/cms_docs_sscs/sscs/08Winter/Isaacsm-crF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4011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61722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From SSCS by Randall D. Isaac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4555FB-013D-4AC8-86CD-EC0E594F496E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CBAA4-4716-4F83-9313-73CE575D7E2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7" name="Picture 5" descr="File:Hard drive capacity over tim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077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PC hard drive capacity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F31146-C2B7-48AF-AF7F-9C9863208A8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69A997-4068-41DE-9BE4-D4C849498248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14341" name="Picture 2" descr="Ch1-fig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7950"/>
            <a:ext cx="670877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0" y="130175"/>
            <a:ext cx="243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Bandwidth vs</a:t>
            </a:r>
          </a:p>
          <a:p>
            <a:r>
              <a:rPr lang="en-US" sz="3200">
                <a:solidFill>
                  <a:schemeClr val="accent2"/>
                </a:solidFill>
              </a:rPr>
              <a:t>Latency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F706EC-D6CA-42EB-8FEC-8B164C3F176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2847D-A799-43B6-8462-B493E2D6B97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Latency Lags Bandwidth (last ~20 years)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0200" y="1219200"/>
            <a:ext cx="3522663" cy="4776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Performance Milestones</a:t>
            </a: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Processor: ‘286, ‘386, ‘486, Pentium, Pentium Pro, Pentium 4 </a:t>
            </a:r>
            <a:r>
              <a:rPr lang="en-US" sz="1000" smtClean="0">
                <a:cs typeface="Times New Roman" pitchFamily="18" charset="0"/>
              </a:rPr>
              <a:t>(21x,2250x)</a:t>
            </a: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Ethernet: 10Mb, 100Mb, 1000Mb, 10000 Mb/s </a:t>
            </a:r>
            <a:r>
              <a:rPr lang="en-US" sz="1000" smtClean="0">
                <a:cs typeface="Times New Roman" pitchFamily="18" charset="0"/>
              </a:rPr>
              <a:t>(16x,1000x)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Memory Module: 16bit plain DRAM, Page Mode DRAM, 32b, 64b, SDRAM, </a:t>
            </a:r>
            <a:br>
              <a:rPr lang="en-US" sz="2000" smtClean="0">
                <a:cs typeface="Times New Roman" pitchFamily="18" charset="0"/>
              </a:rPr>
            </a:br>
            <a:r>
              <a:rPr lang="en-US" sz="2000" smtClean="0">
                <a:cs typeface="Times New Roman" pitchFamily="18" charset="0"/>
              </a:rPr>
              <a:t>DDR SDRAM </a:t>
            </a:r>
            <a:r>
              <a:rPr lang="en-US" sz="1000" smtClean="0">
                <a:cs typeface="Times New Roman" pitchFamily="18" charset="0"/>
              </a:rPr>
              <a:t>(4x,120x)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cs typeface="Times New Roman" pitchFamily="18" charset="0"/>
              </a:rPr>
              <a:t>Disk : 3600, 5400, 7200, 10000, 15000 RPM </a:t>
            </a:r>
            <a:r>
              <a:rPr lang="en-US" sz="1000" smtClean="0">
                <a:cs typeface="Times New Roman" pitchFamily="18" charset="0"/>
              </a:rPr>
              <a:t>(8x, 143x)</a:t>
            </a:r>
            <a:endParaRPr lang="en-US" sz="2000" smtClean="0">
              <a:cs typeface="Times New Roman" pitchFamily="18" charset="0"/>
            </a:endParaRPr>
          </a:p>
          <a:p>
            <a:pPr eaLnBrk="1" hangingPunct="1"/>
            <a:endParaRPr lang="en-US" sz="2000" smtClean="0"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-153988" y="1052513"/>
          <a:ext cx="5476876" cy="5805487"/>
        </p:xfrm>
        <a:graphic>
          <a:graphicData uri="http://schemas.openxmlformats.org/presentationml/2006/ole">
            <p:oleObj spid="_x0000_s1026" name="Chart" r:id="rId4" imgW="5020056" imgH="6077407" progId="Excel.Chart.8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470025"/>
            <a:ext cx="3330575" cy="1970088"/>
            <a:chOff x="0" y="926"/>
            <a:chExt cx="2015" cy="1212"/>
          </a:xfrm>
        </p:grpSpPr>
        <p:sp>
          <p:nvSpPr>
            <p:cNvPr id="1033" name="Text Box 6"/>
            <p:cNvSpPr txBox="1">
              <a:spLocks noChangeArrowheads="1"/>
            </p:cNvSpPr>
            <p:nvPr/>
          </p:nvSpPr>
          <p:spPr bwMode="auto">
            <a:xfrm>
              <a:off x="0" y="926"/>
              <a:ext cx="1098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CPU high, </a:t>
              </a:r>
            </a:p>
            <a:p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Memory low</a:t>
              </a:r>
              <a:br>
                <a:rPr lang="en-US" sz="1800" b="1">
                  <a:solidFill>
                    <a:srgbClr val="0000FF"/>
                  </a:solidFill>
                  <a:latin typeface="Arial" charset="0"/>
                </a:rPr>
              </a:br>
              <a:r>
                <a:rPr lang="en-US" sz="1800" b="1">
                  <a:solidFill>
                    <a:srgbClr val="0000FF"/>
                  </a:solidFill>
                  <a:latin typeface="Arial" charset="0"/>
                  <a:sym typeface="Symbol" pitchFamily="18" charset="2"/>
                </a:rPr>
                <a:t>(“</a:t>
              </a:r>
              <a:r>
                <a:rPr lang="en-US" sz="1800" b="1">
                  <a:solidFill>
                    <a:srgbClr val="0000FF"/>
                  </a:solidFill>
                  <a:latin typeface="Arial" charset="0"/>
                </a:rPr>
                <a:t>Memory Wall”)</a:t>
              </a:r>
            </a:p>
          </p:txBody>
        </p:sp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799" y="1099"/>
              <a:ext cx="1216" cy="19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876" y="1305"/>
              <a:ext cx="530" cy="8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CC7AA2-D9C0-42C8-A8F7-5C38CF4AB69C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90864-CCD3-4CEA-8A49-0C8227D9467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36588"/>
            <a:ext cx="7875588" cy="277812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Technology Trends</a:t>
            </a:r>
            <a:br>
              <a:rPr lang="en-US" smtClean="0"/>
            </a:br>
            <a:r>
              <a:rPr lang="en-US" smtClean="0"/>
              <a:t>(Summary)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1155700" y="2222500"/>
            <a:ext cx="7150100" cy="176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 u="sng">
                <a:latin typeface="Arial" charset="0"/>
              </a:rPr>
              <a:t>		Capacity	Speed (latency)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Logic	2x  in  3 years	2x  in 3 years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DRAM	4x  in  3 years	2x  in 10 years</a:t>
            </a:r>
          </a:p>
          <a:p>
            <a:pPr marL="342900" indent="-342900" eaLnBrk="0" hangingPunct="0">
              <a:lnSpc>
                <a:spcPct val="87000"/>
              </a:lnSpc>
              <a:spcBef>
                <a:spcPct val="41000"/>
              </a:spcBef>
              <a:tabLst>
                <a:tab pos="1371600" algn="l"/>
                <a:tab pos="4140200" algn="l"/>
              </a:tabLst>
            </a:pPr>
            <a:r>
              <a:rPr lang="en-US" b="1">
                <a:latin typeface="Arial" charset="0"/>
              </a:rPr>
              <a:t>Disk	4x  in  3 years	2x  in 10 years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70402AC-E1DF-4313-AEF1-4236167F13CC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ACD440-DC4F-4294-9B46-DABFE6CBCB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classes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Desktop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PC / Laptop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PDA 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Game computers?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Server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Embedded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everywhere ….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See fig. 1.2 which lists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price of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price of microprocessor module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volume (in 2005)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critical design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BB22D-9908-4533-AD1B-F364DDDDF5E6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741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741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0CAA-0371-4476-9304-E667C649A74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8” MIPS64 R20K wafer (564 dies)</a:t>
            </a:r>
          </a:p>
        </p:txBody>
      </p:sp>
      <p:pic>
        <p:nvPicPr>
          <p:cNvPr id="17414" name="Picture 3" descr="Ch1-fig08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b="15254"/>
          <a:stretch>
            <a:fillRect/>
          </a:stretch>
        </p:blipFill>
        <p:spPr>
          <a:xfrm>
            <a:off x="4114800" y="2022475"/>
            <a:ext cx="4589463" cy="4495800"/>
          </a:xfrm>
          <a:noFill/>
        </p:spPr>
      </p:pic>
      <p:pic>
        <p:nvPicPr>
          <p:cNvPr id="17415" name="Picture 4" descr="SingleCrystalSiliconIngot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8950" y="4613275"/>
            <a:ext cx="3097213" cy="2144713"/>
          </a:xfrm>
          <a:noFill/>
        </p:spPr>
      </p:pic>
      <p:pic>
        <p:nvPicPr>
          <p:cNvPr id="17416" name="Picture 5" descr="_INGOT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 t="12956"/>
          <a:stretch>
            <a:fillRect/>
          </a:stretch>
        </p:blipFill>
        <p:spPr>
          <a:xfrm>
            <a:off x="541338" y="2097088"/>
            <a:ext cx="2974975" cy="2465387"/>
          </a:xfrm>
          <a:noFill/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3178175" cy="8223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Drawing single-crystal</a:t>
            </a:r>
            <a:br>
              <a:rPr lang="en-US"/>
            </a:br>
            <a:r>
              <a:rPr lang="en-US"/>
              <a:t>Si ingot from furnace….</a:t>
            </a:r>
          </a:p>
        </p:txBody>
      </p:sp>
      <p:sp>
        <p:nvSpPr>
          <p:cNvPr id="17418" name="Text Box 7"/>
          <p:cNvSpPr txBox="1">
            <a:spLocks noChangeArrowheads="1"/>
          </p:cNvSpPr>
          <p:nvPr/>
        </p:nvSpPr>
        <p:spPr bwMode="auto">
          <a:xfrm>
            <a:off x="3940175" y="1493838"/>
            <a:ext cx="4943475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Then, slice into wafers and pattern 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1238250"/>
            <a:ext cx="8515350" cy="8763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Die cost   +   Testing cost   +   Packaging cost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                      Final test yield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</a:t>
            </a:r>
            <a:r>
              <a:rPr lang="en-US" sz="2800" b="1" smtClean="0"/>
              <a:t>Final test yield</a:t>
            </a:r>
            <a:r>
              <a:rPr lang="en-US" sz="2800" smtClean="0"/>
              <a:t>: fraction of packaged dies which pass the final testing state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                        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What's the price of an IC ?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885950" y="1657350"/>
            <a:ext cx="6724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1379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IC cost  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8650" y="1238250"/>
            <a:ext cx="8229600" cy="333375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IC cost  =</a:t>
            </a:r>
            <a:r>
              <a:rPr lang="en-US" sz="2000" smtClean="0"/>
              <a:t>           </a:t>
            </a:r>
            <a:r>
              <a:rPr lang="en-US" sz="2000" smtClean="0">
                <a:solidFill>
                  <a:schemeClr val="accent2"/>
                </a:solidFill>
              </a:rPr>
              <a:t>Die cost</a:t>
            </a:r>
            <a:r>
              <a:rPr lang="en-US" sz="2000" smtClean="0">
                <a:solidFill>
                  <a:schemeClr val="hlink"/>
                </a:solidFill>
              </a:rPr>
              <a:t>   </a:t>
            </a:r>
            <a:r>
              <a:rPr lang="en-US" sz="2000" smtClean="0"/>
              <a:t>+   Testing cost   +   Packaging cost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                                                 </a:t>
            </a:r>
            <a:r>
              <a:rPr lang="en-US" sz="2000" smtClean="0">
                <a:solidFill>
                  <a:schemeClr val="accent2"/>
                </a:solidFill>
              </a:rPr>
              <a:t>Final test yield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Die cost</a:t>
            </a:r>
            <a:r>
              <a:rPr lang="en-US" sz="2800" smtClean="0">
                <a:solidFill>
                  <a:schemeClr val="hlink"/>
                </a:solidFill>
              </a:rPr>
              <a:t>  </a:t>
            </a:r>
            <a:r>
              <a:rPr lang="en-US" sz="2800" smtClean="0"/>
              <a:t>=                   Wafer cost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                         Dies per Wafer  *  Die yield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Final test yield</a:t>
            </a:r>
            <a:r>
              <a:rPr lang="en-US" sz="2400" smtClean="0"/>
              <a:t>: fraction of packaged dies which pass the final testing state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olidFill>
                  <a:schemeClr val="accent2"/>
                </a:solidFill>
              </a:rPr>
              <a:t>Die yield</a:t>
            </a:r>
            <a:r>
              <a:rPr lang="en-US" sz="2400" smtClean="0"/>
              <a:t>: fraction of good dies on a wafer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Integrated Circuits Costs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438400" y="1600200"/>
            <a:ext cx="508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971800" y="2667000"/>
            <a:ext cx="398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4800600" y="4876800"/>
            <a:ext cx="1511300" cy="1511300"/>
            <a:chOff x="3112" y="2728"/>
            <a:chExt cx="952" cy="952"/>
          </a:xfrm>
        </p:grpSpPr>
        <p:sp>
          <p:nvSpPr>
            <p:cNvPr id="19481" name="Oval 7"/>
            <p:cNvSpPr>
              <a:spLocks noChangeArrowheads="1"/>
            </p:cNvSpPr>
            <p:nvPr/>
          </p:nvSpPr>
          <p:spPr bwMode="auto">
            <a:xfrm>
              <a:off x="31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8" descr="Light upward diagonal"/>
            <p:cNvSpPr>
              <a:spLocks noChangeArrowheads="1"/>
            </p:cNvSpPr>
            <p:nvPr/>
          </p:nvSpPr>
          <p:spPr bwMode="auto">
            <a:xfrm>
              <a:off x="3496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9" descr="Light upward diagonal"/>
            <p:cNvSpPr>
              <a:spLocks noChangeArrowheads="1"/>
            </p:cNvSpPr>
            <p:nvPr/>
          </p:nvSpPr>
          <p:spPr bwMode="auto">
            <a:xfrm>
              <a:off x="3688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Rectangle 10"/>
            <p:cNvSpPr>
              <a:spLocks noChangeArrowheads="1"/>
            </p:cNvSpPr>
            <p:nvPr/>
          </p:nvSpPr>
          <p:spPr bwMode="auto">
            <a:xfrm>
              <a:off x="3112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Rectangle 11" descr="Light upward diagonal"/>
            <p:cNvSpPr>
              <a:spLocks noChangeArrowheads="1"/>
            </p:cNvSpPr>
            <p:nvPr/>
          </p:nvSpPr>
          <p:spPr bwMode="auto">
            <a:xfrm>
              <a:off x="3304" y="2920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Rectangle 12"/>
            <p:cNvSpPr>
              <a:spLocks noChangeArrowheads="1"/>
            </p:cNvSpPr>
            <p:nvPr/>
          </p:nvSpPr>
          <p:spPr bwMode="auto">
            <a:xfrm>
              <a:off x="3880" y="2920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13" descr="Light upward diagonal"/>
            <p:cNvSpPr>
              <a:spLocks noChangeArrowheads="1"/>
            </p:cNvSpPr>
            <p:nvPr/>
          </p:nvSpPr>
          <p:spPr bwMode="auto">
            <a:xfrm>
              <a:off x="3496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Rectangle 14" descr="Light upward diagonal"/>
            <p:cNvSpPr>
              <a:spLocks noChangeArrowheads="1"/>
            </p:cNvSpPr>
            <p:nvPr/>
          </p:nvSpPr>
          <p:spPr bwMode="auto">
            <a:xfrm>
              <a:off x="3688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15"/>
            <p:cNvSpPr>
              <a:spLocks noChangeArrowheads="1"/>
            </p:cNvSpPr>
            <p:nvPr/>
          </p:nvSpPr>
          <p:spPr bwMode="auto">
            <a:xfrm>
              <a:off x="3112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Rectangle 16" descr="Light upward diagonal"/>
            <p:cNvSpPr>
              <a:spLocks noChangeArrowheads="1"/>
            </p:cNvSpPr>
            <p:nvPr/>
          </p:nvSpPr>
          <p:spPr bwMode="auto">
            <a:xfrm>
              <a:off x="3304" y="3112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17"/>
            <p:cNvSpPr>
              <a:spLocks noChangeArrowheads="1"/>
            </p:cNvSpPr>
            <p:nvPr/>
          </p:nvSpPr>
          <p:spPr bwMode="auto">
            <a:xfrm>
              <a:off x="3880" y="3112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Rectangle 18" descr="Light upward diagonal"/>
            <p:cNvSpPr>
              <a:spLocks noChangeArrowheads="1"/>
            </p:cNvSpPr>
            <p:nvPr/>
          </p:nvSpPr>
          <p:spPr bwMode="auto">
            <a:xfrm>
              <a:off x="3496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19" descr="Light upward diagonal"/>
            <p:cNvSpPr>
              <a:spLocks noChangeArrowheads="1"/>
            </p:cNvSpPr>
            <p:nvPr/>
          </p:nvSpPr>
          <p:spPr bwMode="auto">
            <a:xfrm>
              <a:off x="3688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20"/>
            <p:cNvSpPr>
              <a:spLocks noChangeArrowheads="1"/>
            </p:cNvSpPr>
            <p:nvPr/>
          </p:nvSpPr>
          <p:spPr bwMode="auto">
            <a:xfrm>
              <a:off x="3112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21" descr="Light upward diagonal"/>
            <p:cNvSpPr>
              <a:spLocks noChangeArrowheads="1"/>
            </p:cNvSpPr>
            <p:nvPr/>
          </p:nvSpPr>
          <p:spPr bwMode="auto">
            <a:xfrm>
              <a:off x="3304" y="3304"/>
              <a:ext cx="184" cy="18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Rectangle 22"/>
            <p:cNvSpPr>
              <a:spLocks noChangeArrowheads="1"/>
            </p:cNvSpPr>
            <p:nvPr/>
          </p:nvSpPr>
          <p:spPr bwMode="auto">
            <a:xfrm>
              <a:off x="3880" y="3304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3"/>
            <p:cNvSpPr>
              <a:spLocks noChangeArrowheads="1"/>
            </p:cNvSpPr>
            <p:nvPr/>
          </p:nvSpPr>
          <p:spPr bwMode="auto">
            <a:xfrm>
              <a:off x="3496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Rectangle 24"/>
            <p:cNvSpPr>
              <a:spLocks noChangeArrowheads="1"/>
            </p:cNvSpPr>
            <p:nvPr/>
          </p:nvSpPr>
          <p:spPr bwMode="auto">
            <a:xfrm>
              <a:off x="3688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5"/>
            <p:cNvSpPr>
              <a:spLocks noChangeArrowheads="1"/>
            </p:cNvSpPr>
            <p:nvPr/>
          </p:nvSpPr>
          <p:spPr bwMode="auto">
            <a:xfrm>
              <a:off x="3112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Rectangle 26"/>
            <p:cNvSpPr>
              <a:spLocks noChangeArrowheads="1"/>
            </p:cNvSpPr>
            <p:nvPr/>
          </p:nvSpPr>
          <p:spPr bwMode="auto">
            <a:xfrm>
              <a:off x="3304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7"/>
            <p:cNvSpPr>
              <a:spLocks noChangeArrowheads="1"/>
            </p:cNvSpPr>
            <p:nvPr/>
          </p:nvSpPr>
          <p:spPr bwMode="auto">
            <a:xfrm>
              <a:off x="3880" y="3496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2" name="Rectangle 28"/>
            <p:cNvSpPr>
              <a:spLocks noChangeArrowheads="1"/>
            </p:cNvSpPr>
            <p:nvPr/>
          </p:nvSpPr>
          <p:spPr bwMode="auto">
            <a:xfrm>
              <a:off x="3496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29"/>
            <p:cNvSpPr>
              <a:spLocks noChangeArrowheads="1"/>
            </p:cNvSpPr>
            <p:nvPr/>
          </p:nvSpPr>
          <p:spPr bwMode="auto">
            <a:xfrm>
              <a:off x="3688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Rectangle 30"/>
            <p:cNvSpPr>
              <a:spLocks noChangeArrowheads="1"/>
            </p:cNvSpPr>
            <p:nvPr/>
          </p:nvSpPr>
          <p:spPr bwMode="auto">
            <a:xfrm>
              <a:off x="3112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31"/>
            <p:cNvSpPr>
              <a:spLocks noChangeArrowheads="1"/>
            </p:cNvSpPr>
            <p:nvPr/>
          </p:nvSpPr>
          <p:spPr bwMode="auto">
            <a:xfrm>
              <a:off x="3304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Rectangle 32"/>
            <p:cNvSpPr>
              <a:spLocks noChangeArrowheads="1"/>
            </p:cNvSpPr>
            <p:nvPr/>
          </p:nvSpPr>
          <p:spPr bwMode="auto">
            <a:xfrm>
              <a:off x="3880" y="2728"/>
              <a:ext cx="184" cy="18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63" name="Group 33"/>
          <p:cNvGrpSpPr>
            <a:grpSpLocks/>
          </p:cNvGrpSpPr>
          <p:nvPr/>
        </p:nvGrpSpPr>
        <p:grpSpPr bwMode="auto">
          <a:xfrm>
            <a:off x="2895600" y="4876800"/>
            <a:ext cx="1511300" cy="1511300"/>
            <a:chOff x="1912" y="2728"/>
            <a:chExt cx="952" cy="952"/>
          </a:xfrm>
        </p:grpSpPr>
        <p:sp>
          <p:nvSpPr>
            <p:cNvPr id="19464" name="Oval 34"/>
            <p:cNvSpPr>
              <a:spLocks noChangeArrowheads="1"/>
            </p:cNvSpPr>
            <p:nvPr/>
          </p:nvSpPr>
          <p:spPr bwMode="auto">
            <a:xfrm>
              <a:off x="1912" y="2728"/>
              <a:ext cx="904" cy="9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35" descr="Light downward diagonal"/>
            <p:cNvSpPr>
              <a:spLocks noChangeArrowheads="1"/>
            </p:cNvSpPr>
            <p:nvPr/>
          </p:nvSpPr>
          <p:spPr bwMode="auto">
            <a:xfrm>
              <a:off x="2392" y="320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36"/>
            <p:cNvSpPr>
              <a:spLocks noChangeArrowheads="1"/>
            </p:cNvSpPr>
            <p:nvPr/>
          </p:nvSpPr>
          <p:spPr bwMode="auto">
            <a:xfrm>
              <a:off x="2632" y="320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Rectangle 37"/>
            <p:cNvSpPr>
              <a:spLocks noChangeArrowheads="1"/>
            </p:cNvSpPr>
            <p:nvPr/>
          </p:nvSpPr>
          <p:spPr bwMode="auto">
            <a:xfrm>
              <a:off x="1912" y="320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Rectangle 38" descr="Light downward diagonal"/>
            <p:cNvSpPr>
              <a:spLocks noChangeArrowheads="1"/>
            </p:cNvSpPr>
            <p:nvPr/>
          </p:nvSpPr>
          <p:spPr bwMode="auto">
            <a:xfrm>
              <a:off x="2152" y="320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Rectangle 39"/>
            <p:cNvSpPr>
              <a:spLocks noChangeArrowheads="1"/>
            </p:cNvSpPr>
            <p:nvPr/>
          </p:nvSpPr>
          <p:spPr bwMode="auto">
            <a:xfrm>
              <a:off x="239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Rectangle 40"/>
            <p:cNvSpPr>
              <a:spLocks noChangeArrowheads="1"/>
            </p:cNvSpPr>
            <p:nvPr/>
          </p:nvSpPr>
          <p:spPr bwMode="auto">
            <a:xfrm>
              <a:off x="263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Rectangle 41"/>
            <p:cNvSpPr>
              <a:spLocks noChangeArrowheads="1"/>
            </p:cNvSpPr>
            <p:nvPr/>
          </p:nvSpPr>
          <p:spPr bwMode="auto">
            <a:xfrm>
              <a:off x="191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Rectangle 42"/>
            <p:cNvSpPr>
              <a:spLocks noChangeArrowheads="1"/>
            </p:cNvSpPr>
            <p:nvPr/>
          </p:nvSpPr>
          <p:spPr bwMode="auto">
            <a:xfrm>
              <a:off x="2152" y="344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43"/>
            <p:cNvSpPr>
              <a:spLocks noChangeArrowheads="1"/>
            </p:cNvSpPr>
            <p:nvPr/>
          </p:nvSpPr>
          <p:spPr bwMode="auto">
            <a:xfrm>
              <a:off x="239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Rectangle 44"/>
            <p:cNvSpPr>
              <a:spLocks noChangeArrowheads="1"/>
            </p:cNvSpPr>
            <p:nvPr/>
          </p:nvSpPr>
          <p:spPr bwMode="auto">
            <a:xfrm>
              <a:off x="263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Rectangle 45"/>
            <p:cNvSpPr>
              <a:spLocks noChangeArrowheads="1"/>
            </p:cNvSpPr>
            <p:nvPr/>
          </p:nvSpPr>
          <p:spPr bwMode="auto">
            <a:xfrm>
              <a:off x="191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Rectangle 46"/>
            <p:cNvSpPr>
              <a:spLocks noChangeArrowheads="1"/>
            </p:cNvSpPr>
            <p:nvPr/>
          </p:nvSpPr>
          <p:spPr bwMode="auto">
            <a:xfrm>
              <a:off x="2152" y="272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Rectangle 47" descr="Light downward diagonal"/>
            <p:cNvSpPr>
              <a:spLocks noChangeArrowheads="1"/>
            </p:cNvSpPr>
            <p:nvPr/>
          </p:nvSpPr>
          <p:spPr bwMode="auto">
            <a:xfrm>
              <a:off x="2392" y="296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Rectangle 48"/>
            <p:cNvSpPr>
              <a:spLocks noChangeArrowheads="1"/>
            </p:cNvSpPr>
            <p:nvPr/>
          </p:nvSpPr>
          <p:spPr bwMode="auto">
            <a:xfrm>
              <a:off x="2632" y="296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Rectangle 49"/>
            <p:cNvSpPr>
              <a:spLocks noChangeArrowheads="1"/>
            </p:cNvSpPr>
            <p:nvPr/>
          </p:nvSpPr>
          <p:spPr bwMode="auto">
            <a:xfrm>
              <a:off x="1912" y="2968"/>
              <a:ext cx="232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Rectangle 50" descr="Light downward diagonal"/>
            <p:cNvSpPr>
              <a:spLocks noChangeArrowheads="1"/>
            </p:cNvSpPr>
            <p:nvPr/>
          </p:nvSpPr>
          <p:spPr bwMode="auto">
            <a:xfrm>
              <a:off x="2152" y="2968"/>
              <a:ext cx="232" cy="232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8763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What's the price of the final product ?</a:t>
            </a:r>
            <a:endParaRPr lang="en-US" sz="2400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3657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Component Costs</a:t>
            </a: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1"/>
                </a:solidFill>
              </a:rPr>
              <a:t>Direct Costs</a:t>
            </a:r>
            <a:r>
              <a:rPr lang="en-US" smtClean="0"/>
              <a:t> </a:t>
            </a:r>
            <a:r>
              <a:rPr lang="en-US" sz="2400" smtClean="0"/>
              <a:t>(add 25% to 40%) recurring costs: labor, purchasing, warranty</a:t>
            </a:r>
          </a:p>
          <a:p>
            <a:pPr eaLnBrk="1" hangingPunct="1"/>
            <a:r>
              <a:rPr lang="en-US" smtClean="0">
                <a:solidFill>
                  <a:srgbClr val="CC3300"/>
                </a:solidFill>
              </a:rPr>
              <a:t>Gross Margin</a:t>
            </a:r>
            <a:r>
              <a:rPr lang="en-US" smtClean="0"/>
              <a:t> </a:t>
            </a:r>
            <a:r>
              <a:rPr lang="en-US" sz="2400" smtClean="0"/>
              <a:t>(add 82% to 186%) nonrecurring costs: </a:t>
            </a:r>
            <a:br>
              <a:rPr lang="en-US" sz="2400" smtClean="0"/>
            </a:br>
            <a:r>
              <a:rPr lang="en-US" sz="2400" smtClean="0"/>
              <a:t>R&amp;D, marketing, sales, equipment maintenance, rental, financing cost, pretax profits, taxes</a:t>
            </a:r>
          </a:p>
          <a:p>
            <a:pPr eaLnBrk="1" hangingPunct="1"/>
            <a:r>
              <a:rPr lang="en-US" smtClean="0">
                <a:solidFill>
                  <a:srgbClr val="FE9B03"/>
                </a:solidFill>
              </a:rPr>
              <a:t>Average Discount</a:t>
            </a:r>
            <a:r>
              <a:rPr lang="en-US" smtClean="0"/>
              <a:t> </a:t>
            </a:r>
            <a:r>
              <a:rPr lang="en-US" sz="2400" smtClean="0"/>
              <a:t>to get List Price (add 33% to 66%): volume discounts and/or retailer markup</a:t>
            </a:r>
          </a:p>
        </p:txBody>
      </p:sp>
      <p:grpSp>
        <p:nvGrpSpPr>
          <p:cNvPr id="20484" name="Group 23"/>
          <p:cNvGrpSpPr>
            <a:grpSpLocks/>
          </p:cNvGrpSpPr>
          <p:nvPr/>
        </p:nvGrpSpPr>
        <p:grpSpPr bwMode="auto">
          <a:xfrm>
            <a:off x="2808288" y="4724400"/>
            <a:ext cx="5153025" cy="2030413"/>
            <a:chOff x="1416" y="3355"/>
            <a:chExt cx="3566" cy="1479"/>
          </a:xfrm>
        </p:grpSpPr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2989" y="4411"/>
              <a:ext cx="908" cy="423"/>
              <a:chOff x="2451" y="3609"/>
              <a:chExt cx="908" cy="423"/>
            </a:xfrm>
          </p:grpSpPr>
          <p:sp>
            <p:nvSpPr>
              <p:cNvPr id="20502" name="Rectangle 5"/>
              <p:cNvSpPr>
                <a:spLocks noChangeArrowheads="1"/>
              </p:cNvSpPr>
              <p:nvPr/>
            </p:nvSpPr>
            <p:spPr bwMode="auto">
              <a:xfrm>
                <a:off x="2500" y="3628"/>
                <a:ext cx="856" cy="3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Rectangle 6"/>
              <p:cNvSpPr>
                <a:spLocks noChangeArrowheads="1"/>
              </p:cNvSpPr>
              <p:nvPr/>
            </p:nvSpPr>
            <p:spPr bwMode="auto">
              <a:xfrm>
                <a:off x="2451" y="3609"/>
                <a:ext cx="90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Component</a:t>
                </a:r>
              </a:p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Arial" charset="0"/>
                  </a:rPr>
                  <a:t>Cost</a:t>
                </a:r>
              </a:p>
            </p:txBody>
          </p:sp>
        </p:grpSp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3038" y="4286"/>
              <a:ext cx="856" cy="1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Rectangle 8"/>
            <p:cNvSpPr>
              <a:spLocks noChangeArrowheads="1"/>
            </p:cNvSpPr>
            <p:nvPr/>
          </p:nvSpPr>
          <p:spPr bwMode="auto">
            <a:xfrm>
              <a:off x="2987" y="4282"/>
              <a:ext cx="95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accent1"/>
                  </a:solidFill>
                  <a:latin typeface="Arial" charset="0"/>
                </a:rPr>
                <a:t>Direct Cost</a:t>
              </a:r>
            </a:p>
          </p:txBody>
        </p:sp>
        <p:grpSp>
          <p:nvGrpSpPr>
            <p:cNvPr id="20488" name="Group 9"/>
            <p:cNvGrpSpPr>
              <a:grpSpLocks/>
            </p:cNvGrpSpPr>
            <p:nvPr/>
          </p:nvGrpSpPr>
          <p:grpSpPr bwMode="auto">
            <a:xfrm>
              <a:off x="3038" y="3857"/>
              <a:ext cx="856" cy="423"/>
              <a:chOff x="2500" y="3055"/>
              <a:chExt cx="856" cy="423"/>
            </a:xfrm>
          </p:grpSpPr>
          <p:sp>
            <p:nvSpPr>
              <p:cNvPr id="20500" name="Rectangle 10"/>
              <p:cNvSpPr>
                <a:spLocks noChangeArrowheads="1"/>
              </p:cNvSpPr>
              <p:nvPr/>
            </p:nvSpPr>
            <p:spPr bwMode="auto">
              <a:xfrm>
                <a:off x="2500" y="3070"/>
                <a:ext cx="856" cy="3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Rectangle 11"/>
              <p:cNvSpPr>
                <a:spLocks noChangeArrowheads="1"/>
              </p:cNvSpPr>
              <p:nvPr/>
            </p:nvSpPr>
            <p:spPr bwMode="auto">
              <a:xfrm>
                <a:off x="2609" y="3055"/>
                <a:ext cx="589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Gross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CC3300"/>
                    </a:solidFill>
                    <a:latin typeface="Arial" charset="0"/>
                  </a:rPr>
                  <a:t>Margin</a:t>
                </a:r>
              </a:p>
            </p:txBody>
          </p:sp>
        </p:grpSp>
        <p:grpSp>
          <p:nvGrpSpPr>
            <p:cNvPr id="20489" name="Group 12"/>
            <p:cNvGrpSpPr>
              <a:grpSpLocks/>
            </p:cNvGrpSpPr>
            <p:nvPr/>
          </p:nvGrpSpPr>
          <p:grpSpPr bwMode="auto">
            <a:xfrm>
              <a:off x="3038" y="3458"/>
              <a:ext cx="856" cy="423"/>
              <a:chOff x="2500" y="2656"/>
              <a:chExt cx="856" cy="423"/>
            </a:xfrm>
          </p:grpSpPr>
          <p:sp>
            <p:nvSpPr>
              <p:cNvPr id="20498" name="Rectangle 13"/>
              <p:cNvSpPr>
                <a:spLocks noChangeArrowheads="1"/>
              </p:cNvSpPr>
              <p:nvPr/>
            </p:nvSpPr>
            <p:spPr bwMode="auto">
              <a:xfrm>
                <a:off x="2500" y="2671"/>
                <a:ext cx="856" cy="4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Rectangle 14"/>
              <p:cNvSpPr>
                <a:spLocks noChangeArrowheads="1"/>
              </p:cNvSpPr>
              <p:nvPr/>
            </p:nvSpPr>
            <p:spPr bwMode="auto">
              <a:xfrm>
                <a:off x="2538" y="2656"/>
                <a:ext cx="72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Average</a:t>
                </a:r>
              </a:p>
              <a:p>
                <a:pPr algn="ctr" eaLnBrk="0" hangingPunct="0"/>
                <a:r>
                  <a:rPr lang="en-US" sz="1600" b="1">
                    <a:solidFill>
                      <a:srgbClr val="FE9B03"/>
                    </a:solidFill>
                    <a:latin typeface="Arial" charset="0"/>
                  </a:rPr>
                  <a:t>Discount</a:t>
                </a:r>
              </a:p>
            </p:txBody>
          </p:sp>
        </p:grpSp>
        <p:sp>
          <p:nvSpPr>
            <p:cNvPr id="20490" name="Rectangle 15"/>
            <p:cNvSpPr>
              <a:spLocks noChangeArrowheads="1"/>
            </p:cNvSpPr>
            <p:nvPr/>
          </p:nvSpPr>
          <p:spPr bwMode="auto">
            <a:xfrm>
              <a:off x="1416" y="3787"/>
              <a:ext cx="1316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eaLnBrk="0" hangingPunct="0"/>
              <a:r>
                <a:rPr lang="en-US" sz="1600" b="1">
                  <a:latin typeface="Arial" charset="0"/>
                </a:rPr>
                <a:t>Avg. Selling Price</a:t>
              </a:r>
            </a:p>
          </p:txBody>
        </p:sp>
        <p:sp>
          <p:nvSpPr>
            <p:cNvPr id="20491" name="Line 16"/>
            <p:cNvSpPr>
              <a:spLocks noChangeShapeType="1"/>
            </p:cNvSpPr>
            <p:nvPr/>
          </p:nvSpPr>
          <p:spPr bwMode="auto">
            <a:xfrm>
              <a:off x="2794" y="389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Rectangle 17"/>
            <p:cNvSpPr>
              <a:spLocks noChangeArrowheads="1"/>
            </p:cNvSpPr>
            <p:nvPr/>
          </p:nvSpPr>
          <p:spPr bwMode="auto">
            <a:xfrm>
              <a:off x="1968" y="3355"/>
              <a:ext cx="7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1">
                  <a:latin typeface="Arial" charset="0"/>
                </a:rPr>
                <a:t>List Price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794" y="346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9"/>
            <p:cNvSpPr>
              <a:spLocks noChangeArrowheads="1"/>
            </p:cNvSpPr>
            <p:nvPr/>
          </p:nvSpPr>
          <p:spPr bwMode="auto">
            <a:xfrm>
              <a:off x="3888" y="4464"/>
              <a:ext cx="109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15% to 33%</a:t>
              </a:r>
            </a:p>
          </p:txBody>
        </p:sp>
        <p:sp>
          <p:nvSpPr>
            <p:cNvPr id="20495" name="Rectangle 20"/>
            <p:cNvSpPr>
              <a:spLocks noChangeArrowheads="1"/>
            </p:cNvSpPr>
            <p:nvPr/>
          </p:nvSpPr>
          <p:spPr bwMode="auto">
            <a:xfrm>
              <a:off x="3888" y="4225"/>
              <a:ext cx="89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6% to 8%</a:t>
              </a:r>
            </a:p>
          </p:txBody>
        </p:sp>
        <p:sp>
          <p:nvSpPr>
            <p:cNvPr id="20496" name="Rectangle 21"/>
            <p:cNvSpPr>
              <a:spLocks noChangeArrowheads="1"/>
            </p:cNvSpPr>
            <p:nvPr/>
          </p:nvSpPr>
          <p:spPr bwMode="auto">
            <a:xfrm>
              <a:off x="3888" y="3935"/>
              <a:ext cx="109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34% to 39%</a:t>
              </a:r>
            </a:p>
          </p:txBody>
        </p:sp>
        <p:sp>
          <p:nvSpPr>
            <p:cNvPr id="20497" name="Rectangle 22"/>
            <p:cNvSpPr>
              <a:spLocks noChangeArrowheads="1"/>
            </p:cNvSpPr>
            <p:nvPr/>
          </p:nvSpPr>
          <p:spPr bwMode="auto">
            <a:xfrm>
              <a:off x="3888" y="3504"/>
              <a:ext cx="109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25% to 40%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3C56B4E-3256-471F-8833-97910EEE53DD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9F45D8-F1BD-4BDF-96CF-870662CC4EF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Trends</a:t>
            </a:r>
          </a:p>
          <a:p>
            <a:pPr lvl="1" eaLnBrk="1" hangingPunct="1"/>
            <a:r>
              <a:rPr lang="en-US" smtClean="0"/>
              <a:t>Performance increase</a:t>
            </a:r>
          </a:p>
          <a:p>
            <a:pPr lvl="1" eaLnBrk="1" hangingPunct="1"/>
            <a:r>
              <a:rPr lang="en-US" smtClean="0"/>
              <a:t>Technology factors</a:t>
            </a:r>
          </a:p>
          <a:p>
            <a:pPr eaLnBrk="1" hangingPunct="1"/>
            <a:r>
              <a:rPr lang="en-US" smtClean="0"/>
              <a:t>Computing classes</a:t>
            </a:r>
          </a:p>
          <a:p>
            <a:pPr eaLnBrk="1" hangingPunct="1"/>
            <a:r>
              <a:rPr lang="en-US" smtClean="0"/>
              <a:t>Cost</a:t>
            </a:r>
          </a:p>
          <a:p>
            <a:pPr eaLnBrk="1" hangingPunct="1"/>
            <a:r>
              <a:rPr lang="en-US" smtClean="0"/>
              <a:t>Performance measurement</a:t>
            </a:r>
          </a:p>
          <a:p>
            <a:pPr lvl="1" eaLnBrk="1" hangingPunct="1"/>
            <a:r>
              <a:rPr lang="en-US" smtClean="0"/>
              <a:t>Benchmarks</a:t>
            </a:r>
          </a:p>
          <a:p>
            <a:pPr lvl="1" eaLnBrk="1" hangingPunct="1"/>
            <a:r>
              <a:rPr lang="en-US" smtClean="0"/>
              <a:t>Metrics</a:t>
            </a:r>
          </a:p>
          <a:p>
            <a:pPr eaLnBrk="1" hangingPunct="1"/>
            <a:r>
              <a:rPr lang="en-US" smtClean="0"/>
              <a:t>Dependability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56614C-AB4F-4BE0-8D1A-216345DF51FB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41942-7D46-4874-AC08-581CF4376A3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Quantitative Principles of Design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smtClean="0"/>
              <a:t>Take Advantage of Parallelism</a:t>
            </a:r>
          </a:p>
          <a:p>
            <a:pPr eaLnBrk="1" hangingPunct="1"/>
            <a:r>
              <a:rPr lang="en-US" smtClean="0"/>
              <a:t>Principle of Locality</a:t>
            </a:r>
          </a:p>
          <a:p>
            <a:pPr eaLnBrk="1" hangingPunct="1"/>
            <a:r>
              <a:rPr lang="en-US" smtClean="0"/>
              <a:t>Focus on the Common Case</a:t>
            </a:r>
          </a:p>
          <a:p>
            <a:pPr lvl="1" eaLnBrk="1" hangingPunct="1"/>
            <a:r>
              <a:rPr lang="en-US" smtClean="0"/>
              <a:t>Amdahl’s Law (or Gustafson's Law)</a:t>
            </a:r>
          </a:p>
          <a:p>
            <a:pPr lvl="1" eaLnBrk="1" hangingPunct="1"/>
            <a:r>
              <a:rPr lang="en-US" smtClean="0"/>
              <a:t>E.g. common case supported by special hardware; uncommon cases in software</a:t>
            </a:r>
          </a:p>
          <a:p>
            <a:pPr eaLnBrk="1" hangingPunct="1"/>
            <a:r>
              <a:rPr lang="en-US" smtClean="0"/>
              <a:t>The Performance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0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0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234470E-DCEE-4272-A51D-E69954D73BB8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8A407C-40B7-48B5-B888-285F686A4D9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Parallelism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How to improve performance?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(Super)-pipelining</a:t>
            </a:r>
          </a:p>
          <a:p>
            <a:pPr eaLnBrk="1" hangingPunct="1"/>
            <a:r>
              <a:rPr lang="en-US" sz="2800" smtClean="0"/>
              <a:t>Powerful instructions</a:t>
            </a:r>
          </a:p>
          <a:p>
            <a:pPr lvl="1" eaLnBrk="1" hangingPunct="1"/>
            <a:r>
              <a:rPr lang="en-US" sz="2400" smtClean="0"/>
              <a:t>MD-technique</a:t>
            </a:r>
          </a:p>
          <a:p>
            <a:pPr lvl="2" eaLnBrk="1" hangingPunct="1"/>
            <a:r>
              <a:rPr lang="en-US" sz="2000" smtClean="0"/>
              <a:t>multiple data operands per operation</a:t>
            </a:r>
          </a:p>
          <a:p>
            <a:pPr lvl="1" eaLnBrk="1" hangingPunct="1"/>
            <a:r>
              <a:rPr lang="en-US" sz="2400" smtClean="0"/>
              <a:t>MO-technique</a:t>
            </a:r>
          </a:p>
          <a:p>
            <a:pPr lvl="2" eaLnBrk="1" hangingPunct="1"/>
            <a:r>
              <a:rPr lang="en-US" sz="2000" smtClean="0"/>
              <a:t>multiple operations per instruction</a:t>
            </a:r>
          </a:p>
          <a:p>
            <a:pPr eaLnBrk="1" hangingPunct="1"/>
            <a:r>
              <a:rPr lang="en-US" sz="2800" smtClean="0"/>
              <a:t>Multiple instruction issue</a:t>
            </a:r>
          </a:p>
          <a:p>
            <a:pPr lvl="1" eaLnBrk="1" hangingPunct="1"/>
            <a:r>
              <a:rPr lang="en-US" sz="2400" smtClean="0"/>
              <a:t>single instruction-program stream</a:t>
            </a:r>
          </a:p>
          <a:p>
            <a:pPr lvl="1" eaLnBrk="1" hangingPunct="1"/>
            <a:r>
              <a:rPr lang="en-US" sz="2400" smtClean="0"/>
              <a:t>multiple streams (or programs, or tasks)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AD35C7-437E-4B27-8FE9-F04EC7198C3A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FC0A6-7A3D-459D-9DA5-B3360D1A55C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228600"/>
            <a:ext cx="75565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Pipelined Instruction Execution</a:t>
            </a:r>
            <a:endParaRPr lang="en-US" sz="2400" smtClean="0">
              <a:solidFill>
                <a:schemeClr val="tx1"/>
              </a:solidFill>
            </a:endParaRPr>
          </a:p>
        </p:txBody>
      </p:sp>
      <p:grpSp>
        <p:nvGrpSpPr>
          <p:cNvPr id="23558" name="Group 3"/>
          <p:cNvGrpSpPr>
            <a:grpSpLocks/>
          </p:cNvGrpSpPr>
          <p:nvPr/>
        </p:nvGrpSpPr>
        <p:grpSpPr bwMode="auto">
          <a:xfrm>
            <a:off x="519113" y="1279525"/>
            <a:ext cx="7627937" cy="4968875"/>
            <a:chOff x="327" y="806"/>
            <a:chExt cx="4805" cy="3130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327" y="1392"/>
              <a:ext cx="246" cy="19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I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n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s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t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r.</a:t>
              </a:r>
            </a:p>
            <a:p>
              <a:pPr algn="ctr" eaLnBrk="0" hangingPunct="0"/>
              <a:endParaRPr lang="en-US" sz="1800" b="1" i="1">
                <a:latin typeface="Comic Sans MS" pitchFamily="66" charset="0"/>
              </a:endParaRP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O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d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e</a:t>
              </a:r>
            </a:p>
            <a:p>
              <a:pPr algn="ctr" eaLnBrk="0" hangingPunct="0"/>
              <a:r>
                <a:rPr lang="en-US" sz="1800" b="1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>
              <a:off x="672" y="1440"/>
              <a:ext cx="0" cy="1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2151" y="806"/>
              <a:ext cx="1496" cy="22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1800" i="1">
                  <a:latin typeface="Comic Sans MS" pitchFamily="66" charset="0"/>
                </a:rPr>
                <a:t>Time (clock cycles)</a:t>
              </a:r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792" y="828"/>
              <a:ext cx="912" cy="180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3" name="Line 8"/>
            <p:cNvSpPr>
              <a:spLocks noChangeShapeType="1"/>
            </p:cNvSpPr>
            <p:nvPr/>
          </p:nvSpPr>
          <p:spPr bwMode="auto">
            <a:xfrm>
              <a:off x="816" y="1056"/>
              <a:ext cx="4144" cy="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4" name="Group 9"/>
            <p:cNvGrpSpPr>
              <a:grpSpLocks/>
            </p:cNvGrpSpPr>
            <p:nvPr/>
          </p:nvGrpSpPr>
          <p:grpSpPr bwMode="auto">
            <a:xfrm>
              <a:off x="1095" y="1440"/>
              <a:ext cx="2443" cy="441"/>
              <a:chOff x="1963" y="1200"/>
              <a:chExt cx="1909" cy="441"/>
            </a:xfrm>
          </p:grpSpPr>
          <p:grpSp>
            <p:nvGrpSpPr>
              <p:cNvPr id="23682" name="Group 10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711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713" name="Rectangle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712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83" name="Line 15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4" name="Line 16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5" name="Group 17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707" name="AutoShape 18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708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9" name="Freeform 20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10" name="Text Box 21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86" name="Line 22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87" name="Line 23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88" name="Group 24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705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6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89" name="Freeform 27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0" name="Line 28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91" name="Line 29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92" name="Group 30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703" name="Rectangl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704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93" name="Group 33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99" name="Rectangl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0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2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94" name="Group 38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95" name="Group 3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97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98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96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5" name="Group 43"/>
            <p:cNvGrpSpPr>
              <a:grpSpLocks/>
            </p:cNvGrpSpPr>
            <p:nvPr/>
          </p:nvGrpSpPr>
          <p:grpSpPr bwMode="auto">
            <a:xfrm>
              <a:off x="1633" y="2016"/>
              <a:ext cx="2443" cy="441"/>
              <a:chOff x="1963" y="1200"/>
              <a:chExt cx="1909" cy="441"/>
            </a:xfrm>
          </p:grpSpPr>
          <p:grpSp>
            <p:nvGrpSpPr>
              <p:cNvPr id="23649" name="Group 44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78" name="Group 45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80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81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79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50" name="Line 49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1" name="Line 50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2" name="Group 51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74" name="AutoShape 52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75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6" name="Freeform 54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77" name="Text Box 55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53" name="Line 56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4" name="Line 57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5" name="Group 58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72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3" name="Text Box 6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56" name="Freeform 61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7" name="Line 62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Line 63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59" name="Group 64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70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71" name="Text Box 6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60" name="Group 67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66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7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8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69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61" name="Group 72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62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64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65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63" name="Text Box 7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6" name="Group 77"/>
            <p:cNvGrpSpPr>
              <a:grpSpLocks/>
            </p:cNvGrpSpPr>
            <p:nvPr/>
          </p:nvGrpSpPr>
          <p:grpSpPr bwMode="auto">
            <a:xfrm>
              <a:off x="2161" y="2544"/>
              <a:ext cx="2443" cy="441"/>
              <a:chOff x="1963" y="1200"/>
              <a:chExt cx="1909" cy="441"/>
            </a:xfrm>
          </p:grpSpPr>
          <p:grpSp>
            <p:nvGrpSpPr>
              <p:cNvPr id="23616" name="Group 78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45" name="Group 79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47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48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46" name="Text Box 8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617" name="Line 83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8" name="Line 84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19" name="Group 85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41" name="AutoShape 8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3" name="Freeform 88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4" name="Text Box 89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620" name="Line 90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1" name="Line 91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2" name="Group 92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39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40" name="Text Box 9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623" name="Freeform 95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Line 96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5" name="Line 97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6" name="Group 98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37" name="Rectangle 99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38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627" name="Group 101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33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5" name="Rectangl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6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28" name="Group 106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629" name="Group 107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31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32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30" name="Text Box 1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grpSp>
          <p:nvGrpSpPr>
            <p:cNvPr id="23567" name="Group 111"/>
            <p:cNvGrpSpPr>
              <a:grpSpLocks/>
            </p:cNvGrpSpPr>
            <p:nvPr/>
          </p:nvGrpSpPr>
          <p:grpSpPr bwMode="auto">
            <a:xfrm>
              <a:off x="2689" y="3072"/>
              <a:ext cx="2443" cy="441"/>
              <a:chOff x="1963" y="1200"/>
              <a:chExt cx="1909" cy="441"/>
            </a:xfrm>
          </p:grpSpPr>
          <p:grpSp>
            <p:nvGrpSpPr>
              <p:cNvPr id="23583" name="Group 112"/>
              <p:cNvGrpSpPr>
                <a:grpSpLocks noChangeAspect="1"/>
              </p:cNvGrpSpPr>
              <p:nvPr/>
            </p:nvGrpSpPr>
            <p:grpSpPr bwMode="auto">
              <a:xfrm>
                <a:off x="2429" y="1304"/>
                <a:ext cx="221" cy="233"/>
                <a:chOff x="1374" y="528"/>
                <a:chExt cx="480" cy="432"/>
              </a:xfrm>
            </p:grpSpPr>
            <p:grpSp>
              <p:nvGrpSpPr>
                <p:cNvPr id="23612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614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5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613" name="Text Box 1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00" y="574"/>
                  <a:ext cx="432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  <p:sp>
            <p:nvSpPr>
              <p:cNvPr id="23584" name="Line 117"/>
              <p:cNvSpPr>
                <a:spLocks noChangeAspect="1" noChangeShapeType="1"/>
              </p:cNvSpPr>
              <p:nvPr/>
            </p:nvSpPr>
            <p:spPr bwMode="auto">
              <a:xfrm>
                <a:off x="2651" y="1351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118"/>
              <p:cNvSpPr>
                <a:spLocks noChangeAspect="1" noChangeShapeType="1"/>
              </p:cNvSpPr>
              <p:nvPr/>
            </p:nvSpPr>
            <p:spPr bwMode="auto">
              <a:xfrm>
                <a:off x="2651" y="1490"/>
                <a:ext cx="2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6" name="Group 119"/>
              <p:cNvGrpSpPr>
                <a:grpSpLocks noChangeAspect="1"/>
              </p:cNvGrpSpPr>
              <p:nvPr/>
            </p:nvGrpSpPr>
            <p:grpSpPr bwMode="auto">
              <a:xfrm>
                <a:off x="2851" y="1235"/>
                <a:ext cx="199" cy="371"/>
                <a:chOff x="2991" y="411"/>
                <a:chExt cx="359" cy="768"/>
              </a:xfrm>
            </p:grpSpPr>
            <p:sp>
              <p:nvSpPr>
                <p:cNvPr id="23608" name="AutoShape 120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798" y="626"/>
                  <a:ext cx="768" cy="3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487 h 21600"/>
                    <a:gd name="T14" fmla="*/ 17100 w 21600"/>
                    <a:gd name="T15" fmla="*/ 1711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23609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57" y="705"/>
                  <a:ext cx="248" cy="1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0" name="Freeform 122"/>
                <p:cNvSpPr>
                  <a:spLocks noChangeAspect="1"/>
                </p:cNvSpPr>
                <p:nvPr/>
              </p:nvSpPr>
              <p:spPr bwMode="auto">
                <a:xfrm rot="5400000">
                  <a:off x="2974" y="725"/>
                  <a:ext cx="218" cy="139"/>
                </a:xfrm>
                <a:custGeom>
                  <a:avLst/>
                  <a:gdLst>
                    <a:gd name="T0" fmla="*/ 0 w 384"/>
                    <a:gd name="T1" fmla="*/ 3 h 288"/>
                    <a:gd name="T2" fmla="*/ 6 w 384"/>
                    <a:gd name="T3" fmla="*/ 0 h 288"/>
                    <a:gd name="T4" fmla="*/ 13 w 384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88"/>
                    <a:gd name="T11" fmla="*/ 384 w 38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88">
                      <a:moveTo>
                        <a:pt x="0" y="288"/>
                      </a:moveTo>
                      <a:lnTo>
                        <a:pt x="192" y="0"/>
                      </a:lnTo>
                      <a:lnTo>
                        <a:pt x="384" y="288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1" name="Text Box 123"/>
                <p:cNvSpPr txBox="1">
                  <a:spLocks noChangeAspect="1" noChangeArrowheads="1"/>
                </p:cNvSpPr>
                <p:nvPr/>
              </p:nvSpPr>
              <p:spPr bwMode="auto">
                <a:xfrm rot="-5400000">
                  <a:off x="2941" y="641"/>
                  <a:ext cx="575" cy="21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ALU</a:t>
                  </a:r>
                </a:p>
              </p:txBody>
            </p:sp>
          </p:grpSp>
          <p:sp>
            <p:nvSpPr>
              <p:cNvPr id="23587" name="Line 124"/>
              <p:cNvSpPr>
                <a:spLocks noChangeAspect="1" noChangeShapeType="1"/>
              </p:cNvSpPr>
              <p:nvPr/>
            </p:nvSpPr>
            <p:spPr bwMode="auto">
              <a:xfrm>
                <a:off x="3052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125"/>
              <p:cNvSpPr>
                <a:spLocks noChangeAspect="1" noChangeShapeType="1"/>
              </p:cNvSpPr>
              <p:nvPr/>
            </p:nvSpPr>
            <p:spPr bwMode="auto">
              <a:xfrm>
                <a:off x="3475" y="1421"/>
                <a:ext cx="24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9" name="Group 126"/>
              <p:cNvGrpSpPr>
                <a:grpSpLocks noChangeAspect="1"/>
              </p:cNvGrpSpPr>
              <p:nvPr/>
            </p:nvGrpSpPr>
            <p:grpSpPr bwMode="auto">
              <a:xfrm>
                <a:off x="3210" y="1305"/>
                <a:ext cx="274" cy="232"/>
                <a:chOff x="3855" y="576"/>
                <a:chExt cx="592" cy="480"/>
              </a:xfrm>
            </p:grpSpPr>
            <p:sp>
              <p:nvSpPr>
                <p:cNvPr id="2360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15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7" name="Text Box 1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55" y="628"/>
                  <a:ext cx="592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DMem</a:t>
                  </a:r>
                </a:p>
              </p:txBody>
            </p:sp>
          </p:grpSp>
          <p:sp>
            <p:nvSpPr>
              <p:cNvPr id="23590" name="Freeform 129"/>
              <p:cNvSpPr>
                <a:spLocks noChangeAspect="1"/>
              </p:cNvSpPr>
              <p:nvPr/>
            </p:nvSpPr>
            <p:spPr bwMode="auto">
              <a:xfrm>
                <a:off x="3208" y="1421"/>
                <a:ext cx="332" cy="185"/>
              </a:xfrm>
              <a:custGeom>
                <a:avLst/>
                <a:gdLst>
                  <a:gd name="T0" fmla="*/ 0 w 816"/>
                  <a:gd name="T1" fmla="*/ 0 h 384"/>
                  <a:gd name="T2" fmla="*/ 0 w 816"/>
                  <a:gd name="T3" fmla="*/ 5 h 384"/>
                  <a:gd name="T4" fmla="*/ 3 w 816"/>
                  <a:gd name="T5" fmla="*/ 5 h 384"/>
                  <a:gd name="T6" fmla="*/ 3 w 816"/>
                  <a:gd name="T7" fmla="*/ 2 h 384"/>
                  <a:gd name="T8" fmla="*/ 4 w 816"/>
                  <a:gd name="T9" fmla="*/ 2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384"/>
                  <a:gd name="T17" fmla="*/ 816 w 816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384">
                    <a:moveTo>
                      <a:pt x="0" y="0"/>
                    </a:moveTo>
                    <a:lnTo>
                      <a:pt x="0" y="384"/>
                    </a:lnTo>
                    <a:lnTo>
                      <a:pt x="720" y="384"/>
                    </a:lnTo>
                    <a:lnTo>
                      <a:pt x="720" y="144"/>
                    </a:lnTo>
                    <a:lnTo>
                      <a:pt x="816" y="144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Line 130"/>
              <p:cNvSpPr>
                <a:spLocks noChangeAspect="1" noChangeShapeType="1"/>
              </p:cNvSpPr>
              <p:nvPr/>
            </p:nvSpPr>
            <p:spPr bwMode="auto">
              <a:xfrm>
                <a:off x="2199" y="1491"/>
                <a:ext cx="2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131"/>
              <p:cNvSpPr>
                <a:spLocks noChangeAspect="1" noChangeShapeType="1"/>
              </p:cNvSpPr>
              <p:nvPr/>
            </p:nvSpPr>
            <p:spPr bwMode="auto">
              <a:xfrm>
                <a:off x="2169" y="1351"/>
                <a:ext cx="25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93" name="Group 132"/>
              <p:cNvGrpSpPr>
                <a:grpSpLocks noChangeAspect="1"/>
              </p:cNvGrpSpPr>
              <p:nvPr/>
            </p:nvGrpSpPr>
            <p:grpSpPr bwMode="auto">
              <a:xfrm>
                <a:off x="1963" y="1305"/>
                <a:ext cx="289" cy="232"/>
                <a:chOff x="1125" y="576"/>
                <a:chExt cx="624" cy="480"/>
              </a:xfrm>
            </p:grpSpPr>
            <p:sp>
              <p:nvSpPr>
                <p:cNvPr id="23604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197" y="576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  <p:sp>
              <p:nvSpPr>
                <p:cNvPr id="23605" name="Text Box 1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125" y="628"/>
                  <a:ext cx="624" cy="318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Ifetch</a:t>
                  </a:r>
                </a:p>
              </p:txBody>
            </p:sp>
          </p:grpSp>
          <p:grpSp>
            <p:nvGrpSpPr>
              <p:cNvPr id="23594" name="Group 135"/>
              <p:cNvGrpSpPr>
                <a:grpSpLocks/>
              </p:cNvGrpSpPr>
              <p:nvPr/>
            </p:nvGrpSpPr>
            <p:grpSpPr bwMode="auto">
              <a:xfrm>
                <a:off x="2288" y="1200"/>
                <a:ext cx="1297" cy="441"/>
                <a:chOff x="2112" y="528"/>
                <a:chExt cx="2088" cy="681"/>
              </a:xfrm>
            </p:grpSpPr>
            <p:sp>
              <p:nvSpPr>
                <p:cNvPr id="23600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784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1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4128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528"/>
                  <a:ext cx="72" cy="681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3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3456" y="532"/>
                  <a:ext cx="71" cy="672"/>
                </a:xfrm>
                <a:prstGeom prst="rect">
                  <a:avLst/>
                </a:prstGeom>
                <a:solidFill>
                  <a:schemeClr val="accent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595" name="Group 140"/>
              <p:cNvGrpSpPr>
                <a:grpSpLocks noChangeAspect="1"/>
              </p:cNvGrpSpPr>
              <p:nvPr/>
            </p:nvGrpSpPr>
            <p:grpSpPr bwMode="auto">
              <a:xfrm flipH="1">
                <a:off x="3649" y="1296"/>
                <a:ext cx="223" cy="233"/>
                <a:chOff x="1374" y="528"/>
                <a:chExt cx="480" cy="432"/>
              </a:xfrm>
            </p:grpSpPr>
            <p:grpSp>
              <p:nvGrpSpPr>
                <p:cNvPr id="23596" name="Group 141"/>
                <p:cNvGrpSpPr>
                  <a:grpSpLocks noChangeAspect="1"/>
                </p:cNvGrpSpPr>
                <p:nvPr/>
              </p:nvGrpSpPr>
              <p:grpSpPr bwMode="auto">
                <a:xfrm>
                  <a:off x="1374" y="528"/>
                  <a:ext cx="480" cy="432"/>
                  <a:chOff x="1392" y="528"/>
                  <a:chExt cx="480" cy="432"/>
                </a:xfrm>
              </p:grpSpPr>
              <p:sp>
                <p:nvSpPr>
                  <p:cNvPr id="23598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2" y="528"/>
                    <a:ext cx="240" cy="427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9" name="Rectangle 1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2" y="528"/>
                    <a:ext cx="480" cy="432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000" b="1"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3597" name="Text Box 1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396" y="574"/>
                  <a:ext cx="428" cy="28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000" b="1">
                      <a:latin typeface="Comic Sans MS" pitchFamily="66" charset="0"/>
                    </a:rPr>
                    <a:t>Reg</a:t>
                  </a:r>
                </a:p>
              </p:txBody>
            </p:sp>
          </p:grpSp>
        </p:grpSp>
        <p:sp>
          <p:nvSpPr>
            <p:cNvPr id="23568" name="Line 145"/>
            <p:cNvSpPr>
              <a:spLocks noChangeShapeType="1"/>
            </p:cNvSpPr>
            <p:nvPr/>
          </p:nvSpPr>
          <p:spPr bwMode="auto">
            <a:xfrm>
              <a:off x="153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46"/>
            <p:cNvSpPr>
              <a:spLocks noChangeShapeType="1"/>
            </p:cNvSpPr>
            <p:nvPr/>
          </p:nvSpPr>
          <p:spPr bwMode="auto">
            <a:xfrm>
              <a:off x="206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47"/>
            <p:cNvSpPr>
              <a:spLocks noChangeShapeType="1"/>
            </p:cNvSpPr>
            <p:nvPr/>
          </p:nvSpPr>
          <p:spPr bwMode="auto">
            <a:xfrm>
              <a:off x="259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48"/>
            <p:cNvSpPr>
              <a:spLocks noChangeShapeType="1"/>
            </p:cNvSpPr>
            <p:nvPr/>
          </p:nvSpPr>
          <p:spPr bwMode="auto">
            <a:xfrm>
              <a:off x="3696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49"/>
            <p:cNvSpPr>
              <a:spLocks noChangeShapeType="1"/>
            </p:cNvSpPr>
            <p:nvPr/>
          </p:nvSpPr>
          <p:spPr bwMode="auto">
            <a:xfrm>
              <a:off x="3120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150"/>
            <p:cNvSpPr>
              <a:spLocks noChangeShapeType="1"/>
            </p:cNvSpPr>
            <p:nvPr/>
          </p:nvSpPr>
          <p:spPr bwMode="auto">
            <a:xfrm>
              <a:off x="4224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151"/>
            <p:cNvSpPr>
              <a:spLocks noChangeShapeType="1"/>
            </p:cNvSpPr>
            <p:nvPr/>
          </p:nvSpPr>
          <p:spPr bwMode="auto">
            <a:xfrm>
              <a:off x="4752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152"/>
            <p:cNvSpPr>
              <a:spLocks noChangeShapeType="1"/>
            </p:cNvSpPr>
            <p:nvPr/>
          </p:nvSpPr>
          <p:spPr bwMode="auto">
            <a:xfrm>
              <a:off x="1008" y="1056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53"/>
            <p:cNvSpPr txBox="1">
              <a:spLocks noChangeArrowheads="1"/>
            </p:cNvSpPr>
            <p:nvPr/>
          </p:nvSpPr>
          <p:spPr bwMode="auto">
            <a:xfrm>
              <a:off x="988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7" name="Text Box 154"/>
            <p:cNvSpPr txBox="1">
              <a:spLocks noChangeArrowheads="1"/>
            </p:cNvSpPr>
            <p:nvPr/>
          </p:nvSpPr>
          <p:spPr bwMode="auto">
            <a:xfrm>
              <a:off x="150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2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8" name="Text Box 155"/>
            <p:cNvSpPr txBox="1">
              <a:spLocks noChangeArrowheads="1"/>
            </p:cNvSpPr>
            <p:nvPr/>
          </p:nvSpPr>
          <p:spPr bwMode="auto">
            <a:xfrm>
              <a:off x="2047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3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79" name="Text Box 156"/>
            <p:cNvSpPr txBox="1">
              <a:spLocks noChangeArrowheads="1"/>
            </p:cNvSpPr>
            <p:nvPr/>
          </p:nvSpPr>
          <p:spPr bwMode="auto">
            <a:xfrm>
              <a:off x="258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4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0" name="Text Box 157"/>
            <p:cNvSpPr txBox="1">
              <a:spLocks noChangeArrowheads="1"/>
            </p:cNvSpPr>
            <p:nvPr/>
          </p:nvSpPr>
          <p:spPr bwMode="auto">
            <a:xfrm>
              <a:off x="3674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6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1" name="Text Box 158"/>
            <p:cNvSpPr txBox="1">
              <a:spLocks noChangeArrowheads="1"/>
            </p:cNvSpPr>
            <p:nvPr/>
          </p:nvSpPr>
          <p:spPr bwMode="auto">
            <a:xfrm>
              <a:off x="4202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7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23582" name="Text Box 159"/>
            <p:cNvSpPr txBox="1">
              <a:spLocks noChangeArrowheads="1"/>
            </p:cNvSpPr>
            <p:nvPr/>
          </p:nvSpPr>
          <p:spPr bwMode="auto">
            <a:xfrm>
              <a:off x="3098" y="1168"/>
              <a:ext cx="57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1600" b="1">
                  <a:latin typeface="Comic Sans MS" pitchFamily="66" charset="0"/>
                </a:rPr>
                <a:t>Cycle 5</a:t>
              </a:r>
              <a:endParaRPr lang="en-US" sz="160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C0FE67D-6FC4-41AA-8E7B-BA6B1A457582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F2B1D-8D5B-4FA9-8720-EA6A5F3415B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Limits to pipelining</a:t>
            </a:r>
            <a:r>
              <a:rPr lang="en-US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113" y="1143000"/>
            <a:ext cx="7985125" cy="450215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2000" b="1" smtClean="0"/>
              <a:t>Hazards</a:t>
            </a:r>
            <a:r>
              <a:rPr lang="en-US" sz="2000" smtClean="0"/>
              <a:t> prevent next instruction from executing during its designated clock cycle</a:t>
            </a:r>
          </a:p>
          <a:p>
            <a:pPr lvl="1" eaLnBrk="1" hangingPunct="1"/>
            <a:r>
              <a:rPr lang="en-US" sz="1800" u="sng" smtClean="0"/>
              <a:t>Structural hazards</a:t>
            </a:r>
            <a:r>
              <a:rPr lang="en-US" sz="1800" smtClean="0"/>
              <a:t>: attempt to use the same hardware to do two different things at once</a:t>
            </a:r>
          </a:p>
          <a:p>
            <a:pPr lvl="1" eaLnBrk="1" hangingPunct="1"/>
            <a:r>
              <a:rPr lang="en-US" sz="1800" u="sng" smtClean="0"/>
              <a:t>Data hazards</a:t>
            </a:r>
            <a:r>
              <a:rPr lang="en-US" sz="1800" smtClean="0"/>
              <a:t>: Instruction depends on result of prior instruction still in the pipeline</a:t>
            </a:r>
          </a:p>
          <a:p>
            <a:pPr lvl="1" eaLnBrk="1" hangingPunct="1"/>
            <a:r>
              <a:rPr lang="en-US" sz="1800" u="sng" smtClean="0"/>
              <a:t>Control hazards</a:t>
            </a:r>
            <a:r>
              <a:rPr lang="en-US" sz="1800" smtClean="0"/>
              <a:t>: Caused by delay between the fetching of instructions and decisions about changes in control flow (branches and jumps).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2819400" y="4391025"/>
            <a:ext cx="320675" cy="2097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200" b="1" i="1">
                <a:latin typeface="Comic Sans MS" pitchFamily="66" charset="0"/>
              </a:rPr>
              <a:t>I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n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s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t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r.</a:t>
            </a:r>
          </a:p>
          <a:p>
            <a:pPr algn="ctr" eaLnBrk="0" hangingPunct="0"/>
            <a:endParaRPr lang="en-US" sz="1200" b="1" i="1">
              <a:latin typeface="Comic Sans MS" pitchFamily="66" charset="0"/>
            </a:endParaRP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O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r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d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e</a:t>
            </a:r>
          </a:p>
          <a:p>
            <a:pPr algn="ctr" eaLnBrk="0" hangingPunct="0"/>
            <a:r>
              <a:rPr lang="en-US" sz="1200" b="1" i="1">
                <a:latin typeface="Comic Sans MS" pitchFamily="66" charset="0"/>
              </a:rPr>
              <a:t>r</a:t>
            </a:r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3227388" y="4425950"/>
            <a:ext cx="0" cy="139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4632325" y="3808413"/>
            <a:ext cx="2305050" cy="333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i="1">
                <a:latin typeface="Comic Sans MS" pitchFamily="66" charset="0"/>
              </a:rPr>
              <a:t>Time (clock cycles)</a:t>
            </a: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3359150" y="3979863"/>
            <a:ext cx="1006475" cy="13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8"/>
          <p:cNvSpPr>
            <a:spLocks noChangeShapeType="1"/>
          </p:cNvSpPr>
          <p:nvPr/>
        </p:nvSpPr>
        <p:spPr bwMode="auto">
          <a:xfrm>
            <a:off x="3386138" y="4146550"/>
            <a:ext cx="4570412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8" name="Group 9"/>
          <p:cNvGrpSpPr>
            <a:grpSpLocks/>
          </p:cNvGrpSpPr>
          <p:nvPr/>
        </p:nvGrpSpPr>
        <p:grpSpPr bwMode="auto">
          <a:xfrm>
            <a:off x="3605213" y="4348163"/>
            <a:ext cx="2832100" cy="441325"/>
            <a:chOff x="1900" y="1092"/>
            <a:chExt cx="2007" cy="605"/>
          </a:xfrm>
        </p:grpSpPr>
        <p:grpSp>
          <p:nvGrpSpPr>
            <p:cNvPr id="24699" name="Group 10"/>
            <p:cNvGrpSpPr>
              <a:grpSpLocks noChangeAspect="1"/>
            </p:cNvGrpSpPr>
            <p:nvPr/>
          </p:nvGrpSpPr>
          <p:grpSpPr bwMode="auto">
            <a:xfrm>
              <a:off x="2400" y="1240"/>
              <a:ext cx="285" cy="335"/>
              <a:chOff x="1310" y="409"/>
              <a:chExt cx="619" cy="622"/>
            </a:xfrm>
          </p:grpSpPr>
          <p:grpSp>
            <p:nvGrpSpPr>
              <p:cNvPr id="24728" name="Group 11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730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31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72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310" y="409"/>
                <a:ext cx="619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24700" name="Line 15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1" name="Line 16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02" name="Group 17"/>
            <p:cNvGrpSpPr>
              <a:grpSpLocks noChangeAspect="1"/>
            </p:cNvGrpSpPr>
            <p:nvPr/>
          </p:nvGrpSpPr>
          <p:grpSpPr bwMode="auto">
            <a:xfrm>
              <a:off x="2851" y="1092"/>
              <a:ext cx="219" cy="605"/>
              <a:chOff x="2991" y="116"/>
              <a:chExt cx="394" cy="1252"/>
            </a:xfrm>
          </p:grpSpPr>
          <p:sp>
            <p:nvSpPr>
              <p:cNvPr id="24724" name="AutoShape 18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87 h 21600"/>
                  <a:gd name="T14" fmla="*/ 17100 w 21600"/>
                  <a:gd name="T15" fmla="*/ 171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725" name="AutoShape 19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Freeform 20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>
                  <a:gd name="T0" fmla="*/ 0 w 384"/>
                  <a:gd name="T1" fmla="*/ 3 h 288"/>
                  <a:gd name="T2" fmla="*/ 6 w 384"/>
                  <a:gd name="T3" fmla="*/ 0 h 288"/>
                  <a:gd name="T4" fmla="*/ 13 w 384"/>
                  <a:gd name="T5" fmla="*/ 3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Text Box 21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4" y="586"/>
                <a:ext cx="1252" cy="31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24703" name="Line 22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4" name="Line 23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05" name="Group 24"/>
            <p:cNvGrpSpPr>
              <a:grpSpLocks noChangeAspect="1"/>
            </p:cNvGrpSpPr>
            <p:nvPr/>
          </p:nvGrpSpPr>
          <p:grpSpPr bwMode="auto">
            <a:xfrm>
              <a:off x="3149" y="1240"/>
              <a:ext cx="395" cy="335"/>
              <a:chOff x="3724" y="441"/>
              <a:chExt cx="852" cy="693"/>
            </a:xfrm>
          </p:grpSpPr>
          <p:sp>
            <p:nvSpPr>
              <p:cNvPr id="24722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723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724" y="441"/>
                <a:ext cx="852" cy="6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24706" name="Freeform 27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>
                <a:gd name="T0" fmla="*/ 0 w 816"/>
                <a:gd name="T1" fmla="*/ 0 h 384"/>
                <a:gd name="T2" fmla="*/ 0 w 816"/>
                <a:gd name="T3" fmla="*/ 5 h 384"/>
                <a:gd name="T4" fmla="*/ 3 w 816"/>
                <a:gd name="T5" fmla="*/ 5 h 384"/>
                <a:gd name="T6" fmla="*/ 3 w 816"/>
                <a:gd name="T7" fmla="*/ 2 h 384"/>
                <a:gd name="T8" fmla="*/ 4 w 816"/>
                <a:gd name="T9" fmla="*/ 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84"/>
                <a:gd name="T17" fmla="*/ 816 w 81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7" name="Line 28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08" name="Line 29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09" name="Group 30"/>
            <p:cNvGrpSpPr>
              <a:grpSpLocks noChangeAspect="1"/>
            </p:cNvGrpSpPr>
            <p:nvPr/>
          </p:nvGrpSpPr>
          <p:grpSpPr bwMode="auto">
            <a:xfrm>
              <a:off x="1900" y="1240"/>
              <a:ext cx="416" cy="335"/>
              <a:chOff x="989" y="441"/>
              <a:chExt cx="898" cy="693"/>
            </a:xfrm>
          </p:grpSpPr>
          <p:sp>
            <p:nvSpPr>
              <p:cNvPr id="24720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721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989" y="441"/>
                <a:ext cx="898" cy="6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710" name="Group 33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24716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7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8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19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711" name="Group 38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24712" name="Group 39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714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15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713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24589" name="Group 43"/>
          <p:cNvGrpSpPr>
            <a:grpSpLocks/>
          </p:cNvGrpSpPr>
          <p:nvPr/>
        </p:nvGrpSpPr>
        <p:grpSpPr bwMode="auto">
          <a:xfrm>
            <a:off x="4197350" y="4770438"/>
            <a:ext cx="2833688" cy="441325"/>
            <a:chOff x="1900" y="1096"/>
            <a:chExt cx="2007" cy="603"/>
          </a:xfrm>
        </p:grpSpPr>
        <p:grpSp>
          <p:nvGrpSpPr>
            <p:cNvPr id="24666" name="Group 44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6" cy="334"/>
              <a:chOff x="1308" y="407"/>
              <a:chExt cx="621" cy="620"/>
            </a:xfrm>
          </p:grpSpPr>
          <p:grpSp>
            <p:nvGrpSpPr>
              <p:cNvPr id="24695" name="Group 45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9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9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9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21" cy="6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24667" name="Line 49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8" name="Line 50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69" name="Group 51"/>
            <p:cNvGrpSpPr>
              <a:grpSpLocks noChangeAspect="1"/>
            </p:cNvGrpSpPr>
            <p:nvPr/>
          </p:nvGrpSpPr>
          <p:grpSpPr bwMode="auto">
            <a:xfrm>
              <a:off x="2851" y="1096"/>
              <a:ext cx="220" cy="603"/>
              <a:chOff x="2991" y="124"/>
              <a:chExt cx="396" cy="1248"/>
            </a:xfrm>
          </p:grpSpPr>
          <p:sp>
            <p:nvSpPr>
              <p:cNvPr id="24691" name="AutoShape 52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87 h 21600"/>
                  <a:gd name="T14" fmla="*/ 17100 w 21600"/>
                  <a:gd name="T15" fmla="*/ 171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92" name="AutoShape 53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3" name="Freeform 54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>
                  <a:gd name="T0" fmla="*/ 0 w 384"/>
                  <a:gd name="T1" fmla="*/ 3 h 288"/>
                  <a:gd name="T2" fmla="*/ 6 w 384"/>
                  <a:gd name="T3" fmla="*/ 0 h 288"/>
                  <a:gd name="T4" fmla="*/ 13 w 384"/>
                  <a:gd name="T5" fmla="*/ 3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94" name="Text Box 55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7" y="591"/>
                <a:ext cx="1248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24670" name="Line 56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Line 57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72" name="Group 58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4"/>
              <a:chOff x="3725" y="441"/>
              <a:chExt cx="853" cy="691"/>
            </a:xfrm>
          </p:grpSpPr>
          <p:sp>
            <p:nvSpPr>
              <p:cNvPr id="24689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90" name="Text Box 60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24673" name="Freeform 61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>
                <a:gd name="T0" fmla="*/ 0 w 816"/>
                <a:gd name="T1" fmla="*/ 0 h 384"/>
                <a:gd name="T2" fmla="*/ 0 w 816"/>
                <a:gd name="T3" fmla="*/ 5 h 384"/>
                <a:gd name="T4" fmla="*/ 3 w 816"/>
                <a:gd name="T5" fmla="*/ 5 h 384"/>
                <a:gd name="T6" fmla="*/ 3 w 816"/>
                <a:gd name="T7" fmla="*/ 2 h 384"/>
                <a:gd name="T8" fmla="*/ 4 w 816"/>
                <a:gd name="T9" fmla="*/ 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84"/>
                <a:gd name="T17" fmla="*/ 816 w 81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4" name="Line 62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5" name="Line 63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76" name="Group 64"/>
            <p:cNvGrpSpPr>
              <a:grpSpLocks noChangeAspect="1"/>
            </p:cNvGrpSpPr>
            <p:nvPr/>
          </p:nvGrpSpPr>
          <p:grpSpPr bwMode="auto">
            <a:xfrm>
              <a:off x="1900" y="1239"/>
              <a:ext cx="416" cy="334"/>
              <a:chOff x="989" y="439"/>
              <a:chExt cx="898" cy="691"/>
            </a:xfrm>
          </p:grpSpPr>
          <p:sp>
            <p:nvSpPr>
              <p:cNvPr id="24687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88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989" y="439"/>
                <a:ext cx="898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677" name="Group 67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24683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4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5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6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78" name="Group 72"/>
            <p:cNvGrpSpPr>
              <a:grpSpLocks noChangeAspect="1"/>
            </p:cNvGrpSpPr>
            <p:nvPr/>
          </p:nvGrpSpPr>
          <p:grpSpPr bwMode="auto">
            <a:xfrm flipH="1">
              <a:off x="3621" y="1230"/>
              <a:ext cx="286" cy="335"/>
              <a:chOff x="1313" y="405"/>
              <a:chExt cx="616" cy="622"/>
            </a:xfrm>
          </p:grpSpPr>
          <p:grpSp>
            <p:nvGrpSpPr>
              <p:cNvPr id="24679" name="Group 73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81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82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80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5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24590" name="Group 77"/>
          <p:cNvGrpSpPr>
            <a:grpSpLocks/>
          </p:cNvGrpSpPr>
          <p:nvPr/>
        </p:nvGrpSpPr>
        <p:grpSpPr bwMode="auto">
          <a:xfrm>
            <a:off x="4779963" y="5153025"/>
            <a:ext cx="2833687" cy="441325"/>
            <a:chOff x="1900" y="1092"/>
            <a:chExt cx="2007" cy="605"/>
          </a:xfrm>
        </p:grpSpPr>
        <p:grpSp>
          <p:nvGrpSpPr>
            <p:cNvPr id="24633" name="Group 78"/>
            <p:cNvGrpSpPr>
              <a:grpSpLocks noChangeAspect="1"/>
            </p:cNvGrpSpPr>
            <p:nvPr/>
          </p:nvGrpSpPr>
          <p:grpSpPr bwMode="auto">
            <a:xfrm>
              <a:off x="2399" y="1240"/>
              <a:ext cx="286" cy="335"/>
              <a:chOff x="1308" y="409"/>
              <a:chExt cx="621" cy="622"/>
            </a:xfrm>
          </p:grpSpPr>
          <p:grpSp>
            <p:nvGrpSpPr>
              <p:cNvPr id="24662" name="Group 79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64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65" name="Rectangle 81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63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9"/>
                <a:ext cx="621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24634" name="Line 83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Line 84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36" name="Group 85"/>
            <p:cNvGrpSpPr>
              <a:grpSpLocks noChangeAspect="1"/>
            </p:cNvGrpSpPr>
            <p:nvPr/>
          </p:nvGrpSpPr>
          <p:grpSpPr bwMode="auto">
            <a:xfrm>
              <a:off x="2851" y="1092"/>
              <a:ext cx="218" cy="605"/>
              <a:chOff x="2991" y="116"/>
              <a:chExt cx="392" cy="1252"/>
            </a:xfrm>
          </p:grpSpPr>
          <p:sp>
            <p:nvSpPr>
              <p:cNvPr id="24658" name="AutoShape 86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87 h 21600"/>
                  <a:gd name="T14" fmla="*/ 17100 w 21600"/>
                  <a:gd name="T15" fmla="*/ 171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59" name="AutoShape 87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0" name="Freeform 88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>
                  <a:gd name="T0" fmla="*/ 0 w 384"/>
                  <a:gd name="T1" fmla="*/ 3 h 288"/>
                  <a:gd name="T2" fmla="*/ 6 w 384"/>
                  <a:gd name="T3" fmla="*/ 0 h 288"/>
                  <a:gd name="T4" fmla="*/ 13 w 384"/>
                  <a:gd name="T5" fmla="*/ 3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1" name="Text Box 89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2" y="586"/>
                <a:ext cx="1252" cy="31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24637" name="Line 90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8" name="Line 91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39" name="Group 92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5"/>
              <a:chOff x="3725" y="441"/>
              <a:chExt cx="853" cy="693"/>
            </a:xfrm>
          </p:grpSpPr>
          <p:sp>
            <p:nvSpPr>
              <p:cNvPr id="24656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57" name="Text Box 94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24640" name="Freeform 95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>
                <a:gd name="T0" fmla="*/ 0 w 816"/>
                <a:gd name="T1" fmla="*/ 0 h 384"/>
                <a:gd name="T2" fmla="*/ 0 w 816"/>
                <a:gd name="T3" fmla="*/ 5 h 384"/>
                <a:gd name="T4" fmla="*/ 3 w 816"/>
                <a:gd name="T5" fmla="*/ 5 h 384"/>
                <a:gd name="T6" fmla="*/ 3 w 816"/>
                <a:gd name="T7" fmla="*/ 2 h 384"/>
                <a:gd name="T8" fmla="*/ 4 w 816"/>
                <a:gd name="T9" fmla="*/ 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84"/>
                <a:gd name="T17" fmla="*/ 816 w 81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1" name="Line 96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2" name="Line 97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43" name="Group 98"/>
            <p:cNvGrpSpPr>
              <a:grpSpLocks noChangeAspect="1"/>
            </p:cNvGrpSpPr>
            <p:nvPr/>
          </p:nvGrpSpPr>
          <p:grpSpPr bwMode="auto">
            <a:xfrm>
              <a:off x="1900" y="1240"/>
              <a:ext cx="416" cy="335"/>
              <a:chOff x="989" y="441"/>
              <a:chExt cx="898" cy="693"/>
            </a:xfrm>
          </p:grpSpPr>
          <p:sp>
            <p:nvSpPr>
              <p:cNvPr id="24654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55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989" y="441"/>
                <a:ext cx="898" cy="6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644" name="Group 101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24650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1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2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53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45" name="Group 106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24646" name="Group 107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48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9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47" name="Text Box 110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</p:grpSp>
      <p:grpSp>
        <p:nvGrpSpPr>
          <p:cNvPr id="24591" name="Group 111"/>
          <p:cNvGrpSpPr>
            <a:grpSpLocks/>
          </p:cNvGrpSpPr>
          <p:nvPr/>
        </p:nvGrpSpPr>
        <p:grpSpPr bwMode="auto">
          <a:xfrm>
            <a:off x="5362575" y="5543550"/>
            <a:ext cx="2833688" cy="441325"/>
            <a:chOff x="1900" y="1098"/>
            <a:chExt cx="2007" cy="604"/>
          </a:xfrm>
        </p:grpSpPr>
        <p:grpSp>
          <p:nvGrpSpPr>
            <p:cNvPr id="24600" name="Group 112"/>
            <p:cNvGrpSpPr>
              <a:grpSpLocks noChangeAspect="1"/>
            </p:cNvGrpSpPr>
            <p:nvPr/>
          </p:nvGrpSpPr>
          <p:grpSpPr bwMode="auto">
            <a:xfrm>
              <a:off x="2399" y="1239"/>
              <a:ext cx="286" cy="335"/>
              <a:chOff x="1308" y="407"/>
              <a:chExt cx="621" cy="622"/>
            </a:xfrm>
          </p:grpSpPr>
          <p:grpSp>
            <p:nvGrpSpPr>
              <p:cNvPr id="24629" name="Group 113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31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2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30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1308" y="407"/>
                <a:ext cx="621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  <p:sp>
          <p:nvSpPr>
            <p:cNvPr id="24601" name="Line 117"/>
            <p:cNvSpPr>
              <a:spLocks noChangeAspect="1" noChangeShapeType="1"/>
            </p:cNvSpPr>
            <p:nvPr/>
          </p:nvSpPr>
          <p:spPr bwMode="auto">
            <a:xfrm>
              <a:off x="2651" y="1351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118"/>
            <p:cNvSpPr>
              <a:spLocks noChangeAspect="1" noChangeShapeType="1"/>
            </p:cNvSpPr>
            <p:nvPr/>
          </p:nvSpPr>
          <p:spPr bwMode="auto">
            <a:xfrm>
              <a:off x="2651" y="1490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03" name="Group 119"/>
            <p:cNvGrpSpPr>
              <a:grpSpLocks noChangeAspect="1"/>
            </p:cNvGrpSpPr>
            <p:nvPr/>
          </p:nvGrpSpPr>
          <p:grpSpPr bwMode="auto">
            <a:xfrm>
              <a:off x="2851" y="1098"/>
              <a:ext cx="220" cy="604"/>
              <a:chOff x="2991" y="128"/>
              <a:chExt cx="396" cy="1249"/>
            </a:xfrm>
          </p:grpSpPr>
          <p:sp>
            <p:nvSpPr>
              <p:cNvPr id="24625" name="AutoShape 120"/>
              <p:cNvSpPr>
                <a:spLocks noChangeAspect="1" noChangeArrowheads="1"/>
              </p:cNvSpPr>
              <p:nvPr/>
            </p:nvSpPr>
            <p:spPr bwMode="auto">
              <a:xfrm rot="-5400000">
                <a:off x="2798" y="626"/>
                <a:ext cx="768" cy="3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87 h 21600"/>
                  <a:gd name="T14" fmla="*/ 17100 w 21600"/>
                  <a:gd name="T15" fmla="*/ 171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26" name="AutoShape 121"/>
              <p:cNvSpPr>
                <a:spLocks noChangeAspect="1" noChangeArrowheads="1"/>
              </p:cNvSpPr>
              <p:nvPr/>
            </p:nvSpPr>
            <p:spPr bwMode="auto">
              <a:xfrm rot="5400000">
                <a:off x="2957" y="705"/>
                <a:ext cx="248" cy="18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122"/>
              <p:cNvSpPr>
                <a:spLocks noChangeAspect="1"/>
              </p:cNvSpPr>
              <p:nvPr/>
            </p:nvSpPr>
            <p:spPr bwMode="auto">
              <a:xfrm rot="5400000">
                <a:off x="2974" y="725"/>
                <a:ext cx="218" cy="139"/>
              </a:xfrm>
              <a:custGeom>
                <a:avLst/>
                <a:gdLst>
                  <a:gd name="T0" fmla="*/ 0 w 384"/>
                  <a:gd name="T1" fmla="*/ 3 h 288"/>
                  <a:gd name="T2" fmla="*/ 6 w 384"/>
                  <a:gd name="T3" fmla="*/ 0 h 288"/>
                  <a:gd name="T4" fmla="*/ 13 w 384"/>
                  <a:gd name="T5" fmla="*/ 3 h 288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288"/>
                  <a:gd name="T11" fmla="*/ 384 w 384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288">
                    <a:moveTo>
                      <a:pt x="0" y="288"/>
                    </a:moveTo>
                    <a:lnTo>
                      <a:pt x="192" y="0"/>
                    </a:lnTo>
                    <a:lnTo>
                      <a:pt x="384" y="288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Text Box 123"/>
              <p:cNvSpPr txBox="1">
                <a:spLocks noChangeAspect="1" noChangeArrowheads="1"/>
              </p:cNvSpPr>
              <p:nvPr/>
            </p:nvSpPr>
            <p:spPr bwMode="auto">
              <a:xfrm rot="-5400000">
                <a:off x="2606" y="596"/>
                <a:ext cx="1249" cy="31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ALU</a:t>
                </a:r>
              </a:p>
            </p:txBody>
          </p:sp>
        </p:grpSp>
        <p:sp>
          <p:nvSpPr>
            <p:cNvPr id="24604" name="Line 124"/>
            <p:cNvSpPr>
              <a:spLocks noChangeAspect="1" noChangeShapeType="1"/>
            </p:cNvSpPr>
            <p:nvPr/>
          </p:nvSpPr>
          <p:spPr bwMode="auto">
            <a:xfrm>
              <a:off x="3052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125"/>
            <p:cNvSpPr>
              <a:spLocks noChangeAspect="1" noChangeShapeType="1"/>
            </p:cNvSpPr>
            <p:nvPr/>
          </p:nvSpPr>
          <p:spPr bwMode="auto">
            <a:xfrm>
              <a:off x="3475" y="1421"/>
              <a:ext cx="2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06" name="Group 126"/>
            <p:cNvGrpSpPr>
              <a:grpSpLocks noChangeAspect="1"/>
            </p:cNvGrpSpPr>
            <p:nvPr/>
          </p:nvGrpSpPr>
          <p:grpSpPr bwMode="auto">
            <a:xfrm>
              <a:off x="3150" y="1240"/>
              <a:ext cx="395" cy="334"/>
              <a:chOff x="3725" y="441"/>
              <a:chExt cx="853" cy="691"/>
            </a:xfrm>
          </p:grpSpPr>
          <p:sp>
            <p:nvSpPr>
              <p:cNvPr id="24623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3915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24" name="Text Box 128"/>
              <p:cNvSpPr txBox="1">
                <a:spLocks noChangeAspect="1" noChangeArrowheads="1"/>
              </p:cNvSpPr>
              <p:nvPr/>
            </p:nvSpPr>
            <p:spPr bwMode="auto">
              <a:xfrm>
                <a:off x="3725" y="441"/>
                <a:ext cx="853" cy="691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DMem</a:t>
                </a:r>
              </a:p>
            </p:txBody>
          </p:sp>
        </p:grpSp>
        <p:sp>
          <p:nvSpPr>
            <p:cNvPr id="24607" name="Freeform 129"/>
            <p:cNvSpPr>
              <a:spLocks noChangeAspect="1"/>
            </p:cNvSpPr>
            <p:nvPr/>
          </p:nvSpPr>
          <p:spPr bwMode="auto">
            <a:xfrm>
              <a:off x="3208" y="1421"/>
              <a:ext cx="332" cy="185"/>
            </a:xfrm>
            <a:custGeom>
              <a:avLst/>
              <a:gdLst>
                <a:gd name="T0" fmla="*/ 0 w 816"/>
                <a:gd name="T1" fmla="*/ 0 h 384"/>
                <a:gd name="T2" fmla="*/ 0 w 816"/>
                <a:gd name="T3" fmla="*/ 5 h 384"/>
                <a:gd name="T4" fmla="*/ 3 w 816"/>
                <a:gd name="T5" fmla="*/ 5 h 384"/>
                <a:gd name="T6" fmla="*/ 3 w 816"/>
                <a:gd name="T7" fmla="*/ 2 h 384"/>
                <a:gd name="T8" fmla="*/ 4 w 816"/>
                <a:gd name="T9" fmla="*/ 2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384"/>
                <a:gd name="T17" fmla="*/ 816 w 816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384">
                  <a:moveTo>
                    <a:pt x="0" y="0"/>
                  </a:moveTo>
                  <a:lnTo>
                    <a:pt x="0" y="384"/>
                  </a:lnTo>
                  <a:lnTo>
                    <a:pt x="720" y="384"/>
                  </a:lnTo>
                  <a:lnTo>
                    <a:pt x="720" y="144"/>
                  </a:lnTo>
                  <a:lnTo>
                    <a:pt x="816" y="14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130"/>
            <p:cNvSpPr>
              <a:spLocks noChangeAspect="1" noChangeShapeType="1"/>
            </p:cNvSpPr>
            <p:nvPr/>
          </p:nvSpPr>
          <p:spPr bwMode="auto">
            <a:xfrm>
              <a:off x="2199" y="1491"/>
              <a:ext cx="2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Line 131"/>
            <p:cNvSpPr>
              <a:spLocks noChangeAspect="1" noChangeShapeType="1"/>
            </p:cNvSpPr>
            <p:nvPr/>
          </p:nvSpPr>
          <p:spPr bwMode="auto">
            <a:xfrm>
              <a:off x="2169" y="1351"/>
              <a:ext cx="2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10" name="Group 132"/>
            <p:cNvGrpSpPr>
              <a:grpSpLocks noChangeAspect="1"/>
            </p:cNvGrpSpPr>
            <p:nvPr/>
          </p:nvGrpSpPr>
          <p:grpSpPr bwMode="auto">
            <a:xfrm>
              <a:off x="1900" y="1239"/>
              <a:ext cx="416" cy="335"/>
              <a:chOff x="989" y="439"/>
              <a:chExt cx="898" cy="693"/>
            </a:xfrm>
          </p:grpSpPr>
          <p:sp>
            <p:nvSpPr>
              <p:cNvPr id="24621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1197" y="576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 sz="1000" b="1">
                  <a:latin typeface="Comic Sans MS" pitchFamily="66" charset="0"/>
                </a:endParaRPr>
              </a:p>
            </p:txBody>
          </p:sp>
          <p:sp>
            <p:nvSpPr>
              <p:cNvPr id="24622" name="Text Box 134"/>
              <p:cNvSpPr txBox="1">
                <a:spLocks noChangeAspect="1" noChangeArrowheads="1"/>
              </p:cNvSpPr>
              <p:nvPr/>
            </p:nvSpPr>
            <p:spPr bwMode="auto">
              <a:xfrm>
                <a:off x="989" y="439"/>
                <a:ext cx="898" cy="69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Ifetch</a:t>
                </a:r>
              </a:p>
            </p:txBody>
          </p:sp>
        </p:grpSp>
        <p:grpSp>
          <p:nvGrpSpPr>
            <p:cNvPr id="24611" name="Group 135"/>
            <p:cNvGrpSpPr>
              <a:grpSpLocks/>
            </p:cNvGrpSpPr>
            <p:nvPr/>
          </p:nvGrpSpPr>
          <p:grpSpPr bwMode="auto">
            <a:xfrm>
              <a:off x="2288" y="1200"/>
              <a:ext cx="1297" cy="441"/>
              <a:chOff x="2112" y="528"/>
              <a:chExt cx="2088" cy="681"/>
            </a:xfrm>
          </p:grpSpPr>
          <p:sp>
            <p:nvSpPr>
              <p:cNvPr id="24617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2784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8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128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2112" y="528"/>
                <a:ext cx="72" cy="681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3456" y="532"/>
                <a:ext cx="71" cy="672"/>
              </a:xfrm>
              <a:prstGeom prst="rect">
                <a:avLst/>
              </a:prstGeom>
              <a:solidFill>
                <a:schemeClr val="accent2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612" name="Group 140"/>
            <p:cNvGrpSpPr>
              <a:grpSpLocks noChangeAspect="1"/>
            </p:cNvGrpSpPr>
            <p:nvPr/>
          </p:nvGrpSpPr>
          <p:grpSpPr bwMode="auto">
            <a:xfrm flipH="1">
              <a:off x="3621" y="1231"/>
              <a:ext cx="286" cy="335"/>
              <a:chOff x="1313" y="407"/>
              <a:chExt cx="616" cy="622"/>
            </a:xfrm>
          </p:grpSpPr>
          <p:grpSp>
            <p:nvGrpSpPr>
              <p:cNvPr id="24613" name="Group 141"/>
              <p:cNvGrpSpPr>
                <a:grpSpLocks noChangeAspect="1"/>
              </p:cNvGrpSpPr>
              <p:nvPr/>
            </p:nvGrpSpPr>
            <p:grpSpPr bwMode="auto">
              <a:xfrm>
                <a:off x="1374" y="528"/>
                <a:ext cx="480" cy="432"/>
                <a:chOff x="1392" y="528"/>
                <a:chExt cx="480" cy="432"/>
              </a:xfrm>
            </p:grpSpPr>
            <p:sp>
              <p:nvSpPr>
                <p:cNvPr id="2461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32" y="528"/>
                  <a:ext cx="240" cy="427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1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392" y="528"/>
                  <a:ext cx="48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1000" b="1">
                    <a:latin typeface="Comic Sans MS" pitchFamily="66" charset="0"/>
                  </a:endParaRPr>
                </a:p>
              </p:txBody>
            </p:sp>
          </p:grpSp>
          <p:sp>
            <p:nvSpPr>
              <p:cNvPr id="24614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1313" y="407"/>
                <a:ext cx="616" cy="6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1000" b="1">
                    <a:latin typeface="Comic Sans MS" pitchFamily="66" charset="0"/>
                  </a:rPr>
                  <a:t>Reg</a:t>
                </a:r>
              </a:p>
            </p:txBody>
          </p:sp>
        </p:grpSp>
      </p:grpSp>
      <p:sp>
        <p:nvSpPr>
          <p:cNvPr id="24592" name="Line 145"/>
          <p:cNvSpPr>
            <a:spLocks noChangeShapeType="1"/>
          </p:cNvSpPr>
          <p:nvPr/>
        </p:nvSpPr>
        <p:spPr bwMode="auto">
          <a:xfrm>
            <a:off x="4179888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146"/>
          <p:cNvSpPr>
            <a:spLocks noChangeShapeType="1"/>
          </p:cNvSpPr>
          <p:nvPr/>
        </p:nvSpPr>
        <p:spPr bwMode="auto">
          <a:xfrm>
            <a:off x="4762500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47"/>
          <p:cNvSpPr>
            <a:spLocks noChangeShapeType="1"/>
          </p:cNvSpPr>
          <p:nvPr/>
        </p:nvSpPr>
        <p:spPr bwMode="auto">
          <a:xfrm>
            <a:off x="5345113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Line 148"/>
          <p:cNvSpPr>
            <a:spLocks noChangeShapeType="1"/>
          </p:cNvSpPr>
          <p:nvPr/>
        </p:nvSpPr>
        <p:spPr bwMode="auto">
          <a:xfrm>
            <a:off x="656272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Line 149"/>
          <p:cNvSpPr>
            <a:spLocks noChangeShapeType="1"/>
          </p:cNvSpPr>
          <p:nvPr/>
        </p:nvSpPr>
        <p:spPr bwMode="auto">
          <a:xfrm>
            <a:off x="592772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150"/>
          <p:cNvSpPr>
            <a:spLocks noChangeShapeType="1"/>
          </p:cNvSpPr>
          <p:nvPr/>
        </p:nvSpPr>
        <p:spPr bwMode="auto">
          <a:xfrm>
            <a:off x="7145338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151"/>
          <p:cNvSpPr>
            <a:spLocks noChangeShapeType="1"/>
          </p:cNvSpPr>
          <p:nvPr/>
        </p:nvSpPr>
        <p:spPr bwMode="auto">
          <a:xfrm>
            <a:off x="7727950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Line 152"/>
          <p:cNvSpPr>
            <a:spLocks noChangeShapeType="1"/>
          </p:cNvSpPr>
          <p:nvPr/>
        </p:nvSpPr>
        <p:spPr bwMode="auto">
          <a:xfrm>
            <a:off x="3597275" y="4146550"/>
            <a:ext cx="0" cy="21018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1F7AB0F-D1E1-41A2-969E-E556776094E2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2BB69-724D-4554-B953-882A749C95B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13388" y="5859463"/>
            <a:ext cx="663575" cy="500062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447675"/>
            <a:ext cx="7710487" cy="29845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2. The Principle of Locality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301750"/>
            <a:ext cx="8456612" cy="2627313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Programs access a relatively small portion of the address space at any instant of time.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Two Different Types of Locality: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smtClean="0"/>
              <a:t>Temporal Locality </a:t>
            </a:r>
            <a:r>
              <a:rPr lang="en-US" sz="2400" smtClean="0"/>
              <a:t>(Locality in Time): If an item is referenced, it will tend to be referenced again soon (e.g., loops, reuse)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u="sng" smtClean="0"/>
              <a:t>Spatial Locality </a:t>
            </a:r>
            <a:r>
              <a:rPr lang="en-US" sz="2400" smtClean="0"/>
              <a:t>(Locality in Space): If an item is referenced, items whose addresses are close by tend to be referenced soon </a:t>
            </a:r>
            <a:br>
              <a:rPr lang="en-US" sz="2400" smtClean="0"/>
            </a:br>
            <a:r>
              <a:rPr lang="en-US" sz="2400" smtClean="0"/>
              <a:t>(e.g., straight-line code, array access)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Last 30 years, HW  relied on locality for memory perf.</a:t>
            </a:r>
          </a:p>
        </p:txBody>
      </p:sp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4459288" y="5903913"/>
            <a:ext cx="3190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P</a:t>
            </a:r>
          </a:p>
        </p:txBody>
      </p:sp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7010400" y="5861050"/>
            <a:ext cx="658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chemeClr val="accent2"/>
                </a:solidFill>
                <a:latin typeface="Arial" charset="0"/>
              </a:rPr>
              <a:t>MEM</a:t>
            </a: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5638800" y="58674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$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4359275" y="5854700"/>
            <a:ext cx="663575" cy="500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2" name="Rectangle 9"/>
          <p:cNvSpPr>
            <a:spLocks noChangeArrowheads="1"/>
          </p:cNvSpPr>
          <p:nvPr/>
        </p:nvSpPr>
        <p:spPr bwMode="auto">
          <a:xfrm>
            <a:off x="6837363" y="5470525"/>
            <a:ext cx="1104900" cy="125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3" name="Line 10"/>
          <p:cNvSpPr>
            <a:spLocks noChangeShapeType="1"/>
          </p:cNvSpPr>
          <p:nvPr/>
        </p:nvSpPr>
        <p:spPr bwMode="auto">
          <a:xfrm>
            <a:off x="5008563" y="6119813"/>
            <a:ext cx="485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Line 11"/>
          <p:cNvSpPr>
            <a:spLocks noChangeShapeType="1"/>
          </p:cNvSpPr>
          <p:nvPr/>
        </p:nvSpPr>
        <p:spPr bwMode="auto">
          <a:xfrm>
            <a:off x="6192838" y="6124575"/>
            <a:ext cx="633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9FF616-5849-4DB9-8DF7-CEC9EDACCC29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BE5B6-5021-4C69-B30C-E3AB27C7F60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2033588" y="4792663"/>
            <a:ext cx="3937000" cy="508000"/>
          </a:xfrm>
          <a:prstGeom prst="rect">
            <a:avLst/>
          </a:prstGeom>
          <a:solidFill>
            <a:srgbClr val="99CCFF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15"/>
          <p:cNvSpPr>
            <a:spLocks noChangeArrowheads="1"/>
          </p:cNvSpPr>
          <p:nvPr/>
        </p:nvSpPr>
        <p:spPr bwMode="auto">
          <a:xfrm>
            <a:off x="3095625" y="2112963"/>
            <a:ext cx="1504950" cy="41275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9"/>
          <p:cNvSpPr>
            <a:spLocks noChangeArrowheads="1"/>
          </p:cNvSpPr>
          <p:nvPr/>
        </p:nvSpPr>
        <p:spPr bwMode="auto">
          <a:xfrm>
            <a:off x="2855913" y="2859088"/>
            <a:ext cx="1955800" cy="508000"/>
          </a:xfrm>
          <a:prstGeom prst="rect">
            <a:avLst/>
          </a:prstGeom>
          <a:solidFill>
            <a:srgbClr val="CC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Rectangle 16"/>
          <p:cNvSpPr>
            <a:spLocks noChangeArrowheads="1"/>
          </p:cNvSpPr>
          <p:nvPr/>
        </p:nvSpPr>
        <p:spPr bwMode="auto">
          <a:xfrm>
            <a:off x="2566988" y="3725863"/>
            <a:ext cx="2870200" cy="508000"/>
          </a:xfrm>
          <a:prstGeom prst="rect">
            <a:avLst/>
          </a:prstGeom>
          <a:solidFill>
            <a:srgbClr val="FFFF66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169863"/>
            <a:ext cx="6472238" cy="40957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Memory Hierarchy Levels</a:t>
            </a:r>
          </a:p>
        </p:txBody>
      </p:sp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358775" y="1358900"/>
            <a:ext cx="2430463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CPU Registers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100s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300 – 500 ps (0.3-0.5 ns)</a:t>
            </a:r>
          </a:p>
        </p:txBody>
      </p:sp>
      <p:sp>
        <p:nvSpPr>
          <p:cNvPr id="26635" name="Rectangle 4"/>
          <p:cNvSpPr>
            <a:spLocks noChangeArrowheads="1"/>
          </p:cNvSpPr>
          <p:nvPr/>
        </p:nvSpPr>
        <p:spPr bwMode="auto">
          <a:xfrm>
            <a:off x="358775" y="2246313"/>
            <a:ext cx="169386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L1 and L2 Cache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10s-100s K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~1 ns - ~10 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$100s/ GByte</a:t>
            </a:r>
          </a:p>
        </p:txBody>
      </p:sp>
      <p:sp>
        <p:nvSpPr>
          <p:cNvPr id="26636" name="Rectangle 5"/>
          <p:cNvSpPr>
            <a:spLocks noChangeArrowheads="1"/>
          </p:cNvSpPr>
          <p:nvPr/>
        </p:nvSpPr>
        <p:spPr bwMode="auto">
          <a:xfrm>
            <a:off x="344488" y="3484563"/>
            <a:ext cx="13366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Main Memory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G Bytes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80ns- 200ns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$10/ GByte</a:t>
            </a:r>
          </a:p>
        </p:txBody>
      </p:sp>
      <p:sp>
        <p:nvSpPr>
          <p:cNvPr id="26637" name="Rectangle 6"/>
          <p:cNvSpPr>
            <a:spLocks noChangeArrowheads="1"/>
          </p:cNvSpPr>
          <p:nvPr/>
        </p:nvSpPr>
        <p:spPr bwMode="auto">
          <a:xfrm>
            <a:off x="192088" y="4627563"/>
            <a:ext cx="194468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Disk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10s T Bytes, 10 ms </a:t>
            </a:r>
            <a:br>
              <a:rPr lang="en-US" sz="1400" b="1">
                <a:latin typeface="Comic Sans MS" pitchFamily="66" charset="0"/>
              </a:rPr>
            </a:br>
            <a:r>
              <a:rPr lang="en-US" sz="1400" b="1">
                <a:latin typeface="Comic Sans MS" pitchFamily="66" charset="0"/>
              </a:rPr>
              <a:t>(10,000,000 ns)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 $0.1 / GByte</a:t>
            </a:r>
          </a:p>
        </p:txBody>
      </p:sp>
      <p:sp>
        <p:nvSpPr>
          <p:cNvPr id="26638" name="Rectangle 7"/>
          <p:cNvSpPr>
            <a:spLocks noChangeArrowheads="1"/>
          </p:cNvSpPr>
          <p:nvPr/>
        </p:nvSpPr>
        <p:spPr bwMode="auto">
          <a:xfrm>
            <a:off x="244475" y="669925"/>
            <a:ext cx="2060575" cy="627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Capacity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Access Time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Cost</a:t>
            </a:r>
          </a:p>
        </p:txBody>
      </p:sp>
      <p:sp>
        <p:nvSpPr>
          <p:cNvPr id="26639" name="Rectangle 8"/>
          <p:cNvSpPr>
            <a:spLocks noChangeArrowheads="1"/>
          </p:cNvSpPr>
          <p:nvPr/>
        </p:nvSpPr>
        <p:spPr bwMode="auto">
          <a:xfrm>
            <a:off x="344488" y="5846763"/>
            <a:ext cx="1414462" cy="1011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Tape 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infinite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sec-min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~$0.1 / GByte</a:t>
            </a:r>
          </a:p>
          <a:p>
            <a:pPr eaLnBrk="0" hangingPunct="0">
              <a:lnSpc>
                <a:spcPct val="90000"/>
              </a:lnSpc>
            </a:pPr>
            <a:endParaRPr lang="en-US" sz="1400" b="1">
              <a:latin typeface="Comic Sans MS" pitchFamily="66" charset="0"/>
            </a:endParaRPr>
          </a:p>
        </p:txBody>
      </p:sp>
      <p:sp>
        <p:nvSpPr>
          <p:cNvPr id="26640" name="Rectangle 9"/>
          <p:cNvSpPr>
            <a:spLocks noChangeArrowheads="1"/>
          </p:cNvSpPr>
          <p:nvPr/>
        </p:nvSpPr>
        <p:spPr bwMode="auto">
          <a:xfrm>
            <a:off x="3300413" y="1358900"/>
            <a:ext cx="1146175" cy="43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0"/>
          <p:cNvSpPr>
            <a:spLocks noChangeArrowheads="1"/>
          </p:cNvSpPr>
          <p:nvPr/>
        </p:nvSpPr>
        <p:spPr bwMode="auto">
          <a:xfrm>
            <a:off x="3328988" y="1423988"/>
            <a:ext cx="11541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Registers</a:t>
            </a:r>
          </a:p>
        </p:txBody>
      </p:sp>
      <p:sp>
        <p:nvSpPr>
          <p:cNvPr id="26642" name="Rectangle 11"/>
          <p:cNvSpPr>
            <a:spLocks noChangeArrowheads="1"/>
          </p:cNvSpPr>
          <p:nvPr/>
        </p:nvSpPr>
        <p:spPr bwMode="auto">
          <a:xfrm>
            <a:off x="3316288" y="2178050"/>
            <a:ext cx="11366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L1 Cache</a:t>
            </a:r>
          </a:p>
        </p:txBody>
      </p:sp>
      <p:sp>
        <p:nvSpPr>
          <p:cNvPr id="26643" name="Rectangle 12"/>
          <p:cNvSpPr>
            <a:spLocks noChangeArrowheads="1"/>
          </p:cNvSpPr>
          <p:nvPr/>
        </p:nvSpPr>
        <p:spPr bwMode="auto">
          <a:xfrm>
            <a:off x="3405188" y="3814763"/>
            <a:ext cx="9906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26644" name="Rectangle 13"/>
          <p:cNvSpPr>
            <a:spLocks noChangeArrowheads="1"/>
          </p:cNvSpPr>
          <p:nvPr/>
        </p:nvSpPr>
        <p:spPr bwMode="auto">
          <a:xfrm>
            <a:off x="3405188" y="4881563"/>
            <a:ext cx="5905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Disk</a:t>
            </a:r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3481388" y="6024563"/>
            <a:ext cx="7620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Tape </a:t>
            </a:r>
          </a:p>
        </p:txBody>
      </p:sp>
      <p:sp>
        <p:nvSpPr>
          <p:cNvPr id="26646" name="Rectangle 18"/>
          <p:cNvSpPr>
            <a:spLocks noChangeArrowheads="1"/>
          </p:cNvSpPr>
          <p:nvPr/>
        </p:nvSpPr>
        <p:spPr bwMode="auto">
          <a:xfrm>
            <a:off x="1728788" y="5859463"/>
            <a:ext cx="4699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Line 19"/>
          <p:cNvSpPr>
            <a:spLocks noChangeShapeType="1"/>
          </p:cNvSpPr>
          <p:nvPr/>
        </p:nvSpPr>
        <p:spPr bwMode="auto">
          <a:xfrm>
            <a:off x="3849688" y="1809750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Line 20"/>
          <p:cNvSpPr>
            <a:spLocks noChangeShapeType="1"/>
          </p:cNvSpPr>
          <p:nvPr/>
        </p:nvSpPr>
        <p:spPr bwMode="auto">
          <a:xfrm>
            <a:off x="3849688" y="3375025"/>
            <a:ext cx="0" cy="3317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Line 21"/>
          <p:cNvSpPr>
            <a:spLocks noChangeShapeType="1"/>
          </p:cNvSpPr>
          <p:nvPr/>
        </p:nvSpPr>
        <p:spPr bwMode="auto">
          <a:xfrm>
            <a:off x="3849688" y="4252913"/>
            <a:ext cx="0" cy="520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2"/>
          <p:cNvSpPr>
            <a:spLocks noChangeShapeType="1"/>
          </p:cNvSpPr>
          <p:nvPr/>
        </p:nvSpPr>
        <p:spPr bwMode="auto">
          <a:xfrm>
            <a:off x="3849688" y="5319713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3"/>
          <p:cNvSpPr>
            <a:spLocks noChangeArrowheads="1"/>
          </p:cNvSpPr>
          <p:nvPr/>
        </p:nvSpPr>
        <p:spPr bwMode="auto">
          <a:xfrm>
            <a:off x="3938588" y="1801813"/>
            <a:ext cx="18478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Instr. Operands</a:t>
            </a:r>
          </a:p>
        </p:txBody>
      </p:sp>
      <p:sp>
        <p:nvSpPr>
          <p:cNvPr id="26652" name="Rectangle 24"/>
          <p:cNvSpPr>
            <a:spLocks noChangeArrowheads="1"/>
          </p:cNvSpPr>
          <p:nvPr/>
        </p:nvSpPr>
        <p:spPr bwMode="auto">
          <a:xfrm>
            <a:off x="3938588" y="2570163"/>
            <a:ext cx="8064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6653" name="Rectangle 25"/>
          <p:cNvSpPr>
            <a:spLocks noChangeArrowheads="1"/>
          </p:cNvSpPr>
          <p:nvPr/>
        </p:nvSpPr>
        <p:spPr bwMode="auto">
          <a:xfrm>
            <a:off x="3938588" y="4348163"/>
            <a:ext cx="720725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Pages</a:t>
            </a:r>
          </a:p>
        </p:txBody>
      </p:sp>
      <p:sp>
        <p:nvSpPr>
          <p:cNvPr id="26654" name="Rectangle 26"/>
          <p:cNvSpPr>
            <a:spLocks noChangeArrowheads="1"/>
          </p:cNvSpPr>
          <p:nvPr/>
        </p:nvSpPr>
        <p:spPr bwMode="auto">
          <a:xfrm>
            <a:off x="3938588" y="5414963"/>
            <a:ext cx="628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Files</a:t>
            </a:r>
          </a:p>
        </p:txBody>
      </p:sp>
      <p:sp>
        <p:nvSpPr>
          <p:cNvPr id="26655" name="Rectangle 27"/>
          <p:cNvSpPr>
            <a:spLocks noChangeArrowheads="1"/>
          </p:cNvSpPr>
          <p:nvPr/>
        </p:nvSpPr>
        <p:spPr bwMode="auto">
          <a:xfrm>
            <a:off x="6326188" y="854075"/>
            <a:ext cx="968375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Staging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 i="1">
                <a:latin typeface="Comic Sans MS" pitchFamily="66" charset="0"/>
              </a:rPr>
              <a:t>Xfer Unit</a:t>
            </a:r>
          </a:p>
        </p:txBody>
      </p:sp>
      <p:sp>
        <p:nvSpPr>
          <p:cNvPr id="26656" name="Rectangle 28"/>
          <p:cNvSpPr>
            <a:spLocks noChangeArrowheads="1"/>
          </p:cNvSpPr>
          <p:nvPr/>
        </p:nvSpPr>
        <p:spPr bwMode="auto">
          <a:xfrm>
            <a:off x="6053138" y="1700213"/>
            <a:ext cx="136525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prog./compiler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1-8 bytes</a:t>
            </a:r>
          </a:p>
        </p:txBody>
      </p:sp>
      <p:sp>
        <p:nvSpPr>
          <p:cNvPr id="26657" name="Rectangle 29"/>
          <p:cNvSpPr>
            <a:spLocks noChangeArrowheads="1"/>
          </p:cNvSpPr>
          <p:nvPr/>
        </p:nvSpPr>
        <p:spPr bwMode="auto">
          <a:xfrm>
            <a:off x="6188075" y="2438400"/>
            <a:ext cx="1220788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cache cntl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32-64 bytes</a:t>
            </a:r>
          </a:p>
        </p:txBody>
      </p:sp>
      <p:sp>
        <p:nvSpPr>
          <p:cNvPr id="26658" name="Rectangle 30"/>
          <p:cNvSpPr>
            <a:spLocks noChangeArrowheads="1"/>
          </p:cNvSpPr>
          <p:nvPr/>
        </p:nvSpPr>
        <p:spPr bwMode="auto">
          <a:xfrm>
            <a:off x="6288088" y="4221163"/>
            <a:ext cx="122078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OS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4K-8K bytes</a:t>
            </a:r>
          </a:p>
        </p:txBody>
      </p:sp>
      <p:sp>
        <p:nvSpPr>
          <p:cNvPr id="26659" name="Rectangle 31"/>
          <p:cNvSpPr>
            <a:spLocks noChangeArrowheads="1"/>
          </p:cNvSpPr>
          <p:nvPr/>
        </p:nvSpPr>
        <p:spPr bwMode="auto">
          <a:xfrm>
            <a:off x="6249988" y="5287963"/>
            <a:ext cx="1319212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user/operator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Gbytes</a:t>
            </a:r>
          </a:p>
        </p:txBody>
      </p:sp>
      <p:sp>
        <p:nvSpPr>
          <p:cNvPr id="26660" name="Rectangle 32"/>
          <p:cNvSpPr>
            <a:spLocks noChangeArrowheads="1"/>
          </p:cNvSpPr>
          <p:nvPr/>
        </p:nvSpPr>
        <p:spPr bwMode="auto">
          <a:xfrm>
            <a:off x="7467600" y="1352550"/>
            <a:ext cx="14319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CC3300"/>
                </a:solidFill>
                <a:latin typeface="Comic Sans MS" pitchFamily="66" charset="0"/>
              </a:rPr>
              <a:t>Upper Level</a:t>
            </a:r>
          </a:p>
        </p:txBody>
      </p:sp>
      <p:sp>
        <p:nvSpPr>
          <p:cNvPr id="26661" name="Rectangle 33"/>
          <p:cNvSpPr>
            <a:spLocks noChangeArrowheads="1"/>
          </p:cNvSpPr>
          <p:nvPr/>
        </p:nvSpPr>
        <p:spPr bwMode="auto">
          <a:xfrm>
            <a:off x="7291388" y="6024563"/>
            <a:ext cx="14208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solidFill>
                  <a:srgbClr val="CC3300"/>
                </a:solidFill>
                <a:latin typeface="Comic Sans MS" pitchFamily="66" charset="0"/>
              </a:rPr>
              <a:t>Lower Level</a:t>
            </a:r>
          </a:p>
        </p:txBody>
      </p:sp>
      <p:sp>
        <p:nvSpPr>
          <p:cNvPr id="26662" name="Line 34"/>
          <p:cNvSpPr>
            <a:spLocks noChangeShapeType="1"/>
          </p:cNvSpPr>
          <p:nvPr/>
        </p:nvSpPr>
        <p:spPr bwMode="auto">
          <a:xfrm flipV="1">
            <a:off x="7812088" y="2049463"/>
            <a:ext cx="0" cy="3803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3" name="Rectangle 35"/>
          <p:cNvSpPr>
            <a:spLocks noChangeArrowheads="1"/>
          </p:cNvSpPr>
          <p:nvPr/>
        </p:nvSpPr>
        <p:spPr bwMode="auto">
          <a:xfrm>
            <a:off x="7759700" y="1814513"/>
            <a:ext cx="8143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faster</a:t>
            </a:r>
          </a:p>
        </p:txBody>
      </p:sp>
      <p:sp>
        <p:nvSpPr>
          <p:cNvPr id="26664" name="Line 36"/>
          <p:cNvSpPr>
            <a:spLocks noChangeShapeType="1"/>
          </p:cNvSpPr>
          <p:nvPr/>
        </p:nvSpPr>
        <p:spPr bwMode="auto">
          <a:xfrm>
            <a:off x="8421688" y="2111375"/>
            <a:ext cx="0" cy="3424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5" name="Rectangle 37"/>
          <p:cNvSpPr>
            <a:spLocks noChangeArrowheads="1"/>
          </p:cNvSpPr>
          <p:nvPr/>
        </p:nvSpPr>
        <p:spPr bwMode="auto">
          <a:xfrm>
            <a:off x="8053388" y="5643563"/>
            <a:ext cx="836612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Larger</a:t>
            </a:r>
          </a:p>
        </p:txBody>
      </p:sp>
      <p:sp>
        <p:nvSpPr>
          <p:cNvPr id="26666" name="Rectangle 38"/>
          <p:cNvSpPr>
            <a:spLocks noChangeArrowheads="1"/>
          </p:cNvSpPr>
          <p:nvPr/>
        </p:nvSpPr>
        <p:spPr bwMode="auto">
          <a:xfrm>
            <a:off x="3313113" y="2947988"/>
            <a:ext cx="113665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Comic Sans MS" pitchFamily="66" charset="0"/>
              </a:rPr>
              <a:t>L2 Cache</a:t>
            </a:r>
          </a:p>
        </p:txBody>
      </p:sp>
      <p:sp>
        <p:nvSpPr>
          <p:cNvPr id="26667" name="Line 40"/>
          <p:cNvSpPr>
            <a:spLocks noChangeShapeType="1"/>
          </p:cNvSpPr>
          <p:nvPr/>
        </p:nvSpPr>
        <p:spPr bwMode="auto">
          <a:xfrm>
            <a:off x="3846513" y="2532063"/>
            <a:ext cx="0" cy="355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Rectangle 41"/>
          <p:cNvSpPr>
            <a:spLocks noChangeArrowheads="1"/>
          </p:cNvSpPr>
          <p:nvPr/>
        </p:nvSpPr>
        <p:spPr bwMode="auto">
          <a:xfrm>
            <a:off x="6173788" y="3255963"/>
            <a:ext cx="1328737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cache cntl</a:t>
            </a:r>
          </a:p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Comic Sans MS" pitchFamily="66" charset="0"/>
              </a:rPr>
              <a:t>64-128 bytes</a:t>
            </a:r>
          </a:p>
        </p:txBody>
      </p:sp>
      <p:sp>
        <p:nvSpPr>
          <p:cNvPr id="26669" name="Rectangle 42"/>
          <p:cNvSpPr>
            <a:spLocks noChangeArrowheads="1"/>
          </p:cNvSpPr>
          <p:nvPr/>
        </p:nvSpPr>
        <p:spPr bwMode="auto">
          <a:xfrm>
            <a:off x="3971925" y="3400425"/>
            <a:ext cx="80645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>
                <a:latin typeface="Comic Sans MS" pitchFamily="66" charset="0"/>
              </a:rPr>
              <a:t>Blocks</a:t>
            </a:r>
          </a:p>
        </p:txBody>
      </p:sp>
      <p:sp>
        <p:nvSpPr>
          <p:cNvPr id="230443" name="AutoShape 43"/>
          <p:cNvSpPr>
            <a:spLocks noChangeArrowheads="1"/>
          </p:cNvSpPr>
          <p:nvPr/>
        </p:nvSpPr>
        <p:spPr bwMode="auto">
          <a:xfrm>
            <a:off x="4724400" y="6248400"/>
            <a:ext cx="2514600" cy="457200"/>
          </a:xfrm>
          <a:prstGeom prst="wedgeRoundRectCallout">
            <a:avLst>
              <a:gd name="adj1" fmla="val -74620"/>
              <a:gd name="adj2" fmla="val -5277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still needed?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42AEB6-CBEE-4550-B847-9B060794F3FA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5B6D8-4A08-42F6-879B-5E67C7CDE04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3. Focus on the Common Case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066800"/>
            <a:ext cx="816292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Favor the frequent case over the infrequent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Instruction fetch and decode unit used more frequently than multiplier, so optimize it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If database server has 50 disks / processor, storage dependability dominates system dependability, so optimize it first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Frequent case is often simpler and can be done faster than the infrequent case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E.g., overflow is rare when adding 2 numbers, so improve performance by optimizing more common case of no overflow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slow down overflow, but overall performance improved by optimizing for the normal case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What is frequent case? How much performance improved by making case faster? =&gt; </a:t>
            </a:r>
            <a:r>
              <a:rPr lang="en-US" sz="2400" b="1" smtClean="0">
                <a:solidFill>
                  <a:srgbClr val="114FFB"/>
                </a:solidFill>
              </a:rPr>
              <a:t>Amdahl’s Law</a:t>
            </a:r>
            <a:r>
              <a:rPr lang="en-US" sz="2400" b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47D918-563F-4D50-9CEA-754F2D9C5CF1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EDC22-D4E8-4756-A680-FDD79ED5103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Amdahl’s Law</a:t>
            </a:r>
          </a:p>
        </p:txBody>
      </p:sp>
      <p:grpSp>
        <p:nvGrpSpPr>
          <p:cNvPr id="28678" name="Group 27"/>
          <p:cNvGrpSpPr>
            <a:grpSpLocks/>
          </p:cNvGrpSpPr>
          <p:nvPr/>
        </p:nvGrpSpPr>
        <p:grpSpPr bwMode="auto">
          <a:xfrm>
            <a:off x="1371600" y="1295400"/>
            <a:ext cx="6743700" cy="1387475"/>
            <a:chOff x="304800" y="1676400"/>
            <a:chExt cx="6744300" cy="1388145"/>
          </a:xfrm>
        </p:grpSpPr>
        <p:sp>
          <p:nvSpPr>
            <p:cNvPr id="28692" name="Rectangle 12"/>
            <p:cNvSpPr>
              <a:spLocks noChangeArrowheads="1"/>
            </p:cNvSpPr>
            <p:nvPr/>
          </p:nvSpPr>
          <p:spPr bwMode="auto">
            <a:xfrm>
              <a:off x="304800" y="2057400"/>
              <a:ext cx="207486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Speedup</a:t>
              </a:r>
              <a:r>
                <a:rPr lang="en-US" sz="2000" b="1" baseline="-25000">
                  <a:latin typeface="Arial" charset="0"/>
                </a:rPr>
                <a:t>overall   </a:t>
              </a:r>
              <a:r>
                <a:rPr lang="en-US" sz="2000" b="1">
                  <a:latin typeface="Arial" charset="0"/>
                </a:rPr>
                <a:t>=</a:t>
              </a:r>
            </a:p>
          </p:txBody>
        </p:sp>
        <p:sp>
          <p:nvSpPr>
            <p:cNvPr id="28693" name="Rectangle 13"/>
            <p:cNvSpPr>
              <a:spLocks noChangeArrowheads="1"/>
            </p:cNvSpPr>
            <p:nvPr/>
          </p:nvSpPr>
          <p:spPr bwMode="auto">
            <a:xfrm>
              <a:off x="2438400" y="1863725"/>
              <a:ext cx="1073150" cy="865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latin typeface="Arial" charset="0"/>
                </a:rPr>
                <a:t>T</a:t>
              </a:r>
              <a:r>
                <a:rPr lang="en-US" sz="2000" b="1" baseline="-25000">
                  <a:latin typeface="Arial" charset="0"/>
                </a:rPr>
                <a:t>exec,old</a:t>
              </a:r>
              <a:endParaRPr lang="en-US" sz="2000" b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endParaRPr lang="en-US" sz="2000" b="1">
                <a:latin typeface="Arial" charset="0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n-US" sz="2000" b="1">
                  <a:latin typeface="Arial" charset="0"/>
                </a:rPr>
                <a:t>T</a:t>
              </a:r>
              <a:r>
                <a:rPr lang="en-US" sz="2000" b="1" baseline="-25000">
                  <a:latin typeface="Arial" charset="0"/>
                </a:rPr>
                <a:t>exec,new</a:t>
              </a:r>
            </a:p>
          </p:txBody>
        </p:sp>
        <p:sp>
          <p:nvSpPr>
            <p:cNvPr id="28694" name="Line 14"/>
            <p:cNvSpPr>
              <a:spLocks noChangeShapeType="1"/>
            </p:cNvSpPr>
            <p:nvPr/>
          </p:nvSpPr>
          <p:spPr bwMode="auto">
            <a:xfrm>
              <a:off x="2541588" y="2254250"/>
              <a:ext cx="127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Rectangle 17"/>
            <p:cNvSpPr>
              <a:spLocks noChangeArrowheads="1"/>
            </p:cNvSpPr>
            <p:nvPr/>
          </p:nvSpPr>
          <p:spPr bwMode="auto">
            <a:xfrm>
              <a:off x="3810000" y="2057400"/>
              <a:ext cx="32861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=</a:t>
              </a:r>
            </a:p>
          </p:txBody>
        </p:sp>
        <p:sp>
          <p:nvSpPr>
            <p:cNvPr id="28696" name="Rectangle 18"/>
            <p:cNvSpPr>
              <a:spLocks noChangeArrowheads="1"/>
            </p:cNvSpPr>
            <p:nvPr/>
          </p:nvSpPr>
          <p:spPr bwMode="auto">
            <a:xfrm>
              <a:off x="5181600" y="1676400"/>
              <a:ext cx="322263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1</a:t>
              </a:r>
            </a:p>
          </p:txBody>
        </p:sp>
        <p:sp>
          <p:nvSpPr>
            <p:cNvPr id="28697" name="Line 19"/>
            <p:cNvSpPr>
              <a:spLocks noChangeShapeType="1"/>
            </p:cNvSpPr>
            <p:nvPr/>
          </p:nvSpPr>
          <p:spPr bwMode="auto">
            <a:xfrm>
              <a:off x="4141788" y="2101850"/>
              <a:ext cx="2487612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Rectangle 20"/>
            <p:cNvSpPr>
              <a:spLocks noChangeArrowheads="1"/>
            </p:cNvSpPr>
            <p:nvPr/>
          </p:nvSpPr>
          <p:spPr bwMode="auto">
            <a:xfrm>
              <a:off x="4114800" y="2209800"/>
              <a:ext cx="2380461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(1 - f</a:t>
              </a:r>
              <a:r>
                <a:rPr lang="en-US" sz="2000" b="1" baseline="-25000">
                  <a:latin typeface="Arial" charset="0"/>
                </a:rPr>
                <a:t>parallel</a:t>
              </a:r>
              <a:r>
                <a:rPr lang="en-US" sz="2000" b="1">
                  <a:latin typeface="Arial" charset="0"/>
                </a:rPr>
                <a:t>) + f</a:t>
              </a:r>
              <a:r>
                <a:rPr lang="en-US" sz="2000" b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699" name="Rectangle 21"/>
            <p:cNvSpPr>
              <a:spLocks noChangeArrowheads="1"/>
            </p:cNvSpPr>
            <p:nvPr/>
          </p:nvSpPr>
          <p:spPr bwMode="auto">
            <a:xfrm>
              <a:off x="5181600" y="2667000"/>
              <a:ext cx="18675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Arial" charset="0"/>
                </a:rPr>
                <a:t>Speedup</a:t>
              </a:r>
              <a:r>
                <a:rPr lang="en-US" sz="2000" b="1" baseline="-25000">
                  <a:latin typeface="Arial" charset="0"/>
                </a:rPr>
                <a:t>parallel</a:t>
              </a:r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>
              <a:off x="5486400" y="2667000"/>
              <a:ext cx="1219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9" name="Rectangle 23"/>
          <p:cNvSpPr>
            <a:spLocks noChangeArrowheads="1"/>
          </p:cNvSpPr>
          <p:nvPr/>
        </p:nvSpPr>
        <p:spPr bwMode="auto">
          <a:xfrm>
            <a:off x="2895600" y="4800600"/>
            <a:ext cx="4572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25"/>
          <p:cNvSpPr>
            <a:spLocks noChangeArrowheads="1"/>
          </p:cNvSpPr>
          <p:nvPr/>
        </p:nvSpPr>
        <p:spPr bwMode="auto">
          <a:xfrm>
            <a:off x="2895600" y="3200400"/>
            <a:ext cx="457200" cy="1600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876800" y="4495800"/>
            <a:ext cx="457200" cy="1981200"/>
            <a:chOff x="3072" y="2832"/>
            <a:chExt cx="288" cy="1248"/>
          </a:xfrm>
        </p:grpSpPr>
        <p:sp>
          <p:nvSpPr>
            <p:cNvPr id="28690" name="Rectangle 24"/>
            <p:cNvSpPr>
              <a:spLocks noChangeArrowheads="1"/>
            </p:cNvSpPr>
            <p:nvPr/>
          </p:nvSpPr>
          <p:spPr bwMode="auto">
            <a:xfrm>
              <a:off x="3072" y="3024"/>
              <a:ext cx="288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26"/>
            <p:cNvSpPr>
              <a:spLocks noChangeArrowheads="1"/>
            </p:cNvSpPr>
            <p:nvPr/>
          </p:nvSpPr>
          <p:spPr bwMode="auto">
            <a:xfrm>
              <a:off x="3072" y="2832"/>
              <a:ext cx="288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Line 28"/>
          <p:cNvSpPr>
            <a:spLocks noChangeShapeType="1"/>
          </p:cNvSpPr>
          <p:nvPr/>
        </p:nvSpPr>
        <p:spPr bwMode="auto">
          <a:xfrm flipV="1">
            <a:off x="2514600" y="4648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29"/>
          <p:cNvSpPr txBox="1">
            <a:spLocks noChangeArrowheads="1"/>
          </p:cNvSpPr>
          <p:nvPr/>
        </p:nvSpPr>
        <p:spPr bwMode="auto">
          <a:xfrm rot="-5462995">
            <a:off x="1636712" y="4916488"/>
            <a:ext cx="129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exc. time</a:t>
            </a:r>
          </a:p>
        </p:txBody>
      </p:sp>
      <p:sp>
        <p:nvSpPr>
          <p:cNvPr id="28684" name="Text Box 30"/>
          <p:cNvSpPr txBox="1">
            <a:spLocks noChangeArrowheads="1"/>
          </p:cNvSpPr>
          <p:nvPr/>
        </p:nvSpPr>
        <p:spPr bwMode="auto">
          <a:xfrm rot="-5400000">
            <a:off x="2428081" y="5496719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serial part</a:t>
            </a:r>
          </a:p>
        </p:txBody>
      </p:sp>
      <p:sp>
        <p:nvSpPr>
          <p:cNvPr id="28685" name="Text Box 31"/>
          <p:cNvSpPr txBox="1">
            <a:spLocks noChangeArrowheads="1"/>
          </p:cNvSpPr>
          <p:nvPr/>
        </p:nvSpPr>
        <p:spPr bwMode="auto">
          <a:xfrm rot="-5400000">
            <a:off x="2301875" y="3844925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parallel part</a:t>
            </a:r>
          </a:p>
        </p:txBody>
      </p:sp>
      <p:sp>
        <p:nvSpPr>
          <p:cNvPr id="157728" name="Line 32"/>
          <p:cNvSpPr>
            <a:spLocks noChangeShapeType="1"/>
          </p:cNvSpPr>
          <p:nvPr/>
        </p:nvSpPr>
        <p:spPr bwMode="auto">
          <a:xfrm>
            <a:off x="3352800" y="4800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7729" name="Line 33"/>
          <p:cNvSpPr>
            <a:spLocks noChangeShapeType="1"/>
          </p:cNvSpPr>
          <p:nvPr/>
        </p:nvSpPr>
        <p:spPr bwMode="auto">
          <a:xfrm>
            <a:off x="3352800" y="3200400"/>
            <a:ext cx="1524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Text Box 35"/>
          <p:cNvSpPr txBox="1">
            <a:spLocks noChangeArrowheads="1"/>
          </p:cNvSpPr>
          <p:nvPr/>
        </p:nvSpPr>
        <p:spPr bwMode="auto">
          <a:xfrm rot="-5400000">
            <a:off x="4409281" y="5496719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serial part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5257800" y="3429000"/>
            <a:ext cx="3562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</a:t>
            </a:r>
            <a:r>
              <a:rPr lang="en-US" b="1" baseline="-25000">
                <a:latin typeface="Arial" charset="0"/>
              </a:rPr>
              <a:t>parallel</a:t>
            </a:r>
            <a:r>
              <a:rPr lang="en-US" b="1">
                <a:latin typeface="Arial" charset="0"/>
              </a:rPr>
              <a:t>= parallel fraction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8" grpId="0" animBg="1"/>
      <p:bldP spid="1577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3159C9F-5236-4BBB-A9BB-F38169C0E0FA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15B785-BEC3-4557-95C0-FCEB86B4F55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Amdahl’s Law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Floating point instructions improved to run 2 times faster, but only 10% of actual instructions are FP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990600" y="3886200"/>
            <a:ext cx="2122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3124200" y="38862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685800" y="3048000"/>
            <a:ext cx="15049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3246A8-4AD3-42DC-8DE1-603C1F00350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ED440-ED47-4BE1-8CBA-E6DE17D773E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Amdahl’s Law</a:t>
            </a:r>
          </a:p>
        </p:txBody>
      </p:sp>
      <p:sp>
        <p:nvSpPr>
          <p:cNvPr id="3072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1524000"/>
          </a:xfrm>
        </p:spPr>
        <p:txBody>
          <a:bodyPr/>
          <a:lstStyle/>
          <a:p>
            <a:pPr eaLnBrk="1" hangingPunct="1"/>
            <a:r>
              <a:rPr lang="en-US" smtClean="0"/>
              <a:t>Floating point instructions improved to run 2 times faster; but only 10% of actual instructions are FP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990600" y="3810000"/>
            <a:ext cx="21224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Speedup</a:t>
            </a:r>
            <a:r>
              <a:rPr lang="en-US" b="1" baseline="-25000">
                <a:latin typeface="Arial" charset="0"/>
              </a:rPr>
              <a:t>overall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3124200" y="38100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3859213" y="3643313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30730" name="Line 7"/>
          <p:cNvSpPr>
            <a:spLocks noChangeShapeType="1"/>
          </p:cNvSpPr>
          <p:nvPr/>
        </p:nvSpPr>
        <p:spPr bwMode="auto">
          <a:xfrm>
            <a:off x="3581400" y="40386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3630613" y="4100513"/>
            <a:ext cx="774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0.95</a:t>
            </a:r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4724400" y="3810000"/>
            <a:ext cx="358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=</a:t>
            </a:r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5257800" y="3810000"/>
            <a:ext cx="9445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1.053</a:t>
            </a:r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685800" y="2971800"/>
            <a:ext cx="70215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exec,new </a:t>
            </a:r>
            <a:r>
              <a:rPr lang="en-US" b="1">
                <a:latin typeface="Arial" charset="0"/>
              </a:rPr>
              <a:t>= T</a:t>
            </a:r>
            <a:r>
              <a:rPr lang="en-US" b="1" baseline="-25000">
                <a:latin typeface="Arial" charset="0"/>
              </a:rPr>
              <a:t>exec,old</a:t>
            </a:r>
            <a:r>
              <a:rPr lang="en-US" b="1">
                <a:latin typeface="Arial" charset="0"/>
              </a:rPr>
              <a:t> x  (0.9 +  0.1/2) = 0.95 x T</a:t>
            </a:r>
            <a:r>
              <a:rPr lang="en-US" b="1" baseline="-25000">
                <a:latin typeface="Arial" charset="0"/>
              </a:rPr>
              <a:t>exec,old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3E2DCB9-DAA6-45F7-8152-0AEAF2822E3E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F367-9D2F-4666-B41E-CE7198F1A45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Trends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 the ITRS </a:t>
            </a:r>
            <a:br>
              <a:rPr lang="en-US" smtClean="0"/>
            </a:br>
            <a:r>
              <a:rPr lang="en-US" smtClean="0"/>
              <a:t>(International Technology Roadmap Semiconductors)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http://public.itrs.net/</a:t>
            </a:r>
          </a:p>
        </p:txBody>
      </p:sp>
      <p:pic>
        <p:nvPicPr>
          <p:cNvPr id="5127" name="Picture 5" descr="IT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24400"/>
            <a:ext cx="7010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78370B-6416-49F6-9F44-F3850EC76D53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AE778-999F-45FA-AD67-4A5BD1E77EC9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55663"/>
            <a:ext cx="87630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smtClean="0"/>
              <a:t>Amdahl's law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40DFE15-9742-427A-9EDB-87C2B6D43309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7E7E05-A214-4234-BF7A-2F896ADFA45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Gustafson's law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486400"/>
          </a:xfrm>
        </p:spPr>
        <p:txBody>
          <a:bodyPr/>
          <a:lstStyle/>
          <a:p>
            <a:pPr eaLnBrk="1" hangingPunct="1"/>
            <a:r>
              <a:rPr lang="en-US" smtClean="0"/>
              <a:t>Gustafson proposed a change to Amdahl's law</a:t>
            </a:r>
          </a:p>
          <a:p>
            <a:pPr eaLnBrk="1" hangingPunct="1"/>
            <a:r>
              <a:rPr lang="en-US" smtClean="0"/>
              <a:t>He assumes the data (input) set for the parallel part scales (increases) linearly with the number of processors</a:t>
            </a:r>
            <a:br>
              <a:rPr lang="en-US" smtClean="0"/>
            </a:br>
            <a:r>
              <a:rPr lang="en-US" smtClean="0"/>
              <a:t>=&gt; much better scaling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Speedup = P - f</a:t>
            </a:r>
            <a:r>
              <a:rPr lang="en-US" b="1" baseline="-25000" smtClean="0"/>
              <a:t>seq</a:t>
            </a:r>
            <a:r>
              <a:rPr lang="en-US" b="1" smtClean="0"/>
              <a:t>(P-1)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P is number of processors (parallel speedup), </a:t>
            </a:r>
            <a:br>
              <a:rPr lang="en-US" smtClean="0"/>
            </a:br>
            <a:r>
              <a:rPr lang="en-US" smtClean="0"/>
              <a:t>f</a:t>
            </a:r>
            <a:r>
              <a:rPr lang="en-US" baseline="-25000" smtClean="0"/>
              <a:t>seq</a:t>
            </a:r>
            <a:r>
              <a:rPr lang="en-US" smtClean="0"/>
              <a:t> = sequential fraction of the original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4D34E0F-1124-4877-AB05-97FA9878B217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2C2531-C289-4581-9D4C-BC307EBCC56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Gustafson's law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57238"/>
            <a:ext cx="86868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0787E2F-524A-4016-9C08-CB9015E9FE45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3D61A9-CC75-4D72-85B6-39B6EAEE44D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The performance equation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performance metric: </a:t>
            </a:r>
          </a:p>
          <a:p>
            <a:pPr eaLnBrk="1" hangingPunct="1">
              <a:buFontTx/>
              <a:buNone/>
            </a:pPr>
            <a:r>
              <a:rPr lang="en-US" smtClean="0"/>
              <a:t>			</a:t>
            </a:r>
            <a:r>
              <a:rPr lang="en-US" b="1" smtClean="0"/>
              <a:t>Total Execution Time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</a:t>
            </a:r>
            <a:r>
              <a:rPr lang="en-US" baseline="-25000" smtClean="0"/>
              <a:t>exec</a:t>
            </a:r>
            <a:r>
              <a:rPr lang="en-US" smtClean="0"/>
              <a:t> = N</a:t>
            </a:r>
            <a:r>
              <a:rPr lang="en-US" baseline="-25000" smtClean="0"/>
              <a:t>cycles</a:t>
            </a:r>
            <a:r>
              <a:rPr lang="en-US" smtClean="0"/>
              <a:t> * T</a:t>
            </a:r>
            <a:r>
              <a:rPr lang="en-US" baseline="-25000" smtClean="0"/>
              <a:t>cycle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= N</a:t>
            </a:r>
            <a:r>
              <a:rPr lang="en-US" baseline="-25000" smtClean="0"/>
              <a:t>instructions</a:t>
            </a:r>
            <a:r>
              <a:rPr lang="en-US" smtClean="0"/>
              <a:t> * CPI * T</a:t>
            </a:r>
            <a:r>
              <a:rPr lang="en-US" baseline="-25000" smtClean="0"/>
              <a:t>cycle</a:t>
            </a:r>
          </a:p>
          <a:p>
            <a:pPr eaLnBrk="1" hangingPunct="1"/>
            <a:endParaRPr lang="en-US" smtClean="0"/>
          </a:p>
          <a:p>
            <a:pPr lvl="2" eaLnBrk="1" hangingPunct="1"/>
            <a:r>
              <a:rPr lang="en-US" b="1" smtClean="0"/>
              <a:t>CPI</a:t>
            </a:r>
            <a:r>
              <a:rPr lang="en-US" smtClean="0"/>
              <a:t>: (Average number of) Cycles Per Instruction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972DB5-EBBD-43D6-975D-57B162522950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488674-8AF7-4C1C-81E8-C0C4B485F6E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Calculating CPI</a:t>
            </a:r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 flipH="1">
            <a:off x="2343150" y="4876800"/>
            <a:ext cx="40005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752600" y="5486400"/>
            <a:ext cx="1081088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Typical Mix</a:t>
            </a: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762000" y="2133600"/>
            <a:ext cx="7007225" cy="304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800" b="1">
                <a:latin typeface="Arial" charset="0"/>
              </a:rPr>
              <a:t>Base Machine (Reg / Reg)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endParaRPr lang="en-US" sz="2000" b="1"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Op	Freq	Cycles	CPI(i)	(% Time)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ALU	50%	1	 .5	(33%)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Load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Store	10%	2	 .2	(13%)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Branch	20%	2	 .4	(27%)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tabLst>
                <a:tab pos="1828800" algn="l"/>
                <a:tab pos="2743200" algn="l"/>
                <a:tab pos="3771900" algn="l"/>
                <a:tab pos="4800600" algn="l"/>
              </a:tabLst>
            </a:pPr>
            <a:r>
              <a:rPr lang="en-US" sz="2000" b="1">
                <a:latin typeface="Arial" charset="0"/>
              </a:rPr>
              <a:t> 			</a:t>
            </a:r>
            <a:r>
              <a:rPr lang="en-US" sz="2000" b="1">
                <a:solidFill>
                  <a:schemeClr val="accent2"/>
                </a:solidFill>
                <a:latin typeface="Arial" charset="0"/>
              </a:rPr>
              <a:t>1.5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>
            <a:off x="4572000" y="4800600"/>
            <a:ext cx="44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2590800" y="3048000"/>
            <a:ext cx="768350" cy="175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8"/>
          <p:cNvSpPr>
            <a:spLocks noChangeShapeType="1"/>
          </p:cNvSpPr>
          <p:nvPr/>
        </p:nvSpPr>
        <p:spPr bwMode="auto">
          <a:xfrm>
            <a:off x="838200" y="33528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A637DB-5F12-455D-9CB7-F5CB779D04BB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347F2-7053-44E8-8788-BD4248014E8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Measurement Tools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Benchmarks, Traces, Mixes</a:t>
            </a:r>
          </a:p>
          <a:p>
            <a:pPr eaLnBrk="1" hangingPunct="1"/>
            <a:r>
              <a:rPr lang="en-US" smtClean="0"/>
              <a:t>Hardware: Cost, delay, area, power estimation</a:t>
            </a:r>
          </a:p>
          <a:p>
            <a:pPr eaLnBrk="1" hangingPunct="1"/>
            <a:r>
              <a:rPr lang="en-US" smtClean="0"/>
              <a:t>Simulation  (many  levels)</a:t>
            </a:r>
          </a:p>
          <a:p>
            <a:pPr lvl="1" eaLnBrk="1" hangingPunct="1"/>
            <a:r>
              <a:rPr lang="en-US" smtClean="0"/>
              <a:t>ISA, RT, Gate, Circuit level</a:t>
            </a:r>
          </a:p>
          <a:p>
            <a:pPr eaLnBrk="1" hangingPunct="1"/>
            <a:r>
              <a:rPr lang="en-US" smtClean="0"/>
              <a:t>Queuing Theory (analytic models)</a:t>
            </a:r>
          </a:p>
          <a:p>
            <a:pPr eaLnBrk="1" hangingPunct="1"/>
            <a:r>
              <a:rPr lang="en-US" smtClean="0"/>
              <a:t>Rules of Thumb</a:t>
            </a:r>
          </a:p>
          <a:p>
            <a:pPr eaLnBrk="1" hangingPunct="1"/>
            <a:r>
              <a:rPr lang="en-US" smtClean="0"/>
              <a:t>Fundamental “Laws”/Principles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D76121-758D-4B63-AAB1-8128025F279A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40EDB-0F5E-4CA1-97E7-6DBA309E48F9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471488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Aspects of CPU Performance</a:t>
            </a:r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603250" y="128905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CPU time	=  Seconds     =   Instructions  x 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		    Program	    Program          Instruction        Cycle</a:t>
            </a:r>
          </a:p>
        </p:txBody>
      </p:sp>
      <p:sp>
        <p:nvSpPr>
          <p:cNvPr id="37895" name="Line 4"/>
          <p:cNvSpPr>
            <a:spLocks noChangeShapeType="1"/>
          </p:cNvSpPr>
          <p:nvPr/>
        </p:nvSpPr>
        <p:spPr bwMode="auto">
          <a:xfrm>
            <a:off x="2311400" y="160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3911600" y="1600200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5562600" y="1600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7"/>
          <p:cNvSpPr>
            <a:spLocks noChangeShapeType="1"/>
          </p:cNvSpPr>
          <p:nvPr/>
        </p:nvSpPr>
        <p:spPr bwMode="auto">
          <a:xfrm>
            <a:off x="7162800" y="16002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08063" y="2060575"/>
            <a:ext cx="7750175" cy="4251325"/>
          </a:xfrm>
          <a:noFill/>
        </p:spPr>
        <p:txBody>
          <a:bodyPr lIns="92075" tIns="46038" rIns="92075" bIns="46038"/>
          <a:lstStyle/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</a:t>
            </a:r>
          </a:p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   Instr. Cnt	   CPI      Clock Rate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Program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Compiler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Instr. Set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Organization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Technology</a:t>
            </a:r>
          </a:p>
        </p:txBody>
      </p:sp>
      <p:grpSp>
        <p:nvGrpSpPr>
          <p:cNvPr id="37900" name="Group 9"/>
          <p:cNvGrpSpPr>
            <a:grpSpLocks/>
          </p:cNvGrpSpPr>
          <p:nvPr/>
        </p:nvGrpSpPr>
        <p:grpSpPr bwMode="auto">
          <a:xfrm>
            <a:off x="1066800" y="2590800"/>
            <a:ext cx="6807200" cy="3759200"/>
            <a:chOff x="672" y="1424"/>
            <a:chExt cx="4288" cy="2368"/>
          </a:xfrm>
        </p:grpSpPr>
        <p:sp>
          <p:nvSpPr>
            <p:cNvPr id="37901" name="Line 10"/>
            <p:cNvSpPr>
              <a:spLocks noChangeShapeType="1"/>
            </p:cNvSpPr>
            <p:nvPr/>
          </p:nvSpPr>
          <p:spPr bwMode="auto">
            <a:xfrm flipV="1">
              <a:off x="1888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Line 11"/>
            <p:cNvSpPr>
              <a:spLocks noChangeShapeType="1"/>
            </p:cNvSpPr>
            <p:nvPr/>
          </p:nvSpPr>
          <p:spPr bwMode="auto">
            <a:xfrm>
              <a:off x="3008" y="1440"/>
              <a:ext cx="0" cy="2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Line 12"/>
            <p:cNvSpPr>
              <a:spLocks noChangeShapeType="1"/>
            </p:cNvSpPr>
            <p:nvPr/>
          </p:nvSpPr>
          <p:spPr bwMode="auto">
            <a:xfrm>
              <a:off x="3600" y="1424"/>
              <a:ext cx="0" cy="2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Line 13"/>
            <p:cNvSpPr>
              <a:spLocks noChangeShapeType="1"/>
            </p:cNvSpPr>
            <p:nvPr/>
          </p:nvSpPr>
          <p:spPr bwMode="auto">
            <a:xfrm>
              <a:off x="4960" y="1424"/>
              <a:ext cx="0" cy="2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Line 14"/>
            <p:cNvSpPr>
              <a:spLocks noChangeShapeType="1"/>
            </p:cNvSpPr>
            <p:nvPr/>
          </p:nvSpPr>
          <p:spPr bwMode="auto">
            <a:xfrm>
              <a:off x="672" y="2064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704" y="2480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704" y="2928"/>
              <a:ext cx="4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720" y="3392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720" y="3776"/>
              <a:ext cx="4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672" y="1712"/>
              <a:ext cx="4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94C977-5540-4F7A-90E2-36EDE588CDD2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35695-5178-4E2D-AC0E-4C17C4FA86D3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46138" y="415925"/>
            <a:ext cx="7683500" cy="276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Aspects of CPU Performance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755650" y="1136650"/>
            <a:ext cx="7696200" cy="6461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63500" tIns="25400" rIns="63500" bIns="25400">
            <a:spAutoFit/>
          </a:bodyPr>
          <a:lstStyle/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CPU time	=  Seconds    =   Instructions  x    Cycles     x   Seconds</a:t>
            </a:r>
          </a:p>
          <a:p>
            <a:pPr marL="342900" indent="-342900" eaLnBrk="0" hangingPunct="0">
              <a:lnSpc>
                <a:spcPct val="86000"/>
              </a:lnSpc>
              <a:spcBef>
                <a:spcPct val="40000"/>
              </a:spcBef>
              <a:tabLst>
                <a:tab pos="1371600" algn="l"/>
                <a:tab pos="3073400" algn="l"/>
              </a:tabLst>
              <a:defRPr/>
            </a:pPr>
            <a:r>
              <a:rPr lang="en-US" sz="1800" b="1">
                <a:latin typeface="Arial" charset="0"/>
              </a:rPr>
              <a:t>		    Program	    Program          Instruction       Cycle</a:t>
            </a:r>
          </a:p>
        </p:txBody>
      </p:sp>
      <p:sp>
        <p:nvSpPr>
          <p:cNvPr id="38919" name="Line 4"/>
          <p:cNvSpPr>
            <a:spLocks noChangeShapeType="1"/>
          </p:cNvSpPr>
          <p:nvPr/>
        </p:nvSpPr>
        <p:spPr bwMode="auto">
          <a:xfrm>
            <a:off x="2387600" y="14224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4025900" y="1447800"/>
            <a:ext cx="1250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>
            <a:off x="5715000" y="1473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7"/>
          <p:cNvSpPr>
            <a:spLocks noChangeShapeType="1"/>
          </p:cNvSpPr>
          <p:nvPr/>
        </p:nvSpPr>
        <p:spPr bwMode="auto">
          <a:xfrm>
            <a:off x="7181850" y="1447800"/>
            <a:ext cx="939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85850" y="2438400"/>
            <a:ext cx="7751763" cy="3886200"/>
          </a:xfrm>
          <a:noFill/>
        </p:spPr>
        <p:txBody>
          <a:bodyPr lIns="92075" tIns="46038" rIns="92075" bIns="46038"/>
          <a:lstStyle/>
          <a:p>
            <a:pPr marL="285750" indent="-285750" eaLnBrk="1" hangingPunct="1"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		   Inst Count	   CPI	Clock Rate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Program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Compiler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Inst. Set.	          X	   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Organization	     X		  X</a:t>
            </a:r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endParaRPr lang="en-US" sz="2800" smtClean="0"/>
          </a:p>
          <a:p>
            <a:pPr marL="285750" indent="-285750" eaLnBrk="1" hangingPunct="1">
              <a:lnSpc>
                <a:spcPct val="65000"/>
              </a:lnSpc>
              <a:buFontTx/>
              <a:buNone/>
              <a:tabLst>
                <a:tab pos="1828800" algn="l"/>
                <a:tab pos="3657600" algn="l"/>
                <a:tab pos="5029200" algn="l"/>
              </a:tabLst>
            </a:pPr>
            <a:r>
              <a:rPr lang="en-US" sz="2800" smtClean="0"/>
              <a:t>Technology				  X</a:t>
            </a:r>
          </a:p>
        </p:txBody>
      </p:sp>
      <p:sp>
        <p:nvSpPr>
          <p:cNvPr id="38924" name="Line 9"/>
          <p:cNvSpPr>
            <a:spLocks noChangeShapeType="1"/>
          </p:cNvSpPr>
          <p:nvPr/>
        </p:nvSpPr>
        <p:spPr bwMode="auto">
          <a:xfrm flipV="1">
            <a:off x="309245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0"/>
          <p:cNvSpPr>
            <a:spLocks noChangeShapeType="1"/>
          </p:cNvSpPr>
          <p:nvPr/>
        </p:nvSpPr>
        <p:spPr bwMode="auto">
          <a:xfrm>
            <a:off x="4851400" y="2451100"/>
            <a:ext cx="0" cy="37211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1"/>
          <p:cNvSpPr>
            <a:spLocks noChangeShapeType="1"/>
          </p:cNvSpPr>
          <p:nvPr/>
        </p:nvSpPr>
        <p:spPr bwMode="auto">
          <a:xfrm>
            <a:off x="5943600" y="2413000"/>
            <a:ext cx="0" cy="373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2"/>
          <p:cNvSpPr>
            <a:spLocks noChangeShapeType="1"/>
          </p:cNvSpPr>
          <p:nvPr/>
        </p:nvSpPr>
        <p:spPr bwMode="auto">
          <a:xfrm>
            <a:off x="8102600" y="2413000"/>
            <a:ext cx="0" cy="378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3"/>
          <p:cNvSpPr>
            <a:spLocks noChangeShapeType="1"/>
          </p:cNvSpPr>
          <p:nvPr/>
        </p:nvSpPr>
        <p:spPr bwMode="auto">
          <a:xfrm>
            <a:off x="1162050" y="34290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4"/>
          <p:cNvSpPr>
            <a:spLocks noChangeShapeType="1"/>
          </p:cNvSpPr>
          <p:nvPr/>
        </p:nvSpPr>
        <p:spPr bwMode="auto">
          <a:xfrm>
            <a:off x="1143000" y="410845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5"/>
          <p:cNvSpPr>
            <a:spLocks noChangeShapeType="1"/>
          </p:cNvSpPr>
          <p:nvPr/>
        </p:nvSpPr>
        <p:spPr bwMode="auto">
          <a:xfrm>
            <a:off x="1143000" y="48387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6"/>
          <p:cNvSpPr>
            <a:spLocks noChangeShapeType="1"/>
          </p:cNvSpPr>
          <p:nvPr/>
        </p:nvSpPr>
        <p:spPr bwMode="auto">
          <a:xfrm>
            <a:off x="1162050" y="5499100"/>
            <a:ext cx="691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17"/>
          <p:cNvSpPr>
            <a:spLocks noChangeShapeType="1"/>
          </p:cNvSpPr>
          <p:nvPr/>
        </p:nvSpPr>
        <p:spPr bwMode="auto">
          <a:xfrm>
            <a:off x="1181100" y="6165850"/>
            <a:ext cx="68961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18"/>
          <p:cNvSpPr>
            <a:spLocks noChangeShapeType="1"/>
          </p:cNvSpPr>
          <p:nvPr/>
        </p:nvSpPr>
        <p:spPr bwMode="auto">
          <a:xfrm>
            <a:off x="1123950" y="2832100"/>
            <a:ext cx="69532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955344F-FA08-4F74-83C4-639AC4E3A3C1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901185-1891-4032-9FD4-8DEA71CE467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Marketing Metrics</a:t>
            </a:r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MIPS =Instruction Count / (Time * 10^6)</a:t>
            </a:r>
            <a:br>
              <a:rPr lang="en-US" sz="2800" smtClean="0"/>
            </a:br>
            <a:r>
              <a:rPr lang="en-US" sz="2800" smtClean="0"/>
              <a:t>           = (Frequency / CPI) / 10^6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Not effective for machines with different instruction 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Not effective for programs with different instruction mixes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Uncorrelated with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MFLOPs = (FP Operations / Time) / 10^6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 Machine dependent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  Often not where time is spent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Peak 	- </a:t>
            </a:r>
            <a:r>
              <a:rPr lang="en-US" sz="2400" smtClean="0"/>
              <a:t>maximum able to achieve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Average 	</a:t>
            </a:r>
            <a:r>
              <a:rPr lang="en-US" sz="2400" smtClean="0"/>
              <a:t>- for a set of benchmarks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Relative 	- </a:t>
            </a:r>
            <a:r>
              <a:rPr lang="en-US" sz="2400" smtClean="0"/>
              <a:t>compared to another platform</a:t>
            </a:r>
            <a:endParaRPr lang="en-US" sz="2800" smtClean="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5410200" y="4038600"/>
            <a:ext cx="3581400" cy="1287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>
                <a:latin typeface="Arial" charset="0"/>
              </a:rPr>
              <a:t>Normalized MFLOPS: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>
                <a:latin typeface="Arial" charset="0"/>
              </a:rPr>
              <a:t>add,sub,compare,mult   1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>
                <a:latin typeface="Arial" charset="0"/>
              </a:rPr>
              <a:t>divide, sqrt	        4</a:t>
            </a:r>
          </a:p>
          <a:p>
            <a:pPr lvl="1" eaLnBrk="0" hangingPunct="0">
              <a:lnSpc>
                <a:spcPct val="70000"/>
              </a:lnSpc>
              <a:spcBef>
                <a:spcPct val="50000"/>
              </a:spcBef>
              <a:tabLst>
                <a:tab pos="2571750" algn="l"/>
              </a:tabLst>
              <a:defRPr/>
            </a:pPr>
            <a:r>
              <a:rPr lang="en-US" sz="1800" b="1">
                <a:latin typeface="Arial" charset="0"/>
              </a:rPr>
              <a:t>exp, sin, . . .	        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7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7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7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7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7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70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70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70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70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build="p"/>
      <p:bldP spid="2570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3BD777A-B364-48BC-8DFF-9F70DD2DBAF0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1D420D-3745-4181-AD59-C0604688779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smtClean="0"/>
              <a:t>Programs to Evaluate Processor Performance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(Toy) Benchmarks</a:t>
            </a:r>
          </a:p>
          <a:p>
            <a:pPr lvl="1" eaLnBrk="1" hangingPunct="1"/>
            <a:r>
              <a:rPr lang="en-US" smtClean="0"/>
              <a:t>10-100 line program</a:t>
            </a:r>
          </a:p>
          <a:p>
            <a:pPr lvl="1" eaLnBrk="1" hangingPunct="1"/>
            <a:r>
              <a:rPr lang="en-US" smtClean="0"/>
              <a:t>e.g.: sieve, puzzle, quicksort</a:t>
            </a:r>
          </a:p>
          <a:p>
            <a:pPr eaLnBrk="1" hangingPunct="1"/>
            <a:r>
              <a:rPr lang="en-US" smtClean="0"/>
              <a:t>Synthetic Benchmarks</a:t>
            </a:r>
          </a:p>
          <a:p>
            <a:pPr lvl="1" eaLnBrk="1" hangingPunct="1"/>
            <a:r>
              <a:rPr lang="en-US" smtClean="0"/>
              <a:t>Attempt to match average frequencies of real workloads</a:t>
            </a:r>
          </a:p>
          <a:p>
            <a:pPr lvl="1" eaLnBrk="1" hangingPunct="1"/>
            <a:r>
              <a:rPr lang="en-US" smtClean="0"/>
              <a:t>e.g., Whetstone, dhrystone</a:t>
            </a:r>
          </a:p>
          <a:p>
            <a:pPr eaLnBrk="1" hangingPunct="1"/>
            <a:r>
              <a:rPr lang="en-US" smtClean="0"/>
              <a:t>Kernels</a:t>
            </a:r>
          </a:p>
          <a:p>
            <a:pPr lvl="1" eaLnBrk="1" hangingPunct="1"/>
            <a:r>
              <a:rPr lang="en-US" smtClean="0"/>
              <a:t>Time critical excerpts</a:t>
            </a:r>
          </a:p>
          <a:p>
            <a:pPr eaLnBrk="1" hangingPunct="1"/>
            <a:r>
              <a:rPr lang="en-US" smtClean="0"/>
              <a:t>Real Benchmarks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of (single) processors</a:t>
            </a:r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A9153D-AFE9-4DB1-BDA7-538B3662FC36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993D3-AC4B-4BB3-B87B-7E33369F250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50" name="Picture 12" descr="f01-01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59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EC65DC-2853-47CA-9019-124C03B3ACAE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7B8A8-23BA-4E62-A3BE-95BFF9A1DA6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Benchmarks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Benchmark 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Only average behavior represented in test workload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Loading level controlled inappropriately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Caching effects ignored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Ignoring monitoring overhead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 ensuring same initial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Collecting too much data but doing too little analysis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Benchmark tricks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Compiler (soft)wired to optimize the workload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Very small benchmarks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Benchmarks manually translated to optimize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1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BA170A-922C-482A-B739-F41BEE14C8DD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F18AD7-FE4E-4FA1-BB45-2A0FD30EBC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 benchmarks, since 1989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CPU: 		CPU2006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CINT2006 and CFP2006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Graphics: 	SPECviewperf9 e.o.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HPC/OMP: 	HPC2002; OMP2001, MPI2006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Java Client/Server: jAppServer2004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Java runtime: SPECjvm2008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Mail Servers:	MAIL2001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Network File System: SDS97_R1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Power (under development)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Web Servers: 	WEB2005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</a:t>
            </a:r>
            <a:br>
              <a:rPr lang="en-US" smtClean="0"/>
            </a:br>
            <a:r>
              <a:rPr lang="en-US" sz="2800" smtClean="0"/>
              <a:t>benchmarks</a:t>
            </a:r>
            <a:endParaRPr lang="en-US" smtClean="0"/>
          </a:p>
        </p:txBody>
      </p:sp>
      <p:sp>
        <p:nvSpPr>
          <p:cNvPr id="440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43F53B-6431-47D5-A35E-0596A17FC149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40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E416DE-E1B6-46FA-96DA-00AA21EE0645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4038" name="Picture 2" descr="Ch1-fig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53975"/>
            <a:ext cx="652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DBE8458-B4F9-4AC5-AE89-FDA3BDFDB1F7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649F3D-8A82-4A0A-BF76-630E0FC95543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506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Summarize Performance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Arithmetic mean</a:t>
            </a:r>
            <a:r>
              <a:rPr lang="en-US" smtClean="0"/>
              <a:t> (weighted arithmetic mean) tracks execution time: </a:t>
            </a:r>
            <a:r>
              <a:rPr lang="en-US" smtClean="0">
                <a:sym typeface="Symbol" pitchFamily="18" charset="2"/>
              </a:rPr>
              <a:t></a:t>
            </a:r>
            <a:r>
              <a:rPr lang="en-US" smtClean="0"/>
              <a:t>(T</a:t>
            </a:r>
            <a:r>
              <a:rPr lang="en-US" baseline="-25000" smtClean="0"/>
              <a:t>i</a:t>
            </a:r>
            <a:r>
              <a:rPr lang="en-US" smtClean="0"/>
              <a:t>)/n or </a:t>
            </a:r>
            <a:r>
              <a:rPr lang="en-US" smtClean="0">
                <a:sym typeface="Symbol" pitchFamily="18" charset="2"/>
              </a:rPr>
              <a:t></a:t>
            </a:r>
            <a:r>
              <a:rPr lang="en-US" smtClean="0"/>
              <a:t>(W</a:t>
            </a:r>
            <a:r>
              <a:rPr lang="en-US" baseline="-25000" smtClean="0"/>
              <a:t>i</a:t>
            </a:r>
            <a:r>
              <a:rPr lang="en-US" smtClean="0"/>
              <a:t>*T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Normalized execution time</a:t>
            </a:r>
            <a:r>
              <a:rPr lang="en-US" smtClean="0"/>
              <a:t> is handy for scaling performance (e.g., X times faster than </a:t>
            </a:r>
            <a:br>
              <a:rPr lang="en-US" smtClean="0"/>
            </a:br>
            <a:r>
              <a:rPr lang="en-US" smtClean="0"/>
              <a:t>VAX-780)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But do not take the arithmetic mean of normalized execution time, </a:t>
            </a:r>
            <a:br>
              <a:rPr lang="en-US" smtClean="0"/>
            </a:br>
            <a:r>
              <a:rPr lang="en-US" smtClean="0"/>
              <a:t>but use the </a:t>
            </a:r>
            <a:r>
              <a:rPr lang="en-US" smtClean="0">
                <a:solidFill>
                  <a:schemeClr val="accent2"/>
                </a:solidFill>
              </a:rPr>
              <a:t>geometric mean</a:t>
            </a:r>
            <a:r>
              <a:rPr lang="en-US" smtClean="0"/>
              <a:t>: (</a:t>
            </a:r>
            <a:r>
              <a:rPr lang="en-US" smtClean="0">
                <a:sym typeface="Symbol" pitchFamily="18" charset="2"/>
              </a:rPr>
              <a:t></a:t>
            </a:r>
            <a:r>
              <a:rPr lang="en-US" baseline="-25000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/>
              <a:t>ratio</a:t>
            </a:r>
            <a:r>
              <a:rPr lang="en-US" baseline="-25000" smtClean="0"/>
              <a:t>i</a:t>
            </a:r>
            <a:r>
              <a:rPr lang="en-US" smtClean="0"/>
              <a:t>)</a:t>
            </a:r>
            <a:r>
              <a:rPr lang="en-US" baseline="30000" smtClean="0"/>
              <a:t>1/n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B10D28F-AD48-43EB-85D1-9EE38CB7C6A1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8578BA-09C0-4B77-A488-D7988747A9D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4800"/>
            <a:ext cx="7875588" cy="2778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Computer Architecture Topics</a:t>
            </a:r>
          </a:p>
        </p:txBody>
      </p:sp>
      <p:sp>
        <p:nvSpPr>
          <p:cNvPr id="46086" name="Line 3"/>
          <p:cNvSpPr>
            <a:spLocks noChangeShapeType="1"/>
          </p:cNvSpPr>
          <p:nvPr/>
        </p:nvSpPr>
        <p:spPr bwMode="auto">
          <a:xfrm flipV="1">
            <a:off x="1911350" y="4260850"/>
            <a:ext cx="5080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Line 4"/>
          <p:cNvSpPr>
            <a:spLocks noChangeShapeType="1"/>
          </p:cNvSpPr>
          <p:nvPr/>
        </p:nvSpPr>
        <p:spPr bwMode="auto">
          <a:xfrm>
            <a:off x="2432050" y="4267200"/>
            <a:ext cx="250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Line 5"/>
          <p:cNvSpPr>
            <a:spLocks noChangeShapeType="1"/>
          </p:cNvSpPr>
          <p:nvPr/>
        </p:nvSpPr>
        <p:spPr bwMode="auto">
          <a:xfrm flipH="1">
            <a:off x="4400550" y="4337050"/>
            <a:ext cx="558800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Rectangle 6"/>
          <p:cNvSpPr>
            <a:spLocks noChangeArrowheads="1"/>
          </p:cNvSpPr>
          <p:nvPr/>
        </p:nvSpPr>
        <p:spPr bwMode="auto">
          <a:xfrm>
            <a:off x="1898650" y="5187950"/>
            <a:ext cx="2501900" cy="22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7"/>
          <p:cNvSpPr>
            <a:spLocks noChangeShapeType="1"/>
          </p:cNvSpPr>
          <p:nvPr/>
        </p:nvSpPr>
        <p:spPr bwMode="auto">
          <a:xfrm>
            <a:off x="4940300" y="431165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8"/>
          <p:cNvSpPr>
            <a:spLocks noChangeShapeType="1"/>
          </p:cNvSpPr>
          <p:nvPr/>
        </p:nvSpPr>
        <p:spPr bwMode="auto">
          <a:xfrm flipH="1">
            <a:off x="4413250" y="4641850"/>
            <a:ext cx="53340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Rectangle 9"/>
          <p:cNvSpPr>
            <a:spLocks noChangeArrowheads="1"/>
          </p:cNvSpPr>
          <p:nvPr/>
        </p:nvSpPr>
        <p:spPr bwMode="auto">
          <a:xfrm>
            <a:off x="1879600" y="5219700"/>
            <a:ext cx="2460625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charset="0"/>
              </a:rPr>
              <a:t>Instruction Set Architecture</a:t>
            </a:r>
          </a:p>
        </p:txBody>
      </p:sp>
      <p:sp>
        <p:nvSpPr>
          <p:cNvPr id="46093" name="Rectangle 10"/>
          <p:cNvSpPr>
            <a:spLocks noChangeArrowheads="1"/>
          </p:cNvSpPr>
          <p:nvPr/>
        </p:nvSpPr>
        <p:spPr bwMode="auto">
          <a:xfrm>
            <a:off x="1866900" y="5546725"/>
            <a:ext cx="34163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Pipelining, Hazard Resolution,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Superscalar, Reordering, 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Prediction, Speculation,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Vector, DSP</a:t>
            </a:r>
          </a:p>
        </p:txBody>
      </p:sp>
      <p:sp>
        <p:nvSpPr>
          <p:cNvPr id="46094" name="Rectangle 11"/>
          <p:cNvSpPr>
            <a:spLocks noChangeArrowheads="1"/>
          </p:cNvSpPr>
          <p:nvPr/>
        </p:nvSpPr>
        <p:spPr bwMode="auto">
          <a:xfrm>
            <a:off x="4991100" y="4594225"/>
            <a:ext cx="2260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Addressing,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Protection,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Exception Handling</a:t>
            </a:r>
          </a:p>
        </p:txBody>
      </p:sp>
      <p:sp>
        <p:nvSpPr>
          <p:cNvPr id="46095" name="Rectangle 12"/>
          <p:cNvSpPr>
            <a:spLocks noChangeArrowheads="1"/>
          </p:cNvSpPr>
          <p:nvPr/>
        </p:nvSpPr>
        <p:spPr bwMode="auto">
          <a:xfrm>
            <a:off x="2432050" y="4375150"/>
            <a:ext cx="20447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3"/>
          <p:cNvSpPr>
            <a:spLocks noChangeArrowheads="1"/>
          </p:cNvSpPr>
          <p:nvPr/>
        </p:nvSpPr>
        <p:spPr bwMode="auto">
          <a:xfrm>
            <a:off x="2832100" y="45180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L1 Cache</a:t>
            </a:r>
          </a:p>
        </p:txBody>
      </p:sp>
      <p:sp>
        <p:nvSpPr>
          <p:cNvPr id="46097" name="Rectangle 14"/>
          <p:cNvSpPr>
            <a:spLocks noChangeArrowheads="1"/>
          </p:cNvSpPr>
          <p:nvPr/>
        </p:nvSpPr>
        <p:spPr bwMode="auto">
          <a:xfrm>
            <a:off x="2063750" y="3219450"/>
            <a:ext cx="3327400" cy="87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5"/>
          <p:cNvSpPr>
            <a:spLocks noChangeArrowheads="1"/>
          </p:cNvSpPr>
          <p:nvPr/>
        </p:nvSpPr>
        <p:spPr bwMode="auto">
          <a:xfrm>
            <a:off x="3009900" y="3451225"/>
            <a:ext cx="1143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L2 Cache</a:t>
            </a:r>
          </a:p>
        </p:txBody>
      </p:sp>
      <p:sp>
        <p:nvSpPr>
          <p:cNvPr id="46099" name="Rectangle 16"/>
          <p:cNvSpPr>
            <a:spLocks noChangeArrowheads="1"/>
          </p:cNvSpPr>
          <p:nvPr/>
        </p:nvSpPr>
        <p:spPr bwMode="auto">
          <a:xfrm>
            <a:off x="1517650" y="2228850"/>
            <a:ext cx="4406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17"/>
          <p:cNvSpPr>
            <a:spLocks noChangeArrowheads="1"/>
          </p:cNvSpPr>
          <p:nvPr/>
        </p:nvSpPr>
        <p:spPr bwMode="auto">
          <a:xfrm>
            <a:off x="3276600" y="2498725"/>
            <a:ext cx="812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DRAM</a:t>
            </a:r>
          </a:p>
        </p:txBody>
      </p:sp>
      <p:sp>
        <p:nvSpPr>
          <p:cNvPr id="46101" name="Rectangle 18"/>
          <p:cNvSpPr>
            <a:spLocks noChangeArrowheads="1"/>
          </p:cNvSpPr>
          <p:nvPr/>
        </p:nvSpPr>
        <p:spPr bwMode="auto">
          <a:xfrm>
            <a:off x="1073150" y="1619250"/>
            <a:ext cx="6502400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19"/>
          <p:cNvSpPr>
            <a:spLocks noChangeArrowheads="1"/>
          </p:cNvSpPr>
          <p:nvPr/>
        </p:nvSpPr>
        <p:spPr bwMode="auto">
          <a:xfrm>
            <a:off x="3200400" y="1698625"/>
            <a:ext cx="22733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Disks, WORM, Tape</a:t>
            </a:r>
          </a:p>
        </p:txBody>
      </p:sp>
      <p:sp>
        <p:nvSpPr>
          <p:cNvPr id="46103" name="Rectangle 20"/>
          <p:cNvSpPr>
            <a:spLocks noChangeArrowheads="1"/>
          </p:cNvSpPr>
          <p:nvPr/>
        </p:nvSpPr>
        <p:spPr bwMode="auto">
          <a:xfrm>
            <a:off x="5511800" y="3235325"/>
            <a:ext cx="13716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Coherence,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Latency</a:t>
            </a:r>
          </a:p>
        </p:txBody>
      </p:sp>
      <p:sp>
        <p:nvSpPr>
          <p:cNvPr id="46104" name="Rectangle 21"/>
          <p:cNvSpPr>
            <a:spLocks noChangeArrowheads="1"/>
          </p:cNvSpPr>
          <p:nvPr/>
        </p:nvSpPr>
        <p:spPr bwMode="auto">
          <a:xfrm>
            <a:off x="5943600" y="2257425"/>
            <a:ext cx="27178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Emerging Technologies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Interleaving</a:t>
            </a:r>
          </a:p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Bus protocols</a:t>
            </a:r>
          </a:p>
        </p:txBody>
      </p:sp>
      <p:sp>
        <p:nvSpPr>
          <p:cNvPr id="46105" name="Rectangle 22"/>
          <p:cNvSpPr>
            <a:spLocks noChangeArrowheads="1"/>
          </p:cNvSpPr>
          <p:nvPr/>
        </p:nvSpPr>
        <p:spPr bwMode="auto">
          <a:xfrm>
            <a:off x="7632700" y="1711325"/>
            <a:ext cx="6858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RAID</a:t>
            </a:r>
          </a:p>
        </p:txBody>
      </p:sp>
      <p:sp>
        <p:nvSpPr>
          <p:cNvPr id="46106" name="Rectangle 23"/>
          <p:cNvSpPr>
            <a:spLocks noChangeArrowheads="1"/>
          </p:cNvSpPr>
          <p:nvPr/>
        </p:nvSpPr>
        <p:spPr bwMode="auto">
          <a:xfrm>
            <a:off x="1231900" y="4733925"/>
            <a:ext cx="635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charset="0"/>
              </a:rPr>
              <a:t>VLSI</a:t>
            </a:r>
          </a:p>
        </p:txBody>
      </p:sp>
      <p:sp>
        <p:nvSpPr>
          <p:cNvPr id="46107" name="Rectangle 24"/>
          <p:cNvSpPr>
            <a:spLocks noChangeArrowheads="1"/>
          </p:cNvSpPr>
          <p:nvPr/>
        </p:nvSpPr>
        <p:spPr bwMode="auto">
          <a:xfrm>
            <a:off x="976313" y="1196975"/>
            <a:ext cx="29368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Input/Output and Storage</a:t>
            </a:r>
          </a:p>
        </p:txBody>
      </p:sp>
      <p:sp>
        <p:nvSpPr>
          <p:cNvPr id="46108" name="Rectangle 25"/>
          <p:cNvSpPr>
            <a:spLocks noChangeArrowheads="1"/>
          </p:cNvSpPr>
          <p:nvPr/>
        </p:nvSpPr>
        <p:spPr bwMode="auto">
          <a:xfrm>
            <a:off x="442913" y="3330575"/>
            <a:ext cx="12350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Memory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Hierarchy</a:t>
            </a:r>
          </a:p>
        </p:txBody>
      </p:sp>
      <p:sp>
        <p:nvSpPr>
          <p:cNvPr id="46109" name="Line 26"/>
          <p:cNvSpPr>
            <a:spLocks noChangeShapeType="1"/>
          </p:cNvSpPr>
          <p:nvPr/>
        </p:nvSpPr>
        <p:spPr bwMode="auto">
          <a:xfrm flipV="1">
            <a:off x="838200" y="205105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27"/>
          <p:cNvSpPr>
            <a:spLocks noChangeShapeType="1"/>
          </p:cNvSpPr>
          <p:nvPr/>
        </p:nvSpPr>
        <p:spPr bwMode="auto">
          <a:xfrm>
            <a:off x="838200" y="396875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Rectangle 28"/>
          <p:cNvSpPr>
            <a:spLocks noChangeArrowheads="1"/>
          </p:cNvSpPr>
          <p:nvPr/>
        </p:nvSpPr>
        <p:spPr bwMode="auto">
          <a:xfrm>
            <a:off x="5548313" y="5540375"/>
            <a:ext cx="3051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Pipelining and Instruction </a:t>
            </a:r>
          </a:p>
          <a:p>
            <a:pPr eaLnBrk="0" hangingPunct="0"/>
            <a:r>
              <a:rPr lang="en-US" sz="1800" b="1">
                <a:solidFill>
                  <a:schemeClr val="accent2"/>
                </a:solidFill>
                <a:latin typeface="Arial" charset="0"/>
              </a:rPr>
              <a:t>Level Parallelism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3E75CE-2D45-491B-B8B2-7801DFF92264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633E3-06CC-46E4-B705-EB085321389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4800"/>
            <a:ext cx="7875588" cy="27781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Computer Architecture Topics</a:t>
            </a: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49466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11" name="Line 4"/>
          <p:cNvSpPr>
            <a:spLocks noChangeShapeType="1"/>
          </p:cNvSpPr>
          <p:nvPr/>
        </p:nvSpPr>
        <p:spPr bwMode="auto">
          <a:xfrm>
            <a:off x="5105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5" descr="25%"/>
          <p:cNvSpPr>
            <a:spLocks noChangeArrowheads="1"/>
          </p:cNvSpPr>
          <p:nvPr/>
        </p:nvSpPr>
        <p:spPr bwMode="auto">
          <a:xfrm>
            <a:off x="762000" y="2743200"/>
            <a:ext cx="4648200" cy="8382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2070100" y="3073400"/>
            <a:ext cx="2806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Interconnection Network</a:t>
            </a:r>
          </a:p>
        </p:txBody>
      </p:sp>
      <p:sp useBgFill="1">
        <p:nvSpPr>
          <p:cNvPr id="47114" name="Rectangle 7"/>
          <p:cNvSpPr>
            <a:spLocks noChangeArrowheads="1"/>
          </p:cNvSpPr>
          <p:nvPr/>
        </p:nvSpPr>
        <p:spPr bwMode="auto">
          <a:xfrm>
            <a:off x="1365250" y="3054350"/>
            <a:ext cx="292100" cy="3159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S</a:t>
            </a:r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V="1">
            <a:off x="1682750" y="2889250"/>
            <a:ext cx="1397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H="1" flipV="1">
            <a:off x="1212850" y="2889250"/>
            <a:ext cx="889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0"/>
          <p:cNvSpPr>
            <a:spLocks noChangeShapeType="1"/>
          </p:cNvSpPr>
          <p:nvPr/>
        </p:nvSpPr>
        <p:spPr bwMode="auto">
          <a:xfrm flipH="1">
            <a:off x="1212850" y="3359150"/>
            <a:ext cx="1651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1"/>
          <p:cNvSpPr>
            <a:spLocks noChangeShapeType="1"/>
          </p:cNvSpPr>
          <p:nvPr/>
        </p:nvSpPr>
        <p:spPr bwMode="auto">
          <a:xfrm>
            <a:off x="1682750" y="3359150"/>
            <a:ext cx="1397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Rectangle 12"/>
          <p:cNvSpPr>
            <a:spLocks noChangeArrowheads="1"/>
          </p:cNvSpPr>
          <p:nvPr/>
        </p:nvSpPr>
        <p:spPr bwMode="auto">
          <a:xfrm>
            <a:off x="45656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>
            <a:off x="47244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Rectangle 14"/>
          <p:cNvSpPr>
            <a:spLocks noChangeArrowheads="1"/>
          </p:cNvSpPr>
          <p:nvPr/>
        </p:nvSpPr>
        <p:spPr bwMode="auto">
          <a:xfrm>
            <a:off x="41084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2" name="Line 15"/>
          <p:cNvSpPr>
            <a:spLocks noChangeShapeType="1"/>
          </p:cNvSpPr>
          <p:nvPr/>
        </p:nvSpPr>
        <p:spPr bwMode="auto">
          <a:xfrm>
            <a:off x="4267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Rectangle 16"/>
          <p:cNvSpPr>
            <a:spLocks noChangeArrowheads="1"/>
          </p:cNvSpPr>
          <p:nvPr/>
        </p:nvSpPr>
        <p:spPr bwMode="auto">
          <a:xfrm>
            <a:off x="37274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4" name="Line 17"/>
          <p:cNvSpPr>
            <a:spLocks noChangeShapeType="1"/>
          </p:cNvSpPr>
          <p:nvPr/>
        </p:nvSpPr>
        <p:spPr bwMode="auto">
          <a:xfrm>
            <a:off x="38862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18"/>
          <p:cNvSpPr>
            <a:spLocks noChangeArrowheads="1"/>
          </p:cNvSpPr>
          <p:nvPr/>
        </p:nvSpPr>
        <p:spPr bwMode="auto">
          <a:xfrm>
            <a:off x="21272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2286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Rectangle 20"/>
          <p:cNvSpPr>
            <a:spLocks noChangeArrowheads="1"/>
          </p:cNvSpPr>
          <p:nvPr/>
        </p:nvSpPr>
        <p:spPr bwMode="auto">
          <a:xfrm>
            <a:off x="17462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19050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Rectangle 22"/>
          <p:cNvSpPr>
            <a:spLocks noChangeArrowheads="1"/>
          </p:cNvSpPr>
          <p:nvPr/>
        </p:nvSpPr>
        <p:spPr bwMode="auto">
          <a:xfrm>
            <a:off x="1289050" y="2139950"/>
            <a:ext cx="3302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M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1447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Rectangle 24"/>
          <p:cNvSpPr>
            <a:spLocks noChangeArrowheads="1"/>
          </p:cNvSpPr>
          <p:nvPr/>
        </p:nvSpPr>
        <p:spPr bwMode="auto">
          <a:xfrm>
            <a:off x="908050" y="2139950"/>
            <a:ext cx="292100" cy="315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2000"/>
              </a:lnSpc>
            </a:pPr>
            <a:r>
              <a:rPr lang="en-US" sz="1800" b="1">
                <a:latin typeface="Arial" charset="0"/>
              </a:rPr>
              <a:t>P</a:t>
            </a:r>
          </a:p>
        </p:txBody>
      </p:sp>
      <p:sp>
        <p:nvSpPr>
          <p:cNvPr id="47132" name="Line 25"/>
          <p:cNvSpPr>
            <a:spLocks noChangeShapeType="1"/>
          </p:cNvSpPr>
          <p:nvPr/>
        </p:nvSpPr>
        <p:spPr bwMode="auto">
          <a:xfrm>
            <a:off x="1066800" y="2444750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Rectangle 26"/>
          <p:cNvSpPr>
            <a:spLocks noChangeArrowheads="1"/>
          </p:cNvSpPr>
          <p:nvPr/>
        </p:nvSpPr>
        <p:spPr bwMode="auto">
          <a:xfrm>
            <a:off x="2832100" y="2311400"/>
            <a:ext cx="530225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800" b="1">
                <a:latin typeface="Arial" charset="0"/>
              </a:rPr>
              <a:t>° ° °</a:t>
            </a:r>
          </a:p>
        </p:txBody>
      </p:sp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5803900" y="3771900"/>
            <a:ext cx="2292350" cy="202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Topologies,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Routing,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Bandwidth,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Latency,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Dependability /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       Reliability</a:t>
            </a:r>
          </a:p>
        </p:txBody>
      </p:sp>
      <p:sp>
        <p:nvSpPr>
          <p:cNvPr id="129052" name="Rectangle 28"/>
          <p:cNvSpPr>
            <a:spLocks noChangeArrowheads="1"/>
          </p:cNvSpPr>
          <p:nvPr/>
        </p:nvSpPr>
        <p:spPr bwMode="auto">
          <a:xfrm>
            <a:off x="5816600" y="3009900"/>
            <a:ext cx="2855913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Network Interfaces</a:t>
            </a:r>
          </a:p>
        </p:txBody>
      </p:sp>
      <p:sp>
        <p:nvSpPr>
          <p:cNvPr id="129053" name="Rectangle 29"/>
          <p:cNvSpPr>
            <a:spLocks noChangeArrowheads="1"/>
          </p:cNvSpPr>
          <p:nvPr/>
        </p:nvSpPr>
        <p:spPr bwMode="auto">
          <a:xfrm>
            <a:off x="5791200" y="1371600"/>
            <a:ext cx="3089275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Programming model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Shared Memory,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Message Passing,</a:t>
            </a:r>
          </a:p>
          <a:p>
            <a:pPr eaLnBrk="0" hangingPunct="0">
              <a:lnSpc>
                <a:spcPct val="90000"/>
              </a:lnSpc>
            </a:pPr>
            <a:r>
              <a:rPr lang="en-US" b="1">
                <a:latin typeface="Arial" charset="0"/>
              </a:rPr>
              <a:t>Data Parallelism</a:t>
            </a:r>
          </a:p>
        </p:txBody>
      </p:sp>
      <p:sp>
        <p:nvSpPr>
          <p:cNvPr id="47137" name="Rectangle 30"/>
          <p:cNvSpPr>
            <a:spLocks noChangeArrowheads="1"/>
          </p:cNvSpPr>
          <p:nvPr/>
        </p:nvSpPr>
        <p:spPr bwMode="auto">
          <a:xfrm>
            <a:off x="1471613" y="3663950"/>
            <a:ext cx="33829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Processor-Memory-Switch</a:t>
            </a:r>
          </a:p>
        </p:txBody>
      </p:sp>
      <p:sp>
        <p:nvSpPr>
          <p:cNvPr id="47138" name="Rectangle 31"/>
          <p:cNvSpPr>
            <a:spLocks noChangeArrowheads="1"/>
          </p:cNvSpPr>
          <p:nvPr/>
        </p:nvSpPr>
        <p:spPr bwMode="auto">
          <a:xfrm>
            <a:off x="533400" y="5334000"/>
            <a:ext cx="47180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Multiprocessors</a:t>
            </a:r>
          </a:p>
          <a:p>
            <a:pPr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Networks and Interconnections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51" grpId="0"/>
      <p:bldP spid="129052" grpId="0"/>
      <p:bldP spid="1290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DD3A70-0B0B-4062-9A6A-5ACCE62EC33D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10D42-DCB9-4A2C-941A-3F71F1ABEF0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MTTF</a:t>
            </a:r>
            <a:r>
              <a:rPr lang="en-US" smtClean="0"/>
              <a:t>: mean time between failure (in hours)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MTTR</a:t>
            </a:r>
            <a:r>
              <a:rPr lang="en-US" smtClean="0"/>
              <a:t>: mean time to repair (in hours)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Availability = MTTF / (MTTF + MTTR)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FIT</a:t>
            </a:r>
            <a:r>
              <a:rPr lang="en-US" smtClean="0"/>
              <a:t>: failures in time (per 1 billion hours)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MTTF = 1,000,000 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FIT = 10</a:t>
            </a:r>
            <a:r>
              <a:rPr lang="en-US" baseline="30000" smtClean="0"/>
              <a:t>9</a:t>
            </a:r>
            <a:r>
              <a:rPr lang="en-US" smtClean="0"/>
              <a:t> / MTTF = 1000 failures per billion hours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E2BB02-AFDE-4D34-9682-3612C8B2E363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7388EA-2038-47D1-B8FE-A430AF617E9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 of a Disk subsystem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10 disks			MTTF = 1,000,000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SCSI controller	MTTF = 500,000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power-supply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fan			MTTF = 200,000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 SCSI cable		MTTF = 1,000,000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What is MTTF of this subsystem?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assuming lifetimes exp. distributed &amp;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independent failures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FIT = </a:t>
            </a:r>
            <a:r>
              <a:rPr lang="el-GR" sz="2800" smtClean="0">
                <a:cs typeface="Times New Roman" pitchFamily="18" charset="0"/>
              </a:rPr>
              <a:t>Σ</a:t>
            </a:r>
            <a:r>
              <a:rPr lang="en-US" sz="2800" baseline="-25000" smtClean="0">
                <a:cs typeface="Times New Roman" pitchFamily="18" charset="0"/>
              </a:rPr>
              <a:t>i</a:t>
            </a:r>
            <a:r>
              <a:rPr lang="en-US" sz="2800" smtClean="0">
                <a:cs typeface="Times New Roman" pitchFamily="18" charset="0"/>
              </a:rPr>
              <a:t> FIT</a:t>
            </a:r>
            <a:r>
              <a:rPr lang="en-US" sz="2800" baseline="-25000" smtClean="0">
                <a:cs typeface="Times New Roman" pitchFamily="18" charset="0"/>
              </a:rPr>
              <a:t>i</a:t>
            </a:r>
            <a:r>
              <a:rPr lang="en-US" sz="2800" smtClean="0">
                <a:cs typeface="Times New Roman" pitchFamily="18" charset="0"/>
              </a:rPr>
              <a:t> = 10</a:t>
            </a:r>
            <a:r>
              <a:rPr lang="en-US" sz="2800" baseline="30000" smtClean="0">
                <a:cs typeface="Times New Roman" pitchFamily="18" charset="0"/>
              </a:rPr>
              <a:t>9</a:t>
            </a:r>
            <a:r>
              <a:rPr lang="en-US" sz="2800" smtClean="0">
                <a:cs typeface="Times New Roman" pitchFamily="18" charset="0"/>
              </a:rPr>
              <a:t> * (10*1/10</a:t>
            </a:r>
            <a:r>
              <a:rPr lang="en-US" sz="2800" baseline="30000" smtClean="0">
                <a:cs typeface="Times New Roman" pitchFamily="18" charset="0"/>
              </a:rPr>
              <a:t>6</a:t>
            </a:r>
            <a:r>
              <a:rPr lang="en-US" sz="2800" smtClean="0">
                <a:cs typeface="Times New Roman" pitchFamily="18" charset="0"/>
              </a:rPr>
              <a:t> + 1/5.10</a:t>
            </a:r>
            <a:r>
              <a:rPr lang="en-US" sz="2800" baseline="30000" smtClean="0">
                <a:cs typeface="Times New Roman" pitchFamily="18" charset="0"/>
              </a:rPr>
              <a:t>5</a:t>
            </a:r>
            <a:r>
              <a:rPr lang="en-US" sz="2800" smtClean="0">
                <a:cs typeface="Times New Roman" pitchFamily="18" charset="0"/>
              </a:rPr>
              <a:t> + ..   )</a:t>
            </a:r>
            <a:br>
              <a:rPr lang="en-US" sz="2800" smtClean="0">
                <a:cs typeface="Times New Roman" pitchFamily="18" charset="0"/>
              </a:rPr>
            </a:br>
            <a:r>
              <a:rPr lang="en-US" sz="2800" smtClean="0">
                <a:cs typeface="Times New Roman" pitchFamily="18" charset="0"/>
              </a:rPr>
              <a:t>       = 23000 failures / billion hours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cs typeface="Times New Roman" pitchFamily="18" charset="0"/>
              </a:rPr>
              <a:t>MTTF = 1/FIT = 10</a:t>
            </a:r>
            <a:r>
              <a:rPr lang="en-US" sz="2800" baseline="30000" smtClean="0">
                <a:cs typeface="Times New Roman" pitchFamily="18" charset="0"/>
              </a:rPr>
              <a:t>9</a:t>
            </a:r>
            <a:r>
              <a:rPr lang="en-US" sz="2800" smtClean="0">
                <a:cs typeface="Times New Roman" pitchFamily="18" charset="0"/>
              </a:rPr>
              <a:t> hours / 23000 = 43,500 hours</a:t>
            </a:r>
            <a:endParaRPr lang="el-GR" sz="2800" smtClean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3AD434-402C-4425-BA44-A9B939FBD6B8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2FF28-7918-4261-96AD-8622B35EADE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Dependability: let's use redundancy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powersupplies, each MTTF = 200,000 hour and MTTR = 1 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What is the MTTF of the combined power supply?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 average the first disk fails in  MTTF/2 = 100,000 hours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During repair second failure with probability </a:t>
            </a:r>
            <a:br>
              <a:rPr lang="en-US" smtClean="0"/>
            </a:br>
            <a:r>
              <a:rPr lang="en-US" smtClean="0"/>
              <a:t>p = MTTR / MTTF = 24/200,000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MTTF</a:t>
            </a:r>
            <a:r>
              <a:rPr lang="en-US" baseline="-25000" smtClean="0"/>
              <a:t>pair</a:t>
            </a:r>
            <a:r>
              <a:rPr lang="en-US" smtClean="0"/>
              <a:t> = 100,000/p = 830,000,000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6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5950" y="1066800"/>
            <a:ext cx="8528050" cy="5562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Bigger caches. More levels of cache? Software control.</a:t>
            </a:r>
          </a:p>
          <a:p>
            <a:pPr eaLnBrk="1" hangingPunct="1"/>
            <a:r>
              <a:rPr lang="en-US" sz="2800" smtClean="0"/>
              <a:t>Greater </a:t>
            </a:r>
            <a:r>
              <a:rPr lang="en-US" sz="2800" b="1" smtClean="0"/>
              <a:t>instruction level</a:t>
            </a:r>
            <a:r>
              <a:rPr lang="en-US" sz="2800" smtClean="0"/>
              <a:t> parallelism?</a:t>
            </a:r>
          </a:p>
          <a:p>
            <a:pPr eaLnBrk="1" hangingPunct="1"/>
            <a:r>
              <a:rPr lang="en-US" sz="2800" smtClean="0"/>
              <a:t>Increased exploiting </a:t>
            </a:r>
            <a:r>
              <a:rPr lang="en-US" sz="2800" b="1" smtClean="0"/>
              <a:t>data level</a:t>
            </a:r>
            <a:r>
              <a:rPr lang="en-US" sz="2800" smtClean="0"/>
              <a:t> parallelism: </a:t>
            </a:r>
          </a:p>
          <a:p>
            <a:pPr lvl="1" eaLnBrk="1" hangingPunct="1"/>
            <a:r>
              <a:rPr lang="en-US" sz="2400" smtClean="0"/>
              <a:t>Vector and Subword parallel processing</a:t>
            </a:r>
          </a:p>
          <a:p>
            <a:pPr eaLnBrk="1" hangingPunct="1"/>
            <a:r>
              <a:rPr lang="en-US" sz="2800" smtClean="0"/>
              <a:t>Exploiting </a:t>
            </a:r>
            <a:r>
              <a:rPr lang="en-US" sz="2800" b="1" smtClean="0"/>
              <a:t>task level</a:t>
            </a:r>
            <a:r>
              <a:rPr lang="en-US" sz="2800" smtClean="0"/>
              <a:t> parallelism: Multiple processor cores per chip; how many are needed?</a:t>
            </a:r>
          </a:p>
          <a:p>
            <a:pPr lvl="1" eaLnBrk="1" hangingPunct="1"/>
            <a:r>
              <a:rPr lang="en-US" sz="2400" smtClean="0"/>
              <a:t>Bus based communication, or</a:t>
            </a:r>
          </a:p>
          <a:p>
            <a:pPr lvl="1" eaLnBrk="1" hangingPunct="1"/>
            <a:r>
              <a:rPr lang="en-US" sz="2400" smtClean="0"/>
              <a:t>Networks-on-Chip (NoC)</a:t>
            </a:r>
          </a:p>
          <a:p>
            <a:pPr eaLnBrk="1" hangingPunct="1"/>
            <a:r>
              <a:rPr lang="en-US" sz="2800" smtClean="0"/>
              <a:t>Complete MP Systems on Chip: platforms</a:t>
            </a:r>
          </a:p>
          <a:p>
            <a:pPr eaLnBrk="1" hangingPunct="1"/>
            <a:r>
              <a:rPr lang="en-US" sz="2800" smtClean="0"/>
              <a:t>Compute servers</a:t>
            </a:r>
          </a:p>
          <a:p>
            <a:pPr eaLnBrk="1" hangingPunct="1"/>
            <a:r>
              <a:rPr lang="en-US" sz="2800" smtClean="0"/>
              <a:t>Cloud computing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Ahead?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8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68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68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8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development of processors</a:t>
            </a:r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B9917E-F9F0-4B78-8E90-9FC1EB6A6F9D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27BBA4-0D82-4C05-A053-0BE129E99B8F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7174" name="Picture 4" descr="f01-11-97801238387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05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F816F89-D320-450F-925C-82EB504DF3FE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F0583-2543-40F7-92AA-04FC73ED226E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Intel Dunnington 6-core</a:t>
            </a:r>
          </a:p>
        </p:txBody>
      </p:sp>
      <p:pic>
        <p:nvPicPr>
          <p:cNvPr id="52230" name="Picture 5" descr="intel_dunnington_d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1534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AEE92B1-5861-44F1-85BC-92A5BD798E6B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C0F48A-510D-45C9-BF93-F91D17ADA69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 Hydra 8 core</a:t>
            </a:r>
          </a:p>
        </p:txBody>
      </p:sp>
      <p:pic>
        <p:nvPicPr>
          <p:cNvPr id="53254" name="Picture 6" descr="http://news.softpedia.com/images/news2/AMD-Unleashes-Hydra-8-Core-Competition-for-Nehalem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461125" y="193675"/>
            <a:ext cx="255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45 nm</a:t>
            </a:r>
          </a:p>
          <a:p>
            <a:r>
              <a:rPr lang="en-US"/>
              <a:t>L2: 1MByte/core</a:t>
            </a:r>
          </a:p>
          <a:p>
            <a:r>
              <a:rPr lang="en-US"/>
              <a:t>L3: shared 6MByte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DD6BAC-90C6-4F72-8848-788F21826489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258EF4-AB9F-4191-AEEC-574BB32C5DB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Intel 80 processor die</a:t>
            </a:r>
          </a:p>
        </p:txBody>
      </p:sp>
      <p:pic>
        <p:nvPicPr>
          <p:cNvPr id="54278" name="Picture 5" descr="http://media.arstechnica.com/staff.media/5.2.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85838"/>
            <a:ext cx="71628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Intel MIC: many integrated core architecture, aka Intel Xeon Phi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r>
              <a:rPr lang="en-US" smtClean="0"/>
              <a:t>latest version (2015): Knights Landing</a:t>
            </a:r>
          </a:p>
          <a:p>
            <a:r>
              <a:rPr lang="en-US" smtClean="0"/>
              <a:t>build on Silvermont (Atom) x86 cores with 512-bit (SIMD) AVX units</a:t>
            </a:r>
          </a:p>
          <a:p>
            <a:r>
              <a:rPr lang="en-US" smtClean="0"/>
              <a:t>up to 72 cores / chip =&gt; 3 TeraFlops</a:t>
            </a:r>
          </a:p>
          <a:p>
            <a:r>
              <a:rPr lang="en-US" smtClean="0"/>
              <a:t>14 nm</a:t>
            </a:r>
          </a:p>
          <a:p>
            <a:r>
              <a:rPr lang="en-US" smtClean="0"/>
              <a:t>using Micron’s DRAM 3D techn.</a:t>
            </a:r>
            <a:br>
              <a:rPr lang="en-US" smtClean="0"/>
            </a:br>
            <a:r>
              <a:rPr lang="en-US" smtClean="0"/>
              <a:t>(hybrid memory cube)</a:t>
            </a:r>
          </a:p>
        </p:txBody>
      </p:sp>
      <p:sp>
        <p:nvSpPr>
          <p:cNvPr id="5530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15C5048-3C2B-406B-BD68-F956E7A28A6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530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53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C8B2D5-724D-49C5-8C9F-8F4536A17361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55303" name="Picture 2" descr="http://images.anandtech.com/doci/8217/H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2098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76474F-59DC-4DB9-A5E0-CF0FF5B1E14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CE51C-0E50-4D9D-8958-58B19BEE2ED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Tianhe-2: performance nr 1 in 2014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238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3.120.000 cores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33.8 PetaFlop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17.8 MegaWatt</a:t>
            </a:r>
          </a:p>
        </p:txBody>
      </p:sp>
      <p:pic>
        <p:nvPicPr>
          <p:cNvPr id="56328" name="Picture 10" descr="http://spectrum.ieee.org/img/061713Tianhe-2master-1371488246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20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Where Has This Performance Improvement Come From?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More transistors per chip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Faster logic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Machine Organization/Implementation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Deeper pipelines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More instructions executed in parallel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Reduced Instruction Set Computers (RISC)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Multimedia extensions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Explicit parallelism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Compiler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Finding more parallelism in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Greater levels of optimization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0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0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A20FE06-114E-4BD8-82B5-D1E8198483B8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20E21-05B4-4FC9-85A3-7F83BFF099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pPr eaLnBrk="1" hangingPunct="1"/>
            <a:r>
              <a:rPr lang="en-US" sz="3600" smtClean="0"/>
              <a:t>ENIAC: Electronic Numerical Integrator And Computer, 1946</a:t>
            </a:r>
          </a:p>
        </p:txBody>
      </p:sp>
      <p:pic>
        <p:nvPicPr>
          <p:cNvPr id="9222" name="Picture 5" descr="enia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71755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B8E218D-B455-4966-8DD0-C277BF36F8BF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43D2B0-1E1C-4928-A6C4-91D6950A063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VLSI Developments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343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/>
              <a:t>1946: ENIAC electronic numerical integrator and computer</a:t>
            </a:r>
            <a:endParaRPr lang="en-US" sz="2000" smtClean="0"/>
          </a:p>
          <a:p>
            <a:pPr eaLnBrk="1" hangingPunct="1"/>
            <a:r>
              <a:rPr lang="en-US" sz="2400" smtClean="0"/>
              <a:t>Floor area</a:t>
            </a:r>
          </a:p>
          <a:p>
            <a:pPr lvl="1" eaLnBrk="1" hangingPunct="1"/>
            <a:r>
              <a:rPr lang="en-US" sz="2000" smtClean="0"/>
              <a:t>140 m</a:t>
            </a:r>
            <a:r>
              <a:rPr lang="en-US" sz="2000" baseline="30000" smtClean="0"/>
              <a:t>2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Performance</a:t>
            </a:r>
          </a:p>
          <a:p>
            <a:pPr lvl="1" eaLnBrk="1" hangingPunct="1"/>
            <a:r>
              <a:rPr lang="en-US" sz="2000" smtClean="0"/>
              <a:t>multiplication of two 10-digit numbers in 2 ms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mtClean="0"/>
              <a:t>Power</a:t>
            </a:r>
          </a:p>
          <a:p>
            <a:pPr lvl="1" eaLnBrk="1" hangingPunct="1"/>
            <a:r>
              <a:rPr lang="en-US" smtClean="0"/>
              <a:t>160 KWatt</a:t>
            </a:r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19200"/>
            <a:ext cx="472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2014: High Performance microprocessor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Chip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100-400 mm</a:t>
            </a:r>
            <a:r>
              <a:rPr lang="en-US" sz="2000" baseline="30000" smtClean="0"/>
              <a:t>2 </a:t>
            </a:r>
            <a:r>
              <a:rPr lang="en-US" sz="2000" smtClean="0"/>
              <a:t>(for </a:t>
            </a:r>
            <a:r>
              <a:rPr lang="en-US" sz="2000" b="1" smtClean="0"/>
              <a:t>multi-core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Board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200 cm</a:t>
            </a:r>
            <a:r>
              <a:rPr lang="en-US" sz="2000" baseline="30000" smtClean="0"/>
              <a:t>2</a:t>
            </a:r>
            <a:r>
              <a:rPr lang="en-US" sz="2000" smtClean="0"/>
              <a:t>; improvement of 10</a:t>
            </a:r>
            <a:r>
              <a:rPr lang="en-US" sz="2000" baseline="30000" smtClean="0"/>
              <a:t>4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Performance: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64 bit multiply in O(1 ns); improvement of 10</a:t>
            </a:r>
            <a:r>
              <a:rPr lang="en-US" baseline="30000" smtClean="0"/>
              <a:t>6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20 Watt; improvement 8000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 top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 architectural improvements, like ILP exploitation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extreme cost reduction</a:t>
            </a: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2438400" y="6248400"/>
            <a:ext cx="362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Arial" charset="0"/>
              </a:rPr>
              <a:t>Technology Improvement</a:t>
            </a: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4191000" y="1295400"/>
            <a:ext cx="0" cy="4800600"/>
          </a:xfrm>
          <a:prstGeom prst="line">
            <a:avLst/>
          </a:prstGeom>
          <a:noFill/>
          <a:ln w="76200" cmpd="tri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AA61B8F-5987-4064-B2B8-0A20689C8D83}" type="datetime1">
              <a:rPr lang="en-US" smtClean="0"/>
              <a:pPr/>
              <a:t>11/10/2014</a:t>
            </a:fld>
            <a:endParaRPr lang="en-US" smtClean="0"/>
          </a:p>
        </p:txBody>
      </p:sp>
      <p:sp>
        <p:nvSpPr>
          <p:cNvPr id="1126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ACA H.Corporaal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2001FA-3CF1-4A62-A656-F9B169EDEAAD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69" name="Picture 6" descr="File:Transistor Count and Moore's Law - 2008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0025"/>
            <a:ext cx="73914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5410200" y="4114800"/>
            <a:ext cx="342265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  <a:latin typeface="Arial" charset="0"/>
              </a:rPr>
              <a:t>CMOS improvements</a:t>
            </a:r>
            <a:r>
              <a:rPr lang="en-US" sz="1800" b="1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eaLnBrk="0" hangingPunct="0">
              <a:buFontTx/>
              <a:buChar char="•"/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 Transistor density: 4x / 3 yrs</a:t>
            </a:r>
          </a:p>
          <a:p>
            <a:pPr eaLnBrk="0" hangingPunct="0">
              <a:buFontTx/>
              <a:buChar char="•"/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 Die size: 10-25% / yr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</TotalTime>
  <Words>2346</Words>
  <Application>Microsoft Office PowerPoint</Application>
  <PresentationFormat>On-screen Show (4:3)</PresentationFormat>
  <Paragraphs>757</Paragraphs>
  <Slides>54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Times New Roman</vt:lpstr>
      <vt:lpstr>Arial</vt:lpstr>
      <vt:lpstr>Symbol</vt:lpstr>
      <vt:lpstr>Comic Sans MS</vt:lpstr>
      <vt:lpstr>Wingdings</vt:lpstr>
      <vt:lpstr>Default Design</vt:lpstr>
      <vt:lpstr>Microsoft Excel Chart</vt:lpstr>
      <vt:lpstr>Advanced Computer Architecture 5MD00 / 5Z033  Fundamentals</vt:lpstr>
      <vt:lpstr>Lecture overview</vt:lpstr>
      <vt:lpstr>Trends</vt:lpstr>
      <vt:lpstr>Performance of (single) processors</vt:lpstr>
      <vt:lpstr>Frequency development of processors</vt:lpstr>
      <vt:lpstr>Where Has This Performance Improvement Come From?</vt:lpstr>
      <vt:lpstr>ENIAC: Electronic Numerical Integrator And Computer, 1946</vt:lpstr>
      <vt:lpstr>VLSI Developments</vt:lpstr>
      <vt:lpstr>Slide 9</vt:lpstr>
      <vt:lpstr>Evolution of memory granularity</vt:lpstr>
      <vt:lpstr>PC hard drive capacity</vt:lpstr>
      <vt:lpstr>Slide 12</vt:lpstr>
      <vt:lpstr>Latency Lags Bandwidth (last ~20 years)</vt:lpstr>
      <vt:lpstr>Technology Trends (Summary)</vt:lpstr>
      <vt:lpstr>Computer classes</vt:lpstr>
      <vt:lpstr>8” MIPS64 R20K wafer (564 dies)</vt:lpstr>
      <vt:lpstr>What's the price of an IC ?</vt:lpstr>
      <vt:lpstr>Integrated Circuits Costs</vt:lpstr>
      <vt:lpstr>What's the price of the final product ?</vt:lpstr>
      <vt:lpstr>Quantitative Principles of Design</vt:lpstr>
      <vt:lpstr>1. Parallelism</vt:lpstr>
      <vt:lpstr>Pipelined Instruction Execution</vt:lpstr>
      <vt:lpstr>Limits to pipelining </vt:lpstr>
      <vt:lpstr>2. The Principle of Locality</vt:lpstr>
      <vt:lpstr>Memory Hierarchy Levels</vt:lpstr>
      <vt:lpstr>3. Focus on the Common Case</vt:lpstr>
      <vt:lpstr>Amdahl’s Law</vt:lpstr>
      <vt:lpstr>Amdahl’s Law</vt:lpstr>
      <vt:lpstr>Amdahl’s Law</vt:lpstr>
      <vt:lpstr>Amdahl's law</vt:lpstr>
      <vt:lpstr>Gustafson's law</vt:lpstr>
      <vt:lpstr>Gustafson's law</vt:lpstr>
      <vt:lpstr>4. The performance equation</vt:lpstr>
      <vt:lpstr>Example: Calculating CPI</vt:lpstr>
      <vt:lpstr>Measurement Tools</vt:lpstr>
      <vt:lpstr>Aspects of CPU Performance</vt:lpstr>
      <vt:lpstr>Aspects of CPU Performance</vt:lpstr>
      <vt:lpstr>Marketing Metrics</vt:lpstr>
      <vt:lpstr>Programs to Evaluate Processor Performance</vt:lpstr>
      <vt:lpstr>Benchmarks</vt:lpstr>
      <vt:lpstr>SPEC benchmarks, since 1989</vt:lpstr>
      <vt:lpstr>SPEC benchmarks</vt:lpstr>
      <vt:lpstr>How to Summarize Performance</vt:lpstr>
      <vt:lpstr>Computer Architecture Topics</vt:lpstr>
      <vt:lpstr>Computer Architecture Topics</vt:lpstr>
      <vt:lpstr>Dependability</vt:lpstr>
      <vt:lpstr>Dependability of a Disk subsystem</vt:lpstr>
      <vt:lpstr>Dependability: let's use redundancy</vt:lpstr>
      <vt:lpstr>What is Ahead?</vt:lpstr>
      <vt:lpstr>Intel Dunnington 6-core</vt:lpstr>
      <vt:lpstr>AMD Hydra 8 core</vt:lpstr>
      <vt:lpstr>Intel 80 processor die</vt:lpstr>
      <vt:lpstr>Intel MIC: many integrated core architecture, aka Intel Xeon Phi</vt:lpstr>
      <vt:lpstr>Tianhe-2: performance nr 1 in 2014</vt:lpstr>
    </vt:vector>
  </TitlesOfParts>
  <Company>Imec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Microprocessor Design 2002</dc:title>
  <dc:creator>henk corporaal</dc:creator>
  <cp:lastModifiedBy>Henk Corporaal</cp:lastModifiedBy>
  <cp:revision>71</cp:revision>
  <dcterms:created xsi:type="dcterms:W3CDTF">2002-06-19T15:40:13Z</dcterms:created>
  <dcterms:modified xsi:type="dcterms:W3CDTF">2014-11-10T22:23:16Z</dcterms:modified>
</cp:coreProperties>
</file>