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Default Extension="emf" ContentType="image/x-emf"/>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xls" ContentType="application/vnd.ms-exce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Lst>
  <p:notesMasterIdLst>
    <p:notesMasterId r:id="rId103"/>
  </p:notesMasterIdLst>
  <p:handoutMasterIdLst>
    <p:handoutMasterId r:id="rId104"/>
  </p:handoutMasterIdLst>
  <p:sldIdLst>
    <p:sldId id="309" r:id="rId2"/>
    <p:sldId id="345" r:id="rId3"/>
    <p:sldId id="355" r:id="rId4"/>
    <p:sldId id="357" r:id="rId5"/>
    <p:sldId id="488" r:id="rId6"/>
    <p:sldId id="358" r:id="rId7"/>
    <p:sldId id="359" r:id="rId8"/>
    <p:sldId id="364" r:id="rId9"/>
    <p:sldId id="459" r:id="rId10"/>
    <p:sldId id="460" r:id="rId11"/>
    <p:sldId id="461" r:id="rId12"/>
    <p:sldId id="462" r:id="rId13"/>
    <p:sldId id="463" r:id="rId14"/>
    <p:sldId id="465" r:id="rId15"/>
    <p:sldId id="471" r:id="rId16"/>
    <p:sldId id="472" r:id="rId17"/>
    <p:sldId id="473" r:id="rId18"/>
    <p:sldId id="474" r:id="rId19"/>
    <p:sldId id="475" r:id="rId20"/>
    <p:sldId id="464" r:id="rId21"/>
    <p:sldId id="466" r:id="rId22"/>
    <p:sldId id="467" r:id="rId23"/>
    <p:sldId id="468" r:id="rId24"/>
    <p:sldId id="469" r:id="rId25"/>
    <p:sldId id="470" r:id="rId26"/>
    <p:sldId id="476" r:id="rId27"/>
    <p:sldId id="477" r:id="rId28"/>
    <p:sldId id="478" r:id="rId29"/>
    <p:sldId id="479" r:id="rId30"/>
    <p:sldId id="480" r:id="rId31"/>
    <p:sldId id="481" r:id="rId32"/>
    <p:sldId id="482" r:id="rId33"/>
    <p:sldId id="483" r:id="rId34"/>
    <p:sldId id="484" r:id="rId35"/>
    <p:sldId id="485" r:id="rId36"/>
    <p:sldId id="486" r:id="rId37"/>
    <p:sldId id="517" r:id="rId38"/>
    <p:sldId id="487" r:id="rId39"/>
    <p:sldId id="492" r:id="rId40"/>
    <p:sldId id="366" r:id="rId41"/>
    <p:sldId id="489" r:id="rId42"/>
    <p:sldId id="367" r:id="rId43"/>
    <p:sldId id="368" r:id="rId44"/>
    <p:sldId id="399" r:id="rId45"/>
    <p:sldId id="491" r:id="rId46"/>
    <p:sldId id="493" r:id="rId47"/>
    <p:sldId id="494" r:id="rId48"/>
    <p:sldId id="370" r:id="rId49"/>
    <p:sldId id="372" r:id="rId50"/>
    <p:sldId id="409" r:id="rId51"/>
    <p:sldId id="371" r:id="rId52"/>
    <p:sldId id="495" r:id="rId53"/>
    <p:sldId id="373" r:id="rId54"/>
    <p:sldId id="374" r:id="rId55"/>
    <p:sldId id="375" r:id="rId56"/>
    <p:sldId id="412" r:id="rId57"/>
    <p:sldId id="413" r:id="rId58"/>
    <p:sldId id="414" r:id="rId59"/>
    <p:sldId id="415" r:id="rId60"/>
    <p:sldId id="416" r:id="rId61"/>
    <p:sldId id="417" r:id="rId62"/>
    <p:sldId id="418" r:id="rId63"/>
    <p:sldId id="419" r:id="rId64"/>
    <p:sldId id="424" r:id="rId65"/>
    <p:sldId id="376" r:id="rId66"/>
    <p:sldId id="422" r:id="rId67"/>
    <p:sldId id="423" r:id="rId68"/>
    <p:sldId id="377" r:id="rId69"/>
    <p:sldId id="426" r:id="rId70"/>
    <p:sldId id="379" r:id="rId71"/>
    <p:sldId id="380" r:id="rId72"/>
    <p:sldId id="381" r:id="rId73"/>
    <p:sldId id="496" r:id="rId74"/>
    <p:sldId id="497" r:id="rId75"/>
    <p:sldId id="382" r:id="rId76"/>
    <p:sldId id="383" r:id="rId77"/>
    <p:sldId id="384" r:id="rId78"/>
    <p:sldId id="385" r:id="rId79"/>
    <p:sldId id="386" r:id="rId80"/>
    <p:sldId id="387" r:id="rId81"/>
    <p:sldId id="388" r:id="rId82"/>
    <p:sldId id="389" r:id="rId83"/>
    <p:sldId id="499" r:id="rId84"/>
    <p:sldId id="500" r:id="rId85"/>
    <p:sldId id="501" r:id="rId86"/>
    <p:sldId id="502" r:id="rId87"/>
    <p:sldId id="503" r:id="rId88"/>
    <p:sldId id="504" r:id="rId89"/>
    <p:sldId id="505" r:id="rId90"/>
    <p:sldId id="506" r:id="rId91"/>
    <p:sldId id="507" r:id="rId92"/>
    <p:sldId id="508" r:id="rId93"/>
    <p:sldId id="509" r:id="rId94"/>
    <p:sldId id="510" r:id="rId95"/>
    <p:sldId id="515" r:id="rId96"/>
    <p:sldId id="511" r:id="rId97"/>
    <p:sldId id="516" r:id="rId98"/>
    <p:sldId id="512" r:id="rId99"/>
    <p:sldId id="513" r:id="rId100"/>
    <p:sldId id="390" r:id="rId101"/>
    <p:sldId id="391" r:id="rId102"/>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CC99"/>
    <a:srgbClr val="FFFFCC"/>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45" autoAdjust="0"/>
    <p:restoredTop sz="94668" autoAdjust="0"/>
  </p:normalViewPr>
  <p:slideViewPr>
    <p:cSldViewPr>
      <p:cViewPr>
        <p:scale>
          <a:sx n="80" d="100"/>
          <a:sy n="80" d="100"/>
        </p:scale>
        <p:origin x="-264" y="-294"/>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2052"/>
    </p:cViewPr>
  </p:sorterViewPr>
  <p:notesViewPr>
    <p:cSldViewPr>
      <p:cViewPr varScale="1">
        <p:scale>
          <a:sx n="87" d="100"/>
          <a:sy n="87" d="100"/>
        </p:scale>
        <p:origin x="-3744" y="-96"/>
      </p:cViewPr>
      <p:guideLst>
        <p:guide orient="horz" pos="3024"/>
        <p:guide pos="2304"/>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slide" Target="slides/slide8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Times New Roman" pitchFamily="18" charset="0"/>
              </a:defRPr>
            </a:lvl1pPr>
          </a:lstStyle>
          <a:p>
            <a:pPr>
              <a:defRPr/>
            </a:pPr>
            <a:endParaRPr lang="en-US"/>
          </a:p>
        </p:txBody>
      </p:sp>
      <p:sp>
        <p:nvSpPr>
          <p:cNvPr id="8499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Times New Roman" pitchFamily="18" charset="0"/>
              </a:defRPr>
            </a:lvl1pPr>
          </a:lstStyle>
          <a:p>
            <a:pPr>
              <a:defRPr/>
            </a:pPr>
            <a:endParaRPr lang="en-US"/>
          </a:p>
        </p:txBody>
      </p:sp>
      <p:sp>
        <p:nvSpPr>
          <p:cNvPr id="8499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Times New Roman" pitchFamily="18" charset="0"/>
              </a:defRPr>
            </a:lvl1pPr>
          </a:lstStyle>
          <a:p>
            <a:pPr>
              <a:defRPr/>
            </a:pPr>
            <a:endParaRPr lang="en-US"/>
          </a:p>
        </p:txBody>
      </p:sp>
      <p:sp>
        <p:nvSpPr>
          <p:cNvPr id="8499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Times New Roman" pitchFamily="18" charset="0"/>
              </a:defRPr>
            </a:lvl1pPr>
          </a:lstStyle>
          <a:p>
            <a:pPr>
              <a:defRPr/>
            </a:pPr>
            <a:fld id="{5B25B85A-40D1-4058-91E7-86B44294187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1026"/>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Times New Roman" pitchFamily="18" charset="0"/>
              </a:defRPr>
            </a:lvl1pPr>
          </a:lstStyle>
          <a:p>
            <a:pPr>
              <a:defRPr/>
            </a:pPr>
            <a:endParaRPr lang="en-US"/>
          </a:p>
        </p:txBody>
      </p:sp>
      <p:sp>
        <p:nvSpPr>
          <p:cNvPr id="46083" name="Rectangle 1027"/>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Times New Roman" pitchFamily="18" charset="0"/>
              </a:defRPr>
            </a:lvl1pPr>
          </a:lstStyle>
          <a:p>
            <a:pPr>
              <a:defRPr/>
            </a:pPr>
            <a:endParaRPr lang="en-US"/>
          </a:p>
        </p:txBody>
      </p:sp>
      <p:sp>
        <p:nvSpPr>
          <p:cNvPr id="47108" name="Rectangle 1028"/>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46085" name="Rectangle 1029"/>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46086" name="Rectangle 1030"/>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Times New Roman" pitchFamily="18" charset="0"/>
              </a:defRPr>
            </a:lvl1pPr>
          </a:lstStyle>
          <a:p>
            <a:pPr>
              <a:defRPr/>
            </a:pPr>
            <a:endParaRPr lang="en-US"/>
          </a:p>
        </p:txBody>
      </p:sp>
      <p:sp>
        <p:nvSpPr>
          <p:cNvPr id="46087" name="Rectangle 1031"/>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Times New Roman" pitchFamily="18" charset="0"/>
              </a:defRPr>
            </a:lvl1pPr>
          </a:lstStyle>
          <a:p>
            <a:pPr>
              <a:defRPr/>
            </a:pPr>
            <a:fld id="{77024148-3C49-4103-AC27-AF9D683AB79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742950" indent="-285750" algn="l" rtl="0" eaLnBrk="0" fontAlgn="base" hangingPunct="0">
      <a:spcBef>
        <a:spcPct val="30000"/>
      </a:spcBef>
      <a:spcAft>
        <a:spcPct val="0"/>
      </a:spcAft>
      <a:defRPr kumimoji="1" sz="1200" kern="1200">
        <a:solidFill>
          <a:schemeClr val="tx1"/>
        </a:solidFill>
        <a:latin typeface="Arial" charset="0"/>
        <a:ea typeface="+mn-ea"/>
        <a:cs typeface="+mn-cs"/>
      </a:defRPr>
    </a:lvl2pPr>
    <a:lvl3pPr marL="1143000" indent="-2286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600200" indent="-228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31"/>
          <p:cNvSpPr>
            <a:spLocks noGrp="1" noChangeArrowheads="1"/>
          </p:cNvSpPr>
          <p:nvPr>
            <p:ph type="sldNum" sz="quarter" idx="5"/>
          </p:nvPr>
        </p:nvSpPr>
        <p:spPr>
          <a:noFill/>
        </p:spPr>
        <p:txBody>
          <a:bodyPr/>
          <a:lstStyle/>
          <a:p>
            <a:fld id="{F61677EF-B10C-4397-A36E-738C4E94E6E7}" type="slidenum">
              <a:rPr lang="en-US" smtClean="0"/>
              <a:pPr/>
              <a:t>1</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FAAC205C-E16C-436F-8A16-D87F797226E7}" type="slidenum">
              <a:rPr lang="en-US" smtClean="0"/>
              <a:pPr/>
              <a:t>11</a:t>
            </a:fld>
            <a:endParaRPr lang="en-US" smtClean="0"/>
          </a:p>
        </p:txBody>
      </p:sp>
      <p:sp>
        <p:nvSpPr>
          <p:cNvPr id="116739" name="Rectangle 2"/>
          <p:cNvSpPr>
            <a:spLocks noGrp="1" noRot="1" noChangeAspect="1" noChangeArrowheads="1" noTextEdit="1"/>
          </p:cNvSpPr>
          <p:nvPr>
            <p:ph type="sldImg"/>
          </p:nvPr>
        </p:nvSpPr>
        <p:spPr>
          <a:xfrm>
            <a:off x="1266825" y="727075"/>
            <a:ext cx="4783138" cy="3586163"/>
          </a:xfrm>
          <a:ln w="12700" cap="flat">
            <a:solidFill>
              <a:schemeClr val="tx1"/>
            </a:solidFill>
          </a:ln>
        </p:spPr>
      </p:sp>
      <p:sp>
        <p:nvSpPr>
          <p:cNvPr id="116740" name="Rectangle 3"/>
          <p:cNvSpPr>
            <a:spLocks noGrp="1" noChangeArrowheads="1"/>
          </p:cNvSpPr>
          <p:nvPr>
            <p:ph type="body" idx="1"/>
          </p:nvPr>
        </p:nvSpPr>
        <p:spPr>
          <a:xfrm>
            <a:off x="975360" y="4560570"/>
            <a:ext cx="5364480" cy="4320540"/>
          </a:xfrm>
          <a:noFill/>
          <a:ln/>
        </p:spPr>
        <p:txBody>
          <a:bodyPr lIns="95655" tIns="46988" rIns="95655" bIns="46988"/>
          <a:lstStyle/>
          <a:p>
            <a:pPr eaLnBrk="1" hangingPunct="1"/>
            <a:endParaRPr lang="nl-N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8016A52F-0AEC-4DB7-B425-DFEFF60C0A4A}" type="slidenum">
              <a:rPr lang="en-US" smtClean="0"/>
              <a:pPr/>
              <a:t>12</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6A334B83-4A2C-4365-A671-4D8808450759}" type="slidenum">
              <a:rPr lang="en-US" smtClean="0"/>
              <a:pPr/>
              <a:t>13</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42D5DF28-24F8-4136-8848-9E02E1F86DB0}" type="slidenum">
              <a:rPr lang="en-US" smtClean="0"/>
              <a:pPr/>
              <a:t>14</a:t>
            </a:fld>
            <a:endParaRPr 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957CC099-B602-4A2F-9FFF-857DE2293C67}" type="slidenum">
              <a:rPr lang="en-US" smtClean="0"/>
              <a:pPr/>
              <a:t>15</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B10CA40D-4ACC-45EA-B7AF-7308A475BCBB}" type="slidenum">
              <a:rPr lang="en-US" smtClean="0"/>
              <a:pPr/>
              <a:t>16</a:t>
            </a:fld>
            <a:endParaRPr lang="en-US" smtClean="0"/>
          </a:p>
        </p:txBody>
      </p:sp>
      <p:sp>
        <p:nvSpPr>
          <p:cNvPr id="128003" name="Rectangle 2"/>
          <p:cNvSpPr>
            <a:spLocks noGrp="1" noRot="1" noChangeAspect="1" noChangeArrowheads="1" noTextEdit="1"/>
          </p:cNvSpPr>
          <p:nvPr>
            <p:ph type="sldImg"/>
          </p:nvPr>
        </p:nvSpPr>
        <p:spPr>
          <a:xfrm>
            <a:off x="1266825" y="727075"/>
            <a:ext cx="4783138" cy="3586163"/>
          </a:xfrm>
          <a:ln w="12700" cap="flat">
            <a:solidFill>
              <a:schemeClr val="tx1"/>
            </a:solidFill>
          </a:ln>
        </p:spPr>
      </p:sp>
      <p:sp>
        <p:nvSpPr>
          <p:cNvPr id="128004" name="Rectangle 3"/>
          <p:cNvSpPr>
            <a:spLocks noGrp="1" noChangeArrowheads="1"/>
          </p:cNvSpPr>
          <p:nvPr>
            <p:ph type="body" idx="1"/>
          </p:nvPr>
        </p:nvSpPr>
        <p:spPr>
          <a:xfrm>
            <a:off x="975360" y="4560570"/>
            <a:ext cx="5364480" cy="4320540"/>
          </a:xfrm>
          <a:noFill/>
          <a:ln/>
        </p:spPr>
        <p:txBody>
          <a:bodyPr lIns="95655" tIns="46988" rIns="95655" bIns="46988"/>
          <a:lstStyle/>
          <a:p>
            <a:pPr eaLnBrk="1" hangingPunct="1"/>
            <a:endParaRPr lang="nl-N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31ECDE8E-6611-4545-82E2-023F2686E41A}" type="slidenum">
              <a:rPr lang="en-US" smtClean="0"/>
              <a:pPr/>
              <a:t>17</a:t>
            </a:fld>
            <a:endParaRPr lang="en-US" smtClean="0"/>
          </a:p>
        </p:txBody>
      </p:sp>
      <p:sp>
        <p:nvSpPr>
          <p:cNvPr id="129027" name="Rectangle 2"/>
          <p:cNvSpPr>
            <a:spLocks noGrp="1" noRot="1" noChangeAspect="1" noChangeArrowheads="1" noTextEdit="1"/>
          </p:cNvSpPr>
          <p:nvPr>
            <p:ph type="sldImg"/>
          </p:nvPr>
        </p:nvSpPr>
        <p:spPr>
          <a:xfrm>
            <a:off x="1266825" y="727075"/>
            <a:ext cx="4783138" cy="3586163"/>
          </a:xfrm>
          <a:ln w="12700" cap="flat">
            <a:solidFill>
              <a:schemeClr val="tx1"/>
            </a:solidFill>
          </a:ln>
        </p:spPr>
      </p:sp>
      <p:sp>
        <p:nvSpPr>
          <p:cNvPr id="129028" name="Rectangle 3"/>
          <p:cNvSpPr>
            <a:spLocks noGrp="1" noChangeArrowheads="1"/>
          </p:cNvSpPr>
          <p:nvPr>
            <p:ph type="body" idx="1"/>
          </p:nvPr>
        </p:nvSpPr>
        <p:spPr>
          <a:xfrm>
            <a:off x="975360" y="4560570"/>
            <a:ext cx="5364480" cy="4320540"/>
          </a:xfrm>
          <a:noFill/>
          <a:ln/>
        </p:spPr>
        <p:txBody>
          <a:bodyPr lIns="95655" tIns="46988" rIns="95655" bIns="46988"/>
          <a:lstStyle/>
          <a:p>
            <a:pPr eaLnBrk="1" hangingPunct="1"/>
            <a:endParaRPr lang="nl-NL"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F926F6C7-4DB2-4C7F-B295-5FE6D2D93181}" type="slidenum">
              <a:rPr lang="en-US" smtClean="0"/>
              <a:pPr/>
              <a:t>18</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EA927D79-AF3F-4671-8D63-9C1D6584A16D}" type="slidenum">
              <a:rPr lang="en-US" smtClean="0"/>
              <a:pPr/>
              <a:t>19</a:t>
            </a:fld>
            <a:endParaRPr lang="en-US" smtClean="0"/>
          </a:p>
        </p:txBody>
      </p:sp>
      <p:sp>
        <p:nvSpPr>
          <p:cNvPr id="131075" name="Rectangle 2"/>
          <p:cNvSpPr>
            <a:spLocks noGrp="1" noRot="1" noChangeAspect="1" noChangeArrowheads="1" noTextEdit="1"/>
          </p:cNvSpPr>
          <p:nvPr>
            <p:ph type="sldImg"/>
          </p:nvPr>
        </p:nvSpPr>
        <p:spPr>
          <a:xfrm>
            <a:off x="1266825" y="727075"/>
            <a:ext cx="4783138" cy="3586163"/>
          </a:xfrm>
          <a:ln w="12700" cap="flat">
            <a:solidFill>
              <a:schemeClr val="tx1"/>
            </a:solidFill>
          </a:ln>
        </p:spPr>
      </p:sp>
      <p:sp>
        <p:nvSpPr>
          <p:cNvPr id="131076" name="Rectangle 3"/>
          <p:cNvSpPr>
            <a:spLocks noGrp="1" noChangeArrowheads="1"/>
          </p:cNvSpPr>
          <p:nvPr>
            <p:ph type="body" idx="1"/>
          </p:nvPr>
        </p:nvSpPr>
        <p:spPr>
          <a:xfrm>
            <a:off x="975360" y="4560570"/>
            <a:ext cx="5364480" cy="4320540"/>
          </a:xfrm>
          <a:noFill/>
          <a:ln/>
        </p:spPr>
        <p:txBody>
          <a:bodyPr lIns="95655" tIns="46988" rIns="95655" bIns="46988"/>
          <a:lstStyle/>
          <a:p>
            <a:pPr eaLnBrk="1" hangingPunct="1"/>
            <a:endParaRPr lang="nl-NL"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657FEB58-4910-4E3F-8DF6-3A7FB5CE00E8}" type="slidenum">
              <a:rPr lang="en-US" smtClean="0"/>
              <a:pPr/>
              <a:t>20</a:t>
            </a:fld>
            <a:endParaRPr 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E8ED143-E320-4371-AED6-8F2226624C35}" type="slidenum">
              <a:rPr lang="en-US" smtClean="0"/>
              <a:pPr/>
              <a:t>2</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A689EA99-D57D-4E6E-8770-D4AE31C2DF00}" type="slidenum">
              <a:rPr lang="en-US" smtClean="0"/>
              <a:pPr/>
              <a:t>21</a:t>
            </a:fld>
            <a:endParaRPr 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21F36A68-8F9D-4393-A33C-300BF4C8D8A2}" type="slidenum">
              <a:rPr lang="en-US" smtClean="0"/>
              <a:pPr/>
              <a:t>22</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7050E43E-1D0E-4E52-9B9B-931961A8A9ED}" type="slidenum">
              <a:rPr lang="en-US" smtClean="0"/>
              <a:pPr/>
              <a:t>23</a:t>
            </a:fld>
            <a:endParaRPr 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CD148F8B-D7C1-4EE2-84D8-28EA7536AF00}" type="slidenum">
              <a:rPr lang="en-US" smtClean="0"/>
              <a:pPr/>
              <a:t>24</a:t>
            </a:fld>
            <a:endParaRPr 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0B56D4E3-4917-494F-AD5A-C7A1F5519F05}" type="slidenum">
              <a:rPr lang="en-US" smtClean="0"/>
              <a:pPr/>
              <a:t>25</a:t>
            </a:fld>
            <a:endParaRPr 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E91395F0-3873-4ACB-B850-60CA3B2D8AA4}" type="slidenum">
              <a:rPr lang="en-US" smtClean="0"/>
              <a:pPr/>
              <a:t>26</a:t>
            </a:fld>
            <a:endParaRPr lang="en-US" smtClean="0"/>
          </a:p>
        </p:txBody>
      </p:sp>
      <p:sp>
        <p:nvSpPr>
          <p:cNvPr id="132099" name="Rectangle 2"/>
          <p:cNvSpPr>
            <a:spLocks noGrp="1" noChangeArrowheads="1"/>
          </p:cNvSpPr>
          <p:nvPr>
            <p:ph type="body" idx="1"/>
          </p:nvPr>
        </p:nvSpPr>
        <p:spPr>
          <a:xfrm>
            <a:off x="975360" y="4560570"/>
            <a:ext cx="5364480" cy="4320540"/>
          </a:xfrm>
          <a:noFill/>
          <a:ln/>
        </p:spPr>
        <p:txBody>
          <a:bodyPr lIns="95655" tIns="46988" rIns="95655" bIns="46988"/>
          <a:lstStyle/>
          <a:p>
            <a:pPr eaLnBrk="1" hangingPunct="1"/>
            <a:r>
              <a:rPr lang="en-GB" smtClean="0"/>
              <a:t>Intuitive Model by Mark Hill</a:t>
            </a:r>
          </a:p>
          <a:p>
            <a:pPr eaLnBrk="1" hangingPunct="1"/>
            <a:endParaRPr lang="en-GB" smtClean="0"/>
          </a:p>
        </p:txBody>
      </p:sp>
      <p:sp>
        <p:nvSpPr>
          <p:cNvPr id="132100" name="Rectangle 3"/>
          <p:cNvSpPr>
            <a:spLocks noGrp="1" noRot="1" noChangeAspect="1" noChangeArrowheads="1" noTextEdit="1"/>
          </p:cNvSpPr>
          <p:nvPr>
            <p:ph type="sldImg"/>
          </p:nvPr>
        </p:nvSpPr>
        <p:spPr>
          <a:xfrm>
            <a:off x="1266825" y="727075"/>
            <a:ext cx="4783138" cy="3586163"/>
          </a:xfrm>
          <a:ln w="12700" cap="flat">
            <a:solidFill>
              <a:schemeClr val="tx1"/>
            </a:solid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B9E2EE97-9DD9-4DE4-A659-5E6505A5DACE}" type="slidenum">
              <a:rPr lang="en-US" smtClean="0"/>
              <a:pPr/>
              <a:t>27</a:t>
            </a:fld>
            <a:endParaRPr lang="en-US" smtClean="0"/>
          </a:p>
        </p:txBody>
      </p:sp>
      <p:sp>
        <p:nvSpPr>
          <p:cNvPr id="133123" name="Rectangle 2"/>
          <p:cNvSpPr>
            <a:spLocks noGrp="1" noChangeArrowheads="1"/>
          </p:cNvSpPr>
          <p:nvPr>
            <p:ph type="body" idx="1"/>
          </p:nvPr>
        </p:nvSpPr>
        <p:spPr>
          <a:xfrm>
            <a:off x="975360" y="4560570"/>
            <a:ext cx="5364480" cy="4320540"/>
          </a:xfrm>
          <a:noFill/>
          <a:ln/>
        </p:spPr>
        <p:txBody>
          <a:bodyPr lIns="95655" tIns="46988" rIns="95655" bIns="46988"/>
          <a:lstStyle/>
          <a:p>
            <a:pPr eaLnBrk="1" hangingPunct="1"/>
            <a:r>
              <a:rPr lang="en-GB" smtClean="0"/>
              <a:t>Ask which affected?</a:t>
            </a:r>
          </a:p>
          <a:p>
            <a:pPr eaLnBrk="1" hangingPunct="1"/>
            <a:r>
              <a:rPr lang="en-GB" smtClean="0"/>
              <a:t/>
            </a:r>
            <a:br>
              <a:rPr lang="en-GB" smtClean="0"/>
            </a:br>
            <a:r>
              <a:rPr lang="en-GB" smtClean="0"/>
              <a:t>Block size</a:t>
            </a:r>
          </a:p>
          <a:p>
            <a:pPr eaLnBrk="1" hangingPunct="1"/>
            <a:r>
              <a:rPr lang="en-GB" smtClean="0"/>
              <a:t>1) Compulsory</a:t>
            </a:r>
          </a:p>
          <a:p>
            <a:pPr eaLnBrk="1" hangingPunct="1"/>
            <a:r>
              <a:rPr lang="en-GB" smtClean="0"/>
              <a:t>2) More subtle, will change mapping</a:t>
            </a:r>
          </a:p>
          <a:p>
            <a:pPr eaLnBrk="1" hangingPunct="1"/>
            <a:endParaRPr lang="en-GB" smtClean="0"/>
          </a:p>
          <a:p>
            <a:pPr eaLnBrk="1" hangingPunct="1"/>
            <a:endParaRPr lang="en-GB" smtClean="0"/>
          </a:p>
        </p:txBody>
      </p:sp>
      <p:sp>
        <p:nvSpPr>
          <p:cNvPr id="133124" name="Rectangle 3"/>
          <p:cNvSpPr>
            <a:spLocks noGrp="1" noRot="1" noChangeAspect="1" noChangeArrowheads="1" noTextEdit="1"/>
          </p:cNvSpPr>
          <p:nvPr>
            <p:ph type="sldImg"/>
          </p:nvPr>
        </p:nvSpPr>
        <p:spPr>
          <a:xfrm>
            <a:off x="1266825" y="727075"/>
            <a:ext cx="4783138" cy="3586163"/>
          </a:xfrm>
          <a:ln w="12700" cap="flat">
            <a:solidFill>
              <a:schemeClr val="tx1"/>
            </a:solid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79AAC1E6-5ECA-4D23-8A88-B32A36147AE9}" type="slidenum">
              <a:rPr lang="en-US" smtClean="0"/>
              <a:pPr/>
              <a:t>28</a:t>
            </a:fld>
            <a:endParaRPr lang="en-US" smtClean="0"/>
          </a:p>
        </p:txBody>
      </p:sp>
      <p:sp>
        <p:nvSpPr>
          <p:cNvPr id="134147" name="Rectangle 2"/>
          <p:cNvSpPr>
            <a:spLocks noGrp="1" noRot="1" noChangeAspect="1" noChangeArrowheads="1" noTextEdit="1"/>
          </p:cNvSpPr>
          <p:nvPr>
            <p:ph type="sldImg"/>
          </p:nvPr>
        </p:nvSpPr>
        <p:spPr>
          <a:xfrm>
            <a:off x="1266825" y="727075"/>
            <a:ext cx="4783138" cy="3586163"/>
          </a:xfrm>
          <a:ln w="12700" cap="flat">
            <a:solidFill>
              <a:schemeClr val="tx1"/>
            </a:solidFill>
          </a:ln>
        </p:spPr>
      </p:sp>
      <p:sp>
        <p:nvSpPr>
          <p:cNvPr id="134148" name="Rectangle 3"/>
          <p:cNvSpPr>
            <a:spLocks noGrp="1" noChangeArrowheads="1"/>
          </p:cNvSpPr>
          <p:nvPr>
            <p:ph type="body" idx="1"/>
          </p:nvPr>
        </p:nvSpPr>
        <p:spPr>
          <a:xfrm>
            <a:off x="975360" y="4560570"/>
            <a:ext cx="5364480" cy="4320540"/>
          </a:xfrm>
          <a:noFill/>
          <a:ln/>
        </p:spPr>
        <p:txBody>
          <a:bodyPr lIns="95655" tIns="46988" rIns="95655" bIns="46988"/>
          <a:lstStyle/>
          <a:p>
            <a:pPr eaLnBrk="1" hangingPunct="1"/>
            <a:endParaRPr lang="nl-NL"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99744F36-4DCB-4B79-A9DD-EE819F1A0811}" type="slidenum">
              <a:rPr lang="en-US" smtClean="0"/>
              <a:pPr/>
              <a:t>29</a:t>
            </a:fld>
            <a:endParaRPr lang="en-US" smtClean="0"/>
          </a:p>
        </p:txBody>
      </p:sp>
      <p:sp>
        <p:nvSpPr>
          <p:cNvPr id="135171" name="Rectangle 2"/>
          <p:cNvSpPr>
            <a:spLocks noGrp="1" noRot="1" noChangeAspect="1" noChangeArrowheads="1" noTextEdit="1"/>
          </p:cNvSpPr>
          <p:nvPr>
            <p:ph type="sldImg"/>
          </p:nvPr>
        </p:nvSpPr>
        <p:spPr>
          <a:xfrm>
            <a:off x="1266825" y="727075"/>
            <a:ext cx="4783138" cy="3586163"/>
          </a:xfrm>
          <a:ln w="12700" cap="flat">
            <a:solidFill>
              <a:schemeClr val="tx1"/>
            </a:solidFill>
          </a:ln>
        </p:spPr>
      </p:sp>
      <p:sp>
        <p:nvSpPr>
          <p:cNvPr id="135172" name="Rectangle 3"/>
          <p:cNvSpPr>
            <a:spLocks noGrp="1" noChangeArrowheads="1"/>
          </p:cNvSpPr>
          <p:nvPr>
            <p:ph type="body" idx="1"/>
          </p:nvPr>
        </p:nvSpPr>
        <p:spPr>
          <a:xfrm>
            <a:off x="975360" y="4560570"/>
            <a:ext cx="5364480" cy="4320540"/>
          </a:xfrm>
          <a:noFill/>
          <a:ln/>
        </p:spPr>
        <p:txBody>
          <a:bodyPr lIns="95655" tIns="46988" rIns="95655" bIns="46988"/>
          <a:lstStyle/>
          <a:p>
            <a:pPr eaLnBrk="1" hangingPunct="1"/>
            <a:endParaRPr lang="nl-NL"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BF352666-ACFD-4DBC-AECC-6B3777491647}" type="slidenum">
              <a:rPr lang="en-US" smtClean="0"/>
              <a:pPr/>
              <a:t>30</a:t>
            </a:fld>
            <a:endParaRPr lang="en-US" smtClean="0"/>
          </a:p>
        </p:txBody>
      </p:sp>
      <p:sp>
        <p:nvSpPr>
          <p:cNvPr id="136195" name="Rectangle 2"/>
          <p:cNvSpPr>
            <a:spLocks noGrp="1" noRot="1" noChangeAspect="1" noChangeArrowheads="1" noTextEdit="1"/>
          </p:cNvSpPr>
          <p:nvPr>
            <p:ph type="sldImg"/>
          </p:nvPr>
        </p:nvSpPr>
        <p:spPr>
          <a:xfrm>
            <a:off x="1266825" y="727075"/>
            <a:ext cx="4783138" cy="3586163"/>
          </a:xfrm>
          <a:ln w="12700" cap="flat">
            <a:solidFill>
              <a:schemeClr val="tx1"/>
            </a:solidFill>
          </a:ln>
        </p:spPr>
      </p:sp>
      <p:sp>
        <p:nvSpPr>
          <p:cNvPr id="136196" name="Rectangle 3"/>
          <p:cNvSpPr>
            <a:spLocks noGrp="1" noChangeArrowheads="1"/>
          </p:cNvSpPr>
          <p:nvPr>
            <p:ph type="body" idx="1"/>
          </p:nvPr>
        </p:nvSpPr>
        <p:spPr>
          <a:xfrm>
            <a:off x="975360" y="4560570"/>
            <a:ext cx="5364480" cy="4320540"/>
          </a:xfrm>
          <a:noFill/>
          <a:ln/>
        </p:spPr>
        <p:txBody>
          <a:bodyPr lIns="95655" tIns="46988" rIns="95655" bIns="46988"/>
          <a:lstStyle/>
          <a:p>
            <a:pPr eaLnBrk="1" hangingPunct="1"/>
            <a:endParaRPr lang="nl-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84DD9949-06AD-40DF-8048-0F8BC2F181A7}" type="slidenum">
              <a:rPr lang="en-US" smtClean="0"/>
              <a:pPr/>
              <a:t>3</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EF521F1C-5164-483D-869B-845FF1151087}" type="slidenum">
              <a:rPr lang="en-US" smtClean="0"/>
              <a:pPr/>
              <a:t>31</a:t>
            </a:fld>
            <a:endParaRPr lang="en-US" smtClean="0"/>
          </a:p>
        </p:txBody>
      </p:sp>
      <p:sp>
        <p:nvSpPr>
          <p:cNvPr id="137219" name="Rectangle 2"/>
          <p:cNvSpPr>
            <a:spLocks noGrp="1" noRot="1" noChangeAspect="1" noChangeArrowheads="1" noTextEdit="1"/>
          </p:cNvSpPr>
          <p:nvPr>
            <p:ph type="sldImg"/>
          </p:nvPr>
        </p:nvSpPr>
        <p:spPr>
          <a:xfrm>
            <a:off x="1266825" y="727075"/>
            <a:ext cx="4783138" cy="3586163"/>
          </a:xfrm>
          <a:ln w="12700" cap="flat">
            <a:solidFill>
              <a:schemeClr val="tx1"/>
            </a:solidFill>
          </a:ln>
        </p:spPr>
      </p:sp>
      <p:sp>
        <p:nvSpPr>
          <p:cNvPr id="137220" name="Rectangle 3"/>
          <p:cNvSpPr>
            <a:spLocks noGrp="1" noChangeArrowheads="1"/>
          </p:cNvSpPr>
          <p:nvPr>
            <p:ph type="body" idx="1"/>
          </p:nvPr>
        </p:nvSpPr>
        <p:spPr>
          <a:xfrm>
            <a:off x="975360" y="4560570"/>
            <a:ext cx="5364480" cy="4320540"/>
          </a:xfrm>
          <a:noFill/>
          <a:ln/>
        </p:spPr>
        <p:txBody>
          <a:bodyPr lIns="95655" tIns="46988" rIns="95655" bIns="46988"/>
          <a:lstStyle/>
          <a:p>
            <a:pPr eaLnBrk="1" hangingPunct="1"/>
            <a:endParaRPr lang="nl-NL"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9AF9BE2B-BAC9-48E2-8A8C-F23F511C2F59}" type="slidenum">
              <a:rPr lang="en-US" smtClean="0"/>
              <a:pPr/>
              <a:t>32</a:t>
            </a:fld>
            <a:endParaRPr lang="en-US"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CF0E1765-10F2-45FF-B8FB-20C2F91903C9}" type="slidenum">
              <a:rPr lang="en-US" smtClean="0"/>
              <a:pPr/>
              <a:t>33</a:t>
            </a:fld>
            <a:endParaRPr lang="en-US"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r>
              <a:rPr lang="en-US" smtClean="0"/>
              <a:t>Assumptions: L1 64Kbyte + 64 KByte I&amp;D caches.</a:t>
            </a:r>
          </a:p>
          <a:p>
            <a:pPr eaLnBrk="1" hangingPunct="1"/>
            <a:endParaRPr lang="en-US" smtClean="0"/>
          </a:p>
          <a:p>
            <a:pPr eaLnBrk="1" hangingPunct="1"/>
            <a:r>
              <a:rPr lang="en-US" smtClean="0"/>
              <a:t>Plotted are</a:t>
            </a:r>
          </a:p>
          <a:p>
            <a:pPr eaLnBrk="1" hangingPunct="1">
              <a:buFontTx/>
              <a:buChar char="-"/>
            </a:pPr>
            <a:r>
              <a:rPr lang="en-US" smtClean="0"/>
              <a:t>miss rate of single cache of size 4k – 4Mbyte</a:t>
            </a:r>
          </a:p>
          <a:p>
            <a:pPr eaLnBrk="1" hangingPunct="1">
              <a:buFontTx/>
              <a:buChar char="-"/>
            </a:pPr>
            <a:r>
              <a:rPr lang="en-US" smtClean="0"/>
              <a:t>global and local missrate of L2, assuming L1 = 64+64 Kbyte.</a:t>
            </a:r>
          </a:p>
          <a:p>
            <a:pPr eaLnBrk="1" hangingPunct="1">
              <a:buFontTx/>
              <a:buChar char="-"/>
            </a:pPr>
            <a:r>
              <a:rPr lang="en-US" smtClean="0"/>
              <a:t>Note that the local L2 miss rate only starts to drop after size &gt; 128 (= total L1 size). It does not make sense to add a L2 which is smaller than L1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6FECF0B5-825B-4860-9776-2B6730E4CB48}" type="slidenum">
              <a:rPr lang="en-US" smtClean="0"/>
              <a:pPr/>
              <a:t>34</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4496B865-C913-4A83-B3D7-3626E46084CF}" type="slidenum">
              <a:rPr lang="en-US" smtClean="0"/>
              <a:pPr/>
              <a:t>35</a:t>
            </a:fld>
            <a:endParaRPr lang="en-US" smtClean="0"/>
          </a:p>
        </p:txBody>
      </p:sp>
      <p:sp>
        <p:nvSpPr>
          <p:cNvPr id="141315" name="Rectangle 2"/>
          <p:cNvSpPr>
            <a:spLocks noGrp="1" noRot="1" noChangeAspect="1" noChangeArrowheads="1" noTextEdit="1"/>
          </p:cNvSpPr>
          <p:nvPr>
            <p:ph type="sldImg"/>
          </p:nvPr>
        </p:nvSpPr>
        <p:spPr>
          <a:xfrm>
            <a:off x="1266825" y="727075"/>
            <a:ext cx="4783138" cy="3586163"/>
          </a:xfrm>
          <a:ln w="12700" cap="flat">
            <a:solidFill>
              <a:schemeClr val="tx1"/>
            </a:solidFill>
          </a:ln>
        </p:spPr>
      </p:sp>
      <p:sp>
        <p:nvSpPr>
          <p:cNvPr id="141316" name="Rectangle 3"/>
          <p:cNvSpPr>
            <a:spLocks noGrp="1" noChangeArrowheads="1"/>
          </p:cNvSpPr>
          <p:nvPr>
            <p:ph type="body" idx="1"/>
          </p:nvPr>
        </p:nvSpPr>
        <p:spPr>
          <a:xfrm>
            <a:off x="975360" y="4560570"/>
            <a:ext cx="5364480" cy="4320540"/>
          </a:xfrm>
          <a:noFill/>
          <a:ln/>
        </p:spPr>
        <p:txBody>
          <a:bodyPr lIns="95655" tIns="46988" rIns="95655" bIns="46988"/>
          <a:lstStyle/>
          <a:p>
            <a:pPr eaLnBrk="1" hangingPunct="1"/>
            <a:r>
              <a:rPr lang="en-US" sz="1000" i="1" dirty="0" smtClean="0"/>
              <a:t>Data in R3 is placed in write buffer after store.  The following load uses same cache index and results in miss and replaces the value. Second load instruction tries to put the value in location 512 in memory in register R2.  If buffer not completed writing then wrong value will be placed in R2.</a:t>
            </a:r>
          </a:p>
          <a:p>
            <a:pPr eaLnBrk="1" hangingPunct="1"/>
            <a:endParaRPr lang="nl-NL"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A8F99B81-F576-47ED-90F1-EEDA72AC2726}" type="slidenum">
              <a:rPr lang="en-US" smtClean="0"/>
              <a:pPr/>
              <a:t>36</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BF352666-ACFD-4DBC-AECC-6B3777491647}" type="slidenum">
              <a:rPr lang="en-US" smtClean="0"/>
              <a:pPr/>
              <a:t>37</a:t>
            </a:fld>
            <a:endParaRPr lang="en-US" smtClean="0"/>
          </a:p>
        </p:txBody>
      </p:sp>
      <p:sp>
        <p:nvSpPr>
          <p:cNvPr id="136195" name="Rectangle 2"/>
          <p:cNvSpPr>
            <a:spLocks noGrp="1" noRot="1" noChangeAspect="1" noChangeArrowheads="1" noTextEdit="1"/>
          </p:cNvSpPr>
          <p:nvPr>
            <p:ph type="sldImg"/>
          </p:nvPr>
        </p:nvSpPr>
        <p:spPr>
          <a:xfrm>
            <a:off x="1266825" y="727075"/>
            <a:ext cx="4783138" cy="3586163"/>
          </a:xfrm>
          <a:ln w="12700" cap="flat">
            <a:solidFill>
              <a:schemeClr val="tx1"/>
            </a:solidFill>
          </a:ln>
        </p:spPr>
      </p:sp>
      <p:sp>
        <p:nvSpPr>
          <p:cNvPr id="136196" name="Rectangle 3"/>
          <p:cNvSpPr>
            <a:spLocks noGrp="1" noChangeArrowheads="1"/>
          </p:cNvSpPr>
          <p:nvPr>
            <p:ph type="body" idx="1"/>
          </p:nvPr>
        </p:nvSpPr>
        <p:spPr>
          <a:xfrm>
            <a:off x="975360" y="4560570"/>
            <a:ext cx="5364480" cy="4320540"/>
          </a:xfrm>
          <a:noFill/>
          <a:ln/>
        </p:spPr>
        <p:txBody>
          <a:bodyPr lIns="95655" tIns="46988" rIns="95655" bIns="46988"/>
          <a:lstStyle/>
          <a:p>
            <a:pPr eaLnBrk="1" hangingPunct="1"/>
            <a:endParaRPr lang="nl-NL"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CCB59D72-C445-475B-B48F-CA4CB5B3426B}" type="slidenum">
              <a:rPr lang="en-US" smtClean="0"/>
              <a:pPr/>
              <a:t>38</a:t>
            </a:fld>
            <a:endParaRPr lang="en-US"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BE2BB0A4-C7D7-47CF-85F7-15899DB68477}" type="slidenum">
              <a:rPr lang="en-US" smtClean="0"/>
              <a:pPr/>
              <a:t>39</a:t>
            </a:fld>
            <a:endParaRPr lang="en-US" smtClean="0"/>
          </a:p>
        </p:txBody>
      </p:sp>
      <p:sp>
        <p:nvSpPr>
          <p:cNvPr id="82947" name="Rectangle 2"/>
          <p:cNvSpPr>
            <a:spLocks noGrp="1" noRot="1" noChangeAspect="1" noChangeArrowheads="1" noTextEdit="1"/>
          </p:cNvSpPr>
          <p:nvPr>
            <p:ph type="sldImg"/>
          </p:nvPr>
        </p:nvSpPr>
        <p:spPr>
          <a:xfrm>
            <a:off x="1527175" y="922338"/>
            <a:ext cx="4262438" cy="3197225"/>
          </a:xfrm>
          <a:ln/>
        </p:spPr>
      </p:sp>
      <p:sp>
        <p:nvSpPr>
          <p:cNvPr id="82948"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a:noFill/>
        </p:spPr>
        <p:txBody>
          <a:bodyPr/>
          <a:lstStyle/>
          <a:p>
            <a:r>
              <a:rPr lang="en-US" smtClean="0"/>
              <a:t>The University of Adelaide, School of Computer Science</a:t>
            </a:r>
          </a:p>
        </p:txBody>
      </p:sp>
      <p:sp>
        <p:nvSpPr>
          <p:cNvPr id="53251" name="Rectangle 3"/>
          <p:cNvSpPr>
            <a:spLocks noGrp="1" noChangeArrowheads="1"/>
          </p:cNvSpPr>
          <p:nvPr>
            <p:ph type="dt" sz="quarter" idx="1"/>
          </p:nvPr>
        </p:nvSpPr>
        <p:spPr>
          <a:noFill/>
        </p:spPr>
        <p:txBody>
          <a:bodyPr/>
          <a:lstStyle/>
          <a:p>
            <a:fld id="{791F2BF5-1C01-45D4-B226-C75BC454BBE9}" type="datetime3">
              <a:rPr lang="en-US" smtClean="0"/>
              <a:pPr/>
              <a:t>27 November 2014</a:t>
            </a:fld>
            <a:endParaRPr lang="en-US" smtClean="0"/>
          </a:p>
        </p:txBody>
      </p:sp>
      <p:sp>
        <p:nvSpPr>
          <p:cNvPr id="53252" name="Rectangle 6"/>
          <p:cNvSpPr>
            <a:spLocks noGrp="1" noChangeArrowheads="1"/>
          </p:cNvSpPr>
          <p:nvPr>
            <p:ph type="ftr" sz="quarter" idx="4"/>
          </p:nvPr>
        </p:nvSpPr>
        <p:spPr>
          <a:noFill/>
        </p:spPr>
        <p:txBody>
          <a:bodyPr/>
          <a:lstStyle/>
          <a:p>
            <a:r>
              <a:rPr lang="en-US" smtClean="0"/>
              <a:t>Chapter 2 — Instructions: Language of the Computer</a:t>
            </a:r>
          </a:p>
        </p:txBody>
      </p:sp>
      <p:sp>
        <p:nvSpPr>
          <p:cNvPr id="53253" name="Rectangle 7"/>
          <p:cNvSpPr>
            <a:spLocks noGrp="1" noChangeArrowheads="1"/>
          </p:cNvSpPr>
          <p:nvPr>
            <p:ph type="sldNum" sz="quarter" idx="5"/>
          </p:nvPr>
        </p:nvSpPr>
        <p:spPr>
          <a:noFill/>
        </p:spPr>
        <p:txBody>
          <a:bodyPr/>
          <a:lstStyle/>
          <a:p>
            <a:fld id="{C345103B-C026-45E1-AA66-AF666F994CAA}" type="slidenum">
              <a:rPr lang="en-US" smtClean="0"/>
              <a:pPr/>
              <a:t>40</a:t>
            </a:fld>
            <a:endParaRPr lang="en-US" smtClean="0"/>
          </a:p>
        </p:txBody>
      </p:sp>
      <p:sp>
        <p:nvSpPr>
          <p:cNvPr id="53254" name="Rectangle 2"/>
          <p:cNvSpPr>
            <a:spLocks noGrp="1" noRot="1" noChangeAspect="1" noChangeArrowheads="1" noTextEdit="1"/>
          </p:cNvSpPr>
          <p:nvPr>
            <p:ph type="sldImg"/>
          </p:nvPr>
        </p:nvSpPr>
        <p:spPr>
          <a:ln/>
        </p:spPr>
      </p:sp>
      <p:sp>
        <p:nvSpPr>
          <p:cNvPr id="53255"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p:spPr>
        <p:txBody>
          <a:bodyPr/>
          <a:lstStyle/>
          <a:p>
            <a:r>
              <a:rPr lang="en-US" smtClean="0"/>
              <a:t>The University of Adelaide, School of Computer Science</a:t>
            </a:r>
          </a:p>
        </p:txBody>
      </p:sp>
      <p:sp>
        <p:nvSpPr>
          <p:cNvPr id="44035" name="Rectangle 3"/>
          <p:cNvSpPr>
            <a:spLocks noGrp="1" noChangeArrowheads="1"/>
          </p:cNvSpPr>
          <p:nvPr>
            <p:ph type="dt" sz="quarter" idx="1"/>
          </p:nvPr>
        </p:nvSpPr>
        <p:spPr>
          <a:noFill/>
        </p:spPr>
        <p:txBody>
          <a:bodyPr/>
          <a:lstStyle/>
          <a:p>
            <a:fld id="{AFE20900-DA77-4A2E-A7A3-5A72221EC723}" type="datetime3">
              <a:rPr lang="en-US" smtClean="0"/>
              <a:pPr/>
              <a:t>27 November 2014</a:t>
            </a:fld>
            <a:endParaRPr lang="en-US" smtClean="0"/>
          </a:p>
        </p:txBody>
      </p:sp>
      <p:sp>
        <p:nvSpPr>
          <p:cNvPr id="44036" name="Rectangle 6"/>
          <p:cNvSpPr>
            <a:spLocks noGrp="1" noChangeArrowheads="1"/>
          </p:cNvSpPr>
          <p:nvPr>
            <p:ph type="ftr" sz="quarter" idx="4"/>
          </p:nvPr>
        </p:nvSpPr>
        <p:spPr>
          <a:noFill/>
        </p:spPr>
        <p:txBody>
          <a:bodyPr/>
          <a:lstStyle/>
          <a:p>
            <a:r>
              <a:rPr lang="en-US" smtClean="0"/>
              <a:t>Chapter 2 — Instructions: Language of the Computer</a:t>
            </a:r>
          </a:p>
        </p:txBody>
      </p:sp>
      <p:sp>
        <p:nvSpPr>
          <p:cNvPr id="44037" name="Rectangle 7"/>
          <p:cNvSpPr>
            <a:spLocks noGrp="1" noChangeArrowheads="1"/>
          </p:cNvSpPr>
          <p:nvPr>
            <p:ph type="sldNum" sz="quarter" idx="5"/>
          </p:nvPr>
        </p:nvSpPr>
        <p:spPr>
          <a:noFill/>
        </p:spPr>
        <p:txBody>
          <a:bodyPr/>
          <a:lstStyle/>
          <a:p>
            <a:fld id="{5E04F562-176C-482A-9A89-83CF5C2D9A1A}" type="slidenum">
              <a:rPr lang="en-US" smtClean="0"/>
              <a:pPr/>
              <a:t>4</a:t>
            </a:fld>
            <a:endParaRPr lang="en-US" smtClean="0"/>
          </a:p>
        </p:txBody>
      </p:sp>
      <p:sp>
        <p:nvSpPr>
          <p:cNvPr id="44038" name="Rectangle 2"/>
          <p:cNvSpPr>
            <a:spLocks noGrp="1" noRot="1" noChangeAspect="1" noChangeArrowheads="1" noTextEdit="1"/>
          </p:cNvSpPr>
          <p:nvPr>
            <p:ph type="sldImg"/>
          </p:nvPr>
        </p:nvSpPr>
        <p:spPr>
          <a:ln/>
        </p:spPr>
      </p:sp>
      <p:sp>
        <p:nvSpPr>
          <p:cNvPr id="44039"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657FEB58-4910-4E3F-8DF6-3A7FB5CE00E8}" type="slidenum">
              <a:rPr lang="en-US" smtClean="0"/>
              <a:pPr/>
              <a:t>41</a:t>
            </a:fld>
            <a:endParaRPr 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a:noFill/>
        </p:spPr>
        <p:txBody>
          <a:bodyPr/>
          <a:lstStyle/>
          <a:p>
            <a:r>
              <a:rPr lang="en-US" smtClean="0"/>
              <a:t>The University of Adelaide, School of Computer Science</a:t>
            </a:r>
          </a:p>
        </p:txBody>
      </p:sp>
      <p:sp>
        <p:nvSpPr>
          <p:cNvPr id="54275" name="Rectangle 3"/>
          <p:cNvSpPr>
            <a:spLocks noGrp="1" noChangeArrowheads="1"/>
          </p:cNvSpPr>
          <p:nvPr>
            <p:ph type="dt" sz="quarter" idx="1"/>
          </p:nvPr>
        </p:nvSpPr>
        <p:spPr>
          <a:noFill/>
        </p:spPr>
        <p:txBody>
          <a:bodyPr/>
          <a:lstStyle/>
          <a:p>
            <a:fld id="{76A21254-5838-4722-AD50-FBABC286329B}" type="datetime3">
              <a:rPr lang="en-US" smtClean="0"/>
              <a:pPr/>
              <a:t>27 November 2014</a:t>
            </a:fld>
            <a:endParaRPr lang="en-US" smtClean="0"/>
          </a:p>
        </p:txBody>
      </p:sp>
      <p:sp>
        <p:nvSpPr>
          <p:cNvPr id="54276" name="Rectangle 6"/>
          <p:cNvSpPr>
            <a:spLocks noGrp="1" noChangeArrowheads="1"/>
          </p:cNvSpPr>
          <p:nvPr>
            <p:ph type="ftr" sz="quarter" idx="4"/>
          </p:nvPr>
        </p:nvSpPr>
        <p:spPr>
          <a:noFill/>
        </p:spPr>
        <p:txBody>
          <a:bodyPr/>
          <a:lstStyle/>
          <a:p>
            <a:r>
              <a:rPr lang="en-US" smtClean="0"/>
              <a:t>Chapter 2 — Instructions: Language of the Computer</a:t>
            </a:r>
          </a:p>
        </p:txBody>
      </p:sp>
      <p:sp>
        <p:nvSpPr>
          <p:cNvPr id="54277" name="Rectangle 7"/>
          <p:cNvSpPr>
            <a:spLocks noGrp="1" noChangeArrowheads="1"/>
          </p:cNvSpPr>
          <p:nvPr>
            <p:ph type="sldNum" sz="quarter" idx="5"/>
          </p:nvPr>
        </p:nvSpPr>
        <p:spPr>
          <a:noFill/>
        </p:spPr>
        <p:txBody>
          <a:bodyPr/>
          <a:lstStyle/>
          <a:p>
            <a:fld id="{82149885-AEB8-416C-9FE6-C0F8652DC213}" type="slidenum">
              <a:rPr lang="en-US" smtClean="0"/>
              <a:pPr/>
              <a:t>42</a:t>
            </a:fld>
            <a:endParaRPr lang="en-US" smtClean="0"/>
          </a:p>
        </p:txBody>
      </p:sp>
      <p:sp>
        <p:nvSpPr>
          <p:cNvPr id="54278" name="Rectangle 2"/>
          <p:cNvSpPr>
            <a:spLocks noGrp="1" noRot="1" noChangeAspect="1" noChangeArrowheads="1" noTextEdit="1"/>
          </p:cNvSpPr>
          <p:nvPr>
            <p:ph type="sldImg"/>
          </p:nvPr>
        </p:nvSpPr>
        <p:spPr>
          <a:ln/>
        </p:spPr>
      </p:sp>
      <p:sp>
        <p:nvSpPr>
          <p:cNvPr id="54279"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a:noFill/>
        </p:spPr>
        <p:txBody>
          <a:bodyPr/>
          <a:lstStyle/>
          <a:p>
            <a:r>
              <a:rPr lang="en-US" smtClean="0"/>
              <a:t>The University of Adelaide, School of Computer Science</a:t>
            </a:r>
          </a:p>
        </p:txBody>
      </p:sp>
      <p:sp>
        <p:nvSpPr>
          <p:cNvPr id="55299" name="Rectangle 3"/>
          <p:cNvSpPr>
            <a:spLocks noGrp="1" noChangeArrowheads="1"/>
          </p:cNvSpPr>
          <p:nvPr>
            <p:ph type="dt" sz="quarter" idx="1"/>
          </p:nvPr>
        </p:nvSpPr>
        <p:spPr>
          <a:noFill/>
        </p:spPr>
        <p:txBody>
          <a:bodyPr/>
          <a:lstStyle/>
          <a:p>
            <a:fld id="{741A5A12-A1A7-4B6E-A751-3C1F6103AEBE}" type="datetime3">
              <a:rPr lang="en-US" smtClean="0"/>
              <a:pPr/>
              <a:t>27 November 2014</a:t>
            </a:fld>
            <a:endParaRPr lang="en-US" smtClean="0"/>
          </a:p>
        </p:txBody>
      </p:sp>
      <p:sp>
        <p:nvSpPr>
          <p:cNvPr id="55300" name="Rectangle 6"/>
          <p:cNvSpPr>
            <a:spLocks noGrp="1" noChangeArrowheads="1"/>
          </p:cNvSpPr>
          <p:nvPr>
            <p:ph type="ftr" sz="quarter" idx="4"/>
          </p:nvPr>
        </p:nvSpPr>
        <p:spPr>
          <a:noFill/>
        </p:spPr>
        <p:txBody>
          <a:bodyPr/>
          <a:lstStyle/>
          <a:p>
            <a:r>
              <a:rPr lang="en-US" smtClean="0"/>
              <a:t>Chapter 2 — Instructions: Language of the Computer</a:t>
            </a:r>
          </a:p>
        </p:txBody>
      </p:sp>
      <p:sp>
        <p:nvSpPr>
          <p:cNvPr id="55301" name="Rectangle 7"/>
          <p:cNvSpPr>
            <a:spLocks noGrp="1" noChangeArrowheads="1"/>
          </p:cNvSpPr>
          <p:nvPr>
            <p:ph type="sldNum" sz="quarter" idx="5"/>
          </p:nvPr>
        </p:nvSpPr>
        <p:spPr>
          <a:noFill/>
        </p:spPr>
        <p:txBody>
          <a:bodyPr/>
          <a:lstStyle/>
          <a:p>
            <a:fld id="{15EA2CE4-C6D8-47C7-ABBE-5960975695C8}" type="slidenum">
              <a:rPr lang="en-US" smtClean="0"/>
              <a:pPr/>
              <a:t>43</a:t>
            </a:fld>
            <a:endParaRPr lang="en-US" smtClean="0"/>
          </a:p>
        </p:txBody>
      </p:sp>
      <p:sp>
        <p:nvSpPr>
          <p:cNvPr id="55302" name="Rectangle 2"/>
          <p:cNvSpPr>
            <a:spLocks noGrp="1" noRot="1" noChangeAspect="1" noChangeArrowheads="1" noTextEdit="1"/>
          </p:cNvSpPr>
          <p:nvPr>
            <p:ph type="sldImg"/>
          </p:nvPr>
        </p:nvSpPr>
        <p:spPr>
          <a:ln/>
        </p:spPr>
      </p:sp>
      <p:sp>
        <p:nvSpPr>
          <p:cNvPr id="55303"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AD49A586-F4E6-42EC-9C87-133DF37934D4}" type="slidenum">
              <a:rPr lang="en-US" smtClean="0"/>
              <a:pPr/>
              <a:t>44</a:t>
            </a:fld>
            <a:endParaRPr lang="en-US" smtClean="0"/>
          </a:p>
        </p:txBody>
      </p:sp>
      <p:sp>
        <p:nvSpPr>
          <p:cNvPr id="84995" name="Rectangle 2"/>
          <p:cNvSpPr>
            <a:spLocks noGrp="1" noRot="1" noChangeAspect="1" noChangeArrowheads="1" noTextEdit="1"/>
          </p:cNvSpPr>
          <p:nvPr>
            <p:ph type="sldImg"/>
          </p:nvPr>
        </p:nvSpPr>
        <p:spPr>
          <a:xfrm>
            <a:off x="1527175" y="922338"/>
            <a:ext cx="4262438" cy="3197225"/>
          </a:xfrm>
          <a:ln/>
        </p:spPr>
      </p:sp>
      <p:sp>
        <p:nvSpPr>
          <p:cNvPr id="84996"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A6BCBEC9-D2A3-457B-8920-03AB2C56D213}" type="slidenum">
              <a:rPr lang="en-US" smtClean="0"/>
              <a:pPr/>
              <a:t>45</a:t>
            </a:fld>
            <a:endParaRPr lang="en-US" smtClean="0"/>
          </a:p>
        </p:txBody>
      </p:sp>
      <p:sp>
        <p:nvSpPr>
          <p:cNvPr id="88067" name="Rectangle 2"/>
          <p:cNvSpPr>
            <a:spLocks noGrp="1" noRot="1" noChangeAspect="1" noChangeArrowheads="1" noTextEdit="1"/>
          </p:cNvSpPr>
          <p:nvPr>
            <p:ph type="sldImg"/>
          </p:nvPr>
        </p:nvSpPr>
        <p:spPr>
          <a:xfrm>
            <a:off x="1258888" y="719138"/>
            <a:ext cx="4800600" cy="3600450"/>
          </a:xfrm>
          <a:ln/>
        </p:spPr>
      </p:sp>
      <p:sp>
        <p:nvSpPr>
          <p:cNvPr id="88068" name="Rectangle 3"/>
          <p:cNvSpPr>
            <a:spLocks noGrp="1" noChangeArrowheads="1"/>
          </p:cNvSpPr>
          <p:nvPr>
            <p:ph type="body" idx="1"/>
          </p:nvPr>
        </p:nvSpPr>
        <p:spPr>
          <a:xfrm>
            <a:off x="978746" y="4560570"/>
            <a:ext cx="5359401" cy="4322207"/>
          </a:xfrm>
          <a:noFill/>
          <a:ln/>
        </p:spPr>
        <p:txBody>
          <a:bodyPr lIns="95070" tIns="47536" rIns="95070" bIns="47536"/>
          <a:lstStyle/>
          <a:p>
            <a:pPr eaLnBrk="1" hangingPunct="1"/>
            <a:r>
              <a:rPr lang="en-US" smtClean="0"/>
              <a:t>New slide (jse)</a:t>
            </a:r>
          </a:p>
          <a:p>
            <a:pPr eaLnBrk="1" hangingPunct="1"/>
            <a:r>
              <a:rPr lang="en-US" smtClean="0"/>
              <a:t>If way prediction is wrong – need to retrain and reaccess.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6F3CF35A-4237-4C6B-A381-5D096095AC96}" type="slidenum">
              <a:rPr lang="en-US" smtClean="0"/>
              <a:pPr/>
              <a:t>46</a:t>
            </a:fld>
            <a:endParaRPr lang="en-US" smtClean="0"/>
          </a:p>
        </p:txBody>
      </p:sp>
      <p:sp>
        <p:nvSpPr>
          <p:cNvPr id="89091" name="Rectangle 2"/>
          <p:cNvSpPr>
            <a:spLocks noGrp="1" noRot="1" noChangeAspect="1" noChangeArrowheads="1" noTextEdit="1"/>
          </p:cNvSpPr>
          <p:nvPr>
            <p:ph type="sldImg"/>
          </p:nvPr>
        </p:nvSpPr>
        <p:spPr>
          <a:xfrm>
            <a:off x="1527175" y="923925"/>
            <a:ext cx="4260850" cy="3195638"/>
          </a:xfrm>
          <a:ln/>
        </p:spPr>
      </p:sp>
      <p:sp>
        <p:nvSpPr>
          <p:cNvPr id="89092" name="Rectangle 3"/>
          <p:cNvSpPr>
            <a:spLocks noGrp="1" noChangeArrowheads="1"/>
          </p:cNvSpPr>
          <p:nvPr>
            <p:ph type="body" idx="1"/>
          </p:nvPr>
        </p:nvSpPr>
        <p:spPr>
          <a:xfrm>
            <a:off x="975360" y="4558904"/>
            <a:ext cx="5364480" cy="4322206"/>
          </a:xfrm>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374C6231-3A09-4840-9F8B-208F7F898200}" type="slidenum">
              <a:rPr lang="en-US" smtClean="0"/>
              <a:pPr/>
              <a:t>47</a:t>
            </a:fld>
            <a:endParaRPr lang="en-US" smtClean="0"/>
          </a:p>
        </p:txBody>
      </p:sp>
      <p:sp>
        <p:nvSpPr>
          <p:cNvPr id="90115" name="Rectangle 2"/>
          <p:cNvSpPr>
            <a:spLocks noGrp="1" noRot="1" noChangeAspect="1" noChangeArrowheads="1" noTextEdit="1"/>
          </p:cNvSpPr>
          <p:nvPr>
            <p:ph type="sldImg"/>
          </p:nvPr>
        </p:nvSpPr>
        <p:spPr>
          <a:xfrm>
            <a:off x="1527175" y="922338"/>
            <a:ext cx="4262438" cy="3197225"/>
          </a:xfrm>
          <a:ln/>
        </p:spPr>
      </p:sp>
      <p:sp>
        <p:nvSpPr>
          <p:cNvPr id="90116"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a:noFill/>
        </p:spPr>
        <p:txBody>
          <a:bodyPr/>
          <a:lstStyle/>
          <a:p>
            <a:r>
              <a:rPr lang="en-US" smtClean="0"/>
              <a:t>The University of Adelaide, School of Computer Science</a:t>
            </a:r>
          </a:p>
        </p:txBody>
      </p:sp>
      <p:sp>
        <p:nvSpPr>
          <p:cNvPr id="57347" name="Rectangle 3"/>
          <p:cNvSpPr>
            <a:spLocks noGrp="1" noChangeArrowheads="1"/>
          </p:cNvSpPr>
          <p:nvPr>
            <p:ph type="dt" sz="quarter" idx="1"/>
          </p:nvPr>
        </p:nvSpPr>
        <p:spPr>
          <a:noFill/>
        </p:spPr>
        <p:txBody>
          <a:bodyPr/>
          <a:lstStyle/>
          <a:p>
            <a:fld id="{7859567E-9A81-40CE-873F-F8E58ED36033}" type="datetime3">
              <a:rPr lang="en-US" smtClean="0"/>
              <a:pPr/>
              <a:t>27 November 2014</a:t>
            </a:fld>
            <a:endParaRPr lang="en-US" smtClean="0"/>
          </a:p>
        </p:txBody>
      </p:sp>
      <p:sp>
        <p:nvSpPr>
          <p:cNvPr id="57348" name="Rectangle 6"/>
          <p:cNvSpPr>
            <a:spLocks noGrp="1" noChangeArrowheads="1"/>
          </p:cNvSpPr>
          <p:nvPr>
            <p:ph type="ftr" sz="quarter" idx="4"/>
          </p:nvPr>
        </p:nvSpPr>
        <p:spPr>
          <a:noFill/>
        </p:spPr>
        <p:txBody>
          <a:bodyPr/>
          <a:lstStyle/>
          <a:p>
            <a:r>
              <a:rPr lang="en-US" smtClean="0"/>
              <a:t>Chapter 2 — Instructions: Language of the Computer</a:t>
            </a:r>
          </a:p>
        </p:txBody>
      </p:sp>
      <p:sp>
        <p:nvSpPr>
          <p:cNvPr id="57349" name="Rectangle 7"/>
          <p:cNvSpPr>
            <a:spLocks noGrp="1" noChangeArrowheads="1"/>
          </p:cNvSpPr>
          <p:nvPr>
            <p:ph type="sldNum" sz="quarter" idx="5"/>
          </p:nvPr>
        </p:nvSpPr>
        <p:spPr>
          <a:noFill/>
        </p:spPr>
        <p:txBody>
          <a:bodyPr/>
          <a:lstStyle/>
          <a:p>
            <a:fld id="{2E4F68F9-6112-4362-9A77-9631CE24813D}" type="slidenum">
              <a:rPr lang="en-US" smtClean="0"/>
              <a:pPr/>
              <a:t>48</a:t>
            </a:fld>
            <a:endParaRPr lang="en-US" smtClean="0"/>
          </a:p>
        </p:txBody>
      </p:sp>
      <p:sp>
        <p:nvSpPr>
          <p:cNvPr id="57350" name="Rectangle 2"/>
          <p:cNvSpPr>
            <a:spLocks noGrp="1" noRot="1" noChangeAspect="1" noChangeArrowheads="1" noTextEdit="1"/>
          </p:cNvSpPr>
          <p:nvPr>
            <p:ph type="sldImg"/>
          </p:nvPr>
        </p:nvSpPr>
        <p:spPr>
          <a:ln/>
        </p:spPr>
      </p:sp>
      <p:sp>
        <p:nvSpPr>
          <p:cNvPr id="57351"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a:noFill/>
        </p:spPr>
        <p:txBody>
          <a:bodyPr/>
          <a:lstStyle/>
          <a:p>
            <a:r>
              <a:rPr lang="en-US" smtClean="0"/>
              <a:t>The University of Adelaide, School of Computer Science</a:t>
            </a:r>
          </a:p>
        </p:txBody>
      </p:sp>
      <p:sp>
        <p:nvSpPr>
          <p:cNvPr id="59395" name="Rectangle 3"/>
          <p:cNvSpPr>
            <a:spLocks noGrp="1" noChangeArrowheads="1"/>
          </p:cNvSpPr>
          <p:nvPr>
            <p:ph type="dt" sz="quarter" idx="1"/>
          </p:nvPr>
        </p:nvSpPr>
        <p:spPr>
          <a:noFill/>
        </p:spPr>
        <p:txBody>
          <a:bodyPr/>
          <a:lstStyle/>
          <a:p>
            <a:fld id="{F9192BDF-0320-4ED1-9A70-3D5A46B0746D}" type="datetime3">
              <a:rPr lang="en-US" smtClean="0"/>
              <a:pPr/>
              <a:t>27 November 2014</a:t>
            </a:fld>
            <a:endParaRPr lang="en-US" smtClean="0"/>
          </a:p>
        </p:txBody>
      </p:sp>
      <p:sp>
        <p:nvSpPr>
          <p:cNvPr id="59396" name="Rectangle 6"/>
          <p:cNvSpPr>
            <a:spLocks noGrp="1" noChangeArrowheads="1"/>
          </p:cNvSpPr>
          <p:nvPr>
            <p:ph type="ftr" sz="quarter" idx="4"/>
          </p:nvPr>
        </p:nvSpPr>
        <p:spPr>
          <a:noFill/>
        </p:spPr>
        <p:txBody>
          <a:bodyPr/>
          <a:lstStyle/>
          <a:p>
            <a:r>
              <a:rPr lang="en-US" smtClean="0"/>
              <a:t>Chapter 2 — Instructions: Language of the Computer</a:t>
            </a:r>
          </a:p>
        </p:txBody>
      </p:sp>
      <p:sp>
        <p:nvSpPr>
          <p:cNvPr id="59397" name="Rectangle 7"/>
          <p:cNvSpPr>
            <a:spLocks noGrp="1" noChangeArrowheads="1"/>
          </p:cNvSpPr>
          <p:nvPr>
            <p:ph type="sldNum" sz="quarter" idx="5"/>
          </p:nvPr>
        </p:nvSpPr>
        <p:spPr>
          <a:noFill/>
        </p:spPr>
        <p:txBody>
          <a:bodyPr/>
          <a:lstStyle/>
          <a:p>
            <a:fld id="{0797C5FB-5C63-47B9-B791-5A314E93E7EE}" type="slidenum">
              <a:rPr lang="en-US" smtClean="0"/>
              <a:pPr/>
              <a:t>49</a:t>
            </a:fld>
            <a:endParaRPr lang="en-US" smtClean="0"/>
          </a:p>
        </p:txBody>
      </p:sp>
      <p:sp>
        <p:nvSpPr>
          <p:cNvPr id="59398" name="Rectangle 2"/>
          <p:cNvSpPr>
            <a:spLocks noGrp="1" noRot="1" noChangeAspect="1" noChangeArrowheads="1" noTextEdit="1"/>
          </p:cNvSpPr>
          <p:nvPr>
            <p:ph type="sldImg"/>
          </p:nvPr>
        </p:nvSpPr>
        <p:spPr>
          <a:ln/>
        </p:spPr>
      </p:sp>
      <p:sp>
        <p:nvSpPr>
          <p:cNvPr id="59399"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C5ED30CB-DF43-406A-BB41-E397021FCF09}" type="slidenum">
              <a:rPr lang="en-US" smtClean="0"/>
              <a:pPr/>
              <a:t>50</a:t>
            </a:fld>
            <a:endParaRPr lang="en-US" smtClean="0"/>
          </a:p>
        </p:txBody>
      </p:sp>
      <p:sp>
        <p:nvSpPr>
          <p:cNvPr id="95235" name="Rectangle 2"/>
          <p:cNvSpPr>
            <a:spLocks noGrp="1" noChangeArrowheads="1"/>
          </p:cNvSpPr>
          <p:nvPr>
            <p:ph type="body" idx="1"/>
          </p:nvPr>
        </p:nvSpPr>
        <p:spPr>
          <a:xfrm>
            <a:off x="975360" y="4558904"/>
            <a:ext cx="5364480" cy="4322206"/>
          </a:xfrm>
          <a:noFill/>
          <a:ln/>
        </p:spPr>
        <p:txBody>
          <a:bodyPr lIns="95632" tIns="46978" rIns="95632" bIns="46978"/>
          <a:lstStyle/>
          <a:p>
            <a:pPr eaLnBrk="1" hangingPunct="1"/>
            <a:r>
              <a:rPr lang="en-US" smtClean="0"/>
              <a:t>Answer is 3 stages between branch and new instruction fetch and 2 stages between load and use (even though if looked at red insertions that it would be 3 for load and 2 for branch)</a:t>
            </a:r>
          </a:p>
          <a:p>
            <a:pPr eaLnBrk="1" hangingPunct="1"/>
            <a:r>
              <a:rPr lang="en-US" smtClean="0"/>
              <a:t>Reasons:</a:t>
            </a:r>
          </a:p>
          <a:p>
            <a:pPr eaLnBrk="1" hangingPunct="1"/>
            <a:r>
              <a:rPr lang="en-US" smtClean="0"/>
              <a:t>1) Load: TC just does tag check, data available after DS; thus supply the data &amp; forward it, restarting the pipeline on a data cache miss</a:t>
            </a:r>
          </a:p>
          <a:p>
            <a:pPr eaLnBrk="1" hangingPunct="1"/>
            <a:r>
              <a:rPr lang="en-US" smtClean="0"/>
              <a:t>2) EX phase does the address calculation even though just added one phase; presumed reason is that since want fast clockc cycle don’t want to sitck RF phase with reading regisers AND testing for zero, so just moved it back on phase</a:t>
            </a:r>
          </a:p>
        </p:txBody>
      </p:sp>
      <p:sp>
        <p:nvSpPr>
          <p:cNvPr id="95236" name="Rectangle 3"/>
          <p:cNvSpPr>
            <a:spLocks noGrp="1" noRot="1" noChangeAspect="1" noChangeArrowheads="1" noTextEdit="1"/>
          </p:cNvSpPr>
          <p:nvPr>
            <p:ph type="sldImg"/>
          </p:nvPr>
        </p:nvSpPr>
        <p:spPr>
          <a:xfrm>
            <a:off x="1266825" y="727075"/>
            <a:ext cx="4783138" cy="3587750"/>
          </a:xfrm>
          <a:ln w="12700" cap="flat">
            <a:solidFill>
              <a:schemeClr val="tx1"/>
            </a:solid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n-US" smtClean="0"/>
              <a:t>The University of Adelaide, School of Computer Science</a:t>
            </a:r>
          </a:p>
        </p:txBody>
      </p:sp>
      <p:sp>
        <p:nvSpPr>
          <p:cNvPr id="45059" name="Rectangle 3"/>
          <p:cNvSpPr>
            <a:spLocks noGrp="1" noChangeArrowheads="1"/>
          </p:cNvSpPr>
          <p:nvPr>
            <p:ph type="dt" sz="quarter" idx="1"/>
          </p:nvPr>
        </p:nvSpPr>
        <p:spPr>
          <a:noFill/>
        </p:spPr>
        <p:txBody>
          <a:bodyPr/>
          <a:lstStyle/>
          <a:p>
            <a:fld id="{075EE4A5-E170-4200-AE49-AD489E3C9040}" type="datetime3">
              <a:rPr lang="en-US" smtClean="0"/>
              <a:pPr/>
              <a:t>27 November 2014</a:t>
            </a:fld>
            <a:endParaRPr lang="en-US" smtClean="0"/>
          </a:p>
        </p:txBody>
      </p:sp>
      <p:sp>
        <p:nvSpPr>
          <p:cNvPr id="45060" name="Rectangle 6"/>
          <p:cNvSpPr>
            <a:spLocks noGrp="1" noChangeArrowheads="1"/>
          </p:cNvSpPr>
          <p:nvPr>
            <p:ph type="ftr" sz="quarter" idx="4"/>
          </p:nvPr>
        </p:nvSpPr>
        <p:spPr>
          <a:noFill/>
        </p:spPr>
        <p:txBody>
          <a:bodyPr/>
          <a:lstStyle/>
          <a:p>
            <a:r>
              <a:rPr lang="en-US" smtClean="0"/>
              <a:t>Chapter 2 — Instructions: Language of the Computer</a:t>
            </a:r>
          </a:p>
        </p:txBody>
      </p:sp>
      <p:sp>
        <p:nvSpPr>
          <p:cNvPr id="45061" name="Rectangle 7"/>
          <p:cNvSpPr>
            <a:spLocks noGrp="1" noChangeArrowheads="1"/>
          </p:cNvSpPr>
          <p:nvPr>
            <p:ph type="sldNum" sz="quarter" idx="5"/>
          </p:nvPr>
        </p:nvSpPr>
        <p:spPr>
          <a:noFill/>
        </p:spPr>
        <p:txBody>
          <a:bodyPr/>
          <a:lstStyle/>
          <a:p>
            <a:fld id="{B402C738-9673-4CD3-AF5F-7E289090C939}" type="slidenum">
              <a:rPr lang="en-US" smtClean="0"/>
              <a:pPr/>
              <a:t>6</a:t>
            </a:fld>
            <a:endParaRPr lang="en-US" smtClean="0"/>
          </a:p>
        </p:txBody>
      </p:sp>
      <p:sp>
        <p:nvSpPr>
          <p:cNvPr id="45062" name="Rectangle 2"/>
          <p:cNvSpPr>
            <a:spLocks noGrp="1" noRot="1" noChangeAspect="1" noChangeArrowheads="1" noTextEdit="1"/>
          </p:cNvSpPr>
          <p:nvPr>
            <p:ph type="sldImg"/>
          </p:nvPr>
        </p:nvSpPr>
        <p:spPr>
          <a:ln/>
        </p:spPr>
      </p:sp>
      <p:sp>
        <p:nvSpPr>
          <p:cNvPr id="45063"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a:noFill/>
        </p:spPr>
        <p:txBody>
          <a:bodyPr/>
          <a:lstStyle/>
          <a:p>
            <a:r>
              <a:rPr lang="en-US" smtClean="0"/>
              <a:t>The University of Adelaide, School of Computer Science</a:t>
            </a:r>
          </a:p>
        </p:txBody>
      </p:sp>
      <p:sp>
        <p:nvSpPr>
          <p:cNvPr id="58371" name="Rectangle 3"/>
          <p:cNvSpPr>
            <a:spLocks noGrp="1" noChangeArrowheads="1"/>
          </p:cNvSpPr>
          <p:nvPr>
            <p:ph type="dt" sz="quarter" idx="1"/>
          </p:nvPr>
        </p:nvSpPr>
        <p:spPr>
          <a:noFill/>
        </p:spPr>
        <p:txBody>
          <a:bodyPr/>
          <a:lstStyle/>
          <a:p>
            <a:fld id="{1EAC61B8-932D-48CA-A431-5E0EFC972E11}" type="datetime3">
              <a:rPr lang="en-US" smtClean="0"/>
              <a:pPr/>
              <a:t>27 November 2014</a:t>
            </a:fld>
            <a:endParaRPr lang="en-US" smtClean="0"/>
          </a:p>
        </p:txBody>
      </p:sp>
      <p:sp>
        <p:nvSpPr>
          <p:cNvPr id="58372" name="Rectangle 6"/>
          <p:cNvSpPr>
            <a:spLocks noGrp="1" noChangeArrowheads="1"/>
          </p:cNvSpPr>
          <p:nvPr>
            <p:ph type="ftr" sz="quarter" idx="4"/>
          </p:nvPr>
        </p:nvSpPr>
        <p:spPr>
          <a:noFill/>
        </p:spPr>
        <p:txBody>
          <a:bodyPr/>
          <a:lstStyle/>
          <a:p>
            <a:r>
              <a:rPr lang="en-US" smtClean="0"/>
              <a:t>Chapter 2 — Instructions: Language of the Computer</a:t>
            </a:r>
          </a:p>
        </p:txBody>
      </p:sp>
      <p:sp>
        <p:nvSpPr>
          <p:cNvPr id="58373" name="Rectangle 7"/>
          <p:cNvSpPr>
            <a:spLocks noGrp="1" noChangeArrowheads="1"/>
          </p:cNvSpPr>
          <p:nvPr>
            <p:ph type="sldNum" sz="quarter" idx="5"/>
          </p:nvPr>
        </p:nvSpPr>
        <p:spPr>
          <a:noFill/>
        </p:spPr>
        <p:txBody>
          <a:bodyPr/>
          <a:lstStyle/>
          <a:p>
            <a:fld id="{2103E7A4-27A9-45F7-BF18-959EFAF79727}" type="slidenum">
              <a:rPr lang="en-US" smtClean="0"/>
              <a:pPr/>
              <a:t>51</a:t>
            </a:fld>
            <a:endParaRPr lang="en-US" smtClean="0"/>
          </a:p>
        </p:txBody>
      </p:sp>
      <p:sp>
        <p:nvSpPr>
          <p:cNvPr id="58374" name="Rectangle 2"/>
          <p:cNvSpPr>
            <a:spLocks noGrp="1" noRot="1" noChangeAspect="1" noChangeArrowheads="1" noTextEdit="1"/>
          </p:cNvSpPr>
          <p:nvPr>
            <p:ph type="sldImg"/>
          </p:nvPr>
        </p:nvSpPr>
        <p:spPr>
          <a:ln/>
        </p:spPr>
      </p:sp>
      <p:sp>
        <p:nvSpPr>
          <p:cNvPr id="58375"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a:noFill/>
        </p:spPr>
        <p:txBody>
          <a:bodyPr/>
          <a:lstStyle/>
          <a:p>
            <a:r>
              <a:rPr lang="en-US" smtClean="0"/>
              <a:t>The University of Adelaide, School of Computer Science</a:t>
            </a:r>
          </a:p>
        </p:txBody>
      </p:sp>
      <p:sp>
        <p:nvSpPr>
          <p:cNvPr id="60419" name="Rectangle 3"/>
          <p:cNvSpPr>
            <a:spLocks noGrp="1" noChangeArrowheads="1"/>
          </p:cNvSpPr>
          <p:nvPr>
            <p:ph type="dt" sz="quarter" idx="1"/>
          </p:nvPr>
        </p:nvSpPr>
        <p:spPr>
          <a:noFill/>
        </p:spPr>
        <p:txBody>
          <a:bodyPr/>
          <a:lstStyle/>
          <a:p>
            <a:fld id="{CEBEAD60-40D3-461F-BEF7-1833834FF280}" type="datetime3">
              <a:rPr lang="en-US" smtClean="0"/>
              <a:pPr/>
              <a:t>27 November 2014</a:t>
            </a:fld>
            <a:endParaRPr lang="en-US" smtClean="0"/>
          </a:p>
        </p:txBody>
      </p:sp>
      <p:sp>
        <p:nvSpPr>
          <p:cNvPr id="60420" name="Rectangle 6"/>
          <p:cNvSpPr>
            <a:spLocks noGrp="1" noChangeArrowheads="1"/>
          </p:cNvSpPr>
          <p:nvPr>
            <p:ph type="ftr" sz="quarter" idx="4"/>
          </p:nvPr>
        </p:nvSpPr>
        <p:spPr>
          <a:noFill/>
        </p:spPr>
        <p:txBody>
          <a:bodyPr/>
          <a:lstStyle/>
          <a:p>
            <a:r>
              <a:rPr lang="en-US" smtClean="0"/>
              <a:t>Chapter 2 — Instructions: Language of the Computer</a:t>
            </a:r>
          </a:p>
        </p:txBody>
      </p:sp>
      <p:sp>
        <p:nvSpPr>
          <p:cNvPr id="60421" name="Rectangle 7"/>
          <p:cNvSpPr>
            <a:spLocks noGrp="1" noChangeArrowheads="1"/>
          </p:cNvSpPr>
          <p:nvPr>
            <p:ph type="sldNum" sz="quarter" idx="5"/>
          </p:nvPr>
        </p:nvSpPr>
        <p:spPr>
          <a:noFill/>
        </p:spPr>
        <p:txBody>
          <a:bodyPr/>
          <a:lstStyle/>
          <a:p>
            <a:fld id="{622AE01A-84A4-451F-9A28-DBD83B9B22D2}" type="slidenum">
              <a:rPr lang="en-US" smtClean="0"/>
              <a:pPr/>
              <a:t>53</a:t>
            </a:fld>
            <a:endParaRPr lang="en-US" smtClean="0"/>
          </a:p>
        </p:txBody>
      </p:sp>
      <p:sp>
        <p:nvSpPr>
          <p:cNvPr id="60422" name="Rectangle 2"/>
          <p:cNvSpPr>
            <a:spLocks noGrp="1" noRot="1" noChangeAspect="1" noChangeArrowheads="1" noTextEdit="1"/>
          </p:cNvSpPr>
          <p:nvPr>
            <p:ph type="sldImg"/>
          </p:nvPr>
        </p:nvSpPr>
        <p:spPr>
          <a:ln/>
        </p:spPr>
      </p:sp>
      <p:sp>
        <p:nvSpPr>
          <p:cNvPr id="60423"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noFill/>
        </p:spPr>
        <p:txBody>
          <a:bodyPr/>
          <a:lstStyle/>
          <a:p>
            <a:r>
              <a:rPr lang="en-US" smtClean="0"/>
              <a:t>The University of Adelaide, School of Computer Science</a:t>
            </a:r>
          </a:p>
        </p:txBody>
      </p:sp>
      <p:sp>
        <p:nvSpPr>
          <p:cNvPr id="61443" name="Rectangle 3"/>
          <p:cNvSpPr>
            <a:spLocks noGrp="1" noChangeArrowheads="1"/>
          </p:cNvSpPr>
          <p:nvPr>
            <p:ph type="dt" sz="quarter" idx="1"/>
          </p:nvPr>
        </p:nvSpPr>
        <p:spPr>
          <a:noFill/>
        </p:spPr>
        <p:txBody>
          <a:bodyPr/>
          <a:lstStyle/>
          <a:p>
            <a:fld id="{1EC48D3A-AB73-426E-BE93-46EC75DAB53B}" type="datetime3">
              <a:rPr lang="en-US" smtClean="0"/>
              <a:pPr/>
              <a:t>27 November 2014</a:t>
            </a:fld>
            <a:endParaRPr lang="en-US" smtClean="0"/>
          </a:p>
        </p:txBody>
      </p:sp>
      <p:sp>
        <p:nvSpPr>
          <p:cNvPr id="61444" name="Rectangle 6"/>
          <p:cNvSpPr>
            <a:spLocks noGrp="1" noChangeArrowheads="1"/>
          </p:cNvSpPr>
          <p:nvPr>
            <p:ph type="ftr" sz="quarter" idx="4"/>
          </p:nvPr>
        </p:nvSpPr>
        <p:spPr>
          <a:noFill/>
        </p:spPr>
        <p:txBody>
          <a:bodyPr/>
          <a:lstStyle/>
          <a:p>
            <a:r>
              <a:rPr lang="en-US" smtClean="0"/>
              <a:t>Chapter 2 — Instructions: Language of the Computer</a:t>
            </a:r>
          </a:p>
        </p:txBody>
      </p:sp>
      <p:sp>
        <p:nvSpPr>
          <p:cNvPr id="61445" name="Rectangle 7"/>
          <p:cNvSpPr>
            <a:spLocks noGrp="1" noChangeArrowheads="1"/>
          </p:cNvSpPr>
          <p:nvPr>
            <p:ph type="sldNum" sz="quarter" idx="5"/>
          </p:nvPr>
        </p:nvSpPr>
        <p:spPr>
          <a:noFill/>
        </p:spPr>
        <p:txBody>
          <a:bodyPr/>
          <a:lstStyle/>
          <a:p>
            <a:fld id="{462D7C9E-8951-4D3B-9DB9-A07D41273680}" type="slidenum">
              <a:rPr lang="en-US" smtClean="0"/>
              <a:pPr/>
              <a:t>54</a:t>
            </a:fld>
            <a:endParaRPr lang="en-US" smtClean="0"/>
          </a:p>
        </p:txBody>
      </p:sp>
      <p:sp>
        <p:nvSpPr>
          <p:cNvPr id="61446" name="Rectangle 2"/>
          <p:cNvSpPr>
            <a:spLocks noGrp="1" noRot="1" noChangeAspect="1" noChangeArrowheads="1" noTextEdit="1"/>
          </p:cNvSpPr>
          <p:nvPr>
            <p:ph type="sldImg"/>
          </p:nvPr>
        </p:nvSpPr>
        <p:spPr>
          <a:ln/>
        </p:spPr>
      </p:sp>
      <p:sp>
        <p:nvSpPr>
          <p:cNvPr id="61447"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a:noFill/>
        </p:spPr>
        <p:txBody>
          <a:bodyPr/>
          <a:lstStyle/>
          <a:p>
            <a:r>
              <a:rPr lang="en-US" smtClean="0"/>
              <a:t>The University of Adelaide, School of Computer Science</a:t>
            </a:r>
          </a:p>
        </p:txBody>
      </p:sp>
      <p:sp>
        <p:nvSpPr>
          <p:cNvPr id="62467" name="Rectangle 3"/>
          <p:cNvSpPr>
            <a:spLocks noGrp="1" noChangeArrowheads="1"/>
          </p:cNvSpPr>
          <p:nvPr>
            <p:ph type="dt" sz="quarter" idx="1"/>
          </p:nvPr>
        </p:nvSpPr>
        <p:spPr>
          <a:noFill/>
        </p:spPr>
        <p:txBody>
          <a:bodyPr/>
          <a:lstStyle/>
          <a:p>
            <a:fld id="{D829196E-6AC8-456C-96D6-BDCC54C1AA0A}" type="datetime3">
              <a:rPr lang="en-US" smtClean="0"/>
              <a:pPr/>
              <a:t>27 November 2014</a:t>
            </a:fld>
            <a:endParaRPr lang="en-US" smtClean="0"/>
          </a:p>
        </p:txBody>
      </p:sp>
      <p:sp>
        <p:nvSpPr>
          <p:cNvPr id="62468" name="Rectangle 6"/>
          <p:cNvSpPr>
            <a:spLocks noGrp="1" noChangeArrowheads="1"/>
          </p:cNvSpPr>
          <p:nvPr>
            <p:ph type="ftr" sz="quarter" idx="4"/>
          </p:nvPr>
        </p:nvSpPr>
        <p:spPr>
          <a:noFill/>
        </p:spPr>
        <p:txBody>
          <a:bodyPr/>
          <a:lstStyle/>
          <a:p>
            <a:r>
              <a:rPr lang="en-US" smtClean="0"/>
              <a:t>Chapter 2 — Instructions: Language of the Computer</a:t>
            </a:r>
          </a:p>
        </p:txBody>
      </p:sp>
      <p:sp>
        <p:nvSpPr>
          <p:cNvPr id="62469" name="Rectangle 7"/>
          <p:cNvSpPr>
            <a:spLocks noGrp="1" noChangeArrowheads="1"/>
          </p:cNvSpPr>
          <p:nvPr>
            <p:ph type="sldNum" sz="quarter" idx="5"/>
          </p:nvPr>
        </p:nvSpPr>
        <p:spPr>
          <a:noFill/>
        </p:spPr>
        <p:txBody>
          <a:bodyPr/>
          <a:lstStyle/>
          <a:p>
            <a:fld id="{9A66AAB9-6FDF-4DBC-AD93-F7D49F8AE5C6}" type="slidenum">
              <a:rPr lang="en-US" smtClean="0"/>
              <a:pPr/>
              <a:t>55</a:t>
            </a:fld>
            <a:endParaRPr lang="en-US" smtClean="0"/>
          </a:p>
        </p:txBody>
      </p:sp>
      <p:sp>
        <p:nvSpPr>
          <p:cNvPr id="62470" name="Rectangle 2"/>
          <p:cNvSpPr>
            <a:spLocks noGrp="1" noRot="1" noChangeAspect="1" noChangeArrowheads="1" noTextEdit="1"/>
          </p:cNvSpPr>
          <p:nvPr>
            <p:ph type="sldImg"/>
          </p:nvPr>
        </p:nvSpPr>
        <p:spPr>
          <a:ln/>
        </p:spPr>
      </p:sp>
      <p:sp>
        <p:nvSpPr>
          <p:cNvPr id="62471"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F30F40D2-4B6B-4727-9032-17D23BC59B11}" type="slidenum">
              <a:rPr lang="en-US" smtClean="0"/>
              <a:pPr/>
              <a:t>56</a:t>
            </a:fld>
            <a:endParaRPr lang="en-US" smtClean="0"/>
          </a:p>
        </p:txBody>
      </p:sp>
      <p:sp>
        <p:nvSpPr>
          <p:cNvPr id="98307" name="Rectangle 2"/>
          <p:cNvSpPr>
            <a:spLocks noGrp="1" noRot="1" noChangeAspect="1" noChangeArrowheads="1" noTextEdit="1"/>
          </p:cNvSpPr>
          <p:nvPr>
            <p:ph type="sldImg"/>
          </p:nvPr>
        </p:nvSpPr>
        <p:spPr>
          <a:xfrm>
            <a:off x="1266825" y="727075"/>
            <a:ext cx="4783138" cy="3586163"/>
          </a:xfrm>
          <a:ln w="12700" cap="flat">
            <a:solidFill>
              <a:schemeClr val="tx1"/>
            </a:solidFill>
          </a:ln>
        </p:spPr>
      </p:sp>
      <p:sp>
        <p:nvSpPr>
          <p:cNvPr id="98308" name="Rectangle 3"/>
          <p:cNvSpPr>
            <a:spLocks noGrp="1" noChangeArrowheads="1"/>
          </p:cNvSpPr>
          <p:nvPr>
            <p:ph type="body" idx="1"/>
          </p:nvPr>
        </p:nvSpPr>
        <p:spPr>
          <a:xfrm>
            <a:off x="975360" y="4560570"/>
            <a:ext cx="5364480" cy="4320540"/>
          </a:xfrm>
          <a:noFill/>
          <a:ln/>
        </p:spPr>
        <p:txBody>
          <a:bodyPr lIns="95655" tIns="46988" rIns="95655" bIns="46988"/>
          <a:lstStyle/>
          <a:p>
            <a:pPr eaLnBrk="1" hangingPunct="1"/>
            <a:endParaRPr lang="nl-NL"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4C49457A-942A-4F82-A416-3813F4D70851}" type="slidenum">
              <a:rPr lang="en-US" smtClean="0"/>
              <a:pPr/>
              <a:t>57</a:t>
            </a:fld>
            <a:endParaRPr lang="en-US" smtClean="0"/>
          </a:p>
        </p:txBody>
      </p:sp>
      <p:sp>
        <p:nvSpPr>
          <p:cNvPr id="99331" name="Rectangle 2"/>
          <p:cNvSpPr>
            <a:spLocks noGrp="1" noRot="1" noChangeAspect="1" noChangeArrowheads="1" noTextEdit="1"/>
          </p:cNvSpPr>
          <p:nvPr>
            <p:ph type="sldImg"/>
          </p:nvPr>
        </p:nvSpPr>
        <p:spPr>
          <a:xfrm>
            <a:off x="1266825" y="727075"/>
            <a:ext cx="4783138" cy="3586163"/>
          </a:xfrm>
          <a:ln w="12700" cap="flat">
            <a:solidFill>
              <a:schemeClr val="tx1"/>
            </a:solidFill>
          </a:ln>
        </p:spPr>
      </p:sp>
      <p:sp>
        <p:nvSpPr>
          <p:cNvPr id="99332" name="Rectangle 3"/>
          <p:cNvSpPr>
            <a:spLocks noGrp="1" noChangeArrowheads="1"/>
          </p:cNvSpPr>
          <p:nvPr>
            <p:ph type="body" idx="1"/>
          </p:nvPr>
        </p:nvSpPr>
        <p:spPr>
          <a:xfrm>
            <a:off x="975360" y="4560570"/>
            <a:ext cx="5364480" cy="4320540"/>
          </a:xfrm>
          <a:noFill/>
          <a:ln/>
        </p:spPr>
        <p:txBody>
          <a:bodyPr lIns="95655" tIns="46988" rIns="95655" bIns="46988"/>
          <a:lstStyle/>
          <a:p>
            <a:pPr eaLnBrk="1" hangingPunct="1"/>
            <a:endParaRPr lang="nl-NL"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D33A7C6B-CFBB-491E-9169-9362468D400D}" type="slidenum">
              <a:rPr lang="en-US" smtClean="0"/>
              <a:pPr/>
              <a:t>58</a:t>
            </a:fld>
            <a:endParaRPr lang="en-US" smtClean="0"/>
          </a:p>
        </p:txBody>
      </p:sp>
      <p:sp>
        <p:nvSpPr>
          <p:cNvPr id="100355" name="Rectangle 2"/>
          <p:cNvSpPr>
            <a:spLocks noGrp="1" noRot="1" noChangeAspect="1" noChangeArrowheads="1" noTextEdit="1"/>
          </p:cNvSpPr>
          <p:nvPr>
            <p:ph type="sldImg"/>
          </p:nvPr>
        </p:nvSpPr>
        <p:spPr>
          <a:xfrm>
            <a:off x="1266825" y="727075"/>
            <a:ext cx="4783138" cy="3586163"/>
          </a:xfrm>
          <a:ln w="12700" cap="flat">
            <a:solidFill>
              <a:schemeClr val="tx1"/>
            </a:solidFill>
          </a:ln>
        </p:spPr>
      </p:sp>
      <p:sp>
        <p:nvSpPr>
          <p:cNvPr id="100356" name="Rectangle 3"/>
          <p:cNvSpPr>
            <a:spLocks noGrp="1" noChangeArrowheads="1"/>
          </p:cNvSpPr>
          <p:nvPr>
            <p:ph type="body" idx="1"/>
          </p:nvPr>
        </p:nvSpPr>
        <p:spPr>
          <a:xfrm>
            <a:off x="975360" y="4560570"/>
            <a:ext cx="5364480" cy="4320540"/>
          </a:xfrm>
          <a:noFill/>
          <a:ln/>
        </p:spPr>
        <p:txBody>
          <a:bodyPr lIns="95655" tIns="46988" rIns="95655" bIns="46988"/>
          <a:lstStyle/>
          <a:p>
            <a:pPr eaLnBrk="1" hangingPunct="1"/>
            <a:endParaRPr lang="nl-NL"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0BD83EEC-3A44-45DE-907D-8791BCC365F7}" type="slidenum">
              <a:rPr lang="en-US" smtClean="0"/>
              <a:pPr/>
              <a:t>59</a:t>
            </a:fld>
            <a:endParaRPr lang="en-US" smtClean="0"/>
          </a:p>
        </p:txBody>
      </p:sp>
      <p:sp>
        <p:nvSpPr>
          <p:cNvPr id="101379" name="Rectangle 2"/>
          <p:cNvSpPr>
            <a:spLocks noGrp="1" noRot="1" noChangeAspect="1" noChangeArrowheads="1" noTextEdit="1"/>
          </p:cNvSpPr>
          <p:nvPr>
            <p:ph type="sldImg"/>
          </p:nvPr>
        </p:nvSpPr>
        <p:spPr>
          <a:xfrm>
            <a:off x="1266825" y="727075"/>
            <a:ext cx="4783138" cy="3586163"/>
          </a:xfrm>
          <a:ln w="12700" cap="flat">
            <a:solidFill>
              <a:schemeClr val="tx1"/>
            </a:solidFill>
          </a:ln>
        </p:spPr>
      </p:sp>
      <p:sp>
        <p:nvSpPr>
          <p:cNvPr id="101380" name="Rectangle 3"/>
          <p:cNvSpPr>
            <a:spLocks noGrp="1" noChangeArrowheads="1"/>
          </p:cNvSpPr>
          <p:nvPr>
            <p:ph type="body" idx="1"/>
          </p:nvPr>
        </p:nvSpPr>
        <p:spPr>
          <a:xfrm>
            <a:off x="975360" y="4560570"/>
            <a:ext cx="5364480" cy="4320540"/>
          </a:xfrm>
          <a:noFill/>
          <a:ln/>
        </p:spPr>
        <p:txBody>
          <a:bodyPr lIns="95655" tIns="46988" rIns="95655" bIns="46988"/>
          <a:lstStyle/>
          <a:p>
            <a:pPr eaLnBrk="1" hangingPunct="1"/>
            <a:endParaRPr lang="nl-NL"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E5464648-7F6B-44D7-881B-A63311246554}" type="slidenum">
              <a:rPr lang="en-US" smtClean="0"/>
              <a:pPr/>
              <a:t>60</a:t>
            </a:fld>
            <a:endParaRPr lang="en-US" smtClean="0"/>
          </a:p>
        </p:txBody>
      </p:sp>
      <p:sp>
        <p:nvSpPr>
          <p:cNvPr id="102403" name="Rectangle 2"/>
          <p:cNvSpPr>
            <a:spLocks noGrp="1" noRot="1" noChangeAspect="1" noChangeArrowheads="1" noTextEdit="1"/>
          </p:cNvSpPr>
          <p:nvPr>
            <p:ph type="sldImg"/>
          </p:nvPr>
        </p:nvSpPr>
        <p:spPr>
          <a:xfrm>
            <a:off x="1266825" y="727075"/>
            <a:ext cx="4783138" cy="3586163"/>
          </a:xfrm>
          <a:ln w="12700" cap="flat">
            <a:solidFill>
              <a:schemeClr val="tx1"/>
            </a:solidFill>
          </a:ln>
        </p:spPr>
      </p:sp>
      <p:sp>
        <p:nvSpPr>
          <p:cNvPr id="102404" name="Rectangle 3"/>
          <p:cNvSpPr>
            <a:spLocks noGrp="1" noChangeArrowheads="1"/>
          </p:cNvSpPr>
          <p:nvPr>
            <p:ph type="body" idx="1"/>
          </p:nvPr>
        </p:nvSpPr>
        <p:spPr>
          <a:xfrm>
            <a:off x="975360" y="4560570"/>
            <a:ext cx="5364480" cy="4320540"/>
          </a:xfrm>
          <a:noFill/>
          <a:ln/>
        </p:spPr>
        <p:txBody>
          <a:bodyPr lIns="95655" tIns="46988" rIns="95655" bIns="46988"/>
          <a:lstStyle/>
          <a:p>
            <a:pPr eaLnBrk="1" hangingPunct="1"/>
            <a:endParaRPr lang="nl-NL"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6072886C-287A-485F-BAFF-88156E19F557}" type="slidenum">
              <a:rPr lang="en-US" smtClean="0"/>
              <a:pPr/>
              <a:t>61</a:t>
            </a:fld>
            <a:endParaRPr lang="en-US" smtClean="0"/>
          </a:p>
        </p:txBody>
      </p:sp>
      <p:sp>
        <p:nvSpPr>
          <p:cNvPr id="103427" name="Rectangle 2"/>
          <p:cNvSpPr>
            <a:spLocks noGrp="1" noRot="1" noChangeAspect="1" noChangeArrowheads="1" noTextEdit="1"/>
          </p:cNvSpPr>
          <p:nvPr>
            <p:ph type="sldImg"/>
          </p:nvPr>
        </p:nvSpPr>
        <p:spPr>
          <a:xfrm>
            <a:off x="1266825" y="727075"/>
            <a:ext cx="4783138" cy="3586163"/>
          </a:xfrm>
          <a:ln w="12700" cap="flat">
            <a:solidFill>
              <a:schemeClr val="tx1"/>
            </a:solidFill>
          </a:ln>
        </p:spPr>
      </p:sp>
      <p:sp>
        <p:nvSpPr>
          <p:cNvPr id="103428" name="Rectangle 3"/>
          <p:cNvSpPr>
            <a:spLocks noGrp="1" noChangeArrowheads="1"/>
          </p:cNvSpPr>
          <p:nvPr>
            <p:ph type="body" idx="1"/>
          </p:nvPr>
        </p:nvSpPr>
        <p:spPr>
          <a:xfrm>
            <a:off x="975360" y="4560570"/>
            <a:ext cx="5364480" cy="4320540"/>
          </a:xfrm>
          <a:noFill/>
          <a:ln/>
        </p:spPr>
        <p:txBody>
          <a:bodyPr lIns="95655" tIns="46988" rIns="95655" bIns="46988"/>
          <a:lstStyle/>
          <a:p>
            <a:pPr eaLnBrk="1" hangingPunct="1"/>
            <a:endParaRPr lang="nl-N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a:noFill/>
        </p:spPr>
        <p:txBody>
          <a:bodyPr/>
          <a:lstStyle/>
          <a:p>
            <a:r>
              <a:rPr lang="en-US" smtClean="0"/>
              <a:t>The University of Adelaide, School of Computer Science</a:t>
            </a:r>
          </a:p>
        </p:txBody>
      </p:sp>
      <p:sp>
        <p:nvSpPr>
          <p:cNvPr id="46083" name="Rectangle 3"/>
          <p:cNvSpPr>
            <a:spLocks noGrp="1" noChangeArrowheads="1"/>
          </p:cNvSpPr>
          <p:nvPr>
            <p:ph type="dt" sz="quarter" idx="1"/>
          </p:nvPr>
        </p:nvSpPr>
        <p:spPr>
          <a:noFill/>
        </p:spPr>
        <p:txBody>
          <a:bodyPr/>
          <a:lstStyle/>
          <a:p>
            <a:fld id="{1343CFB0-A2DA-428F-8289-6DC54F3F47D1}" type="datetime3">
              <a:rPr lang="en-US" smtClean="0"/>
              <a:pPr/>
              <a:t>27 November 2014</a:t>
            </a:fld>
            <a:endParaRPr lang="en-US" smtClean="0"/>
          </a:p>
        </p:txBody>
      </p:sp>
      <p:sp>
        <p:nvSpPr>
          <p:cNvPr id="46084" name="Rectangle 6"/>
          <p:cNvSpPr>
            <a:spLocks noGrp="1" noChangeArrowheads="1"/>
          </p:cNvSpPr>
          <p:nvPr>
            <p:ph type="ftr" sz="quarter" idx="4"/>
          </p:nvPr>
        </p:nvSpPr>
        <p:spPr>
          <a:noFill/>
        </p:spPr>
        <p:txBody>
          <a:bodyPr/>
          <a:lstStyle/>
          <a:p>
            <a:r>
              <a:rPr lang="en-US" smtClean="0"/>
              <a:t>Chapter 2 — Instructions: Language of the Computer</a:t>
            </a:r>
          </a:p>
        </p:txBody>
      </p:sp>
      <p:sp>
        <p:nvSpPr>
          <p:cNvPr id="46085" name="Rectangle 7"/>
          <p:cNvSpPr>
            <a:spLocks noGrp="1" noChangeArrowheads="1"/>
          </p:cNvSpPr>
          <p:nvPr>
            <p:ph type="sldNum" sz="quarter" idx="5"/>
          </p:nvPr>
        </p:nvSpPr>
        <p:spPr>
          <a:noFill/>
        </p:spPr>
        <p:txBody>
          <a:bodyPr/>
          <a:lstStyle/>
          <a:p>
            <a:fld id="{DFBAFBE9-C880-4705-A7E2-F0ED855BB6C4}" type="slidenum">
              <a:rPr lang="en-US" smtClean="0"/>
              <a:pPr/>
              <a:t>7</a:t>
            </a:fld>
            <a:endParaRPr lang="en-US" smtClean="0"/>
          </a:p>
        </p:txBody>
      </p:sp>
      <p:sp>
        <p:nvSpPr>
          <p:cNvPr id="46086" name="Rectangle 2"/>
          <p:cNvSpPr>
            <a:spLocks noGrp="1" noRot="1" noChangeAspect="1" noChangeArrowheads="1" noTextEdit="1"/>
          </p:cNvSpPr>
          <p:nvPr>
            <p:ph type="sldImg"/>
          </p:nvPr>
        </p:nvSpPr>
        <p:spPr>
          <a:ln/>
        </p:spPr>
      </p:sp>
      <p:sp>
        <p:nvSpPr>
          <p:cNvPr id="46087"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A63E2E2F-D1EE-496E-922F-AEDA92479A16}" type="slidenum">
              <a:rPr lang="en-US" smtClean="0"/>
              <a:pPr/>
              <a:t>62</a:t>
            </a:fld>
            <a:endParaRPr lang="en-US" smtClean="0"/>
          </a:p>
        </p:txBody>
      </p:sp>
      <p:sp>
        <p:nvSpPr>
          <p:cNvPr id="104451" name="Rectangle 2"/>
          <p:cNvSpPr>
            <a:spLocks noGrp="1" noRot="1" noChangeAspect="1" noChangeArrowheads="1" noTextEdit="1"/>
          </p:cNvSpPr>
          <p:nvPr>
            <p:ph type="sldImg"/>
          </p:nvPr>
        </p:nvSpPr>
        <p:spPr>
          <a:xfrm>
            <a:off x="1527175" y="922338"/>
            <a:ext cx="4262438" cy="3197225"/>
          </a:xfrm>
          <a:ln/>
        </p:spPr>
      </p:sp>
      <p:sp>
        <p:nvSpPr>
          <p:cNvPr id="104452"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617A8DDA-CDA6-4A35-9BB0-274E3FBEFB9D}" type="slidenum">
              <a:rPr lang="en-US" smtClean="0"/>
              <a:pPr/>
              <a:t>63</a:t>
            </a:fld>
            <a:endParaRPr lang="en-US" smtClean="0"/>
          </a:p>
        </p:txBody>
      </p:sp>
      <p:sp>
        <p:nvSpPr>
          <p:cNvPr id="105475" name="Rectangle 2"/>
          <p:cNvSpPr>
            <a:spLocks noGrp="1" noRot="1" noChangeAspect="1" noChangeArrowheads="1" noTextEdit="1"/>
          </p:cNvSpPr>
          <p:nvPr>
            <p:ph type="sldImg"/>
          </p:nvPr>
        </p:nvSpPr>
        <p:spPr>
          <a:xfrm>
            <a:off x="1527175" y="922338"/>
            <a:ext cx="4262438" cy="3197225"/>
          </a:xfrm>
          <a:ln/>
        </p:spPr>
      </p:sp>
      <p:sp>
        <p:nvSpPr>
          <p:cNvPr id="105476"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4DE8DE8C-236F-42D7-B9D2-4E4C1B1FF787}" type="slidenum">
              <a:rPr lang="en-US" smtClean="0"/>
              <a:pPr/>
              <a:t>64</a:t>
            </a:fld>
            <a:endParaRPr lang="en-US" smtClean="0"/>
          </a:p>
        </p:txBody>
      </p:sp>
      <p:sp>
        <p:nvSpPr>
          <p:cNvPr id="110595" name="Rectangle 2"/>
          <p:cNvSpPr>
            <a:spLocks noGrp="1" noRot="1" noChangeAspect="1" noChangeArrowheads="1" noTextEdit="1"/>
          </p:cNvSpPr>
          <p:nvPr>
            <p:ph type="sldImg"/>
          </p:nvPr>
        </p:nvSpPr>
        <p:spPr>
          <a:xfrm>
            <a:off x="1268413" y="727075"/>
            <a:ext cx="4778375" cy="3584575"/>
          </a:xfrm>
          <a:ln/>
        </p:spPr>
      </p:sp>
      <p:sp>
        <p:nvSpPr>
          <p:cNvPr id="110596" name="Rectangle 3"/>
          <p:cNvSpPr>
            <a:spLocks noGrp="1" noChangeArrowheads="1"/>
          </p:cNvSpPr>
          <p:nvPr>
            <p:ph type="body" idx="1"/>
          </p:nvPr>
        </p:nvSpPr>
        <p:spPr>
          <a:xfrm>
            <a:off x="975361" y="4557237"/>
            <a:ext cx="5362787" cy="4323874"/>
          </a:xfrm>
          <a:noFill/>
          <a:ln/>
        </p:spPr>
        <p:txBody>
          <a:bodyPr lIns="95109" tIns="47554" rIns="95109" bIns="47554"/>
          <a:lstStyle/>
          <a:p>
            <a:pPr eaLnBrk="1" hangingPunct="1"/>
            <a:r>
              <a:rPr lang="en-US" smtClean="0"/>
              <a:t>HP PA 7200 uses OBL prefetching</a:t>
            </a:r>
          </a:p>
          <a:p>
            <a:pPr eaLnBrk="1" hangingPunct="1"/>
            <a:endParaRPr lang="en-US" smtClean="0"/>
          </a:p>
          <a:p>
            <a:pPr eaLnBrk="1" hangingPunct="1"/>
            <a:r>
              <a:rPr lang="en-US" smtClean="0"/>
              <a:t>Tag prefetching is twice as effective as prefetch-on-miss in</a:t>
            </a:r>
          </a:p>
          <a:p>
            <a:pPr eaLnBrk="1" hangingPunct="1"/>
            <a:r>
              <a:rPr lang="en-US" smtClean="0"/>
              <a:t>reducing miss rates.</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a:noFill/>
        </p:spPr>
        <p:txBody>
          <a:bodyPr/>
          <a:lstStyle/>
          <a:p>
            <a:r>
              <a:rPr lang="en-US" smtClean="0"/>
              <a:t>The University of Adelaide, School of Computer Science</a:t>
            </a:r>
          </a:p>
        </p:txBody>
      </p:sp>
      <p:sp>
        <p:nvSpPr>
          <p:cNvPr id="63491" name="Rectangle 3"/>
          <p:cNvSpPr>
            <a:spLocks noGrp="1" noChangeArrowheads="1"/>
          </p:cNvSpPr>
          <p:nvPr>
            <p:ph type="dt" sz="quarter" idx="1"/>
          </p:nvPr>
        </p:nvSpPr>
        <p:spPr>
          <a:noFill/>
        </p:spPr>
        <p:txBody>
          <a:bodyPr/>
          <a:lstStyle/>
          <a:p>
            <a:fld id="{C6942892-060D-4110-B2B3-C2B7F60C3B6C}" type="datetime3">
              <a:rPr lang="en-US" smtClean="0"/>
              <a:pPr/>
              <a:t>27 November 2014</a:t>
            </a:fld>
            <a:endParaRPr lang="en-US" smtClean="0"/>
          </a:p>
        </p:txBody>
      </p:sp>
      <p:sp>
        <p:nvSpPr>
          <p:cNvPr id="63492" name="Rectangle 6"/>
          <p:cNvSpPr>
            <a:spLocks noGrp="1" noChangeArrowheads="1"/>
          </p:cNvSpPr>
          <p:nvPr>
            <p:ph type="ftr" sz="quarter" idx="4"/>
          </p:nvPr>
        </p:nvSpPr>
        <p:spPr>
          <a:noFill/>
        </p:spPr>
        <p:txBody>
          <a:bodyPr/>
          <a:lstStyle/>
          <a:p>
            <a:r>
              <a:rPr lang="en-US" smtClean="0"/>
              <a:t>Chapter 2 — Instructions: Language of the Computer</a:t>
            </a:r>
          </a:p>
        </p:txBody>
      </p:sp>
      <p:sp>
        <p:nvSpPr>
          <p:cNvPr id="63493" name="Rectangle 7"/>
          <p:cNvSpPr>
            <a:spLocks noGrp="1" noChangeArrowheads="1"/>
          </p:cNvSpPr>
          <p:nvPr>
            <p:ph type="sldNum" sz="quarter" idx="5"/>
          </p:nvPr>
        </p:nvSpPr>
        <p:spPr>
          <a:noFill/>
        </p:spPr>
        <p:txBody>
          <a:bodyPr/>
          <a:lstStyle/>
          <a:p>
            <a:fld id="{9C463084-8559-43CE-AA87-8BA6D694ED84}" type="slidenum">
              <a:rPr lang="en-US" smtClean="0"/>
              <a:pPr/>
              <a:t>65</a:t>
            </a:fld>
            <a:endParaRPr lang="en-US" smtClean="0"/>
          </a:p>
        </p:txBody>
      </p:sp>
      <p:sp>
        <p:nvSpPr>
          <p:cNvPr id="63494" name="Rectangle 2"/>
          <p:cNvSpPr>
            <a:spLocks noGrp="1" noRot="1" noChangeAspect="1" noChangeArrowheads="1" noTextEdit="1"/>
          </p:cNvSpPr>
          <p:nvPr>
            <p:ph type="sldImg"/>
          </p:nvPr>
        </p:nvSpPr>
        <p:spPr>
          <a:ln/>
        </p:spPr>
      </p:sp>
      <p:sp>
        <p:nvSpPr>
          <p:cNvPr id="63495"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A31BE00C-1F47-4E87-A120-7993DA1E8F11}" type="slidenum">
              <a:rPr lang="en-US" smtClean="0"/>
              <a:pPr/>
              <a:t>66</a:t>
            </a:fld>
            <a:endParaRPr lang="en-US" smtClean="0"/>
          </a:p>
        </p:txBody>
      </p:sp>
      <p:sp>
        <p:nvSpPr>
          <p:cNvPr id="108547" name="Rectangle 2"/>
          <p:cNvSpPr>
            <a:spLocks noGrp="1" noRot="1" noChangeAspect="1" noChangeArrowheads="1" noTextEdit="1"/>
          </p:cNvSpPr>
          <p:nvPr>
            <p:ph type="sldImg"/>
          </p:nvPr>
        </p:nvSpPr>
        <p:spPr>
          <a:xfrm>
            <a:off x="1258888" y="719138"/>
            <a:ext cx="4800600" cy="3600450"/>
          </a:xfrm>
          <a:ln/>
        </p:spPr>
      </p:sp>
      <p:sp>
        <p:nvSpPr>
          <p:cNvPr id="108548" name="Rectangle 3"/>
          <p:cNvSpPr>
            <a:spLocks noGrp="1" noChangeArrowheads="1"/>
          </p:cNvSpPr>
          <p:nvPr>
            <p:ph type="body" idx="1"/>
          </p:nvPr>
        </p:nvSpPr>
        <p:spPr>
          <a:xfrm>
            <a:off x="978746" y="4560570"/>
            <a:ext cx="5359401" cy="4322207"/>
          </a:xfrm>
          <a:noFill/>
          <a:ln/>
        </p:spPr>
        <p:txBody>
          <a:bodyPr lIns="95070" tIns="47536" rIns="95070" bIns="47536"/>
          <a:lstStyle/>
          <a:p>
            <a:pPr eaLnBrk="1" hangingPunct="1"/>
            <a:endParaRPr lang="ko-KR" altLang="en-US" smtClean="0">
              <a:ea typeface="AppleMyungjo" pitchFamily="1" charset="-127"/>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7082E71D-7AD7-4764-A0F2-D9DE91756546}" type="slidenum">
              <a:rPr lang="en-US" smtClean="0"/>
              <a:pPr/>
              <a:t>67</a:t>
            </a:fld>
            <a:endParaRPr lang="en-US" smtClean="0"/>
          </a:p>
        </p:txBody>
      </p:sp>
      <p:sp>
        <p:nvSpPr>
          <p:cNvPr id="109571" name="Rectangle 2"/>
          <p:cNvSpPr>
            <a:spLocks noGrp="1" noRot="1" noChangeAspect="1" noChangeArrowheads="1" noTextEdit="1"/>
          </p:cNvSpPr>
          <p:nvPr>
            <p:ph type="sldImg"/>
          </p:nvPr>
        </p:nvSpPr>
        <p:spPr>
          <a:xfrm>
            <a:off x="1268413" y="727075"/>
            <a:ext cx="4778375" cy="3584575"/>
          </a:xfrm>
          <a:ln/>
        </p:spPr>
      </p:sp>
      <p:sp>
        <p:nvSpPr>
          <p:cNvPr id="109572" name="Rectangle 3"/>
          <p:cNvSpPr>
            <a:spLocks noGrp="1" noChangeArrowheads="1"/>
          </p:cNvSpPr>
          <p:nvPr>
            <p:ph type="body" idx="1"/>
          </p:nvPr>
        </p:nvSpPr>
        <p:spPr>
          <a:xfrm>
            <a:off x="975361" y="4557237"/>
            <a:ext cx="5362787" cy="4323874"/>
          </a:xfrm>
          <a:noFill/>
          <a:ln/>
        </p:spPr>
        <p:txBody>
          <a:bodyPr lIns="95109" tIns="47554" rIns="95109" bIns="47554"/>
          <a:lstStyle/>
          <a:p>
            <a:pPr eaLnBrk="1" hangingPunct="1"/>
            <a:r>
              <a:rPr lang="en-US" smtClean="0"/>
              <a:t>Need to check the stream buffer if the requested block is in there.</a:t>
            </a:r>
          </a:p>
          <a:p>
            <a:pPr eaLnBrk="1" hangingPunct="1"/>
            <a:r>
              <a:rPr lang="en-US" smtClean="0"/>
              <a:t>Never more than one 32-byte block in the stream buffer.</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a:noFill/>
        </p:spPr>
        <p:txBody>
          <a:bodyPr/>
          <a:lstStyle/>
          <a:p>
            <a:r>
              <a:rPr lang="en-US" smtClean="0"/>
              <a:t>The University of Adelaide, School of Computer Science</a:t>
            </a:r>
          </a:p>
        </p:txBody>
      </p:sp>
      <p:sp>
        <p:nvSpPr>
          <p:cNvPr id="64515" name="Rectangle 3"/>
          <p:cNvSpPr>
            <a:spLocks noGrp="1" noChangeArrowheads="1"/>
          </p:cNvSpPr>
          <p:nvPr>
            <p:ph type="dt" sz="quarter" idx="1"/>
          </p:nvPr>
        </p:nvSpPr>
        <p:spPr>
          <a:noFill/>
        </p:spPr>
        <p:txBody>
          <a:bodyPr/>
          <a:lstStyle/>
          <a:p>
            <a:fld id="{DE7D2B8F-680B-441D-AD97-1FC55874976A}" type="datetime3">
              <a:rPr lang="en-US" smtClean="0"/>
              <a:pPr/>
              <a:t>27 November 2014</a:t>
            </a:fld>
            <a:endParaRPr lang="en-US" smtClean="0"/>
          </a:p>
        </p:txBody>
      </p:sp>
      <p:sp>
        <p:nvSpPr>
          <p:cNvPr id="64516" name="Rectangle 6"/>
          <p:cNvSpPr>
            <a:spLocks noGrp="1" noChangeArrowheads="1"/>
          </p:cNvSpPr>
          <p:nvPr>
            <p:ph type="ftr" sz="quarter" idx="4"/>
          </p:nvPr>
        </p:nvSpPr>
        <p:spPr>
          <a:noFill/>
        </p:spPr>
        <p:txBody>
          <a:bodyPr/>
          <a:lstStyle/>
          <a:p>
            <a:r>
              <a:rPr lang="en-US" smtClean="0"/>
              <a:t>Chapter 2 — Instructions: Language of the Computer</a:t>
            </a:r>
          </a:p>
        </p:txBody>
      </p:sp>
      <p:sp>
        <p:nvSpPr>
          <p:cNvPr id="64517" name="Rectangle 7"/>
          <p:cNvSpPr>
            <a:spLocks noGrp="1" noChangeArrowheads="1"/>
          </p:cNvSpPr>
          <p:nvPr>
            <p:ph type="sldNum" sz="quarter" idx="5"/>
          </p:nvPr>
        </p:nvSpPr>
        <p:spPr>
          <a:noFill/>
        </p:spPr>
        <p:txBody>
          <a:bodyPr/>
          <a:lstStyle/>
          <a:p>
            <a:fld id="{8BD8BB97-1838-4F67-965A-D208A26A8C0F}" type="slidenum">
              <a:rPr lang="en-US" smtClean="0"/>
              <a:pPr/>
              <a:t>68</a:t>
            </a:fld>
            <a:endParaRPr lang="en-US" smtClean="0"/>
          </a:p>
        </p:txBody>
      </p:sp>
      <p:sp>
        <p:nvSpPr>
          <p:cNvPr id="64518" name="Rectangle 2"/>
          <p:cNvSpPr>
            <a:spLocks noGrp="1" noRot="1" noChangeAspect="1" noChangeArrowheads="1" noTextEdit="1"/>
          </p:cNvSpPr>
          <p:nvPr>
            <p:ph type="sldImg"/>
          </p:nvPr>
        </p:nvSpPr>
        <p:spPr>
          <a:ln/>
        </p:spPr>
      </p:sp>
      <p:sp>
        <p:nvSpPr>
          <p:cNvPr id="64519"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AAD4D3F5-C9D4-423A-9419-E4434474F33E}" type="slidenum">
              <a:rPr lang="en-US" smtClean="0"/>
              <a:pPr/>
              <a:t>69</a:t>
            </a:fld>
            <a:endParaRPr lang="en-US" smtClean="0"/>
          </a:p>
        </p:txBody>
      </p:sp>
      <p:sp>
        <p:nvSpPr>
          <p:cNvPr id="112643" name="Rectangle 2"/>
          <p:cNvSpPr>
            <a:spLocks noGrp="1" noRot="1" noChangeAspect="1" noChangeArrowheads="1" noTextEdit="1"/>
          </p:cNvSpPr>
          <p:nvPr>
            <p:ph type="sldImg"/>
          </p:nvPr>
        </p:nvSpPr>
        <p:spPr>
          <a:xfrm>
            <a:off x="1527175" y="922338"/>
            <a:ext cx="4262438" cy="3197225"/>
          </a:xfrm>
          <a:ln/>
        </p:spPr>
      </p:sp>
      <p:sp>
        <p:nvSpPr>
          <p:cNvPr id="112644" name="Rectangle 3"/>
          <p:cNvSpPr>
            <a:spLocks noGrp="1" noChangeArrowheads="1"/>
          </p:cNvSpPr>
          <p:nvPr>
            <p:ph type="body" idx="1"/>
          </p:nvPr>
        </p:nvSpPr>
        <p:spPr>
          <a:xfrm>
            <a:off x="975360" y="4560570"/>
            <a:ext cx="5364480" cy="4320540"/>
          </a:xfrm>
          <a:noFill/>
          <a:ln/>
        </p:spPr>
        <p:txBody>
          <a:bodyPr/>
          <a:lstStyle/>
          <a:p>
            <a:pPr eaLnBrk="1" hangingPunct="1"/>
            <a:r>
              <a:rPr lang="en-US" smtClean="0"/>
              <a:t>E.g.</a:t>
            </a:r>
          </a:p>
          <a:p>
            <a:pPr eaLnBrk="1" hangingPunct="1"/>
            <a:r>
              <a:rPr lang="en-US" smtClean="0"/>
              <a:t>Non blocking cache: </a:t>
            </a:r>
          </a:p>
          <a:p>
            <a:pPr eaLnBrk="1" hangingPunct="1"/>
            <a:r>
              <a:rPr lang="en-US" smtClean="0"/>
              <a:t>- increases the effective bandwidth: you do the same number of accesses in a much shorter time</a:t>
            </a:r>
          </a:p>
          <a:p>
            <a:pPr eaLnBrk="1" hangingPunct="1">
              <a:buFontTx/>
              <a:buChar char="-"/>
            </a:pPr>
            <a:r>
              <a:rPr lang="en-US" smtClean="0"/>
              <a:t>reduces miss penalty: if you can handle hits under multiple misses, it happens that the next miss can be handled much earlier; it does not have to wait till the earlier misses are finished.</a:t>
            </a:r>
          </a:p>
          <a:p>
            <a:pPr eaLnBrk="1" hangingPunct="1"/>
            <a:r>
              <a:rPr lang="en-US" smtClean="0"/>
              <a:t>- Huge HW cost (3); the cache controller and memory system needs to support multiple, interleaved / pipelined misses. So memory accesses become non-atomic (so-called split-transactions), ie. the next access can start before the first one finished.</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a:noFill/>
        </p:spPr>
        <p:txBody>
          <a:bodyPr/>
          <a:lstStyle/>
          <a:p>
            <a:r>
              <a:rPr lang="en-US" smtClean="0"/>
              <a:t>The University of Adelaide, School of Computer Science</a:t>
            </a:r>
          </a:p>
        </p:txBody>
      </p:sp>
      <p:sp>
        <p:nvSpPr>
          <p:cNvPr id="66563" name="Rectangle 3"/>
          <p:cNvSpPr>
            <a:spLocks noGrp="1" noChangeArrowheads="1"/>
          </p:cNvSpPr>
          <p:nvPr>
            <p:ph type="dt" sz="quarter" idx="1"/>
          </p:nvPr>
        </p:nvSpPr>
        <p:spPr>
          <a:noFill/>
        </p:spPr>
        <p:txBody>
          <a:bodyPr/>
          <a:lstStyle/>
          <a:p>
            <a:fld id="{8679A524-0C33-42B9-848B-1C1679BFE933}" type="datetime3">
              <a:rPr lang="en-US" smtClean="0"/>
              <a:pPr/>
              <a:t>27 November 2014</a:t>
            </a:fld>
            <a:endParaRPr lang="en-US" smtClean="0"/>
          </a:p>
        </p:txBody>
      </p:sp>
      <p:sp>
        <p:nvSpPr>
          <p:cNvPr id="66564" name="Rectangle 6"/>
          <p:cNvSpPr>
            <a:spLocks noGrp="1" noChangeArrowheads="1"/>
          </p:cNvSpPr>
          <p:nvPr>
            <p:ph type="ftr" sz="quarter" idx="4"/>
          </p:nvPr>
        </p:nvSpPr>
        <p:spPr>
          <a:noFill/>
        </p:spPr>
        <p:txBody>
          <a:bodyPr/>
          <a:lstStyle/>
          <a:p>
            <a:r>
              <a:rPr lang="en-US" smtClean="0"/>
              <a:t>Chapter 2 — Instructions: Language of the Computer</a:t>
            </a:r>
          </a:p>
        </p:txBody>
      </p:sp>
      <p:sp>
        <p:nvSpPr>
          <p:cNvPr id="66565" name="Rectangle 7"/>
          <p:cNvSpPr>
            <a:spLocks noGrp="1" noChangeArrowheads="1"/>
          </p:cNvSpPr>
          <p:nvPr>
            <p:ph type="sldNum" sz="quarter" idx="5"/>
          </p:nvPr>
        </p:nvSpPr>
        <p:spPr>
          <a:noFill/>
        </p:spPr>
        <p:txBody>
          <a:bodyPr/>
          <a:lstStyle/>
          <a:p>
            <a:fld id="{54230AD8-9984-4FF3-9289-B5E6D14D2088}" type="slidenum">
              <a:rPr lang="en-US" smtClean="0"/>
              <a:pPr/>
              <a:t>70</a:t>
            </a:fld>
            <a:endParaRPr lang="en-US" smtClean="0"/>
          </a:p>
        </p:txBody>
      </p:sp>
      <p:sp>
        <p:nvSpPr>
          <p:cNvPr id="66566" name="Rectangle 2"/>
          <p:cNvSpPr>
            <a:spLocks noGrp="1" noRot="1" noChangeAspect="1" noChangeArrowheads="1" noTextEdit="1"/>
          </p:cNvSpPr>
          <p:nvPr>
            <p:ph type="sldImg"/>
          </p:nvPr>
        </p:nvSpPr>
        <p:spPr>
          <a:ln/>
        </p:spPr>
      </p:sp>
      <p:sp>
        <p:nvSpPr>
          <p:cNvPr id="66567"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a:noFill/>
        </p:spPr>
        <p:txBody>
          <a:bodyPr/>
          <a:lstStyle/>
          <a:p>
            <a:r>
              <a:rPr lang="en-US" smtClean="0"/>
              <a:t>The University of Adelaide, School of Computer Science</a:t>
            </a:r>
          </a:p>
        </p:txBody>
      </p:sp>
      <p:sp>
        <p:nvSpPr>
          <p:cNvPr id="67587" name="Rectangle 3"/>
          <p:cNvSpPr>
            <a:spLocks noGrp="1" noChangeArrowheads="1"/>
          </p:cNvSpPr>
          <p:nvPr>
            <p:ph type="dt" sz="quarter" idx="1"/>
          </p:nvPr>
        </p:nvSpPr>
        <p:spPr>
          <a:noFill/>
        </p:spPr>
        <p:txBody>
          <a:bodyPr/>
          <a:lstStyle/>
          <a:p>
            <a:fld id="{5792F6BA-519C-41B6-81FB-3B5BFB46EA3B}" type="datetime3">
              <a:rPr lang="en-US" smtClean="0"/>
              <a:pPr/>
              <a:t>27 November 2014</a:t>
            </a:fld>
            <a:endParaRPr lang="en-US" smtClean="0"/>
          </a:p>
        </p:txBody>
      </p:sp>
      <p:sp>
        <p:nvSpPr>
          <p:cNvPr id="67588" name="Rectangle 6"/>
          <p:cNvSpPr>
            <a:spLocks noGrp="1" noChangeArrowheads="1"/>
          </p:cNvSpPr>
          <p:nvPr>
            <p:ph type="ftr" sz="quarter" idx="4"/>
          </p:nvPr>
        </p:nvSpPr>
        <p:spPr>
          <a:noFill/>
        </p:spPr>
        <p:txBody>
          <a:bodyPr/>
          <a:lstStyle/>
          <a:p>
            <a:r>
              <a:rPr lang="en-US" smtClean="0"/>
              <a:t>Chapter 2 — Instructions: Language of the Computer</a:t>
            </a:r>
          </a:p>
        </p:txBody>
      </p:sp>
      <p:sp>
        <p:nvSpPr>
          <p:cNvPr id="67589" name="Rectangle 7"/>
          <p:cNvSpPr>
            <a:spLocks noGrp="1" noChangeArrowheads="1"/>
          </p:cNvSpPr>
          <p:nvPr>
            <p:ph type="sldNum" sz="quarter" idx="5"/>
          </p:nvPr>
        </p:nvSpPr>
        <p:spPr>
          <a:noFill/>
        </p:spPr>
        <p:txBody>
          <a:bodyPr/>
          <a:lstStyle/>
          <a:p>
            <a:fld id="{7DCD95D5-B4D2-49C2-8735-A802CE0541FD}" type="slidenum">
              <a:rPr lang="en-US" smtClean="0"/>
              <a:pPr/>
              <a:t>71</a:t>
            </a:fld>
            <a:endParaRPr lang="en-US" smtClean="0"/>
          </a:p>
        </p:txBody>
      </p:sp>
      <p:sp>
        <p:nvSpPr>
          <p:cNvPr id="67590" name="Rectangle 2"/>
          <p:cNvSpPr>
            <a:spLocks noGrp="1" noRot="1" noChangeAspect="1" noChangeArrowheads="1" noTextEdit="1"/>
          </p:cNvSpPr>
          <p:nvPr>
            <p:ph type="sldImg"/>
          </p:nvPr>
        </p:nvSpPr>
        <p:spPr>
          <a:ln/>
        </p:spPr>
      </p:sp>
      <p:sp>
        <p:nvSpPr>
          <p:cNvPr id="67591"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a:noFill/>
        </p:spPr>
        <p:txBody>
          <a:bodyPr/>
          <a:lstStyle/>
          <a:p>
            <a:r>
              <a:rPr lang="en-US" smtClean="0"/>
              <a:t>The University of Adelaide, School of Computer Science</a:t>
            </a:r>
          </a:p>
        </p:txBody>
      </p:sp>
      <p:sp>
        <p:nvSpPr>
          <p:cNvPr id="51203" name="Rectangle 3"/>
          <p:cNvSpPr>
            <a:spLocks noGrp="1" noChangeArrowheads="1"/>
          </p:cNvSpPr>
          <p:nvPr>
            <p:ph type="dt" sz="quarter" idx="1"/>
          </p:nvPr>
        </p:nvSpPr>
        <p:spPr>
          <a:noFill/>
        </p:spPr>
        <p:txBody>
          <a:bodyPr/>
          <a:lstStyle/>
          <a:p>
            <a:fld id="{9D89C55E-BA28-4DF2-9FF3-178F99511C29}" type="datetime3">
              <a:rPr lang="en-US" smtClean="0"/>
              <a:pPr/>
              <a:t>27 November 2014</a:t>
            </a:fld>
            <a:endParaRPr lang="en-US" smtClean="0"/>
          </a:p>
        </p:txBody>
      </p:sp>
      <p:sp>
        <p:nvSpPr>
          <p:cNvPr id="51204" name="Rectangle 6"/>
          <p:cNvSpPr>
            <a:spLocks noGrp="1" noChangeArrowheads="1"/>
          </p:cNvSpPr>
          <p:nvPr>
            <p:ph type="ftr" sz="quarter" idx="4"/>
          </p:nvPr>
        </p:nvSpPr>
        <p:spPr>
          <a:noFill/>
        </p:spPr>
        <p:txBody>
          <a:bodyPr/>
          <a:lstStyle/>
          <a:p>
            <a:r>
              <a:rPr lang="en-US" smtClean="0"/>
              <a:t>Chapter 2 — Instructions: Language of the Computer</a:t>
            </a:r>
          </a:p>
        </p:txBody>
      </p:sp>
      <p:sp>
        <p:nvSpPr>
          <p:cNvPr id="51205" name="Rectangle 7"/>
          <p:cNvSpPr>
            <a:spLocks noGrp="1" noChangeArrowheads="1"/>
          </p:cNvSpPr>
          <p:nvPr>
            <p:ph type="sldNum" sz="quarter" idx="5"/>
          </p:nvPr>
        </p:nvSpPr>
        <p:spPr>
          <a:noFill/>
        </p:spPr>
        <p:txBody>
          <a:bodyPr/>
          <a:lstStyle/>
          <a:p>
            <a:fld id="{DCD2B4DD-E6DC-4859-9876-9F8AE19AEB84}" type="slidenum">
              <a:rPr lang="en-US" smtClean="0"/>
              <a:pPr/>
              <a:t>8</a:t>
            </a:fld>
            <a:endParaRPr lang="en-US" smtClean="0"/>
          </a:p>
        </p:txBody>
      </p:sp>
      <p:sp>
        <p:nvSpPr>
          <p:cNvPr id="51206" name="Rectangle 2"/>
          <p:cNvSpPr>
            <a:spLocks noGrp="1" noRot="1" noChangeAspect="1" noChangeArrowheads="1" noTextEdit="1"/>
          </p:cNvSpPr>
          <p:nvPr>
            <p:ph type="sldImg"/>
          </p:nvPr>
        </p:nvSpPr>
        <p:spPr>
          <a:ln/>
        </p:spPr>
      </p:sp>
      <p:sp>
        <p:nvSpPr>
          <p:cNvPr id="51207"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p:spPr>
        <p:txBody>
          <a:bodyPr/>
          <a:lstStyle/>
          <a:p>
            <a:r>
              <a:rPr lang="en-US" smtClean="0"/>
              <a:t>The University of Adelaide, School of Computer Science</a:t>
            </a:r>
          </a:p>
        </p:txBody>
      </p:sp>
      <p:sp>
        <p:nvSpPr>
          <p:cNvPr id="68611" name="Rectangle 3"/>
          <p:cNvSpPr>
            <a:spLocks noGrp="1" noChangeArrowheads="1"/>
          </p:cNvSpPr>
          <p:nvPr>
            <p:ph type="dt" sz="quarter" idx="1"/>
          </p:nvPr>
        </p:nvSpPr>
        <p:spPr>
          <a:noFill/>
        </p:spPr>
        <p:txBody>
          <a:bodyPr/>
          <a:lstStyle/>
          <a:p>
            <a:fld id="{3BF45C7E-713D-45E4-A45B-77B644A57738}" type="datetime3">
              <a:rPr lang="en-US" smtClean="0"/>
              <a:pPr/>
              <a:t>27 November 2014</a:t>
            </a:fld>
            <a:endParaRPr lang="en-US" smtClean="0"/>
          </a:p>
        </p:txBody>
      </p:sp>
      <p:sp>
        <p:nvSpPr>
          <p:cNvPr id="68612" name="Rectangle 6"/>
          <p:cNvSpPr>
            <a:spLocks noGrp="1" noChangeArrowheads="1"/>
          </p:cNvSpPr>
          <p:nvPr>
            <p:ph type="ftr" sz="quarter" idx="4"/>
          </p:nvPr>
        </p:nvSpPr>
        <p:spPr>
          <a:noFill/>
        </p:spPr>
        <p:txBody>
          <a:bodyPr/>
          <a:lstStyle/>
          <a:p>
            <a:r>
              <a:rPr lang="en-US" smtClean="0"/>
              <a:t>Chapter 2 — Instructions: Language of the Computer</a:t>
            </a:r>
          </a:p>
        </p:txBody>
      </p:sp>
      <p:sp>
        <p:nvSpPr>
          <p:cNvPr id="68613" name="Rectangle 7"/>
          <p:cNvSpPr>
            <a:spLocks noGrp="1" noChangeArrowheads="1"/>
          </p:cNvSpPr>
          <p:nvPr>
            <p:ph type="sldNum" sz="quarter" idx="5"/>
          </p:nvPr>
        </p:nvSpPr>
        <p:spPr>
          <a:noFill/>
        </p:spPr>
        <p:txBody>
          <a:bodyPr/>
          <a:lstStyle/>
          <a:p>
            <a:fld id="{301FE6F1-1433-4181-8A01-84DD3AFAA6A5}" type="slidenum">
              <a:rPr lang="en-US" smtClean="0"/>
              <a:pPr/>
              <a:t>72</a:t>
            </a:fld>
            <a:endParaRPr lang="en-US" smtClean="0"/>
          </a:p>
        </p:txBody>
      </p:sp>
      <p:sp>
        <p:nvSpPr>
          <p:cNvPr id="68614" name="Rectangle 2"/>
          <p:cNvSpPr>
            <a:spLocks noGrp="1" noRot="1" noChangeAspect="1" noChangeArrowheads="1" noTextEdit="1"/>
          </p:cNvSpPr>
          <p:nvPr>
            <p:ph type="sldImg"/>
          </p:nvPr>
        </p:nvSpPr>
        <p:spPr>
          <a:ln/>
        </p:spPr>
      </p:sp>
      <p:sp>
        <p:nvSpPr>
          <p:cNvPr id="68615"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p:spPr>
        <p:txBody>
          <a:bodyPr/>
          <a:lstStyle/>
          <a:p>
            <a:r>
              <a:rPr lang="en-US" smtClean="0"/>
              <a:t>The University of Adelaide, School of Computer Science</a:t>
            </a:r>
          </a:p>
        </p:txBody>
      </p:sp>
      <p:sp>
        <p:nvSpPr>
          <p:cNvPr id="69635" name="Rectangle 3"/>
          <p:cNvSpPr>
            <a:spLocks noGrp="1" noChangeArrowheads="1"/>
          </p:cNvSpPr>
          <p:nvPr>
            <p:ph type="dt" sz="quarter" idx="1"/>
          </p:nvPr>
        </p:nvSpPr>
        <p:spPr>
          <a:noFill/>
        </p:spPr>
        <p:txBody>
          <a:bodyPr/>
          <a:lstStyle/>
          <a:p>
            <a:fld id="{F3174471-0064-434D-8E9E-E8937A9D68EB}" type="datetime3">
              <a:rPr lang="en-US" smtClean="0"/>
              <a:pPr/>
              <a:t>27 November 2014</a:t>
            </a:fld>
            <a:endParaRPr lang="en-US" smtClean="0"/>
          </a:p>
        </p:txBody>
      </p:sp>
      <p:sp>
        <p:nvSpPr>
          <p:cNvPr id="69636" name="Rectangle 6"/>
          <p:cNvSpPr>
            <a:spLocks noGrp="1" noChangeArrowheads="1"/>
          </p:cNvSpPr>
          <p:nvPr>
            <p:ph type="ftr" sz="quarter" idx="4"/>
          </p:nvPr>
        </p:nvSpPr>
        <p:spPr>
          <a:noFill/>
        </p:spPr>
        <p:txBody>
          <a:bodyPr/>
          <a:lstStyle/>
          <a:p>
            <a:r>
              <a:rPr lang="en-US" smtClean="0"/>
              <a:t>Chapter 2 — Instructions: Language of the Computer</a:t>
            </a:r>
          </a:p>
        </p:txBody>
      </p:sp>
      <p:sp>
        <p:nvSpPr>
          <p:cNvPr id="69637" name="Rectangle 7"/>
          <p:cNvSpPr>
            <a:spLocks noGrp="1" noChangeArrowheads="1"/>
          </p:cNvSpPr>
          <p:nvPr>
            <p:ph type="sldNum" sz="quarter" idx="5"/>
          </p:nvPr>
        </p:nvSpPr>
        <p:spPr>
          <a:noFill/>
        </p:spPr>
        <p:txBody>
          <a:bodyPr/>
          <a:lstStyle/>
          <a:p>
            <a:fld id="{12FB8866-9FD0-4F78-9795-EA220E4F1CF1}" type="slidenum">
              <a:rPr lang="en-US" smtClean="0"/>
              <a:pPr/>
              <a:t>75</a:t>
            </a:fld>
            <a:endParaRPr lang="en-US" smtClean="0"/>
          </a:p>
        </p:txBody>
      </p:sp>
      <p:sp>
        <p:nvSpPr>
          <p:cNvPr id="69638" name="Rectangle 2"/>
          <p:cNvSpPr>
            <a:spLocks noGrp="1" noRot="1" noChangeAspect="1" noChangeArrowheads="1" noTextEdit="1"/>
          </p:cNvSpPr>
          <p:nvPr>
            <p:ph type="sldImg"/>
          </p:nvPr>
        </p:nvSpPr>
        <p:spPr>
          <a:ln/>
        </p:spPr>
      </p:sp>
      <p:sp>
        <p:nvSpPr>
          <p:cNvPr id="69639"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p:spPr>
        <p:txBody>
          <a:bodyPr/>
          <a:lstStyle/>
          <a:p>
            <a:r>
              <a:rPr lang="en-US" smtClean="0"/>
              <a:t>The University of Adelaide, School of Computer Science</a:t>
            </a:r>
          </a:p>
        </p:txBody>
      </p:sp>
      <p:sp>
        <p:nvSpPr>
          <p:cNvPr id="70659" name="Rectangle 3"/>
          <p:cNvSpPr>
            <a:spLocks noGrp="1" noChangeArrowheads="1"/>
          </p:cNvSpPr>
          <p:nvPr>
            <p:ph type="dt" sz="quarter" idx="1"/>
          </p:nvPr>
        </p:nvSpPr>
        <p:spPr>
          <a:noFill/>
        </p:spPr>
        <p:txBody>
          <a:bodyPr/>
          <a:lstStyle/>
          <a:p>
            <a:fld id="{E811502D-DF8B-4DB8-9E79-49630B8C1B14}" type="datetime3">
              <a:rPr lang="en-US" smtClean="0"/>
              <a:pPr/>
              <a:t>27 November 2014</a:t>
            </a:fld>
            <a:endParaRPr lang="en-US" smtClean="0"/>
          </a:p>
        </p:txBody>
      </p:sp>
      <p:sp>
        <p:nvSpPr>
          <p:cNvPr id="70660" name="Rectangle 6"/>
          <p:cNvSpPr>
            <a:spLocks noGrp="1" noChangeArrowheads="1"/>
          </p:cNvSpPr>
          <p:nvPr>
            <p:ph type="ftr" sz="quarter" idx="4"/>
          </p:nvPr>
        </p:nvSpPr>
        <p:spPr>
          <a:noFill/>
        </p:spPr>
        <p:txBody>
          <a:bodyPr/>
          <a:lstStyle/>
          <a:p>
            <a:r>
              <a:rPr lang="en-US" smtClean="0"/>
              <a:t>Chapter 2 — Instructions: Language of the Computer</a:t>
            </a:r>
          </a:p>
        </p:txBody>
      </p:sp>
      <p:sp>
        <p:nvSpPr>
          <p:cNvPr id="70661" name="Rectangle 7"/>
          <p:cNvSpPr>
            <a:spLocks noGrp="1" noChangeArrowheads="1"/>
          </p:cNvSpPr>
          <p:nvPr>
            <p:ph type="sldNum" sz="quarter" idx="5"/>
          </p:nvPr>
        </p:nvSpPr>
        <p:spPr>
          <a:noFill/>
        </p:spPr>
        <p:txBody>
          <a:bodyPr/>
          <a:lstStyle/>
          <a:p>
            <a:fld id="{1BDB2545-09AC-49C2-A37D-429DE7F35097}" type="slidenum">
              <a:rPr lang="en-US" smtClean="0"/>
              <a:pPr/>
              <a:t>76</a:t>
            </a:fld>
            <a:endParaRPr lang="en-US" smtClean="0"/>
          </a:p>
        </p:txBody>
      </p:sp>
      <p:sp>
        <p:nvSpPr>
          <p:cNvPr id="70662" name="Rectangle 2"/>
          <p:cNvSpPr>
            <a:spLocks noGrp="1" noRot="1" noChangeAspect="1" noChangeArrowheads="1" noTextEdit="1"/>
          </p:cNvSpPr>
          <p:nvPr>
            <p:ph type="sldImg"/>
          </p:nvPr>
        </p:nvSpPr>
        <p:spPr>
          <a:ln/>
        </p:spPr>
      </p:sp>
      <p:sp>
        <p:nvSpPr>
          <p:cNvPr id="70663"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p:spPr>
        <p:txBody>
          <a:bodyPr/>
          <a:lstStyle/>
          <a:p>
            <a:r>
              <a:rPr lang="en-US" smtClean="0"/>
              <a:t>The University of Adelaide, School of Computer Science</a:t>
            </a:r>
          </a:p>
        </p:txBody>
      </p:sp>
      <p:sp>
        <p:nvSpPr>
          <p:cNvPr id="71683" name="Rectangle 3"/>
          <p:cNvSpPr>
            <a:spLocks noGrp="1" noChangeArrowheads="1"/>
          </p:cNvSpPr>
          <p:nvPr>
            <p:ph type="dt" sz="quarter" idx="1"/>
          </p:nvPr>
        </p:nvSpPr>
        <p:spPr>
          <a:noFill/>
        </p:spPr>
        <p:txBody>
          <a:bodyPr/>
          <a:lstStyle/>
          <a:p>
            <a:fld id="{2E7CE906-20D6-499C-862B-E00D6362E3AE}" type="datetime3">
              <a:rPr lang="en-US" smtClean="0"/>
              <a:pPr/>
              <a:t>27 November 2014</a:t>
            </a:fld>
            <a:endParaRPr lang="en-US" smtClean="0"/>
          </a:p>
        </p:txBody>
      </p:sp>
      <p:sp>
        <p:nvSpPr>
          <p:cNvPr id="71684" name="Rectangle 6"/>
          <p:cNvSpPr>
            <a:spLocks noGrp="1" noChangeArrowheads="1"/>
          </p:cNvSpPr>
          <p:nvPr>
            <p:ph type="ftr" sz="quarter" idx="4"/>
          </p:nvPr>
        </p:nvSpPr>
        <p:spPr>
          <a:noFill/>
        </p:spPr>
        <p:txBody>
          <a:bodyPr/>
          <a:lstStyle/>
          <a:p>
            <a:r>
              <a:rPr lang="en-US" smtClean="0"/>
              <a:t>Chapter 2 — Instructions: Language of the Computer</a:t>
            </a:r>
          </a:p>
        </p:txBody>
      </p:sp>
      <p:sp>
        <p:nvSpPr>
          <p:cNvPr id="71685" name="Rectangle 7"/>
          <p:cNvSpPr>
            <a:spLocks noGrp="1" noChangeArrowheads="1"/>
          </p:cNvSpPr>
          <p:nvPr>
            <p:ph type="sldNum" sz="quarter" idx="5"/>
          </p:nvPr>
        </p:nvSpPr>
        <p:spPr>
          <a:noFill/>
        </p:spPr>
        <p:txBody>
          <a:bodyPr/>
          <a:lstStyle/>
          <a:p>
            <a:fld id="{67F48C6D-6877-4CA3-B6C1-F95593187701}" type="slidenum">
              <a:rPr lang="en-US" smtClean="0"/>
              <a:pPr/>
              <a:t>77</a:t>
            </a:fld>
            <a:endParaRPr lang="en-US" smtClean="0"/>
          </a:p>
        </p:txBody>
      </p:sp>
      <p:sp>
        <p:nvSpPr>
          <p:cNvPr id="71686" name="Rectangle 2"/>
          <p:cNvSpPr>
            <a:spLocks noGrp="1" noRot="1" noChangeAspect="1" noChangeArrowheads="1" noTextEdit="1"/>
          </p:cNvSpPr>
          <p:nvPr>
            <p:ph type="sldImg"/>
          </p:nvPr>
        </p:nvSpPr>
        <p:spPr>
          <a:ln/>
        </p:spPr>
      </p:sp>
      <p:sp>
        <p:nvSpPr>
          <p:cNvPr id="71687"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p:spPr>
        <p:txBody>
          <a:bodyPr/>
          <a:lstStyle/>
          <a:p>
            <a:r>
              <a:rPr lang="en-US" smtClean="0"/>
              <a:t>The University of Adelaide, School of Computer Science</a:t>
            </a:r>
          </a:p>
        </p:txBody>
      </p:sp>
      <p:sp>
        <p:nvSpPr>
          <p:cNvPr id="72707" name="Rectangle 3"/>
          <p:cNvSpPr>
            <a:spLocks noGrp="1" noChangeArrowheads="1"/>
          </p:cNvSpPr>
          <p:nvPr>
            <p:ph type="dt" sz="quarter" idx="1"/>
          </p:nvPr>
        </p:nvSpPr>
        <p:spPr>
          <a:noFill/>
        </p:spPr>
        <p:txBody>
          <a:bodyPr/>
          <a:lstStyle/>
          <a:p>
            <a:fld id="{5DFF0F15-3A9C-4C8F-9D65-AC6F12B055A5}" type="datetime3">
              <a:rPr lang="en-US" smtClean="0"/>
              <a:pPr/>
              <a:t>27 November 2014</a:t>
            </a:fld>
            <a:endParaRPr lang="en-US" smtClean="0"/>
          </a:p>
        </p:txBody>
      </p:sp>
      <p:sp>
        <p:nvSpPr>
          <p:cNvPr id="72708" name="Rectangle 6"/>
          <p:cNvSpPr>
            <a:spLocks noGrp="1" noChangeArrowheads="1"/>
          </p:cNvSpPr>
          <p:nvPr>
            <p:ph type="ftr" sz="quarter" idx="4"/>
          </p:nvPr>
        </p:nvSpPr>
        <p:spPr>
          <a:noFill/>
        </p:spPr>
        <p:txBody>
          <a:bodyPr/>
          <a:lstStyle/>
          <a:p>
            <a:r>
              <a:rPr lang="en-US" smtClean="0"/>
              <a:t>Chapter 2 — Instructions: Language of the Computer</a:t>
            </a:r>
          </a:p>
        </p:txBody>
      </p:sp>
      <p:sp>
        <p:nvSpPr>
          <p:cNvPr id="72709" name="Rectangle 7"/>
          <p:cNvSpPr>
            <a:spLocks noGrp="1" noChangeArrowheads="1"/>
          </p:cNvSpPr>
          <p:nvPr>
            <p:ph type="sldNum" sz="quarter" idx="5"/>
          </p:nvPr>
        </p:nvSpPr>
        <p:spPr>
          <a:noFill/>
        </p:spPr>
        <p:txBody>
          <a:bodyPr/>
          <a:lstStyle/>
          <a:p>
            <a:fld id="{6280ED5B-C3CA-481B-85AD-0149E574029D}" type="slidenum">
              <a:rPr lang="en-US" smtClean="0"/>
              <a:pPr/>
              <a:t>78</a:t>
            </a:fld>
            <a:endParaRPr lang="en-US" smtClean="0"/>
          </a:p>
        </p:txBody>
      </p:sp>
      <p:sp>
        <p:nvSpPr>
          <p:cNvPr id="72710" name="Rectangle 2"/>
          <p:cNvSpPr>
            <a:spLocks noGrp="1" noRot="1" noChangeAspect="1" noChangeArrowheads="1" noTextEdit="1"/>
          </p:cNvSpPr>
          <p:nvPr>
            <p:ph type="sldImg"/>
          </p:nvPr>
        </p:nvSpPr>
        <p:spPr>
          <a:ln/>
        </p:spPr>
      </p:sp>
      <p:sp>
        <p:nvSpPr>
          <p:cNvPr id="72711"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p:spPr>
        <p:txBody>
          <a:bodyPr/>
          <a:lstStyle/>
          <a:p>
            <a:r>
              <a:rPr lang="en-US" smtClean="0"/>
              <a:t>The University of Adelaide, School of Computer Science</a:t>
            </a:r>
          </a:p>
        </p:txBody>
      </p:sp>
      <p:sp>
        <p:nvSpPr>
          <p:cNvPr id="73731" name="Rectangle 3"/>
          <p:cNvSpPr>
            <a:spLocks noGrp="1" noChangeArrowheads="1"/>
          </p:cNvSpPr>
          <p:nvPr>
            <p:ph type="dt" sz="quarter" idx="1"/>
          </p:nvPr>
        </p:nvSpPr>
        <p:spPr>
          <a:noFill/>
        </p:spPr>
        <p:txBody>
          <a:bodyPr/>
          <a:lstStyle/>
          <a:p>
            <a:fld id="{069EAC16-800E-468D-95EF-39B40ACE6BFE}" type="datetime3">
              <a:rPr lang="en-US" smtClean="0"/>
              <a:pPr/>
              <a:t>27 November 2014</a:t>
            </a:fld>
            <a:endParaRPr lang="en-US" smtClean="0"/>
          </a:p>
        </p:txBody>
      </p:sp>
      <p:sp>
        <p:nvSpPr>
          <p:cNvPr id="73732" name="Rectangle 6"/>
          <p:cNvSpPr>
            <a:spLocks noGrp="1" noChangeArrowheads="1"/>
          </p:cNvSpPr>
          <p:nvPr>
            <p:ph type="ftr" sz="quarter" idx="4"/>
          </p:nvPr>
        </p:nvSpPr>
        <p:spPr>
          <a:noFill/>
        </p:spPr>
        <p:txBody>
          <a:bodyPr/>
          <a:lstStyle/>
          <a:p>
            <a:r>
              <a:rPr lang="en-US" smtClean="0"/>
              <a:t>Chapter 2 — Instructions: Language of the Computer</a:t>
            </a:r>
          </a:p>
        </p:txBody>
      </p:sp>
      <p:sp>
        <p:nvSpPr>
          <p:cNvPr id="73733" name="Rectangle 7"/>
          <p:cNvSpPr>
            <a:spLocks noGrp="1" noChangeArrowheads="1"/>
          </p:cNvSpPr>
          <p:nvPr>
            <p:ph type="sldNum" sz="quarter" idx="5"/>
          </p:nvPr>
        </p:nvSpPr>
        <p:spPr>
          <a:noFill/>
        </p:spPr>
        <p:txBody>
          <a:bodyPr/>
          <a:lstStyle/>
          <a:p>
            <a:fld id="{D480F98D-3DA0-40F3-82A7-0283441AA62F}" type="slidenum">
              <a:rPr lang="en-US" smtClean="0"/>
              <a:pPr/>
              <a:t>79</a:t>
            </a:fld>
            <a:endParaRPr lang="en-US" smtClean="0"/>
          </a:p>
        </p:txBody>
      </p:sp>
      <p:sp>
        <p:nvSpPr>
          <p:cNvPr id="73734" name="Rectangle 2"/>
          <p:cNvSpPr>
            <a:spLocks noGrp="1" noRot="1" noChangeAspect="1" noChangeArrowheads="1" noTextEdit="1"/>
          </p:cNvSpPr>
          <p:nvPr>
            <p:ph type="sldImg"/>
          </p:nvPr>
        </p:nvSpPr>
        <p:spPr>
          <a:ln/>
        </p:spPr>
      </p:sp>
      <p:sp>
        <p:nvSpPr>
          <p:cNvPr id="73735"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p:spPr>
        <p:txBody>
          <a:bodyPr/>
          <a:lstStyle/>
          <a:p>
            <a:r>
              <a:rPr lang="en-US" smtClean="0"/>
              <a:t>The University of Adelaide, School of Computer Science</a:t>
            </a:r>
          </a:p>
        </p:txBody>
      </p:sp>
      <p:sp>
        <p:nvSpPr>
          <p:cNvPr id="74755" name="Rectangle 3"/>
          <p:cNvSpPr>
            <a:spLocks noGrp="1" noChangeArrowheads="1"/>
          </p:cNvSpPr>
          <p:nvPr>
            <p:ph type="dt" sz="quarter" idx="1"/>
          </p:nvPr>
        </p:nvSpPr>
        <p:spPr>
          <a:noFill/>
        </p:spPr>
        <p:txBody>
          <a:bodyPr/>
          <a:lstStyle/>
          <a:p>
            <a:fld id="{BE4BA131-16D3-4B89-8C4A-88864CFBAE37}" type="datetime3">
              <a:rPr lang="en-US" smtClean="0"/>
              <a:pPr/>
              <a:t>27 November 2014</a:t>
            </a:fld>
            <a:endParaRPr lang="en-US" smtClean="0"/>
          </a:p>
        </p:txBody>
      </p:sp>
      <p:sp>
        <p:nvSpPr>
          <p:cNvPr id="74756" name="Rectangle 6"/>
          <p:cNvSpPr>
            <a:spLocks noGrp="1" noChangeArrowheads="1"/>
          </p:cNvSpPr>
          <p:nvPr>
            <p:ph type="ftr" sz="quarter" idx="4"/>
          </p:nvPr>
        </p:nvSpPr>
        <p:spPr>
          <a:noFill/>
        </p:spPr>
        <p:txBody>
          <a:bodyPr/>
          <a:lstStyle/>
          <a:p>
            <a:r>
              <a:rPr lang="en-US" smtClean="0"/>
              <a:t>Chapter 2 — Instructions: Language of the Computer</a:t>
            </a:r>
          </a:p>
        </p:txBody>
      </p:sp>
      <p:sp>
        <p:nvSpPr>
          <p:cNvPr id="74757" name="Rectangle 7"/>
          <p:cNvSpPr>
            <a:spLocks noGrp="1" noChangeArrowheads="1"/>
          </p:cNvSpPr>
          <p:nvPr>
            <p:ph type="sldNum" sz="quarter" idx="5"/>
          </p:nvPr>
        </p:nvSpPr>
        <p:spPr>
          <a:noFill/>
        </p:spPr>
        <p:txBody>
          <a:bodyPr/>
          <a:lstStyle/>
          <a:p>
            <a:fld id="{B740BFB6-B2A6-49BC-B8C1-E73E3C256BE4}" type="slidenum">
              <a:rPr lang="en-US" smtClean="0"/>
              <a:pPr/>
              <a:t>80</a:t>
            </a:fld>
            <a:endParaRPr lang="en-US" smtClean="0"/>
          </a:p>
        </p:txBody>
      </p:sp>
      <p:sp>
        <p:nvSpPr>
          <p:cNvPr id="74758" name="Rectangle 2"/>
          <p:cNvSpPr>
            <a:spLocks noGrp="1" noRot="1" noChangeAspect="1" noChangeArrowheads="1" noTextEdit="1"/>
          </p:cNvSpPr>
          <p:nvPr>
            <p:ph type="sldImg"/>
          </p:nvPr>
        </p:nvSpPr>
        <p:spPr>
          <a:ln/>
        </p:spPr>
      </p:sp>
      <p:sp>
        <p:nvSpPr>
          <p:cNvPr id="74759"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p:spPr>
        <p:txBody>
          <a:bodyPr/>
          <a:lstStyle/>
          <a:p>
            <a:r>
              <a:rPr lang="en-US" smtClean="0"/>
              <a:t>The University of Adelaide, School of Computer Science</a:t>
            </a:r>
          </a:p>
        </p:txBody>
      </p:sp>
      <p:sp>
        <p:nvSpPr>
          <p:cNvPr id="75779" name="Rectangle 3"/>
          <p:cNvSpPr>
            <a:spLocks noGrp="1" noChangeArrowheads="1"/>
          </p:cNvSpPr>
          <p:nvPr>
            <p:ph type="dt" sz="quarter" idx="1"/>
          </p:nvPr>
        </p:nvSpPr>
        <p:spPr>
          <a:noFill/>
        </p:spPr>
        <p:txBody>
          <a:bodyPr/>
          <a:lstStyle/>
          <a:p>
            <a:fld id="{91CB34F1-D838-4EEE-8A7D-D8A977029700}" type="datetime3">
              <a:rPr lang="en-US" smtClean="0"/>
              <a:pPr/>
              <a:t>27 November 2014</a:t>
            </a:fld>
            <a:endParaRPr lang="en-US" smtClean="0"/>
          </a:p>
        </p:txBody>
      </p:sp>
      <p:sp>
        <p:nvSpPr>
          <p:cNvPr id="75780" name="Rectangle 6"/>
          <p:cNvSpPr>
            <a:spLocks noGrp="1" noChangeArrowheads="1"/>
          </p:cNvSpPr>
          <p:nvPr>
            <p:ph type="ftr" sz="quarter" idx="4"/>
          </p:nvPr>
        </p:nvSpPr>
        <p:spPr>
          <a:noFill/>
        </p:spPr>
        <p:txBody>
          <a:bodyPr/>
          <a:lstStyle/>
          <a:p>
            <a:r>
              <a:rPr lang="en-US" smtClean="0"/>
              <a:t>Chapter 2 — Instructions: Language of the Computer</a:t>
            </a:r>
          </a:p>
        </p:txBody>
      </p:sp>
      <p:sp>
        <p:nvSpPr>
          <p:cNvPr id="75781" name="Rectangle 7"/>
          <p:cNvSpPr>
            <a:spLocks noGrp="1" noChangeArrowheads="1"/>
          </p:cNvSpPr>
          <p:nvPr>
            <p:ph type="sldNum" sz="quarter" idx="5"/>
          </p:nvPr>
        </p:nvSpPr>
        <p:spPr>
          <a:noFill/>
        </p:spPr>
        <p:txBody>
          <a:bodyPr/>
          <a:lstStyle/>
          <a:p>
            <a:fld id="{0D2B8004-FA78-44B3-8B91-03F4AD1BF992}" type="slidenum">
              <a:rPr lang="en-US" smtClean="0"/>
              <a:pPr/>
              <a:t>81</a:t>
            </a:fld>
            <a:endParaRPr lang="en-US" smtClean="0"/>
          </a:p>
        </p:txBody>
      </p:sp>
      <p:sp>
        <p:nvSpPr>
          <p:cNvPr id="75782" name="Rectangle 2"/>
          <p:cNvSpPr>
            <a:spLocks noGrp="1" noRot="1" noChangeAspect="1" noChangeArrowheads="1" noTextEdit="1"/>
          </p:cNvSpPr>
          <p:nvPr>
            <p:ph type="sldImg"/>
          </p:nvPr>
        </p:nvSpPr>
        <p:spPr>
          <a:ln/>
        </p:spPr>
      </p:sp>
      <p:sp>
        <p:nvSpPr>
          <p:cNvPr id="75783"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p:spPr>
        <p:txBody>
          <a:bodyPr/>
          <a:lstStyle/>
          <a:p>
            <a:r>
              <a:rPr lang="en-US" smtClean="0"/>
              <a:t>The University of Adelaide, School of Computer Science</a:t>
            </a:r>
          </a:p>
        </p:txBody>
      </p:sp>
      <p:sp>
        <p:nvSpPr>
          <p:cNvPr id="76803" name="Rectangle 3"/>
          <p:cNvSpPr>
            <a:spLocks noGrp="1" noChangeArrowheads="1"/>
          </p:cNvSpPr>
          <p:nvPr>
            <p:ph type="dt" sz="quarter" idx="1"/>
          </p:nvPr>
        </p:nvSpPr>
        <p:spPr>
          <a:noFill/>
        </p:spPr>
        <p:txBody>
          <a:bodyPr/>
          <a:lstStyle/>
          <a:p>
            <a:fld id="{A472670B-90CC-49FD-BB60-FC4781CF4D7E}" type="datetime3">
              <a:rPr lang="en-US" smtClean="0"/>
              <a:pPr/>
              <a:t>27 November 2014</a:t>
            </a:fld>
            <a:endParaRPr lang="en-US" smtClean="0"/>
          </a:p>
        </p:txBody>
      </p:sp>
      <p:sp>
        <p:nvSpPr>
          <p:cNvPr id="76804" name="Rectangle 6"/>
          <p:cNvSpPr>
            <a:spLocks noGrp="1" noChangeArrowheads="1"/>
          </p:cNvSpPr>
          <p:nvPr>
            <p:ph type="ftr" sz="quarter" idx="4"/>
          </p:nvPr>
        </p:nvSpPr>
        <p:spPr>
          <a:noFill/>
        </p:spPr>
        <p:txBody>
          <a:bodyPr/>
          <a:lstStyle/>
          <a:p>
            <a:r>
              <a:rPr lang="en-US" smtClean="0"/>
              <a:t>Chapter 2 — Instructions: Language of the Computer</a:t>
            </a:r>
          </a:p>
        </p:txBody>
      </p:sp>
      <p:sp>
        <p:nvSpPr>
          <p:cNvPr id="76805" name="Rectangle 7"/>
          <p:cNvSpPr>
            <a:spLocks noGrp="1" noChangeArrowheads="1"/>
          </p:cNvSpPr>
          <p:nvPr>
            <p:ph type="sldNum" sz="quarter" idx="5"/>
          </p:nvPr>
        </p:nvSpPr>
        <p:spPr>
          <a:noFill/>
        </p:spPr>
        <p:txBody>
          <a:bodyPr/>
          <a:lstStyle/>
          <a:p>
            <a:fld id="{C96A2F1A-E58D-42DF-A8DB-269F712B4E4D}" type="slidenum">
              <a:rPr lang="en-US" smtClean="0"/>
              <a:pPr/>
              <a:t>82</a:t>
            </a:fld>
            <a:endParaRPr lang="en-US" smtClean="0"/>
          </a:p>
        </p:txBody>
      </p:sp>
      <p:sp>
        <p:nvSpPr>
          <p:cNvPr id="76806" name="Rectangle 2"/>
          <p:cNvSpPr>
            <a:spLocks noGrp="1" noRot="1" noChangeAspect="1" noChangeArrowheads="1" noTextEdit="1"/>
          </p:cNvSpPr>
          <p:nvPr>
            <p:ph type="sldImg"/>
          </p:nvPr>
        </p:nvSpPr>
        <p:spPr>
          <a:ln/>
        </p:spPr>
      </p:sp>
      <p:sp>
        <p:nvSpPr>
          <p:cNvPr id="76807"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1"/>
          <p:cNvSpPr>
            <a:spLocks noGrp="1" noChangeArrowheads="1"/>
          </p:cNvSpPr>
          <p:nvPr>
            <p:ph type="dt" sz="quarter" idx="1"/>
          </p:nvPr>
        </p:nvSpPr>
        <p:spPr>
          <a:noFill/>
        </p:spPr>
        <p:txBody>
          <a:bodyPr/>
          <a:lstStyle/>
          <a:p>
            <a:fld id="{59AC9FE0-798C-4463-9CFB-9E22BEDCA77F}" type="datetime1">
              <a:rPr lang="en-US" smtClean="0"/>
              <a:pPr/>
              <a:t>11/27/2014</a:t>
            </a:fld>
            <a:endParaRPr lang="en-US" smtClean="0"/>
          </a:p>
        </p:txBody>
      </p:sp>
      <p:sp>
        <p:nvSpPr>
          <p:cNvPr id="93187" name="Rectangle 13"/>
          <p:cNvSpPr>
            <a:spLocks noGrp="1" noChangeArrowheads="1"/>
          </p:cNvSpPr>
          <p:nvPr>
            <p:ph type="sldNum" sz="quarter" idx="5"/>
          </p:nvPr>
        </p:nvSpPr>
        <p:spPr>
          <a:noFill/>
        </p:spPr>
        <p:txBody>
          <a:bodyPr/>
          <a:lstStyle/>
          <a:p>
            <a:fld id="{4F6C29C8-BE4A-4501-89B0-896AF67EC0CA}" type="slidenum">
              <a:rPr lang="en-US" smtClean="0"/>
              <a:pPr/>
              <a:t>83</a:t>
            </a:fld>
            <a:endParaRPr lang="en-US" smtClean="0"/>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C7AF9B0F-A7E8-4C11-93CD-8BD492DD275F}" type="slidenum">
              <a:rPr lang="en-US" smtClean="0"/>
              <a:pPr/>
              <a:t>9</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1"/>
          <p:cNvSpPr>
            <a:spLocks noGrp="1" noChangeArrowheads="1"/>
          </p:cNvSpPr>
          <p:nvPr>
            <p:ph type="dt" sz="quarter" idx="1"/>
          </p:nvPr>
        </p:nvSpPr>
        <p:spPr>
          <a:noFill/>
        </p:spPr>
        <p:txBody>
          <a:bodyPr/>
          <a:lstStyle/>
          <a:p>
            <a:fld id="{386C3F4D-B6FE-4BCF-9522-35B3CF13BB6F}" type="datetime1">
              <a:rPr lang="en-US" smtClean="0"/>
              <a:pPr/>
              <a:t>11/27/2014</a:t>
            </a:fld>
            <a:endParaRPr lang="en-US" smtClean="0"/>
          </a:p>
        </p:txBody>
      </p:sp>
      <p:sp>
        <p:nvSpPr>
          <p:cNvPr id="94211" name="Rectangle 13"/>
          <p:cNvSpPr>
            <a:spLocks noGrp="1" noChangeArrowheads="1"/>
          </p:cNvSpPr>
          <p:nvPr>
            <p:ph type="sldNum" sz="quarter" idx="5"/>
          </p:nvPr>
        </p:nvSpPr>
        <p:spPr>
          <a:noFill/>
        </p:spPr>
        <p:txBody>
          <a:bodyPr/>
          <a:lstStyle/>
          <a:p>
            <a:fld id="{B525766B-3BCB-4026-B2F1-83F65A964405}" type="slidenum">
              <a:rPr lang="en-US" smtClean="0"/>
              <a:pPr/>
              <a:t>84</a:t>
            </a:fld>
            <a:endParaRPr lang="en-US" smtClean="0"/>
          </a:p>
        </p:txBody>
      </p:sp>
      <p:sp>
        <p:nvSpPr>
          <p:cNvPr id="94212" name="Rectangle 2"/>
          <p:cNvSpPr>
            <a:spLocks noGrp="1" noRot="1" noChangeAspect="1" noChangeArrowheads="1" noTextEdit="1"/>
          </p:cNvSpPr>
          <p:nvPr>
            <p:ph type="sldImg"/>
          </p:nvPr>
        </p:nvSpPr>
        <p:spPr>
          <a:ln/>
        </p:spPr>
      </p:sp>
      <p:sp>
        <p:nvSpPr>
          <p:cNvPr id="9421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1"/>
          <p:cNvSpPr>
            <a:spLocks noGrp="1" noChangeArrowheads="1"/>
          </p:cNvSpPr>
          <p:nvPr>
            <p:ph type="dt" sz="quarter" idx="1"/>
          </p:nvPr>
        </p:nvSpPr>
        <p:spPr>
          <a:noFill/>
        </p:spPr>
        <p:txBody>
          <a:bodyPr/>
          <a:lstStyle/>
          <a:p>
            <a:fld id="{695FCE8F-750B-4BCE-87E2-AC88F8066F47}" type="datetime1">
              <a:rPr lang="en-US" smtClean="0"/>
              <a:pPr/>
              <a:t>11/27/2014</a:t>
            </a:fld>
            <a:endParaRPr lang="en-US" smtClean="0"/>
          </a:p>
        </p:txBody>
      </p:sp>
      <p:sp>
        <p:nvSpPr>
          <p:cNvPr id="95235" name="Rectangle 13"/>
          <p:cNvSpPr>
            <a:spLocks noGrp="1" noChangeArrowheads="1"/>
          </p:cNvSpPr>
          <p:nvPr>
            <p:ph type="sldNum" sz="quarter" idx="5"/>
          </p:nvPr>
        </p:nvSpPr>
        <p:spPr>
          <a:noFill/>
        </p:spPr>
        <p:txBody>
          <a:bodyPr/>
          <a:lstStyle/>
          <a:p>
            <a:fld id="{A70DA300-DF85-4A43-9C88-A11D052448D1}" type="slidenum">
              <a:rPr lang="en-US" smtClean="0"/>
              <a:pPr/>
              <a:t>85</a:t>
            </a:fld>
            <a:endParaRPr lang="en-US" smtClean="0"/>
          </a:p>
        </p:txBody>
      </p:sp>
      <p:sp>
        <p:nvSpPr>
          <p:cNvPr id="95236" name="Rectangle 2"/>
          <p:cNvSpPr>
            <a:spLocks noGrp="1" noRot="1" noChangeAspect="1" noChangeArrowheads="1" noTextEdit="1"/>
          </p:cNvSpPr>
          <p:nvPr>
            <p:ph type="sldImg"/>
          </p:nvPr>
        </p:nvSpPr>
        <p:spPr>
          <a:ln/>
        </p:spPr>
      </p:sp>
      <p:sp>
        <p:nvSpPr>
          <p:cNvPr id="9523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1"/>
          <p:cNvSpPr>
            <a:spLocks noGrp="1" noChangeArrowheads="1"/>
          </p:cNvSpPr>
          <p:nvPr>
            <p:ph type="dt" sz="quarter" idx="1"/>
          </p:nvPr>
        </p:nvSpPr>
        <p:spPr>
          <a:noFill/>
        </p:spPr>
        <p:txBody>
          <a:bodyPr/>
          <a:lstStyle/>
          <a:p>
            <a:fld id="{D7EE706C-EEBA-414F-B0CA-216212985C76}" type="datetime1">
              <a:rPr lang="en-US" smtClean="0"/>
              <a:pPr/>
              <a:t>11/27/2014</a:t>
            </a:fld>
            <a:endParaRPr lang="en-US" smtClean="0"/>
          </a:p>
        </p:txBody>
      </p:sp>
      <p:sp>
        <p:nvSpPr>
          <p:cNvPr id="96259" name="Rectangle 13"/>
          <p:cNvSpPr>
            <a:spLocks noGrp="1" noChangeArrowheads="1"/>
          </p:cNvSpPr>
          <p:nvPr>
            <p:ph type="sldNum" sz="quarter" idx="5"/>
          </p:nvPr>
        </p:nvSpPr>
        <p:spPr>
          <a:noFill/>
        </p:spPr>
        <p:txBody>
          <a:bodyPr/>
          <a:lstStyle/>
          <a:p>
            <a:fld id="{366EEA41-EDC4-4573-B009-1928AEB3ED37}" type="slidenum">
              <a:rPr lang="en-US" smtClean="0"/>
              <a:pPr/>
              <a:t>86</a:t>
            </a:fld>
            <a:endParaRPr lang="en-US" smtClean="0"/>
          </a:p>
        </p:txBody>
      </p:sp>
      <p:sp>
        <p:nvSpPr>
          <p:cNvPr id="96260" name="Rectangle 2"/>
          <p:cNvSpPr>
            <a:spLocks noGrp="1" noRot="1" noChangeAspect="1" noChangeArrowheads="1" noTextEdit="1"/>
          </p:cNvSpPr>
          <p:nvPr>
            <p:ph type="sldImg"/>
          </p:nvPr>
        </p:nvSpPr>
        <p:spPr>
          <a:ln/>
        </p:spPr>
      </p:sp>
      <p:sp>
        <p:nvSpPr>
          <p:cNvPr id="9626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1"/>
          <p:cNvSpPr>
            <a:spLocks noGrp="1" noChangeArrowheads="1"/>
          </p:cNvSpPr>
          <p:nvPr>
            <p:ph type="dt" sz="quarter" idx="1"/>
          </p:nvPr>
        </p:nvSpPr>
        <p:spPr>
          <a:noFill/>
        </p:spPr>
        <p:txBody>
          <a:bodyPr/>
          <a:lstStyle/>
          <a:p>
            <a:fld id="{F39A9D2E-5C69-464F-939E-604FC7570463}" type="datetime1">
              <a:rPr lang="en-US" smtClean="0"/>
              <a:pPr/>
              <a:t>11/27/2014</a:t>
            </a:fld>
            <a:endParaRPr lang="en-US" smtClean="0"/>
          </a:p>
        </p:txBody>
      </p:sp>
      <p:sp>
        <p:nvSpPr>
          <p:cNvPr id="97283" name="Rectangle 13"/>
          <p:cNvSpPr>
            <a:spLocks noGrp="1" noChangeArrowheads="1"/>
          </p:cNvSpPr>
          <p:nvPr>
            <p:ph type="sldNum" sz="quarter" idx="5"/>
          </p:nvPr>
        </p:nvSpPr>
        <p:spPr>
          <a:noFill/>
        </p:spPr>
        <p:txBody>
          <a:bodyPr/>
          <a:lstStyle/>
          <a:p>
            <a:fld id="{12334C7F-CAB3-466C-9AAC-4C6552E5E178}" type="slidenum">
              <a:rPr lang="en-US" smtClean="0"/>
              <a:pPr/>
              <a:t>87</a:t>
            </a:fld>
            <a:endParaRPr lang="en-US" smtClean="0"/>
          </a:p>
        </p:txBody>
      </p:sp>
      <p:sp>
        <p:nvSpPr>
          <p:cNvPr id="97284" name="Rectangle 2"/>
          <p:cNvSpPr>
            <a:spLocks noGrp="1" noRot="1" noChangeAspect="1" noChangeArrowheads="1" noTextEdit="1"/>
          </p:cNvSpPr>
          <p:nvPr>
            <p:ph type="sldImg"/>
          </p:nvPr>
        </p:nvSpPr>
        <p:spPr>
          <a:ln/>
        </p:spPr>
      </p:sp>
      <p:sp>
        <p:nvSpPr>
          <p:cNvPr id="9728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1"/>
          <p:cNvSpPr>
            <a:spLocks noGrp="1" noChangeArrowheads="1"/>
          </p:cNvSpPr>
          <p:nvPr>
            <p:ph type="dt" sz="quarter" idx="1"/>
          </p:nvPr>
        </p:nvSpPr>
        <p:spPr>
          <a:noFill/>
        </p:spPr>
        <p:txBody>
          <a:bodyPr/>
          <a:lstStyle/>
          <a:p>
            <a:fld id="{EB1B2AE1-4B51-438D-A6BC-64208A8F7597}" type="datetime1">
              <a:rPr lang="en-US" smtClean="0"/>
              <a:pPr/>
              <a:t>11/27/2014</a:t>
            </a:fld>
            <a:endParaRPr lang="en-US" smtClean="0"/>
          </a:p>
        </p:txBody>
      </p:sp>
      <p:sp>
        <p:nvSpPr>
          <p:cNvPr id="98307" name="Rectangle 13"/>
          <p:cNvSpPr>
            <a:spLocks noGrp="1" noChangeArrowheads="1"/>
          </p:cNvSpPr>
          <p:nvPr>
            <p:ph type="sldNum" sz="quarter" idx="5"/>
          </p:nvPr>
        </p:nvSpPr>
        <p:spPr>
          <a:noFill/>
        </p:spPr>
        <p:txBody>
          <a:bodyPr/>
          <a:lstStyle/>
          <a:p>
            <a:fld id="{D174E3F8-0705-4B44-8E78-262B7808B3C2}" type="slidenum">
              <a:rPr lang="en-US" smtClean="0"/>
              <a:pPr/>
              <a:t>88</a:t>
            </a:fld>
            <a:endParaRPr lang="en-US" smtClean="0"/>
          </a:p>
        </p:txBody>
      </p:sp>
      <p:sp>
        <p:nvSpPr>
          <p:cNvPr id="98308" name="Rectangle 2"/>
          <p:cNvSpPr>
            <a:spLocks noGrp="1" noRot="1" noChangeAspect="1" noChangeArrowheads="1" noTextEdit="1"/>
          </p:cNvSpPr>
          <p:nvPr>
            <p:ph type="sldImg"/>
          </p:nvPr>
        </p:nvSpPr>
        <p:spPr>
          <a:ln/>
        </p:spPr>
      </p:sp>
      <p:sp>
        <p:nvSpPr>
          <p:cNvPr id="9830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1"/>
          <p:cNvSpPr>
            <a:spLocks noGrp="1" noChangeArrowheads="1"/>
          </p:cNvSpPr>
          <p:nvPr>
            <p:ph type="dt" sz="quarter" idx="1"/>
          </p:nvPr>
        </p:nvSpPr>
        <p:spPr>
          <a:noFill/>
        </p:spPr>
        <p:txBody>
          <a:bodyPr/>
          <a:lstStyle/>
          <a:p>
            <a:fld id="{4007A1B8-9A3D-426A-A612-371EC3719D09}" type="datetime1">
              <a:rPr lang="en-US" smtClean="0"/>
              <a:pPr/>
              <a:t>11/27/2014</a:t>
            </a:fld>
            <a:endParaRPr lang="en-US" smtClean="0"/>
          </a:p>
        </p:txBody>
      </p:sp>
      <p:sp>
        <p:nvSpPr>
          <p:cNvPr id="99331" name="Rectangle 13"/>
          <p:cNvSpPr>
            <a:spLocks noGrp="1" noChangeArrowheads="1"/>
          </p:cNvSpPr>
          <p:nvPr>
            <p:ph type="sldNum" sz="quarter" idx="5"/>
          </p:nvPr>
        </p:nvSpPr>
        <p:spPr>
          <a:noFill/>
        </p:spPr>
        <p:txBody>
          <a:bodyPr/>
          <a:lstStyle/>
          <a:p>
            <a:fld id="{54569FE5-FC2C-42EB-BC51-1CB5753F349E}" type="slidenum">
              <a:rPr lang="en-US" smtClean="0"/>
              <a:pPr/>
              <a:t>89</a:t>
            </a:fld>
            <a:endParaRPr lang="en-US" smtClean="0"/>
          </a:p>
        </p:txBody>
      </p:sp>
      <p:sp>
        <p:nvSpPr>
          <p:cNvPr id="99332" name="Rectangle 2"/>
          <p:cNvSpPr>
            <a:spLocks noGrp="1" noRot="1" noChangeAspect="1" noChangeArrowheads="1" noTextEdit="1"/>
          </p:cNvSpPr>
          <p:nvPr>
            <p:ph type="sldImg"/>
          </p:nvPr>
        </p:nvSpPr>
        <p:spPr>
          <a:ln/>
        </p:spPr>
      </p:sp>
      <p:sp>
        <p:nvSpPr>
          <p:cNvPr id="9933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1"/>
          <p:cNvSpPr>
            <a:spLocks noGrp="1" noChangeArrowheads="1"/>
          </p:cNvSpPr>
          <p:nvPr>
            <p:ph type="dt" sz="quarter" idx="1"/>
          </p:nvPr>
        </p:nvSpPr>
        <p:spPr>
          <a:noFill/>
        </p:spPr>
        <p:txBody>
          <a:bodyPr/>
          <a:lstStyle/>
          <a:p>
            <a:fld id="{55450BC1-9E80-47E6-9C67-FF071059436A}" type="datetime1">
              <a:rPr lang="en-US" smtClean="0"/>
              <a:pPr/>
              <a:t>11/27/2014</a:t>
            </a:fld>
            <a:endParaRPr lang="en-US" smtClean="0"/>
          </a:p>
        </p:txBody>
      </p:sp>
      <p:sp>
        <p:nvSpPr>
          <p:cNvPr id="100355" name="Rectangle 13"/>
          <p:cNvSpPr>
            <a:spLocks noGrp="1" noChangeArrowheads="1"/>
          </p:cNvSpPr>
          <p:nvPr>
            <p:ph type="sldNum" sz="quarter" idx="5"/>
          </p:nvPr>
        </p:nvSpPr>
        <p:spPr>
          <a:noFill/>
        </p:spPr>
        <p:txBody>
          <a:bodyPr/>
          <a:lstStyle/>
          <a:p>
            <a:fld id="{AF16CA8F-A5EF-4060-86A1-63DD28FF0994}" type="slidenum">
              <a:rPr lang="en-US" smtClean="0"/>
              <a:pPr/>
              <a:t>90</a:t>
            </a:fld>
            <a:endParaRPr lang="en-US" smtClean="0"/>
          </a:p>
        </p:txBody>
      </p:sp>
      <p:sp>
        <p:nvSpPr>
          <p:cNvPr id="100356" name="Rectangle 2"/>
          <p:cNvSpPr>
            <a:spLocks noGrp="1" noRot="1" noChangeAspect="1" noChangeArrowheads="1" noTextEdit="1"/>
          </p:cNvSpPr>
          <p:nvPr>
            <p:ph type="sldImg"/>
          </p:nvPr>
        </p:nvSpPr>
        <p:spPr>
          <a:ln/>
        </p:spPr>
      </p:sp>
      <p:sp>
        <p:nvSpPr>
          <p:cNvPr id="10035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94F16992-C577-4044-B000-7B8673512E26}" type="datetime3">
              <a:rPr lang="en-AU"/>
              <a:pPr/>
              <a:t>27 November, 2014</a:t>
            </a:fld>
            <a:endParaRPr lang="en-AU"/>
          </a:p>
        </p:txBody>
      </p:sp>
      <p:sp>
        <p:nvSpPr>
          <p:cNvPr id="6" name="Rectangle 6"/>
          <p:cNvSpPr>
            <a:spLocks noGrp="1" noChangeArrowheads="1"/>
          </p:cNvSpPr>
          <p:nvPr>
            <p:ph type="ftr" sz="quarter" idx="4"/>
          </p:nvPr>
        </p:nvSpPr>
        <p:spPr>
          <a:ln/>
        </p:spPr>
        <p:txBody>
          <a:bodyPr/>
          <a:lstStyle/>
          <a:p>
            <a:r>
              <a:rPr lang="en-AU"/>
              <a:t>Chapter 5 — Large and Fast: Exploiting Memory Hierarchy</a:t>
            </a:r>
          </a:p>
        </p:txBody>
      </p:sp>
      <p:sp>
        <p:nvSpPr>
          <p:cNvPr id="7" name="Rectangle 7"/>
          <p:cNvSpPr>
            <a:spLocks noGrp="1" noChangeArrowheads="1"/>
          </p:cNvSpPr>
          <p:nvPr>
            <p:ph type="sldNum" sz="quarter" idx="5"/>
          </p:nvPr>
        </p:nvSpPr>
        <p:spPr>
          <a:ln/>
        </p:spPr>
        <p:txBody>
          <a:bodyPr/>
          <a:lstStyle/>
          <a:p>
            <a:fld id="{EFE89D32-01F6-4DC7-88BD-0E638CEA4765}" type="slidenum">
              <a:rPr lang="en-AU"/>
              <a:pPr/>
              <a:t>91</a:t>
            </a:fld>
            <a:endParaRPr lang="en-AU"/>
          </a:p>
        </p:txBody>
      </p:sp>
      <p:sp>
        <p:nvSpPr>
          <p:cNvPr id="342018" name="Rectangle 2"/>
          <p:cNvSpPr>
            <a:spLocks noGrp="1" noRot="1" noChangeAspect="1" noChangeArrowheads="1" noTextEdit="1"/>
          </p:cNvSpPr>
          <p:nvPr>
            <p:ph type="sldImg"/>
          </p:nvPr>
        </p:nvSpPr>
        <p:spPr>
          <a:ln/>
        </p:spPr>
      </p:sp>
      <p:sp>
        <p:nvSpPr>
          <p:cNvPr id="342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1"/>
          <p:cNvSpPr>
            <a:spLocks noGrp="1" noChangeArrowheads="1"/>
          </p:cNvSpPr>
          <p:nvPr>
            <p:ph type="dt" sz="quarter" idx="1"/>
          </p:nvPr>
        </p:nvSpPr>
        <p:spPr>
          <a:noFill/>
        </p:spPr>
        <p:txBody>
          <a:bodyPr/>
          <a:lstStyle/>
          <a:p>
            <a:fld id="{CEBE8BD5-5209-478F-AD5B-F33791C2C177}" type="datetime1">
              <a:rPr lang="en-US" smtClean="0"/>
              <a:pPr/>
              <a:t>11/27/2014</a:t>
            </a:fld>
            <a:endParaRPr lang="en-US" smtClean="0"/>
          </a:p>
        </p:txBody>
      </p:sp>
      <p:sp>
        <p:nvSpPr>
          <p:cNvPr id="101379" name="Rectangle 13"/>
          <p:cNvSpPr>
            <a:spLocks noGrp="1" noChangeArrowheads="1"/>
          </p:cNvSpPr>
          <p:nvPr>
            <p:ph type="sldNum" sz="quarter" idx="5"/>
          </p:nvPr>
        </p:nvSpPr>
        <p:spPr>
          <a:noFill/>
        </p:spPr>
        <p:txBody>
          <a:bodyPr/>
          <a:lstStyle/>
          <a:p>
            <a:fld id="{30CF5121-A03A-486C-88EA-BDC522880489}" type="slidenum">
              <a:rPr lang="en-US" smtClean="0"/>
              <a:pPr/>
              <a:t>92</a:t>
            </a:fld>
            <a:endParaRPr lang="en-US" smtClean="0"/>
          </a:p>
        </p:txBody>
      </p:sp>
      <p:sp>
        <p:nvSpPr>
          <p:cNvPr id="101380" name="Rectangle 2"/>
          <p:cNvSpPr>
            <a:spLocks noGrp="1" noRot="1" noChangeAspect="1" noChangeArrowheads="1" noTextEdit="1"/>
          </p:cNvSpPr>
          <p:nvPr>
            <p:ph type="sldImg"/>
          </p:nvPr>
        </p:nvSpPr>
        <p:spPr>
          <a:ln/>
        </p:spPr>
      </p:sp>
      <p:sp>
        <p:nvSpPr>
          <p:cNvPr id="10138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1"/>
          <p:cNvSpPr>
            <a:spLocks noGrp="1" noChangeArrowheads="1"/>
          </p:cNvSpPr>
          <p:nvPr>
            <p:ph type="dt" sz="quarter" idx="1"/>
          </p:nvPr>
        </p:nvSpPr>
        <p:spPr>
          <a:noFill/>
        </p:spPr>
        <p:txBody>
          <a:bodyPr/>
          <a:lstStyle/>
          <a:p>
            <a:fld id="{A20057A3-E366-4336-89AD-24B9A12FCC00}" type="datetime1">
              <a:rPr lang="en-US" smtClean="0"/>
              <a:pPr/>
              <a:t>11/27/2014</a:t>
            </a:fld>
            <a:endParaRPr lang="en-US" smtClean="0"/>
          </a:p>
        </p:txBody>
      </p:sp>
      <p:sp>
        <p:nvSpPr>
          <p:cNvPr id="102403" name="Rectangle 13"/>
          <p:cNvSpPr>
            <a:spLocks noGrp="1" noChangeArrowheads="1"/>
          </p:cNvSpPr>
          <p:nvPr>
            <p:ph type="sldNum" sz="quarter" idx="5"/>
          </p:nvPr>
        </p:nvSpPr>
        <p:spPr>
          <a:noFill/>
        </p:spPr>
        <p:txBody>
          <a:bodyPr/>
          <a:lstStyle/>
          <a:p>
            <a:fld id="{DD5A6316-5841-4B40-8FB6-6482C4619400}" type="slidenum">
              <a:rPr lang="en-US" smtClean="0"/>
              <a:pPr/>
              <a:t>93</a:t>
            </a:fld>
            <a:endParaRPr lang="en-US" smtClean="0"/>
          </a:p>
        </p:txBody>
      </p:sp>
      <p:sp>
        <p:nvSpPr>
          <p:cNvPr id="102404" name="Rectangle 2"/>
          <p:cNvSpPr>
            <a:spLocks noGrp="1" noRot="1" noChangeAspect="1" noChangeArrowheads="1" noTextEdit="1"/>
          </p:cNvSpPr>
          <p:nvPr>
            <p:ph type="sldImg"/>
          </p:nvPr>
        </p:nvSpPr>
        <p:spPr>
          <a:ln/>
        </p:spPr>
      </p:sp>
      <p:sp>
        <p:nvSpPr>
          <p:cNvPr id="10240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28A6C889-03FD-4F7D-B15C-692ADA48C51F}" type="slidenum">
              <a:rPr lang="en-US" smtClean="0"/>
              <a:pPr/>
              <a:t>10</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1"/>
          <p:cNvSpPr>
            <a:spLocks noGrp="1" noChangeArrowheads="1"/>
          </p:cNvSpPr>
          <p:nvPr>
            <p:ph type="dt" sz="quarter" idx="1"/>
          </p:nvPr>
        </p:nvSpPr>
        <p:spPr>
          <a:noFill/>
        </p:spPr>
        <p:txBody>
          <a:bodyPr/>
          <a:lstStyle/>
          <a:p>
            <a:fld id="{3DDD3813-9951-4BD7-841B-E69A740FBA16}" type="datetime1">
              <a:rPr lang="en-US" smtClean="0"/>
              <a:pPr/>
              <a:t>11/27/2014</a:t>
            </a:fld>
            <a:endParaRPr lang="en-US" smtClean="0"/>
          </a:p>
        </p:txBody>
      </p:sp>
      <p:sp>
        <p:nvSpPr>
          <p:cNvPr id="103427" name="Rectangle 13"/>
          <p:cNvSpPr>
            <a:spLocks noGrp="1" noChangeArrowheads="1"/>
          </p:cNvSpPr>
          <p:nvPr>
            <p:ph type="sldNum" sz="quarter" idx="5"/>
          </p:nvPr>
        </p:nvSpPr>
        <p:spPr>
          <a:noFill/>
        </p:spPr>
        <p:txBody>
          <a:bodyPr/>
          <a:lstStyle/>
          <a:p>
            <a:fld id="{B5D686FA-5400-4C8D-907E-A6FE74B2F121}" type="slidenum">
              <a:rPr lang="en-US" smtClean="0"/>
              <a:pPr/>
              <a:t>94</a:t>
            </a:fld>
            <a:endParaRPr lang="en-US" smtClean="0"/>
          </a:p>
        </p:txBody>
      </p:sp>
      <p:sp>
        <p:nvSpPr>
          <p:cNvPr id="103428" name="Rectangle 2"/>
          <p:cNvSpPr>
            <a:spLocks noGrp="1" noRot="1" noChangeAspect="1" noChangeArrowheads="1" noTextEdit="1"/>
          </p:cNvSpPr>
          <p:nvPr>
            <p:ph type="sldImg"/>
          </p:nvPr>
        </p:nvSpPr>
        <p:spPr>
          <a:ln/>
        </p:spPr>
      </p:sp>
      <p:sp>
        <p:nvSpPr>
          <p:cNvPr id="10342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a:noFill/>
        </p:spPr>
        <p:txBody>
          <a:bodyPr/>
          <a:lstStyle/>
          <a:p>
            <a:r>
              <a:rPr lang="en-US" smtClean="0"/>
              <a:t>The University of Adelaide, School of Computer Science</a:t>
            </a:r>
          </a:p>
        </p:txBody>
      </p:sp>
      <p:sp>
        <p:nvSpPr>
          <p:cNvPr id="77827" name="Rectangle 3"/>
          <p:cNvSpPr>
            <a:spLocks noGrp="1" noChangeArrowheads="1"/>
          </p:cNvSpPr>
          <p:nvPr>
            <p:ph type="dt" sz="quarter" idx="1"/>
          </p:nvPr>
        </p:nvSpPr>
        <p:spPr>
          <a:noFill/>
        </p:spPr>
        <p:txBody>
          <a:bodyPr/>
          <a:lstStyle/>
          <a:p>
            <a:fld id="{5D09757D-452F-4CBE-87A4-5BB316C3D8C7}" type="datetime3">
              <a:rPr lang="en-US" smtClean="0"/>
              <a:pPr/>
              <a:t>27 November 2014</a:t>
            </a:fld>
            <a:endParaRPr lang="en-US" smtClean="0"/>
          </a:p>
        </p:txBody>
      </p:sp>
      <p:sp>
        <p:nvSpPr>
          <p:cNvPr id="77828" name="Rectangle 6"/>
          <p:cNvSpPr>
            <a:spLocks noGrp="1" noChangeArrowheads="1"/>
          </p:cNvSpPr>
          <p:nvPr>
            <p:ph type="ftr" sz="quarter" idx="4"/>
          </p:nvPr>
        </p:nvSpPr>
        <p:spPr>
          <a:noFill/>
        </p:spPr>
        <p:txBody>
          <a:bodyPr/>
          <a:lstStyle/>
          <a:p>
            <a:r>
              <a:rPr lang="en-US" smtClean="0"/>
              <a:t>Chapter 2 — Instructions: Language of the Computer</a:t>
            </a:r>
          </a:p>
        </p:txBody>
      </p:sp>
      <p:sp>
        <p:nvSpPr>
          <p:cNvPr id="77829" name="Rectangle 7"/>
          <p:cNvSpPr>
            <a:spLocks noGrp="1" noChangeArrowheads="1"/>
          </p:cNvSpPr>
          <p:nvPr>
            <p:ph type="sldNum" sz="quarter" idx="5"/>
          </p:nvPr>
        </p:nvSpPr>
        <p:spPr>
          <a:noFill/>
        </p:spPr>
        <p:txBody>
          <a:bodyPr/>
          <a:lstStyle/>
          <a:p>
            <a:fld id="{7635EFBB-9E5F-4777-B348-683F9D89A0FB}" type="slidenum">
              <a:rPr lang="en-US" smtClean="0"/>
              <a:pPr/>
              <a:t>100</a:t>
            </a:fld>
            <a:endParaRPr lang="en-US" smtClean="0"/>
          </a:p>
        </p:txBody>
      </p:sp>
      <p:sp>
        <p:nvSpPr>
          <p:cNvPr id="77830" name="Rectangle 2"/>
          <p:cNvSpPr>
            <a:spLocks noGrp="1" noRot="1" noChangeAspect="1" noChangeArrowheads="1" noTextEdit="1"/>
          </p:cNvSpPr>
          <p:nvPr>
            <p:ph type="sldImg"/>
          </p:nvPr>
        </p:nvSpPr>
        <p:spPr>
          <a:ln/>
        </p:spPr>
      </p:sp>
      <p:sp>
        <p:nvSpPr>
          <p:cNvPr id="77831"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a:noFill/>
        </p:spPr>
        <p:txBody>
          <a:bodyPr/>
          <a:lstStyle/>
          <a:p>
            <a:r>
              <a:rPr lang="en-US" smtClean="0"/>
              <a:t>The University of Adelaide, School of Computer Science</a:t>
            </a:r>
          </a:p>
        </p:txBody>
      </p:sp>
      <p:sp>
        <p:nvSpPr>
          <p:cNvPr id="78851" name="Rectangle 3"/>
          <p:cNvSpPr>
            <a:spLocks noGrp="1" noChangeArrowheads="1"/>
          </p:cNvSpPr>
          <p:nvPr>
            <p:ph type="dt" sz="quarter" idx="1"/>
          </p:nvPr>
        </p:nvSpPr>
        <p:spPr>
          <a:noFill/>
        </p:spPr>
        <p:txBody>
          <a:bodyPr/>
          <a:lstStyle/>
          <a:p>
            <a:fld id="{11CFB51D-F9BB-4223-A420-D990D6BF089E}" type="datetime3">
              <a:rPr lang="en-US" smtClean="0"/>
              <a:pPr/>
              <a:t>27 November 2014</a:t>
            </a:fld>
            <a:endParaRPr lang="en-US" smtClean="0"/>
          </a:p>
        </p:txBody>
      </p:sp>
      <p:sp>
        <p:nvSpPr>
          <p:cNvPr id="78852" name="Rectangle 6"/>
          <p:cNvSpPr>
            <a:spLocks noGrp="1" noChangeArrowheads="1"/>
          </p:cNvSpPr>
          <p:nvPr>
            <p:ph type="ftr" sz="quarter" idx="4"/>
          </p:nvPr>
        </p:nvSpPr>
        <p:spPr>
          <a:noFill/>
        </p:spPr>
        <p:txBody>
          <a:bodyPr/>
          <a:lstStyle/>
          <a:p>
            <a:r>
              <a:rPr lang="en-US" smtClean="0"/>
              <a:t>Chapter 2 — Instructions: Language of the Computer</a:t>
            </a:r>
          </a:p>
        </p:txBody>
      </p:sp>
      <p:sp>
        <p:nvSpPr>
          <p:cNvPr id="78853" name="Rectangle 7"/>
          <p:cNvSpPr>
            <a:spLocks noGrp="1" noChangeArrowheads="1"/>
          </p:cNvSpPr>
          <p:nvPr>
            <p:ph type="sldNum" sz="quarter" idx="5"/>
          </p:nvPr>
        </p:nvSpPr>
        <p:spPr>
          <a:noFill/>
        </p:spPr>
        <p:txBody>
          <a:bodyPr/>
          <a:lstStyle/>
          <a:p>
            <a:fld id="{3A205F64-4F42-42F3-8E79-BF695A8FEBC9}" type="slidenum">
              <a:rPr lang="en-US" smtClean="0"/>
              <a:pPr/>
              <a:t>101</a:t>
            </a:fld>
            <a:endParaRPr lang="en-US" smtClean="0"/>
          </a:p>
        </p:txBody>
      </p:sp>
      <p:sp>
        <p:nvSpPr>
          <p:cNvPr id="78854" name="Rectangle 2"/>
          <p:cNvSpPr>
            <a:spLocks noGrp="1" noRot="1" noChangeAspect="1" noChangeArrowheads="1" noTextEdit="1"/>
          </p:cNvSpPr>
          <p:nvPr>
            <p:ph type="sldImg"/>
          </p:nvPr>
        </p:nvSpPr>
        <p:spPr>
          <a:ln/>
        </p:spPr>
      </p:sp>
      <p:sp>
        <p:nvSpPr>
          <p:cNvPr id="78855"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642938" y="1306513"/>
            <a:ext cx="7772400" cy="1143000"/>
          </a:xfrm>
        </p:spPr>
        <p:txBody>
          <a:bodyPr/>
          <a:lstStyle>
            <a:lvl1pPr algn="l">
              <a:defRPr sz="4000"/>
            </a:lvl1pPr>
          </a:lstStyle>
          <a:p>
            <a:r>
              <a:rPr lang="nl-NL"/>
              <a:t>Klik om het opmaakprofiel van de modeltitel te bewerken</a:t>
            </a:r>
          </a:p>
        </p:txBody>
      </p:sp>
      <p:sp>
        <p:nvSpPr>
          <p:cNvPr id="64515" name="Rectangle 3"/>
          <p:cNvSpPr>
            <a:spLocks noGrp="1" noChangeArrowheads="1"/>
          </p:cNvSpPr>
          <p:nvPr>
            <p:ph type="subTitle" idx="1"/>
          </p:nvPr>
        </p:nvSpPr>
        <p:spPr>
          <a:xfrm>
            <a:off x="2286000" y="2927350"/>
            <a:ext cx="6400800" cy="1752600"/>
          </a:xfrm>
        </p:spPr>
        <p:txBody>
          <a:bodyPr/>
          <a:lstStyle>
            <a:lvl1pPr marL="0" indent="0" algn="r">
              <a:buFontTx/>
              <a:buNone/>
              <a:defRPr sz="3200"/>
            </a:lvl1pPr>
          </a:lstStyle>
          <a:p>
            <a:r>
              <a:rPr lang="nl-NL"/>
              <a:t>Klik om het opmaakprofiel van de modelondertitel te bewerken</a:t>
            </a:r>
          </a:p>
        </p:txBody>
      </p:sp>
      <p:sp>
        <p:nvSpPr>
          <p:cNvPr id="4" name="Slide Number Placeholder 3"/>
          <p:cNvSpPr>
            <a:spLocks noGrp="1" noChangeArrowheads="1"/>
          </p:cNvSpPr>
          <p:nvPr>
            <p:ph type="sldNum" sz="quarter" idx="10"/>
          </p:nvPr>
        </p:nvSpPr>
        <p:spPr>
          <a:xfrm>
            <a:off x="6553200" y="6248400"/>
            <a:ext cx="1905000" cy="457200"/>
          </a:xfrm>
          <a:prstGeom prst="rect">
            <a:avLst/>
          </a:prstGeom>
        </p:spPr>
        <p:txBody>
          <a:bodyPr/>
          <a:lstStyle>
            <a:lvl1pPr>
              <a:defRPr sz="1400" i="0"/>
            </a:lvl1pPr>
          </a:lstStyle>
          <a:p>
            <a:pPr>
              <a:defRPr/>
            </a:pPr>
            <a:fld id="{6328305D-513A-4C3E-994D-AE338B5C7E7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300" y="228600"/>
            <a:ext cx="21463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228600"/>
            <a:ext cx="62865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9400" y="1073150"/>
            <a:ext cx="4216400" cy="540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73150"/>
            <a:ext cx="4216400" cy="540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92100" y="228600"/>
            <a:ext cx="8547100" cy="7286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Klik om het opmaakprofiel van de modeltitel te bewerken</a:t>
            </a:r>
          </a:p>
        </p:txBody>
      </p:sp>
      <p:sp>
        <p:nvSpPr>
          <p:cNvPr id="3075" name="Rectangle 3"/>
          <p:cNvSpPr>
            <a:spLocks noGrp="1" noChangeArrowheads="1"/>
          </p:cNvSpPr>
          <p:nvPr>
            <p:ph type="body" idx="1"/>
          </p:nvPr>
        </p:nvSpPr>
        <p:spPr bwMode="auto">
          <a:xfrm>
            <a:off x="279400" y="1073150"/>
            <a:ext cx="8585200" cy="5403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err="1" smtClean="0"/>
              <a:t>Klik</a:t>
            </a:r>
            <a:r>
              <a:rPr lang="en-US" dirty="0" smtClean="0"/>
              <a:t> </a:t>
            </a:r>
            <a:r>
              <a:rPr lang="en-US" dirty="0" err="1" smtClean="0"/>
              <a:t>om</a:t>
            </a:r>
            <a:r>
              <a:rPr lang="en-US" dirty="0" smtClean="0"/>
              <a:t> de </a:t>
            </a:r>
            <a:r>
              <a:rPr lang="en-US" dirty="0" err="1" smtClean="0"/>
              <a:t>opmaakprofielen</a:t>
            </a:r>
            <a:r>
              <a:rPr lang="en-US" dirty="0" smtClean="0"/>
              <a:t> van de </a:t>
            </a:r>
            <a:r>
              <a:rPr lang="en-US" dirty="0" err="1" smtClean="0"/>
              <a:t>modeltekst</a:t>
            </a:r>
            <a:r>
              <a:rPr lang="en-US" dirty="0" smtClean="0"/>
              <a:t> </a:t>
            </a:r>
            <a:r>
              <a:rPr lang="en-US" dirty="0" err="1" smtClean="0"/>
              <a:t>te</a:t>
            </a:r>
            <a:r>
              <a:rPr lang="en-US" dirty="0" smtClean="0"/>
              <a:t> </a:t>
            </a:r>
            <a:r>
              <a:rPr lang="en-US" dirty="0" err="1" smtClean="0"/>
              <a:t>bewerken</a:t>
            </a:r>
            <a:endParaRPr lang="en-US" dirty="0" smtClean="0"/>
          </a:p>
          <a:p>
            <a:pPr lvl="1"/>
            <a:r>
              <a:rPr lang="en-US" dirty="0" err="1" smtClean="0"/>
              <a:t>Tweede</a:t>
            </a:r>
            <a:r>
              <a:rPr lang="en-US" dirty="0" smtClean="0"/>
              <a:t> </a:t>
            </a:r>
            <a:r>
              <a:rPr lang="en-US" dirty="0" err="1" smtClean="0"/>
              <a:t>niveau</a:t>
            </a:r>
            <a:endParaRPr lang="en-US" dirty="0" smtClean="0"/>
          </a:p>
          <a:p>
            <a:pPr lvl="2"/>
            <a:r>
              <a:rPr lang="en-US" dirty="0" err="1" smtClean="0"/>
              <a:t>Derde</a:t>
            </a:r>
            <a:r>
              <a:rPr lang="en-US" dirty="0" smtClean="0"/>
              <a:t> </a:t>
            </a:r>
            <a:r>
              <a:rPr lang="en-US" dirty="0" err="1" smtClean="0"/>
              <a:t>niveau</a:t>
            </a:r>
            <a:endParaRPr lang="en-US" dirty="0" smtClean="0"/>
          </a:p>
          <a:p>
            <a:pPr lvl="3"/>
            <a:r>
              <a:rPr lang="en-US" dirty="0" err="1" smtClean="0"/>
              <a:t>Vierde</a:t>
            </a:r>
            <a:r>
              <a:rPr lang="en-US" dirty="0" smtClean="0"/>
              <a:t> </a:t>
            </a:r>
            <a:r>
              <a:rPr lang="en-US" dirty="0" err="1" smtClean="0"/>
              <a:t>niveau</a:t>
            </a:r>
            <a:endParaRPr lang="en-US" dirty="0" smtClean="0"/>
          </a:p>
          <a:p>
            <a:pPr lvl="4"/>
            <a:r>
              <a:rPr lang="en-US" dirty="0" err="1" smtClean="0"/>
              <a:t>Vijfde</a:t>
            </a:r>
            <a:r>
              <a:rPr lang="en-US" dirty="0" smtClean="0"/>
              <a:t> </a:t>
            </a:r>
            <a:r>
              <a:rPr lang="en-US" dirty="0" err="1" smtClean="0"/>
              <a:t>niveau</a:t>
            </a:r>
            <a:endParaRPr lang="en-US" dirty="0" smtClean="0"/>
          </a:p>
        </p:txBody>
      </p:sp>
      <p:sp>
        <p:nvSpPr>
          <p:cNvPr id="7" name="TextBox 6"/>
          <p:cNvSpPr txBox="1"/>
          <p:nvPr userDrawn="1"/>
        </p:nvSpPr>
        <p:spPr>
          <a:xfrm>
            <a:off x="6516216" y="6627168"/>
            <a:ext cx="2627784" cy="230832"/>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900" b="0" i="1" u="none" strike="noStrike" kern="1200" cap="none" spc="0" normalizeH="0" baseline="0" noProof="0" dirty="0" smtClean="0">
                <a:ln>
                  <a:noFill/>
                </a:ln>
                <a:solidFill>
                  <a:srgbClr val="000000"/>
                </a:solidFill>
                <a:effectLst/>
                <a:uLnTx/>
                <a:uFillTx/>
                <a:latin typeface="Arial" charset="0"/>
                <a:ea typeface="+mn-ea"/>
                <a:cs typeface="+mn-cs"/>
              </a:rPr>
              <a:t>  Advanced Computer Architecture      pg </a:t>
            </a:r>
            <a:fld id="{08FFB19C-4C3F-4E48-9052-3F8614C204F7}" type="slidenum">
              <a:rPr kumimoji="0" lang="en-US" sz="900" b="0" i="1"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900" b="0" i="1" u="none" strike="noStrike" kern="1200" cap="none" spc="0" normalizeH="0" baseline="0" noProof="0" dirty="0" smtClean="0">
              <a:ln>
                <a:noFill/>
              </a:ln>
              <a:solidFill>
                <a:srgbClr val="000000"/>
              </a:solidFill>
              <a:effectLst/>
              <a:uLnTx/>
              <a:uFillTx/>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iming>
    <p:tnLst>
      <p:par>
        <p:cTn id="1" dur="indefinite" restart="never" nodeType="tmRoot"/>
      </p:par>
    </p:tnLst>
  </p:timing>
  <p:hf hdr="0" ftr="0" dt="0"/>
  <p:txStyles>
    <p:titleStyle>
      <a:lvl1pPr algn="ctr" rtl="0" eaLnBrk="0" fontAlgn="base" hangingPunct="0">
        <a:lnSpc>
          <a:spcPct val="80000"/>
        </a:lnSpc>
        <a:spcBef>
          <a:spcPct val="0"/>
        </a:spcBef>
        <a:spcAft>
          <a:spcPct val="0"/>
        </a:spcAft>
        <a:defRPr sz="3400">
          <a:solidFill>
            <a:schemeClr val="tx1"/>
          </a:solidFill>
          <a:latin typeface="+mj-lt"/>
          <a:ea typeface="+mj-ea"/>
          <a:cs typeface="+mj-cs"/>
        </a:defRPr>
      </a:lvl1pPr>
      <a:lvl2pPr algn="ctr" rtl="0" eaLnBrk="0" fontAlgn="base" hangingPunct="0">
        <a:lnSpc>
          <a:spcPct val="80000"/>
        </a:lnSpc>
        <a:spcBef>
          <a:spcPct val="0"/>
        </a:spcBef>
        <a:spcAft>
          <a:spcPct val="0"/>
        </a:spcAft>
        <a:defRPr sz="3400">
          <a:solidFill>
            <a:schemeClr val="tx1"/>
          </a:solidFill>
          <a:latin typeface="Comic Sans MS" pitchFamily="66" charset="0"/>
        </a:defRPr>
      </a:lvl2pPr>
      <a:lvl3pPr algn="ctr" rtl="0" eaLnBrk="0" fontAlgn="base" hangingPunct="0">
        <a:lnSpc>
          <a:spcPct val="80000"/>
        </a:lnSpc>
        <a:spcBef>
          <a:spcPct val="0"/>
        </a:spcBef>
        <a:spcAft>
          <a:spcPct val="0"/>
        </a:spcAft>
        <a:defRPr sz="3400">
          <a:solidFill>
            <a:schemeClr val="tx1"/>
          </a:solidFill>
          <a:latin typeface="Comic Sans MS" pitchFamily="66" charset="0"/>
        </a:defRPr>
      </a:lvl3pPr>
      <a:lvl4pPr algn="ctr" rtl="0" eaLnBrk="0" fontAlgn="base" hangingPunct="0">
        <a:lnSpc>
          <a:spcPct val="80000"/>
        </a:lnSpc>
        <a:spcBef>
          <a:spcPct val="0"/>
        </a:spcBef>
        <a:spcAft>
          <a:spcPct val="0"/>
        </a:spcAft>
        <a:defRPr sz="3400">
          <a:solidFill>
            <a:schemeClr val="tx1"/>
          </a:solidFill>
          <a:latin typeface="Comic Sans MS" pitchFamily="66" charset="0"/>
        </a:defRPr>
      </a:lvl4pPr>
      <a:lvl5pPr algn="ctr" rtl="0" eaLnBrk="0" fontAlgn="base" hangingPunct="0">
        <a:lnSpc>
          <a:spcPct val="80000"/>
        </a:lnSpc>
        <a:spcBef>
          <a:spcPct val="0"/>
        </a:spcBef>
        <a:spcAft>
          <a:spcPct val="0"/>
        </a:spcAft>
        <a:defRPr sz="3400">
          <a:solidFill>
            <a:schemeClr val="tx1"/>
          </a:solidFill>
          <a:latin typeface="Comic Sans MS" pitchFamily="66" charset="0"/>
        </a:defRPr>
      </a:lvl5pPr>
      <a:lvl6pPr marL="457200" algn="ctr" rtl="0" eaLnBrk="0" fontAlgn="base" hangingPunct="0">
        <a:lnSpc>
          <a:spcPct val="80000"/>
        </a:lnSpc>
        <a:spcBef>
          <a:spcPct val="0"/>
        </a:spcBef>
        <a:spcAft>
          <a:spcPct val="0"/>
        </a:spcAft>
        <a:defRPr sz="3400">
          <a:solidFill>
            <a:schemeClr val="tx1"/>
          </a:solidFill>
          <a:latin typeface="Comic Sans MS" pitchFamily="66" charset="0"/>
        </a:defRPr>
      </a:lvl6pPr>
      <a:lvl7pPr marL="914400" algn="ctr" rtl="0" eaLnBrk="0" fontAlgn="base" hangingPunct="0">
        <a:lnSpc>
          <a:spcPct val="80000"/>
        </a:lnSpc>
        <a:spcBef>
          <a:spcPct val="0"/>
        </a:spcBef>
        <a:spcAft>
          <a:spcPct val="0"/>
        </a:spcAft>
        <a:defRPr sz="3400">
          <a:solidFill>
            <a:schemeClr val="tx1"/>
          </a:solidFill>
          <a:latin typeface="Comic Sans MS" pitchFamily="66" charset="0"/>
        </a:defRPr>
      </a:lvl7pPr>
      <a:lvl8pPr marL="1371600" algn="ctr" rtl="0" eaLnBrk="0" fontAlgn="base" hangingPunct="0">
        <a:lnSpc>
          <a:spcPct val="80000"/>
        </a:lnSpc>
        <a:spcBef>
          <a:spcPct val="0"/>
        </a:spcBef>
        <a:spcAft>
          <a:spcPct val="0"/>
        </a:spcAft>
        <a:defRPr sz="3400">
          <a:solidFill>
            <a:schemeClr val="tx1"/>
          </a:solidFill>
          <a:latin typeface="Comic Sans MS" pitchFamily="66" charset="0"/>
        </a:defRPr>
      </a:lvl8pPr>
      <a:lvl9pPr marL="1828800" algn="ctr" rtl="0" eaLnBrk="0" fontAlgn="base" hangingPunct="0">
        <a:lnSpc>
          <a:spcPct val="80000"/>
        </a:lnSpc>
        <a:spcBef>
          <a:spcPct val="0"/>
        </a:spcBef>
        <a:spcAft>
          <a:spcPct val="0"/>
        </a:spcAft>
        <a:defRPr sz="3400">
          <a:solidFill>
            <a:schemeClr val="tx1"/>
          </a:solidFill>
          <a:latin typeface="Comic Sans MS" pitchFamily="66" charset="0"/>
        </a:defRPr>
      </a:lvl9pPr>
    </p:titleStyle>
    <p:bodyStyle>
      <a:lvl1pPr marL="190500" indent="-190500" algn="l" rtl="0" eaLnBrk="0" fontAlgn="base" hangingPunct="0">
        <a:lnSpc>
          <a:spcPct val="90000"/>
        </a:lnSpc>
        <a:spcBef>
          <a:spcPct val="20000"/>
        </a:spcBef>
        <a:spcAft>
          <a:spcPct val="0"/>
        </a:spcAft>
        <a:buChar char="•"/>
        <a:defRPr sz="2400">
          <a:solidFill>
            <a:schemeClr val="tx1"/>
          </a:solidFill>
          <a:latin typeface="+mn-lt"/>
          <a:ea typeface="+mn-ea"/>
          <a:cs typeface="+mn-cs"/>
        </a:defRPr>
      </a:lvl1pPr>
      <a:lvl2pPr marL="673100" indent="-190500" algn="l" rtl="0" eaLnBrk="0" fontAlgn="base" hangingPunct="0">
        <a:lnSpc>
          <a:spcPct val="90000"/>
        </a:lnSpc>
        <a:spcBef>
          <a:spcPct val="20000"/>
        </a:spcBef>
        <a:spcAft>
          <a:spcPct val="0"/>
        </a:spcAft>
        <a:buChar char="–"/>
        <a:defRPr sz="2200">
          <a:solidFill>
            <a:schemeClr val="tx1"/>
          </a:solidFill>
          <a:latin typeface="+mn-lt"/>
        </a:defRPr>
      </a:lvl2pPr>
      <a:lvl3pPr marL="1168400" indent="-209550" algn="l" rtl="0" eaLnBrk="0" fontAlgn="base" hangingPunct="0">
        <a:lnSpc>
          <a:spcPct val="90000"/>
        </a:lnSpc>
        <a:spcBef>
          <a:spcPct val="0"/>
        </a:spcBef>
        <a:spcAft>
          <a:spcPct val="0"/>
        </a:spcAft>
        <a:buChar char="•"/>
        <a:defRPr sz="2000">
          <a:solidFill>
            <a:schemeClr val="tx1"/>
          </a:solidFill>
          <a:latin typeface="+mn-lt"/>
        </a:defRPr>
      </a:lvl3pPr>
      <a:lvl4pPr marL="1587500" indent="-228600" algn="l" rtl="0" eaLnBrk="0" fontAlgn="base" hangingPunct="0">
        <a:lnSpc>
          <a:spcPct val="90000"/>
        </a:lnSpc>
        <a:spcBef>
          <a:spcPct val="0"/>
        </a:spcBef>
        <a:spcAft>
          <a:spcPct val="0"/>
        </a:spcAft>
        <a:buChar char="–"/>
        <a:defRPr sz="2000">
          <a:solidFill>
            <a:schemeClr val="tx1"/>
          </a:solidFill>
          <a:latin typeface="+mn-lt"/>
        </a:defRPr>
      </a:lvl4pPr>
      <a:lvl5pPr marL="2028825" indent="-250825" algn="l" rtl="0" eaLnBrk="0" fontAlgn="base" hangingPunct="0">
        <a:lnSpc>
          <a:spcPct val="90000"/>
        </a:lnSpc>
        <a:spcBef>
          <a:spcPct val="0"/>
        </a:spcBef>
        <a:spcAft>
          <a:spcPct val="0"/>
        </a:spcAft>
        <a:buChar char="»"/>
        <a:defRPr sz="2000">
          <a:solidFill>
            <a:schemeClr val="tx1"/>
          </a:solidFill>
          <a:latin typeface="+mn-lt"/>
        </a:defRPr>
      </a:lvl5pPr>
      <a:lvl6pPr marL="2486025" indent="-250825" algn="l" rtl="0" eaLnBrk="0" fontAlgn="base" hangingPunct="0">
        <a:lnSpc>
          <a:spcPct val="90000"/>
        </a:lnSpc>
        <a:spcBef>
          <a:spcPct val="0"/>
        </a:spcBef>
        <a:spcAft>
          <a:spcPct val="0"/>
        </a:spcAft>
        <a:buChar char="»"/>
        <a:defRPr sz="2000">
          <a:solidFill>
            <a:schemeClr val="tx1"/>
          </a:solidFill>
          <a:latin typeface="+mn-lt"/>
        </a:defRPr>
      </a:lvl6pPr>
      <a:lvl7pPr marL="2943225" indent="-250825" algn="l" rtl="0" eaLnBrk="0" fontAlgn="base" hangingPunct="0">
        <a:lnSpc>
          <a:spcPct val="90000"/>
        </a:lnSpc>
        <a:spcBef>
          <a:spcPct val="0"/>
        </a:spcBef>
        <a:spcAft>
          <a:spcPct val="0"/>
        </a:spcAft>
        <a:buChar char="»"/>
        <a:defRPr sz="2000">
          <a:solidFill>
            <a:schemeClr val="tx1"/>
          </a:solidFill>
          <a:latin typeface="+mn-lt"/>
        </a:defRPr>
      </a:lvl7pPr>
      <a:lvl8pPr marL="3400425" indent="-250825" algn="l" rtl="0" eaLnBrk="0" fontAlgn="base" hangingPunct="0">
        <a:lnSpc>
          <a:spcPct val="90000"/>
        </a:lnSpc>
        <a:spcBef>
          <a:spcPct val="0"/>
        </a:spcBef>
        <a:spcAft>
          <a:spcPct val="0"/>
        </a:spcAft>
        <a:buChar char="»"/>
        <a:defRPr sz="2000">
          <a:solidFill>
            <a:schemeClr val="tx1"/>
          </a:solidFill>
          <a:latin typeface="+mn-lt"/>
        </a:defRPr>
      </a:lvl8pPr>
      <a:lvl9pPr marL="3857625" indent="-250825" algn="l" rtl="0" eaLnBrk="0" fontAlgn="base" hangingPunct="0">
        <a:lnSpc>
          <a:spcPct val="90000"/>
        </a:lnSpc>
        <a:spcBef>
          <a:spcPct val="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move"/>
          <p:cNvPicPr>
            <a:picLocks noChangeAspect="1" noChangeArrowheads="1"/>
          </p:cNvPicPr>
          <p:nvPr/>
        </p:nvPicPr>
        <p:blipFill>
          <a:blip r:embed="rId3" cstate="print">
            <a:lum bright="70000" contrast="-60000"/>
          </a:blip>
          <a:srcRect/>
          <a:stretch>
            <a:fillRect/>
          </a:stretch>
        </p:blipFill>
        <p:spPr bwMode="auto">
          <a:xfrm>
            <a:off x="0" y="-6350"/>
            <a:ext cx="9144000" cy="6870700"/>
          </a:xfrm>
          <a:prstGeom prst="rect">
            <a:avLst/>
          </a:prstGeom>
          <a:noFill/>
          <a:ln w="9525">
            <a:noFill/>
            <a:miter lim="800000"/>
            <a:headEnd/>
            <a:tailEnd/>
          </a:ln>
        </p:spPr>
      </p:pic>
      <p:sp>
        <p:nvSpPr>
          <p:cNvPr id="6147" name="Rectangle 2"/>
          <p:cNvSpPr>
            <a:spLocks noGrp="1" noChangeArrowheads="1"/>
          </p:cNvSpPr>
          <p:nvPr>
            <p:ph type="ctrTitle"/>
          </p:nvPr>
        </p:nvSpPr>
        <p:spPr/>
        <p:txBody>
          <a:bodyPr/>
          <a:lstStyle/>
          <a:p>
            <a:r>
              <a:rPr lang="en-US" dirty="0" smtClean="0"/>
              <a:t>Advanced Computer Architecture</a:t>
            </a:r>
            <a:br>
              <a:rPr lang="en-US" dirty="0" smtClean="0"/>
            </a:br>
            <a:r>
              <a:rPr lang="en-US" dirty="0" smtClean="0"/>
              <a:t/>
            </a:r>
            <a:br>
              <a:rPr lang="en-US" dirty="0" smtClean="0"/>
            </a:br>
            <a:r>
              <a:rPr lang="en-US" dirty="0" smtClean="0"/>
              <a:t>Memory Hierarchy Design</a:t>
            </a:r>
          </a:p>
        </p:txBody>
      </p:sp>
      <p:sp>
        <p:nvSpPr>
          <p:cNvPr id="6148" name="Rectangle 3"/>
          <p:cNvSpPr>
            <a:spLocks noGrp="1" noChangeArrowheads="1"/>
          </p:cNvSpPr>
          <p:nvPr>
            <p:ph type="subTitle" idx="1"/>
          </p:nvPr>
        </p:nvSpPr>
        <p:spPr>
          <a:xfrm>
            <a:off x="2195736" y="3429000"/>
            <a:ext cx="6400800" cy="1752600"/>
          </a:xfrm>
        </p:spPr>
        <p:txBody>
          <a:bodyPr/>
          <a:lstStyle/>
          <a:p>
            <a:r>
              <a:rPr lang="en-US" dirty="0" smtClean="0"/>
              <a:t>Course 5MD00</a:t>
            </a:r>
          </a:p>
          <a:p>
            <a:endParaRPr lang="en-US" dirty="0" smtClean="0"/>
          </a:p>
          <a:p>
            <a:r>
              <a:rPr lang="en-US" dirty="0" err="1" smtClean="0"/>
              <a:t>Henk</a:t>
            </a:r>
            <a:r>
              <a:rPr lang="en-US" dirty="0" smtClean="0"/>
              <a:t> </a:t>
            </a:r>
            <a:r>
              <a:rPr lang="en-US" dirty="0" err="1" smtClean="0"/>
              <a:t>Corporaal</a:t>
            </a:r>
            <a:endParaRPr lang="en-US" dirty="0" smtClean="0"/>
          </a:p>
          <a:p>
            <a:r>
              <a:rPr lang="en-US" dirty="0" smtClean="0"/>
              <a:t>November 2013</a:t>
            </a:r>
          </a:p>
          <a:p>
            <a:r>
              <a:rPr lang="en-US" dirty="0" smtClean="0"/>
              <a:t>h.corporaal@tue.nl</a:t>
            </a:r>
          </a:p>
          <a:p>
            <a:endParaRPr lang="en-US"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2"/>
          <p:cNvSpPr>
            <a:spLocks noChangeArrowheads="1"/>
          </p:cNvSpPr>
          <p:nvPr/>
        </p:nvSpPr>
        <p:spPr bwMode="auto">
          <a:xfrm>
            <a:off x="225425" y="312738"/>
            <a:ext cx="3168650" cy="477837"/>
          </a:xfrm>
          <a:prstGeom prst="rect">
            <a:avLst/>
          </a:prstGeom>
          <a:noFill/>
          <a:ln w="9525">
            <a:noFill/>
            <a:miter lim="800000"/>
            <a:headEnd/>
            <a:tailEnd/>
          </a:ln>
        </p:spPr>
        <p:txBody>
          <a:bodyPr wrap="none" anchor="ctr"/>
          <a:lstStyle/>
          <a:p>
            <a:endParaRPr lang="en-US"/>
          </a:p>
        </p:txBody>
      </p:sp>
      <p:sp>
        <p:nvSpPr>
          <p:cNvPr id="45062" name="Rectangle 3"/>
          <p:cNvSpPr>
            <a:spLocks noGrp="1" noChangeArrowheads="1"/>
          </p:cNvSpPr>
          <p:nvPr>
            <p:ph type="body" idx="1"/>
          </p:nvPr>
        </p:nvSpPr>
        <p:spPr>
          <a:noFill/>
        </p:spPr>
        <p:txBody>
          <a:bodyPr lIns="90488" tIns="44450" rIns="90488" bIns="44450"/>
          <a:lstStyle/>
          <a:p>
            <a:pPr eaLnBrk="1" hangingPunct="1"/>
            <a:r>
              <a:rPr lang="en-US" smtClean="0"/>
              <a:t>Mapping:  address is modulo the number of blocks in the cache</a:t>
            </a:r>
          </a:p>
        </p:txBody>
      </p:sp>
      <p:sp>
        <p:nvSpPr>
          <p:cNvPr id="45063" name="Rectangle 4"/>
          <p:cNvSpPr>
            <a:spLocks noGrp="1" noChangeArrowheads="1"/>
          </p:cNvSpPr>
          <p:nvPr>
            <p:ph type="title"/>
          </p:nvPr>
        </p:nvSpPr>
        <p:spPr>
          <a:noFill/>
        </p:spPr>
        <p:txBody>
          <a:bodyPr lIns="90488" tIns="44450" rIns="90488" bIns="44450"/>
          <a:lstStyle/>
          <a:p>
            <a:pPr eaLnBrk="1" hangingPunct="1"/>
            <a:r>
              <a:rPr lang="en-US" smtClean="0"/>
              <a:t>Direct Mapped Cache</a:t>
            </a:r>
          </a:p>
        </p:txBody>
      </p:sp>
      <p:pic>
        <p:nvPicPr>
          <p:cNvPr id="45064" name="Picture 5"/>
          <p:cNvPicPr>
            <a:picLocks noChangeArrowheads="1"/>
          </p:cNvPicPr>
          <p:nvPr/>
        </p:nvPicPr>
        <p:blipFill>
          <a:blip r:embed="rId3" cstate="print"/>
          <a:srcRect/>
          <a:stretch>
            <a:fillRect/>
          </a:stretch>
        </p:blipFill>
        <p:spPr bwMode="auto">
          <a:xfrm>
            <a:off x="1600200" y="1776413"/>
            <a:ext cx="6400800" cy="4346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eaLnBrk="1" hangingPunct="1"/>
            <a:r>
              <a:rPr lang="en-US" smtClean="0"/>
              <a:t>Virtual Machines</a:t>
            </a:r>
            <a:endParaRPr lang="en-AU" smtClean="0"/>
          </a:p>
        </p:txBody>
      </p:sp>
      <p:sp>
        <p:nvSpPr>
          <p:cNvPr id="38916" name="Rectangle 3"/>
          <p:cNvSpPr>
            <a:spLocks noGrp="1" noChangeArrowheads="1"/>
          </p:cNvSpPr>
          <p:nvPr>
            <p:ph idx="1"/>
          </p:nvPr>
        </p:nvSpPr>
        <p:spPr/>
        <p:txBody>
          <a:bodyPr/>
          <a:lstStyle/>
          <a:p>
            <a:pPr eaLnBrk="1" hangingPunct="1">
              <a:lnSpc>
                <a:spcPct val="90000"/>
              </a:lnSpc>
            </a:pPr>
            <a:r>
              <a:rPr lang="en-US" sz="2400" dirty="0" smtClean="0"/>
              <a:t>Supports isolation and security</a:t>
            </a:r>
          </a:p>
          <a:p>
            <a:pPr eaLnBrk="1" hangingPunct="1">
              <a:lnSpc>
                <a:spcPct val="90000"/>
              </a:lnSpc>
            </a:pPr>
            <a:r>
              <a:rPr lang="en-US" sz="2400" dirty="0" smtClean="0"/>
              <a:t>Sharing a computer among many unrelated users</a:t>
            </a:r>
          </a:p>
          <a:p>
            <a:pPr eaLnBrk="1" hangingPunct="1">
              <a:lnSpc>
                <a:spcPct val="90000"/>
              </a:lnSpc>
            </a:pPr>
            <a:r>
              <a:rPr lang="en-US" sz="2400" dirty="0" smtClean="0"/>
              <a:t>Enabled by raw speed of processors, making the overhead more acceptable</a:t>
            </a:r>
          </a:p>
          <a:p>
            <a:pPr eaLnBrk="1" hangingPunct="1">
              <a:lnSpc>
                <a:spcPct val="90000"/>
              </a:lnSpc>
            </a:pPr>
            <a:endParaRPr lang="en-US" sz="2400" dirty="0" smtClean="0"/>
          </a:p>
          <a:p>
            <a:pPr eaLnBrk="1" hangingPunct="1">
              <a:lnSpc>
                <a:spcPct val="90000"/>
              </a:lnSpc>
            </a:pPr>
            <a:r>
              <a:rPr lang="en-US" sz="2400" dirty="0" smtClean="0"/>
              <a:t>Allows </a:t>
            </a:r>
            <a:r>
              <a:rPr lang="en-US" sz="2400" b="1" dirty="0" smtClean="0"/>
              <a:t>different</a:t>
            </a:r>
            <a:r>
              <a:rPr lang="en-US" sz="2400" dirty="0" smtClean="0"/>
              <a:t> </a:t>
            </a:r>
            <a:r>
              <a:rPr lang="en-US" sz="2400" b="1" dirty="0" smtClean="0"/>
              <a:t>operating systems</a:t>
            </a:r>
            <a:r>
              <a:rPr lang="en-US" sz="2400" dirty="0" smtClean="0"/>
              <a:t> to be presented to user programs</a:t>
            </a:r>
            <a:endParaRPr lang="en-US" sz="2000" dirty="0" smtClean="0"/>
          </a:p>
          <a:p>
            <a:pPr lvl="1" eaLnBrk="1" hangingPunct="1">
              <a:lnSpc>
                <a:spcPct val="90000"/>
              </a:lnSpc>
            </a:pPr>
            <a:r>
              <a:rPr lang="en-US" sz="2000" dirty="0" smtClean="0"/>
              <a:t>“System Virtual Machines”</a:t>
            </a:r>
          </a:p>
          <a:p>
            <a:pPr lvl="1" eaLnBrk="1" hangingPunct="1">
              <a:lnSpc>
                <a:spcPct val="90000"/>
              </a:lnSpc>
            </a:pPr>
            <a:r>
              <a:rPr lang="en-US" sz="2000" dirty="0" smtClean="0"/>
              <a:t>SVM software is called “virtual machine monitor” or “hypervisor”</a:t>
            </a:r>
          </a:p>
          <a:p>
            <a:pPr lvl="1" eaLnBrk="1" hangingPunct="1">
              <a:lnSpc>
                <a:spcPct val="90000"/>
              </a:lnSpc>
            </a:pPr>
            <a:r>
              <a:rPr lang="en-US" sz="2000" dirty="0" smtClean="0"/>
              <a:t>Individual virtual machines run under the monitor are called “guest VMs”</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pPr eaLnBrk="1" hangingPunct="1"/>
            <a:r>
              <a:rPr lang="en-AU" smtClean="0"/>
              <a:t>Impact of VMs on Virtual Memory</a:t>
            </a:r>
          </a:p>
        </p:txBody>
      </p:sp>
      <p:sp>
        <p:nvSpPr>
          <p:cNvPr id="39940" name="Rectangle 3"/>
          <p:cNvSpPr>
            <a:spLocks noGrp="1" noChangeArrowheads="1"/>
          </p:cNvSpPr>
          <p:nvPr>
            <p:ph idx="1"/>
          </p:nvPr>
        </p:nvSpPr>
        <p:spPr/>
        <p:txBody>
          <a:bodyPr/>
          <a:lstStyle/>
          <a:p>
            <a:pPr eaLnBrk="1" hangingPunct="1">
              <a:lnSpc>
                <a:spcPct val="90000"/>
              </a:lnSpc>
            </a:pPr>
            <a:r>
              <a:rPr lang="en-US" sz="2800" smtClean="0"/>
              <a:t>Each guest OS maintains its own set of page tables</a:t>
            </a:r>
          </a:p>
          <a:p>
            <a:pPr lvl="1" eaLnBrk="1" hangingPunct="1">
              <a:lnSpc>
                <a:spcPct val="90000"/>
              </a:lnSpc>
            </a:pPr>
            <a:r>
              <a:rPr lang="en-US" sz="2400" smtClean="0"/>
              <a:t>VMM adds a level of memory between physical and virtual memory called “real memory”</a:t>
            </a:r>
          </a:p>
          <a:p>
            <a:pPr lvl="1" eaLnBrk="1" hangingPunct="1">
              <a:lnSpc>
                <a:spcPct val="90000"/>
              </a:lnSpc>
            </a:pPr>
            <a:r>
              <a:rPr lang="en-US" sz="2400" smtClean="0"/>
              <a:t>VMM maintains shadow page table that maps guest virtual addresses to physical addresses</a:t>
            </a:r>
          </a:p>
          <a:p>
            <a:pPr lvl="2" eaLnBrk="1" hangingPunct="1">
              <a:lnSpc>
                <a:spcPct val="90000"/>
              </a:lnSpc>
            </a:pPr>
            <a:r>
              <a:rPr lang="en-US" sz="2000" smtClean="0"/>
              <a:t>Requires VMM to detect guest’s changes to its own page table</a:t>
            </a:r>
          </a:p>
          <a:p>
            <a:pPr lvl="2" eaLnBrk="1" hangingPunct="1">
              <a:lnSpc>
                <a:spcPct val="90000"/>
              </a:lnSpc>
            </a:pPr>
            <a:r>
              <a:rPr lang="en-US" sz="2000" smtClean="0"/>
              <a:t>Occurs naturally if accessing the page table pointer is a privileged operation</a:t>
            </a:r>
          </a:p>
          <a:p>
            <a:pPr eaLnBrk="1" hangingPunct="1">
              <a:lnSpc>
                <a:spcPct val="90000"/>
              </a:lnSpc>
            </a:pPr>
            <a:endParaRPr lang="en-US" sz="2800" smtClean="0"/>
          </a:p>
          <a:p>
            <a:pPr eaLnBrk="1" hangingPunct="1">
              <a:lnSpc>
                <a:spcPct val="90000"/>
              </a:lnSpc>
            </a:pPr>
            <a:endParaRPr lang="en-US" sz="28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2"/>
          <p:cNvSpPr>
            <a:spLocks noGrp="1" noChangeArrowheads="1"/>
          </p:cNvSpPr>
          <p:nvPr>
            <p:ph type="title"/>
          </p:nvPr>
        </p:nvSpPr>
        <p:spPr>
          <a:noFill/>
        </p:spPr>
        <p:txBody>
          <a:bodyPr lIns="90488" tIns="44450" rIns="90488" bIns="44450"/>
          <a:lstStyle/>
          <a:p>
            <a:pPr eaLnBrk="1" hangingPunct="1"/>
            <a:r>
              <a:rPr lang="en-GB" smtClean="0"/>
              <a:t>Review: Four Questions for Memory Hierarchy Designers</a:t>
            </a:r>
          </a:p>
        </p:txBody>
      </p:sp>
      <p:sp>
        <p:nvSpPr>
          <p:cNvPr id="46086" name="Rectangle 3"/>
          <p:cNvSpPr>
            <a:spLocks noGrp="1" noChangeArrowheads="1"/>
          </p:cNvSpPr>
          <p:nvPr>
            <p:ph idx="1"/>
          </p:nvPr>
        </p:nvSpPr>
        <p:spPr>
          <a:noFill/>
        </p:spPr>
        <p:txBody>
          <a:bodyPr lIns="90488" tIns="44450" rIns="90488" bIns="44450"/>
          <a:lstStyle/>
          <a:p>
            <a:pPr eaLnBrk="1" hangingPunct="1">
              <a:lnSpc>
                <a:spcPct val="90000"/>
              </a:lnSpc>
            </a:pPr>
            <a:r>
              <a:rPr lang="en-GB" sz="2800" dirty="0" smtClean="0"/>
              <a:t>Q1: Where can a block be placed in the upper level? </a:t>
            </a:r>
            <a:r>
              <a:rPr lang="en-GB" sz="2800" i="1" dirty="0" smtClean="0">
                <a:solidFill>
                  <a:schemeClr val="accent2"/>
                </a:solidFill>
              </a:rPr>
              <a:t>(Block placement)</a:t>
            </a:r>
          </a:p>
          <a:p>
            <a:pPr lvl="1" eaLnBrk="1" hangingPunct="1">
              <a:lnSpc>
                <a:spcPct val="90000"/>
              </a:lnSpc>
            </a:pPr>
            <a:r>
              <a:rPr lang="en-GB" sz="2400" dirty="0" smtClean="0"/>
              <a:t>Fully Associative, Set Associative, Direct Mapped</a:t>
            </a:r>
          </a:p>
          <a:p>
            <a:pPr eaLnBrk="1" hangingPunct="1">
              <a:lnSpc>
                <a:spcPct val="90000"/>
              </a:lnSpc>
            </a:pPr>
            <a:r>
              <a:rPr lang="en-GB" sz="2800" dirty="0" smtClean="0"/>
              <a:t>Q2: How is a block found if it is in the upper level?</a:t>
            </a:r>
            <a:r>
              <a:rPr lang="en-GB" sz="2800" dirty="0" smtClean="0">
                <a:solidFill>
                  <a:schemeClr val="accent2"/>
                </a:solidFill>
              </a:rPr>
              <a:t/>
            </a:r>
            <a:br>
              <a:rPr lang="en-GB" sz="2800" dirty="0" smtClean="0">
                <a:solidFill>
                  <a:schemeClr val="accent2"/>
                </a:solidFill>
              </a:rPr>
            </a:br>
            <a:r>
              <a:rPr lang="en-GB" sz="2800" i="1" dirty="0" smtClean="0">
                <a:solidFill>
                  <a:schemeClr val="accent2"/>
                </a:solidFill>
              </a:rPr>
              <a:t> (Block identification)</a:t>
            </a:r>
            <a:endParaRPr lang="en-GB" sz="2800" dirty="0" smtClean="0">
              <a:solidFill>
                <a:schemeClr val="accent2"/>
              </a:solidFill>
            </a:endParaRPr>
          </a:p>
          <a:p>
            <a:pPr lvl="1" eaLnBrk="1" hangingPunct="1">
              <a:lnSpc>
                <a:spcPct val="90000"/>
              </a:lnSpc>
            </a:pPr>
            <a:r>
              <a:rPr lang="en-GB" sz="2400" dirty="0" smtClean="0"/>
              <a:t>Tag/Block</a:t>
            </a:r>
          </a:p>
          <a:p>
            <a:pPr eaLnBrk="1" hangingPunct="1">
              <a:lnSpc>
                <a:spcPct val="90000"/>
              </a:lnSpc>
            </a:pPr>
            <a:r>
              <a:rPr lang="en-GB" sz="2800" dirty="0" smtClean="0"/>
              <a:t>Q3: Which block should be replaced on a miss? </a:t>
            </a:r>
            <a:br>
              <a:rPr lang="en-GB" sz="2800" dirty="0" smtClean="0"/>
            </a:br>
            <a:r>
              <a:rPr lang="en-GB" sz="2800" i="1" dirty="0" smtClean="0">
                <a:solidFill>
                  <a:schemeClr val="accent2"/>
                </a:solidFill>
              </a:rPr>
              <a:t>(Block replacement)</a:t>
            </a:r>
            <a:endParaRPr lang="en-GB" sz="2800" dirty="0" smtClean="0">
              <a:solidFill>
                <a:schemeClr val="accent2"/>
              </a:solidFill>
            </a:endParaRPr>
          </a:p>
          <a:p>
            <a:pPr lvl="1" eaLnBrk="1" hangingPunct="1">
              <a:lnSpc>
                <a:spcPct val="90000"/>
              </a:lnSpc>
            </a:pPr>
            <a:r>
              <a:rPr lang="en-GB" sz="2400" dirty="0" smtClean="0"/>
              <a:t>Random, FIFO, LRU</a:t>
            </a:r>
          </a:p>
          <a:p>
            <a:pPr eaLnBrk="1" hangingPunct="1">
              <a:lnSpc>
                <a:spcPct val="90000"/>
              </a:lnSpc>
            </a:pPr>
            <a:r>
              <a:rPr lang="en-GB" sz="2800" dirty="0" smtClean="0"/>
              <a:t>Q4: What happens on a write? </a:t>
            </a:r>
            <a:br>
              <a:rPr lang="en-GB" sz="2800" dirty="0" smtClean="0"/>
            </a:br>
            <a:r>
              <a:rPr lang="en-GB" sz="2800" i="1" dirty="0" smtClean="0">
                <a:solidFill>
                  <a:schemeClr val="accent2"/>
                </a:solidFill>
              </a:rPr>
              <a:t>(Write strategy)</a:t>
            </a:r>
          </a:p>
          <a:p>
            <a:pPr lvl="1" eaLnBrk="1" hangingPunct="1">
              <a:lnSpc>
                <a:spcPct val="90000"/>
              </a:lnSpc>
            </a:pPr>
            <a:r>
              <a:rPr lang="en-GB" sz="2400" dirty="0" smtClean="0"/>
              <a:t>Write Back or Write Through (with Write Buffer)</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Rectangle 2"/>
          <p:cNvSpPr>
            <a:spLocks noChangeArrowheads="1"/>
          </p:cNvSpPr>
          <p:nvPr/>
        </p:nvSpPr>
        <p:spPr bwMode="auto">
          <a:xfrm>
            <a:off x="225425" y="312738"/>
            <a:ext cx="3168650" cy="477837"/>
          </a:xfrm>
          <a:prstGeom prst="rect">
            <a:avLst/>
          </a:prstGeom>
          <a:noFill/>
          <a:ln w="9525">
            <a:noFill/>
            <a:miter lim="800000"/>
            <a:headEnd/>
            <a:tailEnd/>
          </a:ln>
        </p:spPr>
        <p:txBody>
          <a:bodyPr wrap="none" anchor="ctr"/>
          <a:lstStyle/>
          <a:p>
            <a:endParaRPr lang="en-US"/>
          </a:p>
        </p:txBody>
      </p:sp>
      <p:sp>
        <p:nvSpPr>
          <p:cNvPr id="605187" name="Rectangle 3"/>
          <p:cNvSpPr>
            <a:spLocks noGrp="1" noChangeArrowheads="1"/>
          </p:cNvSpPr>
          <p:nvPr>
            <p:ph type="body" idx="1"/>
          </p:nvPr>
        </p:nvSpPr>
        <p:spPr>
          <a:xfrm>
            <a:off x="228600" y="1295400"/>
            <a:ext cx="2590800" cy="2133600"/>
          </a:xfrm>
          <a:noFill/>
        </p:spPr>
        <p:txBody>
          <a:bodyPr lIns="90488" tIns="44450" rIns="90488" bIns="44450"/>
          <a:lstStyle/>
          <a:p>
            <a:pPr eaLnBrk="1" hangingPunct="1">
              <a:buFontTx/>
              <a:buNone/>
            </a:pPr>
            <a:r>
              <a:rPr lang="en-US" sz="2800" i="1" smtClean="0">
                <a:solidFill>
                  <a:schemeClr val="accent2"/>
                </a:solidFill>
              </a:rPr>
              <a:t>Q:What kind of locality are we taking advantage of?</a:t>
            </a:r>
          </a:p>
        </p:txBody>
      </p:sp>
      <p:sp>
        <p:nvSpPr>
          <p:cNvPr id="47111" name="Rectangle 4"/>
          <p:cNvSpPr>
            <a:spLocks noGrp="1" noChangeArrowheads="1"/>
          </p:cNvSpPr>
          <p:nvPr>
            <p:ph type="title"/>
          </p:nvPr>
        </p:nvSpPr>
        <p:spPr>
          <a:xfrm>
            <a:off x="152400" y="0"/>
            <a:ext cx="5562600" cy="762000"/>
          </a:xfrm>
          <a:noFill/>
        </p:spPr>
        <p:txBody>
          <a:bodyPr lIns="90488" tIns="44450" rIns="90488" bIns="44450"/>
          <a:lstStyle/>
          <a:p>
            <a:pPr algn="l" eaLnBrk="1" hangingPunct="1"/>
            <a:r>
              <a:rPr lang="en-US" sz="3600" smtClean="0"/>
              <a:t>Direct Mapped Cache</a:t>
            </a:r>
          </a:p>
        </p:txBody>
      </p:sp>
      <p:sp>
        <p:nvSpPr>
          <p:cNvPr id="47112" name="Freeform 5"/>
          <p:cNvSpPr>
            <a:spLocks/>
          </p:cNvSpPr>
          <p:nvPr/>
        </p:nvSpPr>
        <p:spPr bwMode="auto">
          <a:xfrm>
            <a:off x="4895850" y="2660650"/>
            <a:ext cx="2176463" cy="2284413"/>
          </a:xfrm>
          <a:custGeom>
            <a:avLst/>
            <a:gdLst>
              <a:gd name="T0" fmla="*/ 2176463 w 1371"/>
              <a:gd name="T1" fmla="*/ 2279651 h 1439"/>
              <a:gd name="T2" fmla="*/ 2176463 w 1371"/>
              <a:gd name="T3" fmla="*/ 0 h 1439"/>
              <a:gd name="T4" fmla="*/ 0 w 1371"/>
              <a:gd name="T5" fmla="*/ 0 h 1439"/>
              <a:gd name="T6" fmla="*/ 0 w 1371"/>
              <a:gd name="T7" fmla="*/ 2284413 h 1439"/>
              <a:gd name="T8" fmla="*/ 2176463 w 1371"/>
              <a:gd name="T9" fmla="*/ 2284413 h 1439"/>
              <a:gd name="T10" fmla="*/ 2176463 w 1371"/>
              <a:gd name="T11" fmla="*/ 2284413 h 1439"/>
              <a:gd name="T12" fmla="*/ 0 60000 65536"/>
              <a:gd name="T13" fmla="*/ 0 60000 65536"/>
              <a:gd name="T14" fmla="*/ 0 60000 65536"/>
              <a:gd name="T15" fmla="*/ 0 60000 65536"/>
              <a:gd name="T16" fmla="*/ 0 60000 65536"/>
              <a:gd name="T17" fmla="*/ 0 60000 65536"/>
              <a:gd name="T18" fmla="*/ 0 w 1371"/>
              <a:gd name="T19" fmla="*/ 0 h 1439"/>
              <a:gd name="T20" fmla="*/ 1371 w 1371"/>
              <a:gd name="T21" fmla="*/ 1439 h 1439"/>
            </a:gdLst>
            <a:ahLst/>
            <a:cxnLst>
              <a:cxn ang="T12">
                <a:pos x="T0" y="T1"/>
              </a:cxn>
              <a:cxn ang="T13">
                <a:pos x="T2" y="T3"/>
              </a:cxn>
              <a:cxn ang="T14">
                <a:pos x="T4" y="T5"/>
              </a:cxn>
              <a:cxn ang="T15">
                <a:pos x="T6" y="T7"/>
              </a:cxn>
              <a:cxn ang="T16">
                <a:pos x="T8" y="T9"/>
              </a:cxn>
              <a:cxn ang="T17">
                <a:pos x="T10" y="T11"/>
              </a:cxn>
            </a:cxnLst>
            <a:rect l="T18" t="T19" r="T20" b="T21"/>
            <a:pathLst>
              <a:path w="1371" h="1439">
                <a:moveTo>
                  <a:pt x="1371" y="1436"/>
                </a:moveTo>
                <a:lnTo>
                  <a:pt x="1371" y="0"/>
                </a:lnTo>
                <a:lnTo>
                  <a:pt x="0" y="0"/>
                </a:lnTo>
                <a:lnTo>
                  <a:pt x="0" y="1439"/>
                </a:lnTo>
                <a:lnTo>
                  <a:pt x="1371" y="1439"/>
                </a:lnTo>
              </a:path>
            </a:pathLst>
          </a:custGeom>
          <a:noFill/>
          <a:ln w="17463">
            <a:solidFill>
              <a:srgbClr val="000000"/>
            </a:solidFill>
            <a:prstDash val="solid"/>
            <a:round/>
            <a:headEnd/>
            <a:tailEnd/>
          </a:ln>
        </p:spPr>
        <p:txBody>
          <a:bodyPr/>
          <a:lstStyle/>
          <a:p>
            <a:endParaRPr lang="en-US"/>
          </a:p>
        </p:txBody>
      </p:sp>
      <p:sp>
        <p:nvSpPr>
          <p:cNvPr id="47113" name="Freeform 6"/>
          <p:cNvSpPr>
            <a:spLocks/>
          </p:cNvSpPr>
          <p:nvPr/>
        </p:nvSpPr>
        <p:spPr bwMode="auto">
          <a:xfrm>
            <a:off x="4895850" y="3570288"/>
            <a:ext cx="2176463" cy="227012"/>
          </a:xfrm>
          <a:custGeom>
            <a:avLst/>
            <a:gdLst>
              <a:gd name="T0" fmla="*/ 2176463 w 1371"/>
              <a:gd name="T1" fmla="*/ 227012 h 143"/>
              <a:gd name="T2" fmla="*/ 2176463 w 1371"/>
              <a:gd name="T3" fmla="*/ 0 h 143"/>
              <a:gd name="T4" fmla="*/ 0 w 1371"/>
              <a:gd name="T5" fmla="*/ 0 h 143"/>
              <a:gd name="T6" fmla="*/ 0 w 1371"/>
              <a:gd name="T7" fmla="*/ 227012 h 143"/>
              <a:gd name="T8" fmla="*/ 2176463 w 1371"/>
              <a:gd name="T9" fmla="*/ 227012 h 143"/>
              <a:gd name="T10" fmla="*/ 2176463 w 1371"/>
              <a:gd name="T11" fmla="*/ 227012 h 143"/>
              <a:gd name="T12" fmla="*/ 0 60000 65536"/>
              <a:gd name="T13" fmla="*/ 0 60000 65536"/>
              <a:gd name="T14" fmla="*/ 0 60000 65536"/>
              <a:gd name="T15" fmla="*/ 0 60000 65536"/>
              <a:gd name="T16" fmla="*/ 0 60000 65536"/>
              <a:gd name="T17" fmla="*/ 0 60000 65536"/>
              <a:gd name="T18" fmla="*/ 0 w 1371"/>
              <a:gd name="T19" fmla="*/ 0 h 143"/>
              <a:gd name="T20" fmla="*/ 1371 w 1371"/>
              <a:gd name="T21" fmla="*/ 143 h 143"/>
            </a:gdLst>
            <a:ahLst/>
            <a:cxnLst>
              <a:cxn ang="T12">
                <a:pos x="T0" y="T1"/>
              </a:cxn>
              <a:cxn ang="T13">
                <a:pos x="T2" y="T3"/>
              </a:cxn>
              <a:cxn ang="T14">
                <a:pos x="T4" y="T5"/>
              </a:cxn>
              <a:cxn ang="T15">
                <a:pos x="T6" y="T7"/>
              </a:cxn>
              <a:cxn ang="T16">
                <a:pos x="T8" y="T9"/>
              </a:cxn>
              <a:cxn ang="T17">
                <a:pos x="T10" y="T11"/>
              </a:cxn>
            </a:cxnLst>
            <a:rect l="T18" t="T19" r="T20" b="T21"/>
            <a:pathLst>
              <a:path w="1371" h="143">
                <a:moveTo>
                  <a:pt x="1371" y="143"/>
                </a:moveTo>
                <a:lnTo>
                  <a:pt x="1371" y="0"/>
                </a:lnTo>
                <a:lnTo>
                  <a:pt x="0" y="0"/>
                </a:lnTo>
                <a:lnTo>
                  <a:pt x="0" y="143"/>
                </a:lnTo>
                <a:lnTo>
                  <a:pt x="1371" y="143"/>
                </a:lnTo>
                <a:close/>
              </a:path>
            </a:pathLst>
          </a:custGeom>
          <a:solidFill>
            <a:srgbClr val="CCCCCC"/>
          </a:solidFill>
          <a:ln w="9525">
            <a:noFill/>
            <a:round/>
            <a:headEnd/>
            <a:tailEnd/>
          </a:ln>
        </p:spPr>
        <p:txBody>
          <a:bodyPr/>
          <a:lstStyle/>
          <a:p>
            <a:endParaRPr lang="en-US"/>
          </a:p>
        </p:txBody>
      </p:sp>
      <p:sp>
        <p:nvSpPr>
          <p:cNvPr id="47114" name="Freeform 7"/>
          <p:cNvSpPr>
            <a:spLocks/>
          </p:cNvSpPr>
          <p:nvPr/>
        </p:nvSpPr>
        <p:spPr bwMode="auto">
          <a:xfrm>
            <a:off x="4895850" y="3570288"/>
            <a:ext cx="2176463" cy="227012"/>
          </a:xfrm>
          <a:custGeom>
            <a:avLst/>
            <a:gdLst>
              <a:gd name="T0" fmla="*/ 2176463 w 1371"/>
              <a:gd name="T1" fmla="*/ 227012 h 143"/>
              <a:gd name="T2" fmla="*/ 2176463 w 1371"/>
              <a:gd name="T3" fmla="*/ 0 h 143"/>
              <a:gd name="T4" fmla="*/ 0 w 1371"/>
              <a:gd name="T5" fmla="*/ 0 h 143"/>
              <a:gd name="T6" fmla="*/ 0 w 1371"/>
              <a:gd name="T7" fmla="*/ 227012 h 143"/>
              <a:gd name="T8" fmla="*/ 2176463 w 1371"/>
              <a:gd name="T9" fmla="*/ 227012 h 143"/>
              <a:gd name="T10" fmla="*/ 2176463 w 1371"/>
              <a:gd name="T11" fmla="*/ 227012 h 143"/>
              <a:gd name="T12" fmla="*/ 0 60000 65536"/>
              <a:gd name="T13" fmla="*/ 0 60000 65536"/>
              <a:gd name="T14" fmla="*/ 0 60000 65536"/>
              <a:gd name="T15" fmla="*/ 0 60000 65536"/>
              <a:gd name="T16" fmla="*/ 0 60000 65536"/>
              <a:gd name="T17" fmla="*/ 0 60000 65536"/>
              <a:gd name="T18" fmla="*/ 0 w 1371"/>
              <a:gd name="T19" fmla="*/ 0 h 143"/>
              <a:gd name="T20" fmla="*/ 1371 w 1371"/>
              <a:gd name="T21" fmla="*/ 143 h 143"/>
            </a:gdLst>
            <a:ahLst/>
            <a:cxnLst>
              <a:cxn ang="T12">
                <a:pos x="T0" y="T1"/>
              </a:cxn>
              <a:cxn ang="T13">
                <a:pos x="T2" y="T3"/>
              </a:cxn>
              <a:cxn ang="T14">
                <a:pos x="T4" y="T5"/>
              </a:cxn>
              <a:cxn ang="T15">
                <a:pos x="T6" y="T7"/>
              </a:cxn>
              <a:cxn ang="T16">
                <a:pos x="T8" y="T9"/>
              </a:cxn>
              <a:cxn ang="T17">
                <a:pos x="T10" y="T11"/>
              </a:cxn>
            </a:cxnLst>
            <a:rect l="T18" t="T19" r="T20" b="T21"/>
            <a:pathLst>
              <a:path w="1371" h="143">
                <a:moveTo>
                  <a:pt x="1371" y="143"/>
                </a:moveTo>
                <a:lnTo>
                  <a:pt x="1371" y="0"/>
                </a:lnTo>
                <a:lnTo>
                  <a:pt x="0" y="0"/>
                </a:lnTo>
                <a:lnTo>
                  <a:pt x="0" y="143"/>
                </a:lnTo>
                <a:lnTo>
                  <a:pt x="1371" y="143"/>
                </a:lnTo>
              </a:path>
            </a:pathLst>
          </a:custGeom>
          <a:noFill/>
          <a:ln w="17463">
            <a:solidFill>
              <a:srgbClr val="000000"/>
            </a:solidFill>
            <a:prstDash val="solid"/>
            <a:round/>
            <a:headEnd/>
            <a:tailEnd/>
          </a:ln>
        </p:spPr>
        <p:txBody>
          <a:bodyPr/>
          <a:lstStyle/>
          <a:p>
            <a:endParaRPr lang="en-US"/>
          </a:p>
        </p:txBody>
      </p:sp>
      <p:sp>
        <p:nvSpPr>
          <p:cNvPr id="47115" name="Line 8"/>
          <p:cNvSpPr>
            <a:spLocks noChangeShapeType="1"/>
          </p:cNvSpPr>
          <p:nvPr/>
        </p:nvSpPr>
        <p:spPr bwMode="auto">
          <a:xfrm flipH="1">
            <a:off x="4895850" y="2887663"/>
            <a:ext cx="2176463" cy="4762"/>
          </a:xfrm>
          <a:prstGeom prst="line">
            <a:avLst/>
          </a:prstGeom>
          <a:noFill/>
          <a:ln w="17463">
            <a:solidFill>
              <a:srgbClr val="000000"/>
            </a:solidFill>
            <a:round/>
            <a:headEnd/>
            <a:tailEnd/>
          </a:ln>
        </p:spPr>
        <p:txBody>
          <a:bodyPr/>
          <a:lstStyle/>
          <a:p>
            <a:endParaRPr lang="en-US"/>
          </a:p>
        </p:txBody>
      </p:sp>
      <p:sp>
        <p:nvSpPr>
          <p:cNvPr id="47116" name="Line 9"/>
          <p:cNvSpPr>
            <a:spLocks noChangeShapeType="1"/>
          </p:cNvSpPr>
          <p:nvPr/>
        </p:nvSpPr>
        <p:spPr bwMode="auto">
          <a:xfrm flipH="1">
            <a:off x="4895850" y="3114675"/>
            <a:ext cx="2176463" cy="4763"/>
          </a:xfrm>
          <a:prstGeom prst="line">
            <a:avLst/>
          </a:prstGeom>
          <a:noFill/>
          <a:ln w="17463">
            <a:solidFill>
              <a:srgbClr val="000000"/>
            </a:solidFill>
            <a:round/>
            <a:headEnd/>
            <a:tailEnd/>
          </a:ln>
        </p:spPr>
        <p:txBody>
          <a:bodyPr/>
          <a:lstStyle/>
          <a:p>
            <a:endParaRPr lang="en-US"/>
          </a:p>
        </p:txBody>
      </p:sp>
      <p:sp>
        <p:nvSpPr>
          <p:cNvPr id="47117" name="Line 10"/>
          <p:cNvSpPr>
            <a:spLocks noChangeShapeType="1"/>
          </p:cNvSpPr>
          <p:nvPr/>
        </p:nvSpPr>
        <p:spPr bwMode="auto">
          <a:xfrm flipH="1">
            <a:off x="4895850" y="3343275"/>
            <a:ext cx="2176463" cy="1588"/>
          </a:xfrm>
          <a:prstGeom prst="line">
            <a:avLst/>
          </a:prstGeom>
          <a:noFill/>
          <a:ln w="17463">
            <a:solidFill>
              <a:srgbClr val="000000"/>
            </a:solidFill>
            <a:round/>
            <a:headEnd/>
            <a:tailEnd/>
          </a:ln>
        </p:spPr>
        <p:txBody>
          <a:bodyPr/>
          <a:lstStyle/>
          <a:p>
            <a:endParaRPr lang="en-US"/>
          </a:p>
        </p:txBody>
      </p:sp>
      <p:sp>
        <p:nvSpPr>
          <p:cNvPr id="47118" name="Line 11"/>
          <p:cNvSpPr>
            <a:spLocks noChangeShapeType="1"/>
          </p:cNvSpPr>
          <p:nvPr/>
        </p:nvSpPr>
        <p:spPr bwMode="auto">
          <a:xfrm flipH="1">
            <a:off x="4895850" y="3570288"/>
            <a:ext cx="2176463" cy="1587"/>
          </a:xfrm>
          <a:prstGeom prst="line">
            <a:avLst/>
          </a:prstGeom>
          <a:noFill/>
          <a:ln w="17463">
            <a:solidFill>
              <a:srgbClr val="000000"/>
            </a:solidFill>
            <a:round/>
            <a:headEnd/>
            <a:tailEnd/>
          </a:ln>
        </p:spPr>
        <p:txBody>
          <a:bodyPr/>
          <a:lstStyle/>
          <a:p>
            <a:endParaRPr lang="en-US"/>
          </a:p>
        </p:txBody>
      </p:sp>
      <p:sp>
        <p:nvSpPr>
          <p:cNvPr id="47119" name="Line 12"/>
          <p:cNvSpPr>
            <a:spLocks noChangeShapeType="1"/>
          </p:cNvSpPr>
          <p:nvPr/>
        </p:nvSpPr>
        <p:spPr bwMode="auto">
          <a:xfrm flipH="1">
            <a:off x="4895850" y="3797300"/>
            <a:ext cx="2176463" cy="1588"/>
          </a:xfrm>
          <a:prstGeom prst="line">
            <a:avLst/>
          </a:prstGeom>
          <a:noFill/>
          <a:ln w="17463">
            <a:solidFill>
              <a:srgbClr val="000000"/>
            </a:solidFill>
            <a:round/>
            <a:headEnd/>
            <a:tailEnd/>
          </a:ln>
        </p:spPr>
        <p:txBody>
          <a:bodyPr/>
          <a:lstStyle/>
          <a:p>
            <a:endParaRPr lang="en-US"/>
          </a:p>
        </p:txBody>
      </p:sp>
      <p:sp>
        <p:nvSpPr>
          <p:cNvPr id="47120" name="Line 13"/>
          <p:cNvSpPr>
            <a:spLocks noChangeShapeType="1"/>
          </p:cNvSpPr>
          <p:nvPr/>
        </p:nvSpPr>
        <p:spPr bwMode="auto">
          <a:xfrm flipH="1">
            <a:off x="4895850" y="4025900"/>
            <a:ext cx="2176463" cy="1588"/>
          </a:xfrm>
          <a:prstGeom prst="line">
            <a:avLst/>
          </a:prstGeom>
          <a:noFill/>
          <a:ln w="17463">
            <a:solidFill>
              <a:srgbClr val="000000"/>
            </a:solidFill>
            <a:round/>
            <a:headEnd/>
            <a:tailEnd/>
          </a:ln>
        </p:spPr>
        <p:txBody>
          <a:bodyPr/>
          <a:lstStyle/>
          <a:p>
            <a:endParaRPr lang="en-US"/>
          </a:p>
        </p:txBody>
      </p:sp>
      <p:sp>
        <p:nvSpPr>
          <p:cNvPr id="47121" name="Line 14"/>
          <p:cNvSpPr>
            <a:spLocks noChangeShapeType="1"/>
          </p:cNvSpPr>
          <p:nvPr/>
        </p:nvSpPr>
        <p:spPr bwMode="auto">
          <a:xfrm flipH="1">
            <a:off x="4895850" y="4252913"/>
            <a:ext cx="2176463" cy="1587"/>
          </a:xfrm>
          <a:prstGeom prst="line">
            <a:avLst/>
          </a:prstGeom>
          <a:noFill/>
          <a:ln w="17463">
            <a:solidFill>
              <a:srgbClr val="000000"/>
            </a:solidFill>
            <a:round/>
            <a:headEnd/>
            <a:tailEnd/>
          </a:ln>
        </p:spPr>
        <p:txBody>
          <a:bodyPr/>
          <a:lstStyle/>
          <a:p>
            <a:endParaRPr lang="en-US"/>
          </a:p>
        </p:txBody>
      </p:sp>
      <p:sp>
        <p:nvSpPr>
          <p:cNvPr id="47122" name="Line 15"/>
          <p:cNvSpPr>
            <a:spLocks noChangeShapeType="1"/>
          </p:cNvSpPr>
          <p:nvPr/>
        </p:nvSpPr>
        <p:spPr bwMode="auto">
          <a:xfrm flipH="1">
            <a:off x="4895850" y="4479925"/>
            <a:ext cx="2176463" cy="1588"/>
          </a:xfrm>
          <a:prstGeom prst="line">
            <a:avLst/>
          </a:prstGeom>
          <a:noFill/>
          <a:ln w="17463">
            <a:solidFill>
              <a:srgbClr val="000000"/>
            </a:solidFill>
            <a:round/>
            <a:headEnd/>
            <a:tailEnd/>
          </a:ln>
        </p:spPr>
        <p:txBody>
          <a:bodyPr/>
          <a:lstStyle/>
          <a:p>
            <a:endParaRPr lang="en-US"/>
          </a:p>
        </p:txBody>
      </p:sp>
      <p:sp>
        <p:nvSpPr>
          <p:cNvPr id="47123" name="Line 16"/>
          <p:cNvSpPr>
            <a:spLocks noChangeShapeType="1"/>
          </p:cNvSpPr>
          <p:nvPr/>
        </p:nvSpPr>
        <p:spPr bwMode="auto">
          <a:xfrm flipH="1">
            <a:off x="4895850" y="4708525"/>
            <a:ext cx="2176463" cy="1588"/>
          </a:xfrm>
          <a:prstGeom prst="line">
            <a:avLst/>
          </a:prstGeom>
          <a:noFill/>
          <a:ln w="17463">
            <a:solidFill>
              <a:srgbClr val="000000"/>
            </a:solidFill>
            <a:round/>
            <a:headEnd/>
            <a:tailEnd/>
          </a:ln>
        </p:spPr>
        <p:txBody>
          <a:bodyPr/>
          <a:lstStyle/>
          <a:p>
            <a:endParaRPr lang="en-US"/>
          </a:p>
        </p:txBody>
      </p:sp>
      <p:sp>
        <p:nvSpPr>
          <p:cNvPr id="47124" name="Line 17"/>
          <p:cNvSpPr>
            <a:spLocks noChangeShapeType="1"/>
          </p:cNvSpPr>
          <p:nvPr/>
        </p:nvSpPr>
        <p:spPr bwMode="auto">
          <a:xfrm>
            <a:off x="5019675" y="2673350"/>
            <a:ext cx="4763" cy="2276475"/>
          </a:xfrm>
          <a:prstGeom prst="line">
            <a:avLst/>
          </a:prstGeom>
          <a:noFill/>
          <a:ln w="17463">
            <a:solidFill>
              <a:srgbClr val="000000"/>
            </a:solidFill>
            <a:round/>
            <a:headEnd/>
            <a:tailEnd/>
          </a:ln>
        </p:spPr>
        <p:txBody>
          <a:bodyPr/>
          <a:lstStyle/>
          <a:p>
            <a:endParaRPr lang="en-US"/>
          </a:p>
        </p:txBody>
      </p:sp>
      <p:sp>
        <p:nvSpPr>
          <p:cNvPr id="47125" name="Line 18"/>
          <p:cNvSpPr>
            <a:spLocks noChangeShapeType="1"/>
          </p:cNvSpPr>
          <p:nvPr/>
        </p:nvSpPr>
        <p:spPr bwMode="auto">
          <a:xfrm>
            <a:off x="5697538" y="2663825"/>
            <a:ext cx="1587" cy="2290763"/>
          </a:xfrm>
          <a:prstGeom prst="line">
            <a:avLst/>
          </a:prstGeom>
          <a:noFill/>
          <a:ln w="17463">
            <a:solidFill>
              <a:srgbClr val="000000"/>
            </a:solidFill>
            <a:round/>
            <a:headEnd/>
            <a:tailEnd/>
          </a:ln>
        </p:spPr>
        <p:txBody>
          <a:bodyPr/>
          <a:lstStyle/>
          <a:p>
            <a:endParaRPr lang="en-US"/>
          </a:p>
        </p:txBody>
      </p:sp>
      <p:sp>
        <p:nvSpPr>
          <p:cNvPr id="47126" name="Line 19"/>
          <p:cNvSpPr>
            <a:spLocks noChangeShapeType="1"/>
          </p:cNvSpPr>
          <p:nvPr/>
        </p:nvSpPr>
        <p:spPr bwMode="auto">
          <a:xfrm flipV="1">
            <a:off x="6002338" y="1081088"/>
            <a:ext cx="4762" cy="309562"/>
          </a:xfrm>
          <a:prstGeom prst="line">
            <a:avLst/>
          </a:prstGeom>
          <a:noFill/>
          <a:ln w="17463">
            <a:solidFill>
              <a:srgbClr val="000000"/>
            </a:solidFill>
            <a:round/>
            <a:headEnd/>
            <a:tailEnd/>
          </a:ln>
        </p:spPr>
        <p:txBody>
          <a:bodyPr/>
          <a:lstStyle/>
          <a:p>
            <a:endParaRPr lang="en-US"/>
          </a:p>
        </p:txBody>
      </p:sp>
      <p:sp>
        <p:nvSpPr>
          <p:cNvPr id="47127" name="Line 20"/>
          <p:cNvSpPr>
            <a:spLocks noChangeShapeType="1"/>
          </p:cNvSpPr>
          <p:nvPr/>
        </p:nvSpPr>
        <p:spPr bwMode="auto">
          <a:xfrm flipV="1">
            <a:off x="6621463" y="1081088"/>
            <a:ext cx="1587" cy="300037"/>
          </a:xfrm>
          <a:prstGeom prst="line">
            <a:avLst/>
          </a:prstGeom>
          <a:noFill/>
          <a:ln w="17463">
            <a:solidFill>
              <a:srgbClr val="000000"/>
            </a:solidFill>
            <a:round/>
            <a:headEnd/>
            <a:tailEnd/>
          </a:ln>
        </p:spPr>
        <p:txBody>
          <a:bodyPr/>
          <a:lstStyle/>
          <a:p>
            <a:endParaRPr lang="en-US"/>
          </a:p>
        </p:txBody>
      </p:sp>
      <p:sp>
        <p:nvSpPr>
          <p:cNvPr id="47128" name="Freeform 21"/>
          <p:cNvSpPr>
            <a:spLocks/>
          </p:cNvSpPr>
          <p:nvPr/>
        </p:nvSpPr>
        <p:spPr bwMode="auto">
          <a:xfrm>
            <a:off x="4827588" y="1076325"/>
            <a:ext cx="2125662" cy="314325"/>
          </a:xfrm>
          <a:custGeom>
            <a:avLst/>
            <a:gdLst>
              <a:gd name="T0" fmla="*/ 0 w 1339"/>
              <a:gd name="T1" fmla="*/ 309563 h 198"/>
              <a:gd name="T2" fmla="*/ 4762 w 1339"/>
              <a:gd name="T3" fmla="*/ 0 h 198"/>
              <a:gd name="T4" fmla="*/ 2125662 w 1339"/>
              <a:gd name="T5" fmla="*/ 0 h 198"/>
              <a:gd name="T6" fmla="*/ 2125662 w 1339"/>
              <a:gd name="T7" fmla="*/ 314325 h 198"/>
              <a:gd name="T8" fmla="*/ 4762 w 1339"/>
              <a:gd name="T9" fmla="*/ 314325 h 198"/>
              <a:gd name="T10" fmla="*/ 4762 w 1339"/>
              <a:gd name="T11" fmla="*/ 314325 h 198"/>
              <a:gd name="T12" fmla="*/ 0 60000 65536"/>
              <a:gd name="T13" fmla="*/ 0 60000 65536"/>
              <a:gd name="T14" fmla="*/ 0 60000 65536"/>
              <a:gd name="T15" fmla="*/ 0 60000 65536"/>
              <a:gd name="T16" fmla="*/ 0 60000 65536"/>
              <a:gd name="T17" fmla="*/ 0 60000 65536"/>
              <a:gd name="T18" fmla="*/ 0 w 1339"/>
              <a:gd name="T19" fmla="*/ 0 h 198"/>
              <a:gd name="T20" fmla="*/ 1339 w 1339"/>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1339" h="198">
                <a:moveTo>
                  <a:pt x="0" y="195"/>
                </a:moveTo>
                <a:lnTo>
                  <a:pt x="3" y="0"/>
                </a:lnTo>
                <a:lnTo>
                  <a:pt x="1339" y="0"/>
                </a:lnTo>
                <a:lnTo>
                  <a:pt x="1339" y="198"/>
                </a:lnTo>
                <a:lnTo>
                  <a:pt x="3" y="198"/>
                </a:lnTo>
              </a:path>
            </a:pathLst>
          </a:custGeom>
          <a:noFill/>
          <a:ln w="17463">
            <a:solidFill>
              <a:srgbClr val="000000"/>
            </a:solidFill>
            <a:prstDash val="solid"/>
            <a:round/>
            <a:headEnd/>
            <a:tailEnd/>
          </a:ln>
        </p:spPr>
        <p:txBody>
          <a:bodyPr/>
          <a:lstStyle/>
          <a:p>
            <a:endParaRPr lang="en-US"/>
          </a:p>
        </p:txBody>
      </p:sp>
      <p:sp>
        <p:nvSpPr>
          <p:cNvPr id="47129" name="Freeform 22"/>
          <p:cNvSpPr>
            <a:spLocks/>
          </p:cNvSpPr>
          <p:nvPr/>
        </p:nvSpPr>
        <p:spPr bwMode="auto">
          <a:xfrm>
            <a:off x="3025775" y="1739900"/>
            <a:ext cx="77788" cy="77788"/>
          </a:xfrm>
          <a:custGeom>
            <a:avLst/>
            <a:gdLst>
              <a:gd name="T0" fmla="*/ 0 w 49"/>
              <a:gd name="T1" fmla="*/ 77788 h 49"/>
              <a:gd name="T2" fmla="*/ 77788 w 49"/>
              <a:gd name="T3" fmla="*/ 77788 h 49"/>
              <a:gd name="T4" fmla="*/ 41275 w 49"/>
              <a:gd name="T5" fmla="*/ 0 h 49"/>
              <a:gd name="T6" fmla="*/ 4763 w 49"/>
              <a:gd name="T7" fmla="*/ 77788 h 49"/>
              <a:gd name="T8" fmla="*/ 4763 w 49"/>
              <a:gd name="T9" fmla="*/ 77788 h 49"/>
              <a:gd name="T10" fmla="*/ 0 w 49"/>
              <a:gd name="T11" fmla="*/ 77788 h 49"/>
              <a:gd name="T12" fmla="*/ 0 60000 65536"/>
              <a:gd name="T13" fmla="*/ 0 60000 65536"/>
              <a:gd name="T14" fmla="*/ 0 60000 65536"/>
              <a:gd name="T15" fmla="*/ 0 60000 65536"/>
              <a:gd name="T16" fmla="*/ 0 60000 65536"/>
              <a:gd name="T17" fmla="*/ 0 60000 65536"/>
              <a:gd name="T18" fmla="*/ 0 w 49"/>
              <a:gd name="T19" fmla="*/ 0 h 49"/>
              <a:gd name="T20" fmla="*/ 49 w 49"/>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49" h="49">
                <a:moveTo>
                  <a:pt x="0" y="49"/>
                </a:moveTo>
                <a:lnTo>
                  <a:pt x="49" y="49"/>
                </a:lnTo>
                <a:lnTo>
                  <a:pt x="26" y="0"/>
                </a:lnTo>
                <a:lnTo>
                  <a:pt x="3" y="49"/>
                </a:lnTo>
                <a:lnTo>
                  <a:pt x="0" y="49"/>
                </a:lnTo>
                <a:close/>
              </a:path>
            </a:pathLst>
          </a:custGeom>
          <a:solidFill>
            <a:srgbClr val="000000"/>
          </a:solidFill>
          <a:ln w="9525">
            <a:noFill/>
            <a:round/>
            <a:headEnd/>
            <a:tailEnd/>
          </a:ln>
        </p:spPr>
        <p:txBody>
          <a:bodyPr/>
          <a:lstStyle/>
          <a:p>
            <a:endParaRPr lang="en-US"/>
          </a:p>
        </p:txBody>
      </p:sp>
      <p:sp>
        <p:nvSpPr>
          <p:cNvPr id="47130" name="Line 23"/>
          <p:cNvSpPr>
            <a:spLocks noChangeShapeType="1"/>
          </p:cNvSpPr>
          <p:nvPr/>
        </p:nvSpPr>
        <p:spPr bwMode="auto">
          <a:xfrm>
            <a:off x="5341938" y="1544638"/>
            <a:ext cx="196850" cy="114300"/>
          </a:xfrm>
          <a:prstGeom prst="line">
            <a:avLst/>
          </a:prstGeom>
          <a:noFill/>
          <a:ln w="17463">
            <a:solidFill>
              <a:srgbClr val="000000"/>
            </a:solidFill>
            <a:round/>
            <a:headEnd/>
            <a:tailEnd/>
          </a:ln>
        </p:spPr>
        <p:txBody>
          <a:bodyPr/>
          <a:lstStyle/>
          <a:p>
            <a:endParaRPr lang="en-US"/>
          </a:p>
        </p:txBody>
      </p:sp>
      <p:sp>
        <p:nvSpPr>
          <p:cNvPr id="47131" name="Rectangle 24"/>
          <p:cNvSpPr>
            <a:spLocks noChangeArrowheads="1"/>
          </p:cNvSpPr>
          <p:nvPr/>
        </p:nvSpPr>
        <p:spPr bwMode="auto">
          <a:xfrm>
            <a:off x="5514975" y="1430338"/>
            <a:ext cx="150813" cy="204787"/>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2</a:t>
            </a:r>
            <a:endParaRPr lang="en-US"/>
          </a:p>
        </p:txBody>
      </p:sp>
      <p:sp>
        <p:nvSpPr>
          <p:cNvPr id="47132" name="Rectangle 25"/>
          <p:cNvSpPr>
            <a:spLocks noChangeArrowheads="1"/>
          </p:cNvSpPr>
          <p:nvPr/>
        </p:nvSpPr>
        <p:spPr bwMode="auto">
          <a:xfrm>
            <a:off x="5597525" y="1430338"/>
            <a:ext cx="150813" cy="204787"/>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0</a:t>
            </a:r>
            <a:endParaRPr lang="en-US"/>
          </a:p>
        </p:txBody>
      </p:sp>
      <p:sp>
        <p:nvSpPr>
          <p:cNvPr id="47133" name="Line 26"/>
          <p:cNvSpPr>
            <a:spLocks noChangeShapeType="1"/>
          </p:cNvSpPr>
          <p:nvPr/>
        </p:nvSpPr>
        <p:spPr bwMode="auto">
          <a:xfrm>
            <a:off x="6211888" y="1539875"/>
            <a:ext cx="200025" cy="119063"/>
          </a:xfrm>
          <a:prstGeom prst="line">
            <a:avLst/>
          </a:prstGeom>
          <a:noFill/>
          <a:ln w="17463">
            <a:solidFill>
              <a:srgbClr val="000000"/>
            </a:solidFill>
            <a:round/>
            <a:headEnd/>
            <a:tailEnd/>
          </a:ln>
        </p:spPr>
        <p:txBody>
          <a:bodyPr/>
          <a:lstStyle/>
          <a:p>
            <a:endParaRPr lang="en-US"/>
          </a:p>
        </p:txBody>
      </p:sp>
      <p:sp>
        <p:nvSpPr>
          <p:cNvPr id="47134" name="Rectangle 27"/>
          <p:cNvSpPr>
            <a:spLocks noChangeArrowheads="1"/>
          </p:cNvSpPr>
          <p:nvPr/>
        </p:nvSpPr>
        <p:spPr bwMode="auto">
          <a:xfrm>
            <a:off x="6361113" y="1422400"/>
            <a:ext cx="150812"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1</a:t>
            </a:r>
            <a:endParaRPr lang="en-US"/>
          </a:p>
        </p:txBody>
      </p:sp>
      <p:sp>
        <p:nvSpPr>
          <p:cNvPr id="47135" name="Rectangle 28"/>
          <p:cNvSpPr>
            <a:spLocks noChangeArrowheads="1"/>
          </p:cNvSpPr>
          <p:nvPr/>
        </p:nvSpPr>
        <p:spPr bwMode="auto">
          <a:xfrm>
            <a:off x="6443663" y="1422400"/>
            <a:ext cx="150812"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0</a:t>
            </a:r>
            <a:endParaRPr lang="en-US"/>
          </a:p>
        </p:txBody>
      </p:sp>
      <p:sp>
        <p:nvSpPr>
          <p:cNvPr id="47136" name="Rectangle 29"/>
          <p:cNvSpPr>
            <a:spLocks noChangeArrowheads="1"/>
          </p:cNvSpPr>
          <p:nvPr/>
        </p:nvSpPr>
        <p:spPr bwMode="auto">
          <a:xfrm>
            <a:off x="6680200" y="1093788"/>
            <a:ext cx="127000" cy="150812"/>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latin typeface="Arial" pitchFamily="34" charset="0"/>
              </a:rPr>
              <a:t>B</a:t>
            </a:r>
            <a:endParaRPr lang="en-US"/>
          </a:p>
        </p:txBody>
      </p:sp>
      <p:sp>
        <p:nvSpPr>
          <p:cNvPr id="47137" name="Rectangle 30"/>
          <p:cNvSpPr>
            <a:spLocks noChangeArrowheads="1"/>
          </p:cNvSpPr>
          <p:nvPr/>
        </p:nvSpPr>
        <p:spPr bwMode="auto">
          <a:xfrm>
            <a:off x="6753225" y="1093788"/>
            <a:ext cx="104775" cy="150812"/>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latin typeface="Arial" pitchFamily="34" charset="0"/>
              </a:rPr>
              <a:t>y</a:t>
            </a:r>
            <a:endParaRPr lang="en-US"/>
          </a:p>
        </p:txBody>
      </p:sp>
      <p:sp>
        <p:nvSpPr>
          <p:cNvPr id="47138" name="Rectangle 31"/>
          <p:cNvSpPr>
            <a:spLocks noChangeArrowheads="1"/>
          </p:cNvSpPr>
          <p:nvPr/>
        </p:nvSpPr>
        <p:spPr bwMode="auto">
          <a:xfrm>
            <a:off x="6811963" y="1093788"/>
            <a:ext cx="82550" cy="150812"/>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latin typeface="Arial" pitchFamily="34" charset="0"/>
              </a:rPr>
              <a:t>t</a:t>
            </a:r>
            <a:endParaRPr lang="en-US"/>
          </a:p>
        </p:txBody>
      </p:sp>
      <p:sp>
        <p:nvSpPr>
          <p:cNvPr id="47139" name="Rectangle 32"/>
          <p:cNvSpPr>
            <a:spLocks noChangeArrowheads="1"/>
          </p:cNvSpPr>
          <p:nvPr/>
        </p:nvSpPr>
        <p:spPr bwMode="auto">
          <a:xfrm>
            <a:off x="6843713" y="1093788"/>
            <a:ext cx="114300" cy="150812"/>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latin typeface="Arial" pitchFamily="34" charset="0"/>
              </a:rPr>
              <a:t>e</a:t>
            </a:r>
            <a:endParaRPr lang="en-US"/>
          </a:p>
        </p:txBody>
      </p:sp>
      <p:sp>
        <p:nvSpPr>
          <p:cNvPr id="47140" name="Rectangle 33"/>
          <p:cNvSpPr>
            <a:spLocks noChangeArrowheads="1"/>
          </p:cNvSpPr>
          <p:nvPr/>
        </p:nvSpPr>
        <p:spPr bwMode="auto">
          <a:xfrm>
            <a:off x="6907213" y="1093788"/>
            <a:ext cx="136525" cy="150812"/>
          </a:xfrm>
          <a:prstGeom prst="rect">
            <a:avLst/>
          </a:prstGeom>
          <a:noFill/>
          <a:ln w="9525">
            <a:noFill/>
            <a:miter lim="800000"/>
            <a:headEnd/>
            <a:tailEnd/>
          </a:ln>
        </p:spPr>
        <p:txBody>
          <a:bodyPr wrap="none" lIns="0" tIns="0" rIns="0" bIns="0">
            <a:spAutoFit/>
          </a:bodyPr>
          <a:lstStyle/>
          <a:p>
            <a:pPr eaLnBrk="0" hangingPunct="0"/>
            <a:endParaRPr lang="en-GB"/>
          </a:p>
        </p:txBody>
      </p:sp>
      <p:sp>
        <p:nvSpPr>
          <p:cNvPr id="47141" name="Rectangle 34"/>
          <p:cNvSpPr>
            <a:spLocks noChangeArrowheads="1"/>
          </p:cNvSpPr>
          <p:nvPr/>
        </p:nvSpPr>
        <p:spPr bwMode="auto">
          <a:xfrm>
            <a:off x="6643688" y="1225550"/>
            <a:ext cx="114300" cy="150813"/>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latin typeface="Arial" pitchFamily="34" charset="0"/>
              </a:rPr>
              <a:t>o</a:t>
            </a:r>
            <a:endParaRPr lang="en-US"/>
          </a:p>
        </p:txBody>
      </p:sp>
      <p:sp>
        <p:nvSpPr>
          <p:cNvPr id="47142" name="Rectangle 35"/>
          <p:cNvSpPr>
            <a:spLocks noChangeArrowheads="1"/>
          </p:cNvSpPr>
          <p:nvPr/>
        </p:nvSpPr>
        <p:spPr bwMode="auto">
          <a:xfrm>
            <a:off x="6707188" y="1225550"/>
            <a:ext cx="82550" cy="150813"/>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latin typeface="Arial" pitchFamily="34" charset="0"/>
              </a:rPr>
              <a:t>f</a:t>
            </a:r>
            <a:endParaRPr lang="en-US"/>
          </a:p>
        </p:txBody>
      </p:sp>
      <p:sp>
        <p:nvSpPr>
          <p:cNvPr id="47143" name="Rectangle 36"/>
          <p:cNvSpPr>
            <a:spLocks noChangeArrowheads="1"/>
          </p:cNvSpPr>
          <p:nvPr/>
        </p:nvSpPr>
        <p:spPr bwMode="auto">
          <a:xfrm>
            <a:off x="6738938" y="1225550"/>
            <a:ext cx="82550" cy="150813"/>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latin typeface="Arial" pitchFamily="34" charset="0"/>
              </a:rPr>
              <a:t>f</a:t>
            </a:r>
            <a:endParaRPr lang="en-US"/>
          </a:p>
        </p:txBody>
      </p:sp>
      <p:sp>
        <p:nvSpPr>
          <p:cNvPr id="47144" name="Rectangle 37"/>
          <p:cNvSpPr>
            <a:spLocks noChangeArrowheads="1"/>
          </p:cNvSpPr>
          <p:nvPr/>
        </p:nvSpPr>
        <p:spPr bwMode="auto">
          <a:xfrm>
            <a:off x="6770688" y="1225550"/>
            <a:ext cx="109537" cy="150813"/>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latin typeface="Arial" pitchFamily="34" charset="0"/>
              </a:rPr>
              <a:t>s</a:t>
            </a:r>
            <a:endParaRPr lang="en-US"/>
          </a:p>
        </p:txBody>
      </p:sp>
      <p:sp>
        <p:nvSpPr>
          <p:cNvPr id="47145" name="Rectangle 38"/>
          <p:cNvSpPr>
            <a:spLocks noChangeArrowheads="1"/>
          </p:cNvSpPr>
          <p:nvPr/>
        </p:nvSpPr>
        <p:spPr bwMode="auto">
          <a:xfrm>
            <a:off x="6826250" y="1225550"/>
            <a:ext cx="114300" cy="150813"/>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latin typeface="Arial" pitchFamily="34" charset="0"/>
              </a:rPr>
              <a:t>e</a:t>
            </a:r>
            <a:endParaRPr lang="en-US"/>
          </a:p>
        </p:txBody>
      </p:sp>
      <p:sp>
        <p:nvSpPr>
          <p:cNvPr id="47146" name="Rectangle 39"/>
          <p:cNvSpPr>
            <a:spLocks noChangeArrowheads="1"/>
          </p:cNvSpPr>
          <p:nvPr/>
        </p:nvSpPr>
        <p:spPr bwMode="auto">
          <a:xfrm>
            <a:off x="6889750" y="1225550"/>
            <a:ext cx="82550" cy="150813"/>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latin typeface="Arial" pitchFamily="34" charset="0"/>
              </a:rPr>
              <a:t>t</a:t>
            </a:r>
            <a:endParaRPr lang="en-US"/>
          </a:p>
        </p:txBody>
      </p:sp>
      <p:sp>
        <p:nvSpPr>
          <p:cNvPr id="47147" name="Rectangle 40"/>
          <p:cNvSpPr>
            <a:spLocks noChangeArrowheads="1"/>
          </p:cNvSpPr>
          <p:nvPr/>
        </p:nvSpPr>
        <p:spPr bwMode="auto">
          <a:xfrm>
            <a:off x="4795838" y="2432050"/>
            <a:ext cx="168275"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V</a:t>
            </a:r>
            <a:endParaRPr lang="en-US"/>
          </a:p>
        </p:txBody>
      </p:sp>
      <p:sp>
        <p:nvSpPr>
          <p:cNvPr id="47148" name="Rectangle 41"/>
          <p:cNvSpPr>
            <a:spLocks noChangeArrowheads="1"/>
          </p:cNvSpPr>
          <p:nvPr/>
        </p:nvSpPr>
        <p:spPr bwMode="auto">
          <a:xfrm>
            <a:off x="4900613" y="2432050"/>
            <a:ext cx="146050"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a</a:t>
            </a:r>
            <a:endParaRPr lang="en-US"/>
          </a:p>
        </p:txBody>
      </p:sp>
      <p:sp>
        <p:nvSpPr>
          <p:cNvPr id="47149" name="Rectangle 42"/>
          <p:cNvSpPr>
            <a:spLocks noChangeArrowheads="1"/>
          </p:cNvSpPr>
          <p:nvPr/>
        </p:nvSpPr>
        <p:spPr bwMode="auto">
          <a:xfrm>
            <a:off x="4983163" y="2432050"/>
            <a:ext cx="100012"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l</a:t>
            </a:r>
            <a:endParaRPr lang="en-US"/>
          </a:p>
        </p:txBody>
      </p:sp>
      <p:sp>
        <p:nvSpPr>
          <p:cNvPr id="47150" name="Rectangle 43"/>
          <p:cNvSpPr>
            <a:spLocks noChangeArrowheads="1"/>
          </p:cNvSpPr>
          <p:nvPr/>
        </p:nvSpPr>
        <p:spPr bwMode="auto">
          <a:xfrm>
            <a:off x="5019675" y="2432050"/>
            <a:ext cx="100013"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i</a:t>
            </a:r>
            <a:endParaRPr lang="en-US"/>
          </a:p>
        </p:txBody>
      </p:sp>
      <p:sp>
        <p:nvSpPr>
          <p:cNvPr id="47151" name="Rectangle 44"/>
          <p:cNvSpPr>
            <a:spLocks noChangeArrowheads="1"/>
          </p:cNvSpPr>
          <p:nvPr/>
        </p:nvSpPr>
        <p:spPr bwMode="auto">
          <a:xfrm>
            <a:off x="5051425" y="2432050"/>
            <a:ext cx="150813"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d</a:t>
            </a:r>
            <a:endParaRPr lang="en-US"/>
          </a:p>
        </p:txBody>
      </p:sp>
      <p:sp>
        <p:nvSpPr>
          <p:cNvPr id="47152" name="Rectangle 45"/>
          <p:cNvSpPr>
            <a:spLocks noChangeArrowheads="1"/>
          </p:cNvSpPr>
          <p:nvPr/>
        </p:nvSpPr>
        <p:spPr bwMode="auto">
          <a:xfrm>
            <a:off x="5246688" y="2432050"/>
            <a:ext cx="163512"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T</a:t>
            </a:r>
            <a:endParaRPr lang="en-US"/>
          </a:p>
        </p:txBody>
      </p:sp>
      <p:sp>
        <p:nvSpPr>
          <p:cNvPr id="47153" name="Rectangle 46"/>
          <p:cNvSpPr>
            <a:spLocks noChangeArrowheads="1"/>
          </p:cNvSpPr>
          <p:nvPr/>
        </p:nvSpPr>
        <p:spPr bwMode="auto">
          <a:xfrm>
            <a:off x="5341938" y="2432050"/>
            <a:ext cx="146050"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a</a:t>
            </a:r>
            <a:endParaRPr lang="en-US"/>
          </a:p>
        </p:txBody>
      </p:sp>
      <p:sp>
        <p:nvSpPr>
          <p:cNvPr id="47154" name="Rectangle 47"/>
          <p:cNvSpPr>
            <a:spLocks noChangeArrowheads="1"/>
          </p:cNvSpPr>
          <p:nvPr/>
        </p:nvSpPr>
        <p:spPr bwMode="auto">
          <a:xfrm>
            <a:off x="5424488" y="2432050"/>
            <a:ext cx="150812"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g</a:t>
            </a:r>
            <a:endParaRPr lang="en-US"/>
          </a:p>
        </p:txBody>
      </p:sp>
      <p:sp>
        <p:nvSpPr>
          <p:cNvPr id="47155" name="Rectangle 48"/>
          <p:cNvSpPr>
            <a:spLocks noChangeArrowheads="1"/>
          </p:cNvSpPr>
          <p:nvPr/>
        </p:nvSpPr>
        <p:spPr bwMode="auto">
          <a:xfrm>
            <a:off x="6207125" y="2432050"/>
            <a:ext cx="177800"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D</a:t>
            </a:r>
            <a:endParaRPr lang="en-US"/>
          </a:p>
        </p:txBody>
      </p:sp>
      <p:sp>
        <p:nvSpPr>
          <p:cNvPr id="47156" name="Rectangle 49"/>
          <p:cNvSpPr>
            <a:spLocks noChangeArrowheads="1"/>
          </p:cNvSpPr>
          <p:nvPr/>
        </p:nvSpPr>
        <p:spPr bwMode="auto">
          <a:xfrm>
            <a:off x="6316663" y="2432050"/>
            <a:ext cx="146050"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a</a:t>
            </a:r>
            <a:endParaRPr lang="en-US"/>
          </a:p>
        </p:txBody>
      </p:sp>
      <p:sp>
        <p:nvSpPr>
          <p:cNvPr id="47157" name="Rectangle 50"/>
          <p:cNvSpPr>
            <a:spLocks noChangeArrowheads="1"/>
          </p:cNvSpPr>
          <p:nvPr/>
        </p:nvSpPr>
        <p:spPr bwMode="auto">
          <a:xfrm>
            <a:off x="6402388" y="2432050"/>
            <a:ext cx="109537"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t</a:t>
            </a:r>
            <a:endParaRPr lang="en-US"/>
          </a:p>
        </p:txBody>
      </p:sp>
      <p:sp>
        <p:nvSpPr>
          <p:cNvPr id="47158" name="Rectangle 51"/>
          <p:cNvSpPr>
            <a:spLocks noChangeArrowheads="1"/>
          </p:cNvSpPr>
          <p:nvPr/>
        </p:nvSpPr>
        <p:spPr bwMode="auto">
          <a:xfrm>
            <a:off x="6443663" y="2432050"/>
            <a:ext cx="146050"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a</a:t>
            </a:r>
            <a:endParaRPr lang="en-US"/>
          </a:p>
        </p:txBody>
      </p:sp>
      <p:sp>
        <p:nvSpPr>
          <p:cNvPr id="47159" name="Freeform 52"/>
          <p:cNvSpPr>
            <a:spLocks/>
          </p:cNvSpPr>
          <p:nvPr/>
        </p:nvSpPr>
        <p:spPr bwMode="auto">
          <a:xfrm>
            <a:off x="4924425" y="3648075"/>
            <a:ext cx="76200" cy="77788"/>
          </a:xfrm>
          <a:custGeom>
            <a:avLst/>
            <a:gdLst>
              <a:gd name="T0" fmla="*/ 36513 w 48"/>
              <a:gd name="T1" fmla="*/ 77788 h 49"/>
              <a:gd name="T2" fmla="*/ 44450 w 48"/>
              <a:gd name="T3" fmla="*/ 77788 h 49"/>
              <a:gd name="T4" fmla="*/ 49212 w 48"/>
              <a:gd name="T5" fmla="*/ 77788 h 49"/>
              <a:gd name="T6" fmla="*/ 53975 w 48"/>
              <a:gd name="T7" fmla="*/ 73025 h 49"/>
              <a:gd name="T8" fmla="*/ 58738 w 48"/>
              <a:gd name="T9" fmla="*/ 68263 h 49"/>
              <a:gd name="T10" fmla="*/ 63500 w 48"/>
              <a:gd name="T11" fmla="*/ 68263 h 49"/>
              <a:gd name="T12" fmla="*/ 68263 w 48"/>
              <a:gd name="T13" fmla="*/ 63500 h 49"/>
              <a:gd name="T14" fmla="*/ 73025 w 48"/>
              <a:gd name="T15" fmla="*/ 53975 h 49"/>
              <a:gd name="T16" fmla="*/ 73025 w 48"/>
              <a:gd name="T17" fmla="*/ 49213 h 49"/>
              <a:gd name="T18" fmla="*/ 76200 w 48"/>
              <a:gd name="T19" fmla="*/ 44450 h 49"/>
              <a:gd name="T20" fmla="*/ 76200 w 48"/>
              <a:gd name="T21" fmla="*/ 41275 h 49"/>
              <a:gd name="T22" fmla="*/ 76200 w 48"/>
              <a:gd name="T23" fmla="*/ 31750 h 49"/>
              <a:gd name="T24" fmla="*/ 73025 w 48"/>
              <a:gd name="T25" fmla="*/ 26988 h 49"/>
              <a:gd name="T26" fmla="*/ 73025 w 48"/>
              <a:gd name="T27" fmla="*/ 22225 h 49"/>
              <a:gd name="T28" fmla="*/ 68263 w 48"/>
              <a:gd name="T29" fmla="*/ 17463 h 49"/>
              <a:gd name="T30" fmla="*/ 63500 w 48"/>
              <a:gd name="T31" fmla="*/ 12700 h 49"/>
              <a:gd name="T32" fmla="*/ 58738 w 48"/>
              <a:gd name="T33" fmla="*/ 9525 h 49"/>
              <a:gd name="T34" fmla="*/ 53975 w 48"/>
              <a:gd name="T35" fmla="*/ 4763 h 49"/>
              <a:gd name="T36" fmla="*/ 49212 w 48"/>
              <a:gd name="T37" fmla="*/ 4763 h 49"/>
              <a:gd name="T38" fmla="*/ 44450 w 48"/>
              <a:gd name="T39" fmla="*/ 0 h 49"/>
              <a:gd name="T40" fmla="*/ 36513 w 48"/>
              <a:gd name="T41" fmla="*/ 0 h 49"/>
              <a:gd name="T42" fmla="*/ 31750 w 48"/>
              <a:gd name="T43" fmla="*/ 0 h 49"/>
              <a:gd name="T44" fmla="*/ 26988 w 48"/>
              <a:gd name="T45" fmla="*/ 4763 h 49"/>
              <a:gd name="T46" fmla="*/ 22225 w 48"/>
              <a:gd name="T47" fmla="*/ 4763 h 49"/>
              <a:gd name="T48" fmla="*/ 12700 w 48"/>
              <a:gd name="T49" fmla="*/ 9525 h 49"/>
              <a:gd name="T50" fmla="*/ 12700 w 48"/>
              <a:gd name="T51" fmla="*/ 12700 h 49"/>
              <a:gd name="T52" fmla="*/ 7938 w 48"/>
              <a:gd name="T53" fmla="*/ 17463 h 49"/>
              <a:gd name="T54" fmla="*/ 4763 w 48"/>
              <a:gd name="T55" fmla="*/ 22225 h 49"/>
              <a:gd name="T56" fmla="*/ 0 w 48"/>
              <a:gd name="T57" fmla="*/ 26988 h 49"/>
              <a:gd name="T58" fmla="*/ 0 w 48"/>
              <a:gd name="T59" fmla="*/ 31750 h 49"/>
              <a:gd name="T60" fmla="*/ 0 w 48"/>
              <a:gd name="T61" fmla="*/ 41275 h 49"/>
              <a:gd name="T62" fmla="*/ 0 w 48"/>
              <a:gd name="T63" fmla="*/ 44450 h 49"/>
              <a:gd name="T64" fmla="*/ 0 w 48"/>
              <a:gd name="T65" fmla="*/ 49213 h 49"/>
              <a:gd name="T66" fmla="*/ 4763 w 48"/>
              <a:gd name="T67" fmla="*/ 53975 h 49"/>
              <a:gd name="T68" fmla="*/ 7938 w 48"/>
              <a:gd name="T69" fmla="*/ 63500 h 49"/>
              <a:gd name="T70" fmla="*/ 12700 w 48"/>
              <a:gd name="T71" fmla="*/ 68263 h 49"/>
              <a:gd name="T72" fmla="*/ 12700 w 48"/>
              <a:gd name="T73" fmla="*/ 68263 h 49"/>
              <a:gd name="T74" fmla="*/ 22225 w 48"/>
              <a:gd name="T75" fmla="*/ 73025 h 49"/>
              <a:gd name="T76" fmla="*/ 26988 w 48"/>
              <a:gd name="T77" fmla="*/ 77788 h 49"/>
              <a:gd name="T78" fmla="*/ 31750 w 48"/>
              <a:gd name="T79" fmla="*/ 77788 h 49"/>
              <a:gd name="T80" fmla="*/ 36513 w 48"/>
              <a:gd name="T81" fmla="*/ 77788 h 49"/>
              <a:gd name="T82" fmla="*/ 36513 w 48"/>
              <a:gd name="T83" fmla="*/ 77788 h 4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
              <a:gd name="T127" fmla="*/ 0 h 49"/>
              <a:gd name="T128" fmla="*/ 48 w 48"/>
              <a:gd name="T129" fmla="*/ 49 h 4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 h="49">
                <a:moveTo>
                  <a:pt x="23" y="49"/>
                </a:moveTo>
                <a:lnTo>
                  <a:pt x="28" y="49"/>
                </a:lnTo>
                <a:lnTo>
                  <a:pt x="31" y="49"/>
                </a:lnTo>
                <a:lnTo>
                  <a:pt x="34" y="46"/>
                </a:lnTo>
                <a:lnTo>
                  <a:pt x="37" y="43"/>
                </a:lnTo>
                <a:lnTo>
                  <a:pt x="40" y="43"/>
                </a:lnTo>
                <a:lnTo>
                  <a:pt x="43" y="40"/>
                </a:lnTo>
                <a:lnTo>
                  <a:pt x="46" y="34"/>
                </a:lnTo>
                <a:lnTo>
                  <a:pt x="46" y="31"/>
                </a:lnTo>
                <a:lnTo>
                  <a:pt x="48" y="28"/>
                </a:lnTo>
                <a:lnTo>
                  <a:pt x="48" y="26"/>
                </a:lnTo>
                <a:lnTo>
                  <a:pt x="48" y="20"/>
                </a:lnTo>
                <a:lnTo>
                  <a:pt x="46" y="17"/>
                </a:lnTo>
                <a:lnTo>
                  <a:pt x="46" y="14"/>
                </a:lnTo>
                <a:lnTo>
                  <a:pt x="43" y="11"/>
                </a:lnTo>
                <a:lnTo>
                  <a:pt x="40" y="8"/>
                </a:lnTo>
                <a:lnTo>
                  <a:pt x="37" y="6"/>
                </a:lnTo>
                <a:lnTo>
                  <a:pt x="34" y="3"/>
                </a:lnTo>
                <a:lnTo>
                  <a:pt x="31" y="3"/>
                </a:lnTo>
                <a:lnTo>
                  <a:pt x="28" y="0"/>
                </a:lnTo>
                <a:lnTo>
                  <a:pt x="23" y="0"/>
                </a:lnTo>
                <a:lnTo>
                  <a:pt x="20" y="0"/>
                </a:lnTo>
                <a:lnTo>
                  <a:pt x="17" y="3"/>
                </a:lnTo>
                <a:lnTo>
                  <a:pt x="14" y="3"/>
                </a:lnTo>
                <a:lnTo>
                  <a:pt x="8" y="6"/>
                </a:lnTo>
                <a:lnTo>
                  <a:pt x="8" y="8"/>
                </a:lnTo>
                <a:lnTo>
                  <a:pt x="5" y="11"/>
                </a:lnTo>
                <a:lnTo>
                  <a:pt x="3" y="14"/>
                </a:lnTo>
                <a:lnTo>
                  <a:pt x="0" y="17"/>
                </a:lnTo>
                <a:lnTo>
                  <a:pt x="0" y="20"/>
                </a:lnTo>
                <a:lnTo>
                  <a:pt x="0" y="26"/>
                </a:lnTo>
                <a:lnTo>
                  <a:pt x="0" y="28"/>
                </a:lnTo>
                <a:lnTo>
                  <a:pt x="0" y="31"/>
                </a:lnTo>
                <a:lnTo>
                  <a:pt x="3" y="34"/>
                </a:lnTo>
                <a:lnTo>
                  <a:pt x="5" y="40"/>
                </a:lnTo>
                <a:lnTo>
                  <a:pt x="8" y="43"/>
                </a:lnTo>
                <a:lnTo>
                  <a:pt x="14" y="46"/>
                </a:lnTo>
                <a:lnTo>
                  <a:pt x="17" y="49"/>
                </a:lnTo>
                <a:lnTo>
                  <a:pt x="20" y="49"/>
                </a:lnTo>
                <a:lnTo>
                  <a:pt x="23" y="49"/>
                </a:lnTo>
                <a:close/>
              </a:path>
            </a:pathLst>
          </a:custGeom>
          <a:solidFill>
            <a:srgbClr val="000000"/>
          </a:solidFill>
          <a:ln w="9525">
            <a:noFill/>
            <a:round/>
            <a:headEnd/>
            <a:tailEnd/>
          </a:ln>
        </p:spPr>
        <p:txBody>
          <a:bodyPr/>
          <a:lstStyle/>
          <a:p>
            <a:endParaRPr lang="en-US"/>
          </a:p>
        </p:txBody>
      </p:sp>
      <p:sp>
        <p:nvSpPr>
          <p:cNvPr id="47160" name="Freeform 53"/>
          <p:cNvSpPr>
            <a:spLocks/>
          </p:cNvSpPr>
          <p:nvPr/>
        </p:nvSpPr>
        <p:spPr bwMode="auto">
          <a:xfrm>
            <a:off x="6307138" y="3648075"/>
            <a:ext cx="77787" cy="77788"/>
          </a:xfrm>
          <a:custGeom>
            <a:avLst/>
            <a:gdLst>
              <a:gd name="T0" fmla="*/ 36512 w 49"/>
              <a:gd name="T1" fmla="*/ 77788 h 49"/>
              <a:gd name="T2" fmla="*/ 46037 w 49"/>
              <a:gd name="T3" fmla="*/ 77788 h 49"/>
              <a:gd name="T4" fmla="*/ 50800 w 49"/>
              <a:gd name="T5" fmla="*/ 77788 h 49"/>
              <a:gd name="T6" fmla="*/ 53975 w 49"/>
              <a:gd name="T7" fmla="*/ 73025 h 49"/>
              <a:gd name="T8" fmla="*/ 58737 w 49"/>
              <a:gd name="T9" fmla="*/ 68263 h 49"/>
              <a:gd name="T10" fmla="*/ 63500 w 49"/>
              <a:gd name="T11" fmla="*/ 68263 h 49"/>
              <a:gd name="T12" fmla="*/ 68262 w 49"/>
              <a:gd name="T13" fmla="*/ 63500 h 49"/>
              <a:gd name="T14" fmla="*/ 73025 w 49"/>
              <a:gd name="T15" fmla="*/ 53975 h 49"/>
              <a:gd name="T16" fmla="*/ 73025 w 49"/>
              <a:gd name="T17" fmla="*/ 49213 h 49"/>
              <a:gd name="T18" fmla="*/ 77787 w 49"/>
              <a:gd name="T19" fmla="*/ 44450 h 49"/>
              <a:gd name="T20" fmla="*/ 77787 w 49"/>
              <a:gd name="T21" fmla="*/ 41275 h 49"/>
              <a:gd name="T22" fmla="*/ 77787 w 49"/>
              <a:gd name="T23" fmla="*/ 31750 h 49"/>
              <a:gd name="T24" fmla="*/ 73025 w 49"/>
              <a:gd name="T25" fmla="*/ 26988 h 49"/>
              <a:gd name="T26" fmla="*/ 73025 w 49"/>
              <a:gd name="T27" fmla="*/ 22225 h 49"/>
              <a:gd name="T28" fmla="*/ 68262 w 49"/>
              <a:gd name="T29" fmla="*/ 17463 h 49"/>
              <a:gd name="T30" fmla="*/ 63500 w 49"/>
              <a:gd name="T31" fmla="*/ 12700 h 49"/>
              <a:gd name="T32" fmla="*/ 58737 w 49"/>
              <a:gd name="T33" fmla="*/ 9525 h 49"/>
              <a:gd name="T34" fmla="*/ 53975 w 49"/>
              <a:gd name="T35" fmla="*/ 4763 h 49"/>
              <a:gd name="T36" fmla="*/ 50800 w 49"/>
              <a:gd name="T37" fmla="*/ 4763 h 49"/>
              <a:gd name="T38" fmla="*/ 46037 w 49"/>
              <a:gd name="T39" fmla="*/ 0 h 49"/>
              <a:gd name="T40" fmla="*/ 41275 w 49"/>
              <a:gd name="T41" fmla="*/ 0 h 49"/>
              <a:gd name="T42" fmla="*/ 31750 w 49"/>
              <a:gd name="T43" fmla="*/ 0 h 49"/>
              <a:gd name="T44" fmla="*/ 26987 w 49"/>
              <a:gd name="T45" fmla="*/ 4763 h 49"/>
              <a:gd name="T46" fmla="*/ 22225 w 49"/>
              <a:gd name="T47" fmla="*/ 4763 h 49"/>
              <a:gd name="T48" fmla="*/ 19050 w 49"/>
              <a:gd name="T49" fmla="*/ 9525 h 49"/>
              <a:gd name="T50" fmla="*/ 14287 w 49"/>
              <a:gd name="T51" fmla="*/ 12700 h 49"/>
              <a:gd name="T52" fmla="*/ 9525 w 49"/>
              <a:gd name="T53" fmla="*/ 17463 h 49"/>
              <a:gd name="T54" fmla="*/ 4762 w 49"/>
              <a:gd name="T55" fmla="*/ 22225 h 49"/>
              <a:gd name="T56" fmla="*/ 4762 w 49"/>
              <a:gd name="T57" fmla="*/ 26988 h 49"/>
              <a:gd name="T58" fmla="*/ 0 w 49"/>
              <a:gd name="T59" fmla="*/ 31750 h 49"/>
              <a:gd name="T60" fmla="*/ 0 w 49"/>
              <a:gd name="T61" fmla="*/ 41275 h 49"/>
              <a:gd name="T62" fmla="*/ 0 w 49"/>
              <a:gd name="T63" fmla="*/ 44450 h 49"/>
              <a:gd name="T64" fmla="*/ 4762 w 49"/>
              <a:gd name="T65" fmla="*/ 49213 h 49"/>
              <a:gd name="T66" fmla="*/ 4762 w 49"/>
              <a:gd name="T67" fmla="*/ 53975 h 49"/>
              <a:gd name="T68" fmla="*/ 9525 w 49"/>
              <a:gd name="T69" fmla="*/ 63500 h 49"/>
              <a:gd name="T70" fmla="*/ 14287 w 49"/>
              <a:gd name="T71" fmla="*/ 68263 h 49"/>
              <a:gd name="T72" fmla="*/ 19050 w 49"/>
              <a:gd name="T73" fmla="*/ 68263 h 49"/>
              <a:gd name="T74" fmla="*/ 22225 w 49"/>
              <a:gd name="T75" fmla="*/ 73025 h 49"/>
              <a:gd name="T76" fmla="*/ 26987 w 49"/>
              <a:gd name="T77" fmla="*/ 77788 h 49"/>
              <a:gd name="T78" fmla="*/ 31750 w 49"/>
              <a:gd name="T79" fmla="*/ 77788 h 49"/>
              <a:gd name="T80" fmla="*/ 41275 w 49"/>
              <a:gd name="T81" fmla="*/ 77788 h 49"/>
              <a:gd name="T82" fmla="*/ 41275 w 49"/>
              <a:gd name="T83" fmla="*/ 77788 h 49"/>
              <a:gd name="T84" fmla="*/ 36512 w 49"/>
              <a:gd name="T85" fmla="*/ 77788 h 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9"/>
              <a:gd name="T130" fmla="*/ 0 h 49"/>
              <a:gd name="T131" fmla="*/ 49 w 49"/>
              <a:gd name="T132" fmla="*/ 49 h 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9" h="49">
                <a:moveTo>
                  <a:pt x="23" y="49"/>
                </a:moveTo>
                <a:lnTo>
                  <a:pt x="29" y="49"/>
                </a:lnTo>
                <a:lnTo>
                  <a:pt x="32" y="49"/>
                </a:lnTo>
                <a:lnTo>
                  <a:pt x="34" y="46"/>
                </a:lnTo>
                <a:lnTo>
                  <a:pt x="37" y="43"/>
                </a:lnTo>
                <a:lnTo>
                  <a:pt x="40" y="43"/>
                </a:lnTo>
                <a:lnTo>
                  <a:pt x="43" y="40"/>
                </a:lnTo>
                <a:lnTo>
                  <a:pt x="46" y="34"/>
                </a:lnTo>
                <a:lnTo>
                  <a:pt x="46" y="31"/>
                </a:lnTo>
                <a:lnTo>
                  <a:pt x="49" y="28"/>
                </a:lnTo>
                <a:lnTo>
                  <a:pt x="49" y="26"/>
                </a:lnTo>
                <a:lnTo>
                  <a:pt x="49" y="20"/>
                </a:lnTo>
                <a:lnTo>
                  <a:pt x="46" y="17"/>
                </a:lnTo>
                <a:lnTo>
                  <a:pt x="46" y="14"/>
                </a:lnTo>
                <a:lnTo>
                  <a:pt x="43" y="11"/>
                </a:lnTo>
                <a:lnTo>
                  <a:pt x="40" y="8"/>
                </a:lnTo>
                <a:lnTo>
                  <a:pt x="37" y="6"/>
                </a:lnTo>
                <a:lnTo>
                  <a:pt x="34" y="3"/>
                </a:lnTo>
                <a:lnTo>
                  <a:pt x="32" y="3"/>
                </a:lnTo>
                <a:lnTo>
                  <a:pt x="29" y="0"/>
                </a:lnTo>
                <a:lnTo>
                  <a:pt x="26" y="0"/>
                </a:lnTo>
                <a:lnTo>
                  <a:pt x="20" y="0"/>
                </a:lnTo>
                <a:lnTo>
                  <a:pt x="17" y="3"/>
                </a:lnTo>
                <a:lnTo>
                  <a:pt x="14" y="3"/>
                </a:lnTo>
                <a:lnTo>
                  <a:pt x="12" y="6"/>
                </a:lnTo>
                <a:lnTo>
                  <a:pt x="9" y="8"/>
                </a:lnTo>
                <a:lnTo>
                  <a:pt x="6" y="11"/>
                </a:lnTo>
                <a:lnTo>
                  <a:pt x="3" y="14"/>
                </a:lnTo>
                <a:lnTo>
                  <a:pt x="3" y="17"/>
                </a:lnTo>
                <a:lnTo>
                  <a:pt x="0" y="20"/>
                </a:lnTo>
                <a:lnTo>
                  <a:pt x="0" y="26"/>
                </a:lnTo>
                <a:lnTo>
                  <a:pt x="0" y="28"/>
                </a:lnTo>
                <a:lnTo>
                  <a:pt x="3" y="31"/>
                </a:lnTo>
                <a:lnTo>
                  <a:pt x="3" y="34"/>
                </a:lnTo>
                <a:lnTo>
                  <a:pt x="6" y="40"/>
                </a:lnTo>
                <a:lnTo>
                  <a:pt x="9" y="43"/>
                </a:lnTo>
                <a:lnTo>
                  <a:pt x="12" y="43"/>
                </a:lnTo>
                <a:lnTo>
                  <a:pt x="14" y="46"/>
                </a:lnTo>
                <a:lnTo>
                  <a:pt x="17" y="49"/>
                </a:lnTo>
                <a:lnTo>
                  <a:pt x="20" y="49"/>
                </a:lnTo>
                <a:lnTo>
                  <a:pt x="26" y="49"/>
                </a:lnTo>
                <a:lnTo>
                  <a:pt x="23" y="49"/>
                </a:lnTo>
                <a:close/>
              </a:path>
            </a:pathLst>
          </a:custGeom>
          <a:solidFill>
            <a:srgbClr val="000000"/>
          </a:solidFill>
          <a:ln w="9525">
            <a:noFill/>
            <a:round/>
            <a:headEnd/>
            <a:tailEnd/>
          </a:ln>
        </p:spPr>
        <p:txBody>
          <a:bodyPr/>
          <a:lstStyle/>
          <a:p>
            <a:endParaRPr lang="en-US"/>
          </a:p>
        </p:txBody>
      </p:sp>
      <p:sp>
        <p:nvSpPr>
          <p:cNvPr id="47161" name="Rectangle 54"/>
          <p:cNvSpPr>
            <a:spLocks noChangeArrowheads="1"/>
          </p:cNvSpPr>
          <p:nvPr/>
        </p:nvSpPr>
        <p:spPr bwMode="auto">
          <a:xfrm>
            <a:off x="4310063" y="2432050"/>
            <a:ext cx="109537"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I</a:t>
            </a:r>
            <a:endParaRPr lang="en-US"/>
          </a:p>
        </p:txBody>
      </p:sp>
      <p:sp>
        <p:nvSpPr>
          <p:cNvPr id="47162" name="Rectangle 55"/>
          <p:cNvSpPr>
            <a:spLocks noChangeArrowheads="1"/>
          </p:cNvSpPr>
          <p:nvPr/>
        </p:nvSpPr>
        <p:spPr bwMode="auto">
          <a:xfrm>
            <a:off x="4351338" y="2432050"/>
            <a:ext cx="150812"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n</a:t>
            </a:r>
            <a:endParaRPr lang="en-US"/>
          </a:p>
        </p:txBody>
      </p:sp>
      <p:sp>
        <p:nvSpPr>
          <p:cNvPr id="47163" name="Rectangle 56"/>
          <p:cNvSpPr>
            <a:spLocks noChangeArrowheads="1"/>
          </p:cNvSpPr>
          <p:nvPr/>
        </p:nvSpPr>
        <p:spPr bwMode="auto">
          <a:xfrm>
            <a:off x="4437063" y="2432050"/>
            <a:ext cx="150812"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d</a:t>
            </a:r>
            <a:endParaRPr lang="en-US"/>
          </a:p>
        </p:txBody>
      </p:sp>
      <p:sp>
        <p:nvSpPr>
          <p:cNvPr id="47164" name="Rectangle 57"/>
          <p:cNvSpPr>
            <a:spLocks noChangeArrowheads="1"/>
          </p:cNvSpPr>
          <p:nvPr/>
        </p:nvSpPr>
        <p:spPr bwMode="auto">
          <a:xfrm>
            <a:off x="4519613" y="2432050"/>
            <a:ext cx="146050"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e</a:t>
            </a:r>
            <a:endParaRPr lang="en-US"/>
          </a:p>
        </p:txBody>
      </p:sp>
      <p:sp>
        <p:nvSpPr>
          <p:cNvPr id="47165" name="Rectangle 58"/>
          <p:cNvSpPr>
            <a:spLocks noChangeArrowheads="1"/>
          </p:cNvSpPr>
          <p:nvPr/>
        </p:nvSpPr>
        <p:spPr bwMode="auto">
          <a:xfrm>
            <a:off x="4605338" y="2432050"/>
            <a:ext cx="136525"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x</a:t>
            </a:r>
            <a:endParaRPr lang="en-US"/>
          </a:p>
        </p:txBody>
      </p:sp>
      <p:sp>
        <p:nvSpPr>
          <p:cNvPr id="47166" name="Rectangle 59"/>
          <p:cNvSpPr>
            <a:spLocks noChangeArrowheads="1"/>
          </p:cNvSpPr>
          <p:nvPr/>
        </p:nvSpPr>
        <p:spPr bwMode="auto">
          <a:xfrm>
            <a:off x="4441825" y="2678113"/>
            <a:ext cx="150813" cy="204787"/>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0</a:t>
            </a:r>
            <a:endParaRPr lang="en-US"/>
          </a:p>
        </p:txBody>
      </p:sp>
      <p:sp>
        <p:nvSpPr>
          <p:cNvPr id="47167" name="Rectangle 60"/>
          <p:cNvSpPr>
            <a:spLocks noChangeArrowheads="1"/>
          </p:cNvSpPr>
          <p:nvPr/>
        </p:nvSpPr>
        <p:spPr bwMode="auto">
          <a:xfrm>
            <a:off x="4441825" y="2905125"/>
            <a:ext cx="150813"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1</a:t>
            </a:r>
            <a:endParaRPr lang="en-US"/>
          </a:p>
        </p:txBody>
      </p:sp>
      <p:sp>
        <p:nvSpPr>
          <p:cNvPr id="47168" name="Rectangle 61"/>
          <p:cNvSpPr>
            <a:spLocks noChangeArrowheads="1"/>
          </p:cNvSpPr>
          <p:nvPr/>
        </p:nvSpPr>
        <p:spPr bwMode="auto">
          <a:xfrm>
            <a:off x="4441825" y="3133725"/>
            <a:ext cx="150813"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2</a:t>
            </a:r>
            <a:endParaRPr lang="en-US"/>
          </a:p>
        </p:txBody>
      </p:sp>
      <p:sp>
        <p:nvSpPr>
          <p:cNvPr id="47169" name="Rectangle 62"/>
          <p:cNvSpPr>
            <a:spLocks noChangeArrowheads="1"/>
          </p:cNvSpPr>
          <p:nvPr/>
        </p:nvSpPr>
        <p:spPr bwMode="auto">
          <a:xfrm>
            <a:off x="4305300" y="4270375"/>
            <a:ext cx="150813"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1</a:t>
            </a:r>
            <a:endParaRPr lang="en-US"/>
          </a:p>
        </p:txBody>
      </p:sp>
      <p:sp>
        <p:nvSpPr>
          <p:cNvPr id="47170" name="Rectangle 63"/>
          <p:cNvSpPr>
            <a:spLocks noChangeArrowheads="1"/>
          </p:cNvSpPr>
          <p:nvPr/>
        </p:nvSpPr>
        <p:spPr bwMode="auto">
          <a:xfrm>
            <a:off x="4386263" y="4270375"/>
            <a:ext cx="150812"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0</a:t>
            </a:r>
            <a:endParaRPr lang="en-US"/>
          </a:p>
        </p:txBody>
      </p:sp>
      <p:sp>
        <p:nvSpPr>
          <p:cNvPr id="47171" name="Rectangle 64"/>
          <p:cNvSpPr>
            <a:spLocks noChangeArrowheads="1"/>
          </p:cNvSpPr>
          <p:nvPr/>
        </p:nvSpPr>
        <p:spPr bwMode="auto">
          <a:xfrm>
            <a:off x="4473575" y="4270375"/>
            <a:ext cx="150813"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2</a:t>
            </a:r>
            <a:endParaRPr lang="en-US"/>
          </a:p>
        </p:txBody>
      </p:sp>
      <p:sp>
        <p:nvSpPr>
          <p:cNvPr id="47172" name="Rectangle 65"/>
          <p:cNvSpPr>
            <a:spLocks noChangeArrowheads="1"/>
          </p:cNvSpPr>
          <p:nvPr/>
        </p:nvSpPr>
        <p:spPr bwMode="auto">
          <a:xfrm>
            <a:off x="4556125" y="4270375"/>
            <a:ext cx="150813"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1</a:t>
            </a:r>
            <a:endParaRPr lang="en-US"/>
          </a:p>
        </p:txBody>
      </p:sp>
      <p:sp>
        <p:nvSpPr>
          <p:cNvPr id="47173" name="Rectangle 66"/>
          <p:cNvSpPr>
            <a:spLocks noChangeArrowheads="1"/>
          </p:cNvSpPr>
          <p:nvPr/>
        </p:nvSpPr>
        <p:spPr bwMode="auto">
          <a:xfrm>
            <a:off x="4305300" y="4498975"/>
            <a:ext cx="150813"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1</a:t>
            </a:r>
            <a:endParaRPr lang="en-US"/>
          </a:p>
        </p:txBody>
      </p:sp>
      <p:sp>
        <p:nvSpPr>
          <p:cNvPr id="47174" name="Rectangle 67"/>
          <p:cNvSpPr>
            <a:spLocks noChangeArrowheads="1"/>
          </p:cNvSpPr>
          <p:nvPr/>
        </p:nvSpPr>
        <p:spPr bwMode="auto">
          <a:xfrm>
            <a:off x="4386263" y="4498975"/>
            <a:ext cx="150812"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0</a:t>
            </a:r>
            <a:endParaRPr lang="en-US"/>
          </a:p>
        </p:txBody>
      </p:sp>
      <p:sp>
        <p:nvSpPr>
          <p:cNvPr id="47175" name="Rectangle 68"/>
          <p:cNvSpPr>
            <a:spLocks noChangeArrowheads="1"/>
          </p:cNvSpPr>
          <p:nvPr/>
        </p:nvSpPr>
        <p:spPr bwMode="auto">
          <a:xfrm>
            <a:off x="4473575" y="4498975"/>
            <a:ext cx="150813"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2</a:t>
            </a:r>
            <a:endParaRPr lang="en-US"/>
          </a:p>
        </p:txBody>
      </p:sp>
      <p:sp>
        <p:nvSpPr>
          <p:cNvPr id="47176" name="Rectangle 69"/>
          <p:cNvSpPr>
            <a:spLocks noChangeArrowheads="1"/>
          </p:cNvSpPr>
          <p:nvPr/>
        </p:nvSpPr>
        <p:spPr bwMode="auto">
          <a:xfrm>
            <a:off x="4556125" y="4498975"/>
            <a:ext cx="150813"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2</a:t>
            </a:r>
            <a:endParaRPr lang="en-US"/>
          </a:p>
        </p:txBody>
      </p:sp>
      <p:sp>
        <p:nvSpPr>
          <p:cNvPr id="47177" name="Rectangle 70"/>
          <p:cNvSpPr>
            <a:spLocks noChangeArrowheads="1"/>
          </p:cNvSpPr>
          <p:nvPr/>
        </p:nvSpPr>
        <p:spPr bwMode="auto">
          <a:xfrm>
            <a:off x="4305300" y="4725988"/>
            <a:ext cx="150813" cy="204787"/>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1</a:t>
            </a:r>
            <a:endParaRPr lang="en-US"/>
          </a:p>
        </p:txBody>
      </p:sp>
      <p:sp>
        <p:nvSpPr>
          <p:cNvPr id="47178" name="Rectangle 71"/>
          <p:cNvSpPr>
            <a:spLocks noChangeArrowheads="1"/>
          </p:cNvSpPr>
          <p:nvPr/>
        </p:nvSpPr>
        <p:spPr bwMode="auto">
          <a:xfrm>
            <a:off x="4386263" y="4725988"/>
            <a:ext cx="150812" cy="204787"/>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0</a:t>
            </a:r>
            <a:endParaRPr lang="en-US"/>
          </a:p>
        </p:txBody>
      </p:sp>
      <p:sp>
        <p:nvSpPr>
          <p:cNvPr id="47179" name="Rectangle 72"/>
          <p:cNvSpPr>
            <a:spLocks noChangeArrowheads="1"/>
          </p:cNvSpPr>
          <p:nvPr/>
        </p:nvSpPr>
        <p:spPr bwMode="auto">
          <a:xfrm>
            <a:off x="4473575" y="4725988"/>
            <a:ext cx="150813" cy="204787"/>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2</a:t>
            </a:r>
            <a:endParaRPr lang="en-US"/>
          </a:p>
        </p:txBody>
      </p:sp>
      <p:sp>
        <p:nvSpPr>
          <p:cNvPr id="47180" name="Rectangle 73"/>
          <p:cNvSpPr>
            <a:spLocks noChangeArrowheads="1"/>
          </p:cNvSpPr>
          <p:nvPr/>
        </p:nvSpPr>
        <p:spPr bwMode="auto">
          <a:xfrm>
            <a:off x="4556125" y="4725988"/>
            <a:ext cx="150813" cy="204787"/>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3</a:t>
            </a:r>
            <a:endParaRPr lang="en-US"/>
          </a:p>
        </p:txBody>
      </p:sp>
      <p:sp>
        <p:nvSpPr>
          <p:cNvPr id="47181" name="Freeform 74"/>
          <p:cNvSpPr>
            <a:spLocks/>
          </p:cNvSpPr>
          <p:nvPr/>
        </p:nvSpPr>
        <p:spPr bwMode="auto">
          <a:xfrm>
            <a:off x="4473575" y="3433763"/>
            <a:ext cx="26988" cy="26987"/>
          </a:xfrm>
          <a:custGeom>
            <a:avLst/>
            <a:gdLst>
              <a:gd name="T0" fmla="*/ 14288 w 17"/>
              <a:gd name="T1" fmla="*/ 26987 h 17"/>
              <a:gd name="T2" fmla="*/ 17463 w 17"/>
              <a:gd name="T3" fmla="*/ 26987 h 17"/>
              <a:gd name="T4" fmla="*/ 17463 w 17"/>
              <a:gd name="T5" fmla="*/ 26987 h 17"/>
              <a:gd name="T6" fmla="*/ 17463 w 17"/>
              <a:gd name="T7" fmla="*/ 26987 h 17"/>
              <a:gd name="T8" fmla="*/ 22225 w 17"/>
              <a:gd name="T9" fmla="*/ 26987 h 17"/>
              <a:gd name="T10" fmla="*/ 22225 w 17"/>
              <a:gd name="T11" fmla="*/ 22225 h 17"/>
              <a:gd name="T12" fmla="*/ 26988 w 17"/>
              <a:gd name="T13" fmla="*/ 22225 h 17"/>
              <a:gd name="T14" fmla="*/ 26988 w 17"/>
              <a:gd name="T15" fmla="*/ 22225 h 17"/>
              <a:gd name="T16" fmla="*/ 26988 w 17"/>
              <a:gd name="T17" fmla="*/ 19050 h 17"/>
              <a:gd name="T18" fmla="*/ 26988 w 17"/>
              <a:gd name="T19" fmla="*/ 19050 h 17"/>
              <a:gd name="T20" fmla="*/ 26988 w 17"/>
              <a:gd name="T21" fmla="*/ 14287 h 17"/>
              <a:gd name="T22" fmla="*/ 26988 w 17"/>
              <a:gd name="T23" fmla="*/ 14287 h 17"/>
              <a:gd name="T24" fmla="*/ 26988 w 17"/>
              <a:gd name="T25" fmla="*/ 9525 h 17"/>
              <a:gd name="T26" fmla="*/ 26988 w 17"/>
              <a:gd name="T27" fmla="*/ 9525 h 17"/>
              <a:gd name="T28" fmla="*/ 26988 w 17"/>
              <a:gd name="T29" fmla="*/ 4762 h 17"/>
              <a:gd name="T30" fmla="*/ 22225 w 17"/>
              <a:gd name="T31" fmla="*/ 4762 h 17"/>
              <a:gd name="T32" fmla="*/ 22225 w 17"/>
              <a:gd name="T33" fmla="*/ 4762 h 17"/>
              <a:gd name="T34" fmla="*/ 17463 w 17"/>
              <a:gd name="T35" fmla="*/ 0 h 17"/>
              <a:gd name="T36" fmla="*/ 17463 w 17"/>
              <a:gd name="T37" fmla="*/ 0 h 17"/>
              <a:gd name="T38" fmla="*/ 17463 w 17"/>
              <a:gd name="T39" fmla="*/ 0 h 17"/>
              <a:gd name="T40" fmla="*/ 14288 w 17"/>
              <a:gd name="T41" fmla="*/ 0 h 17"/>
              <a:gd name="T42" fmla="*/ 14288 w 17"/>
              <a:gd name="T43" fmla="*/ 0 h 17"/>
              <a:gd name="T44" fmla="*/ 9525 w 17"/>
              <a:gd name="T45" fmla="*/ 0 h 17"/>
              <a:gd name="T46" fmla="*/ 9525 w 17"/>
              <a:gd name="T47" fmla="*/ 0 h 17"/>
              <a:gd name="T48" fmla="*/ 4763 w 17"/>
              <a:gd name="T49" fmla="*/ 4762 h 17"/>
              <a:gd name="T50" fmla="*/ 4763 w 17"/>
              <a:gd name="T51" fmla="*/ 4762 h 17"/>
              <a:gd name="T52" fmla="*/ 0 w 17"/>
              <a:gd name="T53" fmla="*/ 4762 h 17"/>
              <a:gd name="T54" fmla="*/ 0 w 17"/>
              <a:gd name="T55" fmla="*/ 9525 h 17"/>
              <a:gd name="T56" fmla="*/ 0 w 17"/>
              <a:gd name="T57" fmla="*/ 9525 h 17"/>
              <a:gd name="T58" fmla="*/ 0 w 17"/>
              <a:gd name="T59" fmla="*/ 14287 h 17"/>
              <a:gd name="T60" fmla="*/ 0 w 17"/>
              <a:gd name="T61" fmla="*/ 14287 h 17"/>
              <a:gd name="T62" fmla="*/ 0 w 17"/>
              <a:gd name="T63" fmla="*/ 19050 h 17"/>
              <a:gd name="T64" fmla="*/ 0 w 17"/>
              <a:gd name="T65" fmla="*/ 19050 h 17"/>
              <a:gd name="T66" fmla="*/ 0 w 17"/>
              <a:gd name="T67" fmla="*/ 22225 h 17"/>
              <a:gd name="T68" fmla="*/ 0 w 17"/>
              <a:gd name="T69" fmla="*/ 22225 h 17"/>
              <a:gd name="T70" fmla="*/ 4763 w 17"/>
              <a:gd name="T71" fmla="*/ 22225 h 17"/>
              <a:gd name="T72" fmla="*/ 4763 w 17"/>
              <a:gd name="T73" fmla="*/ 26987 h 17"/>
              <a:gd name="T74" fmla="*/ 9525 w 17"/>
              <a:gd name="T75" fmla="*/ 26987 h 17"/>
              <a:gd name="T76" fmla="*/ 9525 w 17"/>
              <a:gd name="T77" fmla="*/ 26987 h 17"/>
              <a:gd name="T78" fmla="*/ 14288 w 17"/>
              <a:gd name="T79" fmla="*/ 26987 h 17"/>
              <a:gd name="T80" fmla="*/ 14288 w 17"/>
              <a:gd name="T81" fmla="*/ 26987 h 17"/>
              <a:gd name="T82" fmla="*/ 14288 w 17"/>
              <a:gd name="T83" fmla="*/ 26987 h 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
              <a:gd name="T127" fmla="*/ 0 h 17"/>
              <a:gd name="T128" fmla="*/ 17 w 17"/>
              <a:gd name="T129" fmla="*/ 17 h 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 h="17">
                <a:moveTo>
                  <a:pt x="9" y="17"/>
                </a:moveTo>
                <a:lnTo>
                  <a:pt x="11" y="17"/>
                </a:lnTo>
                <a:lnTo>
                  <a:pt x="14" y="17"/>
                </a:lnTo>
                <a:lnTo>
                  <a:pt x="14" y="14"/>
                </a:lnTo>
                <a:lnTo>
                  <a:pt x="17" y="14"/>
                </a:lnTo>
                <a:lnTo>
                  <a:pt x="17" y="12"/>
                </a:lnTo>
                <a:lnTo>
                  <a:pt x="17" y="9"/>
                </a:lnTo>
                <a:lnTo>
                  <a:pt x="17" y="6"/>
                </a:lnTo>
                <a:lnTo>
                  <a:pt x="17" y="3"/>
                </a:lnTo>
                <a:lnTo>
                  <a:pt x="14" y="3"/>
                </a:lnTo>
                <a:lnTo>
                  <a:pt x="11" y="0"/>
                </a:lnTo>
                <a:lnTo>
                  <a:pt x="9" y="0"/>
                </a:lnTo>
                <a:lnTo>
                  <a:pt x="6" y="0"/>
                </a:lnTo>
                <a:lnTo>
                  <a:pt x="3" y="3"/>
                </a:lnTo>
                <a:lnTo>
                  <a:pt x="0" y="3"/>
                </a:lnTo>
                <a:lnTo>
                  <a:pt x="0" y="6"/>
                </a:lnTo>
                <a:lnTo>
                  <a:pt x="0" y="9"/>
                </a:lnTo>
                <a:lnTo>
                  <a:pt x="0" y="12"/>
                </a:lnTo>
                <a:lnTo>
                  <a:pt x="0" y="14"/>
                </a:lnTo>
                <a:lnTo>
                  <a:pt x="3" y="14"/>
                </a:lnTo>
                <a:lnTo>
                  <a:pt x="3" y="17"/>
                </a:lnTo>
                <a:lnTo>
                  <a:pt x="6" y="17"/>
                </a:lnTo>
                <a:lnTo>
                  <a:pt x="9" y="17"/>
                </a:lnTo>
                <a:close/>
              </a:path>
            </a:pathLst>
          </a:custGeom>
          <a:solidFill>
            <a:srgbClr val="000000"/>
          </a:solidFill>
          <a:ln w="9525">
            <a:noFill/>
            <a:round/>
            <a:headEnd/>
            <a:tailEnd/>
          </a:ln>
        </p:spPr>
        <p:txBody>
          <a:bodyPr/>
          <a:lstStyle/>
          <a:p>
            <a:endParaRPr lang="en-US"/>
          </a:p>
        </p:txBody>
      </p:sp>
      <p:sp>
        <p:nvSpPr>
          <p:cNvPr id="47182" name="Freeform 75"/>
          <p:cNvSpPr>
            <a:spLocks/>
          </p:cNvSpPr>
          <p:nvPr/>
        </p:nvSpPr>
        <p:spPr bwMode="auto">
          <a:xfrm>
            <a:off x="4568825" y="3433763"/>
            <a:ext cx="26988" cy="26987"/>
          </a:xfrm>
          <a:custGeom>
            <a:avLst/>
            <a:gdLst>
              <a:gd name="T0" fmla="*/ 9525 w 17"/>
              <a:gd name="T1" fmla="*/ 26987 h 17"/>
              <a:gd name="T2" fmla="*/ 14288 w 17"/>
              <a:gd name="T3" fmla="*/ 26987 h 17"/>
              <a:gd name="T4" fmla="*/ 19050 w 17"/>
              <a:gd name="T5" fmla="*/ 26987 h 17"/>
              <a:gd name="T6" fmla="*/ 19050 w 17"/>
              <a:gd name="T7" fmla="*/ 26987 h 17"/>
              <a:gd name="T8" fmla="*/ 22225 w 17"/>
              <a:gd name="T9" fmla="*/ 26987 h 17"/>
              <a:gd name="T10" fmla="*/ 22225 w 17"/>
              <a:gd name="T11" fmla="*/ 22225 h 17"/>
              <a:gd name="T12" fmla="*/ 22225 w 17"/>
              <a:gd name="T13" fmla="*/ 22225 h 17"/>
              <a:gd name="T14" fmla="*/ 26988 w 17"/>
              <a:gd name="T15" fmla="*/ 22225 h 17"/>
              <a:gd name="T16" fmla="*/ 26988 w 17"/>
              <a:gd name="T17" fmla="*/ 19050 h 17"/>
              <a:gd name="T18" fmla="*/ 26988 w 17"/>
              <a:gd name="T19" fmla="*/ 19050 h 17"/>
              <a:gd name="T20" fmla="*/ 26988 w 17"/>
              <a:gd name="T21" fmla="*/ 14287 h 17"/>
              <a:gd name="T22" fmla="*/ 26988 w 17"/>
              <a:gd name="T23" fmla="*/ 14287 h 17"/>
              <a:gd name="T24" fmla="*/ 26988 w 17"/>
              <a:gd name="T25" fmla="*/ 9525 h 17"/>
              <a:gd name="T26" fmla="*/ 26988 w 17"/>
              <a:gd name="T27" fmla="*/ 9525 h 17"/>
              <a:gd name="T28" fmla="*/ 22225 w 17"/>
              <a:gd name="T29" fmla="*/ 4762 h 17"/>
              <a:gd name="T30" fmla="*/ 22225 w 17"/>
              <a:gd name="T31" fmla="*/ 4762 h 17"/>
              <a:gd name="T32" fmla="*/ 22225 w 17"/>
              <a:gd name="T33" fmla="*/ 4762 h 17"/>
              <a:gd name="T34" fmla="*/ 19050 w 17"/>
              <a:gd name="T35" fmla="*/ 0 h 17"/>
              <a:gd name="T36" fmla="*/ 19050 w 17"/>
              <a:gd name="T37" fmla="*/ 0 h 17"/>
              <a:gd name="T38" fmla="*/ 14288 w 17"/>
              <a:gd name="T39" fmla="*/ 0 h 17"/>
              <a:gd name="T40" fmla="*/ 14288 w 17"/>
              <a:gd name="T41" fmla="*/ 0 h 17"/>
              <a:gd name="T42" fmla="*/ 9525 w 17"/>
              <a:gd name="T43" fmla="*/ 0 h 17"/>
              <a:gd name="T44" fmla="*/ 9525 w 17"/>
              <a:gd name="T45" fmla="*/ 0 h 17"/>
              <a:gd name="T46" fmla="*/ 4763 w 17"/>
              <a:gd name="T47" fmla="*/ 0 h 17"/>
              <a:gd name="T48" fmla="*/ 4763 w 17"/>
              <a:gd name="T49" fmla="*/ 4762 h 17"/>
              <a:gd name="T50" fmla="*/ 4763 w 17"/>
              <a:gd name="T51" fmla="*/ 4762 h 17"/>
              <a:gd name="T52" fmla="*/ 0 w 17"/>
              <a:gd name="T53" fmla="*/ 4762 h 17"/>
              <a:gd name="T54" fmla="*/ 0 w 17"/>
              <a:gd name="T55" fmla="*/ 9525 h 17"/>
              <a:gd name="T56" fmla="*/ 0 w 17"/>
              <a:gd name="T57" fmla="*/ 9525 h 17"/>
              <a:gd name="T58" fmla="*/ 0 w 17"/>
              <a:gd name="T59" fmla="*/ 14287 h 17"/>
              <a:gd name="T60" fmla="*/ 0 w 17"/>
              <a:gd name="T61" fmla="*/ 14287 h 17"/>
              <a:gd name="T62" fmla="*/ 0 w 17"/>
              <a:gd name="T63" fmla="*/ 19050 h 17"/>
              <a:gd name="T64" fmla="*/ 0 w 17"/>
              <a:gd name="T65" fmla="*/ 19050 h 17"/>
              <a:gd name="T66" fmla="*/ 0 w 17"/>
              <a:gd name="T67" fmla="*/ 22225 h 17"/>
              <a:gd name="T68" fmla="*/ 0 w 17"/>
              <a:gd name="T69" fmla="*/ 22225 h 17"/>
              <a:gd name="T70" fmla="*/ 4763 w 17"/>
              <a:gd name="T71" fmla="*/ 22225 h 17"/>
              <a:gd name="T72" fmla="*/ 4763 w 17"/>
              <a:gd name="T73" fmla="*/ 26987 h 17"/>
              <a:gd name="T74" fmla="*/ 4763 w 17"/>
              <a:gd name="T75" fmla="*/ 26987 h 17"/>
              <a:gd name="T76" fmla="*/ 9525 w 17"/>
              <a:gd name="T77" fmla="*/ 26987 h 17"/>
              <a:gd name="T78" fmla="*/ 9525 w 17"/>
              <a:gd name="T79" fmla="*/ 26987 h 17"/>
              <a:gd name="T80" fmla="*/ 14288 w 17"/>
              <a:gd name="T81" fmla="*/ 26987 h 17"/>
              <a:gd name="T82" fmla="*/ 14288 w 17"/>
              <a:gd name="T83" fmla="*/ 26987 h 17"/>
              <a:gd name="T84" fmla="*/ 9525 w 17"/>
              <a:gd name="T85" fmla="*/ 26987 h 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
              <a:gd name="T130" fmla="*/ 0 h 17"/>
              <a:gd name="T131" fmla="*/ 17 w 17"/>
              <a:gd name="T132" fmla="*/ 17 h 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 h="17">
                <a:moveTo>
                  <a:pt x="6" y="17"/>
                </a:moveTo>
                <a:lnTo>
                  <a:pt x="9" y="17"/>
                </a:lnTo>
                <a:lnTo>
                  <a:pt x="12" y="17"/>
                </a:lnTo>
                <a:lnTo>
                  <a:pt x="14" y="17"/>
                </a:lnTo>
                <a:lnTo>
                  <a:pt x="14" y="14"/>
                </a:lnTo>
                <a:lnTo>
                  <a:pt x="17" y="14"/>
                </a:lnTo>
                <a:lnTo>
                  <a:pt x="17" y="12"/>
                </a:lnTo>
                <a:lnTo>
                  <a:pt x="17" y="9"/>
                </a:lnTo>
                <a:lnTo>
                  <a:pt x="17" y="6"/>
                </a:lnTo>
                <a:lnTo>
                  <a:pt x="14" y="3"/>
                </a:lnTo>
                <a:lnTo>
                  <a:pt x="12" y="0"/>
                </a:lnTo>
                <a:lnTo>
                  <a:pt x="9" y="0"/>
                </a:lnTo>
                <a:lnTo>
                  <a:pt x="6" y="0"/>
                </a:lnTo>
                <a:lnTo>
                  <a:pt x="3" y="0"/>
                </a:lnTo>
                <a:lnTo>
                  <a:pt x="3" y="3"/>
                </a:lnTo>
                <a:lnTo>
                  <a:pt x="0" y="3"/>
                </a:lnTo>
                <a:lnTo>
                  <a:pt x="0" y="6"/>
                </a:lnTo>
                <a:lnTo>
                  <a:pt x="0" y="9"/>
                </a:lnTo>
                <a:lnTo>
                  <a:pt x="0" y="12"/>
                </a:lnTo>
                <a:lnTo>
                  <a:pt x="0" y="14"/>
                </a:lnTo>
                <a:lnTo>
                  <a:pt x="3" y="14"/>
                </a:lnTo>
                <a:lnTo>
                  <a:pt x="3" y="17"/>
                </a:lnTo>
                <a:lnTo>
                  <a:pt x="6" y="17"/>
                </a:lnTo>
                <a:lnTo>
                  <a:pt x="9" y="17"/>
                </a:lnTo>
                <a:lnTo>
                  <a:pt x="6" y="17"/>
                </a:lnTo>
                <a:close/>
              </a:path>
            </a:pathLst>
          </a:custGeom>
          <a:solidFill>
            <a:srgbClr val="000000"/>
          </a:solidFill>
          <a:ln w="9525">
            <a:noFill/>
            <a:round/>
            <a:headEnd/>
            <a:tailEnd/>
          </a:ln>
        </p:spPr>
        <p:txBody>
          <a:bodyPr/>
          <a:lstStyle/>
          <a:p>
            <a:endParaRPr lang="en-US"/>
          </a:p>
        </p:txBody>
      </p:sp>
      <p:sp>
        <p:nvSpPr>
          <p:cNvPr id="47183" name="Freeform 76"/>
          <p:cNvSpPr>
            <a:spLocks/>
          </p:cNvSpPr>
          <p:nvPr/>
        </p:nvSpPr>
        <p:spPr bwMode="auto">
          <a:xfrm>
            <a:off x="4378325" y="3433763"/>
            <a:ext cx="26988" cy="26987"/>
          </a:xfrm>
          <a:custGeom>
            <a:avLst/>
            <a:gdLst>
              <a:gd name="T0" fmla="*/ 12700 w 17"/>
              <a:gd name="T1" fmla="*/ 26987 h 17"/>
              <a:gd name="T2" fmla="*/ 17463 w 17"/>
              <a:gd name="T3" fmla="*/ 26987 h 17"/>
              <a:gd name="T4" fmla="*/ 17463 w 17"/>
              <a:gd name="T5" fmla="*/ 26987 h 17"/>
              <a:gd name="T6" fmla="*/ 22225 w 17"/>
              <a:gd name="T7" fmla="*/ 26987 h 17"/>
              <a:gd name="T8" fmla="*/ 22225 w 17"/>
              <a:gd name="T9" fmla="*/ 26987 h 17"/>
              <a:gd name="T10" fmla="*/ 22225 w 17"/>
              <a:gd name="T11" fmla="*/ 22225 h 17"/>
              <a:gd name="T12" fmla="*/ 26988 w 17"/>
              <a:gd name="T13" fmla="*/ 22225 h 17"/>
              <a:gd name="T14" fmla="*/ 26988 w 17"/>
              <a:gd name="T15" fmla="*/ 22225 h 17"/>
              <a:gd name="T16" fmla="*/ 26988 w 17"/>
              <a:gd name="T17" fmla="*/ 19050 h 17"/>
              <a:gd name="T18" fmla="*/ 26988 w 17"/>
              <a:gd name="T19" fmla="*/ 19050 h 17"/>
              <a:gd name="T20" fmla="*/ 26988 w 17"/>
              <a:gd name="T21" fmla="*/ 14287 h 17"/>
              <a:gd name="T22" fmla="*/ 26988 w 17"/>
              <a:gd name="T23" fmla="*/ 14287 h 17"/>
              <a:gd name="T24" fmla="*/ 26988 w 17"/>
              <a:gd name="T25" fmla="*/ 9525 h 17"/>
              <a:gd name="T26" fmla="*/ 26988 w 17"/>
              <a:gd name="T27" fmla="*/ 9525 h 17"/>
              <a:gd name="T28" fmla="*/ 26988 w 17"/>
              <a:gd name="T29" fmla="*/ 4762 h 17"/>
              <a:gd name="T30" fmla="*/ 22225 w 17"/>
              <a:gd name="T31" fmla="*/ 4762 h 17"/>
              <a:gd name="T32" fmla="*/ 22225 w 17"/>
              <a:gd name="T33" fmla="*/ 4762 h 17"/>
              <a:gd name="T34" fmla="*/ 22225 w 17"/>
              <a:gd name="T35" fmla="*/ 0 h 17"/>
              <a:gd name="T36" fmla="*/ 17463 w 17"/>
              <a:gd name="T37" fmla="*/ 0 h 17"/>
              <a:gd name="T38" fmla="*/ 17463 w 17"/>
              <a:gd name="T39" fmla="*/ 0 h 17"/>
              <a:gd name="T40" fmla="*/ 12700 w 17"/>
              <a:gd name="T41" fmla="*/ 0 h 17"/>
              <a:gd name="T42" fmla="*/ 12700 w 17"/>
              <a:gd name="T43" fmla="*/ 0 h 17"/>
              <a:gd name="T44" fmla="*/ 7938 w 17"/>
              <a:gd name="T45" fmla="*/ 0 h 17"/>
              <a:gd name="T46" fmla="*/ 7938 w 17"/>
              <a:gd name="T47" fmla="*/ 0 h 17"/>
              <a:gd name="T48" fmla="*/ 4763 w 17"/>
              <a:gd name="T49" fmla="*/ 4762 h 17"/>
              <a:gd name="T50" fmla="*/ 4763 w 17"/>
              <a:gd name="T51" fmla="*/ 4762 h 17"/>
              <a:gd name="T52" fmla="*/ 4763 w 17"/>
              <a:gd name="T53" fmla="*/ 4762 h 17"/>
              <a:gd name="T54" fmla="*/ 0 w 17"/>
              <a:gd name="T55" fmla="*/ 9525 h 17"/>
              <a:gd name="T56" fmla="*/ 0 w 17"/>
              <a:gd name="T57" fmla="*/ 9525 h 17"/>
              <a:gd name="T58" fmla="*/ 0 w 17"/>
              <a:gd name="T59" fmla="*/ 14287 h 17"/>
              <a:gd name="T60" fmla="*/ 0 w 17"/>
              <a:gd name="T61" fmla="*/ 14287 h 17"/>
              <a:gd name="T62" fmla="*/ 0 w 17"/>
              <a:gd name="T63" fmla="*/ 19050 h 17"/>
              <a:gd name="T64" fmla="*/ 0 w 17"/>
              <a:gd name="T65" fmla="*/ 19050 h 17"/>
              <a:gd name="T66" fmla="*/ 0 w 17"/>
              <a:gd name="T67" fmla="*/ 22225 h 17"/>
              <a:gd name="T68" fmla="*/ 4763 w 17"/>
              <a:gd name="T69" fmla="*/ 22225 h 17"/>
              <a:gd name="T70" fmla="*/ 4763 w 17"/>
              <a:gd name="T71" fmla="*/ 22225 h 17"/>
              <a:gd name="T72" fmla="*/ 4763 w 17"/>
              <a:gd name="T73" fmla="*/ 26987 h 17"/>
              <a:gd name="T74" fmla="*/ 7938 w 17"/>
              <a:gd name="T75" fmla="*/ 26987 h 17"/>
              <a:gd name="T76" fmla="*/ 7938 w 17"/>
              <a:gd name="T77" fmla="*/ 26987 h 17"/>
              <a:gd name="T78" fmla="*/ 12700 w 17"/>
              <a:gd name="T79" fmla="*/ 26987 h 17"/>
              <a:gd name="T80" fmla="*/ 12700 w 17"/>
              <a:gd name="T81" fmla="*/ 26987 h 17"/>
              <a:gd name="T82" fmla="*/ 12700 w 17"/>
              <a:gd name="T83" fmla="*/ 26987 h 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
              <a:gd name="T127" fmla="*/ 0 h 17"/>
              <a:gd name="T128" fmla="*/ 17 w 17"/>
              <a:gd name="T129" fmla="*/ 17 h 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 h="17">
                <a:moveTo>
                  <a:pt x="8" y="17"/>
                </a:moveTo>
                <a:lnTo>
                  <a:pt x="11" y="17"/>
                </a:lnTo>
                <a:lnTo>
                  <a:pt x="14" y="17"/>
                </a:lnTo>
                <a:lnTo>
                  <a:pt x="14" y="14"/>
                </a:lnTo>
                <a:lnTo>
                  <a:pt x="17" y="14"/>
                </a:lnTo>
                <a:lnTo>
                  <a:pt x="17" y="12"/>
                </a:lnTo>
                <a:lnTo>
                  <a:pt x="17" y="9"/>
                </a:lnTo>
                <a:lnTo>
                  <a:pt x="17" y="6"/>
                </a:lnTo>
                <a:lnTo>
                  <a:pt x="17" y="3"/>
                </a:lnTo>
                <a:lnTo>
                  <a:pt x="14" y="3"/>
                </a:lnTo>
                <a:lnTo>
                  <a:pt x="14" y="0"/>
                </a:lnTo>
                <a:lnTo>
                  <a:pt x="11" y="0"/>
                </a:lnTo>
                <a:lnTo>
                  <a:pt x="8" y="0"/>
                </a:lnTo>
                <a:lnTo>
                  <a:pt x="5" y="0"/>
                </a:lnTo>
                <a:lnTo>
                  <a:pt x="3" y="3"/>
                </a:lnTo>
                <a:lnTo>
                  <a:pt x="0" y="6"/>
                </a:lnTo>
                <a:lnTo>
                  <a:pt x="0" y="9"/>
                </a:lnTo>
                <a:lnTo>
                  <a:pt x="0" y="12"/>
                </a:lnTo>
                <a:lnTo>
                  <a:pt x="0" y="14"/>
                </a:lnTo>
                <a:lnTo>
                  <a:pt x="3" y="14"/>
                </a:lnTo>
                <a:lnTo>
                  <a:pt x="3" y="17"/>
                </a:lnTo>
                <a:lnTo>
                  <a:pt x="5" y="17"/>
                </a:lnTo>
                <a:lnTo>
                  <a:pt x="8" y="17"/>
                </a:lnTo>
                <a:close/>
              </a:path>
            </a:pathLst>
          </a:custGeom>
          <a:solidFill>
            <a:srgbClr val="000000"/>
          </a:solidFill>
          <a:ln w="9525">
            <a:noFill/>
            <a:round/>
            <a:headEnd/>
            <a:tailEnd/>
          </a:ln>
        </p:spPr>
        <p:txBody>
          <a:bodyPr/>
          <a:lstStyle/>
          <a:p>
            <a:endParaRPr lang="en-US"/>
          </a:p>
        </p:txBody>
      </p:sp>
      <p:sp>
        <p:nvSpPr>
          <p:cNvPr id="47184" name="Freeform 77"/>
          <p:cNvSpPr>
            <a:spLocks/>
          </p:cNvSpPr>
          <p:nvPr/>
        </p:nvSpPr>
        <p:spPr bwMode="auto">
          <a:xfrm>
            <a:off x="5397500" y="935038"/>
            <a:ext cx="26988" cy="31750"/>
          </a:xfrm>
          <a:custGeom>
            <a:avLst/>
            <a:gdLst>
              <a:gd name="T0" fmla="*/ 12700 w 17"/>
              <a:gd name="T1" fmla="*/ 26988 h 20"/>
              <a:gd name="T2" fmla="*/ 17463 w 17"/>
              <a:gd name="T3" fmla="*/ 31750 h 20"/>
              <a:gd name="T4" fmla="*/ 17463 w 17"/>
              <a:gd name="T5" fmla="*/ 31750 h 20"/>
              <a:gd name="T6" fmla="*/ 17463 w 17"/>
              <a:gd name="T7" fmla="*/ 26988 h 20"/>
              <a:gd name="T8" fmla="*/ 22225 w 17"/>
              <a:gd name="T9" fmla="*/ 26988 h 20"/>
              <a:gd name="T10" fmla="*/ 22225 w 17"/>
              <a:gd name="T11" fmla="*/ 26988 h 20"/>
              <a:gd name="T12" fmla="*/ 26988 w 17"/>
              <a:gd name="T13" fmla="*/ 22225 h 20"/>
              <a:gd name="T14" fmla="*/ 26988 w 17"/>
              <a:gd name="T15" fmla="*/ 22225 h 20"/>
              <a:gd name="T16" fmla="*/ 26988 w 17"/>
              <a:gd name="T17" fmla="*/ 22225 h 20"/>
              <a:gd name="T18" fmla="*/ 26988 w 17"/>
              <a:gd name="T19" fmla="*/ 17462 h 20"/>
              <a:gd name="T20" fmla="*/ 26988 w 17"/>
              <a:gd name="T21" fmla="*/ 17462 h 20"/>
              <a:gd name="T22" fmla="*/ 26988 w 17"/>
              <a:gd name="T23" fmla="*/ 14288 h 20"/>
              <a:gd name="T24" fmla="*/ 26988 w 17"/>
              <a:gd name="T25" fmla="*/ 14288 h 20"/>
              <a:gd name="T26" fmla="*/ 26988 w 17"/>
              <a:gd name="T27" fmla="*/ 9525 h 20"/>
              <a:gd name="T28" fmla="*/ 26988 w 17"/>
              <a:gd name="T29" fmla="*/ 9525 h 20"/>
              <a:gd name="T30" fmla="*/ 22225 w 17"/>
              <a:gd name="T31" fmla="*/ 4762 h 20"/>
              <a:gd name="T32" fmla="*/ 22225 w 17"/>
              <a:gd name="T33" fmla="*/ 4762 h 20"/>
              <a:gd name="T34" fmla="*/ 17463 w 17"/>
              <a:gd name="T35" fmla="*/ 4762 h 20"/>
              <a:gd name="T36" fmla="*/ 17463 w 17"/>
              <a:gd name="T37" fmla="*/ 4762 h 20"/>
              <a:gd name="T38" fmla="*/ 17463 w 17"/>
              <a:gd name="T39" fmla="*/ 0 h 20"/>
              <a:gd name="T40" fmla="*/ 12700 w 17"/>
              <a:gd name="T41" fmla="*/ 0 h 20"/>
              <a:gd name="T42" fmla="*/ 12700 w 17"/>
              <a:gd name="T43" fmla="*/ 0 h 20"/>
              <a:gd name="T44" fmla="*/ 9525 w 17"/>
              <a:gd name="T45" fmla="*/ 4762 h 20"/>
              <a:gd name="T46" fmla="*/ 9525 w 17"/>
              <a:gd name="T47" fmla="*/ 4762 h 20"/>
              <a:gd name="T48" fmla="*/ 4763 w 17"/>
              <a:gd name="T49" fmla="*/ 4762 h 20"/>
              <a:gd name="T50" fmla="*/ 4763 w 17"/>
              <a:gd name="T51" fmla="*/ 4762 h 20"/>
              <a:gd name="T52" fmla="*/ 0 w 17"/>
              <a:gd name="T53" fmla="*/ 9525 h 20"/>
              <a:gd name="T54" fmla="*/ 0 w 17"/>
              <a:gd name="T55" fmla="*/ 9525 h 20"/>
              <a:gd name="T56" fmla="*/ 0 w 17"/>
              <a:gd name="T57" fmla="*/ 14288 h 20"/>
              <a:gd name="T58" fmla="*/ 0 w 17"/>
              <a:gd name="T59" fmla="*/ 14288 h 20"/>
              <a:gd name="T60" fmla="*/ 0 w 17"/>
              <a:gd name="T61" fmla="*/ 17462 h 20"/>
              <a:gd name="T62" fmla="*/ 0 w 17"/>
              <a:gd name="T63" fmla="*/ 17462 h 20"/>
              <a:gd name="T64" fmla="*/ 0 w 17"/>
              <a:gd name="T65" fmla="*/ 22225 h 20"/>
              <a:gd name="T66" fmla="*/ 0 w 17"/>
              <a:gd name="T67" fmla="*/ 22225 h 20"/>
              <a:gd name="T68" fmla="*/ 0 w 17"/>
              <a:gd name="T69" fmla="*/ 22225 h 20"/>
              <a:gd name="T70" fmla="*/ 4763 w 17"/>
              <a:gd name="T71" fmla="*/ 26988 h 20"/>
              <a:gd name="T72" fmla="*/ 4763 w 17"/>
              <a:gd name="T73" fmla="*/ 26988 h 20"/>
              <a:gd name="T74" fmla="*/ 9525 w 17"/>
              <a:gd name="T75" fmla="*/ 26988 h 20"/>
              <a:gd name="T76" fmla="*/ 9525 w 17"/>
              <a:gd name="T77" fmla="*/ 31750 h 20"/>
              <a:gd name="T78" fmla="*/ 12700 w 17"/>
              <a:gd name="T79" fmla="*/ 31750 h 20"/>
              <a:gd name="T80" fmla="*/ 12700 w 17"/>
              <a:gd name="T81" fmla="*/ 31750 h 20"/>
              <a:gd name="T82" fmla="*/ 12700 w 17"/>
              <a:gd name="T83" fmla="*/ 31750 h 20"/>
              <a:gd name="T84" fmla="*/ 12700 w 17"/>
              <a:gd name="T85" fmla="*/ 26988 h 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
              <a:gd name="T130" fmla="*/ 0 h 20"/>
              <a:gd name="T131" fmla="*/ 17 w 17"/>
              <a:gd name="T132" fmla="*/ 20 h 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 h="20">
                <a:moveTo>
                  <a:pt x="8" y="17"/>
                </a:moveTo>
                <a:lnTo>
                  <a:pt x="11" y="20"/>
                </a:lnTo>
                <a:lnTo>
                  <a:pt x="11" y="17"/>
                </a:lnTo>
                <a:lnTo>
                  <a:pt x="14" y="17"/>
                </a:lnTo>
                <a:lnTo>
                  <a:pt x="17" y="14"/>
                </a:lnTo>
                <a:lnTo>
                  <a:pt x="17" y="11"/>
                </a:lnTo>
                <a:lnTo>
                  <a:pt x="17" y="9"/>
                </a:lnTo>
                <a:lnTo>
                  <a:pt x="17" y="6"/>
                </a:lnTo>
                <a:lnTo>
                  <a:pt x="14" y="3"/>
                </a:lnTo>
                <a:lnTo>
                  <a:pt x="11" y="3"/>
                </a:lnTo>
                <a:lnTo>
                  <a:pt x="11" y="0"/>
                </a:lnTo>
                <a:lnTo>
                  <a:pt x="8" y="0"/>
                </a:lnTo>
                <a:lnTo>
                  <a:pt x="6" y="3"/>
                </a:lnTo>
                <a:lnTo>
                  <a:pt x="3" y="3"/>
                </a:lnTo>
                <a:lnTo>
                  <a:pt x="0" y="6"/>
                </a:lnTo>
                <a:lnTo>
                  <a:pt x="0" y="9"/>
                </a:lnTo>
                <a:lnTo>
                  <a:pt x="0" y="11"/>
                </a:lnTo>
                <a:lnTo>
                  <a:pt x="0" y="14"/>
                </a:lnTo>
                <a:lnTo>
                  <a:pt x="3" y="17"/>
                </a:lnTo>
                <a:lnTo>
                  <a:pt x="6" y="17"/>
                </a:lnTo>
                <a:lnTo>
                  <a:pt x="6" y="20"/>
                </a:lnTo>
                <a:lnTo>
                  <a:pt x="8" y="20"/>
                </a:lnTo>
                <a:lnTo>
                  <a:pt x="8" y="17"/>
                </a:lnTo>
                <a:close/>
              </a:path>
            </a:pathLst>
          </a:custGeom>
          <a:solidFill>
            <a:srgbClr val="000000"/>
          </a:solidFill>
          <a:ln w="9525">
            <a:noFill/>
            <a:round/>
            <a:headEnd/>
            <a:tailEnd/>
          </a:ln>
        </p:spPr>
        <p:txBody>
          <a:bodyPr/>
          <a:lstStyle/>
          <a:p>
            <a:endParaRPr lang="en-US"/>
          </a:p>
        </p:txBody>
      </p:sp>
      <p:sp>
        <p:nvSpPr>
          <p:cNvPr id="47185" name="Freeform 78"/>
          <p:cNvSpPr>
            <a:spLocks/>
          </p:cNvSpPr>
          <p:nvPr/>
        </p:nvSpPr>
        <p:spPr bwMode="auto">
          <a:xfrm>
            <a:off x="5492750" y="935038"/>
            <a:ext cx="26988" cy="31750"/>
          </a:xfrm>
          <a:custGeom>
            <a:avLst/>
            <a:gdLst>
              <a:gd name="T0" fmla="*/ 9525 w 17"/>
              <a:gd name="T1" fmla="*/ 26988 h 20"/>
              <a:gd name="T2" fmla="*/ 14288 w 17"/>
              <a:gd name="T3" fmla="*/ 31750 h 20"/>
              <a:gd name="T4" fmla="*/ 17463 w 17"/>
              <a:gd name="T5" fmla="*/ 31750 h 20"/>
              <a:gd name="T6" fmla="*/ 17463 w 17"/>
              <a:gd name="T7" fmla="*/ 26988 h 20"/>
              <a:gd name="T8" fmla="*/ 22225 w 17"/>
              <a:gd name="T9" fmla="*/ 26988 h 20"/>
              <a:gd name="T10" fmla="*/ 22225 w 17"/>
              <a:gd name="T11" fmla="*/ 26988 h 20"/>
              <a:gd name="T12" fmla="*/ 22225 w 17"/>
              <a:gd name="T13" fmla="*/ 22225 h 20"/>
              <a:gd name="T14" fmla="*/ 26988 w 17"/>
              <a:gd name="T15" fmla="*/ 22225 h 20"/>
              <a:gd name="T16" fmla="*/ 26988 w 17"/>
              <a:gd name="T17" fmla="*/ 22225 h 20"/>
              <a:gd name="T18" fmla="*/ 26988 w 17"/>
              <a:gd name="T19" fmla="*/ 17462 h 20"/>
              <a:gd name="T20" fmla="*/ 26988 w 17"/>
              <a:gd name="T21" fmla="*/ 17462 h 20"/>
              <a:gd name="T22" fmla="*/ 26988 w 17"/>
              <a:gd name="T23" fmla="*/ 14288 h 20"/>
              <a:gd name="T24" fmla="*/ 26988 w 17"/>
              <a:gd name="T25" fmla="*/ 14288 h 20"/>
              <a:gd name="T26" fmla="*/ 26988 w 17"/>
              <a:gd name="T27" fmla="*/ 9525 h 20"/>
              <a:gd name="T28" fmla="*/ 22225 w 17"/>
              <a:gd name="T29" fmla="*/ 9525 h 20"/>
              <a:gd name="T30" fmla="*/ 22225 w 17"/>
              <a:gd name="T31" fmla="*/ 4762 h 20"/>
              <a:gd name="T32" fmla="*/ 22225 w 17"/>
              <a:gd name="T33" fmla="*/ 4762 h 20"/>
              <a:gd name="T34" fmla="*/ 17463 w 17"/>
              <a:gd name="T35" fmla="*/ 4762 h 20"/>
              <a:gd name="T36" fmla="*/ 17463 w 17"/>
              <a:gd name="T37" fmla="*/ 4762 h 20"/>
              <a:gd name="T38" fmla="*/ 14288 w 17"/>
              <a:gd name="T39" fmla="*/ 0 h 20"/>
              <a:gd name="T40" fmla="*/ 14288 w 17"/>
              <a:gd name="T41" fmla="*/ 0 h 20"/>
              <a:gd name="T42" fmla="*/ 9525 w 17"/>
              <a:gd name="T43" fmla="*/ 0 h 20"/>
              <a:gd name="T44" fmla="*/ 9525 w 17"/>
              <a:gd name="T45" fmla="*/ 4762 h 20"/>
              <a:gd name="T46" fmla="*/ 4763 w 17"/>
              <a:gd name="T47" fmla="*/ 4762 h 20"/>
              <a:gd name="T48" fmla="*/ 4763 w 17"/>
              <a:gd name="T49" fmla="*/ 4762 h 20"/>
              <a:gd name="T50" fmla="*/ 4763 w 17"/>
              <a:gd name="T51" fmla="*/ 4762 h 20"/>
              <a:gd name="T52" fmla="*/ 0 w 17"/>
              <a:gd name="T53" fmla="*/ 9525 h 20"/>
              <a:gd name="T54" fmla="*/ 0 w 17"/>
              <a:gd name="T55" fmla="*/ 9525 h 20"/>
              <a:gd name="T56" fmla="*/ 0 w 17"/>
              <a:gd name="T57" fmla="*/ 14288 h 20"/>
              <a:gd name="T58" fmla="*/ 0 w 17"/>
              <a:gd name="T59" fmla="*/ 14288 h 20"/>
              <a:gd name="T60" fmla="*/ 0 w 17"/>
              <a:gd name="T61" fmla="*/ 17462 h 20"/>
              <a:gd name="T62" fmla="*/ 0 w 17"/>
              <a:gd name="T63" fmla="*/ 17462 h 20"/>
              <a:gd name="T64" fmla="*/ 0 w 17"/>
              <a:gd name="T65" fmla="*/ 22225 h 20"/>
              <a:gd name="T66" fmla="*/ 0 w 17"/>
              <a:gd name="T67" fmla="*/ 22225 h 20"/>
              <a:gd name="T68" fmla="*/ 0 w 17"/>
              <a:gd name="T69" fmla="*/ 22225 h 20"/>
              <a:gd name="T70" fmla="*/ 4763 w 17"/>
              <a:gd name="T71" fmla="*/ 26988 h 20"/>
              <a:gd name="T72" fmla="*/ 4763 w 17"/>
              <a:gd name="T73" fmla="*/ 26988 h 20"/>
              <a:gd name="T74" fmla="*/ 4763 w 17"/>
              <a:gd name="T75" fmla="*/ 26988 h 20"/>
              <a:gd name="T76" fmla="*/ 9525 w 17"/>
              <a:gd name="T77" fmla="*/ 31750 h 20"/>
              <a:gd name="T78" fmla="*/ 9525 w 17"/>
              <a:gd name="T79" fmla="*/ 31750 h 20"/>
              <a:gd name="T80" fmla="*/ 14288 w 17"/>
              <a:gd name="T81" fmla="*/ 31750 h 20"/>
              <a:gd name="T82" fmla="*/ 14288 w 17"/>
              <a:gd name="T83" fmla="*/ 31750 h 20"/>
              <a:gd name="T84" fmla="*/ 9525 w 17"/>
              <a:gd name="T85" fmla="*/ 26988 h 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
              <a:gd name="T130" fmla="*/ 0 h 20"/>
              <a:gd name="T131" fmla="*/ 17 w 17"/>
              <a:gd name="T132" fmla="*/ 20 h 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 h="20">
                <a:moveTo>
                  <a:pt x="6" y="17"/>
                </a:moveTo>
                <a:lnTo>
                  <a:pt x="9" y="20"/>
                </a:lnTo>
                <a:lnTo>
                  <a:pt x="11" y="20"/>
                </a:lnTo>
                <a:lnTo>
                  <a:pt x="11" y="17"/>
                </a:lnTo>
                <a:lnTo>
                  <a:pt x="14" y="17"/>
                </a:lnTo>
                <a:lnTo>
                  <a:pt x="14" y="14"/>
                </a:lnTo>
                <a:lnTo>
                  <a:pt x="17" y="14"/>
                </a:lnTo>
                <a:lnTo>
                  <a:pt x="17" y="11"/>
                </a:lnTo>
                <a:lnTo>
                  <a:pt x="17" y="9"/>
                </a:lnTo>
                <a:lnTo>
                  <a:pt x="17" y="6"/>
                </a:lnTo>
                <a:lnTo>
                  <a:pt x="14" y="6"/>
                </a:lnTo>
                <a:lnTo>
                  <a:pt x="14" y="3"/>
                </a:lnTo>
                <a:lnTo>
                  <a:pt x="11" y="3"/>
                </a:lnTo>
                <a:lnTo>
                  <a:pt x="9" y="0"/>
                </a:lnTo>
                <a:lnTo>
                  <a:pt x="6" y="0"/>
                </a:lnTo>
                <a:lnTo>
                  <a:pt x="6" y="3"/>
                </a:lnTo>
                <a:lnTo>
                  <a:pt x="3" y="3"/>
                </a:lnTo>
                <a:lnTo>
                  <a:pt x="0" y="6"/>
                </a:lnTo>
                <a:lnTo>
                  <a:pt x="0" y="9"/>
                </a:lnTo>
                <a:lnTo>
                  <a:pt x="0" y="11"/>
                </a:lnTo>
                <a:lnTo>
                  <a:pt x="0" y="14"/>
                </a:lnTo>
                <a:lnTo>
                  <a:pt x="3" y="17"/>
                </a:lnTo>
                <a:lnTo>
                  <a:pt x="6" y="20"/>
                </a:lnTo>
                <a:lnTo>
                  <a:pt x="9" y="20"/>
                </a:lnTo>
                <a:lnTo>
                  <a:pt x="6" y="17"/>
                </a:lnTo>
                <a:close/>
              </a:path>
            </a:pathLst>
          </a:custGeom>
          <a:solidFill>
            <a:srgbClr val="000000"/>
          </a:solidFill>
          <a:ln w="9525">
            <a:noFill/>
            <a:round/>
            <a:headEnd/>
            <a:tailEnd/>
          </a:ln>
        </p:spPr>
        <p:txBody>
          <a:bodyPr/>
          <a:lstStyle/>
          <a:p>
            <a:endParaRPr lang="en-US"/>
          </a:p>
        </p:txBody>
      </p:sp>
      <p:sp>
        <p:nvSpPr>
          <p:cNvPr id="47186" name="Freeform 79"/>
          <p:cNvSpPr>
            <a:spLocks/>
          </p:cNvSpPr>
          <p:nvPr/>
        </p:nvSpPr>
        <p:spPr bwMode="auto">
          <a:xfrm>
            <a:off x="5302250" y="935038"/>
            <a:ext cx="26988" cy="31750"/>
          </a:xfrm>
          <a:custGeom>
            <a:avLst/>
            <a:gdLst>
              <a:gd name="T0" fmla="*/ 12700 w 17"/>
              <a:gd name="T1" fmla="*/ 26988 h 20"/>
              <a:gd name="T2" fmla="*/ 17463 w 17"/>
              <a:gd name="T3" fmla="*/ 31750 h 20"/>
              <a:gd name="T4" fmla="*/ 17463 w 17"/>
              <a:gd name="T5" fmla="*/ 31750 h 20"/>
              <a:gd name="T6" fmla="*/ 22225 w 17"/>
              <a:gd name="T7" fmla="*/ 26988 h 20"/>
              <a:gd name="T8" fmla="*/ 22225 w 17"/>
              <a:gd name="T9" fmla="*/ 26988 h 20"/>
              <a:gd name="T10" fmla="*/ 22225 w 17"/>
              <a:gd name="T11" fmla="*/ 26988 h 20"/>
              <a:gd name="T12" fmla="*/ 26988 w 17"/>
              <a:gd name="T13" fmla="*/ 22225 h 20"/>
              <a:gd name="T14" fmla="*/ 26988 w 17"/>
              <a:gd name="T15" fmla="*/ 22225 h 20"/>
              <a:gd name="T16" fmla="*/ 26988 w 17"/>
              <a:gd name="T17" fmla="*/ 22225 h 20"/>
              <a:gd name="T18" fmla="*/ 26988 w 17"/>
              <a:gd name="T19" fmla="*/ 17462 h 20"/>
              <a:gd name="T20" fmla="*/ 26988 w 17"/>
              <a:gd name="T21" fmla="*/ 17462 h 20"/>
              <a:gd name="T22" fmla="*/ 26988 w 17"/>
              <a:gd name="T23" fmla="*/ 14288 h 20"/>
              <a:gd name="T24" fmla="*/ 26988 w 17"/>
              <a:gd name="T25" fmla="*/ 14288 h 20"/>
              <a:gd name="T26" fmla="*/ 26988 w 17"/>
              <a:gd name="T27" fmla="*/ 9525 h 20"/>
              <a:gd name="T28" fmla="*/ 26988 w 17"/>
              <a:gd name="T29" fmla="*/ 9525 h 20"/>
              <a:gd name="T30" fmla="*/ 22225 w 17"/>
              <a:gd name="T31" fmla="*/ 4762 h 20"/>
              <a:gd name="T32" fmla="*/ 22225 w 17"/>
              <a:gd name="T33" fmla="*/ 4762 h 20"/>
              <a:gd name="T34" fmla="*/ 22225 w 17"/>
              <a:gd name="T35" fmla="*/ 4762 h 20"/>
              <a:gd name="T36" fmla="*/ 17463 w 17"/>
              <a:gd name="T37" fmla="*/ 4762 h 20"/>
              <a:gd name="T38" fmla="*/ 17463 w 17"/>
              <a:gd name="T39" fmla="*/ 0 h 20"/>
              <a:gd name="T40" fmla="*/ 12700 w 17"/>
              <a:gd name="T41" fmla="*/ 0 h 20"/>
              <a:gd name="T42" fmla="*/ 12700 w 17"/>
              <a:gd name="T43" fmla="*/ 0 h 20"/>
              <a:gd name="T44" fmla="*/ 7938 w 17"/>
              <a:gd name="T45" fmla="*/ 4762 h 20"/>
              <a:gd name="T46" fmla="*/ 7938 w 17"/>
              <a:gd name="T47" fmla="*/ 4762 h 20"/>
              <a:gd name="T48" fmla="*/ 3175 w 17"/>
              <a:gd name="T49" fmla="*/ 4762 h 20"/>
              <a:gd name="T50" fmla="*/ 3175 w 17"/>
              <a:gd name="T51" fmla="*/ 4762 h 20"/>
              <a:gd name="T52" fmla="*/ 3175 w 17"/>
              <a:gd name="T53" fmla="*/ 9525 h 20"/>
              <a:gd name="T54" fmla="*/ 0 w 17"/>
              <a:gd name="T55" fmla="*/ 9525 h 20"/>
              <a:gd name="T56" fmla="*/ 0 w 17"/>
              <a:gd name="T57" fmla="*/ 14288 h 20"/>
              <a:gd name="T58" fmla="*/ 0 w 17"/>
              <a:gd name="T59" fmla="*/ 14288 h 20"/>
              <a:gd name="T60" fmla="*/ 0 w 17"/>
              <a:gd name="T61" fmla="*/ 17462 h 20"/>
              <a:gd name="T62" fmla="*/ 0 w 17"/>
              <a:gd name="T63" fmla="*/ 17462 h 20"/>
              <a:gd name="T64" fmla="*/ 0 w 17"/>
              <a:gd name="T65" fmla="*/ 22225 h 20"/>
              <a:gd name="T66" fmla="*/ 0 w 17"/>
              <a:gd name="T67" fmla="*/ 22225 h 20"/>
              <a:gd name="T68" fmla="*/ 3175 w 17"/>
              <a:gd name="T69" fmla="*/ 22225 h 20"/>
              <a:gd name="T70" fmla="*/ 3175 w 17"/>
              <a:gd name="T71" fmla="*/ 26988 h 20"/>
              <a:gd name="T72" fmla="*/ 3175 w 17"/>
              <a:gd name="T73" fmla="*/ 26988 h 20"/>
              <a:gd name="T74" fmla="*/ 7938 w 17"/>
              <a:gd name="T75" fmla="*/ 26988 h 20"/>
              <a:gd name="T76" fmla="*/ 7938 w 17"/>
              <a:gd name="T77" fmla="*/ 31750 h 20"/>
              <a:gd name="T78" fmla="*/ 12700 w 17"/>
              <a:gd name="T79" fmla="*/ 31750 h 20"/>
              <a:gd name="T80" fmla="*/ 12700 w 17"/>
              <a:gd name="T81" fmla="*/ 31750 h 20"/>
              <a:gd name="T82" fmla="*/ 12700 w 17"/>
              <a:gd name="T83" fmla="*/ 31750 h 20"/>
              <a:gd name="T84" fmla="*/ 12700 w 17"/>
              <a:gd name="T85" fmla="*/ 26988 h 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
              <a:gd name="T130" fmla="*/ 0 h 20"/>
              <a:gd name="T131" fmla="*/ 17 w 17"/>
              <a:gd name="T132" fmla="*/ 20 h 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 h="20">
                <a:moveTo>
                  <a:pt x="8" y="17"/>
                </a:moveTo>
                <a:lnTo>
                  <a:pt x="11" y="20"/>
                </a:lnTo>
                <a:lnTo>
                  <a:pt x="14" y="17"/>
                </a:lnTo>
                <a:lnTo>
                  <a:pt x="17" y="14"/>
                </a:lnTo>
                <a:lnTo>
                  <a:pt x="17" y="11"/>
                </a:lnTo>
                <a:lnTo>
                  <a:pt x="17" y="9"/>
                </a:lnTo>
                <a:lnTo>
                  <a:pt x="17" y="6"/>
                </a:lnTo>
                <a:lnTo>
                  <a:pt x="14" y="3"/>
                </a:lnTo>
                <a:lnTo>
                  <a:pt x="11" y="3"/>
                </a:lnTo>
                <a:lnTo>
                  <a:pt x="11" y="0"/>
                </a:lnTo>
                <a:lnTo>
                  <a:pt x="8" y="0"/>
                </a:lnTo>
                <a:lnTo>
                  <a:pt x="5" y="3"/>
                </a:lnTo>
                <a:lnTo>
                  <a:pt x="2" y="3"/>
                </a:lnTo>
                <a:lnTo>
                  <a:pt x="2" y="6"/>
                </a:lnTo>
                <a:lnTo>
                  <a:pt x="0" y="6"/>
                </a:lnTo>
                <a:lnTo>
                  <a:pt x="0" y="9"/>
                </a:lnTo>
                <a:lnTo>
                  <a:pt x="0" y="11"/>
                </a:lnTo>
                <a:lnTo>
                  <a:pt x="0" y="14"/>
                </a:lnTo>
                <a:lnTo>
                  <a:pt x="2" y="14"/>
                </a:lnTo>
                <a:lnTo>
                  <a:pt x="2" y="17"/>
                </a:lnTo>
                <a:lnTo>
                  <a:pt x="5" y="17"/>
                </a:lnTo>
                <a:lnTo>
                  <a:pt x="5" y="20"/>
                </a:lnTo>
                <a:lnTo>
                  <a:pt x="8" y="20"/>
                </a:lnTo>
                <a:lnTo>
                  <a:pt x="8" y="17"/>
                </a:lnTo>
                <a:close/>
              </a:path>
            </a:pathLst>
          </a:custGeom>
          <a:solidFill>
            <a:srgbClr val="000000"/>
          </a:solidFill>
          <a:ln w="9525">
            <a:noFill/>
            <a:round/>
            <a:headEnd/>
            <a:tailEnd/>
          </a:ln>
        </p:spPr>
        <p:txBody>
          <a:bodyPr/>
          <a:lstStyle/>
          <a:p>
            <a:endParaRPr lang="en-US"/>
          </a:p>
        </p:txBody>
      </p:sp>
      <p:sp>
        <p:nvSpPr>
          <p:cNvPr id="47187" name="Freeform 80"/>
          <p:cNvSpPr>
            <a:spLocks/>
          </p:cNvSpPr>
          <p:nvPr/>
        </p:nvSpPr>
        <p:spPr bwMode="auto">
          <a:xfrm>
            <a:off x="6353175" y="935038"/>
            <a:ext cx="26988" cy="31750"/>
          </a:xfrm>
          <a:custGeom>
            <a:avLst/>
            <a:gdLst>
              <a:gd name="T0" fmla="*/ 7938 w 17"/>
              <a:gd name="T1" fmla="*/ 26988 h 20"/>
              <a:gd name="T2" fmla="*/ 12700 w 17"/>
              <a:gd name="T3" fmla="*/ 31750 h 20"/>
              <a:gd name="T4" fmla="*/ 17463 w 17"/>
              <a:gd name="T5" fmla="*/ 31750 h 20"/>
              <a:gd name="T6" fmla="*/ 17463 w 17"/>
              <a:gd name="T7" fmla="*/ 26988 h 20"/>
              <a:gd name="T8" fmla="*/ 22225 w 17"/>
              <a:gd name="T9" fmla="*/ 26988 h 20"/>
              <a:gd name="T10" fmla="*/ 22225 w 17"/>
              <a:gd name="T11" fmla="*/ 26988 h 20"/>
              <a:gd name="T12" fmla="*/ 22225 w 17"/>
              <a:gd name="T13" fmla="*/ 22225 h 20"/>
              <a:gd name="T14" fmla="*/ 26988 w 17"/>
              <a:gd name="T15" fmla="*/ 22225 h 20"/>
              <a:gd name="T16" fmla="*/ 26988 w 17"/>
              <a:gd name="T17" fmla="*/ 22225 h 20"/>
              <a:gd name="T18" fmla="*/ 26988 w 17"/>
              <a:gd name="T19" fmla="*/ 17462 h 20"/>
              <a:gd name="T20" fmla="*/ 26988 w 17"/>
              <a:gd name="T21" fmla="*/ 17462 h 20"/>
              <a:gd name="T22" fmla="*/ 26988 w 17"/>
              <a:gd name="T23" fmla="*/ 14288 h 20"/>
              <a:gd name="T24" fmla="*/ 26988 w 17"/>
              <a:gd name="T25" fmla="*/ 14288 h 20"/>
              <a:gd name="T26" fmla="*/ 26988 w 17"/>
              <a:gd name="T27" fmla="*/ 9525 h 20"/>
              <a:gd name="T28" fmla="*/ 22225 w 17"/>
              <a:gd name="T29" fmla="*/ 9525 h 20"/>
              <a:gd name="T30" fmla="*/ 22225 w 17"/>
              <a:gd name="T31" fmla="*/ 4762 h 20"/>
              <a:gd name="T32" fmla="*/ 22225 w 17"/>
              <a:gd name="T33" fmla="*/ 4762 h 20"/>
              <a:gd name="T34" fmla="*/ 17463 w 17"/>
              <a:gd name="T35" fmla="*/ 4762 h 20"/>
              <a:gd name="T36" fmla="*/ 17463 w 17"/>
              <a:gd name="T37" fmla="*/ 4762 h 20"/>
              <a:gd name="T38" fmla="*/ 12700 w 17"/>
              <a:gd name="T39" fmla="*/ 0 h 20"/>
              <a:gd name="T40" fmla="*/ 12700 w 17"/>
              <a:gd name="T41" fmla="*/ 0 h 20"/>
              <a:gd name="T42" fmla="*/ 7938 w 17"/>
              <a:gd name="T43" fmla="*/ 0 h 20"/>
              <a:gd name="T44" fmla="*/ 7938 w 17"/>
              <a:gd name="T45" fmla="*/ 4762 h 20"/>
              <a:gd name="T46" fmla="*/ 4763 w 17"/>
              <a:gd name="T47" fmla="*/ 4762 h 20"/>
              <a:gd name="T48" fmla="*/ 4763 w 17"/>
              <a:gd name="T49" fmla="*/ 4762 h 20"/>
              <a:gd name="T50" fmla="*/ 4763 w 17"/>
              <a:gd name="T51" fmla="*/ 4762 h 20"/>
              <a:gd name="T52" fmla="*/ 0 w 17"/>
              <a:gd name="T53" fmla="*/ 9525 h 20"/>
              <a:gd name="T54" fmla="*/ 0 w 17"/>
              <a:gd name="T55" fmla="*/ 9525 h 20"/>
              <a:gd name="T56" fmla="*/ 0 w 17"/>
              <a:gd name="T57" fmla="*/ 14288 h 20"/>
              <a:gd name="T58" fmla="*/ 0 w 17"/>
              <a:gd name="T59" fmla="*/ 14288 h 20"/>
              <a:gd name="T60" fmla="*/ 0 w 17"/>
              <a:gd name="T61" fmla="*/ 17462 h 20"/>
              <a:gd name="T62" fmla="*/ 0 w 17"/>
              <a:gd name="T63" fmla="*/ 17462 h 20"/>
              <a:gd name="T64" fmla="*/ 0 w 17"/>
              <a:gd name="T65" fmla="*/ 22225 h 20"/>
              <a:gd name="T66" fmla="*/ 0 w 17"/>
              <a:gd name="T67" fmla="*/ 22225 h 20"/>
              <a:gd name="T68" fmla="*/ 0 w 17"/>
              <a:gd name="T69" fmla="*/ 22225 h 20"/>
              <a:gd name="T70" fmla="*/ 4763 w 17"/>
              <a:gd name="T71" fmla="*/ 26988 h 20"/>
              <a:gd name="T72" fmla="*/ 4763 w 17"/>
              <a:gd name="T73" fmla="*/ 26988 h 20"/>
              <a:gd name="T74" fmla="*/ 4763 w 17"/>
              <a:gd name="T75" fmla="*/ 26988 h 20"/>
              <a:gd name="T76" fmla="*/ 7938 w 17"/>
              <a:gd name="T77" fmla="*/ 31750 h 20"/>
              <a:gd name="T78" fmla="*/ 7938 w 17"/>
              <a:gd name="T79" fmla="*/ 31750 h 20"/>
              <a:gd name="T80" fmla="*/ 12700 w 17"/>
              <a:gd name="T81" fmla="*/ 31750 h 20"/>
              <a:gd name="T82" fmla="*/ 12700 w 17"/>
              <a:gd name="T83" fmla="*/ 31750 h 20"/>
              <a:gd name="T84" fmla="*/ 7938 w 17"/>
              <a:gd name="T85" fmla="*/ 26988 h 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
              <a:gd name="T130" fmla="*/ 0 h 20"/>
              <a:gd name="T131" fmla="*/ 17 w 17"/>
              <a:gd name="T132" fmla="*/ 20 h 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 h="20">
                <a:moveTo>
                  <a:pt x="5" y="17"/>
                </a:moveTo>
                <a:lnTo>
                  <a:pt x="8" y="20"/>
                </a:lnTo>
                <a:lnTo>
                  <a:pt x="11" y="20"/>
                </a:lnTo>
                <a:lnTo>
                  <a:pt x="11" y="17"/>
                </a:lnTo>
                <a:lnTo>
                  <a:pt x="14" y="17"/>
                </a:lnTo>
                <a:lnTo>
                  <a:pt x="14" y="14"/>
                </a:lnTo>
                <a:lnTo>
                  <a:pt x="17" y="14"/>
                </a:lnTo>
                <a:lnTo>
                  <a:pt x="17" y="11"/>
                </a:lnTo>
                <a:lnTo>
                  <a:pt x="17" y="9"/>
                </a:lnTo>
                <a:lnTo>
                  <a:pt x="17" y="6"/>
                </a:lnTo>
                <a:lnTo>
                  <a:pt x="14" y="6"/>
                </a:lnTo>
                <a:lnTo>
                  <a:pt x="14" y="3"/>
                </a:lnTo>
                <a:lnTo>
                  <a:pt x="11" y="3"/>
                </a:lnTo>
                <a:lnTo>
                  <a:pt x="8" y="0"/>
                </a:lnTo>
                <a:lnTo>
                  <a:pt x="5" y="0"/>
                </a:lnTo>
                <a:lnTo>
                  <a:pt x="5" y="3"/>
                </a:lnTo>
                <a:lnTo>
                  <a:pt x="3" y="3"/>
                </a:lnTo>
                <a:lnTo>
                  <a:pt x="0" y="6"/>
                </a:lnTo>
                <a:lnTo>
                  <a:pt x="0" y="9"/>
                </a:lnTo>
                <a:lnTo>
                  <a:pt x="0" y="11"/>
                </a:lnTo>
                <a:lnTo>
                  <a:pt x="0" y="14"/>
                </a:lnTo>
                <a:lnTo>
                  <a:pt x="3" y="17"/>
                </a:lnTo>
                <a:lnTo>
                  <a:pt x="5" y="20"/>
                </a:lnTo>
                <a:lnTo>
                  <a:pt x="8" y="20"/>
                </a:lnTo>
                <a:lnTo>
                  <a:pt x="5" y="17"/>
                </a:lnTo>
                <a:close/>
              </a:path>
            </a:pathLst>
          </a:custGeom>
          <a:solidFill>
            <a:srgbClr val="000000"/>
          </a:solidFill>
          <a:ln w="9525">
            <a:noFill/>
            <a:round/>
            <a:headEnd/>
            <a:tailEnd/>
          </a:ln>
        </p:spPr>
        <p:txBody>
          <a:bodyPr/>
          <a:lstStyle/>
          <a:p>
            <a:endParaRPr lang="en-US"/>
          </a:p>
        </p:txBody>
      </p:sp>
      <p:sp>
        <p:nvSpPr>
          <p:cNvPr id="47188" name="Freeform 81"/>
          <p:cNvSpPr>
            <a:spLocks/>
          </p:cNvSpPr>
          <p:nvPr/>
        </p:nvSpPr>
        <p:spPr bwMode="auto">
          <a:xfrm>
            <a:off x="6443663" y="935038"/>
            <a:ext cx="31750" cy="31750"/>
          </a:xfrm>
          <a:custGeom>
            <a:avLst/>
            <a:gdLst>
              <a:gd name="T0" fmla="*/ 14288 w 20"/>
              <a:gd name="T1" fmla="*/ 26988 h 20"/>
              <a:gd name="T2" fmla="*/ 19050 w 20"/>
              <a:gd name="T3" fmla="*/ 31750 h 20"/>
              <a:gd name="T4" fmla="*/ 22225 w 20"/>
              <a:gd name="T5" fmla="*/ 31750 h 20"/>
              <a:gd name="T6" fmla="*/ 22225 w 20"/>
              <a:gd name="T7" fmla="*/ 26988 h 20"/>
              <a:gd name="T8" fmla="*/ 22225 w 20"/>
              <a:gd name="T9" fmla="*/ 26988 h 20"/>
              <a:gd name="T10" fmla="*/ 26988 w 20"/>
              <a:gd name="T11" fmla="*/ 26988 h 20"/>
              <a:gd name="T12" fmla="*/ 26988 w 20"/>
              <a:gd name="T13" fmla="*/ 22225 h 20"/>
              <a:gd name="T14" fmla="*/ 26988 w 20"/>
              <a:gd name="T15" fmla="*/ 22225 h 20"/>
              <a:gd name="T16" fmla="*/ 31750 w 20"/>
              <a:gd name="T17" fmla="*/ 22225 h 20"/>
              <a:gd name="T18" fmla="*/ 31750 w 20"/>
              <a:gd name="T19" fmla="*/ 17462 h 20"/>
              <a:gd name="T20" fmla="*/ 31750 w 20"/>
              <a:gd name="T21" fmla="*/ 17462 h 20"/>
              <a:gd name="T22" fmla="*/ 31750 w 20"/>
              <a:gd name="T23" fmla="*/ 14288 h 20"/>
              <a:gd name="T24" fmla="*/ 31750 w 20"/>
              <a:gd name="T25" fmla="*/ 14288 h 20"/>
              <a:gd name="T26" fmla="*/ 26988 w 20"/>
              <a:gd name="T27" fmla="*/ 9525 h 20"/>
              <a:gd name="T28" fmla="*/ 26988 w 20"/>
              <a:gd name="T29" fmla="*/ 9525 h 20"/>
              <a:gd name="T30" fmla="*/ 26988 w 20"/>
              <a:gd name="T31" fmla="*/ 4762 h 20"/>
              <a:gd name="T32" fmla="*/ 22225 w 20"/>
              <a:gd name="T33" fmla="*/ 4762 h 20"/>
              <a:gd name="T34" fmla="*/ 22225 w 20"/>
              <a:gd name="T35" fmla="*/ 4762 h 20"/>
              <a:gd name="T36" fmla="*/ 22225 w 20"/>
              <a:gd name="T37" fmla="*/ 4762 h 20"/>
              <a:gd name="T38" fmla="*/ 19050 w 20"/>
              <a:gd name="T39" fmla="*/ 0 h 20"/>
              <a:gd name="T40" fmla="*/ 19050 w 20"/>
              <a:gd name="T41" fmla="*/ 0 h 20"/>
              <a:gd name="T42" fmla="*/ 14288 w 20"/>
              <a:gd name="T43" fmla="*/ 0 h 20"/>
              <a:gd name="T44" fmla="*/ 14288 w 20"/>
              <a:gd name="T45" fmla="*/ 4762 h 20"/>
              <a:gd name="T46" fmla="*/ 9525 w 20"/>
              <a:gd name="T47" fmla="*/ 4762 h 20"/>
              <a:gd name="T48" fmla="*/ 9525 w 20"/>
              <a:gd name="T49" fmla="*/ 4762 h 20"/>
              <a:gd name="T50" fmla="*/ 4762 w 20"/>
              <a:gd name="T51" fmla="*/ 4762 h 20"/>
              <a:gd name="T52" fmla="*/ 4762 w 20"/>
              <a:gd name="T53" fmla="*/ 9525 h 20"/>
              <a:gd name="T54" fmla="*/ 4762 w 20"/>
              <a:gd name="T55" fmla="*/ 9525 h 20"/>
              <a:gd name="T56" fmla="*/ 4762 w 20"/>
              <a:gd name="T57" fmla="*/ 14288 h 20"/>
              <a:gd name="T58" fmla="*/ 0 w 20"/>
              <a:gd name="T59" fmla="*/ 14288 h 20"/>
              <a:gd name="T60" fmla="*/ 0 w 20"/>
              <a:gd name="T61" fmla="*/ 17462 h 20"/>
              <a:gd name="T62" fmla="*/ 0 w 20"/>
              <a:gd name="T63" fmla="*/ 17462 h 20"/>
              <a:gd name="T64" fmla="*/ 4762 w 20"/>
              <a:gd name="T65" fmla="*/ 22225 h 20"/>
              <a:gd name="T66" fmla="*/ 4762 w 20"/>
              <a:gd name="T67" fmla="*/ 22225 h 20"/>
              <a:gd name="T68" fmla="*/ 4762 w 20"/>
              <a:gd name="T69" fmla="*/ 22225 h 20"/>
              <a:gd name="T70" fmla="*/ 4762 w 20"/>
              <a:gd name="T71" fmla="*/ 26988 h 20"/>
              <a:gd name="T72" fmla="*/ 9525 w 20"/>
              <a:gd name="T73" fmla="*/ 26988 h 20"/>
              <a:gd name="T74" fmla="*/ 9525 w 20"/>
              <a:gd name="T75" fmla="*/ 26988 h 20"/>
              <a:gd name="T76" fmla="*/ 14288 w 20"/>
              <a:gd name="T77" fmla="*/ 31750 h 20"/>
              <a:gd name="T78" fmla="*/ 14288 w 20"/>
              <a:gd name="T79" fmla="*/ 31750 h 20"/>
              <a:gd name="T80" fmla="*/ 19050 w 20"/>
              <a:gd name="T81" fmla="*/ 31750 h 20"/>
              <a:gd name="T82" fmla="*/ 19050 w 20"/>
              <a:gd name="T83" fmla="*/ 31750 h 20"/>
              <a:gd name="T84" fmla="*/ 14288 w 20"/>
              <a:gd name="T85" fmla="*/ 26988 h 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
              <a:gd name="T130" fmla="*/ 0 h 20"/>
              <a:gd name="T131" fmla="*/ 20 w 20"/>
              <a:gd name="T132" fmla="*/ 20 h 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 h="20">
                <a:moveTo>
                  <a:pt x="9" y="17"/>
                </a:moveTo>
                <a:lnTo>
                  <a:pt x="12" y="20"/>
                </a:lnTo>
                <a:lnTo>
                  <a:pt x="14" y="20"/>
                </a:lnTo>
                <a:lnTo>
                  <a:pt x="14" y="17"/>
                </a:lnTo>
                <a:lnTo>
                  <a:pt x="17" y="17"/>
                </a:lnTo>
                <a:lnTo>
                  <a:pt x="17" y="14"/>
                </a:lnTo>
                <a:lnTo>
                  <a:pt x="20" y="14"/>
                </a:lnTo>
                <a:lnTo>
                  <a:pt x="20" y="11"/>
                </a:lnTo>
                <a:lnTo>
                  <a:pt x="20" y="9"/>
                </a:lnTo>
                <a:lnTo>
                  <a:pt x="17" y="6"/>
                </a:lnTo>
                <a:lnTo>
                  <a:pt x="17" y="3"/>
                </a:lnTo>
                <a:lnTo>
                  <a:pt x="14" y="3"/>
                </a:lnTo>
                <a:lnTo>
                  <a:pt x="12" y="0"/>
                </a:lnTo>
                <a:lnTo>
                  <a:pt x="9" y="0"/>
                </a:lnTo>
                <a:lnTo>
                  <a:pt x="9" y="3"/>
                </a:lnTo>
                <a:lnTo>
                  <a:pt x="6" y="3"/>
                </a:lnTo>
                <a:lnTo>
                  <a:pt x="3" y="3"/>
                </a:lnTo>
                <a:lnTo>
                  <a:pt x="3" y="6"/>
                </a:lnTo>
                <a:lnTo>
                  <a:pt x="3" y="9"/>
                </a:lnTo>
                <a:lnTo>
                  <a:pt x="0" y="9"/>
                </a:lnTo>
                <a:lnTo>
                  <a:pt x="0" y="11"/>
                </a:lnTo>
                <a:lnTo>
                  <a:pt x="3" y="14"/>
                </a:lnTo>
                <a:lnTo>
                  <a:pt x="3" y="17"/>
                </a:lnTo>
                <a:lnTo>
                  <a:pt x="6" y="17"/>
                </a:lnTo>
                <a:lnTo>
                  <a:pt x="9" y="20"/>
                </a:lnTo>
                <a:lnTo>
                  <a:pt x="12" y="20"/>
                </a:lnTo>
                <a:lnTo>
                  <a:pt x="9" y="17"/>
                </a:lnTo>
                <a:close/>
              </a:path>
            </a:pathLst>
          </a:custGeom>
          <a:solidFill>
            <a:srgbClr val="000000"/>
          </a:solidFill>
          <a:ln w="9525">
            <a:noFill/>
            <a:round/>
            <a:headEnd/>
            <a:tailEnd/>
          </a:ln>
        </p:spPr>
        <p:txBody>
          <a:bodyPr/>
          <a:lstStyle/>
          <a:p>
            <a:endParaRPr lang="en-US"/>
          </a:p>
        </p:txBody>
      </p:sp>
      <p:sp>
        <p:nvSpPr>
          <p:cNvPr id="47189" name="Freeform 82"/>
          <p:cNvSpPr>
            <a:spLocks/>
          </p:cNvSpPr>
          <p:nvPr/>
        </p:nvSpPr>
        <p:spPr bwMode="auto">
          <a:xfrm>
            <a:off x="6257925" y="935038"/>
            <a:ext cx="26988" cy="31750"/>
          </a:xfrm>
          <a:custGeom>
            <a:avLst/>
            <a:gdLst>
              <a:gd name="T0" fmla="*/ 12700 w 17"/>
              <a:gd name="T1" fmla="*/ 26988 h 20"/>
              <a:gd name="T2" fmla="*/ 12700 w 17"/>
              <a:gd name="T3" fmla="*/ 31750 h 20"/>
              <a:gd name="T4" fmla="*/ 17463 w 17"/>
              <a:gd name="T5" fmla="*/ 31750 h 20"/>
              <a:gd name="T6" fmla="*/ 17463 w 17"/>
              <a:gd name="T7" fmla="*/ 26988 h 20"/>
              <a:gd name="T8" fmla="*/ 22225 w 17"/>
              <a:gd name="T9" fmla="*/ 26988 h 20"/>
              <a:gd name="T10" fmla="*/ 22225 w 17"/>
              <a:gd name="T11" fmla="*/ 26988 h 20"/>
              <a:gd name="T12" fmla="*/ 22225 w 17"/>
              <a:gd name="T13" fmla="*/ 22225 h 20"/>
              <a:gd name="T14" fmla="*/ 26988 w 17"/>
              <a:gd name="T15" fmla="*/ 22225 h 20"/>
              <a:gd name="T16" fmla="*/ 26988 w 17"/>
              <a:gd name="T17" fmla="*/ 22225 h 20"/>
              <a:gd name="T18" fmla="*/ 26988 w 17"/>
              <a:gd name="T19" fmla="*/ 17462 h 20"/>
              <a:gd name="T20" fmla="*/ 26988 w 17"/>
              <a:gd name="T21" fmla="*/ 17462 h 20"/>
              <a:gd name="T22" fmla="*/ 26988 w 17"/>
              <a:gd name="T23" fmla="*/ 14288 h 20"/>
              <a:gd name="T24" fmla="*/ 26988 w 17"/>
              <a:gd name="T25" fmla="*/ 14288 h 20"/>
              <a:gd name="T26" fmla="*/ 26988 w 17"/>
              <a:gd name="T27" fmla="*/ 9525 h 20"/>
              <a:gd name="T28" fmla="*/ 22225 w 17"/>
              <a:gd name="T29" fmla="*/ 9525 h 20"/>
              <a:gd name="T30" fmla="*/ 22225 w 17"/>
              <a:gd name="T31" fmla="*/ 4762 h 20"/>
              <a:gd name="T32" fmla="*/ 22225 w 17"/>
              <a:gd name="T33" fmla="*/ 4762 h 20"/>
              <a:gd name="T34" fmla="*/ 17463 w 17"/>
              <a:gd name="T35" fmla="*/ 4762 h 20"/>
              <a:gd name="T36" fmla="*/ 17463 w 17"/>
              <a:gd name="T37" fmla="*/ 4762 h 20"/>
              <a:gd name="T38" fmla="*/ 12700 w 17"/>
              <a:gd name="T39" fmla="*/ 0 h 20"/>
              <a:gd name="T40" fmla="*/ 12700 w 17"/>
              <a:gd name="T41" fmla="*/ 0 h 20"/>
              <a:gd name="T42" fmla="*/ 7938 w 17"/>
              <a:gd name="T43" fmla="*/ 0 h 20"/>
              <a:gd name="T44" fmla="*/ 7938 w 17"/>
              <a:gd name="T45" fmla="*/ 4762 h 20"/>
              <a:gd name="T46" fmla="*/ 3175 w 17"/>
              <a:gd name="T47" fmla="*/ 4762 h 20"/>
              <a:gd name="T48" fmla="*/ 3175 w 17"/>
              <a:gd name="T49" fmla="*/ 4762 h 20"/>
              <a:gd name="T50" fmla="*/ 3175 w 17"/>
              <a:gd name="T51" fmla="*/ 4762 h 20"/>
              <a:gd name="T52" fmla="*/ 0 w 17"/>
              <a:gd name="T53" fmla="*/ 9525 h 20"/>
              <a:gd name="T54" fmla="*/ 0 w 17"/>
              <a:gd name="T55" fmla="*/ 9525 h 20"/>
              <a:gd name="T56" fmla="*/ 0 w 17"/>
              <a:gd name="T57" fmla="*/ 14288 h 20"/>
              <a:gd name="T58" fmla="*/ 0 w 17"/>
              <a:gd name="T59" fmla="*/ 14288 h 20"/>
              <a:gd name="T60" fmla="*/ 0 w 17"/>
              <a:gd name="T61" fmla="*/ 17462 h 20"/>
              <a:gd name="T62" fmla="*/ 0 w 17"/>
              <a:gd name="T63" fmla="*/ 17462 h 20"/>
              <a:gd name="T64" fmla="*/ 0 w 17"/>
              <a:gd name="T65" fmla="*/ 22225 h 20"/>
              <a:gd name="T66" fmla="*/ 0 w 17"/>
              <a:gd name="T67" fmla="*/ 22225 h 20"/>
              <a:gd name="T68" fmla="*/ 0 w 17"/>
              <a:gd name="T69" fmla="*/ 22225 h 20"/>
              <a:gd name="T70" fmla="*/ 3175 w 17"/>
              <a:gd name="T71" fmla="*/ 26988 h 20"/>
              <a:gd name="T72" fmla="*/ 3175 w 17"/>
              <a:gd name="T73" fmla="*/ 26988 h 20"/>
              <a:gd name="T74" fmla="*/ 3175 w 17"/>
              <a:gd name="T75" fmla="*/ 26988 h 20"/>
              <a:gd name="T76" fmla="*/ 7938 w 17"/>
              <a:gd name="T77" fmla="*/ 31750 h 20"/>
              <a:gd name="T78" fmla="*/ 7938 w 17"/>
              <a:gd name="T79" fmla="*/ 31750 h 20"/>
              <a:gd name="T80" fmla="*/ 12700 w 17"/>
              <a:gd name="T81" fmla="*/ 31750 h 20"/>
              <a:gd name="T82" fmla="*/ 12700 w 17"/>
              <a:gd name="T83" fmla="*/ 31750 h 20"/>
              <a:gd name="T84" fmla="*/ 12700 w 17"/>
              <a:gd name="T85" fmla="*/ 26988 h 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
              <a:gd name="T130" fmla="*/ 0 h 20"/>
              <a:gd name="T131" fmla="*/ 17 w 17"/>
              <a:gd name="T132" fmla="*/ 20 h 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 h="20">
                <a:moveTo>
                  <a:pt x="8" y="17"/>
                </a:moveTo>
                <a:lnTo>
                  <a:pt x="8" y="20"/>
                </a:lnTo>
                <a:lnTo>
                  <a:pt x="11" y="20"/>
                </a:lnTo>
                <a:lnTo>
                  <a:pt x="11" y="17"/>
                </a:lnTo>
                <a:lnTo>
                  <a:pt x="14" y="17"/>
                </a:lnTo>
                <a:lnTo>
                  <a:pt x="14" y="14"/>
                </a:lnTo>
                <a:lnTo>
                  <a:pt x="17" y="14"/>
                </a:lnTo>
                <a:lnTo>
                  <a:pt x="17" y="11"/>
                </a:lnTo>
                <a:lnTo>
                  <a:pt x="17" y="9"/>
                </a:lnTo>
                <a:lnTo>
                  <a:pt x="17" y="6"/>
                </a:lnTo>
                <a:lnTo>
                  <a:pt x="14" y="6"/>
                </a:lnTo>
                <a:lnTo>
                  <a:pt x="14" y="3"/>
                </a:lnTo>
                <a:lnTo>
                  <a:pt x="11" y="3"/>
                </a:lnTo>
                <a:lnTo>
                  <a:pt x="8" y="0"/>
                </a:lnTo>
                <a:lnTo>
                  <a:pt x="5" y="0"/>
                </a:lnTo>
                <a:lnTo>
                  <a:pt x="5" y="3"/>
                </a:lnTo>
                <a:lnTo>
                  <a:pt x="2" y="3"/>
                </a:lnTo>
                <a:lnTo>
                  <a:pt x="0" y="6"/>
                </a:lnTo>
                <a:lnTo>
                  <a:pt x="0" y="9"/>
                </a:lnTo>
                <a:lnTo>
                  <a:pt x="0" y="11"/>
                </a:lnTo>
                <a:lnTo>
                  <a:pt x="0" y="14"/>
                </a:lnTo>
                <a:lnTo>
                  <a:pt x="2" y="17"/>
                </a:lnTo>
                <a:lnTo>
                  <a:pt x="5" y="20"/>
                </a:lnTo>
                <a:lnTo>
                  <a:pt x="8" y="20"/>
                </a:lnTo>
                <a:lnTo>
                  <a:pt x="8" y="17"/>
                </a:lnTo>
                <a:close/>
              </a:path>
            </a:pathLst>
          </a:custGeom>
          <a:solidFill>
            <a:srgbClr val="000000"/>
          </a:solidFill>
          <a:ln w="9525">
            <a:noFill/>
            <a:round/>
            <a:headEnd/>
            <a:tailEnd/>
          </a:ln>
        </p:spPr>
        <p:txBody>
          <a:bodyPr/>
          <a:lstStyle/>
          <a:p>
            <a:endParaRPr lang="en-US"/>
          </a:p>
        </p:txBody>
      </p:sp>
      <p:sp>
        <p:nvSpPr>
          <p:cNvPr id="47190" name="Freeform 83"/>
          <p:cNvSpPr>
            <a:spLocks/>
          </p:cNvSpPr>
          <p:nvPr/>
        </p:nvSpPr>
        <p:spPr bwMode="auto">
          <a:xfrm>
            <a:off x="4473575" y="3889375"/>
            <a:ext cx="26988" cy="26988"/>
          </a:xfrm>
          <a:custGeom>
            <a:avLst/>
            <a:gdLst>
              <a:gd name="T0" fmla="*/ 14288 w 17"/>
              <a:gd name="T1" fmla="*/ 26988 h 17"/>
              <a:gd name="T2" fmla="*/ 17463 w 17"/>
              <a:gd name="T3" fmla="*/ 26988 h 17"/>
              <a:gd name="T4" fmla="*/ 17463 w 17"/>
              <a:gd name="T5" fmla="*/ 26988 h 17"/>
              <a:gd name="T6" fmla="*/ 17463 w 17"/>
              <a:gd name="T7" fmla="*/ 26988 h 17"/>
              <a:gd name="T8" fmla="*/ 22225 w 17"/>
              <a:gd name="T9" fmla="*/ 26988 h 17"/>
              <a:gd name="T10" fmla="*/ 22225 w 17"/>
              <a:gd name="T11" fmla="*/ 22225 h 17"/>
              <a:gd name="T12" fmla="*/ 26988 w 17"/>
              <a:gd name="T13" fmla="*/ 22225 h 17"/>
              <a:gd name="T14" fmla="*/ 26988 w 17"/>
              <a:gd name="T15" fmla="*/ 22225 h 17"/>
              <a:gd name="T16" fmla="*/ 26988 w 17"/>
              <a:gd name="T17" fmla="*/ 17463 h 17"/>
              <a:gd name="T18" fmla="*/ 26988 w 17"/>
              <a:gd name="T19" fmla="*/ 17463 h 17"/>
              <a:gd name="T20" fmla="*/ 26988 w 17"/>
              <a:gd name="T21" fmla="*/ 12700 h 17"/>
              <a:gd name="T22" fmla="*/ 26988 w 17"/>
              <a:gd name="T23" fmla="*/ 12700 h 17"/>
              <a:gd name="T24" fmla="*/ 26988 w 17"/>
              <a:gd name="T25" fmla="*/ 7938 h 17"/>
              <a:gd name="T26" fmla="*/ 26988 w 17"/>
              <a:gd name="T27" fmla="*/ 7938 h 17"/>
              <a:gd name="T28" fmla="*/ 26988 w 17"/>
              <a:gd name="T29" fmla="*/ 4763 h 17"/>
              <a:gd name="T30" fmla="*/ 22225 w 17"/>
              <a:gd name="T31" fmla="*/ 4763 h 17"/>
              <a:gd name="T32" fmla="*/ 22225 w 17"/>
              <a:gd name="T33" fmla="*/ 4763 h 17"/>
              <a:gd name="T34" fmla="*/ 17463 w 17"/>
              <a:gd name="T35" fmla="*/ 0 h 17"/>
              <a:gd name="T36" fmla="*/ 17463 w 17"/>
              <a:gd name="T37" fmla="*/ 0 h 17"/>
              <a:gd name="T38" fmla="*/ 17463 w 17"/>
              <a:gd name="T39" fmla="*/ 0 h 17"/>
              <a:gd name="T40" fmla="*/ 14288 w 17"/>
              <a:gd name="T41" fmla="*/ 0 h 17"/>
              <a:gd name="T42" fmla="*/ 14288 w 17"/>
              <a:gd name="T43" fmla="*/ 0 h 17"/>
              <a:gd name="T44" fmla="*/ 9525 w 17"/>
              <a:gd name="T45" fmla="*/ 0 h 17"/>
              <a:gd name="T46" fmla="*/ 9525 w 17"/>
              <a:gd name="T47" fmla="*/ 0 h 17"/>
              <a:gd name="T48" fmla="*/ 4763 w 17"/>
              <a:gd name="T49" fmla="*/ 4763 h 17"/>
              <a:gd name="T50" fmla="*/ 4763 w 17"/>
              <a:gd name="T51" fmla="*/ 4763 h 17"/>
              <a:gd name="T52" fmla="*/ 0 w 17"/>
              <a:gd name="T53" fmla="*/ 4763 h 17"/>
              <a:gd name="T54" fmla="*/ 0 w 17"/>
              <a:gd name="T55" fmla="*/ 7938 h 17"/>
              <a:gd name="T56" fmla="*/ 0 w 17"/>
              <a:gd name="T57" fmla="*/ 7938 h 17"/>
              <a:gd name="T58" fmla="*/ 0 w 17"/>
              <a:gd name="T59" fmla="*/ 12700 h 17"/>
              <a:gd name="T60" fmla="*/ 0 w 17"/>
              <a:gd name="T61" fmla="*/ 12700 h 17"/>
              <a:gd name="T62" fmla="*/ 0 w 17"/>
              <a:gd name="T63" fmla="*/ 17463 h 17"/>
              <a:gd name="T64" fmla="*/ 0 w 17"/>
              <a:gd name="T65" fmla="*/ 17463 h 17"/>
              <a:gd name="T66" fmla="*/ 0 w 17"/>
              <a:gd name="T67" fmla="*/ 22225 h 17"/>
              <a:gd name="T68" fmla="*/ 0 w 17"/>
              <a:gd name="T69" fmla="*/ 22225 h 17"/>
              <a:gd name="T70" fmla="*/ 4763 w 17"/>
              <a:gd name="T71" fmla="*/ 22225 h 17"/>
              <a:gd name="T72" fmla="*/ 4763 w 17"/>
              <a:gd name="T73" fmla="*/ 26988 h 17"/>
              <a:gd name="T74" fmla="*/ 9525 w 17"/>
              <a:gd name="T75" fmla="*/ 26988 h 17"/>
              <a:gd name="T76" fmla="*/ 9525 w 17"/>
              <a:gd name="T77" fmla="*/ 26988 h 17"/>
              <a:gd name="T78" fmla="*/ 14288 w 17"/>
              <a:gd name="T79" fmla="*/ 26988 h 17"/>
              <a:gd name="T80" fmla="*/ 14288 w 17"/>
              <a:gd name="T81" fmla="*/ 26988 h 17"/>
              <a:gd name="T82" fmla="*/ 14288 w 17"/>
              <a:gd name="T83" fmla="*/ 26988 h 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
              <a:gd name="T127" fmla="*/ 0 h 17"/>
              <a:gd name="T128" fmla="*/ 17 w 17"/>
              <a:gd name="T129" fmla="*/ 17 h 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 h="17">
                <a:moveTo>
                  <a:pt x="9" y="17"/>
                </a:moveTo>
                <a:lnTo>
                  <a:pt x="11" y="17"/>
                </a:lnTo>
                <a:lnTo>
                  <a:pt x="14" y="17"/>
                </a:lnTo>
                <a:lnTo>
                  <a:pt x="14" y="14"/>
                </a:lnTo>
                <a:lnTo>
                  <a:pt x="17" y="14"/>
                </a:lnTo>
                <a:lnTo>
                  <a:pt x="17" y="11"/>
                </a:lnTo>
                <a:lnTo>
                  <a:pt x="17" y="8"/>
                </a:lnTo>
                <a:lnTo>
                  <a:pt x="17" y="5"/>
                </a:lnTo>
                <a:lnTo>
                  <a:pt x="17" y="3"/>
                </a:lnTo>
                <a:lnTo>
                  <a:pt x="14" y="3"/>
                </a:lnTo>
                <a:lnTo>
                  <a:pt x="11" y="0"/>
                </a:lnTo>
                <a:lnTo>
                  <a:pt x="9" y="0"/>
                </a:lnTo>
                <a:lnTo>
                  <a:pt x="6" y="0"/>
                </a:lnTo>
                <a:lnTo>
                  <a:pt x="3" y="3"/>
                </a:lnTo>
                <a:lnTo>
                  <a:pt x="0" y="3"/>
                </a:lnTo>
                <a:lnTo>
                  <a:pt x="0" y="5"/>
                </a:lnTo>
                <a:lnTo>
                  <a:pt x="0" y="8"/>
                </a:lnTo>
                <a:lnTo>
                  <a:pt x="0" y="11"/>
                </a:lnTo>
                <a:lnTo>
                  <a:pt x="0" y="14"/>
                </a:lnTo>
                <a:lnTo>
                  <a:pt x="3" y="14"/>
                </a:lnTo>
                <a:lnTo>
                  <a:pt x="3" y="17"/>
                </a:lnTo>
                <a:lnTo>
                  <a:pt x="6" y="17"/>
                </a:lnTo>
                <a:lnTo>
                  <a:pt x="9" y="17"/>
                </a:lnTo>
                <a:close/>
              </a:path>
            </a:pathLst>
          </a:custGeom>
          <a:solidFill>
            <a:srgbClr val="000000"/>
          </a:solidFill>
          <a:ln w="9525">
            <a:noFill/>
            <a:round/>
            <a:headEnd/>
            <a:tailEnd/>
          </a:ln>
        </p:spPr>
        <p:txBody>
          <a:bodyPr/>
          <a:lstStyle/>
          <a:p>
            <a:endParaRPr lang="en-US"/>
          </a:p>
        </p:txBody>
      </p:sp>
      <p:sp>
        <p:nvSpPr>
          <p:cNvPr id="47191" name="Freeform 84"/>
          <p:cNvSpPr>
            <a:spLocks/>
          </p:cNvSpPr>
          <p:nvPr/>
        </p:nvSpPr>
        <p:spPr bwMode="auto">
          <a:xfrm>
            <a:off x="4568825" y="3889375"/>
            <a:ext cx="26988" cy="26988"/>
          </a:xfrm>
          <a:custGeom>
            <a:avLst/>
            <a:gdLst>
              <a:gd name="T0" fmla="*/ 9525 w 17"/>
              <a:gd name="T1" fmla="*/ 26988 h 17"/>
              <a:gd name="T2" fmla="*/ 14288 w 17"/>
              <a:gd name="T3" fmla="*/ 26988 h 17"/>
              <a:gd name="T4" fmla="*/ 19050 w 17"/>
              <a:gd name="T5" fmla="*/ 26988 h 17"/>
              <a:gd name="T6" fmla="*/ 19050 w 17"/>
              <a:gd name="T7" fmla="*/ 26988 h 17"/>
              <a:gd name="T8" fmla="*/ 22225 w 17"/>
              <a:gd name="T9" fmla="*/ 26988 h 17"/>
              <a:gd name="T10" fmla="*/ 22225 w 17"/>
              <a:gd name="T11" fmla="*/ 22225 h 17"/>
              <a:gd name="T12" fmla="*/ 22225 w 17"/>
              <a:gd name="T13" fmla="*/ 22225 h 17"/>
              <a:gd name="T14" fmla="*/ 26988 w 17"/>
              <a:gd name="T15" fmla="*/ 22225 h 17"/>
              <a:gd name="T16" fmla="*/ 26988 w 17"/>
              <a:gd name="T17" fmla="*/ 17463 h 17"/>
              <a:gd name="T18" fmla="*/ 26988 w 17"/>
              <a:gd name="T19" fmla="*/ 17463 h 17"/>
              <a:gd name="T20" fmla="*/ 26988 w 17"/>
              <a:gd name="T21" fmla="*/ 12700 h 17"/>
              <a:gd name="T22" fmla="*/ 26988 w 17"/>
              <a:gd name="T23" fmla="*/ 12700 h 17"/>
              <a:gd name="T24" fmla="*/ 26988 w 17"/>
              <a:gd name="T25" fmla="*/ 7938 h 17"/>
              <a:gd name="T26" fmla="*/ 26988 w 17"/>
              <a:gd name="T27" fmla="*/ 7938 h 17"/>
              <a:gd name="T28" fmla="*/ 22225 w 17"/>
              <a:gd name="T29" fmla="*/ 4763 h 17"/>
              <a:gd name="T30" fmla="*/ 22225 w 17"/>
              <a:gd name="T31" fmla="*/ 4763 h 17"/>
              <a:gd name="T32" fmla="*/ 22225 w 17"/>
              <a:gd name="T33" fmla="*/ 4763 h 17"/>
              <a:gd name="T34" fmla="*/ 19050 w 17"/>
              <a:gd name="T35" fmla="*/ 0 h 17"/>
              <a:gd name="T36" fmla="*/ 19050 w 17"/>
              <a:gd name="T37" fmla="*/ 0 h 17"/>
              <a:gd name="T38" fmla="*/ 14288 w 17"/>
              <a:gd name="T39" fmla="*/ 0 h 17"/>
              <a:gd name="T40" fmla="*/ 14288 w 17"/>
              <a:gd name="T41" fmla="*/ 0 h 17"/>
              <a:gd name="T42" fmla="*/ 9525 w 17"/>
              <a:gd name="T43" fmla="*/ 0 h 17"/>
              <a:gd name="T44" fmla="*/ 9525 w 17"/>
              <a:gd name="T45" fmla="*/ 0 h 17"/>
              <a:gd name="T46" fmla="*/ 4763 w 17"/>
              <a:gd name="T47" fmla="*/ 0 h 17"/>
              <a:gd name="T48" fmla="*/ 4763 w 17"/>
              <a:gd name="T49" fmla="*/ 4763 h 17"/>
              <a:gd name="T50" fmla="*/ 4763 w 17"/>
              <a:gd name="T51" fmla="*/ 4763 h 17"/>
              <a:gd name="T52" fmla="*/ 0 w 17"/>
              <a:gd name="T53" fmla="*/ 4763 h 17"/>
              <a:gd name="T54" fmla="*/ 0 w 17"/>
              <a:gd name="T55" fmla="*/ 7938 h 17"/>
              <a:gd name="T56" fmla="*/ 0 w 17"/>
              <a:gd name="T57" fmla="*/ 7938 h 17"/>
              <a:gd name="T58" fmla="*/ 0 w 17"/>
              <a:gd name="T59" fmla="*/ 12700 h 17"/>
              <a:gd name="T60" fmla="*/ 0 w 17"/>
              <a:gd name="T61" fmla="*/ 12700 h 17"/>
              <a:gd name="T62" fmla="*/ 0 w 17"/>
              <a:gd name="T63" fmla="*/ 17463 h 17"/>
              <a:gd name="T64" fmla="*/ 0 w 17"/>
              <a:gd name="T65" fmla="*/ 17463 h 17"/>
              <a:gd name="T66" fmla="*/ 0 w 17"/>
              <a:gd name="T67" fmla="*/ 22225 h 17"/>
              <a:gd name="T68" fmla="*/ 0 w 17"/>
              <a:gd name="T69" fmla="*/ 22225 h 17"/>
              <a:gd name="T70" fmla="*/ 4763 w 17"/>
              <a:gd name="T71" fmla="*/ 22225 h 17"/>
              <a:gd name="T72" fmla="*/ 4763 w 17"/>
              <a:gd name="T73" fmla="*/ 26988 h 17"/>
              <a:gd name="T74" fmla="*/ 4763 w 17"/>
              <a:gd name="T75" fmla="*/ 26988 h 17"/>
              <a:gd name="T76" fmla="*/ 9525 w 17"/>
              <a:gd name="T77" fmla="*/ 26988 h 17"/>
              <a:gd name="T78" fmla="*/ 9525 w 17"/>
              <a:gd name="T79" fmla="*/ 26988 h 17"/>
              <a:gd name="T80" fmla="*/ 14288 w 17"/>
              <a:gd name="T81" fmla="*/ 26988 h 17"/>
              <a:gd name="T82" fmla="*/ 14288 w 17"/>
              <a:gd name="T83" fmla="*/ 26988 h 17"/>
              <a:gd name="T84" fmla="*/ 9525 w 17"/>
              <a:gd name="T85" fmla="*/ 26988 h 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
              <a:gd name="T130" fmla="*/ 0 h 17"/>
              <a:gd name="T131" fmla="*/ 17 w 17"/>
              <a:gd name="T132" fmla="*/ 17 h 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 h="17">
                <a:moveTo>
                  <a:pt x="6" y="17"/>
                </a:moveTo>
                <a:lnTo>
                  <a:pt x="9" y="17"/>
                </a:lnTo>
                <a:lnTo>
                  <a:pt x="12" y="17"/>
                </a:lnTo>
                <a:lnTo>
                  <a:pt x="14" y="17"/>
                </a:lnTo>
                <a:lnTo>
                  <a:pt x="14" y="14"/>
                </a:lnTo>
                <a:lnTo>
                  <a:pt x="17" y="14"/>
                </a:lnTo>
                <a:lnTo>
                  <a:pt x="17" y="11"/>
                </a:lnTo>
                <a:lnTo>
                  <a:pt x="17" y="8"/>
                </a:lnTo>
                <a:lnTo>
                  <a:pt x="17" y="5"/>
                </a:lnTo>
                <a:lnTo>
                  <a:pt x="14" y="3"/>
                </a:lnTo>
                <a:lnTo>
                  <a:pt x="12" y="0"/>
                </a:lnTo>
                <a:lnTo>
                  <a:pt x="9" y="0"/>
                </a:lnTo>
                <a:lnTo>
                  <a:pt x="6" y="0"/>
                </a:lnTo>
                <a:lnTo>
                  <a:pt x="3" y="0"/>
                </a:lnTo>
                <a:lnTo>
                  <a:pt x="3" y="3"/>
                </a:lnTo>
                <a:lnTo>
                  <a:pt x="0" y="3"/>
                </a:lnTo>
                <a:lnTo>
                  <a:pt x="0" y="5"/>
                </a:lnTo>
                <a:lnTo>
                  <a:pt x="0" y="8"/>
                </a:lnTo>
                <a:lnTo>
                  <a:pt x="0" y="11"/>
                </a:lnTo>
                <a:lnTo>
                  <a:pt x="0" y="14"/>
                </a:lnTo>
                <a:lnTo>
                  <a:pt x="3" y="14"/>
                </a:lnTo>
                <a:lnTo>
                  <a:pt x="3" y="17"/>
                </a:lnTo>
                <a:lnTo>
                  <a:pt x="6" y="17"/>
                </a:lnTo>
                <a:lnTo>
                  <a:pt x="9" y="17"/>
                </a:lnTo>
                <a:lnTo>
                  <a:pt x="6" y="17"/>
                </a:lnTo>
                <a:close/>
              </a:path>
            </a:pathLst>
          </a:custGeom>
          <a:solidFill>
            <a:srgbClr val="000000"/>
          </a:solidFill>
          <a:ln w="9525">
            <a:noFill/>
            <a:round/>
            <a:headEnd/>
            <a:tailEnd/>
          </a:ln>
        </p:spPr>
        <p:txBody>
          <a:bodyPr/>
          <a:lstStyle/>
          <a:p>
            <a:endParaRPr lang="en-US"/>
          </a:p>
        </p:txBody>
      </p:sp>
      <p:sp>
        <p:nvSpPr>
          <p:cNvPr id="47192" name="Freeform 85"/>
          <p:cNvSpPr>
            <a:spLocks/>
          </p:cNvSpPr>
          <p:nvPr/>
        </p:nvSpPr>
        <p:spPr bwMode="auto">
          <a:xfrm>
            <a:off x="4378325" y="3889375"/>
            <a:ext cx="26988" cy="26988"/>
          </a:xfrm>
          <a:custGeom>
            <a:avLst/>
            <a:gdLst>
              <a:gd name="T0" fmla="*/ 12700 w 17"/>
              <a:gd name="T1" fmla="*/ 26988 h 17"/>
              <a:gd name="T2" fmla="*/ 17463 w 17"/>
              <a:gd name="T3" fmla="*/ 26988 h 17"/>
              <a:gd name="T4" fmla="*/ 17463 w 17"/>
              <a:gd name="T5" fmla="*/ 26988 h 17"/>
              <a:gd name="T6" fmla="*/ 22225 w 17"/>
              <a:gd name="T7" fmla="*/ 26988 h 17"/>
              <a:gd name="T8" fmla="*/ 22225 w 17"/>
              <a:gd name="T9" fmla="*/ 26988 h 17"/>
              <a:gd name="T10" fmla="*/ 22225 w 17"/>
              <a:gd name="T11" fmla="*/ 22225 h 17"/>
              <a:gd name="T12" fmla="*/ 26988 w 17"/>
              <a:gd name="T13" fmla="*/ 22225 h 17"/>
              <a:gd name="T14" fmla="*/ 26988 w 17"/>
              <a:gd name="T15" fmla="*/ 22225 h 17"/>
              <a:gd name="T16" fmla="*/ 26988 w 17"/>
              <a:gd name="T17" fmla="*/ 17463 h 17"/>
              <a:gd name="T18" fmla="*/ 26988 w 17"/>
              <a:gd name="T19" fmla="*/ 17463 h 17"/>
              <a:gd name="T20" fmla="*/ 26988 w 17"/>
              <a:gd name="T21" fmla="*/ 12700 h 17"/>
              <a:gd name="T22" fmla="*/ 26988 w 17"/>
              <a:gd name="T23" fmla="*/ 12700 h 17"/>
              <a:gd name="T24" fmla="*/ 26988 w 17"/>
              <a:gd name="T25" fmla="*/ 7938 h 17"/>
              <a:gd name="T26" fmla="*/ 26988 w 17"/>
              <a:gd name="T27" fmla="*/ 7938 h 17"/>
              <a:gd name="T28" fmla="*/ 26988 w 17"/>
              <a:gd name="T29" fmla="*/ 4763 h 17"/>
              <a:gd name="T30" fmla="*/ 22225 w 17"/>
              <a:gd name="T31" fmla="*/ 4763 h 17"/>
              <a:gd name="T32" fmla="*/ 22225 w 17"/>
              <a:gd name="T33" fmla="*/ 4763 h 17"/>
              <a:gd name="T34" fmla="*/ 22225 w 17"/>
              <a:gd name="T35" fmla="*/ 0 h 17"/>
              <a:gd name="T36" fmla="*/ 17463 w 17"/>
              <a:gd name="T37" fmla="*/ 0 h 17"/>
              <a:gd name="T38" fmla="*/ 17463 w 17"/>
              <a:gd name="T39" fmla="*/ 0 h 17"/>
              <a:gd name="T40" fmla="*/ 12700 w 17"/>
              <a:gd name="T41" fmla="*/ 0 h 17"/>
              <a:gd name="T42" fmla="*/ 12700 w 17"/>
              <a:gd name="T43" fmla="*/ 0 h 17"/>
              <a:gd name="T44" fmla="*/ 7938 w 17"/>
              <a:gd name="T45" fmla="*/ 0 h 17"/>
              <a:gd name="T46" fmla="*/ 7938 w 17"/>
              <a:gd name="T47" fmla="*/ 0 h 17"/>
              <a:gd name="T48" fmla="*/ 4763 w 17"/>
              <a:gd name="T49" fmla="*/ 4763 h 17"/>
              <a:gd name="T50" fmla="*/ 4763 w 17"/>
              <a:gd name="T51" fmla="*/ 4763 h 17"/>
              <a:gd name="T52" fmla="*/ 4763 w 17"/>
              <a:gd name="T53" fmla="*/ 4763 h 17"/>
              <a:gd name="T54" fmla="*/ 0 w 17"/>
              <a:gd name="T55" fmla="*/ 7938 h 17"/>
              <a:gd name="T56" fmla="*/ 0 w 17"/>
              <a:gd name="T57" fmla="*/ 7938 h 17"/>
              <a:gd name="T58" fmla="*/ 0 w 17"/>
              <a:gd name="T59" fmla="*/ 12700 h 17"/>
              <a:gd name="T60" fmla="*/ 0 w 17"/>
              <a:gd name="T61" fmla="*/ 12700 h 17"/>
              <a:gd name="T62" fmla="*/ 0 w 17"/>
              <a:gd name="T63" fmla="*/ 17463 h 17"/>
              <a:gd name="T64" fmla="*/ 0 w 17"/>
              <a:gd name="T65" fmla="*/ 17463 h 17"/>
              <a:gd name="T66" fmla="*/ 0 w 17"/>
              <a:gd name="T67" fmla="*/ 22225 h 17"/>
              <a:gd name="T68" fmla="*/ 4763 w 17"/>
              <a:gd name="T69" fmla="*/ 22225 h 17"/>
              <a:gd name="T70" fmla="*/ 4763 w 17"/>
              <a:gd name="T71" fmla="*/ 22225 h 17"/>
              <a:gd name="T72" fmla="*/ 4763 w 17"/>
              <a:gd name="T73" fmla="*/ 26988 h 17"/>
              <a:gd name="T74" fmla="*/ 7938 w 17"/>
              <a:gd name="T75" fmla="*/ 26988 h 17"/>
              <a:gd name="T76" fmla="*/ 7938 w 17"/>
              <a:gd name="T77" fmla="*/ 26988 h 17"/>
              <a:gd name="T78" fmla="*/ 12700 w 17"/>
              <a:gd name="T79" fmla="*/ 26988 h 17"/>
              <a:gd name="T80" fmla="*/ 12700 w 17"/>
              <a:gd name="T81" fmla="*/ 26988 h 17"/>
              <a:gd name="T82" fmla="*/ 12700 w 17"/>
              <a:gd name="T83" fmla="*/ 26988 h 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
              <a:gd name="T127" fmla="*/ 0 h 17"/>
              <a:gd name="T128" fmla="*/ 17 w 17"/>
              <a:gd name="T129" fmla="*/ 17 h 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 h="17">
                <a:moveTo>
                  <a:pt x="8" y="17"/>
                </a:moveTo>
                <a:lnTo>
                  <a:pt x="11" y="17"/>
                </a:lnTo>
                <a:lnTo>
                  <a:pt x="14" y="17"/>
                </a:lnTo>
                <a:lnTo>
                  <a:pt x="14" y="14"/>
                </a:lnTo>
                <a:lnTo>
                  <a:pt x="17" y="14"/>
                </a:lnTo>
                <a:lnTo>
                  <a:pt x="17" y="11"/>
                </a:lnTo>
                <a:lnTo>
                  <a:pt x="17" y="8"/>
                </a:lnTo>
                <a:lnTo>
                  <a:pt x="17" y="5"/>
                </a:lnTo>
                <a:lnTo>
                  <a:pt x="17" y="3"/>
                </a:lnTo>
                <a:lnTo>
                  <a:pt x="14" y="3"/>
                </a:lnTo>
                <a:lnTo>
                  <a:pt x="14" y="0"/>
                </a:lnTo>
                <a:lnTo>
                  <a:pt x="11" y="0"/>
                </a:lnTo>
                <a:lnTo>
                  <a:pt x="8" y="0"/>
                </a:lnTo>
                <a:lnTo>
                  <a:pt x="5" y="0"/>
                </a:lnTo>
                <a:lnTo>
                  <a:pt x="3" y="3"/>
                </a:lnTo>
                <a:lnTo>
                  <a:pt x="0" y="5"/>
                </a:lnTo>
                <a:lnTo>
                  <a:pt x="0" y="8"/>
                </a:lnTo>
                <a:lnTo>
                  <a:pt x="0" y="11"/>
                </a:lnTo>
                <a:lnTo>
                  <a:pt x="0" y="14"/>
                </a:lnTo>
                <a:lnTo>
                  <a:pt x="3" y="14"/>
                </a:lnTo>
                <a:lnTo>
                  <a:pt x="3" y="17"/>
                </a:lnTo>
                <a:lnTo>
                  <a:pt x="5" y="17"/>
                </a:lnTo>
                <a:lnTo>
                  <a:pt x="8" y="17"/>
                </a:lnTo>
                <a:close/>
              </a:path>
            </a:pathLst>
          </a:custGeom>
          <a:solidFill>
            <a:srgbClr val="000000"/>
          </a:solidFill>
          <a:ln w="9525">
            <a:noFill/>
            <a:round/>
            <a:headEnd/>
            <a:tailEnd/>
          </a:ln>
        </p:spPr>
        <p:txBody>
          <a:bodyPr/>
          <a:lstStyle/>
          <a:p>
            <a:endParaRPr lang="en-US"/>
          </a:p>
        </p:txBody>
      </p:sp>
      <p:sp>
        <p:nvSpPr>
          <p:cNvPr id="47193" name="Freeform 86"/>
          <p:cNvSpPr>
            <a:spLocks/>
          </p:cNvSpPr>
          <p:nvPr/>
        </p:nvSpPr>
        <p:spPr bwMode="auto">
          <a:xfrm>
            <a:off x="4473575" y="4116388"/>
            <a:ext cx="26988" cy="26987"/>
          </a:xfrm>
          <a:custGeom>
            <a:avLst/>
            <a:gdLst>
              <a:gd name="T0" fmla="*/ 14288 w 17"/>
              <a:gd name="T1" fmla="*/ 26987 h 17"/>
              <a:gd name="T2" fmla="*/ 17463 w 17"/>
              <a:gd name="T3" fmla="*/ 26987 h 17"/>
              <a:gd name="T4" fmla="*/ 17463 w 17"/>
              <a:gd name="T5" fmla="*/ 26987 h 17"/>
              <a:gd name="T6" fmla="*/ 17463 w 17"/>
              <a:gd name="T7" fmla="*/ 26987 h 17"/>
              <a:gd name="T8" fmla="*/ 22225 w 17"/>
              <a:gd name="T9" fmla="*/ 26987 h 17"/>
              <a:gd name="T10" fmla="*/ 22225 w 17"/>
              <a:gd name="T11" fmla="*/ 22225 h 17"/>
              <a:gd name="T12" fmla="*/ 26988 w 17"/>
              <a:gd name="T13" fmla="*/ 22225 h 17"/>
              <a:gd name="T14" fmla="*/ 26988 w 17"/>
              <a:gd name="T15" fmla="*/ 22225 h 17"/>
              <a:gd name="T16" fmla="*/ 26988 w 17"/>
              <a:gd name="T17" fmla="*/ 19050 h 17"/>
              <a:gd name="T18" fmla="*/ 26988 w 17"/>
              <a:gd name="T19" fmla="*/ 19050 h 17"/>
              <a:gd name="T20" fmla="*/ 26988 w 17"/>
              <a:gd name="T21" fmla="*/ 14287 h 17"/>
              <a:gd name="T22" fmla="*/ 26988 w 17"/>
              <a:gd name="T23" fmla="*/ 14287 h 17"/>
              <a:gd name="T24" fmla="*/ 26988 w 17"/>
              <a:gd name="T25" fmla="*/ 9525 h 17"/>
              <a:gd name="T26" fmla="*/ 26988 w 17"/>
              <a:gd name="T27" fmla="*/ 9525 h 17"/>
              <a:gd name="T28" fmla="*/ 26988 w 17"/>
              <a:gd name="T29" fmla="*/ 4762 h 17"/>
              <a:gd name="T30" fmla="*/ 22225 w 17"/>
              <a:gd name="T31" fmla="*/ 4762 h 17"/>
              <a:gd name="T32" fmla="*/ 22225 w 17"/>
              <a:gd name="T33" fmla="*/ 4762 h 17"/>
              <a:gd name="T34" fmla="*/ 17463 w 17"/>
              <a:gd name="T35" fmla="*/ 0 h 17"/>
              <a:gd name="T36" fmla="*/ 17463 w 17"/>
              <a:gd name="T37" fmla="*/ 0 h 17"/>
              <a:gd name="T38" fmla="*/ 17463 w 17"/>
              <a:gd name="T39" fmla="*/ 0 h 17"/>
              <a:gd name="T40" fmla="*/ 14288 w 17"/>
              <a:gd name="T41" fmla="*/ 0 h 17"/>
              <a:gd name="T42" fmla="*/ 14288 w 17"/>
              <a:gd name="T43" fmla="*/ 0 h 17"/>
              <a:gd name="T44" fmla="*/ 9525 w 17"/>
              <a:gd name="T45" fmla="*/ 0 h 17"/>
              <a:gd name="T46" fmla="*/ 9525 w 17"/>
              <a:gd name="T47" fmla="*/ 0 h 17"/>
              <a:gd name="T48" fmla="*/ 4763 w 17"/>
              <a:gd name="T49" fmla="*/ 4762 h 17"/>
              <a:gd name="T50" fmla="*/ 4763 w 17"/>
              <a:gd name="T51" fmla="*/ 4762 h 17"/>
              <a:gd name="T52" fmla="*/ 0 w 17"/>
              <a:gd name="T53" fmla="*/ 4762 h 17"/>
              <a:gd name="T54" fmla="*/ 0 w 17"/>
              <a:gd name="T55" fmla="*/ 9525 h 17"/>
              <a:gd name="T56" fmla="*/ 0 w 17"/>
              <a:gd name="T57" fmla="*/ 9525 h 17"/>
              <a:gd name="T58" fmla="*/ 0 w 17"/>
              <a:gd name="T59" fmla="*/ 14287 h 17"/>
              <a:gd name="T60" fmla="*/ 0 w 17"/>
              <a:gd name="T61" fmla="*/ 14287 h 17"/>
              <a:gd name="T62" fmla="*/ 0 w 17"/>
              <a:gd name="T63" fmla="*/ 19050 h 17"/>
              <a:gd name="T64" fmla="*/ 0 w 17"/>
              <a:gd name="T65" fmla="*/ 19050 h 17"/>
              <a:gd name="T66" fmla="*/ 0 w 17"/>
              <a:gd name="T67" fmla="*/ 22225 h 17"/>
              <a:gd name="T68" fmla="*/ 0 w 17"/>
              <a:gd name="T69" fmla="*/ 22225 h 17"/>
              <a:gd name="T70" fmla="*/ 4763 w 17"/>
              <a:gd name="T71" fmla="*/ 22225 h 17"/>
              <a:gd name="T72" fmla="*/ 4763 w 17"/>
              <a:gd name="T73" fmla="*/ 26987 h 17"/>
              <a:gd name="T74" fmla="*/ 9525 w 17"/>
              <a:gd name="T75" fmla="*/ 26987 h 17"/>
              <a:gd name="T76" fmla="*/ 9525 w 17"/>
              <a:gd name="T77" fmla="*/ 26987 h 17"/>
              <a:gd name="T78" fmla="*/ 14288 w 17"/>
              <a:gd name="T79" fmla="*/ 26987 h 17"/>
              <a:gd name="T80" fmla="*/ 14288 w 17"/>
              <a:gd name="T81" fmla="*/ 26987 h 17"/>
              <a:gd name="T82" fmla="*/ 14288 w 17"/>
              <a:gd name="T83" fmla="*/ 26987 h 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
              <a:gd name="T127" fmla="*/ 0 h 17"/>
              <a:gd name="T128" fmla="*/ 17 w 17"/>
              <a:gd name="T129" fmla="*/ 17 h 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 h="17">
                <a:moveTo>
                  <a:pt x="9" y="17"/>
                </a:moveTo>
                <a:lnTo>
                  <a:pt x="11" y="17"/>
                </a:lnTo>
                <a:lnTo>
                  <a:pt x="14" y="17"/>
                </a:lnTo>
                <a:lnTo>
                  <a:pt x="14" y="14"/>
                </a:lnTo>
                <a:lnTo>
                  <a:pt x="17" y="14"/>
                </a:lnTo>
                <a:lnTo>
                  <a:pt x="17" y="12"/>
                </a:lnTo>
                <a:lnTo>
                  <a:pt x="17" y="9"/>
                </a:lnTo>
                <a:lnTo>
                  <a:pt x="17" y="6"/>
                </a:lnTo>
                <a:lnTo>
                  <a:pt x="17" y="3"/>
                </a:lnTo>
                <a:lnTo>
                  <a:pt x="14" y="3"/>
                </a:lnTo>
                <a:lnTo>
                  <a:pt x="11" y="0"/>
                </a:lnTo>
                <a:lnTo>
                  <a:pt x="9" y="0"/>
                </a:lnTo>
                <a:lnTo>
                  <a:pt x="6" y="0"/>
                </a:lnTo>
                <a:lnTo>
                  <a:pt x="3" y="3"/>
                </a:lnTo>
                <a:lnTo>
                  <a:pt x="0" y="3"/>
                </a:lnTo>
                <a:lnTo>
                  <a:pt x="0" y="6"/>
                </a:lnTo>
                <a:lnTo>
                  <a:pt x="0" y="9"/>
                </a:lnTo>
                <a:lnTo>
                  <a:pt x="0" y="12"/>
                </a:lnTo>
                <a:lnTo>
                  <a:pt x="0" y="14"/>
                </a:lnTo>
                <a:lnTo>
                  <a:pt x="3" y="14"/>
                </a:lnTo>
                <a:lnTo>
                  <a:pt x="3" y="17"/>
                </a:lnTo>
                <a:lnTo>
                  <a:pt x="6" y="17"/>
                </a:lnTo>
                <a:lnTo>
                  <a:pt x="9" y="17"/>
                </a:lnTo>
                <a:close/>
              </a:path>
            </a:pathLst>
          </a:custGeom>
          <a:solidFill>
            <a:srgbClr val="000000"/>
          </a:solidFill>
          <a:ln w="9525">
            <a:noFill/>
            <a:round/>
            <a:headEnd/>
            <a:tailEnd/>
          </a:ln>
        </p:spPr>
        <p:txBody>
          <a:bodyPr/>
          <a:lstStyle/>
          <a:p>
            <a:endParaRPr lang="en-US"/>
          </a:p>
        </p:txBody>
      </p:sp>
      <p:sp>
        <p:nvSpPr>
          <p:cNvPr id="47194" name="Freeform 87"/>
          <p:cNvSpPr>
            <a:spLocks/>
          </p:cNvSpPr>
          <p:nvPr/>
        </p:nvSpPr>
        <p:spPr bwMode="auto">
          <a:xfrm>
            <a:off x="4568825" y="4116388"/>
            <a:ext cx="26988" cy="26987"/>
          </a:xfrm>
          <a:custGeom>
            <a:avLst/>
            <a:gdLst>
              <a:gd name="T0" fmla="*/ 9525 w 17"/>
              <a:gd name="T1" fmla="*/ 26987 h 17"/>
              <a:gd name="T2" fmla="*/ 14288 w 17"/>
              <a:gd name="T3" fmla="*/ 26987 h 17"/>
              <a:gd name="T4" fmla="*/ 19050 w 17"/>
              <a:gd name="T5" fmla="*/ 26987 h 17"/>
              <a:gd name="T6" fmla="*/ 19050 w 17"/>
              <a:gd name="T7" fmla="*/ 26987 h 17"/>
              <a:gd name="T8" fmla="*/ 22225 w 17"/>
              <a:gd name="T9" fmla="*/ 26987 h 17"/>
              <a:gd name="T10" fmla="*/ 22225 w 17"/>
              <a:gd name="T11" fmla="*/ 22225 h 17"/>
              <a:gd name="T12" fmla="*/ 22225 w 17"/>
              <a:gd name="T13" fmla="*/ 22225 h 17"/>
              <a:gd name="T14" fmla="*/ 26988 w 17"/>
              <a:gd name="T15" fmla="*/ 22225 h 17"/>
              <a:gd name="T16" fmla="*/ 26988 w 17"/>
              <a:gd name="T17" fmla="*/ 19050 h 17"/>
              <a:gd name="T18" fmla="*/ 26988 w 17"/>
              <a:gd name="T19" fmla="*/ 19050 h 17"/>
              <a:gd name="T20" fmla="*/ 26988 w 17"/>
              <a:gd name="T21" fmla="*/ 14287 h 17"/>
              <a:gd name="T22" fmla="*/ 26988 w 17"/>
              <a:gd name="T23" fmla="*/ 14287 h 17"/>
              <a:gd name="T24" fmla="*/ 26988 w 17"/>
              <a:gd name="T25" fmla="*/ 9525 h 17"/>
              <a:gd name="T26" fmla="*/ 26988 w 17"/>
              <a:gd name="T27" fmla="*/ 9525 h 17"/>
              <a:gd name="T28" fmla="*/ 22225 w 17"/>
              <a:gd name="T29" fmla="*/ 4762 h 17"/>
              <a:gd name="T30" fmla="*/ 22225 w 17"/>
              <a:gd name="T31" fmla="*/ 4762 h 17"/>
              <a:gd name="T32" fmla="*/ 22225 w 17"/>
              <a:gd name="T33" fmla="*/ 4762 h 17"/>
              <a:gd name="T34" fmla="*/ 19050 w 17"/>
              <a:gd name="T35" fmla="*/ 0 h 17"/>
              <a:gd name="T36" fmla="*/ 19050 w 17"/>
              <a:gd name="T37" fmla="*/ 0 h 17"/>
              <a:gd name="T38" fmla="*/ 14288 w 17"/>
              <a:gd name="T39" fmla="*/ 0 h 17"/>
              <a:gd name="T40" fmla="*/ 14288 w 17"/>
              <a:gd name="T41" fmla="*/ 0 h 17"/>
              <a:gd name="T42" fmla="*/ 9525 w 17"/>
              <a:gd name="T43" fmla="*/ 0 h 17"/>
              <a:gd name="T44" fmla="*/ 9525 w 17"/>
              <a:gd name="T45" fmla="*/ 0 h 17"/>
              <a:gd name="T46" fmla="*/ 4763 w 17"/>
              <a:gd name="T47" fmla="*/ 0 h 17"/>
              <a:gd name="T48" fmla="*/ 4763 w 17"/>
              <a:gd name="T49" fmla="*/ 4762 h 17"/>
              <a:gd name="T50" fmla="*/ 4763 w 17"/>
              <a:gd name="T51" fmla="*/ 4762 h 17"/>
              <a:gd name="T52" fmla="*/ 0 w 17"/>
              <a:gd name="T53" fmla="*/ 4762 h 17"/>
              <a:gd name="T54" fmla="*/ 0 w 17"/>
              <a:gd name="T55" fmla="*/ 9525 h 17"/>
              <a:gd name="T56" fmla="*/ 0 w 17"/>
              <a:gd name="T57" fmla="*/ 9525 h 17"/>
              <a:gd name="T58" fmla="*/ 0 w 17"/>
              <a:gd name="T59" fmla="*/ 14287 h 17"/>
              <a:gd name="T60" fmla="*/ 0 w 17"/>
              <a:gd name="T61" fmla="*/ 14287 h 17"/>
              <a:gd name="T62" fmla="*/ 0 w 17"/>
              <a:gd name="T63" fmla="*/ 19050 h 17"/>
              <a:gd name="T64" fmla="*/ 0 w 17"/>
              <a:gd name="T65" fmla="*/ 19050 h 17"/>
              <a:gd name="T66" fmla="*/ 0 w 17"/>
              <a:gd name="T67" fmla="*/ 22225 h 17"/>
              <a:gd name="T68" fmla="*/ 0 w 17"/>
              <a:gd name="T69" fmla="*/ 22225 h 17"/>
              <a:gd name="T70" fmla="*/ 4763 w 17"/>
              <a:gd name="T71" fmla="*/ 22225 h 17"/>
              <a:gd name="T72" fmla="*/ 4763 w 17"/>
              <a:gd name="T73" fmla="*/ 26987 h 17"/>
              <a:gd name="T74" fmla="*/ 4763 w 17"/>
              <a:gd name="T75" fmla="*/ 26987 h 17"/>
              <a:gd name="T76" fmla="*/ 9525 w 17"/>
              <a:gd name="T77" fmla="*/ 26987 h 17"/>
              <a:gd name="T78" fmla="*/ 9525 w 17"/>
              <a:gd name="T79" fmla="*/ 26987 h 17"/>
              <a:gd name="T80" fmla="*/ 14288 w 17"/>
              <a:gd name="T81" fmla="*/ 26987 h 17"/>
              <a:gd name="T82" fmla="*/ 14288 w 17"/>
              <a:gd name="T83" fmla="*/ 26987 h 17"/>
              <a:gd name="T84" fmla="*/ 9525 w 17"/>
              <a:gd name="T85" fmla="*/ 26987 h 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
              <a:gd name="T130" fmla="*/ 0 h 17"/>
              <a:gd name="T131" fmla="*/ 17 w 17"/>
              <a:gd name="T132" fmla="*/ 17 h 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 h="17">
                <a:moveTo>
                  <a:pt x="6" y="17"/>
                </a:moveTo>
                <a:lnTo>
                  <a:pt x="9" y="17"/>
                </a:lnTo>
                <a:lnTo>
                  <a:pt x="12" y="17"/>
                </a:lnTo>
                <a:lnTo>
                  <a:pt x="14" y="17"/>
                </a:lnTo>
                <a:lnTo>
                  <a:pt x="14" y="14"/>
                </a:lnTo>
                <a:lnTo>
                  <a:pt x="17" y="14"/>
                </a:lnTo>
                <a:lnTo>
                  <a:pt x="17" y="12"/>
                </a:lnTo>
                <a:lnTo>
                  <a:pt x="17" y="9"/>
                </a:lnTo>
                <a:lnTo>
                  <a:pt x="17" y="6"/>
                </a:lnTo>
                <a:lnTo>
                  <a:pt x="14" y="3"/>
                </a:lnTo>
                <a:lnTo>
                  <a:pt x="12" y="0"/>
                </a:lnTo>
                <a:lnTo>
                  <a:pt x="9" y="0"/>
                </a:lnTo>
                <a:lnTo>
                  <a:pt x="6" y="0"/>
                </a:lnTo>
                <a:lnTo>
                  <a:pt x="3" y="0"/>
                </a:lnTo>
                <a:lnTo>
                  <a:pt x="3" y="3"/>
                </a:lnTo>
                <a:lnTo>
                  <a:pt x="0" y="3"/>
                </a:lnTo>
                <a:lnTo>
                  <a:pt x="0" y="6"/>
                </a:lnTo>
                <a:lnTo>
                  <a:pt x="0" y="9"/>
                </a:lnTo>
                <a:lnTo>
                  <a:pt x="0" y="12"/>
                </a:lnTo>
                <a:lnTo>
                  <a:pt x="0" y="14"/>
                </a:lnTo>
                <a:lnTo>
                  <a:pt x="3" y="14"/>
                </a:lnTo>
                <a:lnTo>
                  <a:pt x="3" y="17"/>
                </a:lnTo>
                <a:lnTo>
                  <a:pt x="6" y="17"/>
                </a:lnTo>
                <a:lnTo>
                  <a:pt x="9" y="17"/>
                </a:lnTo>
                <a:lnTo>
                  <a:pt x="6" y="17"/>
                </a:lnTo>
                <a:close/>
              </a:path>
            </a:pathLst>
          </a:custGeom>
          <a:solidFill>
            <a:srgbClr val="000000"/>
          </a:solidFill>
          <a:ln w="9525">
            <a:noFill/>
            <a:round/>
            <a:headEnd/>
            <a:tailEnd/>
          </a:ln>
        </p:spPr>
        <p:txBody>
          <a:bodyPr/>
          <a:lstStyle/>
          <a:p>
            <a:endParaRPr lang="en-US"/>
          </a:p>
        </p:txBody>
      </p:sp>
      <p:sp>
        <p:nvSpPr>
          <p:cNvPr id="47195" name="Freeform 88"/>
          <p:cNvSpPr>
            <a:spLocks/>
          </p:cNvSpPr>
          <p:nvPr/>
        </p:nvSpPr>
        <p:spPr bwMode="auto">
          <a:xfrm>
            <a:off x="4378325" y="4116388"/>
            <a:ext cx="26988" cy="26987"/>
          </a:xfrm>
          <a:custGeom>
            <a:avLst/>
            <a:gdLst>
              <a:gd name="T0" fmla="*/ 12700 w 17"/>
              <a:gd name="T1" fmla="*/ 26987 h 17"/>
              <a:gd name="T2" fmla="*/ 17463 w 17"/>
              <a:gd name="T3" fmla="*/ 26987 h 17"/>
              <a:gd name="T4" fmla="*/ 17463 w 17"/>
              <a:gd name="T5" fmla="*/ 26987 h 17"/>
              <a:gd name="T6" fmla="*/ 22225 w 17"/>
              <a:gd name="T7" fmla="*/ 26987 h 17"/>
              <a:gd name="T8" fmla="*/ 22225 w 17"/>
              <a:gd name="T9" fmla="*/ 26987 h 17"/>
              <a:gd name="T10" fmla="*/ 22225 w 17"/>
              <a:gd name="T11" fmla="*/ 22225 h 17"/>
              <a:gd name="T12" fmla="*/ 26988 w 17"/>
              <a:gd name="T13" fmla="*/ 22225 h 17"/>
              <a:gd name="T14" fmla="*/ 26988 w 17"/>
              <a:gd name="T15" fmla="*/ 22225 h 17"/>
              <a:gd name="T16" fmla="*/ 26988 w 17"/>
              <a:gd name="T17" fmla="*/ 19050 h 17"/>
              <a:gd name="T18" fmla="*/ 26988 w 17"/>
              <a:gd name="T19" fmla="*/ 19050 h 17"/>
              <a:gd name="T20" fmla="*/ 26988 w 17"/>
              <a:gd name="T21" fmla="*/ 14287 h 17"/>
              <a:gd name="T22" fmla="*/ 26988 w 17"/>
              <a:gd name="T23" fmla="*/ 14287 h 17"/>
              <a:gd name="T24" fmla="*/ 26988 w 17"/>
              <a:gd name="T25" fmla="*/ 9525 h 17"/>
              <a:gd name="T26" fmla="*/ 26988 w 17"/>
              <a:gd name="T27" fmla="*/ 9525 h 17"/>
              <a:gd name="T28" fmla="*/ 26988 w 17"/>
              <a:gd name="T29" fmla="*/ 4762 h 17"/>
              <a:gd name="T30" fmla="*/ 22225 w 17"/>
              <a:gd name="T31" fmla="*/ 4762 h 17"/>
              <a:gd name="T32" fmla="*/ 22225 w 17"/>
              <a:gd name="T33" fmla="*/ 4762 h 17"/>
              <a:gd name="T34" fmla="*/ 22225 w 17"/>
              <a:gd name="T35" fmla="*/ 0 h 17"/>
              <a:gd name="T36" fmla="*/ 17463 w 17"/>
              <a:gd name="T37" fmla="*/ 0 h 17"/>
              <a:gd name="T38" fmla="*/ 17463 w 17"/>
              <a:gd name="T39" fmla="*/ 0 h 17"/>
              <a:gd name="T40" fmla="*/ 12700 w 17"/>
              <a:gd name="T41" fmla="*/ 0 h 17"/>
              <a:gd name="T42" fmla="*/ 12700 w 17"/>
              <a:gd name="T43" fmla="*/ 0 h 17"/>
              <a:gd name="T44" fmla="*/ 7938 w 17"/>
              <a:gd name="T45" fmla="*/ 0 h 17"/>
              <a:gd name="T46" fmla="*/ 7938 w 17"/>
              <a:gd name="T47" fmla="*/ 0 h 17"/>
              <a:gd name="T48" fmla="*/ 4763 w 17"/>
              <a:gd name="T49" fmla="*/ 4762 h 17"/>
              <a:gd name="T50" fmla="*/ 4763 w 17"/>
              <a:gd name="T51" fmla="*/ 4762 h 17"/>
              <a:gd name="T52" fmla="*/ 4763 w 17"/>
              <a:gd name="T53" fmla="*/ 4762 h 17"/>
              <a:gd name="T54" fmla="*/ 0 w 17"/>
              <a:gd name="T55" fmla="*/ 9525 h 17"/>
              <a:gd name="T56" fmla="*/ 0 w 17"/>
              <a:gd name="T57" fmla="*/ 9525 h 17"/>
              <a:gd name="T58" fmla="*/ 0 w 17"/>
              <a:gd name="T59" fmla="*/ 14287 h 17"/>
              <a:gd name="T60" fmla="*/ 0 w 17"/>
              <a:gd name="T61" fmla="*/ 14287 h 17"/>
              <a:gd name="T62" fmla="*/ 0 w 17"/>
              <a:gd name="T63" fmla="*/ 19050 h 17"/>
              <a:gd name="T64" fmla="*/ 0 w 17"/>
              <a:gd name="T65" fmla="*/ 19050 h 17"/>
              <a:gd name="T66" fmla="*/ 0 w 17"/>
              <a:gd name="T67" fmla="*/ 22225 h 17"/>
              <a:gd name="T68" fmla="*/ 4763 w 17"/>
              <a:gd name="T69" fmla="*/ 22225 h 17"/>
              <a:gd name="T70" fmla="*/ 4763 w 17"/>
              <a:gd name="T71" fmla="*/ 22225 h 17"/>
              <a:gd name="T72" fmla="*/ 4763 w 17"/>
              <a:gd name="T73" fmla="*/ 26987 h 17"/>
              <a:gd name="T74" fmla="*/ 7938 w 17"/>
              <a:gd name="T75" fmla="*/ 26987 h 17"/>
              <a:gd name="T76" fmla="*/ 7938 w 17"/>
              <a:gd name="T77" fmla="*/ 26987 h 17"/>
              <a:gd name="T78" fmla="*/ 12700 w 17"/>
              <a:gd name="T79" fmla="*/ 26987 h 17"/>
              <a:gd name="T80" fmla="*/ 12700 w 17"/>
              <a:gd name="T81" fmla="*/ 26987 h 17"/>
              <a:gd name="T82" fmla="*/ 12700 w 17"/>
              <a:gd name="T83" fmla="*/ 26987 h 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
              <a:gd name="T127" fmla="*/ 0 h 17"/>
              <a:gd name="T128" fmla="*/ 17 w 17"/>
              <a:gd name="T129" fmla="*/ 17 h 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 h="17">
                <a:moveTo>
                  <a:pt x="8" y="17"/>
                </a:moveTo>
                <a:lnTo>
                  <a:pt x="11" y="17"/>
                </a:lnTo>
                <a:lnTo>
                  <a:pt x="14" y="17"/>
                </a:lnTo>
                <a:lnTo>
                  <a:pt x="14" y="14"/>
                </a:lnTo>
                <a:lnTo>
                  <a:pt x="17" y="14"/>
                </a:lnTo>
                <a:lnTo>
                  <a:pt x="17" y="12"/>
                </a:lnTo>
                <a:lnTo>
                  <a:pt x="17" y="9"/>
                </a:lnTo>
                <a:lnTo>
                  <a:pt x="17" y="6"/>
                </a:lnTo>
                <a:lnTo>
                  <a:pt x="17" y="3"/>
                </a:lnTo>
                <a:lnTo>
                  <a:pt x="14" y="3"/>
                </a:lnTo>
                <a:lnTo>
                  <a:pt x="14" y="0"/>
                </a:lnTo>
                <a:lnTo>
                  <a:pt x="11" y="0"/>
                </a:lnTo>
                <a:lnTo>
                  <a:pt x="8" y="0"/>
                </a:lnTo>
                <a:lnTo>
                  <a:pt x="5" y="0"/>
                </a:lnTo>
                <a:lnTo>
                  <a:pt x="3" y="3"/>
                </a:lnTo>
                <a:lnTo>
                  <a:pt x="0" y="6"/>
                </a:lnTo>
                <a:lnTo>
                  <a:pt x="0" y="9"/>
                </a:lnTo>
                <a:lnTo>
                  <a:pt x="0" y="12"/>
                </a:lnTo>
                <a:lnTo>
                  <a:pt x="0" y="14"/>
                </a:lnTo>
                <a:lnTo>
                  <a:pt x="3" y="14"/>
                </a:lnTo>
                <a:lnTo>
                  <a:pt x="3" y="17"/>
                </a:lnTo>
                <a:lnTo>
                  <a:pt x="5" y="17"/>
                </a:lnTo>
                <a:lnTo>
                  <a:pt x="8" y="17"/>
                </a:lnTo>
                <a:close/>
              </a:path>
            </a:pathLst>
          </a:custGeom>
          <a:solidFill>
            <a:srgbClr val="000000"/>
          </a:solidFill>
          <a:ln w="9525">
            <a:noFill/>
            <a:round/>
            <a:headEnd/>
            <a:tailEnd/>
          </a:ln>
        </p:spPr>
        <p:txBody>
          <a:bodyPr/>
          <a:lstStyle/>
          <a:p>
            <a:endParaRPr lang="en-US"/>
          </a:p>
        </p:txBody>
      </p:sp>
      <p:sp>
        <p:nvSpPr>
          <p:cNvPr id="47196" name="Rectangle 89"/>
          <p:cNvSpPr>
            <a:spLocks noChangeArrowheads="1"/>
          </p:cNvSpPr>
          <p:nvPr/>
        </p:nvSpPr>
        <p:spPr bwMode="auto">
          <a:xfrm>
            <a:off x="4495800" y="1608138"/>
            <a:ext cx="163513" cy="204787"/>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T</a:t>
            </a:r>
            <a:endParaRPr lang="en-US"/>
          </a:p>
        </p:txBody>
      </p:sp>
      <p:sp>
        <p:nvSpPr>
          <p:cNvPr id="47197" name="Rectangle 90"/>
          <p:cNvSpPr>
            <a:spLocks noChangeArrowheads="1"/>
          </p:cNvSpPr>
          <p:nvPr/>
        </p:nvSpPr>
        <p:spPr bwMode="auto">
          <a:xfrm>
            <a:off x="4587875" y="1608138"/>
            <a:ext cx="146050" cy="204787"/>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a</a:t>
            </a:r>
            <a:endParaRPr lang="en-US"/>
          </a:p>
        </p:txBody>
      </p:sp>
      <p:sp>
        <p:nvSpPr>
          <p:cNvPr id="47198" name="Rectangle 91"/>
          <p:cNvSpPr>
            <a:spLocks noChangeArrowheads="1"/>
          </p:cNvSpPr>
          <p:nvPr/>
        </p:nvSpPr>
        <p:spPr bwMode="auto">
          <a:xfrm>
            <a:off x="4673600" y="1608138"/>
            <a:ext cx="150813" cy="204787"/>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g</a:t>
            </a:r>
            <a:endParaRPr lang="en-US"/>
          </a:p>
        </p:txBody>
      </p:sp>
      <p:sp>
        <p:nvSpPr>
          <p:cNvPr id="47199" name="Rectangle 92"/>
          <p:cNvSpPr>
            <a:spLocks noChangeArrowheads="1"/>
          </p:cNvSpPr>
          <p:nvPr/>
        </p:nvSpPr>
        <p:spPr bwMode="auto">
          <a:xfrm>
            <a:off x="5692775" y="1905000"/>
            <a:ext cx="109538"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I</a:t>
            </a:r>
            <a:endParaRPr lang="en-US"/>
          </a:p>
        </p:txBody>
      </p:sp>
      <p:sp>
        <p:nvSpPr>
          <p:cNvPr id="47200" name="Rectangle 93"/>
          <p:cNvSpPr>
            <a:spLocks noChangeArrowheads="1"/>
          </p:cNvSpPr>
          <p:nvPr/>
        </p:nvSpPr>
        <p:spPr bwMode="auto">
          <a:xfrm>
            <a:off x="5734050" y="1905000"/>
            <a:ext cx="150813"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n</a:t>
            </a:r>
            <a:endParaRPr lang="en-US"/>
          </a:p>
        </p:txBody>
      </p:sp>
      <p:sp>
        <p:nvSpPr>
          <p:cNvPr id="47201" name="Rectangle 94"/>
          <p:cNvSpPr>
            <a:spLocks noChangeArrowheads="1"/>
          </p:cNvSpPr>
          <p:nvPr/>
        </p:nvSpPr>
        <p:spPr bwMode="auto">
          <a:xfrm>
            <a:off x="5815013" y="1905000"/>
            <a:ext cx="150812"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d</a:t>
            </a:r>
            <a:endParaRPr lang="en-US"/>
          </a:p>
        </p:txBody>
      </p:sp>
      <p:sp>
        <p:nvSpPr>
          <p:cNvPr id="47202" name="Rectangle 95"/>
          <p:cNvSpPr>
            <a:spLocks noChangeArrowheads="1"/>
          </p:cNvSpPr>
          <p:nvPr/>
        </p:nvSpPr>
        <p:spPr bwMode="auto">
          <a:xfrm>
            <a:off x="5902325" y="1905000"/>
            <a:ext cx="146050"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e</a:t>
            </a:r>
            <a:endParaRPr lang="en-US"/>
          </a:p>
        </p:txBody>
      </p:sp>
      <p:sp>
        <p:nvSpPr>
          <p:cNvPr id="47203" name="Rectangle 96"/>
          <p:cNvSpPr>
            <a:spLocks noChangeArrowheads="1"/>
          </p:cNvSpPr>
          <p:nvPr/>
        </p:nvSpPr>
        <p:spPr bwMode="auto">
          <a:xfrm>
            <a:off x="5984875" y="1905000"/>
            <a:ext cx="136525"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x</a:t>
            </a:r>
            <a:endParaRPr lang="en-US"/>
          </a:p>
        </p:txBody>
      </p:sp>
      <p:sp>
        <p:nvSpPr>
          <p:cNvPr id="47204" name="Freeform 97"/>
          <p:cNvSpPr>
            <a:spLocks/>
          </p:cNvSpPr>
          <p:nvPr/>
        </p:nvSpPr>
        <p:spPr bwMode="auto">
          <a:xfrm>
            <a:off x="4805363" y="3638550"/>
            <a:ext cx="77787" cy="77788"/>
          </a:xfrm>
          <a:custGeom>
            <a:avLst/>
            <a:gdLst>
              <a:gd name="T0" fmla="*/ 0 w 49"/>
              <a:gd name="T1" fmla="*/ 0 h 49"/>
              <a:gd name="T2" fmla="*/ 0 w 49"/>
              <a:gd name="T3" fmla="*/ 77788 h 49"/>
              <a:gd name="T4" fmla="*/ 77787 w 49"/>
              <a:gd name="T5" fmla="*/ 41275 h 49"/>
              <a:gd name="T6" fmla="*/ 0 w 49"/>
              <a:gd name="T7" fmla="*/ 4763 h 49"/>
              <a:gd name="T8" fmla="*/ 0 w 49"/>
              <a:gd name="T9" fmla="*/ 4763 h 49"/>
              <a:gd name="T10" fmla="*/ 0 w 49"/>
              <a:gd name="T11" fmla="*/ 0 h 49"/>
              <a:gd name="T12" fmla="*/ 0 60000 65536"/>
              <a:gd name="T13" fmla="*/ 0 60000 65536"/>
              <a:gd name="T14" fmla="*/ 0 60000 65536"/>
              <a:gd name="T15" fmla="*/ 0 60000 65536"/>
              <a:gd name="T16" fmla="*/ 0 60000 65536"/>
              <a:gd name="T17" fmla="*/ 0 60000 65536"/>
              <a:gd name="T18" fmla="*/ 0 w 49"/>
              <a:gd name="T19" fmla="*/ 0 h 49"/>
              <a:gd name="T20" fmla="*/ 49 w 49"/>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49" h="49">
                <a:moveTo>
                  <a:pt x="0" y="0"/>
                </a:moveTo>
                <a:lnTo>
                  <a:pt x="0" y="49"/>
                </a:lnTo>
                <a:lnTo>
                  <a:pt x="49" y="26"/>
                </a:lnTo>
                <a:lnTo>
                  <a:pt x="0" y="3"/>
                </a:lnTo>
                <a:lnTo>
                  <a:pt x="0" y="0"/>
                </a:lnTo>
                <a:close/>
              </a:path>
            </a:pathLst>
          </a:custGeom>
          <a:solidFill>
            <a:srgbClr val="000000"/>
          </a:solidFill>
          <a:ln w="9525">
            <a:noFill/>
            <a:round/>
            <a:headEnd/>
            <a:tailEnd/>
          </a:ln>
        </p:spPr>
        <p:txBody>
          <a:bodyPr/>
          <a:lstStyle/>
          <a:p>
            <a:endParaRPr lang="en-US"/>
          </a:p>
        </p:txBody>
      </p:sp>
      <p:sp>
        <p:nvSpPr>
          <p:cNvPr id="47205" name="Freeform 98"/>
          <p:cNvSpPr>
            <a:spLocks/>
          </p:cNvSpPr>
          <p:nvPr/>
        </p:nvSpPr>
        <p:spPr bwMode="auto">
          <a:xfrm>
            <a:off x="3635375" y="1381125"/>
            <a:ext cx="2671763" cy="2298700"/>
          </a:xfrm>
          <a:custGeom>
            <a:avLst/>
            <a:gdLst>
              <a:gd name="T0" fmla="*/ 2671763 w 1683"/>
              <a:gd name="T1" fmla="*/ 0 h 1448"/>
              <a:gd name="T2" fmla="*/ 2671763 w 1683"/>
              <a:gd name="T3" fmla="*/ 741362 h 1448"/>
              <a:gd name="T4" fmla="*/ 0 w 1683"/>
              <a:gd name="T5" fmla="*/ 741362 h 1448"/>
              <a:gd name="T6" fmla="*/ 0 w 1683"/>
              <a:gd name="T7" fmla="*/ 2298700 h 1448"/>
              <a:gd name="T8" fmla="*/ 1196975 w 1683"/>
              <a:gd name="T9" fmla="*/ 2298700 h 1448"/>
              <a:gd name="T10" fmla="*/ 0 60000 65536"/>
              <a:gd name="T11" fmla="*/ 0 60000 65536"/>
              <a:gd name="T12" fmla="*/ 0 60000 65536"/>
              <a:gd name="T13" fmla="*/ 0 60000 65536"/>
              <a:gd name="T14" fmla="*/ 0 60000 65536"/>
              <a:gd name="T15" fmla="*/ 0 w 1683"/>
              <a:gd name="T16" fmla="*/ 0 h 1448"/>
              <a:gd name="T17" fmla="*/ 1683 w 1683"/>
              <a:gd name="T18" fmla="*/ 1448 h 1448"/>
            </a:gdLst>
            <a:ahLst/>
            <a:cxnLst>
              <a:cxn ang="T10">
                <a:pos x="T0" y="T1"/>
              </a:cxn>
              <a:cxn ang="T11">
                <a:pos x="T2" y="T3"/>
              </a:cxn>
              <a:cxn ang="T12">
                <a:pos x="T4" y="T5"/>
              </a:cxn>
              <a:cxn ang="T13">
                <a:pos x="T6" y="T7"/>
              </a:cxn>
              <a:cxn ang="T14">
                <a:pos x="T8" y="T9"/>
              </a:cxn>
            </a:cxnLst>
            <a:rect l="T15" t="T16" r="T17" b="T18"/>
            <a:pathLst>
              <a:path w="1683" h="1448">
                <a:moveTo>
                  <a:pt x="1683" y="0"/>
                </a:moveTo>
                <a:lnTo>
                  <a:pt x="1683" y="467"/>
                </a:lnTo>
                <a:lnTo>
                  <a:pt x="0" y="467"/>
                </a:lnTo>
                <a:lnTo>
                  <a:pt x="0" y="1448"/>
                </a:lnTo>
                <a:lnTo>
                  <a:pt x="754" y="1448"/>
                </a:lnTo>
              </a:path>
            </a:pathLst>
          </a:custGeom>
          <a:noFill/>
          <a:ln w="31750">
            <a:solidFill>
              <a:srgbClr val="000000"/>
            </a:solidFill>
            <a:prstDash val="solid"/>
            <a:round/>
            <a:headEnd/>
            <a:tailEnd/>
          </a:ln>
        </p:spPr>
        <p:txBody>
          <a:bodyPr/>
          <a:lstStyle/>
          <a:p>
            <a:endParaRPr lang="en-US"/>
          </a:p>
        </p:txBody>
      </p:sp>
      <p:sp>
        <p:nvSpPr>
          <p:cNvPr id="47206" name="Rectangle 99"/>
          <p:cNvSpPr>
            <a:spLocks noChangeArrowheads="1"/>
          </p:cNvSpPr>
          <p:nvPr/>
        </p:nvSpPr>
        <p:spPr bwMode="auto">
          <a:xfrm>
            <a:off x="2971800" y="1522413"/>
            <a:ext cx="177800" cy="204787"/>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H</a:t>
            </a:r>
            <a:endParaRPr lang="en-US"/>
          </a:p>
        </p:txBody>
      </p:sp>
      <p:sp>
        <p:nvSpPr>
          <p:cNvPr id="47207" name="Rectangle 100"/>
          <p:cNvSpPr>
            <a:spLocks noChangeArrowheads="1"/>
          </p:cNvSpPr>
          <p:nvPr/>
        </p:nvSpPr>
        <p:spPr bwMode="auto">
          <a:xfrm>
            <a:off x="3081338" y="1522413"/>
            <a:ext cx="100012" cy="204787"/>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i</a:t>
            </a:r>
            <a:endParaRPr lang="en-US"/>
          </a:p>
        </p:txBody>
      </p:sp>
      <p:sp>
        <p:nvSpPr>
          <p:cNvPr id="47208" name="Rectangle 101"/>
          <p:cNvSpPr>
            <a:spLocks noChangeArrowheads="1"/>
          </p:cNvSpPr>
          <p:nvPr/>
        </p:nvSpPr>
        <p:spPr bwMode="auto">
          <a:xfrm>
            <a:off x="3117850" y="1522413"/>
            <a:ext cx="109538" cy="204787"/>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t</a:t>
            </a:r>
            <a:endParaRPr lang="en-US"/>
          </a:p>
        </p:txBody>
      </p:sp>
      <p:sp>
        <p:nvSpPr>
          <p:cNvPr id="47209" name="Freeform 102"/>
          <p:cNvSpPr>
            <a:spLocks/>
          </p:cNvSpPr>
          <p:nvPr/>
        </p:nvSpPr>
        <p:spPr bwMode="auto">
          <a:xfrm>
            <a:off x="8240713" y="1739900"/>
            <a:ext cx="77787" cy="77788"/>
          </a:xfrm>
          <a:custGeom>
            <a:avLst/>
            <a:gdLst>
              <a:gd name="T0" fmla="*/ 0 w 49"/>
              <a:gd name="T1" fmla="*/ 77788 h 49"/>
              <a:gd name="T2" fmla="*/ 77787 w 49"/>
              <a:gd name="T3" fmla="*/ 77788 h 49"/>
              <a:gd name="T4" fmla="*/ 41275 w 49"/>
              <a:gd name="T5" fmla="*/ 0 h 49"/>
              <a:gd name="T6" fmla="*/ 0 w 49"/>
              <a:gd name="T7" fmla="*/ 77788 h 49"/>
              <a:gd name="T8" fmla="*/ 0 w 49"/>
              <a:gd name="T9" fmla="*/ 77788 h 49"/>
              <a:gd name="T10" fmla="*/ 0 60000 65536"/>
              <a:gd name="T11" fmla="*/ 0 60000 65536"/>
              <a:gd name="T12" fmla="*/ 0 60000 65536"/>
              <a:gd name="T13" fmla="*/ 0 60000 65536"/>
              <a:gd name="T14" fmla="*/ 0 60000 65536"/>
              <a:gd name="T15" fmla="*/ 0 w 49"/>
              <a:gd name="T16" fmla="*/ 0 h 49"/>
              <a:gd name="T17" fmla="*/ 49 w 49"/>
              <a:gd name="T18" fmla="*/ 49 h 49"/>
            </a:gdLst>
            <a:ahLst/>
            <a:cxnLst>
              <a:cxn ang="T10">
                <a:pos x="T0" y="T1"/>
              </a:cxn>
              <a:cxn ang="T11">
                <a:pos x="T2" y="T3"/>
              </a:cxn>
              <a:cxn ang="T12">
                <a:pos x="T4" y="T5"/>
              </a:cxn>
              <a:cxn ang="T13">
                <a:pos x="T6" y="T7"/>
              </a:cxn>
              <a:cxn ang="T14">
                <a:pos x="T8" y="T9"/>
              </a:cxn>
            </a:cxnLst>
            <a:rect l="T15" t="T16" r="T17" b="T18"/>
            <a:pathLst>
              <a:path w="49" h="49">
                <a:moveTo>
                  <a:pt x="0" y="49"/>
                </a:moveTo>
                <a:lnTo>
                  <a:pt x="49" y="49"/>
                </a:lnTo>
                <a:lnTo>
                  <a:pt x="26" y="0"/>
                </a:lnTo>
                <a:lnTo>
                  <a:pt x="0" y="49"/>
                </a:lnTo>
                <a:close/>
              </a:path>
            </a:pathLst>
          </a:custGeom>
          <a:solidFill>
            <a:srgbClr val="000000"/>
          </a:solidFill>
          <a:ln w="9525">
            <a:noFill/>
            <a:round/>
            <a:headEnd/>
            <a:tailEnd/>
          </a:ln>
        </p:spPr>
        <p:txBody>
          <a:bodyPr/>
          <a:lstStyle/>
          <a:p>
            <a:endParaRPr lang="en-US"/>
          </a:p>
        </p:txBody>
      </p:sp>
      <p:sp>
        <p:nvSpPr>
          <p:cNvPr id="47210" name="Rectangle 103"/>
          <p:cNvSpPr>
            <a:spLocks noChangeArrowheads="1"/>
          </p:cNvSpPr>
          <p:nvPr/>
        </p:nvSpPr>
        <p:spPr bwMode="auto">
          <a:xfrm>
            <a:off x="8123238" y="1522413"/>
            <a:ext cx="177800" cy="204787"/>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D</a:t>
            </a:r>
            <a:endParaRPr lang="en-US"/>
          </a:p>
        </p:txBody>
      </p:sp>
      <p:sp>
        <p:nvSpPr>
          <p:cNvPr id="47211" name="Rectangle 104"/>
          <p:cNvSpPr>
            <a:spLocks noChangeArrowheads="1"/>
          </p:cNvSpPr>
          <p:nvPr/>
        </p:nvSpPr>
        <p:spPr bwMode="auto">
          <a:xfrm>
            <a:off x="8232775" y="1522413"/>
            <a:ext cx="146050" cy="204787"/>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a</a:t>
            </a:r>
            <a:endParaRPr lang="en-US"/>
          </a:p>
        </p:txBody>
      </p:sp>
      <p:sp>
        <p:nvSpPr>
          <p:cNvPr id="47212" name="Rectangle 105"/>
          <p:cNvSpPr>
            <a:spLocks noChangeArrowheads="1"/>
          </p:cNvSpPr>
          <p:nvPr/>
        </p:nvSpPr>
        <p:spPr bwMode="auto">
          <a:xfrm>
            <a:off x="8313738" y="1522413"/>
            <a:ext cx="109537" cy="204787"/>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t</a:t>
            </a:r>
            <a:endParaRPr lang="en-US"/>
          </a:p>
        </p:txBody>
      </p:sp>
      <p:sp>
        <p:nvSpPr>
          <p:cNvPr id="47213" name="Rectangle 106"/>
          <p:cNvSpPr>
            <a:spLocks noChangeArrowheads="1"/>
          </p:cNvSpPr>
          <p:nvPr/>
        </p:nvSpPr>
        <p:spPr bwMode="auto">
          <a:xfrm>
            <a:off x="8359775" y="1522413"/>
            <a:ext cx="146050" cy="204787"/>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a</a:t>
            </a:r>
            <a:endParaRPr lang="en-US"/>
          </a:p>
        </p:txBody>
      </p:sp>
      <p:sp>
        <p:nvSpPr>
          <p:cNvPr id="47214" name="Freeform 107"/>
          <p:cNvSpPr>
            <a:spLocks/>
          </p:cNvSpPr>
          <p:nvPr/>
        </p:nvSpPr>
        <p:spPr bwMode="auto">
          <a:xfrm>
            <a:off x="4914900" y="6064250"/>
            <a:ext cx="300038" cy="355600"/>
          </a:xfrm>
          <a:custGeom>
            <a:avLst/>
            <a:gdLst>
              <a:gd name="T0" fmla="*/ 0 w 189"/>
              <a:gd name="T1" fmla="*/ 209550 h 224"/>
              <a:gd name="T2" fmla="*/ 4763 w 189"/>
              <a:gd name="T3" fmla="*/ 236538 h 224"/>
              <a:gd name="T4" fmla="*/ 9525 w 189"/>
              <a:gd name="T5" fmla="*/ 260350 h 224"/>
              <a:gd name="T6" fmla="*/ 17463 w 189"/>
              <a:gd name="T7" fmla="*/ 277813 h 224"/>
              <a:gd name="T8" fmla="*/ 31750 w 189"/>
              <a:gd name="T9" fmla="*/ 296863 h 224"/>
              <a:gd name="T10" fmla="*/ 46038 w 189"/>
              <a:gd name="T11" fmla="*/ 314325 h 224"/>
              <a:gd name="T12" fmla="*/ 63500 w 189"/>
              <a:gd name="T13" fmla="*/ 328613 h 224"/>
              <a:gd name="T14" fmla="*/ 82550 w 189"/>
              <a:gd name="T15" fmla="*/ 341313 h 224"/>
              <a:gd name="T16" fmla="*/ 104775 w 189"/>
              <a:gd name="T17" fmla="*/ 350838 h 224"/>
              <a:gd name="T18" fmla="*/ 127000 w 189"/>
              <a:gd name="T19" fmla="*/ 355600 h 224"/>
              <a:gd name="T20" fmla="*/ 150813 w 189"/>
              <a:gd name="T21" fmla="*/ 355600 h 224"/>
              <a:gd name="T22" fmla="*/ 177800 w 189"/>
              <a:gd name="T23" fmla="*/ 355600 h 224"/>
              <a:gd name="T24" fmla="*/ 200025 w 189"/>
              <a:gd name="T25" fmla="*/ 350838 h 224"/>
              <a:gd name="T26" fmla="*/ 219075 w 189"/>
              <a:gd name="T27" fmla="*/ 341313 h 224"/>
              <a:gd name="T28" fmla="*/ 241300 w 189"/>
              <a:gd name="T29" fmla="*/ 328613 h 224"/>
              <a:gd name="T30" fmla="*/ 254000 w 189"/>
              <a:gd name="T31" fmla="*/ 314325 h 224"/>
              <a:gd name="T32" fmla="*/ 273050 w 189"/>
              <a:gd name="T33" fmla="*/ 296863 h 224"/>
              <a:gd name="T34" fmla="*/ 282575 w 189"/>
              <a:gd name="T35" fmla="*/ 277813 h 224"/>
              <a:gd name="T36" fmla="*/ 290513 w 189"/>
              <a:gd name="T37" fmla="*/ 260350 h 224"/>
              <a:gd name="T38" fmla="*/ 300038 w 189"/>
              <a:gd name="T39" fmla="*/ 236538 h 224"/>
              <a:gd name="T40" fmla="*/ 300038 w 189"/>
              <a:gd name="T41" fmla="*/ 214313 h 224"/>
              <a:gd name="T42" fmla="*/ 300038 w 189"/>
              <a:gd name="T43" fmla="*/ 0 h 224"/>
              <a:gd name="T44" fmla="*/ 4763 w 189"/>
              <a:gd name="T45" fmla="*/ 0 h 224"/>
              <a:gd name="T46" fmla="*/ 4763 w 189"/>
              <a:gd name="T47" fmla="*/ 214313 h 224"/>
              <a:gd name="T48" fmla="*/ 4763 w 189"/>
              <a:gd name="T49" fmla="*/ 214313 h 2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9"/>
              <a:gd name="T76" fmla="*/ 0 h 224"/>
              <a:gd name="T77" fmla="*/ 189 w 189"/>
              <a:gd name="T78" fmla="*/ 224 h 2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9" h="224">
                <a:moveTo>
                  <a:pt x="0" y="132"/>
                </a:moveTo>
                <a:lnTo>
                  <a:pt x="3" y="149"/>
                </a:lnTo>
                <a:lnTo>
                  <a:pt x="6" y="164"/>
                </a:lnTo>
                <a:lnTo>
                  <a:pt x="11" y="175"/>
                </a:lnTo>
                <a:lnTo>
                  <a:pt x="20" y="187"/>
                </a:lnTo>
                <a:lnTo>
                  <a:pt x="29" y="198"/>
                </a:lnTo>
                <a:lnTo>
                  <a:pt x="40" y="207"/>
                </a:lnTo>
                <a:lnTo>
                  <a:pt x="52" y="215"/>
                </a:lnTo>
                <a:lnTo>
                  <a:pt x="66" y="221"/>
                </a:lnTo>
                <a:lnTo>
                  <a:pt x="80" y="224"/>
                </a:lnTo>
                <a:lnTo>
                  <a:pt x="95" y="224"/>
                </a:lnTo>
                <a:lnTo>
                  <a:pt x="112" y="224"/>
                </a:lnTo>
                <a:lnTo>
                  <a:pt x="126" y="221"/>
                </a:lnTo>
                <a:lnTo>
                  <a:pt x="138" y="215"/>
                </a:lnTo>
                <a:lnTo>
                  <a:pt x="152" y="207"/>
                </a:lnTo>
                <a:lnTo>
                  <a:pt x="160" y="198"/>
                </a:lnTo>
                <a:lnTo>
                  <a:pt x="172" y="187"/>
                </a:lnTo>
                <a:lnTo>
                  <a:pt x="178" y="175"/>
                </a:lnTo>
                <a:lnTo>
                  <a:pt x="183" y="164"/>
                </a:lnTo>
                <a:lnTo>
                  <a:pt x="189" y="149"/>
                </a:lnTo>
                <a:lnTo>
                  <a:pt x="189" y="135"/>
                </a:lnTo>
                <a:lnTo>
                  <a:pt x="189" y="0"/>
                </a:lnTo>
                <a:lnTo>
                  <a:pt x="3" y="0"/>
                </a:lnTo>
                <a:lnTo>
                  <a:pt x="3" y="135"/>
                </a:lnTo>
              </a:path>
            </a:pathLst>
          </a:custGeom>
          <a:noFill/>
          <a:ln w="17463">
            <a:solidFill>
              <a:srgbClr val="000000"/>
            </a:solidFill>
            <a:prstDash val="solid"/>
            <a:round/>
            <a:headEnd/>
            <a:tailEnd/>
          </a:ln>
        </p:spPr>
        <p:txBody>
          <a:bodyPr/>
          <a:lstStyle/>
          <a:p>
            <a:endParaRPr lang="en-US"/>
          </a:p>
        </p:txBody>
      </p:sp>
      <p:sp>
        <p:nvSpPr>
          <p:cNvPr id="47215" name="Rectangle 108"/>
          <p:cNvSpPr>
            <a:spLocks noChangeArrowheads="1"/>
          </p:cNvSpPr>
          <p:nvPr/>
        </p:nvSpPr>
        <p:spPr bwMode="auto">
          <a:xfrm>
            <a:off x="5414963" y="4949825"/>
            <a:ext cx="150812"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2</a:t>
            </a:r>
            <a:endParaRPr lang="en-US"/>
          </a:p>
        </p:txBody>
      </p:sp>
      <p:sp>
        <p:nvSpPr>
          <p:cNvPr id="47216" name="Rectangle 109"/>
          <p:cNvSpPr>
            <a:spLocks noChangeArrowheads="1"/>
          </p:cNvSpPr>
          <p:nvPr/>
        </p:nvSpPr>
        <p:spPr bwMode="auto">
          <a:xfrm>
            <a:off x="5497513" y="4949825"/>
            <a:ext cx="150812"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0</a:t>
            </a:r>
            <a:endParaRPr lang="en-US"/>
          </a:p>
        </p:txBody>
      </p:sp>
      <p:sp>
        <p:nvSpPr>
          <p:cNvPr id="47217" name="Line 110"/>
          <p:cNvSpPr>
            <a:spLocks noChangeShapeType="1"/>
          </p:cNvSpPr>
          <p:nvPr/>
        </p:nvSpPr>
        <p:spPr bwMode="auto">
          <a:xfrm>
            <a:off x="4956175" y="3679825"/>
            <a:ext cx="7938" cy="2379663"/>
          </a:xfrm>
          <a:prstGeom prst="line">
            <a:avLst/>
          </a:prstGeom>
          <a:noFill/>
          <a:ln w="17463">
            <a:solidFill>
              <a:srgbClr val="000000"/>
            </a:solidFill>
            <a:round/>
            <a:headEnd/>
            <a:tailEnd/>
          </a:ln>
        </p:spPr>
        <p:txBody>
          <a:bodyPr/>
          <a:lstStyle/>
          <a:p>
            <a:endParaRPr lang="en-US"/>
          </a:p>
        </p:txBody>
      </p:sp>
      <p:sp>
        <p:nvSpPr>
          <p:cNvPr id="47218" name="Freeform 111"/>
          <p:cNvSpPr>
            <a:spLocks/>
          </p:cNvSpPr>
          <p:nvPr/>
        </p:nvSpPr>
        <p:spPr bwMode="auto">
          <a:xfrm>
            <a:off x="5024438" y="5778500"/>
            <a:ext cx="341312" cy="280988"/>
          </a:xfrm>
          <a:custGeom>
            <a:avLst/>
            <a:gdLst>
              <a:gd name="T0" fmla="*/ 336550 w 215"/>
              <a:gd name="T1" fmla="*/ 0 h 177"/>
              <a:gd name="T2" fmla="*/ 341312 w 215"/>
              <a:gd name="T3" fmla="*/ 141288 h 177"/>
              <a:gd name="T4" fmla="*/ 0 w 215"/>
              <a:gd name="T5" fmla="*/ 141288 h 177"/>
              <a:gd name="T6" fmla="*/ 0 w 215"/>
              <a:gd name="T7" fmla="*/ 280988 h 177"/>
              <a:gd name="T8" fmla="*/ 0 60000 65536"/>
              <a:gd name="T9" fmla="*/ 0 60000 65536"/>
              <a:gd name="T10" fmla="*/ 0 60000 65536"/>
              <a:gd name="T11" fmla="*/ 0 60000 65536"/>
              <a:gd name="T12" fmla="*/ 0 w 215"/>
              <a:gd name="T13" fmla="*/ 0 h 177"/>
              <a:gd name="T14" fmla="*/ 215 w 215"/>
              <a:gd name="T15" fmla="*/ 177 h 177"/>
            </a:gdLst>
            <a:ahLst/>
            <a:cxnLst>
              <a:cxn ang="T8">
                <a:pos x="T0" y="T1"/>
              </a:cxn>
              <a:cxn ang="T9">
                <a:pos x="T2" y="T3"/>
              </a:cxn>
              <a:cxn ang="T10">
                <a:pos x="T4" y="T5"/>
              </a:cxn>
              <a:cxn ang="T11">
                <a:pos x="T6" y="T7"/>
              </a:cxn>
            </a:cxnLst>
            <a:rect l="T12" t="T13" r="T14" b="T15"/>
            <a:pathLst>
              <a:path w="215" h="177">
                <a:moveTo>
                  <a:pt x="212" y="0"/>
                </a:moveTo>
                <a:lnTo>
                  <a:pt x="215" y="89"/>
                </a:lnTo>
                <a:lnTo>
                  <a:pt x="0" y="89"/>
                </a:lnTo>
                <a:lnTo>
                  <a:pt x="0" y="177"/>
                </a:lnTo>
              </a:path>
            </a:pathLst>
          </a:custGeom>
          <a:noFill/>
          <a:ln w="17463">
            <a:solidFill>
              <a:srgbClr val="000000"/>
            </a:solidFill>
            <a:prstDash val="solid"/>
            <a:round/>
            <a:headEnd/>
            <a:tailEnd/>
          </a:ln>
        </p:spPr>
        <p:txBody>
          <a:bodyPr/>
          <a:lstStyle/>
          <a:p>
            <a:endParaRPr lang="en-US"/>
          </a:p>
        </p:txBody>
      </p:sp>
      <p:sp>
        <p:nvSpPr>
          <p:cNvPr id="47219" name="Freeform 112"/>
          <p:cNvSpPr>
            <a:spLocks/>
          </p:cNvSpPr>
          <p:nvPr/>
        </p:nvSpPr>
        <p:spPr bwMode="auto">
          <a:xfrm>
            <a:off x="3067050" y="1804988"/>
            <a:ext cx="1998663" cy="4756150"/>
          </a:xfrm>
          <a:custGeom>
            <a:avLst/>
            <a:gdLst>
              <a:gd name="T0" fmla="*/ 1998663 w 1259"/>
              <a:gd name="T1" fmla="*/ 4614863 h 2996"/>
              <a:gd name="T2" fmla="*/ 1998663 w 1259"/>
              <a:gd name="T3" fmla="*/ 4756150 h 2996"/>
              <a:gd name="T4" fmla="*/ 0 w 1259"/>
              <a:gd name="T5" fmla="*/ 4756150 h 2996"/>
              <a:gd name="T6" fmla="*/ 0 w 1259"/>
              <a:gd name="T7" fmla="*/ 0 h 2996"/>
              <a:gd name="T8" fmla="*/ 0 60000 65536"/>
              <a:gd name="T9" fmla="*/ 0 60000 65536"/>
              <a:gd name="T10" fmla="*/ 0 60000 65536"/>
              <a:gd name="T11" fmla="*/ 0 60000 65536"/>
              <a:gd name="T12" fmla="*/ 0 w 1259"/>
              <a:gd name="T13" fmla="*/ 0 h 2996"/>
              <a:gd name="T14" fmla="*/ 1259 w 1259"/>
              <a:gd name="T15" fmla="*/ 2996 h 2996"/>
            </a:gdLst>
            <a:ahLst/>
            <a:cxnLst>
              <a:cxn ang="T8">
                <a:pos x="T0" y="T1"/>
              </a:cxn>
              <a:cxn ang="T9">
                <a:pos x="T2" y="T3"/>
              </a:cxn>
              <a:cxn ang="T10">
                <a:pos x="T4" y="T5"/>
              </a:cxn>
              <a:cxn ang="T11">
                <a:pos x="T6" y="T7"/>
              </a:cxn>
            </a:cxnLst>
            <a:rect l="T12" t="T13" r="T14" b="T15"/>
            <a:pathLst>
              <a:path w="1259" h="2996">
                <a:moveTo>
                  <a:pt x="1259" y="2907"/>
                </a:moveTo>
                <a:lnTo>
                  <a:pt x="1259" y="2996"/>
                </a:lnTo>
                <a:lnTo>
                  <a:pt x="0" y="2996"/>
                </a:lnTo>
                <a:lnTo>
                  <a:pt x="0" y="0"/>
                </a:lnTo>
              </a:path>
            </a:pathLst>
          </a:custGeom>
          <a:noFill/>
          <a:ln w="17463">
            <a:solidFill>
              <a:srgbClr val="000000"/>
            </a:solidFill>
            <a:prstDash val="solid"/>
            <a:round/>
            <a:headEnd/>
            <a:tailEnd/>
          </a:ln>
        </p:spPr>
        <p:txBody>
          <a:bodyPr/>
          <a:lstStyle/>
          <a:p>
            <a:endParaRPr lang="en-US"/>
          </a:p>
        </p:txBody>
      </p:sp>
      <p:sp>
        <p:nvSpPr>
          <p:cNvPr id="47220" name="Freeform 113"/>
          <p:cNvSpPr>
            <a:spLocks/>
          </p:cNvSpPr>
          <p:nvPr/>
        </p:nvSpPr>
        <p:spPr bwMode="auto">
          <a:xfrm>
            <a:off x="5105400" y="5568950"/>
            <a:ext cx="77788" cy="76200"/>
          </a:xfrm>
          <a:custGeom>
            <a:avLst/>
            <a:gdLst>
              <a:gd name="T0" fmla="*/ 0 w 49"/>
              <a:gd name="T1" fmla="*/ 0 h 48"/>
              <a:gd name="T2" fmla="*/ 4763 w 49"/>
              <a:gd name="T3" fmla="*/ 76200 h 48"/>
              <a:gd name="T4" fmla="*/ 77788 w 49"/>
              <a:gd name="T5" fmla="*/ 36513 h 48"/>
              <a:gd name="T6" fmla="*/ 4763 w 49"/>
              <a:gd name="T7" fmla="*/ 0 h 48"/>
              <a:gd name="T8" fmla="*/ 4763 w 49"/>
              <a:gd name="T9" fmla="*/ 0 h 48"/>
              <a:gd name="T10" fmla="*/ 0 w 49"/>
              <a:gd name="T11" fmla="*/ 0 h 48"/>
              <a:gd name="T12" fmla="*/ 0 60000 65536"/>
              <a:gd name="T13" fmla="*/ 0 60000 65536"/>
              <a:gd name="T14" fmla="*/ 0 60000 65536"/>
              <a:gd name="T15" fmla="*/ 0 60000 65536"/>
              <a:gd name="T16" fmla="*/ 0 60000 65536"/>
              <a:gd name="T17" fmla="*/ 0 60000 65536"/>
              <a:gd name="T18" fmla="*/ 0 w 49"/>
              <a:gd name="T19" fmla="*/ 0 h 48"/>
              <a:gd name="T20" fmla="*/ 49 w 49"/>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49" h="48">
                <a:moveTo>
                  <a:pt x="0" y="0"/>
                </a:moveTo>
                <a:lnTo>
                  <a:pt x="3" y="48"/>
                </a:lnTo>
                <a:lnTo>
                  <a:pt x="49" y="23"/>
                </a:lnTo>
                <a:lnTo>
                  <a:pt x="3" y="0"/>
                </a:lnTo>
                <a:lnTo>
                  <a:pt x="0" y="0"/>
                </a:lnTo>
                <a:close/>
              </a:path>
            </a:pathLst>
          </a:custGeom>
          <a:solidFill>
            <a:srgbClr val="000000"/>
          </a:solidFill>
          <a:ln w="9525">
            <a:noFill/>
            <a:round/>
            <a:headEnd/>
            <a:tailEnd/>
          </a:ln>
        </p:spPr>
        <p:txBody>
          <a:bodyPr/>
          <a:lstStyle/>
          <a:p>
            <a:endParaRPr lang="en-US"/>
          </a:p>
        </p:txBody>
      </p:sp>
      <p:sp>
        <p:nvSpPr>
          <p:cNvPr id="47221" name="Freeform 114"/>
          <p:cNvSpPr>
            <a:spLocks/>
          </p:cNvSpPr>
          <p:nvPr/>
        </p:nvSpPr>
        <p:spPr bwMode="auto">
          <a:xfrm>
            <a:off x="3313113" y="1381125"/>
            <a:ext cx="2089150" cy="4224338"/>
          </a:xfrm>
          <a:custGeom>
            <a:avLst/>
            <a:gdLst>
              <a:gd name="T0" fmla="*/ 2084388 w 1316"/>
              <a:gd name="T1" fmla="*/ 0 h 2661"/>
              <a:gd name="T2" fmla="*/ 2089150 w 1316"/>
              <a:gd name="T3" fmla="*/ 455613 h 2661"/>
              <a:gd name="T4" fmla="*/ 0 w 1316"/>
              <a:gd name="T5" fmla="*/ 455613 h 2661"/>
              <a:gd name="T6" fmla="*/ 0 w 1316"/>
              <a:gd name="T7" fmla="*/ 4224338 h 2661"/>
              <a:gd name="T8" fmla="*/ 1797050 w 1316"/>
              <a:gd name="T9" fmla="*/ 4224338 h 2661"/>
              <a:gd name="T10" fmla="*/ 0 60000 65536"/>
              <a:gd name="T11" fmla="*/ 0 60000 65536"/>
              <a:gd name="T12" fmla="*/ 0 60000 65536"/>
              <a:gd name="T13" fmla="*/ 0 60000 65536"/>
              <a:gd name="T14" fmla="*/ 0 60000 65536"/>
              <a:gd name="T15" fmla="*/ 0 w 1316"/>
              <a:gd name="T16" fmla="*/ 0 h 2661"/>
              <a:gd name="T17" fmla="*/ 1316 w 1316"/>
              <a:gd name="T18" fmla="*/ 2661 h 2661"/>
            </a:gdLst>
            <a:ahLst/>
            <a:cxnLst>
              <a:cxn ang="T10">
                <a:pos x="T0" y="T1"/>
              </a:cxn>
              <a:cxn ang="T11">
                <a:pos x="T2" y="T3"/>
              </a:cxn>
              <a:cxn ang="T12">
                <a:pos x="T4" y="T5"/>
              </a:cxn>
              <a:cxn ang="T13">
                <a:pos x="T6" y="T7"/>
              </a:cxn>
              <a:cxn ang="T14">
                <a:pos x="T8" y="T9"/>
              </a:cxn>
            </a:cxnLst>
            <a:rect l="T15" t="T16" r="T17" b="T18"/>
            <a:pathLst>
              <a:path w="1316" h="2661">
                <a:moveTo>
                  <a:pt x="1313" y="0"/>
                </a:moveTo>
                <a:lnTo>
                  <a:pt x="1316" y="287"/>
                </a:lnTo>
                <a:lnTo>
                  <a:pt x="0" y="287"/>
                </a:lnTo>
                <a:lnTo>
                  <a:pt x="0" y="2661"/>
                </a:lnTo>
                <a:lnTo>
                  <a:pt x="1132" y="2661"/>
                </a:lnTo>
              </a:path>
            </a:pathLst>
          </a:custGeom>
          <a:noFill/>
          <a:ln w="31750">
            <a:solidFill>
              <a:srgbClr val="000000"/>
            </a:solidFill>
            <a:prstDash val="solid"/>
            <a:round/>
            <a:headEnd/>
            <a:tailEnd/>
          </a:ln>
        </p:spPr>
        <p:txBody>
          <a:bodyPr/>
          <a:lstStyle/>
          <a:p>
            <a:endParaRPr lang="en-US"/>
          </a:p>
        </p:txBody>
      </p:sp>
      <p:sp>
        <p:nvSpPr>
          <p:cNvPr id="47222" name="Freeform 115"/>
          <p:cNvSpPr>
            <a:spLocks/>
          </p:cNvSpPr>
          <p:nvPr/>
        </p:nvSpPr>
        <p:spPr bwMode="auto">
          <a:xfrm>
            <a:off x="6343650" y="1790700"/>
            <a:ext cx="1938338" cy="3600450"/>
          </a:xfrm>
          <a:custGeom>
            <a:avLst/>
            <a:gdLst>
              <a:gd name="T0" fmla="*/ 0 w 1221"/>
              <a:gd name="T1" fmla="*/ 1901825 h 2268"/>
              <a:gd name="T2" fmla="*/ 4763 w 1221"/>
              <a:gd name="T3" fmla="*/ 3600450 h 2268"/>
              <a:gd name="T4" fmla="*/ 1938338 w 1221"/>
              <a:gd name="T5" fmla="*/ 3600450 h 2268"/>
              <a:gd name="T6" fmla="*/ 1938338 w 1221"/>
              <a:gd name="T7" fmla="*/ 0 h 2268"/>
              <a:gd name="T8" fmla="*/ 0 60000 65536"/>
              <a:gd name="T9" fmla="*/ 0 60000 65536"/>
              <a:gd name="T10" fmla="*/ 0 60000 65536"/>
              <a:gd name="T11" fmla="*/ 0 60000 65536"/>
              <a:gd name="T12" fmla="*/ 0 w 1221"/>
              <a:gd name="T13" fmla="*/ 0 h 2268"/>
              <a:gd name="T14" fmla="*/ 1221 w 1221"/>
              <a:gd name="T15" fmla="*/ 2268 h 2268"/>
            </a:gdLst>
            <a:ahLst/>
            <a:cxnLst>
              <a:cxn ang="T8">
                <a:pos x="T0" y="T1"/>
              </a:cxn>
              <a:cxn ang="T9">
                <a:pos x="T2" y="T3"/>
              </a:cxn>
              <a:cxn ang="T10">
                <a:pos x="T4" y="T5"/>
              </a:cxn>
              <a:cxn ang="T11">
                <a:pos x="T6" y="T7"/>
              </a:cxn>
            </a:cxnLst>
            <a:rect l="T12" t="T13" r="T14" b="T15"/>
            <a:pathLst>
              <a:path w="1221" h="2268">
                <a:moveTo>
                  <a:pt x="0" y="1198"/>
                </a:moveTo>
                <a:lnTo>
                  <a:pt x="3" y="2268"/>
                </a:lnTo>
                <a:lnTo>
                  <a:pt x="1221" y="2268"/>
                </a:lnTo>
                <a:lnTo>
                  <a:pt x="1221" y="0"/>
                </a:lnTo>
              </a:path>
            </a:pathLst>
          </a:custGeom>
          <a:noFill/>
          <a:ln w="36513">
            <a:solidFill>
              <a:srgbClr val="000000"/>
            </a:solidFill>
            <a:prstDash val="solid"/>
            <a:round/>
            <a:headEnd/>
            <a:tailEnd/>
          </a:ln>
        </p:spPr>
        <p:txBody>
          <a:bodyPr/>
          <a:lstStyle/>
          <a:p>
            <a:endParaRPr lang="en-US"/>
          </a:p>
        </p:txBody>
      </p:sp>
      <p:sp>
        <p:nvSpPr>
          <p:cNvPr id="47223" name="Line 116"/>
          <p:cNvSpPr>
            <a:spLocks noChangeShapeType="1"/>
          </p:cNvSpPr>
          <p:nvPr/>
        </p:nvSpPr>
        <p:spPr bwMode="auto">
          <a:xfrm>
            <a:off x="6248400" y="5091113"/>
            <a:ext cx="195263" cy="117475"/>
          </a:xfrm>
          <a:prstGeom prst="line">
            <a:avLst/>
          </a:prstGeom>
          <a:noFill/>
          <a:ln w="17463">
            <a:solidFill>
              <a:srgbClr val="000000"/>
            </a:solidFill>
            <a:round/>
            <a:headEnd/>
            <a:tailEnd/>
          </a:ln>
        </p:spPr>
        <p:txBody>
          <a:bodyPr/>
          <a:lstStyle/>
          <a:p>
            <a:endParaRPr lang="en-US"/>
          </a:p>
        </p:txBody>
      </p:sp>
      <p:sp>
        <p:nvSpPr>
          <p:cNvPr id="47224" name="Rectangle 117"/>
          <p:cNvSpPr>
            <a:spLocks noChangeArrowheads="1"/>
          </p:cNvSpPr>
          <p:nvPr/>
        </p:nvSpPr>
        <p:spPr bwMode="auto">
          <a:xfrm>
            <a:off x="6421438" y="4976813"/>
            <a:ext cx="150812" cy="204787"/>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3</a:t>
            </a:r>
            <a:endParaRPr lang="en-US"/>
          </a:p>
        </p:txBody>
      </p:sp>
      <p:sp>
        <p:nvSpPr>
          <p:cNvPr id="47225" name="Rectangle 118"/>
          <p:cNvSpPr>
            <a:spLocks noChangeArrowheads="1"/>
          </p:cNvSpPr>
          <p:nvPr/>
        </p:nvSpPr>
        <p:spPr bwMode="auto">
          <a:xfrm>
            <a:off x="6502400" y="4976813"/>
            <a:ext cx="150813" cy="204787"/>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2</a:t>
            </a:r>
            <a:endParaRPr lang="en-US"/>
          </a:p>
        </p:txBody>
      </p:sp>
      <p:sp>
        <p:nvSpPr>
          <p:cNvPr id="47226" name="Freeform 119"/>
          <p:cNvSpPr>
            <a:spLocks/>
          </p:cNvSpPr>
          <p:nvPr/>
        </p:nvSpPr>
        <p:spPr bwMode="auto">
          <a:xfrm>
            <a:off x="5197475" y="5437188"/>
            <a:ext cx="336550" cy="341312"/>
          </a:xfrm>
          <a:custGeom>
            <a:avLst/>
            <a:gdLst>
              <a:gd name="T0" fmla="*/ 168275 w 212"/>
              <a:gd name="T1" fmla="*/ 336550 h 215"/>
              <a:gd name="T2" fmla="*/ 195262 w 212"/>
              <a:gd name="T3" fmla="*/ 336550 h 215"/>
              <a:gd name="T4" fmla="*/ 222250 w 212"/>
              <a:gd name="T5" fmla="*/ 331787 h 215"/>
              <a:gd name="T6" fmla="*/ 244475 w 212"/>
              <a:gd name="T7" fmla="*/ 317500 h 215"/>
              <a:gd name="T8" fmla="*/ 268288 w 212"/>
              <a:gd name="T9" fmla="*/ 304800 h 215"/>
              <a:gd name="T10" fmla="*/ 290513 w 212"/>
              <a:gd name="T11" fmla="*/ 290512 h 215"/>
              <a:gd name="T12" fmla="*/ 304800 w 212"/>
              <a:gd name="T13" fmla="*/ 268287 h 215"/>
              <a:gd name="T14" fmla="*/ 317500 w 212"/>
              <a:gd name="T15" fmla="*/ 249237 h 215"/>
              <a:gd name="T16" fmla="*/ 331788 w 212"/>
              <a:gd name="T17" fmla="*/ 222250 h 215"/>
              <a:gd name="T18" fmla="*/ 336550 w 212"/>
              <a:gd name="T19" fmla="*/ 195262 h 215"/>
              <a:gd name="T20" fmla="*/ 336550 w 212"/>
              <a:gd name="T21" fmla="*/ 168275 h 215"/>
              <a:gd name="T22" fmla="*/ 336550 w 212"/>
              <a:gd name="T23" fmla="*/ 139700 h 215"/>
              <a:gd name="T24" fmla="*/ 331788 w 212"/>
              <a:gd name="T25" fmla="*/ 117475 h 215"/>
              <a:gd name="T26" fmla="*/ 317500 w 212"/>
              <a:gd name="T27" fmla="*/ 90487 h 215"/>
              <a:gd name="T28" fmla="*/ 304800 w 212"/>
              <a:gd name="T29" fmla="*/ 71437 h 215"/>
              <a:gd name="T30" fmla="*/ 290513 w 212"/>
              <a:gd name="T31" fmla="*/ 49212 h 215"/>
              <a:gd name="T32" fmla="*/ 268288 w 212"/>
              <a:gd name="T33" fmla="*/ 31750 h 215"/>
              <a:gd name="T34" fmla="*/ 244475 w 212"/>
              <a:gd name="T35" fmla="*/ 17462 h 215"/>
              <a:gd name="T36" fmla="*/ 222250 w 212"/>
              <a:gd name="T37" fmla="*/ 7937 h 215"/>
              <a:gd name="T38" fmla="*/ 195262 w 212"/>
              <a:gd name="T39" fmla="*/ 3175 h 215"/>
              <a:gd name="T40" fmla="*/ 168275 w 212"/>
              <a:gd name="T41" fmla="*/ 0 h 215"/>
              <a:gd name="T42" fmla="*/ 141288 w 212"/>
              <a:gd name="T43" fmla="*/ 3175 h 215"/>
              <a:gd name="T44" fmla="*/ 117475 w 212"/>
              <a:gd name="T45" fmla="*/ 7937 h 215"/>
              <a:gd name="T46" fmla="*/ 90487 w 212"/>
              <a:gd name="T47" fmla="*/ 17462 h 215"/>
              <a:gd name="T48" fmla="*/ 68263 w 212"/>
              <a:gd name="T49" fmla="*/ 31750 h 215"/>
              <a:gd name="T50" fmla="*/ 49212 w 212"/>
              <a:gd name="T51" fmla="*/ 49212 h 215"/>
              <a:gd name="T52" fmla="*/ 31750 w 212"/>
              <a:gd name="T53" fmla="*/ 71437 h 215"/>
              <a:gd name="T54" fmla="*/ 17463 w 212"/>
              <a:gd name="T55" fmla="*/ 90487 h 215"/>
              <a:gd name="T56" fmla="*/ 7938 w 212"/>
              <a:gd name="T57" fmla="*/ 117475 h 215"/>
              <a:gd name="T58" fmla="*/ 4763 w 212"/>
              <a:gd name="T59" fmla="*/ 139700 h 215"/>
              <a:gd name="T60" fmla="*/ 0 w 212"/>
              <a:gd name="T61" fmla="*/ 168275 h 215"/>
              <a:gd name="T62" fmla="*/ 4763 w 212"/>
              <a:gd name="T63" fmla="*/ 195262 h 215"/>
              <a:gd name="T64" fmla="*/ 7938 w 212"/>
              <a:gd name="T65" fmla="*/ 222250 h 215"/>
              <a:gd name="T66" fmla="*/ 17463 w 212"/>
              <a:gd name="T67" fmla="*/ 249237 h 215"/>
              <a:gd name="T68" fmla="*/ 31750 w 212"/>
              <a:gd name="T69" fmla="*/ 268287 h 215"/>
              <a:gd name="T70" fmla="*/ 49212 w 212"/>
              <a:gd name="T71" fmla="*/ 290512 h 215"/>
              <a:gd name="T72" fmla="*/ 68263 w 212"/>
              <a:gd name="T73" fmla="*/ 304800 h 215"/>
              <a:gd name="T74" fmla="*/ 90487 w 212"/>
              <a:gd name="T75" fmla="*/ 317500 h 215"/>
              <a:gd name="T76" fmla="*/ 117475 w 212"/>
              <a:gd name="T77" fmla="*/ 331787 h 215"/>
              <a:gd name="T78" fmla="*/ 141288 w 212"/>
              <a:gd name="T79" fmla="*/ 336550 h 215"/>
              <a:gd name="T80" fmla="*/ 168275 w 212"/>
              <a:gd name="T81" fmla="*/ 341312 h 215"/>
              <a:gd name="T82" fmla="*/ 168275 w 212"/>
              <a:gd name="T83" fmla="*/ 341312 h 2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2"/>
              <a:gd name="T127" fmla="*/ 0 h 215"/>
              <a:gd name="T128" fmla="*/ 212 w 212"/>
              <a:gd name="T129" fmla="*/ 215 h 2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2" h="215">
                <a:moveTo>
                  <a:pt x="106" y="212"/>
                </a:moveTo>
                <a:lnTo>
                  <a:pt x="123" y="212"/>
                </a:lnTo>
                <a:lnTo>
                  <a:pt x="140" y="209"/>
                </a:lnTo>
                <a:lnTo>
                  <a:pt x="154" y="200"/>
                </a:lnTo>
                <a:lnTo>
                  <a:pt x="169" y="192"/>
                </a:lnTo>
                <a:lnTo>
                  <a:pt x="183" y="183"/>
                </a:lnTo>
                <a:lnTo>
                  <a:pt x="192" y="169"/>
                </a:lnTo>
                <a:lnTo>
                  <a:pt x="200" y="157"/>
                </a:lnTo>
                <a:lnTo>
                  <a:pt x="209" y="140"/>
                </a:lnTo>
                <a:lnTo>
                  <a:pt x="212" y="123"/>
                </a:lnTo>
                <a:lnTo>
                  <a:pt x="212" y="106"/>
                </a:lnTo>
                <a:lnTo>
                  <a:pt x="212" y="88"/>
                </a:lnTo>
                <a:lnTo>
                  <a:pt x="209" y="74"/>
                </a:lnTo>
                <a:lnTo>
                  <a:pt x="200" y="57"/>
                </a:lnTo>
                <a:lnTo>
                  <a:pt x="192" y="45"/>
                </a:lnTo>
                <a:lnTo>
                  <a:pt x="183" y="31"/>
                </a:lnTo>
                <a:lnTo>
                  <a:pt x="169" y="20"/>
                </a:lnTo>
                <a:lnTo>
                  <a:pt x="154" y="11"/>
                </a:lnTo>
                <a:lnTo>
                  <a:pt x="140" y="5"/>
                </a:lnTo>
                <a:lnTo>
                  <a:pt x="123" y="2"/>
                </a:lnTo>
                <a:lnTo>
                  <a:pt x="106" y="0"/>
                </a:lnTo>
                <a:lnTo>
                  <a:pt x="89" y="2"/>
                </a:lnTo>
                <a:lnTo>
                  <a:pt x="74" y="5"/>
                </a:lnTo>
                <a:lnTo>
                  <a:pt x="57" y="11"/>
                </a:lnTo>
                <a:lnTo>
                  <a:pt x="43" y="20"/>
                </a:lnTo>
                <a:lnTo>
                  <a:pt x="31" y="31"/>
                </a:lnTo>
                <a:lnTo>
                  <a:pt x="20" y="45"/>
                </a:lnTo>
                <a:lnTo>
                  <a:pt x="11" y="57"/>
                </a:lnTo>
                <a:lnTo>
                  <a:pt x="5" y="74"/>
                </a:lnTo>
                <a:lnTo>
                  <a:pt x="3" y="88"/>
                </a:lnTo>
                <a:lnTo>
                  <a:pt x="0" y="106"/>
                </a:lnTo>
                <a:lnTo>
                  <a:pt x="3" y="123"/>
                </a:lnTo>
                <a:lnTo>
                  <a:pt x="5" y="140"/>
                </a:lnTo>
                <a:lnTo>
                  <a:pt x="11" y="157"/>
                </a:lnTo>
                <a:lnTo>
                  <a:pt x="20" y="169"/>
                </a:lnTo>
                <a:lnTo>
                  <a:pt x="31" y="183"/>
                </a:lnTo>
                <a:lnTo>
                  <a:pt x="43" y="192"/>
                </a:lnTo>
                <a:lnTo>
                  <a:pt x="57" y="200"/>
                </a:lnTo>
                <a:lnTo>
                  <a:pt x="74" y="209"/>
                </a:lnTo>
                <a:lnTo>
                  <a:pt x="89" y="212"/>
                </a:lnTo>
                <a:lnTo>
                  <a:pt x="106" y="215"/>
                </a:lnTo>
              </a:path>
            </a:pathLst>
          </a:custGeom>
          <a:noFill/>
          <a:ln w="17463">
            <a:solidFill>
              <a:srgbClr val="000000"/>
            </a:solidFill>
            <a:prstDash val="solid"/>
            <a:round/>
            <a:headEnd/>
            <a:tailEnd/>
          </a:ln>
        </p:spPr>
        <p:txBody>
          <a:bodyPr/>
          <a:lstStyle/>
          <a:p>
            <a:endParaRPr lang="en-US"/>
          </a:p>
        </p:txBody>
      </p:sp>
      <p:sp>
        <p:nvSpPr>
          <p:cNvPr id="47227" name="Rectangle 120"/>
          <p:cNvSpPr>
            <a:spLocks noChangeArrowheads="1"/>
          </p:cNvSpPr>
          <p:nvPr/>
        </p:nvSpPr>
        <p:spPr bwMode="auto">
          <a:xfrm>
            <a:off x="4846638" y="847725"/>
            <a:ext cx="150812"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3</a:t>
            </a:r>
            <a:endParaRPr lang="en-US"/>
          </a:p>
        </p:txBody>
      </p:sp>
      <p:sp>
        <p:nvSpPr>
          <p:cNvPr id="47228" name="Rectangle 121"/>
          <p:cNvSpPr>
            <a:spLocks noChangeArrowheads="1"/>
          </p:cNvSpPr>
          <p:nvPr/>
        </p:nvSpPr>
        <p:spPr bwMode="auto">
          <a:xfrm>
            <a:off x="4932363" y="847725"/>
            <a:ext cx="150812"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1</a:t>
            </a:r>
            <a:endParaRPr lang="en-US"/>
          </a:p>
        </p:txBody>
      </p:sp>
      <p:sp>
        <p:nvSpPr>
          <p:cNvPr id="47229" name="Rectangle 122"/>
          <p:cNvSpPr>
            <a:spLocks noChangeArrowheads="1"/>
          </p:cNvSpPr>
          <p:nvPr/>
        </p:nvSpPr>
        <p:spPr bwMode="auto">
          <a:xfrm>
            <a:off x="5014913" y="847725"/>
            <a:ext cx="109537"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 </a:t>
            </a:r>
            <a:endParaRPr lang="en-US"/>
          </a:p>
        </p:txBody>
      </p:sp>
      <p:sp>
        <p:nvSpPr>
          <p:cNvPr id="47230" name="Rectangle 123"/>
          <p:cNvSpPr>
            <a:spLocks noChangeArrowheads="1"/>
          </p:cNvSpPr>
          <p:nvPr/>
        </p:nvSpPr>
        <p:spPr bwMode="auto">
          <a:xfrm>
            <a:off x="5060950" y="847725"/>
            <a:ext cx="150813"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3</a:t>
            </a:r>
            <a:endParaRPr lang="en-US"/>
          </a:p>
        </p:txBody>
      </p:sp>
      <p:sp>
        <p:nvSpPr>
          <p:cNvPr id="47231" name="Rectangle 124"/>
          <p:cNvSpPr>
            <a:spLocks noChangeArrowheads="1"/>
          </p:cNvSpPr>
          <p:nvPr/>
        </p:nvSpPr>
        <p:spPr bwMode="auto">
          <a:xfrm>
            <a:off x="5141913" y="847725"/>
            <a:ext cx="150812"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0</a:t>
            </a:r>
            <a:endParaRPr lang="en-US"/>
          </a:p>
        </p:txBody>
      </p:sp>
      <p:sp>
        <p:nvSpPr>
          <p:cNvPr id="47232" name="Rectangle 125"/>
          <p:cNvSpPr>
            <a:spLocks noChangeArrowheads="1"/>
          </p:cNvSpPr>
          <p:nvPr/>
        </p:nvSpPr>
        <p:spPr bwMode="auto">
          <a:xfrm>
            <a:off x="5229225" y="847725"/>
            <a:ext cx="109538"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 </a:t>
            </a:r>
            <a:endParaRPr lang="en-US"/>
          </a:p>
        </p:txBody>
      </p:sp>
      <p:sp>
        <p:nvSpPr>
          <p:cNvPr id="47233" name="Rectangle 126"/>
          <p:cNvSpPr>
            <a:spLocks noChangeArrowheads="1"/>
          </p:cNvSpPr>
          <p:nvPr/>
        </p:nvSpPr>
        <p:spPr bwMode="auto">
          <a:xfrm>
            <a:off x="5270500" y="847725"/>
            <a:ext cx="109538"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 </a:t>
            </a:r>
            <a:endParaRPr lang="en-US"/>
          </a:p>
        </p:txBody>
      </p:sp>
      <p:sp>
        <p:nvSpPr>
          <p:cNvPr id="47234" name="Rectangle 127"/>
          <p:cNvSpPr>
            <a:spLocks noChangeArrowheads="1"/>
          </p:cNvSpPr>
          <p:nvPr/>
        </p:nvSpPr>
        <p:spPr bwMode="auto">
          <a:xfrm>
            <a:off x="5310188" y="847725"/>
            <a:ext cx="109537"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 </a:t>
            </a:r>
            <a:endParaRPr lang="en-US"/>
          </a:p>
        </p:txBody>
      </p:sp>
      <p:sp>
        <p:nvSpPr>
          <p:cNvPr id="47235" name="Rectangle 128"/>
          <p:cNvSpPr>
            <a:spLocks noChangeArrowheads="1"/>
          </p:cNvSpPr>
          <p:nvPr/>
        </p:nvSpPr>
        <p:spPr bwMode="auto">
          <a:xfrm>
            <a:off x="5351463" y="847725"/>
            <a:ext cx="109537"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 </a:t>
            </a:r>
            <a:endParaRPr lang="en-US"/>
          </a:p>
        </p:txBody>
      </p:sp>
      <p:sp>
        <p:nvSpPr>
          <p:cNvPr id="47236" name="Rectangle 129"/>
          <p:cNvSpPr>
            <a:spLocks noChangeArrowheads="1"/>
          </p:cNvSpPr>
          <p:nvPr/>
        </p:nvSpPr>
        <p:spPr bwMode="auto">
          <a:xfrm>
            <a:off x="5397500" y="847725"/>
            <a:ext cx="109538"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 </a:t>
            </a:r>
            <a:endParaRPr lang="en-US"/>
          </a:p>
        </p:txBody>
      </p:sp>
      <p:sp>
        <p:nvSpPr>
          <p:cNvPr id="47237" name="Rectangle 130"/>
          <p:cNvSpPr>
            <a:spLocks noChangeArrowheads="1"/>
          </p:cNvSpPr>
          <p:nvPr/>
        </p:nvSpPr>
        <p:spPr bwMode="auto">
          <a:xfrm>
            <a:off x="5438775" y="847725"/>
            <a:ext cx="109538"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 </a:t>
            </a:r>
            <a:endParaRPr lang="en-US"/>
          </a:p>
        </p:txBody>
      </p:sp>
      <p:sp>
        <p:nvSpPr>
          <p:cNvPr id="47238" name="Rectangle 131"/>
          <p:cNvSpPr>
            <a:spLocks noChangeArrowheads="1"/>
          </p:cNvSpPr>
          <p:nvPr/>
        </p:nvSpPr>
        <p:spPr bwMode="auto">
          <a:xfrm>
            <a:off x="5478463" y="847725"/>
            <a:ext cx="109537"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 </a:t>
            </a:r>
            <a:endParaRPr lang="en-US"/>
          </a:p>
        </p:txBody>
      </p:sp>
      <p:sp>
        <p:nvSpPr>
          <p:cNvPr id="47239" name="Rectangle 132"/>
          <p:cNvSpPr>
            <a:spLocks noChangeArrowheads="1"/>
          </p:cNvSpPr>
          <p:nvPr/>
        </p:nvSpPr>
        <p:spPr bwMode="auto">
          <a:xfrm>
            <a:off x="5519738" y="847725"/>
            <a:ext cx="150812"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1</a:t>
            </a:r>
            <a:endParaRPr lang="en-US"/>
          </a:p>
        </p:txBody>
      </p:sp>
      <p:sp>
        <p:nvSpPr>
          <p:cNvPr id="47240" name="Rectangle 133"/>
          <p:cNvSpPr>
            <a:spLocks noChangeArrowheads="1"/>
          </p:cNvSpPr>
          <p:nvPr/>
        </p:nvSpPr>
        <p:spPr bwMode="auto">
          <a:xfrm>
            <a:off x="5607050" y="847725"/>
            <a:ext cx="150813"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3</a:t>
            </a:r>
            <a:endParaRPr lang="en-US"/>
          </a:p>
        </p:txBody>
      </p:sp>
      <p:sp>
        <p:nvSpPr>
          <p:cNvPr id="47241" name="Rectangle 134"/>
          <p:cNvSpPr>
            <a:spLocks noChangeArrowheads="1"/>
          </p:cNvSpPr>
          <p:nvPr/>
        </p:nvSpPr>
        <p:spPr bwMode="auto">
          <a:xfrm>
            <a:off x="5688013" y="847725"/>
            <a:ext cx="109537"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 </a:t>
            </a:r>
            <a:endParaRPr lang="en-US"/>
          </a:p>
        </p:txBody>
      </p:sp>
      <p:sp>
        <p:nvSpPr>
          <p:cNvPr id="47242" name="Rectangle 135"/>
          <p:cNvSpPr>
            <a:spLocks noChangeArrowheads="1"/>
          </p:cNvSpPr>
          <p:nvPr/>
        </p:nvSpPr>
        <p:spPr bwMode="auto">
          <a:xfrm>
            <a:off x="5734050" y="847725"/>
            <a:ext cx="150813"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1</a:t>
            </a:r>
            <a:endParaRPr lang="en-US"/>
          </a:p>
        </p:txBody>
      </p:sp>
      <p:sp>
        <p:nvSpPr>
          <p:cNvPr id="47243" name="Rectangle 136"/>
          <p:cNvSpPr>
            <a:spLocks noChangeArrowheads="1"/>
          </p:cNvSpPr>
          <p:nvPr/>
        </p:nvSpPr>
        <p:spPr bwMode="auto">
          <a:xfrm>
            <a:off x="5815013" y="847725"/>
            <a:ext cx="150812"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2</a:t>
            </a:r>
            <a:endParaRPr lang="en-US"/>
          </a:p>
        </p:txBody>
      </p:sp>
      <p:sp>
        <p:nvSpPr>
          <p:cNvPr id="47244" name="Rectangle 137"/>
          <p:cNvSpPr>
            <a:spLocks noChangeArrowheads="1"/>
          </p:cNvSpPr>
          <p:nvPr/>
        </p:nvSpPr>
        <p:spPr bwMode="auto">
          <a:xfrm>
            <a:off x="5902325" y="847725"/>
            <a:ext cx="109538"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 </a:t>
            </a:r>
            <a:endParaRPr lang="en-US"/>
          </a:p>
        </p:txBody>
      </p:sp>
      <p:sp>
        <p:nvSpPr>
          <p:cNvPr id="47245" name="Rectangle 138"/>
          <p:cNvSpPr>
            <a:spLocks noChangeArrowheads="1"/>
          </p:cNvSpPr>
          <p:nvPr/>
        </p:nvSpPr>
        <p:spPr bwMode="auto">
          <a:xfrm>
            <a:off x="5943600" y="847725"/>
            <a:ext cx="127000" cy="182563"/>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 1</a:t>
            </a:r>
            <a:endParaRPr lang="en-US"/>
          </a:p>
        </p:txBody>
      </p:sp>
      <p:sp>
        <p:nvSpPr>
          <p:cNvPr id="47246" name="Rectangle 139"/>
          <p:cNvSpPr>
            <a:spLocks noChangeArrowheads="1"/>
          </p:cNvSpPr>
          <p:nvPr/>
        </p:nvSpPr>
        <p:spPr bwMode="auto">
          <a:xfrm>
            <a:off x="6024563" y="847725"/>
            <a:ext cx="127000" cy="182563"/>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 1</a:t>
            </a:r>
            <a:endParaRPr lang="en-US"/>
          </a:p>
        </p:txBody>
      </p:sp>
      <p:sp>
        <p:nvSpPr>
          <p:cNvPr id="47247" name="Rectangle 140"/>
          <p:cNvSpPr>
            <a:spLocks noChangeArrowheads="1"/>
          </p:cNvSpPr>
          <p:nvPr/>
        </p:nvSpPr>
        <p:spPr bwMode="auto">
          <a:xfrm>
            <a:off x="6111875" y="847725"/>
            <a:ext cx="109538"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 </a:t>
            </a:r>
            <a:endParaRPr lang="en-US"/>
          </a:p>
        </p:txBody>
      </p:sp>
      <p:sp>
        <p:nvSpPr>
          <p:cNvPr id="47248" name="Rectangle 141"/>
          <p:cNvSpPr>
            <a:spLocks noChangeArrowheads="1"/>
          </p:cNvSpPr>
          <p:nvPr/>
        </p:nvSpPr>
        <p:spPr bwMode="auto">
          <a:xfrm>
            <a:off x="6153150" y="847725"/>
            <a:ext cx="109538"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 </a:t>
            </a:r>
            <a:endParaRPr lang="en-US"/>
          </a:p>
        </p:txBody>
      </p:sp>
      <p:sp>
        <p:nvSpPr>
          <p:cNvPr id="47249" name="Rectangle 142"/>
          <p:cNvSpPr>
            <a:spLocks noChangeArrowheads="1"/>
          </p:cNvSpPr>
          <p:nvPr/>
        </p:nvSpPr>
        <p:spPr bwMode="auto">
          <a:xfrm>
            <a:off x="6192838" y="847725"/>
            <a:ext cx="109537"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 </a:t>
            </a:r>
            <a:endParaRPr lang="en-US"/>
          </a:p>
        </p:txBody>
      </p:sp>
      <p:sp>
        <p:nvSpPr>
          <p:cNvPr id="47250" name="Rectangle 143"/>
          <p:cNvSpPr>
            <a:spLocks noChangeArrowheads="1"/>
          </p:cNvSpPr>
          <p:nvPr/>
        </p:nvSpPr>
        <p:spPr bwMode="auto">
          <a:xfrm>
            <a:off x="6234113" y="847725"/>
            <a:ext cx="109537"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 </a:t>
            </a:r>
            <a:endParaRPr lang="en-US"/>
          </a:p>
        </p:txBody>
      </p:sp>
      <p:sp>
        <p:nvSpPr>
          <p:cNvPr id="47251" name="Rectangle 144"/>
          <p:cNvSpPr>
            <a:spLocks noChangeArrowheads="1"/>
          </p:cNvSpPr>
          <p:nvPr/>
        </p:nvSpPr>
        <p:spPr bwMode="auto">
          <a:xfrm>
            <a:off x="6275388" y="847725"/>
            <a:ext cx="109537"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 </a:t>
            </a:r>
            <a:endParaRPr lang="en-US"/>
          </a:p>
        </p:txBody>
      </p:sp>
      <p:sp>
        <p:nvSpPr>
          <p:cNvPr id="47252" name="Rectangle 145"/>
          <p:cNvSpPr>
            <a:spLocks noChangeArrowheads="1"/>
          </p:cNvSpPr>
          <p:nvPr/>
        </p:nvSpPr>
        <p:spPr bwMode="auto">
          <a:xfrm>
            <a:off x="6316663" y="847725"/>
            <a:ext cx="109537"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 </a:t>
            </a:r>
            <a:endParaRPr lang="en-US"/>
          </a:p>
        </p:txBody>
      </p:sp>
      <p:sp>
        <p:nvSpPr>
          <p:cNvPr id="47253" name="Rectangle 146"/>
          <p:cNvSpPr>
            <a:spLocks noChangeArrowheads="1"/>
          </p:cNvSpPr>
          <p:nvPr/>
        </p:nvSpPr>
        <p:spPr bwMode="auto">
          <a:xfrm>
            <a:off x="6357938" y="847725"/>
            <a:ext cx="109537"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 </a:t>
            </a:r>
            <a:endParaRPr lang="en-US"/>
          </a:p>
        </p:txBody>
      </p:sp>
      <p:sp>
        <p:nvSpPr>
          <p:cNvPr id="47254" name="Rectangle 147"/>
          <p:cNvSpPr>
            <a:spLocks noChangeArrowheads="1"/>
          </p:cNvSpPr>
          <p:nvPr/>
        </p:nvSpPr>
        <p:spPr bwMode="auto">
          <a:xfrm>
            <a:off x="6397625" y="847725"/>
            <a:ext cx="127000" cy="182563"/>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 2</a:t>
            </a:r>
            <a:endParaRPr lang="en-US"/>
          </a:p>
        </p:txBody>
      </p:sp>
      <p:sp>
        <p:nvSpPr>
          <p:cNvPr id="47255" name="Rectangle 148"/>
          <p:cNvSpPr>
            <a:spLocks noChangeArrowheads="1"/>
          </p:cNvSpPr>
          <p:nvPr/>
        </p:nvSpPr>
        <p:spPr bwMode="auto">
          <a:xfrm>
            <a:off x="6484938" y="847725"/>
            <a:ext cx="109537"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 </a:t>
            </a:r>
            <a:endParaRPr lang="en-US"/>
          </a:p>
        </p:txBody>
      </p:sp>
      <p:sp>
        <p:nvSpPr>
          <p:cNvPr id="47256" name="Rectangle 149"/>
          <p:cNvSpPr>
            <a:spLocks noChangeArrowheads="1"/>
          </p:cNvSpPr>
          <p:nvPr/>
        </p:nvSpPr>
        <p:spPr bwMode="auto">
          <a:xfrm>
            <a:off x="6526213" y="847725"/>
            <a:ext cx="169862" cy="182563"/>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  1</a:t>
            </a:r>
            <a:endParaRPr lang="en-US"/>
          </a:p>
        </p:txBody>
      </p:sp>
      <p:sp>
        <p:nvSpPr>
          <p:cNvPr id="47257" name="Rectangle 150"/>
          <p:cNvSpPr>
            <a:spLocks noChangeArrowheads="1"/>
          </p:cNvSpPr>
          <p:nvPr/>
        </p:nvSpPr>
        <p:spPr bwMode="auto">
          <a:xfrm>
            <a:off x="6611938" y="847725"/>
            <a:ext cx="109537" cy="204788"/>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 </a:t>
            </a:r>
            <a:endParaRPr lang="en-US"/>
          </a:p>
        </p:txBody>
      </p:sp>
      <p:sp>
        <p:nvSpPr>
          <p:cNvPr id="47258" name="Rectangle 151"/>
          <p:cNvSpPr>
            <a:spLocks noChangeArrowheads="1"/>
          </p:cNvSpPr>
          <p:nvPr/>
        </p:nvSpPr>
        <p:spPr bwMode="auto">
          <a:xfrm>
            <a:off x="6653213" y="847725"/>
            <a:ext cx="169862" cy="182563"/>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  0</a:t>
            </a:r>
            <a:endParaRPr lang="en-US"/>
          </a:p>
        </p:txBody>
      </p:sp>
      <p:sp>
        <p:nvSpPr>
          <p:cNvPr id="47259" name="Freeform 152"/>
          <p:cNvSpPr>
            <a:spLocks noEditPoints="1"/>
          </p:cNvSpPr>
          <p:nvPr/>
        </p:nvSpPr>
        <p:spPr bwMode="auto">
          <a:xfrm>
            <a:off x="5314950" y="5586413"/>
            <a:ext cx="100013" cy="50800"/>
          </a:xfrm>
          <a:custGeom>
            <a:avLst/>
            <a:gdLst>
              <a:gd name="T0" fmla="*/ 0 w 63"/>
              <a:gd name="T1" fmla="*/ 0 h 32"/>
              <a:gd name="T2" fmla="*/ 100013 w 63"/>
              <a:gd name="T3" fmla="*/ 0 h 32"/>
              <a:gd name="T4" fmla="*/ 100013 w 63"/>
              <a:gd name="T5" fmla="*/ 14287 h 32"/>
              <a:gd name="T6" fmla="*/ 4763 w 63"/>
              <a:gd name="T7" fmla="*/ 14287 h 32"/>
              <a:gd name="T8" fmla="*/ 4763 w 63"/>
              <a:gd name="T9" fmla="*/ 0 h 32"/>
              <a:gd name="T10" fmla="*/ 4763 w 63"/>
              <a:gd name="T11" fmla="*/ 0 h 32"/>
              <a:gd name="T12" fmla="*/ 0 w 63"/>
              <a:gd name="T13" fmla="*/ 0 h 32"/>
              <a:gd name="T14" fmla="*/ 4763 w 63"/>
              <a:gd name="T15" fmla="*/ 36512 h 32"/>
              <a:gd name="T16" fmla="*/ 100013 w 63"/>
              <a:gd name="T17" fmla="*/ 36512 h 32"/>
              <a:gd name="T18" fmla="*/ 100013 w 63"/>
              <a:gd name="T19" fmla="*/ 50800 h 32"/>
              <a:gd name="T20" fmla="*/ 4763 w 63"/>
              <a:gd name="T21" fmla="*/ 50800 h 32"/>
              <a:gd name="T22" fmla="*/ 4763 w 63"/>
              <a:gd name="T23" fmla="*/ 36512 h 32"/>
              <a:gd name="T24" fmla="*/ 4763 w 63"/>
              <a:gd name="T25" fmla="*/ 36512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32"/>
              <a:gd name="T41" fmla="*/ 63 w 63"/>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32">
                <a:moveTo>
                  <a:pt x="0" y="0"/>
                </a:moveTo>
                <a:lnTo>
                  <a:pt x="63" y="0"/>
                </a:lnTo>
                <a:lnTo>
                  <a:pt x="63" y="9"/>
                </a:lnTo>
                <a:lnTo>
                  <a:pt x="3" y="9"/>
                </a:lnTo>
                <a:lnTo>
                  <a:pt x="3" y="0"/>
                </a:lnTo>
                <a:lnTo>
                  <a:pt x="0" y="0"/>
                </a:lnTo>
                <a:close/>
                <a:moveTo>
                  <a:pt x="3" y="23"/>
                </a:moveTo>
                <a:lnTo>
                  <a:pt x="63" y="23"/>
                </a:lnTo>
                <a:lnTo>
                  <a:pt x="63" y="32"/>
                </a:lnTo>
                <a:lnTo>
                  <a:pt x="3" y="32"/>
                </a:lnTo>
                <a:lnTo>
                  <a:pt x="3" y="23"/>
                </a:lnTo>
                <a:close/>
              </a:path>
            </a:pathLst>
          </a:custGeom>
          <a:solidFill>
            <a:srgbClr val="000000"/>
          </a:solidFill>
          <a:ln w="9525">
            <a:noFill/>
            <a:round/>
            <a:headEnd/>
            <a:tailEnd/>
          </a:ln>
        </p:spPr>
        <p:txBody>
          <a:bodyPr/>
          <a:lstStyle/>
          <a:p>
            <a:endParaRPr lang="en-US"/>
          </a:p>
        </p:txBody>
      </p:sp>
      <p:sp>
        <p:nvSpPr>
          <p:cNvPr id="47260" name="Freeform 153"/>
          <p:cNvSpPr>
            <a:spLocks/>
          </p:cNvSpPr>
          <p:nvPr/>
        </p:nvSpPr>
        <p:spPr bwMode="auto">
          <a:xfrm>
            <a:off x="5324475" y="5340350"/>
            <a:ext cx="73025" cy="77788"/>
          </a:xfrm>
          <a:custGeom>
            <a:avLst/>
            <a:gdLst>
              <a:gd name="T0" fmla="*/ 73025 w 46"/>
              <a:gd name="T1" fmla="*/ 0 h 49"/>
              <a:gd name="T2" fmla="*/ 0 w 46"/>
              <a:gd name="T3" fmla="*/ 4763 h 49"/>
              <a:gd name="T4" fmla="*/ 36513 w 46"/>
              <a:gd name="T5" fmla="*/ 77788 h 49"/>
              <a:gd name="T6" fmla="*/ 73025 w 46"/>
              <a:gd name="T7" fmla="*/ 4763 h 49"/>
              <a:gd name="T8" fmla="*/ 73025 w 46"/>
              <a:gd name="T9" fmla="*/ 4763 h 49"/>
              <a:gd name="T10" fmla="*/ 73025 w 46"/>
              <a:gd name="T11" fmla="*/ 0 h 49"/>
              <a:gd name="T12" fmla="*/ 0 60000 65536"/>
              <a:gd name="T13" fmla="*/ 0 60000 65536"/>
              <a:gd name="T14" fmla="*/ 0 60000 65536"/>
              <a:gd name="T15" fmla="*/ 0 60000 65536"/>
              <a:gd name="T16" fmla="*/ 0 60000 65536"/>
              <a:gd name="T17" fmla="*/ 0 60000 65536"/>
              <a:gd name="T18" fmla="*/ 0 w 46"/>
              <a:gd name="T19" fmla="*/ 0 h 49"/>
              <a:gd name="T20" fmla="*/ 46 w 46"/>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46" h="49">
                <a:moveTo>
                  <a:pt x="46" y="0"/>
                </a:moveTo>
                <a:lnTo>
                  <a:pt x="0" y="3"/>
                </a:lnTo>
                <a:lnTo>
                  <a:pt x="23" y="49"/>
                </a:lnTo>
                <a:lnTo>
                  <a:pt x="46" y="3"/>
                </a:lnTo>
                <a:lnTo>
                  <a:pt x="46" y="0"/>
                </a:lnTo>
                <a:close/>
              </a:path>
            </a:pathLst>
          </a:custGeom>
          <a:solidFill>
            <a:srgbClr val="000000"/>
          </a:solidFill>
          <a:ln w="9525">
            <a:noFill/>
            <a:round/>
            <a:headEnd/>
            <a:tailEnd/>
          </a:ln>
        </p:spPr>
        <p:txBody>
          <a:bodyPr/>
          <a:lstStyle/>
          <a:p>
            <a:endParaRPr lang="en-US"/>
          </a:p>
        </p:txBody>
      </p:sp>
      <p:sp>
        <p:nvSpPr>
          <p:cNvPr id="47261" name="Freeform 154"/>
          <p:cNvSpPr>
            <a:spLocks/>
          </p:cNvSpPr>
          <p:nvPr/>
        </p:nvSpPr>
        <p:spPr bwMode="auto">
          <a:xfrm>
            <a:off x="5324475" y="3648075"/>
            <a:ext cx="73025" cy="77788"/>
          </a:xfrm>
          <a:custGeom>
            <a:avLst/>
            <a:gdLst>
              <a:gd name="T0" fmla="*/ 36513 w 46"/>
              <a:gd name="T1" fmla="*/ 77788 h 49"/>
              <a:gd name="T2" fmla="*/ 41275 w 46"/>
              <a:gd name="T3" fmla="*/ 77788 h 49"/>
              <a:gd name="T4" fmla="*/ 49212 w 46"/>
              <a:gd name="T5" fmla="*/ 77788 h 49"/>
              <a:gd name="T6" fmla="*/ 53975 w 46"/>
              <a:gd name="T7" fmla="*/ 73025 h 49"/>
              <a:gd name="T8" fmla="*/ 58738 w 46"/>
              <a:gd name="T9" fmla="*/ 68263 h 49"/>
              <a:gd name="T10" fmla="*/ 63500 w 46"/>
              <a:gd name="T11" fmla="*/ 68263 h 49"/>
              <a:gd name="T12" fmla="*/ 68263 w 46"/>
              <a:gd name="T13" fmla="*/ 63500 h 49"/>
              <a:gd name="T14" fmla="*/ 68263 w 46"/>
              <a:gd name="T15" fmla="*/ 53975 h 49"/>
              <a:gd name="T16" fmla="*/ 73025 w 46"/>
              <a:gd name="T17" fmla="*/ 49213 h 49"/>
              <a:gd name="T18" fmla="*/ 73025 w 46"/>
              <a:gd name="T19" fmla="*/ 44450 h 49"/>
              <a:gd name="T20" fmla="*/ 73025 w 46"/>
              <a:gd name="T21" fmla="*/ 41275 h 49"/>
              <a:gd name="T22" fmla="*/ 73025 w 46"/>
              <a:gd name="T23" fmla="*/ 31750 h 49"/>
              <a:gd name="T24" fmla="*/ 73025 w 46"/>
              <a:gd name="T25" fmla="*/ 26988 h 49"/>
              <a:gd name="T26" fmla="*/ 68263 w 46"/>
              <a:gd name="T27" fmla="*/ 22225 h 49"/>
              <a:gd name="T28" fmla="*/ 68263 w 46"/>
              <a:gd name="T29" fmla="*/ 17463 h 49"/>
              <a:gd name="T30" fmla="*/ 63500 w 46"/>
              <a:gd name="T31" fmla="*/ 12700 h 49"/>
              <a:gd name="T32" fmla="*/ 58738 w 46"/>
              <a:gd name="T33" fmla="*/ 9525 h 49"/>
              <a:gd name="T34" fmla="*/ 53975 w 46"/>
              <a:gd name="T35" fmla="*/ 4763 h 49"/>
              <a:gd name="T36" fmla="*/ 49212 w 46"/>
              <a:gd name="T37" fmla="*/ 4763 h 49"/>
              <a:gd name="T38" fmla="*/ 41275 w 46"/>
              <a:gd name="T39" fmla="*/ 0 h 49"/>
              <a:gd name="T40" fmla="*/ 36513 w 46"/>
              <a:gd name="T41" fmla="*/ 0 h 49"/>
              <a:gd name="T42" fmla="*/ 31750 w 46"/>
              <a:gd name="T43" fmla="*/ 0 h 49"/>
              <a:gd name="T44" fmla="*/ 22225 w 46"/>
              <a:gd name="T45" fmla="*/ 4763 h 49"/>
              <a:gd name="T46" fmla="*/ 17463 w 46"/>
              <a:gd name="T47" fmla="*/ 4763 h 49"/>
              <a:gd name="T48" fmla="*/ 14288 w 46"/>
              <a:gd name="T49" fmla="*/ 9525 h 49"/>
              <a:gd name="T50" fmla="*/ 9525 w 46"/>
              <a:gd name="T51" fmla="*/ 12700 h 49"/>
              <a:gd name="T52" fmla="*/ 4762 w 46"/>
              <a:gd name="T53" fmla="*/ 17463 h 49"/>
              <a:gd name="T54" fmla="*/ 0 w 46"/>
              <a:gd name="T55" fmla="*/ 22225 h 49"/>
              <a:gd name="T56" fmla="*/ 0 w 46"/>
              <a:gd name="T57" fmla="*/ 26988 h 49"/>
              <a:gd name="T58" fmla="*/ 0 w 46"/>
              <a:gd name="T59" fmla="*/ 31750 h 49"/>
              <a:gd name="T60" fmla="*/ 0 w 46"/>
              <a:gd name="T61" fmla="*/ 41275 h 49"/>
              <a:gd name="T62" fmla="*/ 0 w 46"/>
              <a:gd name="T63" fmla="*/ 44450 h 49"/>
              <a:gd name="T64" fmla="*/ 0 w 46"/>
              <a:gd name="T65" fmla="*/ 49213 h 49"/>
              <a:gd name="T66" fmla="*/ 0 w 46"/>
              <a:gd name="T67" fmla="*/ 53975 h 49"/>
              <a:gd name="T68" fmla="*/ 4762 w 46"/>
              <a:gd name="T69" fmla="*/ 63500 h 49"/>
              <a:gd name="T70" fmla="*/ 9525 w 46"/>
              <a:gd name="T71" fmla="*/ 68263 h 49"/>
              <a:gd name="T72" fmla="*/ 14288 w 46"/>
              <a:gd name="T73" fmla="*/ 68263 h 49"/>
              <a:gd name="T74" fmla="*/ 17463 w 46"/>
              <a:gd name="T75" fmla="*/ 73025 h 49"/>
              <a:gd name="T76" fmla="*/ 22225 w 46"/>
              <a:gd name="T77" fmla="*/ 77788 h 49"/>
              <a:gd name="T78" fmla="*/ 31750 w 46"/>
              <a:gd name="T79" fmla="*/ 77788 h 49"/>
              <a:gd name="T80" fmla="*/ 36513 w 46"/>
              <a:gd name="T81" fmla="*/ 77788 h 49"/>
              <a:gd name="T82" fmla="*/ 36513 w 46"/>
              <a:gd name="T83" fmla="*/ 77788 h 4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
              <a:gd name="T127" fmla="*/ 0 h 49"/>
              <a:gd name="T128" fmla="*/ 46 w 46"/>
              <a:gd name="T129" fmla="*/ 49 h 4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 h="49">
                <a:moveTo>
                  <a:pt x="23" y="49"/>
                </a:moveTo>
                <a:lnTo>
                  <a:pt x="26" y="49"/>
                </a:lnTo>
                <a:lnTo>
                  <a:pt x="31" y="49"/>
                </a:lnTo>
                <a:lnTo>
                  <a:pt x="34" y="46"/>
                </a:lnTo>
                <a:lnTo>
                  <a:pt x="37" y="43"/>
                </a:lnTo>
                <a:lnTo>
                  <a:pt x="40" y="43"/>
                </a:lnTo>
                <a:lnTo>
                  <a:pt x="43" y="40"/>
                </a:lnTo>
                <a:lnTo>
                  <a:pt x="43" y="34"/>
                </a:lnTo>
                <a:lnTo>
                  <a:pt x="46" y="31"/>
                </a:lnTo>
                <a:lnTo>
                  <a:pt x="46" y="28"/>
                </a:lnTo>
                <a:lnTo>
                  <a:pt x="46" y="26"/>
                </a:lnTo>
                <a:lnTo>
                  <a:pt x="46" y="20"/>
                </a:lnTo>
                <a:lnTo>
                  <a:pt x="46" y="17"/>
                </a:lnTo>
                <a:lnTo>
                  <a:pt x="43" y="14"/>
                </a:lnTo>
                <a:lnTo>
                  <a:pt x="43" y="11"/>
                </a:lnTo>
                <a:lnTo>
                  <a:pt x="40" y="8"/>
                </a:lnTo>
                <a:lnTo>
                  <a:pt x="37" y="6"/>
                </a:lnTo>
                <a:lnTo>
                  <a:pt x="34" y="3"/>
                </a:lnTo>
                <a:lnTo>
                  <a:pt x="31" y="3"/>
                </a:lnTo>
                <a:lnTo>
                  <a:pt x="26" y="0"/>
                </a:lnTo>
                <a:lnTo>
                  <a:pt x="23" y="0"/>
                </a:lnTo>
                <a:lnTo>
                  <a:pt x="20" y="0"/>
                </a:lnTo>
                <a:lnTo>
                  <a:pt x="14" y="3"/>
                </a:lnTo>
                <a:lnTo>
                  <a:pt x="11" y="3"/>
                </a:lnTo>
                <a:lnTo>
                  <a:pt x="9" y="6"/>
                </a:lnTo>
                <a:lnTo>
                  <a:pt x="6" y="8"/>
                </a:lnTo>
                <a:lnTo>
                  <a:pt x="3" y="11"/>
                </a:lnTo>
                <a:lnTo>
                  <a:pt x="0" y="14"/>
                </a:lnTo>
                <a:lnTo>
                  <a:pt x="0" y="17"/>
                </a:lnTo>
                <a:lnTo>
                  <a:pt x="0" y="20"/>
                </a:lnTo>
                <a:lnTo>
                  <a:pt x="0" y="26"/>
                </a:lnTo>
                <a:lnTo>
                  <a:pt x="0" y="28"/>
                </a:lnTo>
                <a:lnTo>
                  <a:pt x="0" y="31"/>
                </a:lnTo>
                <a:lnTo>
                  <a:pt x="0" y="34"/>
                </a:lnTo>
                <a:lnTo>
                  <a:pt x="3" y="40"/>
                </a:lnTo>
                <a:lnTo>
                  <a:pt x="6" y="43"/>
                </a:lnTo>
                <a:lnTo>
                  <a:pt x="9" y="43"/>
                </a:lnTo>
                <a:lnTo>
                  <a:pt x="11" y="46"/>
                </a:lnTo>
                <a:lnTo>
                  <a:pt x="14" y="49"/>
                </a:lnTo>
                <a:lnTo>
                  <a:pt x="20" y="49"/>
                </a:lnTo>
                <a:lnTo>
                  <a:pt x="23" y="49"/>
                </a:lnTo>
                <a:close/>
              </a:path>
            </a:pathLst>
          </a:custGeom>
          <a:solidFill>
            <a:srgbClr val="000000"/>
          </a:solidFill>
          <a:ln w="9525">
            <a:noFill/>
            <a:round/>
            <a:headEnd/>
            <a:tailEnd/>
          </a:ln>
        </p:spPr>
        <p:txBody>
          <a:bodyPr/>
          <a:lstStyle/>
          <a:p>
            <a:endParaRPr lang="en-US"/>
          </a:p>
        </p:txBody>
      </p:sp>
      <p:sp>
        <p:nvSpPr>
          <p:cNvPr id="47262" name="Line 155"/>
          <p:cNvSpPr>
            <a:spLocks noChangeShapeType="1"/>
          </p:cNvSpPr>
          <p:nvPr/>
        </p:nvSpPr>
        <p:spPr bwMode="auto">
          <a:xfrm>
            <a:off x="5260975" y="5086350"/>
            <a:ext cx="200025" cy="114300"/>
          </a:xfrm>
          <a:prstGeom prst="line">
            <a:avLst/>
          </a:prstGeom>
          <a:noFill/>
          <a:ln w="17463">
            <a:solidFill>
              <a:srgbClr val="000000"/>
            </a:solidFill>
            <a:round/>
            <a:headEnd/>
            <a:tailEnd/>
          </a:ln>
        </p:spPr>
        <p:txBody>
          <a:bodyPr/>
          <a:lstStyle/>
          <a:p>
            <a:endParaRPr lang="en-US"/>
          </a:p>
        </p:txBody>
      </p:sp>
      <p:sp>
        <p:nvSpPr>
          <p:cNvPr id="47263" name="Line 156"/>
          <p:cNvSpPr>
            <a:spLocks noChangeShapeType="1"/>
          </p:cNvSpPr>
          <p:nvPr/>
        </p:nvSpPr>
        <p:spPr bwMode="auto">
          <a:xfrm>
            <a:off x="5360988" y="3689350"/>
            <a:ext cx="1587" cy="1674813"/>
          </a:xfrm>
          <a:prstGeom prst="line">
            <a:avLst/>
          </a:prstGeom>
          <a:noFill/>
          <a:ln w="31750">
            <a:solidFill>
              <a:srgbClr val="000000"/>
            </a:solidFill>
            <a:round/>
            <a:headEnd/>
            <a:tailEnd/>
          </a:ln>
        </p:spPr>
        <p:txBody>
          <a:bodyPr/>
          <a:lstStyle/>
          <a:p>
            <a:endParaRPr lang="en-US"/>
          </a:p>
        </p:txBody>
      </p:sp>
      <p:sp>
        <p:nvSpPr>
          <p:cNvPr id="47264" name="Text Box 157"/>
          <p:cNvSpPr txBox="1">
            <a:spLocks noChangeArrowheads="1"/>
          </p:cNvSpPr>
          <p:nvPr/>
        </p:nvSpPr>
        <p:spPr bwMode="auto">
          <a:xfrm>
            <a:off x="4800600" y="533400"/>
            <a:ext cx="2266950" cy="366713"/>
          </a:xfrm>
          <a:prstGeom prst="rect">
            <a:avLst/>
          </a:prstGeom>
          <a:noFill/>
          <a:ln w="19050">
            <a:noFill/>
            <a:miter lim="800000"/>
            <a:headEnd/>
            <a:tailEnd/>
          </a:ln>
        </p:spPr>
        <p:txBody>
          <a:bodyPr wrap="none" anchor="ctr">
            <a:spAutoFit/>
          </a:bodyPr>
          <a:lstStyle/>
          <a:p>
            <a:pPr algn="ctr" eaLnBrk="0" hangingPunct="0"/>
            <a:r>
              <a:rPr lang="en-US" sz="1800"/>
              <a:t>Address (bit positions)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05187">
                                            <p:txEl>
                                              <p:pRg st="0" end="0"/>
                                            </p:txEl>
                                          </p:spTgt>
                                        </p:tgtEl>
                                        <p:attrNameLst>
                                          <p:attrName>style.visibility</p:attrName>
                                        </p:attrNameLst>
                                      </p:cBhvr>
                                      <p:to>
                                        <p:strVal val="visible"/>
                                      </p:to>
                                    </p:set>
                                    <p:anim calcmode="lin" valueType="num">
                                      <p:cBhvr>
                                        <p:cTn id="7" dur="500" decel="50000" fill="hold">
                                          <p:stCondLst>
                                            <p:cond delay="0"/>
                                          </p:stCondLst>
                                        </p:cTn>
                                        <p:tgtEl>
                                          <p:spTgt spid="605187">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05187">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05187">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605187">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05187">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05187">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05187">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051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2"/>
          <p:cNvSpPr>
            <a:spLocks noChangeArrowheads="1"/>
          </p:cNvSpPr>
          <p:nvPr/>
        </p:nvSpPr>
        <p:spPr bwMode="auto">
          <a:xfrm>
            <a:off x="225425" y="312738"/>
            <a:ext cx="3168650" cy="477837"/>
          </a:xfrm>
          <a:prstGeom prst="rect">
            <a:avLst/>
          </a:prstGeom>
          <a:noFill/>
          <a:ln w="9525">
            <a:noFill/>
            <a:miter lim="800000"/>
            <a:headEnd/>
            <a:tailEnd/>
          </a:ln>
        </p:spPr>
        <p:txBody>
          <a:bodyPr wrap="none" anchor="ctr"/>
          <a:lstStyle/>
          <a:p>
            <a:endParaRPr lang="en-US"/>
          </a:p>
        </p:txBody>
      </p:sp>
      <p:sp>
        <p:nvSpPr>
          <p:cNvPr id="48134" name="Rectangle 3"/>
          <p:cNvSpPr>
            <a:spLocks noGrp="1" noChangeArrowheads="1"/>
          </p:cNvSpPr>
          <p:nvPr>
            <p:ph type="body" idx="1"/>
          </p:nvPr>
        </p:nvSpPr>
        <p:spPr>
          <a:xfrm>
            <a:off x="228600" y="762000"/>
            <a:ext cx="8382000" cy="457200"/>
          </a:xfrm>
          <a:noFill/>
        </p:spPr>
        <p:txBody>
          <a:bodyPr lIns="90488" tIns="44450" rIns="90488" bIns="44450"/>
          <a:lstStyle/>
          <a:p>
            <a:pPr eaLnBrk="1" hangingPunct="1">
              <a:lnSpc>
                <a:spcPct val="90000"/>
              </a:lnSpc>
            </a:pPr>
            <a:r>
              <a:rPr lang="en-US" sz="2800" smtClean="0"/>
              <a:t>Taking advantage of spatial locality:</a:t>
            </a:r>
          </a:p>
        </p:txBody>
      </p:sp>
      <p:sp>
        <p:nvSpPr>
          <p:cNvPr id="48135" name="Rectangle 4"/>
          <p:cNvSpPr>
            <a:spLocks noGrp="1" noChangeArrowheads="1"/>
          </p:cNvSpPr>
          <p:nvPr>
            <p:ph type="title"/>
          </p:nvPr>
        </p:nvSpPr>
        <p:spPr>
          <a:xfrm>
            <a:off x="228600" y="0"/>
            <a:ext cx="8382000" cy="762000"/>
          </a:xfrm>
          <a:noFill/>
        </p:spPr>
        <p:txBody>
          <a:bodyPr lIns="90488" tIns="44450" rIns="90488" bIns="44450"/>
          <a:lstStyle/>
          <a:p>
            <a:pPr algn="l" eaLnBrk="1" hangingPunct="1"/>
            <a:r>
              <a:rPr lang="en-US" sz="3600" smtClean="0"/>
              <a:t>Direct Mapped Cache</a:t>
            </a:r>
          </a:p>
        </p:txBody>
      </p:sp>
      <p:pic>
        <p:nvPicPr>
          <p:cNvPr id="48136" name="Picture 5"/>
          <p:cNvPicPr>
            <a:picLocks noChangeArrowheads="1"/>
          </p:cNvPicPr>
          <p:nvPr/>
        </p:nvPicPr>
        <p:blipFill>
          <a:blip r:embed="rId3" cstate="print"/>
          <a:srcRect/>
          <a:stretch>
            <a:fillRect/>
          </a:stretch>
        </p:blipFill>
        <p:spPr bwMode="auto">
          <a:xfrm>
            <a:off x="1066800" y="1524000"/>
            <a:ext cx="7772400" cy="5033963"/>
          </a:xfrm>
          <a:prstGeom prst="rect">
            <a:avLst/>
          </a:prstGeom>
          <a:noFill/>
          <a:ln w="9525">
            <a:noFill/>
            <a:miter lim="800000"/>
            <a:headEnd/>
            <a:tailEnd/>
          </a:ln>
        </p:spPr>
      </p:pic>
      <p:sp>
        <p:nvSpPr>
          <p:cNvPr id="48137" name="Text Box 6"/>
          <p:cNvSpPr txBox="1">
            <a:spLocks noChangeArrowheads="1"/>
          </p:cNvSpPr>
          <p:nvPr/>
        </p:nvSpPr>
        <p:spPr bwMode="auto">
          <a:xfrm>
            <a:off x="3200400" y="1219200"/>
            <a:ext cx="2266950" cy="366713"/>
          </a:xfrm>
          <a:prstGeom prst="rect">
            <a:avLst/>
          </a:prstGeom>
          <a:solidFill>
            <a:schemeClr val="bg1"/>
          </a:solidFill>
          <a:ln w="19050">
            <a:noFill/>
            <a:miter lim="800000"/>
            <a:headEnd/>
            <a:tailEnd/>
          </a:ln>
        </p:spPr>
        <p:txBody>
          <a:bodyPr wrap="none" anchor="ctr">
            <a:spAutoFit/>
          </a:bodyPr>
          <a:lstStyle/>
          <a:p>
            <a:pPr algn="ctr" eaLnBrk="0" hangingPunct="0"/>
            <a:r>
              <a:rPr lang="en-US" sz="1800"/>
              <a:t>Address (bit positions)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2"/>
          <p:cNvSpPr>
            <a:spLocks noGrp="1" noChangeArrowheads="1"/>
          </p:cNvSpPr>
          <p:nvPr>
            <p:ph type="title"/>
          </p:nvPr>
        </p:nvSpPr>
        <p:spPr/>
        <p:txBody>
          <a:bodyPr/>
          <a:lstStyle/>
          <a:p>
            <a:pPr eaLnBrk="1" hangingPunct="1"/>
            <a:r>
              <a:rPr lang="en-US" smtClean="0"/>
              <a:t>Cache Basics</a:t>
            </a:r>
            <a:endParaRPr lang="en-GB" smtClean="0"/>
          </a:p>
        </p:txBody>
      </p:sp>
      <p:sp>
        <p:nvSpPr>
          <p:cNvPr id="607235" name="Rectangle 3"/>
          <p:cNvSpPr>
            <a:spLocks noGrp="1" noChangeArrowheads="1"/>
          </p:cNvSpPr>
          <p:nvPr>
            <p:ph type="body" idx="1"/>
          </p:nvPr>
        </p:nvSpPr>
        <p:spPr/>
        <p:txBody>
          <a:bodyPr/>
          <a:lstStyle/>
          <a:p>
            <a:pPr eaLnBrk="1" hangingPunct="1"/>
            <a:r>
              <a:rPr lang="en-US" sz="2800" smtClean="0"/>
              <a:t>cache_size = Nsets x Assoc x Block_size</a:t>
            </a:r>
          </a:p>
          <a:p>
            <a:pPr eaLnBrk="1" hangingPunct="1"/>
            <a:r>
              <a:rPr lang="en-US" sz="2800" smtClean="0"/>
              <a:t>block_address = Byte_address DIV Block_size in bytes</a:t>
            </a:r>
          </a:p>
          <a:p>
            <a:pPr eaLnBrk="1" hangingPunct="1"/>
            <a:r>
              <a:rPr lang="en-US" sz="2800" smtClean="0"/>
              <a:t>index = Block_address MOD Nsets</a:t>
            </a:r>
          </a:p>
          <a:p>
            <a:pPr eaLnBrk="1" hangingPunct="1"/>
            <a:endParaRPr lang="en-US" sz="2800" smtClean="0"/>
          </a:p>
          <a:p>
            <a:pPr eaLnBrk="1" hangingPunct="1"/>
            <a:r>
              <a:rPr lang="en-US" smtClean="0"/>
              <a:t>Because the block size and the number of sets are (usually) powers of two, DIV and MOD can be performed efficiently</a:t>
            </a:r>
            <a:endParaRPr lang="en-GB" smtClean="0"/>
          </a:p>
        </p:txBody>
      </p:sp>
      <p:sp>
        <p:nvSpPr>
          <p:cNvPr id="50183" name="Rectangle 4"/>
          <p:cNvSpPr>
            <a:spLocks noChangeArrowheads="1"/>
          </p:cNvSpPr>
          <p:nvPr/>
        </p:nvSpPr>
        <p:spPr bwMode="auto">
          <a:xfrm>
            <a:off x="1447800" y="5486400"/>
            <a:ext cx="5867400" cy="457200"/>
          </a:xfrm>
          <a:prstGeom prst="rect">
            <a:avLst/>
          </a:prstGeom>
          <a:noFill/>
          <a:ln w="19050">
            <a:solidFill>
              <a:schemeClr val="tx1"/>
            </a:solidFill>
            <a:miter lim="800000"/>
            <a:headEnd/>
            <a:tailEnd/>
          </a:ln>
        </p:spPr>
        <p:txBody>
          <a:bodyPr wrap="none" anchor="ctr"/>
          <a:lstStyle/>
          <a:p>
            <a:endParaRPr lang="en-US"/>
          </a:p>
        </p:txBody>
      </p:sp>
      <p:sp>
        <p:nvSpPr>
          <p:cNvPr id="50184" name="Text Box 5"/>
          <p:cNvSpPr txBox="1">
            <a:spLocks noChangeArrowheads="1"/>
          </p:cNvSpPr>
          <p:nvPr/>
        </p:nvSpPr>
        <p:spPr bwMode="auto">
          <a:xfrm>
            <a:off x="2625725" y="5522913"/>
            <a:ext cx="523875" cy="366712"/>
          </a:xfrm>
          <a:prstGeom prst="rect">
            <a:avLst/>
          </a:prstGeom>
          <a:noFill/>
          <a:ln w="19050">
            <a:noFill/>
            <a:miter lim="800000"/>
            <a:headEnd/>
            <a:tailEnd/>
          </a:ln>
        </p:spPr>
        <p:txBody>
          <a:bodyPr wrap="none" lIns="90000" tIns="46800" rIns="90000" bIns="46800">
            <a:spAutoFit/>
          </a:bodyPr>
          <a:lstStyle/>
          <a:p>
            <a:pPr eaLnBrk="0" hangingPunct="0"/>
            <a:r>
              <a:rPr lang="en-US" sz="1800" b="1">
                <a:solidFill>
                  <a:schemeClr val="accent2"/>
                </a:solidFill>
                <a:latin typeface="Arial" pitchFamily="34" charset="0"/>
              </a:rPr>
              <a:t>tag</a:t>
            </a:r>
            <a:endParaRPr lang="en-GB" sz="1800" b="1">
              <a:solidFill>
                <a:schemeClr val="accent2"/>
              </a:solidFill>
              <a:latin typeface="Arial" pitchFamily="34" charset="0"/>
            </a:endParaRPr>
          </a:p>
        </p:txBody>
      </p:sp>
      <p:sp>
        <p:nvSpPr>
          <p:cNvPr id="50185" name="Line 6"/>
          <p:cNvSpPr>
            <a:spLocks noChangeShapeType="1"/>
          </p:cNvSpPr>
          <p:nvPr/>
        </p:nvSpPr>
        <p:spPr bwMode="auto">
          <a:xfrm>
            <a:off x="4418013" y="5483225"/>
            <a:ext cx="0" cy="457200"/>
          </a:xfrm>
          <a:prstGeom prst="line">
            <a:avLst/>
          </a:prstGeom>
          <a:noFill/>
          <a:ln w="19050">
            <a:solidFill>
              <a:schemeClr val="tx1"/>
            </a:solidFill>
            <a:round/>
            <a:headEnd/>
            <a:tailEnd/>
          </a:ln>
        </p:spPr>
        <p:txBody>
          <a:bodyPr wrap="none" lIns="90000" tIns="46800" rIns="90000" bIns="46800">
            <a:spAutoFit/>
          </a:bodyPr>
          <a:lstStyle/>
          <a:p>
            <a:endParaRPr lang="en-US"/>
          </a:p>
        </p:txBody>
      </p:sp>
      <p:sp>
        <p:nvSpPr>
          <p:cNvPr id="50186" name="Line 7"/>
          <p:cNvSpPr>
            <a:spLocks noChangeShapeType="1"/>
          </p:cNvSpPr>
          <p:nvPr/>
        </p:nvSpPr>
        <p:spPr bwMode="auto">
          <a:xfrm>
            <a:off x="6248400" y="5486400"/>
            <a:ext cx="0" cy="457200"/>
          </a:xfrm>
          <a:prstGeom prst="line">
            <a:avLst/>
          </a:prstGeom>
          <a:noFill/>
          <a:ln w="19050">
            <a:solidFill>
              <a:schemeClr val="tx1"/>
            </a:solidFill>
            <a:round/>
            <a:headEnd/>
            <a:tailEnd/>
          </a:ln>
        </p:spPr>
        <p:txBody>
          <a:bodyPr wrap="none" lIns="90000" tIns="46800" rIns="90000" bIns="46800">
            <a:spAutoFit/>
          </a:bodyPr>
          <a:lstStyle/>
          <a:p>
            <a:endParaRPr lang="en-US"/>
          </a:p>
        </p:txBody>
      </p:sp>
      <p:sp>
        <p:nvSpPr>
          <p:cNvPr id="50187" name="Text Box 8"/>
          <p:cNvSpPr txBox="1">
            <a:spLocks noChangeArrowheads="1"/>
          </p:cNvSpPr>
          <p:nvPr/>
        </p:nvSpPr>
        <p:spPr bwMode="auto">
          <a:xfrm>
            <a:off x="4953000" y="5524500"/>
            <a:ext cx="777875" cy="366713"/>
          </a:xfrm>
          <a:prstGeom prst="rect">
            <a:avLst/>
          </a:prstGeom>
          <a:noFill/>
          <a:ln w="19050">
            <a:noFill/>
            <a:miter lim="800000"/>
            <a:headEnd/>
            <a:tailEnd/>
          </a:ln>
        </p:spPr>
        <p:txBody>
          <a:bodyPr wrap="none" lIns="90000" tIns="46800" rIns="90000" bIns="46800">
            <a:spAutoFit/>
          </a:bodyPr>
          <a:lstStyle/>
          <a:p>
            <a:pPr eaLnBrk="0" hangingPunct="0"/>
            <a:r>
              <a:rPr lang="en-US" sz="1800" b="1">
                <a:solidFill>
                  <a:schemeClr val="accent2"/>
                </a:solidFill>
                <a:latin typeface="Arial" pitchFamily="34" charset="0"/>
              </a:rPr>
              <a:t>index</a:t>
            </a:r>
            <a:endParaRPr lang="en-GB" sz="1800" b="1">
              <a:solidFill>
                <a:schemeClr val="accent2"/>
              </a:solidFill>
              <a:latin typeface="Arial" pitchFamily="34" charset="0"/>
            </a:endParaRPr>
          </a:p>
        </p:txBody>
      </p:sp>
      <p:sp>
        <p:nvSpPr>
          <p:cNvPr id="50188" name="Text Box 9"/>
          <p:cNvSpPr txBox="1">
            <a:spLocks noChangeArrowheads="1"/>
          </p:cNvSpPr>
          <p:nvPr/>
        </p:nvSpPr>
        <p:spPr bwMode="auto">
          <a:xfrm>
            <a:off x="6403975" y="5461000"/>
            <a:ext cx="803275" cy="558800"/>
          </a:xfrm>
          <a:prstGeom prst="rect">
            <a:avLst/>
          </a:prstGeom>
          <a:noFill/>
          <a:ln w="19050">
            <a:noFill/>
            <a:miter lim="800000"/>
            <a:headEnd/>
            <a:tailEnd/>
          </a:ln>
        </p:spPr>
        <p:txBody>
          <a:bodyPr wrap="none" lIns="90000" tIns="46800" rIns="90000" bIns="46800">
            <a:spAutoFit/>
          </a:bodyPr>
          <a:lstStyle/>
          <a:p>
            <a:pPr algn="ctr" eaLnBrk="0" hangingPunct="0">
              <a:lnSpc>
                <a:spcPct val="85000"/>
              </a:lnSpc>
            </a:pPr>
            <a:r>
              <a:rPr lang="en-US" sz="1800" b="1">
                <a:solidFill>
                  <a:schemeClr val="accent2"/>
                </a:solidFill>
                <a:latin typeface="Arial" pitchFamily="34" charset="0"/>
              </a:rPr>
              <a:t>block</a:t>
            </a:r>
          </a:p>
          <a:p>
            <a:pPr algn="ctr" eaLnBrk="0" hangingPunct="0">
              <a:lnSpc>
                <a:spcPct val="85000"/>
              </a:lnSpc>
            </a:pPr>
            <a:r>
              <a:rPr lang="en-US" sz="1800" b="1">
                <a:solidFill>
                  <a:schemeClr val="accent2"/>
                </a:solidFill>
                <a:latin typeface="Arial" pitchFamily="34" charset="0"/>
              </a:rPr>
              <a:t>offset</a:t>
            </a:r>
            <a:endParaRPr lang="en-GB" sz="1800" b="1">
              <a:solidFill>
                <a:schemeClr val="accent2"/>
              </a:solidFill>
              <a:latin typeface="Arial" pitchFamily="34" charset="0"/>
            </a:endParaRPr>
          </a:p>
        </p:txBody>
      </p:sp>
      <p:sp>
        <p:nvSpPr>
          <p:cNvPr id="50189" name="AutoShape 10"/>
          <p:cNvSpPr>
            <a:spLocks/>
          </p:cNvSpPr>
          <p:nvPr/>
        </p:nvSpPr>
        <p:spPr bwMode="auto">
          <a:xfrm rot="-5400000">
            <a:off x="3771900" y="2933700"/>
            <a:ext cx="152400" cy="4800600"/>
          </a:xfrm>
          <a:prstGeom prst="rightBrace">
            <a:avLst>
              <a:gd name="adj1" fmla="val 262500"/>
              <a:gd name="adj2" fmla="val 50000"/>
            </a:avLst>
          </a:prstGeom>
          <a:noFill/>
          <a:ln w="19050">
            <a:solidFill>
              <a:schemeClr val="tx1"/>
            </a:solidFill>
            <a:round/>
            <a:headEnd/>
            <a:tailEnd/>
          </a:ln>
        </p:spPr>
        <p:txBody>
          <a:bodyPr lIns="90000" tIns="46800" rIns="90000" bIns="46800" anchor="ctr">
            <a:spAutoFit/>
          </a:bodyPr>
          <a:lstStyle/>
          <a:p>
            <a:endParaRPr lang="en-US"/>
          </a:p>
        </p:txBody>
      </p:sp>
      <p:sp>
        <p:nvSpPr>
          <p:cNvPr id="50190" name="Text Box 11"/>
          <p:cNvSpPr txBox="1">
            <a:spLocks noChangeArrowheads="1"/>
          </p:cNvSpPr>
          <p:nvPr/>
        </p:nvSpPr>
        <p:spPr bwMode="auto">
          <a:xfrm>
            <a:off x="3048000" y="4891088"/>
            <a:ext cx="1717675" cy="366712"/>
          </a:xfrm>
          <a:prstGeom prst="rect">
            <a:avLst/>
          </a:prstGeom>
          <a:noFill/>
          <a:ln w="19050">
            <a:noFill/>
            <a:miter lim="800000"/>
            <a:headEnd/>
            <a:tailEnd/>
          </a:ln>
        </p:spPr>
        <p:txBody>
          <a:bodyPr wrap="none" lIns="90000" tIns="46800" rIns="90000" bIns="46800">
            <a:spAutoFit/>
          </a:bodyPr>
          <a:lstStyle/>
          <a:p>
            <a:pPr eaLnBrk="0" hangingPunct="0"/>
            <a:r>
              <a:rPr lang="en-US" sz="1800" b="1">
                <a:solidFill>
                  <a:schemeClr val="accent2"/>
                </a:solidFill>
                <a:latin typeface="Arial" pitchFamily="34" charset="0"/>
              </a:rPr>
              <a:t>block address</a:t>
            </a:r>
            <a:endParaRPr lang="en-GB" sz="1800" b="1">
              <a:solidFill>
                <a:schemeClr val="accent2"/>
              </a:solidFill>
              <a:latin typeface="Arial" pitchFamily="34" charset="0"/>
            </a:endParaRPr>
          </a:p>
        </p:txBody>
      </p:sp>
      <p:sp>
        <p:nvSpPr>
          <p:cNvPr id="50191" name="Text Box 12"/>
          <p:cNvSpPr txBox="1">
            <a:spLocks noChangeArrowheads="1"/>
          </p:cNvSpPr>
          <p:nvPr/>
        </p:nvSpPr>
        <p:spPr bwMode="auto">
          <a:xfrm>
            <a:off x="6497638" y="5867400"/>
            <a:ext cx="893762" cy="336550"/>
          </a:xfrm>
          <a:prstGeom prst="rect">
            <a:avLst/>
          </a:prstGeom>
          <a:noFill/>
          <a:ln w="19050">
            <a:noFill/>
            <a:miter lim="800000"/>
            <a:headEnd/>
            <a:tailEnd/>
          </a:ln>
        </p:spPr>
        <p:txBody>
          <a:bodyPr wrap="none" lIns="90000" tIns="46800" rIns="90000" bIns="46800">
            <a:spAutoFit/>
          </a:bodyPr>
          <a:lstStyle/>
          <a:p>
            <a:pPr algn="r" eaLnBrk="0" hangingPunct="0"/>
            <a:r>
              <a:rPr lang="en-US" sz="1600" b="1">
                <a:latin typeface="Arial" pitchFamily="34" charset="0"/>
              </a:rPr>
              <a:t>… 2 1 0</a:t>
            </a:r>
            <a:endParaRPr lang="en-GB" sz="1600" b="1">
              <a:latin typeface="Arial" pitchFamily="34" charset="0"/>
            </a:endParaRPr>
          </a:p>
        </p:txBody>
      </p:sp>
      <p:sp>
        <p:nvSpPr>
          <p:cNvPr id="50192" name="Text Box 13"/>
          <p:cNvSpPr txBox="1">
            <a:spLocks noChangeArrowheads="1"/>
          </p:cNvSpPr>
          <p:nvPr/>
        </p:nvSpPr>
        <p:spPr bwMode="auto">
          <a:xfrm>
            <a:off x="1371600" y="5867400"/>
            <a:ext cx="666750" cy="336550"/>
          </a:xfrm>
          <a:prstGeom prst="rect">
            <a:avLst/>
          </a:prstGeom>
          <a:noFill/>
          <a:ln w="19050">
            <a:noFill/>
            <a:miter lim="800000"/>
            <a:headEnd/>
            <a:tailEnd/>
          </a:ln>
        </p:spPr>
        <p:txBody>
          <a:bodyPr wrap="none" lIns="90000" tIns="46800" rIns="90000" bIns="46800">
            <a:spAutoFit/>
          </a:bodyPr>
          <a:lstStyle/>
          <a:p>
            <a:pPr eaLnBrk="0" hangingPunct="0"/>
            <a:r>
              <a:rPr lang="en-US" sz="1600" b="1">
                <a:latin typeface="Arial" pitchFamily="34" charset="0"/>
              </a:rPr>
              <a:t>31 …</a:t>
            </a:r>
            <a:endParaRPr lang="en-GB" sz="1600" b="1">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07235">
                                            <p:txEl>
                                              <p:pRg st="4" end="4"/>
                                            </p:txEl>
                                          </p:spTgt>
                                        </p:tgtEl>
                                        <p:attrNameLst>
                                          <p:attrName>style.visibility</p:attrName>
                                        </p:attrNameLst>
                                      </p:cBhvr>
                                      <p:to>
                                        <p:strVal val="visible"/>
                                      </p:to>
                                    </p:set>
                                    <p:animEffect transition="in" filter="box(in)">
                                      <p:cBhvr>
                                        <p:cTn id="7" dur="500"/>
                                        <p:tgtEl>
                                          <p:spTgt spid="6072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2"/>
          <p:cNvSpPr>
            <a:spLocks noGrp="1" noChangeArrowheads="1"/>
          </p:cNvSpPr>
          <p:nvPr>
            <p:ph type="title"/>
          </p:nvPr>
        </p:nvSpPr>
        <p:spPr/>
        <p:txBody>
          <a:bodyPr/>
          <a:lstStyle/>
          <a:p>
            <a:pPr eaLnBrk="1" hangingPunct="1"/>
            <a:r>
              <a:rPr lang="en-US" sz="3600" dirty="0" smtClean="0"/>
              <a:t>6 basic cache optimizations</a:t>
            </a:r>
            <a:br>
              <a:rPr lang="en-US" sz="3600" dirty="0" smtClean="0"/>
            </a:br>
            <a:r>
              <a:rPr lang="en-US" sz="3600" dirty="0" smtClean="0"/>
              <a:t> </a:t>
            </a:r>
            <a:r>
              <a:rPr lang="en-US" sz="2800" dirty="0" smtClean="0"/>
              <a:t>(App. B.3)</a:t>
            </a:r>
          </a:p>
        </p:txBody>
      </p:sp>
      <p:sp>
        <p:nvSpPr>
          <p:cNvPr id="56326" name="Rectangle 3"/>
          <p:cNvSpPr>
            <a:spLocks noGrp="1" noChangeArrowheads="1"/>
          </p:cNvSpPr>
          <p:nvPr>
            <p:ph type="body" idx="1"/>
          </p:nvPr>
        </p:nvSpPr>
        <p:spPr>
          <a:xfrm>
            <a:off x="381000" y="1219200"/>
            <a:ext cx="8534400" cy="5334000"/>
          </a:xfrm>
        </p:spPr>
        <p:txBody>
          <a:bodyPr/>
          <a:lstStyle/>
          <a:p>
            <a:pPr marL="609600" indent="-609600" eaLnBrk="1" hangingPunct="1">
              <a:lnSpc>
                <a:spcPct val="90000"/>
              </a:lnSpc>
            </a:pPr>
            <a:r>
              <a:rPr lang="en-US" dirty="0" smtClean="0"/>
              <a:t>Reduces miss rate</a:t>
            </a:r>
          </a:p>
          <a:p>
            <a:pPr marL="990600" lvl="1" indent="-533400" eaLnBrk="1" hangingPunct="1">
              <a:lnSpc>
                <a:spcPct val="90000"/>
              </a:lnSpc>
              <a:buFontTx/>
              <a:buAutoNum type="arabicPeriod"/>
            </a:pPr>
            <a:r>
              <a:rPr lang="en-US" dirty="0" smtClean="0"/>
              <a:t>Larger block size </a:t>
            </a:r>
          </a:p>
          <a:p>
            <a:pPr marL="990600" lvl="1" indent="-533400" eaLnBrk="1" hangingPunct="1">
              <a:lnSpc>
                <a:spcPct val="90000"/>
              </a:lnSpc>
              <a:buFontTx/>
              <a:buAutoNum type="arabicPeriod"/>
            </a:pPr>
            <a:r>
              <a:rPr lang="en-US" dirty="0" smtClean="0"/>
              <a:t>Bigger cache</a:t>
            </a:r>
          </a:p>
          <a:p>
            <a:pPr marL="990600" lvl="1" indent="-533400" eaLnBrk="1" hangingPunct="1">
              <a:lnSpc>
                <a:spcPct val="90000"/>
              </a:lnSpc>
              <a:buFontTx/>
              <a:buAutoNum type="arabicPeriod"/>
            </a:pPr>
            <a:r>
              <a:rPr lang="en-US" dirty="0" smtClean="0"/>
              <a:t>Associative cache (higher </a:t>
            </a:r>
            <a:r>
              <a:rPr lang="en-US" dirty="0" err="1" smtClean="0"/>
              <a:t>associativity</a:t>
            </a:r>
            <a:r>
              <a:rPr lang="en-US" dirty="0" smtClean="0"/>
              <a:t>)</a:t>
            </a:r>
          </a:p>
          <a:p>
            <a:pPr marL="1371600" lvl="2" indent="-457200" eaLnBrk="1" hangingPunct="1">
              <a:lnSpc>
                <a:spcPct val="90000"/>
              </a:lnSpc>
            </a:pPr>
            <a:r>
              <a:rPr lang="en-US" dirty="0" smtClean="0"/>
              <a:t>reduces conflict rate</a:t>
            </a:r>
          </a:p>
          <a:p>
            <a:pPr marL="609600" indent="-609600" eaLnBrk="1" hangingPunct="1">
              <a:lnSpc>
                <a:spcPct val="90000"/>
              </a:lnSpc>
            </a:pPr>
            <a:r>
              <a:rPr lang="en-US" dirty="0" smtClean="0"/>
              <a:t>Reduce miss penalty</a:t>
            </a:r>
          </a:p>
          <a:p>
            <a:pPr marL="990600" lvl="1" indent="-533400" eaLnBrk="1" hangingPunct="1">
              <a:lnSpc>
                <a:spcPct val="90000"/>
              </a:lnSpc>
              <a:buFontTx/>
              <a:buAutoNum type="arabicPeriod" startAt="4"/>
            </a:pPr>
            <a:r>
              <a:rPr lang="en-US" dirty="0" smtClean="0"/>
              <a:t>Multi-level caches</a:t>
            </a:r>
          </a:p>
          <a:p>
            <a:pPr marL="990600" lvl="1" indent="-533400" eaLnBrk="1" hangingPunct="1">
              <a:lnSpc>
                <a:spcPct val="90000"/>
              </a:lnSpc>
              <a:buFontTx/>
              <a:buAutoNum type="arabicPeriod" startAt="4"/>
            </a:pPr>
            <a:r>
              <a:rPr lang="en-US" dirty="0" smtClean="0"/>
              <a:t>Give priority to read misses over write misses</a:t>
            </a:r>
          </a:p>
          <a:p>
            <a:pPr marL="609600" indent="-609600" eaLnBrk="1" hangingPunct="1">
              <a:lnSpc>
                <a:spcPct val="90000"/>
              </a:lnSpc>
            </a:pPr>
            <a:r>
              <a:rPr lang="en-US" dirty="0" smtClean="0"/>
              <a:t>Reduce hit time</a:t>
            </a:r>
          </a:p>
          <a:p>
            <a:pPr marL="990600" lvl="1" indent="-533400" eaLnBrk="1" hangingPunct="1">
              <a:lnSpc>
                <a:spcPct val="90000"/>
              </a:lnSpc>
              <a:buFontTx/>
              <a:buAutoNum type="arabicPeriod" startAt="6"/>
            </a:pPr>
            <a:r>
              <a:rPr lang="en-US" dirty="0" smtClean="0"/>
              <a:t>Avoid address translation during indexing of the cache</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Rectangle 2"/>
          <p:cNvSpPr>
            <a:spLocks noGrp="1" noChangeArrowheads="1"/>
          </p:cNvSpPr>
          <p:nvPr>
            <p:ph type="title"/>
          </p:nvPr>
        </p:nvSpPr>
        <p:spPr>
          <a:noFill/>
        </p:spPr>
        <p:txBody>
          <a:bodyPr lIns="90488" tIns="44450" rIns="90488" bIns="44450"/>
          <a:lstStyle/>
          <a:p>
            <a:pPr eaLnBrk="1" hangingPunct="1"/>
            <a:r>
              <a:rPr lang="en-GB" smtClean="0"/>
              <a:t>Improving Cache Performance</a:t>
            </a:r>
          </a:p>
        </p:txBody>
      </p:sp>
      <p:sp>
        <p:nvSpPr>
          <p:cNvPr id="57350" name="Rectangle 3"/>
          <p:cNvSpPr>
            <a:spLocks noGrp="1" noChangeArrowheads="1"/>
          </p:cNvSpPr>
          <p:nvPr>
            <p:ph type="body" idx="1"/>
          </p:nvPr>
        </p:nvSpPr>
        <p:spPr>
          <a:noFill/>
        </p:spPr>
        <p:txBody>
          <a:bodyPr lIns="90488" tIns="44450" rIns="90488" bIns="44450"/>
          <a:lstStyle/>
          <a:p>
            <a:pPr marL="457200" indent="-457200" eaLnBrk="1" hangingPunct="1">
              <a:buFontTx/>
              <a:buNone/>
            </a:pPr>
            <a:r>
              <a:rPr lang="en-GB" dirty="0" smtClean="0"/>
              <a:t>T = </a:t>
            </a:r>
            <a:r>
              <a:rPr lang="en-GB" dirty="0" err="1" smtClean="0"/>
              <a:t>Ninstr</a:t>
            </a:r>
            <a:r>
              <a:rPr lang="en-GB" dirty="0" smtClean="0"/>
              <a:t> * CPI * </a:t>
            </a:r>
            <a:r>
              <a:rPr lang="en-GB" dirty="0" err="1" smtClean="0"/>
              <a:t>Tcycle</a:t>
            </a:r>
            <a:endParaRPr lang="en-GB" dirty="0" smtClean="0"/>
          </a:p>
          <a:p>
            <a:pPr marL="457200" indent="-457200" eaLnBrk="1" hangingPunct="1">
              <a:buFontTx/>
              <a:buNone/>
            </a:pPr>
            <a:r>
              <a:rPr lang="en-GB" dirty="0" smtClean="0"/>
              <a:t>CPI (with cache) = </a:t>
            </a:r>
            <a:r>
              <a:rPr lang="en-GB" dirty="0" err="1" smtClean="0"/>
              <a:t>CPI_base</a:t>
            </a:r>
            <a:r>
              <a:rPr lang="en-GB" dirty="0" smtClean="0"/>
              <a:t> + </a:t>
            </a:r>
            <a:r>
              <a:rPr lang="en-GB" dirty="0" err="1" smtClean="0"/>
              <a:t>CPI_cachepenalty</a:t>
            </a:r>
            <a:endParaRPr lang="en-GB" dirty="0" smtClean="0"/>
          </a:p>
          <a:p>
            <a:pPr marL="457200" indent="-457200" eaLnBrk="1" hangingPunct="1">
              <a:buFontTx/>
              <a:buNone/>
            </a:pPr>
            <a:r>
              <a:rPr lang="en-GB" dirty="0" err="1" smtClean="0"/>
              <a:t>CPI_cachepenalty</a:t>
            </a:r>
            <a:r>
              <a:rPr lang="en-GB" dirty="0" smtClean="0"/>
              <a:t> = .............................................</a:t>
            </a:r>
          </a:p>
          <a:p>
            <a:pPr marL="457200" indent="-457200" eaLnBrk="1" hangingPunct="1">
              <a:buFontTx/>
              <a:buAutoNum type="arabicPeriod"/>
            </a:pPr>
            <a:endParaRPr lang="en-GB" dirty="0" smtClean="0"/>
          </a:p>
          <a:p>
            <a:pPr marL="457200" indent="-457200" eaLnBrk="1" hangingPunct="1">
              <a:buFontTx/>
              <a:buAutoNum type="arabicPeriod"/>
            </a:pPr>
            <a:r>
              <a:rPr lang="en-GB" dirty="0" smtClean="0"/>
              <a:t>Reduce the miss rate </a:t>
            </a:r>
          </a:p>
          <a:p>
            <a:pPr marL="457200" indent="-457200" eaLnBrk="1" hangingPunct="1">
              <a:buFontTx/>
              <a:buAutoNum type="arabicPeriod"/>
            </a:pPr>
            <a:r>
              <a:rPr lang="en-GB" dirty="0" smtClean="0">
                <a:solidFill>
                  <a:srgbClr val="00B0F0"/>
                </a:solidFill>
              </a:rPr>
              <a:t>Reduce the miss penalty</a:t>
            </a:r>
          </a:p>
          <a:p>
            <a:pPr marL="457200" indent="-457200" eaLnBrk="1" hangingPunct="1">
              <a:buFontTx/>
              <a:buAutoNum type="arabicPeriod"/>
            </a:pPr>
            <a:r>
              <a:rPr lang="en-GB" dirty="0" smtClean="0">
                <a:solidFill>
                  <a:srgbClr val="00B0F0"/>
                </a:solidFill>
              </a:rPr>
              <a:t>Reduce the time to hit in the cache </a:t>
            </a:r>
          </a:p>
          <a:p>
            <a:pPr marL="457200" indent="-457200" eaLnBrk="1" hangingPunct="1">
              <a:buFontTx/>
              <a:buAutoNum type="arabicPeriod"/>
            </a:pPr>
            <a:endParaRPr lang="en-GB" dirty="0" smtClean="0"/>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3" name="Picture 2"/>
          <p:cNvPicPr>
            <a:picLocks noChangeArrowheads="1"/>
          </p:cNvPicPr>
          <p:nvPr/>
        </p:nvPicPr>
        <p:blipFill>
          <a:blip r:embed="rId3" cstate="print"/>
          <a:srcRect/>
          <a:stretch>
            <a:fillRect/>
          </a:stretch>
        </p:blipFill>
        <p:spPr bwMode="auto">
          <a:xfrm>
            <a:off x="876300" y="1504950"/>
            <a:ext cx="7454900" cy="5016500"/>
          </a:xfrm>
          <a:prstGeom prst="rect">
            <a:avLst/>
          </a:prstGeom>
          <a:noFill/>
          <a:ln w="12700" cmpd="tri">
            <a:noFill/>
            <a:prstDash val="dash"/>
            <a:miter lim="800000"/>
            <a:headEnd/>
            <a:tailEnd/>
          </a:ln>
        </p:spPr>
      </p:pic>
      <p:sp>
        <p:nvSpPr>
          <p:cNvPr id="58374" name="Rectangle 3"/>
          <p:cNvSpPr>
            <a:spLocks noGrp="1" noChangeArrowheads="1"/>
          </p:cNvSpPr>
          <p:nvPr>
            <p:ph type="title"/>
          </p:nvPr>
        </p:nvSpPr>
        <p:spPr>
          <a:noFill/>
        </p:spPr>
        <p:txBody>
          <a:bodyPr lIns="90488" tIns="44450" rIns="90488" bIns="44450"/>
          <a:lstStyle/>
          <a:p>
            <a:pPr eaLnBrk="1" hangingPunct="1"/>
            <a:r>
              <a:rPr lang="en-GB" smtClean="0"/>
              <a:t>1. </a:t>
            </a:r>
            <a:r>
              <a:rPr lang="en-US" smtClean="0"/>
              <a:t>Increase </a:t>
            </a:r>
            <a:r>
              <a:rPr lang="en-GB" smtClean="0"/>
              <a:t>Block Size</a:t>
            </a: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Rectangle 2"/>
          <p:cNvSpPr>
            <a:spLocks noGrp="1" noChangeArrowheads="1"/>
          </p:cNvSpPr>
          <p:nvPr>
            <p:ph type="title"/>
          </p:nvPr>
        </p:nvSpPr>
        <p:spPr/>
        <p:txBody>
          <a:bodyPr/>
          <a:lstStyle/>
          <a:p>
            <a:pPr eaLnBrk="1" hangingPunct="1"/>
            <a:r>
              <a:rPr lang="en-US" smtClean="0"/>
              <a:t>2. Larger Caches</a:t>
            </a:r>
          </a:p>
        </p:txBody>
      </p:sp>
      <p:sp>
        <p:nvSpPr>
          <p:cNvPr id="59398" name="Rectangle 3"/>
          <p:cNvSpPr>
            <a:spLocks noGrp="1" noChangeArrowheads="1"/>
          </p:cNvSpPr>
          <p:nvPr>
            <p:ph type="body" idx="1"/>
          </p:nvPr>
        </p:nvSpPr>
        <p:spPr>
          <a:xfrm>
            <a:off x="381000" y="1676400"/>
            <a:ext cx="8534400" cy="4572000"/>
          </a:xfrm>
        </p:spPr>
        <p:txBody>
          <a:bodyPr/>
          <a:lstStyle/>
          <a:p>
            <a:pPr eaLnBrk="1" hangingPunct="1"/>
            <a:r>
              <a:rPr lang="en-US" dirty="0" smtClean="0"/>
              <a:t>Increase capacity of cache</a:t>
            </a:r>
          </a:p>
          <a:p>
            <a:pPr lvl="1" eaLnBrk="1" hangingPunct="1"/>
            <a:endParaRPr lang="en-US" dirty="0" smtClean="0"/>
          </a:p>
          <a:p>
            <a:pPr eaLnBrk="1" hangingPunct="1"/>
            <a:r>
              <a:rPr lang="en-US" dirty="0" smtClean="0"/>
              <a:t>Disadvantages : </a:t>
            </a:r>
          </a:p>
          <a:p>
            <a:pPr lvl="1" eaLnBrk="1" hangingPunct="1"/>
            <a:r>
              <a:rPr lang="en-US" dirty="0" smtClean="0"/>
              <a:t>longer hit time (may determine processor cycle time!!)</a:t>
            </a:r>
          </a:p>
          <a:p>
            <a:pPr lvl="1" eaLnBrk="1" hangingPunct="1"/>
            <a:r>
              <a:rPr lang="en-US" dirty="0" smtClean="0"/>
              <a:t>higher cost</a:t>
            </a:r>
          </a:p>
          <a:p>
            <a:pPr lvl="1" eaLnBrk="1" hangingPunct="1"/>
            <a:r>
              <a:rPr lang="en-US" dirty="0" smtClean="0"/>
              <a:t>access requires more energy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4"/>
          <p:cNvSpPr>
            <a:spLocks noGrp="1" noChangeArrowheads="1"/>
          </p:cNvSpPr>
          <p:nvPr>
            <p:ph type="title"/>
          </p:nvPr>
        </p:nvSpPr>
        <p:spPr/>
        <p:txBody>
          <a:bodyPr/>
          <a:lstStyle/>
          <a:p>
            <a:pPr eaLnBrk="1" hangingPunct="1"/>
            <a:r>
              <a:rPr lang="en-GB" dirty="0" smtClean="0"/>
              <a:t>3. </a:t>
            </a:r>
            <a:r>
              <a:rPr lang="en-US" dirty="0" smtClean="0"/>
              <a:t>Use / Increase </a:t>
            </a:r>
            <a:r>
              <a:rPr lang="en-GB" dirty="0" err="1" smtClean="0"/>
              <a:t>Associativity</a:t>
            </a:r>
            <a:endParaRPr lang="en-GB" dirty="0" smtClean="0"/>
          </a:p>
        </p:txBody>
      </p:sp>
      <p:sp>
        <p:nvSpPr>
          <p:cNvPr id="60422" name="Rectangle 5"/>
          <p:cNvSpPr>
            <a:spLocks noGrp="1" noChangeArrowheads="1"/>
          </p:cNvSpPr>
          <p:nvPr>
            <p:ph type="body" idx="1"/>
          </p:nvPr>
        </p:nvSpPr>
        <p:spPr>
          <a:xfrm>
            <a:off x="381000" y="1524000"/>
            <a:ext cx="8534400" cy="4724400"/>
          </a:xfrm>
        </p:spPr>
        <p:txBody>
          <a:bodyPr/>
          <a:lstStyle/>
          <a:p>
            <a:pPr eaLnBrk="1" hangingPunct="1">
              <a:lnSpc>
                <a:spcPct val="90000"/>
              </a:lnSpc>
            </a:pPr>
            <a:r>
              <a:rPr lang="en-US" dirty="0" smtClean="0"/>
              <a:t>Direct mapped caches have lots of </a:t>
            </a:r>
            <a:r>
              <a:rPr lang="en-US" b="1" dirty="0" smtClean="0">
                <a:solidFill>
                  <a:schemeClr val="accent2"/>
                </a:solidFill>
              </a:rPr>
              <a:t>conflict misses</a:t>
            </a:r>
          </a:p>
          <a:p>
            <a:pPr eaLnBrk="1" hangingPunct="1">
              <a:lnSpc>
                <a:spcPct val="90000"/>
              </a:lnSpc>
            </a:pPr>
            <a:endParaRPr lang="en-US" dirty="0" smtClean="0"/>
          </a:p>
          <a:p>
            <a:pPr eaLnBrk="1" hangingPunct="1">
              <a:lnSpc>
                <a:spcPct val="90000"/>
              </a:lnSpc>
            </a:pPr>
            <a:r>
              <a:rPr lang="en-US" dirty="0" smtClean="0"/>
              <a:t>Example</a:t>
            </a:r>
          </a:p>
          <a:p>
            <a:pPr lvl="1" eaLnBrk="1" hangingPunct="1"/>
            <a:r>
              <a:rPr lang="en-US" dirty="0" smtClean="0"/>
              <a:t>suppose a Cache with 128 entries, 4 words/entry</a:t>
            </a:r>
          </a:p>
          <a:p>
            <a:pPr lvl="1" eaLnBrk="1" hangingPunct="1"/>
            <a:r>
              <a:rPr lang="en-US" dirty="0" smtClean="0"/>
              <a:t>Size is 128 x 16 = 2k Bytes</a:t>
            </a:r>
          </a:p>
          <a:p>
            <a:pPr lvl="1" eaLnBrk="1" hangingPunct="1"/>
            <a:r>
              <a:rPr lang="en-US" dirty="0" smtClean="0"/>
              <a:t>Many addresses map to the same entry, e.g.</a:t>
            </a:r>
          </a:p>
          <a:p>
            <a:pPr lvl="2" eaLnBrk="1" hangingPunct="1"/>
            <a:r>
              <a:rPr lang="en-US" dirty="0" smtClean="0"/>
              <a:t>Byte addresses 0-15, 2k - 2k+15, 4k - 4k+15, etc. all map to entry 0</a:t>
            </a:r>
          </a:p>
          <a:p>
            <a:pPr lvl="1" eaLnBrk="1" hangingPunct="1"/>
            <a:r>
              <a:rPr lang="en-US" dirty="0" smtClean="0"/>
              <a:t>What if program accesses repeatedly (in a loop) following 3 addresses: (0, 2k+4, and 4k+12)  </a:t>
            </a:r>
            <a:r>
              <a:rPr lang="en-US" dirty="0" smtClean="0">
                <a:sym typeface="Symbol"/>
              </a:rPr>
              <a:t></a:t>
            </a:r>
            <a:endParaRPr lang="en-US" dirty="0" smtClean="0"/>
          </a:p>
          <a:p>
            <a:pPr lvl="1" eaLnBrk="1" hangingPunct="1"/>
            <a:endParaRPr lang="en-US" dirty="0" smtClean="0"/>
          </a:p>
          <a:p>
            <a:pPr lvl="1" eaLnBrk="1" hangingPunct="1"/>
            <a:r>
              <a:rPr lang="en-US" dirty="0" smtClean="0"/>
              <a:t>they will all miss, although only 3 words of the cache are really used !!</a:t>
            </a:r>
            <a:endParaRPr lang="en-GB" dirty="0" smtClean="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dirty="0" smtClean="0"/>
              <a:t>Welcome!</a:t>
            </a:r>
          </a:p>
        </p:txBody>
      </p:sp>
      <p:sp>
        <p:nvSpPr>
          <p:cNvPr id="7172" name="Rectangle 3"/>
          <p:cNvSpPr>
            <a:spLocks noGrp="1" noChangeArrowheads="1"/>
          </p:cNvSpPr>
          <p:nvPr>
            <p:ph idx="1"/>
          </p:nvPr>
        </p:nvSpPr>
        <p:spPr/>
        <p:txBody>
          <a:bodyPr/>
          <a:lstStyle/>
          <a:p>
            <a:pPr>
              <a:buNone/>
            </a:pPr>
            <a:r>
              <a:rPr lang="en-US" dirty="0" smtClean="0"/>
              <a:t>This lecture:</a:t>
            </a:r>
          </a:p>
          <a:p>
            <a:r>
              <a:rPr lang="en-US" dirty="0" smtClean="0"/>
              <a:t>Memory Hierarchy Design</a:t>
            </a:r>
          </a:p>
          <a:p>
            <a:pPr lvl="1"/>
            <a:r>
              <a:rPr lang="en-US" dirty="0" smtClean="0"/>
              <a:t>Hierarchy</a:t>
            </a:r>
          </a:p>
          <a:p>
            <a:pPr lvl="1"/>
            <a:r>
              <a:rPr lang="en-US" dirty="0" smtClean="0"/>
              <a:t>Recap of Caching (App B)</a:t>
            </a:r>
          </a:p>
          <a:p>
            <a:pPr lvl="1"/>
            <a:r>
              <a:rPr lang="en-US" dirty="0" smtClean="0"/>
              <a:t>Many Cache and Memory Hierarchy Optimizations</a:t>
            </a:r>
          </a:p>
          <a:p>
            <a:pPr lvl="1"/>
            <a:r>
              <a:rPr lang="en-US" dirty="0" smtClean="0"/>
              <a:t>VM: virtual </a:t>
            </a:r>
            <a:r>
              <a:rPr lang="en-US" smtClean="0"/>
              <a:t>memory support</a:t>
            </a:r>
            <a:endParaRPr lang="en-US" dirty="0" smtClean="0"/>
          </a:p>
          <a:p>
            <a:pPr lvl="1"/>
            <a:r>
              <a:rPr lang="en-US" dirty="0" smtClean="0"/>
              <a:t>AMR Cortex-A8 and Intel Core i7 examples</a:t>
            </a:r>
          </a:p>
          <a:p>
            <a:endParaRPr lang="en-US" dirty="0" smtClean="0"/>
          </a:p>
          <a:p>
            <a:r>
              <a:rPr lang="en-US" dirty="0" smtClean="0"/>
              <a:t>Material: </a:t>
            </a:r>
          </a:p>
          <a:p>
            <a:pPr lvl="1"/>
            <a:r>
              <a:rPr lang="en-US" dirty="0" smtClean="0"/>
              <a:t>Book of Hennessy &amp; Patterson</a:t>
            </a:r>
          </a:p>
          <a:p>
            <a:pPr lvl="1"/>
            <a:r>
              <a:rPr lang="en-US" dirty="0" smtClean="0"/>
              <a:t>appendix B</a:t>
            </a:r>
            <a:br>
              <a:rPr lang="en-US" dirty="0" smtClean="0"/>
            </a:br>
            <a:r>
              <a:rPr lang="en-US" dirty="0" smtClean="0"/>
              <a:t> + chapter 2:</a:t>
            </a:r>
          </a:p>
          <a:p>
            <a:pPr lvl="2"/>
            <a:r>
              <a:rPr lang="en-US" dirty="0" smtClean="0"/>
              <a:t>2.1-2.6</a:t>
            </a:r>
            <a:br>
              <a:rPr lang="en-US" dirty="0" smtClean="0"/>
            </a:br>
            <a:r>
              <a:rPr lang="en-US" dirty="0" smtClean="0"/>
              <a:t>	</a:t>
            </a:r>
          </a:p>
        </p:txBody>
      </p:sp>
      <p:pic>
        <p:nvPicPr>
          <p:cNvPr id="5122" name="Picture 2" descr="http://www.noulakaz.net/weblog/images/20070108-hennessy-patterson.jpg"/>
          <p:cNvPicPr>
            <a:picLocks noChangeAspect="1" noChangeArrowheads="1"/>
          </p:cNvPicPr>
          <p:nvPr/>
        </p:nvPicPr>
        <p:blipFill>
          <a:blip r:embed="rId3" cstate="print"/>
          <a:srcRect/>
          <a:stretch>
            <a:fillRect/>
          </a:stretch>
        </p:blipFill>
        <p:spPr bwMode="auto">
          <a:xfrm>
            <a:off x="6300191" y="4437112"/>
            <a:ext cx="2678787" cy="1872208"/>
          </a:xfrm>
          <a:prstGeom prst="rect">
            <a:avLst/>
          </a:prstGeom>
          <a:noFill/>
        </p:spPr>
      </p:pic>
      <p:pic>
        <p:nvPicPr>
          <p:cNvPr id="2" name="Picture 2" descr="http://secure-ecsd.elsevier.com/covers/80/Tango2/large/9780123838735.jpg"/>
          <p:cNvPicPr>
            <a:picLocks noChangeAspect="1" noChangeArrowheads="1"/>
          </p:cNvPicPr>
          <p:nvPr/>
        </p:nvPicPr>
        <p:blipFill>
          <a:blip r:embed="rId4" cstate="print"/>
          <a:srcRect/>
          <a:stretch>
            <a:fillRect/>
          </a:stretch>
        </p:blipFill>
        <p:spPr bwMode="auto">
          <a:xfrm>
            <a:off x="6804248" y="0"/>
            <a:ext cx="2195736" cy="2705858"/>
          </a:xfrm>
          <a:prstGeom prst="rect">
            <a:avLst/>
          </a:prstGeom>
          <a:noFill/>
        </p:spPr>
      </p:pic>
    </p:spTree>
  </p:cSld>
  <p:clrMapOvr>
    <a:masterClrMapping/>
  </p:clrMapOvr>
  <p:transition>
    <p:cover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2"/>
          <p:cNvSpPr>
            <a:spLocks noGrp="1" noChangeArrowheads="1"/>
          </p:cNvSpPr>
          <p:nvPr>
            <p:ph type="title"/>
          </p:nvPr>
        </p:nvSpPr>
        <p:spPr/>
        <p:txBody>
          <a:bodyPr/>
          <a:lstStyle/>
          <a:p>
            <a:pPr eaLnBrk="1" hangingPunct="1"/>
            <a:r>
              <a:rPr lang="en-US" smtClean="0"/>
              <a:t>A 4-Way Set-Associative Cache</a:t>
            </a:r>
            <a:endParaRPr lang="en-GB" smtClean="0"/>
          </a:p>
        </p:txBody>
      </p:sp>
      <p:pic>
        <p:nvPicPr>
          <p:cNvPr id="49158" name="Picture 3"/>
          <p:cNvPicPr>
            <a:picLocks noGrp="1" noChangeArrowheads="1"/>
          </p:cNvPicPr>
          <p:nvPr>
            <p:ph type="body" idx="1"/>
          </p:nvPr>
        </p:nvPicPr>
        <p:blipFill>
          <a:blip r:embed="rId3" cstate="print"/>
          <a:srcRect/>
          <a:stretch>
            <a:fillRect/>
          </a:stretch>
        </p:blipFill>
        <p:spPr>
          <a:xfrm>
            <a:off x="827584" y="1196752"/>
            <a:ext cx="6510337" cy="5029200"/>
          </a:xfrm>
          <a:noFill/>
        </p:spPr>
      </p:pic>
      <p:grpSp>
        <p:nvGrpSpPr>
          <p:cNvPr id="2" name="Group 4"/>
          <p:cNvGrpSpPr>
            <a:grpSpLocks/>
          </p:cNvGrpSpPr>
          <p:nvPr/>
        </p:nvGrpSpPr>
        <p:grpSpPr bwMode="auto">
          <a:xfrm>
            <a:off x="7405688" y="2590803"/>
            <a:ext cx="1450975" cy="401638"/>
            <a:chOff x="4665" y="1632"/>
            <a:chExt cx="914" cy="253"/>
          </a:xfrm>
        </p:grpSpPr>
        <p:sp>
          <p:nvSpPr>
            <p:cNvPr id="49163" name="Line 5"/>
            <p:cNvSpPr>
              <a:spLocks noChangeShapeType="1"/>
            </p:cNvSpPr>
            <p:nvPr/>
          </p:nvSpPr>
          <p:spPr bwMode="auto">
            <a:xfrm flipH="1">
              <a:off x="4665" y="1776"/>
              <a:ext cx="480" cy="0"/>
            </a:xfrm>
            <a:prstGeom prst="line">
              <a:avLst/>
            </a:prstGeom>
            <a:noFill/>
            <a:ln w="19050">
              <a:solidFill>
                <a:schemeClr val="hlink"/>
              </a:solidFill>
              <a:round/>
              <a:headEnd/>
              <a:tailEnd type="triangle" w="med" len="med"/>
            </a:ln>
          </p:spPr>
          <p:txBody>
            <a:bodyPr wrap="none" lIns="90000" tIns="46800" rIns="90000" bIns="46800">
              <a:spAutoFit/>
            </a:bodyPr>
            <a:lstStyle/>
            <a:p>
              <a:endParaRPr lang="en-US"/>
            </a:p>
          </p:txBody>
        </p:sp>
        <p:sp>
          <p:nvSpPr>
            <p:cNvPr id="49164" name="Text Box 6"/>
            <p:cNvSpPr txBox="1">
              <a:spLocks noChangeArrowheads="1"/>
            </p:cNvSpPr>
            <p:nvPr/>
          </p:nvSpPr>
          <p:spPr bwMode="auto">
            <a:xfrm>
              <a:off x="5088" y="1632"/>
              <a:ext cx="491" cy="253"/>
            </a:xfrm>
            <a:prstGeom prst="rect">
              <a:avLst/>
            </a:prstGeom>
            <a:solidFill>
              <a:schemeClr val="bg1"/>
            </a:solidFill>
            <a:ln w="19050">
              <a:solidFill>
                <a:schemeClr val="hlink"/>
              </a:solidFill>
              <a:miter lim="800000"/>
              <a:headEnd/>
              <a:tailEnd/>
            </a:ln>
          </p:spPr>
          <p:txBody>
            <a:bodyPr wrap="none" lIns="90000" tIns="46800" rIns="90000" bIns="46800">
              <a:spAutoFit/>
            </a:bodyPr>
            <a:lstStyle/>
            <a:p>
              <a:pPr eaLnBrk="0" hangingPunct="0"/>
              <a:r>
                <a:rPr lang="en-US" sz="2000" dirty="0">
                  <a:solidFill>
                    <a:schemeClr val="accent2"/>
                  </a:solidFill>
                  <a:latin typeface="Arial" pitchFamily="34" charset="0"/>
                </a:rPr>
                <a:t>Set </a:t>
              </a:r>
              <a:r>
                <a:rPr lang="en-US" sz="2000" dirty="0" smtClean="0">
                  <a:solidFill>
                    <a:schemeClr val="accent2"/>
                  </a:solidFill>
                  <a:latin typeface="Arial" pitchFamily="34" charset="0"/>
                </a:rPr>
                <a:t>1</a:t>
              </a:r>
              <a:endParaRPr lang="en-GB" sz="2000" dirty="0">
                <a:solidFill>
                  <a:schemeClr val="accent2"/>
                </a:solidFill>
                <a:latin typeface="Arial" pitchFamily="34" charset="0"/>
              </a:endParaRPr>
            </a:p>
          </p:txBody>
        </p:sp>
      </p:grpSp>
      <p:grpSp>
        <p:nvGrpSpPr>
          <p:cNvPr id="3" name="Group 7"/>
          <p:cNvGrpSpPr>
            <a:grpSpLocks/>
          </p:cNvGrpSpPr>
          <p:nvPr/>
        </p:nvGrpSpPr>
        <p:grpSpPr bwMode="auto">
          <a:xfrm>
            <a:off x="6400800" y="1828800"/>
            <a:ext cx="919163" cy="838200"/>
            <a:chOff x="4032" y="1152"/>
            <a:chExt cx="579" cy="528"/>
          </a:xfrm>
        </p:grpSpPr>
        <p:sp>
          <p:nvSpPr>
            <p:cNvPr id="49161" name="Line 8"/>
            <p:cNvSpPr>
              <a:spLocks noChangeShapeType="1"/>
            </p:cNvSpPr>
            <p:nvPr/>
          </p:nvSpPr>
          <p:spPr bwMode="auto">
            <a:xfrm flipH="1">
              <a:off x="4320" y="1344"/>
              <a:ext cx="0" cy="336"/>
            </a:xfrm>
            <a:prstGeom prst="line">
              <a:avLst/>
            </a:prstGeom>
            <a:noFill/>
            <a:ln w="19050">
              <a:solidFill>
                <a:schemeClr val="hlink"/>
              </a:solidFill>
              <a:round/>
              <a:headEnd/>
              <a:tailEnd type="triangle" w="med" len="med"/>
            </a:ln>
          </p:spPr>
          <p:txBody>
            <a:bodyPr lIns="90000" tIns="46800" rIns="90000" bIns="46800">
              <a:spAutoFit/>
            </a:bodyPr>
            <a:lstStyle/>
            <a:p>
              <a:endParaRPr lang="en-US"/>
            </a:p>
          </p:txBody>
        </p:sp>
        <p:sp>
          <p:nvSpPr>
            <p:cNvPr id="49162" name="Text Box 9"/>
            <p:cNvSpPr txBox="1">
              <a:spLocks noChangeArrowheads="1"/>
            </p:cNvSpPr>
            <p:nvPr/>
          </p:nvSpPr>
          <p:spPr bwMode="auto">
            <a:xfrm>
              <a:off x="4032" y="1152"/>
              <a:ext cx="579" cy="262"/>
            </a:xfrm>
            <a:prstGeom prst="rect">
              <a:avLst/>
            </a:prstGeom>
            <a:solidFill>
              <a:schemeClr val="bg1"/>
            </a:solidFill>
            <a:ln w="19050">
              <a:solidFill>
                <a:schemeClr val="hlink"/>
              </a:solidFill>
              <a:miter lim="800000"/>
              <a:headEnd/>
              <a:tailEnd/>
            </a:ln>
          </p:spPr>
          <p:txBody>
            <a:bodyPr wrap="none" lIns="90000" tIns="46800" rIns="90000" bIns="46800">
              <a:spAutoFit/>
            </a:bodyPr>
            <a:lstStyle/>
            <a:p>
              <a:pPr eaLnBrk="0" hangingPunct="0"/>
              <a:r>
                <a:rPr lang="en-US" sz="2000">
                  <a:solidFill>
                    <a:schemeClr val="accent2"/>
                  </a:solidFill>
                  <a:latin typeface="Arial" pitchFamily="34" charset="0"/>
                </a:rPr>
                <a:t>Way 3</a:t>
              </a:r>
              <a:endParaRPr lang="en-GB" sz="2000">
                <a:solidFill>
                  <a:schemeClr val="accent2"/>
                </a:solidFill>
                <a:latin typeface="Arial" pitchFamily="34" charset="0"/>
              </a:endParaRPr>
            </a:p>
          </p:txBody>
        </p:sp>
      </p:grpSp>
      <p:sp>
        <p:nvSpPr>
          <p:cNvPr id="10" name="TextBox 9"/>
          <p:cNvSpPr txBox="1"/>
          <p:nvPr/>
        </p:nvSpPr>
        <p:spPr>
          <a:xfrm>
            <a:off x="251520" y="6027003"/>
            <a:ext cx="8584401" cy="830997"/>
          </a:xfrm>
          <a:prstGeom prst="rect">
            <a:avLst/>
          </a:prstGeom>
          <a:noFill/>
        </p:spPr>
        <p:txBody>
          <a:bodyPr wrap="none" rtlCol="0">
            <a:spAutoFit/>
          </a:bodyPr>
          <a:lstStyle/>
          <a:p>
            <a:r>
              <a:rPr lang="en-US" dirty="0" smtClean="0"/>
              <a:t>4-ways: Set contains 4 blocks</a:t>
            </a:r>
          </a:p>
          <a:p>
            <a:r>
              <a:rPr lang="en-US" dirty="0" smtClean="0"/>
              <a:t>Fully associative cache contains 1 set, containing all blocks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0.70"/>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Grp="1" noChangeArrowheads="1"/>
          </p:cNvSpPr>
          <p:nvPr>
            <p:ph type="title"/>
          </p:nvPr>
        </p:nvSpPr>
        <p:spPr>
          <a:xfrm>
            <a:off x="381000" y="304800"/>
            <a:ext cx="8534400" cy="533400"/>
          </a:xfrm>
        </p:spPr>
        <p:txBody>
          <a:bodyPr/>
          <a:lstStyle/>
          <a:p>
            <a:pPr eaLnBrk="1" hangingPunct="1"/>
            <a:r>
              <a:rPr lang="fr-FR" dirty="0" err="1" smtClean="0"/>
              <a:t>Example</a:t>
            </a:r>
            <a:r>
              <a:rPr lang="fr-FR" dirty="0" smtClean="0"/>
              <a:t> 1: cache </a:t>
            </a:r>
            <a:r>
              <a:rPr lang="fr-FR" dirty="0" err="1" smtClean="0"/>
              <a:t>calculations</a:t>
            </a:r>
            <a:endParaRPr lang="en-GB" dirty="0" smtClean="0"/>
          </a:p>
        </p:txBody>
      </p:sp>
      <p:sp>
        <p:nvSpPr>
          <p:cNvPr id="609283" name="Rectangle 3"/>
          <p:cNvSpPr>
            <a:spLocks noGrp="1" noChangeArrowheads="1"/>
          </p:cNvSpPr>
          <p:nvPr>
            <p:ph type="body" idx="1"/>
          </p:nvPr>
        </p:nvSpPr>
        <p:spPr>
          <a:xfrm>
            <a:off x="381000" y="685800"/>
            <a:ext cx="8534400" cy="5029200"/>
          </a:xfrm>
        </p:spPr>
        <p:txBody>
          <a:bodyPr/>
          <a:lstStyle/>
          <a:p>
            <a:pPr eaLnBrk="1" hangingPunct="1">
              <a:lnSpc>
                <a:spcPct val="90000"/>
              </a:lnSpc>
            </a:pPr>
            <a:r>
              <a:rPr lang="fr-FR" sz="2400" smtClean="0"/>
              <a:t>Assume </a:t>
            </a:r>
          </a:p>
          <a:p>
            <a:pPr lvl="1" eaLnBrk="1" hangingPunct="1">
              <a:lnSpc>
                <a:spcPct val="90000"/>
              </a:lnSpc>
            </a:pPr>
            <a:r>
              <a:rPr lang="fr-FR" sz="2000" smtClean="0"/>
              <a:t>Cache of 4K blocks</a:t>
            </a:r>
          </a:p>
          <a:p>
            <a:pPr lvl="1" eaLnBrk="1" hangingPunct="1">
              <a:lnSpc>
                <a:spcPct val="90000"/>
              </a:lnSpc>
            </a:pPr>
            <a:r>
              <a:rPr lang="fr-FR" sz="2000" smtClean="0"/>
              <a:t>4 word block size</a:t>
            </a:r>
          </a:p>
          <a:p>
            <a:pPr lvl="1" eaLnBrk="1" hangingPunct="1">
              <a:lnSpc>
                <a:spcPct val="90000"/>
              </a:lnSpc>
            </a:pPr>
            <a:r>
              <a:rPr lang="fr-FR" sz="2000" smtClean="0"/>
              <a:t>32 bit address</a:t>
            </a:r>
          </a:p>
          <a:p>
            <a:pPr eaLnBrk="1" hangingPunct="1">
              <a:lnSpc>
                <a:spcPct val="90000"/>
              </a:lnSpc>
            </a:pPr>
            <a:r>
              <a:rPr lang="fr-FR" sz="2400" smtClean="0"/>
              <a:t>Direct mapped (associativity=1) : 	</a:t>
            </a:r>
          </a:p>
          <a:p>
            <a:pPr lvl="1" eaLnBrk="1" hangingPunct="1">
              <a:lnSpc>
                <a:spcPct val="90000"/>
              </a:lnSpc>
            </a:pPr>
            <a:r>
              <a:rPr lang="fr-FR" sz="2000" smtClean="0"/>
              <a:t>16 bytes per block = 2^4</a:t>
            </a:r>
          </a:p>
          <a:p>
            <a:pPr lvl="1" eaLnBrk="1" hangingPunct="1">
              <a:lnSpc>
                <a:spcPct val="90000"/>
              </a:lnSpc>
            </a:pPr>
            <a:r>
              <a:rPr lang="fr-FR" sz="2000" smtClean="0"/>
              <a:t>32 bit address : 32-4=28 bits for index and tag</a:t>
            </a:r>
          </a:p>
          <a:p>
            <a:pPr lvl="1" eaLnBrk="1" hangingPunct="1">
              <a:lnSpc>
                <a:spcPct val="90000"/>
              </a:lnSpc>
            </a:pPr>
            <a:r>
              <a:rPr lang="fr-FR" sz="2000" smtClean="0"/>
              <a:t>#sets=#blocks/ associativity : log2 of 4K=12 : 12 for index</a:t>
            </a:r>
          </a:p>
          <a:p>
            <a:pPr lvl="1" eaLnBrk="1" hangingPunct="1">
              <a:lnSpc>
                <a:spcPct val="90000"/>
              </a:lnSpc>
            </a:pPr>
            <a:r>
              <a:rPr lang="fr-FR" sz="2000" smtClean="0"/>
              <a:t>Total number of tag bits : (28-12)*4K=64 Kbits</a:t>
            </a:r>
          </a:p>
          <a:p>
            <a:pPr eaLnBrk="1" hangingPunct="1">
              <a:lnSpc>
                <a:spcPct val="90000"/>
              </a:lnSpc>
            </a:pPr>
            <a:r>
              <a:rPr lang="fr-FR" sz="2400" smtClean="0"/>
              <a:t>2-way associative </a:t>
            </a:r>
          </a:p>
          <a:p>
            <a:pPr lvl="1" eaLnBrk="1" hangingPunct="1">
              <a:lnSpc>
                <a:spcPct val="90000"/>
              </a:lnSpc>
            </a:pPr>
            <a:r>
              <a:rPr lang="fr-FR" sz="2000" smtClean="0"/>
              <a:t>#sets=#blocks/associativity : 2K sets</a:t>
            </a:r>
          </a:p>
          <a:p>
            <a:pPr lvl="1" eaLnBrk="1" hangingPunct="1">
              <a:lnSpc>
                <a:spcPct val="90000"/>
              </a:lnSpc>
            </a:pPr>
            <a:r>
              <a:rPr lang="fr-FR" sz="2000" smtClean="0"/>
              <a:t>1 bit less for indexing, 1 bit more for tag</a:t>
            </a:r>
          </a:p>
          <a:p>
            <a:pPr lvl="1" eaLnBrk="1" hangingPunct="1">
              <a:lnSpc>
                <a:spcPct val="90000"/>
              </a:lnSpc>
            </a:pPr>
            <a:r>
              <a:rPr lang="fr-FR" sz="2000" smtClean="0"/>
              <a:t>Tag bits : (28-11) * 2 * 2K=68 Kbits</a:t>
            </a:r>
          </a:p>
          <a:p>
            <a:pPr eaLnBrk="1" hangingPunct="1">
              <a:lnSpc>
                <a:spcPct val="90000"/>
              </a:lnSpc>
            </a:pPr>
            <a:r>
              <a:rPr lang="fr-FR" sz="2400" smtClean="0"/>
              <a:t>4-way associative</a:t>
            </a:r>
          </a:p>
          <a:p>
            <a:pPr lvl="1" eaLnBrk="1" hangingPunct="1">
              <a:lnSpc>
                <a:spcPct val="90000"/>
              </a:lnSpc>
            </a:pPr>
            <a:r>
              <a:rPr lang="fr-FR" sz="2000" smtClean="0"/>
              <a:t>#sets=#blocks/associativity : 1K sets</a:t>
            </a:r>
          </a:p>
          <a:p>
            <a:pPr lvl="1" eaLnBrk="1" hangingPunct="1">
              <a:lnSpc>
                <a:spcPct val="90000"/>
              </a:lnSpc>
            </a:pPr>
            <a:r>
              <a:rPr lang="fr-FR" sz="2000" smtClean="0"/>
              <a:t>1 bit less for indexing, 1 bit more for tag</a:t>
            </a:r>
          </a:p>
          <a:p>
            <a:pPr lvl="1" eaLnBrk="1" hangingPunct="1">
              <a:lnSpc>
                <a:spcPct val="90000"/>
              </a:lnSpc>
            </a:pPr>
            <a:r>
              <a:rPr lang="fr-FR" sz="2000" smtClean="0"/>
              <a:t>Tag bits : (28-10) * 4 * 1K=72 Kbits</a:t>
            </a:r>
            <a:endParaRPr lang="en-GB" sz="2000"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92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92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92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928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0928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928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928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928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0928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0928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928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0928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0928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09283">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09283">
                                            <p:txEl>
                                              <p:pRg st="14" end="1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09283">
                                            <p:txEl>
                                              <p:pRg st="15" end="1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0928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28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2"/>
          <p:cNvSpPr>
            <a:spLocks noGrp="1" noChangeArrowheads="1"/>
          </p:cNvSpPr>
          <p:nvPr>
            <p:ph type="title"/>
          </p:nvPr>
        </p:nvSpPr>
        <p:spPr/>
        <p:txBody>
          <a:bodyPr/>
          <a:lstStyle/>
          <a:p>
            <a:pPr eaLnBrk="1" hangingPunct="1"/>
            <a:r>
              <a:rPr lang="fr-BE" dirty="0" err="1" smtClean="0"/>
              <a:t>Example</a:t>
            </a:r>
            <a:r>
              <a:rPr lang="fr-BE" dirty="0" smtClean="0"/>
              <a:t> 2: cache </a:t>
            </a:r>
            <a:r>
              <a:rPr lang="fr-BE" dirty="0" err="1" smtClean="0"/>
              <a:t>mapping</a:t>
            </a:r>
            <a:endParaRPr lang="en-GB" dirty="0" smtClean="0"/>
          </a:p>
        </p:txBody>
      </p:sp>
      <p:sp>
        <p:nvSpPr>
          <p:cNvPr id="7" name="Content Placeholder 6"/>
          <p:cNvSpPr>
            <a:spLocks noGrp="1"/>
          </p:cNvSpPr>
          <p:nvPr>
            <p:ph idx="1"/>
          </p:nvPr>
        </p:nvSpPr>
        <p:spPr/>
        <p:txBody>
          <a:bodyPr/>
          <a:lstStyle/>
          <a:p>
            <a:r>
              <a:rPr kumimoji="1" lang="fr-FR" dirty="0" smtClean="0"/>
              <a:t>3 caches </a:t>
            </a:r>
            <a:r>
              <a:rPr kumimoji="1" lang="fr-FR" dirty="0" err="1" smtClean="0"/>
              <a:t>consisting</a:t>
            </a:r>
            <a:r>
              <a:rPr kumimoji="1" lang="fr-FR" dirty="0" smtClean="0"/>
              <a:t> of 4 one-</a:t>
            </a:r>
            <a:r>
              <a:rPr kumimoji="1" lang="fr-FR" dirty="0" err="1" smtClean="0"/>
              <a:t>word</a:t>
            </a:r>
            <a:r>
              <a:rPr kumimoji="1" lang="fr-FR" dirty="0" smtClean="0"/>
              <a:t> blocks:</a:t>
            </a:r>
          </a:p>
          <a:p>
            <a:endParaRPr kumimoji="1" lang="fr-FR" dirty="0" smtClean="0"/>
          </a:p>
          <a:p>
            <a:r>
              <a:rPr kumimoji="1" lang="fr-FR" dirty="0" smtClean="0"/>
              <a:t> Cache 1 : </a:t>
            </a:r>
            <a:r>
              <a:rPr kumimoji="1" lang="fr-FR" dirty="0" err="1" smtClean="0"/>
              <a:t>fully</a:t>
            </a:r>
            <a:r>
              <a:rPr kumimoji="1" lang="fr-FR" dirty="0" smtClean="0"/>
              <a:t> associative</a:t>
            </a:r>
          </a:p>
          <a:p>
            <a:r>
              <a:rPr kumimoji="1" lang="fr-FR" dirty="0" smtClean="0"/>
              <a:t> Cache 2 : </a:t>
            </a:r>
            <a:r>
              <a:rPr kumimoji="1" lang="fr-FR" dirty="0" err="1" smtClean="0"/>
              <a:t>two</a:t>
            </a:r>
            <a:r>
              <a:rPr kumimoji="1" lang="fr-FR" dirty="0" smtClean="0"/>
              <a:t>-</a:t>
            </a:r>
            <a:r>
              <a:rPr kumimoji="1" lang="fr-FR" dirty="0" err="1" smtClean="0"/>
              <a:t>way</a:t>
            </a:r>
            <a:r>
              <a:rPr kumimoji="1" lang="fr-FR" dirty="0" smtClean="0"/>
              <a:t> set associative</a:t>
            </a:r>
          </a:p>
          <a:p>
            <a:r>
              <a:rPr kumimoji="1" lang="fr-FR" dirty="0" smtClean="0"/>
              <a:t> Cache 3 : direct </a:t>
            </a:r>
            <a:r>
              <a:rPr kumimoji="1" lang="fr-FR" dirty="0" err="1" smtClean="0"/>
              <a:t>mapped</a:t>
            </a:r>
            <a:endParaRPr kumimoji="1" lang="fr-FR" dirty="0" smtClean="0"/>
          </a:p>
          <a:p>
            <a:endParaRPr kumimoji="1" lang="fr-FR" dirty="0" smtClean="0"/>
          </a:p>
          <a:p>
            <a:r>
              <a:rPr kumimoji="1" lang="fr-FR" dirty="0" smtClean="0"/>
              <a:t>Suppose </a:t>
            </a:r>
            <a:r>
              <a:rPr kumimoji="1" lang="fr-FR" dirty="0" err="1" smtClean="0"/>
              <a:t>following</a:t>
            </a:r>
            <a:r>
              <a:rPr kumimoji="1" lang="fr-FR" dirty="0" smtClean="0"/>
              <a:t> </a:t>
            </a:r>
            <a:r>
              <a:rPr kumimoji="1" lang="fr-FR" dirty="0" err="1" smtClean="0"/>
              <a:t>sequence</a:t>
            </a:r>
            <a:r>
              <a:rPr kumimoji="1" lang="fr-FR" dirty="0" smtClean="0"/>
              <a:t> of block </a:t>
            </a:r>
            <a:r>
              <a:rPr kumimoji="1" lang="fr-FR" dirty="0" err="1" smtClean="0"/>
              <a:t>addresses</a:t>
            </a:r>
            <a:r>
              <a:rPr kumimoji="1" lang="fr-FR" dirty="0" smtClean="0"/>
              <a:t>: 	</a:t>
            </a:r>
            <a:br>
              <a:rPr kumimoji="1" lang="fr-FR" dirty="0" smtClean="0"/>
            </a:br>
            <a:r>
              <a:rPr kumimoji="1" lang="fr-FR" dirty="0" smtClean="0"/>
              <a:t>0, 8, 0, 6, 8</a:t>
            </a:r>
            <a:endParaRPr kumimoji="1" lang="en-GB"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2"/>
          <p:cNvSpPr>
            <a:spLocks noGrp="1" noChangeArrowheads="1"/>
          </p:cNvSpPr>
          <p:nvPr>
            <p:ph type="title"/>
          </p:nvPr>
        </p:nvSpPr>
        <p:spPr/>
        <p:txBody>
          <a:bodyPr/>
          <a:lstStyle/>
          <a:p>
            <a:pPr eaLnBrk="1" hangingPunct="1"/>
            <a:r>
              <a:rPr lang="en-US" smtClean="0"/>
              <a:t>Example 2</a:t>
            </a:r>
            <a:r>
              <a:rPr lang="fr-FR" smtClean="0"/>
              <a:t>:    Direct Mapped</a:t>
            </a:r>
            <a:endParaRPr lang="en-GB" smtClean="0"/>
          </a:p>
        </p:txBody>
      </p:sp>
      <p:graphicFrame>
        <p:nvGraphicFramePr>
          <p:cNvPr id="613379" name="Group 3"/>
          <p:cNvGraphicFramePr>
            <a:graphicFrameLocks noGrp="1"/>
          </p:cNvGraphicFramePr>
          <p:nvPr/>
        </p:nvGraphicFramePr>
        <p:xfrm>
          <a:off x="1295400" y="1295400"/>
          <a:ext cx="3276600" cy="1524000"/>
        </p:xfrm>
        <a:graphic>
          <a:graphicData uri="http://schemas.openxmlformats.org/drawingml/2006/table">
            <a:tbl>
              <a:tblPr/>
              <a:tblGrid>
                <a:gridCol w="1638300"/>
                <a:gridCol w="1638300"/>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rPr>
                        <a:t>Block address</a:t>
                      </a:r>
                      <a:endParaRPr kumimoji="0" lang="en-GB" sz="16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rPr>
                        <a:t>Cache Block</a:t>
                      </a:r>
                      <a:endParaRPr kumimoji="0" lang="en-GB"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rPr>
                        <a:t>0</a:t>
                      </a:r>
                      <a:endParaRPr kumimoji="0" lang="en-GB" sz="16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rPr>
                        <a:t>0 mod 4=0</a:t>
                      </a:r>
                      <a:endParaRPr kumimoji="0" lang="en-GB"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rPr>
                        <a:t>6</a:t>
                      </a:r>
                      <a:endParaRPr kumimoji="0" lang="en-GB" sz="16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rPr>
                        <a:t>6 mod 4=2</a:t>
                      </a:r>
                      <a:endParaRPr kumimoji="0" lang="en-GB"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rPr>
                        <a:t>8</a:t>
                      </a:r>
                      <a:endParaRPr kumimoji="0" lang="en-GB" sz="16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smtClean="0">
                          <a:ln>
                            <a:noFill/>
                          </a:ln>
                          <a:solidFill>
                            <a:schemeClr val="tx1"/>
                          </a:solidFill>
                          <a:effectLst/>
                          <a:latin typeface="Times New Roman" pitchFamily="18" charset="0"/>
                        </a:rPr>
                        <a:t>8 mod 4=0</a:t>
                      </a:r>
                      <a:endParaRPr kumimoji="0" lang="en-GB"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13396" name="Group 20"/>
          <p:cNvGraphicFramePr>
            <a:graphicFrameLocks noGrp="1"/>
          </p:cNvGraphicFramePr>
          <p:nvPr/>
        </p:nvGraphicFramePr>
        <p:xfrm>
          <a:off x="1295400" y="3124200"/>
          <a:ext cx="7162800" cy="2875281"/>
        </p:xfrm>
        <a:graphic>
          <a:graphicData uri="http://schemas.openxmlformats.org/drawingml/2006/table">
            <a:tbl>
              <a:tblPr/>
              <a:tblGrid>
                <a:gridCol w="1624013"/>
                <a:gridCol w="792162"/>
                <a:gridCol w="1209675"/>
                <a:gridCol w="1203325"/>
                <a:gridCol w="1209675"/>
                <a:gridCol w="1123950"/>
              </a:tblGrid>
              <a:tr h="584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rPr>
                        <a:t>Address of memory block</a:t>
                      </a:r>
                      <a:endParaRPr kumimoji="0" lang="en-GB" sz="18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rPr>
                        <a:t>Hit or miss</a:t>
                      </a:r>
                      <a:endParaRPr kumimoji="0" lang="en-GB"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rPr>
                        <a:t>Location 0</a:t>
                      </a:r>
                      <a:endParaRPr kumimoji="0" lang="en-GB"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rPr>
                        <a:t>Location 1</a:t>
                      </a:r>
                      <a:endParaRPr kumimoji="0" lang="en-GB"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rPr>
                        <a:t>Location 2</a:t>
                      </a:r>
                      <a:endParaRPr kumimoji="0" lang="en-GB"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rPr>
                        <a:t>Location 3</a:t>
                      </a:r>
                      <a:endParaRPr kumimoji="0" lang="en-GB"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46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0</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miss</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Mem[0]</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8</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miss</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Mem[8]</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0</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miss</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Mem[0]</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6</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miss</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Mem[0]</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Mem[6]</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8</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miss</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Mem[8]</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Mem[6]</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3322" name="Text Box 71"/>
          <p:cNvSpPr txBox="1">
            <a:spLocks noChangeArrowheads="1"/>
          </p:cNvSpPr>
          <p:nvPr/>
        </p:nvSpPr>
        <p:spPr bwMode="auto">
          <a:xfrm>
            <a:off x="3048000" y="6172200"/>
            <a:ext cx="2847975" cy="366713"/>
          </a:xfrm>
          <a:prstGeom prst="rect">
            <a:avLst/>
          </a:prstGeom>
          <a:noFill/>
          <a:ln w="19050">
            <a:noFill/>
            <a:miter lim="800000"/>
            <a:headEnd/>
            <a:tailEnd/>
          </a:ln>
        </p:spPr>
        <p:txBody>
          <a:bodyPr wrap="none">
            <a:spAutoFit/>
          </a:bodyPr>
          <a:lstStyle/>
          <a:p>
            <a:pPr eaLnBrk="0" hangingPunct="0"/>
            <a:r>
              <a:rPr kumimoji="1" lang="fr-FR" sz="1800">
                <a:solidFill>
                  <a:srgbClr val="003399"/>
                </a:solidFill>
              </a:rPr>
              <a:t>Coloured = new entry = miss</a:t>
            </a:r>
            <a:endParaRPr kumimoji="1" lang="en-GB" sz="1800">
              <a:solidFill>
                <a:srgbClr val="003399"/>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2"/>
          <p:cNvSpPr>
            <a:spLocks noGrp="1" noChangeArrowheads="1"/>
          </p:cNvSpPr>
          <p:nvPr>
            <p:ph type="title"/>
          </p:nvPr>
        </p:nvSpPr>
        <p:spPr/>
        <p:txBody>
          <a:bodyPr/>
          <a:lstStyle/>
          <a:p>
            <a:pPr eaLnBrk="1" hangingPunct="1"/>
            <a:r>
              <a:rPr lang="fr-FR" smtClean="0"/>
              <a:t>Example 2:    2-way Set Associative:</a:t>
            </a:r>
            <a:br>
              <a:rPr lang="fr-FR" smtClean="0"/>
            </a:br>
            <a:r>
              <a:rPr lang="fr-FR" smtClean="0"/>
              <a:t> 2 sets</a:t>
            </a:r>
            <a:endParaRPr lang="en-GB" smtClean="0"/>
          </a:p>
        </p:txBody>
      </p:sp>
      <p:graphicFrame>
        <p:nvGraphicFramePr>
          <p:cNvPr id="615427" name="Group 3"/>
          <p:cNvGraphicFramePr>
            <a:graphicFrameLocks noGrp="1"/>
          </p:cNvGraphicFramePr>
          <p:nvPr/>
        </p:nvGraphicFramePr>
        <p:xfrm>
          <a:off x="1143000" y="1447800"/>
          <a:ext cx="3429000" cy="1463040"/>
        </p:xfrm>
        <a:graphic>
          <a:graphicData uri="http://schemas.openxmlformats.org/drawingml/2006/table">
            <a:tbl>
              <a:tblPr/>
              <a:tblGrid>
                <a:gridCol w="1714500"/>
                <a:gridCol w="1714500"/>
              </a:tblGrid>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rPr>
                        <a:t>Block address</a:t>
                      </a:r>
                      <a:endParaRPr kumimoji="0" lang="en-GB" sz="18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rPr>
                        <a:t>Cache Block</a:t>
                      </a:r>
                      <a:endParaRPr kumimoji="0" lang="en-GB"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0</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0 mod 2=0</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6</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6 mod 2=0</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8</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8 mod 2=0</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15444" name="Group 20"/>
          <p:cNvGraphicFramePr>
            <a:graphicFrameLocks noGrp="1"/>
          </p:cNvGraphicFramePr>
          <p:nvPr/>
        </p:nvGraphicFramePr>
        <p:xfrm>
          <a:off x="1143000" y="3276600"/>
          <a:ext cx="7543800" cy="2609088"/>
        </p:xfrm>
        <a:graphic>
          <a:graphicData uri="http://schemas.openxmlformats.org/drawingml/2006/table">
            <a:tbl>
              <a:tblPr/>
              <a:tblGrid>
                <a:gridCol w="1711325"/>
                <a:gridCol w="833438"/>
                <a:gridCol w="1273175"/>
                <a:gridCol w="1270000"/>
                <a:gridCol w="1273175"/>
                <a:gridCol w="1182687"/>
              </a:tblGrid>
              <a:tr h="350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rPr>
                        <a:t>Address of memory block</a:t>
                      </a:r>
                      <a:endParaRPr kumimoji="0" lang="en-GB" sz="16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rPr>
                        <a:t>Hit or miss</a:t>
                      </a:r>
                      <a:endParaRPr kumimoji="0" lang="en-GB"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rPr>
                        <a:t>SET 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rPr>
                        <a:t>entry 0</a:t>
                      </a:r>
                      <a:endParaRPr kumimoji="0" lang="en-GB"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rPr>
                        <a:t>SET 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rPr>
                        <a:t>entry 1</a:t>
                      </a:r>
                      <a:endParaRPr kumimoji="0" lang="en-GB"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rPr>
                        <a:t>SET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rPr>
                        <a:t>entry 0</a:t>
                      </a:r>
                      <a:endParaRPr kumimoji="0" lang="en-GB"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rPr>
                        <a:t>SET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rPr>
                        <a:t>entry 1</a:t>
                      </a:r>
                      <a:endParaRPr kumimoji="0" lang="en-GB"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00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0</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Miss</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Mem[0]</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8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8</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Miss</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Mem[0]</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Mem[8]</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8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0</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Hit</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Mem[0]</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Mem[8]</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6</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Miss</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Mem[0]</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Mem[6]</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8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8</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Miss</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Mem[8]</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Mem[6]</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4346" name="Text Box 75"/>
          <p:cNvSpPr txBox="1">
            <a:spLocks noChangeArrowheads="1"/>
          </p:cNvSpPr>
          <p:nvPr/>
        </p:nvSpPr>
        <p:spPr bwMode="auto">
          <a:xfrm>
            <a:off x="2117725" y="5829300"/>
            <a:ext cx="3632200" cy="366713"/>
          </a:xfrm>
          <a:prstGeom prst="rect">
            <a:avLst/>
          </a:prstGeom>
          <a:noFill/>
          <a:ln w="19050">
            <a:noFill/>
            <a:miter lim="800000"/>
            <a:headEnd/>
            <a:tailEnd/>
          </a:ln>
        </p:spPr>
        <p:txBody>
          <a:bodyPr wrap="none">
            <a:spAutoFit/>
          </a:bodyPr>
          <a:lstStyle/>
          <a:p>
            <a:pPr eaLnBrk="0" hangingPunct="0"/>
            <a:r>
              <a:rPr kumimoji="1" lang="fr-FR" sz="1800">
                <a:solidFill>
                  <a:srgbClr val="003399"/>
                </a:solidFill>
              </a:rPr>
              <a:t>LEAST RECENTLY USED BLOCK</a:t>
            </a:r>
            <a:endParaRPr kumimoji="1" lang="en-GB" sz="1800">
              <a:solidFill>
                <a:srgbClr val="003399"/>
              </a:solidFill>
            </a:endParaRPr>
          </a:p>
        </p:txBody>
      </p:sp>
      <p:sp>
        <p:nvSpPr>
          <p:cNvPr id="54347" name="Text Box 76"/>
          <p:cNvSpPr txBox="1">
            <a:spLocks noChangeArrowheads="1"/>
          </p:cNvSpPr>
          <p:nvPr/>
        </p:nvSpPr>
        <p:spPr bwMode="auto">
          <a:xfrm>
            <a:off x="5318125" y="1565275"/>
            <a:ext cx="3057525" cy="457200"/>
          </a:xfrm>
          <a:prstGeom prst="rect">
            <a:avLst/>
          </a:prstGeom>
          <a:noFill/>
          <a:ln w="9525">
            <a:noFill/>
            <a:miter lim="800000"/>
            <a:headEnd/>
            <a:tailEnd/>
          </a:ln>
        </p:spPr>
        <p:txBody>
          <a:bodyPr wrap="none">
            <a:spAutoFit/>
          </a:bodyPr>
          <a:lstStyle/>
          <a:p>
            <a:r>
              <a:rPr lang="en-US"/>
              <a:t>(so all in set/location 0)</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2"/>
          <p:cNvSpPr>
            <a:spLocks noGrp="1" noChangeArrowheads="1"/>
          </p:cNvSpPr>
          <p:nvPr>
            <p:ph type="title"/>
          </p:nvPr>
        </p:nvSpPr>
        <p:spPr/>
        <p:txBody>
          <a:bodyPr/>
          <a:lstStyle/>
          <a:p>
            <a:pPr eaLnBrk="1" hangingPunct="1"/>
            <a:r>
              <a:rPr lang="fr-FR" smtClean="0"/>
              <a:t>Example 2:    Fully associative </a:t>
            </a:r>
            <a:br>
              <a:rPr lang="fr-FR" smtClean="0"/>
            </a:br>
            <a:r>
              <a:rPr lang="fr-FR" smtClean="0"/>
              <a:t>(4 way assoc., 1 set)</a:t>
            </a:r>
            <a:endParaRPr lang="en-GB" smtClean="0"/>
          </a:p>
        </p:txBody>
      </p:sp>
      <p:graphicFrame>
        <p:nvGraphicFramePr>
          <p:cNvPr id="617475" name="Group 3"/>
          <p:cNvGraphicFramePr>
            <a:graphicFrameLocks noGrp="1"/>
          </p:cNvGraphicFramePr>
          <p:nvPr/>
        </p:nvGraphicFramePr>
        <p:xfrm>
          <a:off x="457200" y="2057400"/>
          <a:ext cx="8153400" cy="3233740"/>
        </p:xfrm>
        <a:graphic>
          <a:graphicData uri="http://schemas.openxmlformats.org/drawingml/2006/table">
            <a:tbl>
              <a:tblPr/>
              <a:tblGrid>
                <a:gridCol w="1849438"/>
                <a:gridCol w="901700"/>
                <a:gridCol w="1374775"/>
                <a:gridCol w="1371600"/>
                <a:gridCol w="1374775"/>
                <a:gridCol w="1281112"/>
              </a:tblGrid>
              <a:tr h="693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rPr>
                        <a:t>Address of memory block</a:t>
                      </a:r>
                      <a:endParaRPr kumimoji="0" lang="en-GB" sz="18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rPr>
                        <a:t>Hit or miss</a:t>
                      </a:r>
                      <a:endParaRPr kumimoji="0" lang="en-GB"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rPr>
                        <a:t>Block 0</a:t>
                      </a:r>
                      <a:endParaRPr kumimoji="0" lang="en-GB"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rPr>
                        <a:t>Block 1</a:t>
                      </a:r>
                      <a:endParaRPr kumimoji="0" lang="en-GB"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rPr>
                        <a:t>Block 2</a:t>
                      </a:r>
                      <a:endParaRPr kumimoji="0" lang="en-GB"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rPr>
                        <a:t>Block 3</a:t>
                      </a:r>
                      <a:endParaRPr kumimoji="0" lang="en-GB"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92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0</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Miss</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Mem[0]</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8</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Miss</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Mem[0]</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Mem[8]</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0</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Hit</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Mem[0]</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Mem[8]</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6</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Miss</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Mem[0]</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Mem[8]</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Mem[6]</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8</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Hit</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Mem[0]</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Mem[8]</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rPr>
                        <a:t>Mem[6]</a:t>
                      </a: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Rectangle 2"/>
          <p:cNvSpPr>
            <a:spLocks noGrp="1" noChangeArrowheads="1"/>
          </p:cNvSpPr>
          <p:nvPr>
            <p:ph type="title"/>
          </p:nvPr>
        </p:nvSpPr>
        <p:spPr>
          <a:noFill/>
        </p:spPr>
        <p:txBody>
          <a:bodyPr lIns="90488" tIns="44450" rIns="90488" bIns="44450"/>
          <a:lstStyle/>
          <a:p>
            <a:pPr eaLnBrk="1" hangingPunct="1"/>
            <a:r>
              <a:rPr lang="en-US" smtClean="0"/>
              <a:t>Classifying Misses: </a:t>
            </a:r>
            <a:r>
              <a:rPr lang="en-US" b="1" smtClean="0"/>
              <a:t>the 3 Cs</a:t>
            </a:r>
            <a:endParaRPr lang="en-GB" b="1" smtClean="0"/>
          </a:p>
        </p:txBody>
      </p:sp>
      <p:sp>
        <p:nvSpPr>
          <p:cNvPr id="61446" name="Rectangle 3"/>
          <p:cNvSpPr>
            <a:spLocks noGrp="1" noChangeArrowheads="1"/>
          </p:cNvSpPr>
          <p:nvPr>
            <p:ph type="body" idx="1"/>
          </p:nvPr>
        </p:nvSpPr>
        <p:spPr>
          <a:xfrm>
            <a:off x="457200" y="1409700"/>
            <a:ext cx="8153400" cy="4838700"/>
          </a:xfrm>
          <a:noFill/>
        </p:spPr>
        <p:txBody>
          <a:bodyPr lIns="90488" tIns="44450" rIns="90488" bIns="44450"/>
          <a:lstStyle/>
          <a:p>
            <a:pPr eaLnBrk="1" hangingPunct="1"/>
            <a:r>
              <a:rPr lang="en-US" sz="2800" smtClean="0"/>
              <a:t>The</a:t>
            </a:r>
            <a:r>
              <a:rPr lang="en-GB" sz="2800" smtClean="0"/>
              <a:t> 3 Cs</a:t>
            </a:r>
            <a:r>
              <a:rPr lang="en-US" sz="2800" smtClean="0"/>
              <a:t>:</a:t>
            </a:r>
            <a:endParaRPr lang="en-GB" sz="2800" smtClean="0"/>
          </a:p>
          <a:p>
            <a:pPr lvl="1" eaLnBrk="1" hangingPunct="1"/>
            <a:r>
              <a:rPr lang="en-GB" sz="2400" b="1" i="1" smtClean="0">
                <a:solidFill>
                  <a:schemeClr val="accent2"/>
                </a:solidFill>
              </a:rPr>
              <a:t>Compulsory</a:t>
            </a:r>
            <a:r>
              <a:rPr lang="en-GB" sz="2400" smtClean="0"/>
              <a:t>—</a:t>
            </a:r>
            <a:r>
              <a:rPr lang="en-US" sz="2400" smtClean="0"/>
              <a:t>F</a:t>
            </a:r>
            <a:r>
              <a:rPr lang="en-GB" sz="2400" smtClean="0"/>
              <a:t>irst access to a block is</a:t>
            </a:r>
            <a:r>
              <a:rPr lang="en-US" sz="2400" smtClean="0"/>
              <a:t> always a miss</a:t>
            </a:r>
            <a:r>
              <a:rPr lang="en-GB" sz="2400" smtClean="0"/>
              <a:t>. Also called </a:t>
            </a:r>
            <a:r>
              <a:rPr lang="en-GB" sz="2400" i="1" u="sng" smtClean="0">
                <a:solidFill>
                  <a:schemeClr val="accent2"/>
                </a:solidFill>
              </a:rPr>
              <a:t>cold start misses</a:t>
            </a:r>
          </a:p>
          <a:p>
            <a:pPr lvl="2" eaLnBrk="1" hangingPunct="1"/>
            <a:r>
              <a:rPr lang="en-US" sz="2000" smtClean="0"/>
              <a:t>misses in infinite cache</a:t>
            </a:r>
          </a:p>
          <a:p>
            <a:pPr lvl="1" eaLnBrk="1" hangingPunct="1"/>
            <a:endParaRPr lang="en-US" sz="2400" i="1" u="sng" smtClean="0">
              <a:solidFill>
                <a:schemeClr val="hlink"/>
              </a:solidFill>
            </a:endParaRPr>
          </a:p>
          <a:p>
            <a:pPr lvl="1" eaLnBrk="1" hangingPunct="1"/>
            <a:r>
              <a:rPr lang="en-GB" sz="2400" b="1" i="1" smtClean="0">
                <a:solidFill>
                  <a:schemeClr val="accent2"/>
                </a:solidFill>
              </a:rPr>
              <a:t>Capacity</a:t>
            </a:r>
            <a:r>
              <a:rPr lang="en-GB" sz="2400" smtClean="0"/>
              <a:t>—</a:t>
            </a:r>
            <a:r>
              <a:rPr lang="en-US" sz="2400" smtClean="0"/>
              <a:t>Misses resulting from the finite capacity of the cache</a:t>
            </a:r>
          </a:p>
          <a:p>
            <a:pPr lvl="2" eaLnBrk="1" hangingPunct="1"/>
            <a:r>
              <a:rPr lang="en-US" sz="1600" b="1" smtClean="0">
                <a:latin typeface="Arial" pitchFamily="34" charset="0"/>
              </a:rPr>
              <a:t>misses in fully associative cache with optimal replacement strategy</a:t>
            </a:r>
            <a:endParaRPr lang="en-GB" sz="1600" b="1" smtClean="0">
              <a:latin typeface="Arial" pitchFamily="34" charset="0"/>
            </a:endParaRPr>
          </a:p>
          <a:p>
            <a:pPr lvl="2" eaLnBrk="1" hangingPunct="1"/>
            <a:endParaRPr lang="en-US" sz="2000" i="1" u="sng" smtClean="0">
              <a:solidFill>
                <a:schemeClr val="hlink"/>
              </a:solidFill>
            </a:endParaRPr>
          </a:p>
          <a:p>
            <a:pPr lvl="1" eaLnBrk="1" hangingPunct="1"/>
            <a:r>
              <a:rPr lang="en-GB" sz="2400" b="1" i="1" smtClean="0">
                <a:solidFill>
                  <a:schemeClr val="accent2"/>
                </a:solidFill>
              </a:rPr>
              <a:t>Conflict</a:t>
            </a:r>
            <a:r>
              <a:rPr lang="en-GB" sz="2400" smtClean="0"/>
              <a:t>—</a:t>
            </a:r>
            <a:r>
              <a:rPr lang="en-US" sz="2400" smtClean="0"/>
              <a:t>Misses occurring because several blocks map to the same set. </a:t>
            </a:r>
            <a:r>
              <a:rPr lang="en-GB" sz="2400" smtClean="0"/>
              <a:t>Also called </a:t>
            </a:r>
            <a:r>
              <a:rPr lang="en-GB" sz="2400" i="1" u="sng" smtClean="0">
                <a:solidFill>
                  <a:schemeClr val="accent2"/>
                </a:solidFill>
              </a:rPr>
              <a:t>collision misses</a:t>
            </a:r>
          </a:p>
          <a:p>
            <a:pPr lvl="2" eaLnBrk="1" hangingPunct="1"/>
            <a:r>
              <a:rPr lang="en-GB" sz="2000" smtClean="0"/>
              <a:t>remaining misses</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2"/>
          <p:cNvSpPr>
            <a:spLocks noGrp="1" noChangeArrowheads="1"/>
          </p:cNvSpPr>
          <p:nvPr>
            <p:ph type="title"/>
          </p:nvPr>
        </p:nvSpPr>
        <p:spPr>
          <a:noFill/>
        </p:spPr>
        <p:txBody>
          <a:bodyPr lIns="90488" tIns="44450" rIns="90488" bIns="44450"/>
          <a:lstStyle/>
          <a:p>
            <a:pPr eaLnBrk="1" hangingPunct="1"/>
            <a:r>
              <a:rPr lang="en-GB" smtClean="0"/>
              <a:t>3 Cs: Compulsory, Capacity, Conflict</a:t>
            </a:r>
          </a:p>
        </p:txBody>
      </p:sp>
      <p:sp>
        <p:nvSpPr>
          <p:cNvPr id="396291" name="Rectangle 3"/>
          <p:cNvSpPr>
            <a:spLocks noGrp="1" noChangeArrowheads="1"/>
          </p:cNvSpPr>
          <p:nvPr>
            <p:ph idx="1"/>
          </p:nvPr>
        </p:nvSpPr>
        <p:spPr>
          <a:noFill/>
        </p:spPr>
        <p:txBody>
          <a:bodyPr lIns="90488" tIns="44450" rIns="90488" bIns="44450"/>
          <a:lstStyle/>
          <a:p>
            <a:pPr eaLnBrk="1" hangingPunct="1">
              <a:buFontTx/>
              <a:buNone/>
            </a:pPr>
            <a:r>
              <a:rPr lang="en-GB" sz="2800" smtClean="0"/>
              <a:t>In all cases, assume total cache size not changed</a:t>
            </a:r>
          </a:p>
          <a:p>
            <a:pPr eaLnBrk="1" hangingPunct="1"/>
            <a:endParaRPr lang="en-GB" sz="2800" smtClean="0"/>
          </a:p>
          <a:p>
            <a:pPr eaLnBrk="1" hangingPunct="1">
              <a:buFontTx/>
              <a:buNone/>
            </a:pPr>
            <a:r>
              <a:rPr lang="en-GB" sz="2800" smtClean="0"/>
              <a:t>What happens if we:</a:t>
            </a:r>
          </a:p>
          <a:p>
            <a:pPr eaLnBrk="1" hangingPunct="1">
              <a:buFontTx/>
              <a:buNone/>
            </a:pPr>
            <a:r>
              <a:rPr lang="en-GB" sz="2800" smtClean="0"/>
              <a:t>1) Change Block Size: </a:t>
            </a:r>
            <a:br>
              <a:rPr lang="en-GB" sz="2800" smtClean="0"/>
            </a:br>
            <a:r>
              <a:rPr lang="en-GB" sz="2800" smtClean="0"/>
              <a:t>Which of 3Cs is obviously affected? </a:t>
            </a:r>
            <a:r>
              <a:rPr lang="en-GB" sz="2800" smtClean="0">
                <a:solidFill>
                  <a:schemeClr val="accent2"/>
                </a:solidFill>
              </a:rPr>
              <a:t>compulsory</a:t>
            </a:r>
          </a:p>
          <a:p>
            <a:pPr eaLnBrk="1" hangingPunct="1">
              <a:buFontTx/>
              <a:buNone/>
            </a:pPr>
            <a:r>
              <a:rPr lang="en-GB" sz="2800" smtClean="0"/>
              <a:t>2) Change Cache Size: </a:t>
            </a:r>
            <a:br>
              <a:rPr lang="en-GB" sz="2800" smtClean="0"/>
            </a:br>
            <a:r>
              <a:rPr lang="en-GB" sz="2800" smtClean="0"/>
              <a:t>Which of 3Cs is obviously affected? </a:t>
            </a:r>
            <a:r>
              <a:rPr lang="en-GB" sz="2800" smtClean="0">
                <a:solidFill>
                  <a:schemeClr val="accent2"/>
                </a:solidFill>
              </a:rPr>
              <a:t>capacity misses</a:t>
            </a:r>
          </a:p>
          <a:p>
            <a:pPr eaLnBrk="1" hangingPunct="1">
              <a:buFontTx/>
              <a:buNone/>
            </a:pPr>
            <a:r>
              <a:rPr lang="en-GB" sz="2800" smtClean="0"/>
              <a:t>3) Introduce higher associativity : </a:t>
            </a:r>
            <a:br>
              <a:rPr lang="en-GB" sz="2800" smtClean="0"/>
            </a:br>
            <a:r>
              <a:rPr lang="en-GB" sz="2800" smtClean="0"/>
              <a:t>Which of 3Cs is obviously affected? </a:t>
            </a:r>
            <a:r>
              <a:rPr lang="en-GB" sz="2800" smtClean="0">
                <a:solidFill>
                  <a:schemeClr val="accent2"/>
                </a:solidFill>
              </a:rPr>
              <a:t>conflict misses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629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629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6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3" name="Picture 2"/>
          <p:cNvPicPr>
            <a:picLocks noChangeArrowheads="1"/>
          </p:cNvPicPr>
          <p:nvPr/>
        </p:nvPicPr>
        <p:blipFill>
          <a:blip r:embed="rId3" cstate="print"/>
          <a:srcRect/>
          <a:stretch>
            <a:fillRect/>
          </a:stretch>
        </p:blipFill>
        <p:spPr bwMode="auto">
          <a:xfrm>
            <a:off x="895350" y="1066800"/>
            <a:ext cx="7943850" cy="5562600"/>
          </a:xfrm>
          <a:prstGeom prst="rect">
            <a:avLst/>
          </a:prstGeom>
          <a:noFill/>
          <a:ln w="12700" cmpd="tri">
            <a:noFill/>
            <a:prstDash val="dash"/>
            <a:miter lim="800000"/>
            <a:headEnd/>
            <a:tailEnd/>
          </a:ln>
        </p:spPr>
      </p:pic>
      <p:sp>
        <p:nvSpPr>
          <p:cNvPr id="63494" name="Rectangle 3"/>
          <p:cNvSpPr>
            <a:spLocks noGrp="1" noChangeArrowheads="1"/>
          </p:cNvSpPr>
          <p:nvPr>
            <p:ph type="title"/>
          </p:nvPr>
        </p:nvSpPr>
        <p:spPr>
          <a:noFill/>
        </p:spPr>
        <p:txBody>
          <a:bodyPr lIns="90488" tIns="44450" rIns="90488" bIns="44450"/>
          <a:lstStyle/>
          <a:p>
            <a:pPr eaLnBrk="1" hangingPunct="1"/>
            <a:r>
              <a:rPr lang="en-GB" smtClean="0"/>
              <a:t>3Cs Absolute Miss Rate (SPEC92)</a:t>
            </a:r>
          </a:p>
        </p:txBody>
      </p:sp>
      <p:sp>
        <p:nvSpPr>
          <p:cNvPr id="63495" name="Rectangle 4"/>
          <p:cNvSpPr>
            <a:spLocks noChangeArrowheads="1"/>
          </p:cNvSpPr>
          <p:nvPr/>
        </p:nvSpPr>
        <p:spPr bwMode="auto">
          <a:xfrm>
            <a:off x="5053013" y="2328863"/>
            <a:ext cx="1314450" cy="454025"/>
          </a:xfrm>
          <a:prstGeom prst="rect">
            <a:avLst/>
          </a:prstGeom>
          <a:noFill/>
          <a:ln w="12700" cmpd="tri">
            <a:noFill/>
            <a:prstDash val="dash"/>
            <a:miter lim="800000"/>
            <a:headEnd/>
            <a:tailEnd/>
          </a:ln>
        </p:spPr>
        <p:txBody>
          <a:bodyPr wrap="none" lIns="90488" tIns="44450" rIns="90488" bIns="44450">
            <a:spAutoFit/>
          </a:bodyPr>
          <a:lstStyle/>
          <a:p>
            <a:pPr eaLnBrk="0" hangingPunct="0"/>
            <a:r>
              <a:rPr lang="en-GB" b="1">
                <a:latin typeface="Arial" pitchFamily="34" charset="0"/>
              </a:rPr>
              <a:t>Conflict</a:t>
            </a:r>
          </a:p>
        </p:txBody>
      </p:sp>
      <p:sp>
        <p:nvSpPr>
          <p:cNvPr id="63496" name="Line 5"/>
          <p:cNvSpPr>
            <a:spLocks noChangeShapeType="1"/>
          </p:cNvSpPr>
          <p:nvPr/>
        </p:nvSpPr>
        <p:spPr bwMode="auto">
          <a:xfrm>
            <a:off x="3962400" y="2247900"/>
            <a:ext cx="1143000" cy="228600"/>
          </a:xfrm>
          <a:prstGeom prst="line">
            <a:avLst/>
          </a:prstGeom>
          <a:noFill/>
          <a:ln w="12700">
            <a:solidFill>
              <a:schemeClr val="tx1"/>
            </a:solidFill>
            <a:round/>
            <a:headEnd/>
            <a:tailEnd/>
          </a:ln>
        </p:spPr>
        <p:txBody>
          <a:bodyPr/>
          <a:lstStyle/>
          <a:p>
            <a:endParaRPr lang="en-US"/>
          </a:p>
        </p:txBody>
      </p:sp>
      <p:sp>
        <p:nvSpPr>
          <p:cNvPr id="63497" name="Line 6"/>
          <p:cNvSpPr>
            <a:spLocks noChangeShapeType="1"/>
          </p:cNvSpPr>
          <p:nvPr/>
        </p:nvSpPr>
        <p:spPr bwMode="auto">
          <a:xfrm>
            <a:off x="5238750" y="2686050"/>
            <a:ext cx="323850" cy="895350"/>
          </a:xfrm>
          <a:prstGeom prst="line">
            <a:avLst/>
          </a:prstGeom>
          <a:noFill/>
          <a:ln w="12700">
            <a:solidFill>
              <a:schemeClr val="tx1"/>
            </a:solidFill>
            <a:round/>
            <a:headEnd/>
            <a:tailEnd/>
          </a:ln>
        </p:spPr>
        <p:txBody>
          <a:bodyPr/>
          <a:lstStyle/>
          <a:p>
            <a:endParaRPr lang="en-US"/>
          </a:p>
        </p:txBody>
      </p:sp>
      <p:sp>
        <p:nvSpPr>
          <p:cNvPr id="63498" name="Text Box 7"/>
          <p:cNvSpPr txBox="1">
            <a:spLocks noChangeArrowheads="1"/>
          </p:cNvSpPr>
          <p:nvPr/>
        </p:nvSpPr>
        <p:spPr bwMode="auto">
          <a:xfrm>
            <a:off x="152400" y="3048000"/>
            <a:ext cx="1363663" cy="274638"/>
          </a:xfrm>
          <a:prstGeom prst="rect">
            <a:avLst/>
          </a:prstGeom>
          <a:noFill/>
          <a:ln w="19050">
            <a:noFill/>
            <a:miter lim="800000"/>
            <a:headEnd/>
            <a:tailEnd/>
          </a:ln>
        </p:spPr>
        <p:txBody>
          <a:bodyPr wrap="none" lIns="90000" tIns="46800" rIns="90000" bIns="46800">
            <a:spAutoFit/>
          </a:bodyPr>
          <a:lstStyle/>
          <a:p>
            <a:pPr eaLnBrk="0" hangingPunct="0"/>
            <a:r>
              <a:rPr lang="en-US" sz="1200" b="1"/>
              <a:t>Miss rate per type</a:t>
            </a: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2"/>
          <p:cNvSpPr>
            <a:spLocks noGrp="1" noChangeArrowheads="1"/>
          </p:cNvSpPr>
          <p:nvPr>
            <p:ph type="title"/>
          </p:nvPr>
        </p:nvSpPr>
        <p:spPr>
          <a:noFill/>
        </p:spPr>
        <p:txBody>
          <a:bodyPr lIns="90488" tIns="44450" rIns="90488" bIns="44450"/>
          <a:lstStyle/>
          <a:p>
            <a:pPr eaLnBrk="1" hangingPunct="1"/>
            <a:r>
              <a:rPr lang="en-GB" smtClean="0"/>
              <a:t>3Cs Relative Miss Rate</a:t>
            </a:r>
          </a:p>
        </p:txBody>
      </p:sp>
      <p:pic>
        <p:nvPicPr>
          <p:cNvPr id="64518" name="Picture 3"/>
          <p:cNvPicPr>
            <a:picLocks noChangeArrowheads="1"/>
          </p:cNvPicPr>
          <p:nvPr/>
        </p:nvPicPr>
        <p:blipFill>
          <a:blip r:embed="rId3" cstate="print"/>
          <a:srcRect/>
          <a:stretch>
            <a:fillRect/>
          </a:stretch>
        </p:blipFill>
        <p:spPr bwMode="auto">
          <a:xfrm>
            <a:off x="0" y="1304925"/>
            <a:ext cx="8158163" cy="5532438"/>
          </a:xfrm>
          <a:prstGeom prst="rect">
            <a:avLst/>
          </a:prstGeom>
          <a:noFill/>
          <a:ln w="12700" cmpd="tri">
            <a:noFill/>
            <a:prstDash val="dash"/>
            <a:miter lim="800000"/>
            <a:headEnd/>
            <a:tailEnd/>
          </a:ln>
        </p:spPr>
      </p:pic>
      <p:sp>
        <p:nvSpPr>
          <p:cNvPr id="64519" name="Rectangle 4"/>
          <p:cNvSpPr>
            <a:spLocks noChangeArrowheads="1"/>
          </p:cNvSpPr>
          <p:nvPr/>
        </p:nvSpPr>
        <p:spPr bwMode="auto">
          <a:xfrm>
            <a:off x="7605713" y="2309813"/>
            <a:ext cx="1314450" cy="454025"/>
          </a:xfrm>
          <a:prstGeom prst="rect">
            <a:avLst/>
          </a:prstGeom>
          <a:noFill/>
          <a:ln w="12700" cmpd="tri">
            <a:noFill/>
            <a:prstDash val="dash"/>
            <a:miter lim="800000"/>
            <a:headEnd/>
            <a:tailEnd/>
          </a:ln>
        </p:spPr>
        <p:txBody>
          <a:bodyPr wrap="none" lIns="90488" tIns="44450" rIns="90488" bIns="44450">
            <a:spAutoFit/>
          </a:bodyPr>
          <a:lstStyle/>
          <a:p>
            <a:pPr eaLnBrk="0" hangingPunct="0"/>
            <a:r>
              <a:rPr lang="en-GB" b="1">
                <a:latin typeface="Arial" pitchFamily="34" charset="0"/>
              </a:rPr>
              <a:t>Conflict</a:t>
            </a:r>
          </a:p>
        </p:txBody>
      </p:sp>
      <p:sp>
        <p:nvSpPr>
          <p:cNvPr id="64520" name="Text Box 5"/>
          <p:cNvSpPr txBox="1">
            <a:spLocks noChangeArrowheads="1"/>
          </p:cNvSpPr>
          <p:nvPr/>
        </p:nvSpPr>
        <p:spPr bwMode="auto">
          <a:xfrm>
            <a:off x="76200" y="3429000"/>
            <a:ext cx="1363663" cy="274638"/>
          </a:xfrm>
          <a:prstGeom prst="rect">
            <a:avLst/>
          </a:prstGeom>
          <a:noFill/>
          <a:ln w="19050">
            <a:noFill/>
            <a:miter lim="800000"/>
            <a:headEnd/>
            <a:tailEnd/>
          </a:ln>
        </p:spPr>
        <p:txBody>
          <a:bodyPr wrap="none" lIns="90000" tIns="46800" rIns="90000" bIns="46800">
            <a:spAutoFit/>
          </a:bodyPr>
          <a:lstStyle/>
          <a:p>
            <a:pPr eaLnBrk="0" hangingPunct="0"/>
            <a:r>
              <a:rPr lang="en-US" sz="1200" b="1"/>
              <a:t>Miss rate per type</a:t>
            </a: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r>
              <a:rPr lang="en-US" smtClean="0"/>
              <a:t>Registers vs. Memory</a:t>
            </a:r>
          </a:p>
        </p:txBody>
      </p:sp>
      <p:sp>
        <p:nvSpPr>
          <p:cNvPr id="21508" name="Rectangle 3"/>
          <p:cNvSpPr>
            <a:spLocks noGrp="1" noChangeArrowheads="1"/>
          </p:cNvSpPr>
          <p:nvPr>
            <p:ph type="body" idx="1"/>
          </p:nvPr>
        </p:nvSpPr>
        <p:spPr/>
        <p:txBody>
          <a:bodyPr/>
          <a:lstStyle/>
          <a:p>
            <a:r>
              <a:rPr lang="en-US" smtClean="0"/>
              <a:t>Arithmetic instructions operands must be registers, </a:t>
            </a:r>
            <a:br>
              <a:rPr lang="en-US" smtClean="0"/>
            </a:br>
            <a:r>
              <a:rPr lang="en-US" smtClean="0"/>
              <a:t>	— only 32 registers provided (Why?)</a:t>
            </a:r>
          </a:p>
          <a:p>
            <a:r>
              <a:rPr lang="en-US" smtClean="0"/>
              <a:t>Compiler associates variables with registers</a:t>
            </a:r>
          </a:p>
          <a:p>
            <a:r>
              <a:rPr lang="en-US" smtClean="0"/>
              <a:t>Question: what to do about programs with lots of variables ?</a:t>
            </a:r>
            <a:endParaRPr lang="en-US" dirty="0" smtClean="0"/>
          </a:p>
        </p:txBody>
      </p:sp>
      <p:sp>
        <p:nvSpPr>
          <p:cNvPr id="21509" name="Rectangle 5"/>
          <p:cNvSpPr>
            <a:spLocks noChangeArrowheads="1"/>
          </p:cNvSpPr>
          <p:nvPr/>
        </p:nvSpPr>
        <p:spPr bwMode="auto">
          <a:xfrm>
            <a:off x="1042988" y="3886200"/>
            <a:ext cx="1674812" cy="1420813"/>
          </a:xfrm>
          <a:prstGeom prst="rect">
            <a:avLst/>
          </a:prstGeom>
          <a:solidFill>
            <a:srgbClr val="FFCC99"/>
          </a:solidFill>
          <a:ln w="9525">
            <a:solidFill>
              <a:schemeClr val="tx1"/>
            </a:solidFill>
            <a:miter lim="800000"/>
            <a:headEnd/>
            <a:tailEnd/>
          </a:ln>
        </p:spPr>
        <p:txBody>
          <a:bodyPr wrap="none" anchor="ctr"/>
          <a:lstStyle/>
          <a:p>
            <a:r>
              <a:rPr lang="en-US">
                <a:latin typeface="Times New Roman" pitchFamily="18" charset="0"/>
              </a:rPr>
              <a:t>CPU</a:t>
            </a:r>
          </a:p>
        </p:txBody>
      </p:sp>
      <p:sp>
        <p:nvSpPr>
          <p:cNvPr id="21510" name="Rectangle 6"/>
          <p:cNvSpPr>
            <a:spLocks noChangeArrowheads="1"/>
          </p:cNvSpPr>
          <p:nvPr/>
        </p:nvSpPr>
        <p:spPr bwMode="auto">
          <a:xfrm>
            <a:off x="5334000" y="3810000"/>
            <a:ext cx="2622550" cy="2139950"/>
          </a:xfrm>
          <a:prstGeom prst="rect">
            <a:avLst/>
          </a:prstGeom>
          <a:solidFill>
            <a:schemeClr val="accent1"/>
          </a:solidFill>
          <a:ln w="9525">
            <a:solidFill>
              <a:schemeClr val="tx1"/>
            </a:solidFill>
            <a:miter lim="800000"/>
            <a:headEnd/>
            <a:tailEnd/>
          </a:ln>
        </p:spPr>
        <p:txBody>
          <a:bodyPr wrap="none" anchor="ctr"/>
          <a:lstStyle/>
          <a:p>
            <a:r>
              <a:rPr lang="en-US">
                <a:latin typeface="Times New Roman" pitchFamily="18" charset="0"/>
              </a:rPr>
              <a:t>Main</a:t>
            </a:r>
          </a:p>
          <a:p>
            <a:r>
              <a:rPr lang="en-US">
                <a:latin typeface="Times New Roman" pitchFamily="18" charset="0"/>
              </a:rPr>
              <a:t>Memory</a:t>
            </a:r>
          </a:p>
          <a:p>
            <a:r>
              <a:rPr lang="en-US">
                <a:latin typeface="Times New Roman" pitchFamily="18" charset="0"/>
              </a:rPr>
              <a:t>4 Gigabyte</a:t>
            </a:r>
          </a:p>
        </p:txBody>
      </p:sp>
      <p:sp>
        <p:nvSpPr>
          <p:cNvPr id="21511" name="Rectangle 14"/>
          <p:cNvSpPr>
            <a:spLocks noChangeArrowheads="1"/>
          </p:cNvSpPr>
          <p:nvPr/>
        </p:nvSpPr>
        <p:spPr bwMode="auto">
          <a:xfrm>
            <a:off x="2195513" y="4757738"/>
            <a:ext cx="387350" cy="452437"/>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1512" name="Line 15"/>
          <p:cNvSpPr>
            <a:spLocks noChangeShapeType="1"/>
          </p:cNvSpPr>
          <p:nvPr/>
        </p:nvSpPr>
        <p:spPr bwMode="auto">
          <a:xfrm>
            <a:off x="2195513" y="4822825"/>
            <a:ext cx="387350" cy="0"/>
          </a:xfrm>
          <a:prstGeom prst="line">
            <a:avLst/>
          </a:prstGeom>
          <a:noFill/>
          <a:ln w="9525">
            <a:solidFill>
              <a:schemeClr val="tx1"/>
            </a:solidFill>
            <a:round/>
            <a:headEnd/>
            <a:tailEnd/>
          </a:ln>
        </p:spPr>
        <p:txBody>
          <a:bodyPr wrap="none" anchor="ctr"/>
          <a:lstStyle/>
          <a:p>
            <a:endParaRPr lang="en-US"/>
          </a:p>
        </p:txBody>
      </p:sp>
      <p:sp>
        <p:nvSpPr>
          <p:cNvPr id="21513" name="Line 16"/>
          <p:cNvSpPr>
            <a:spLocks noChangeShapeType="1"/>
          </p:cNvSpPr>
          <p:nvPr/>
        </p:nvSpPr>
        <p:spPr bwMode="auto">
          <a:xfrm>
            <a:off x="2195513" y="4886325"/>
            <a:ext cx="387350" cy="0"/>
          </a:xfrm>
          <a:prstGeom prst="line">
            <a:avLst/>
          </a:prstGeom>
          <a:noFill/>
          <a:ln w="9525">
            <a:solidFill>
              <a:schemeClr val="tx1"/>
            </a:solidFill>
            <a:round/>
            <a:headEnd/>
            <a:tailEnd/>
          </a:ln>
        </p:spPr>
        <p:txBody>
          <a:bodyPr wrap="none" anchor="ctr"/>
          <a:lstStyle/>
          <a:p>
            <a:endParaRPr lang="en-US"/>
          </a:p>
        </p:txBody>
      </p:sp>
      <p:sp>
        <p:nvSpPr>
          <p:cNvPr id="21514" name="Line 17"/>
          <p:cNvSpPr>
            <a:spLocks noChangeShapeType="1"/>
          </p:cNvSpPr>
          <p:nvPr/>
        </p:nvSpPr>
        <p:spPr bwMode="auto">
          <a:xfrm>
            <a:off x="2195513" y="4951413"/>
            <a:ext cx="387350" cy="0"/>
          </a:xfrm>
          <a:prstGeom prst="line">
            <a:avLst/>
          </a:prstGeom>
          <a:noFill/>
          <a:ln w="9525">
            <a:solidFill>
              <a:schemeClr val="tx1"/>
            </a:solidFill>
            <a:round/>
            <a:headEnd/>
            <a:tailEnd/>
          </a:ln>
        </p:spPr>
        <p:txBody>
          <a:bodyPr wrap="none" anchor="ctr"/>
          <a:lstStyle/>
          <a:p>
            <a:endParaRPr lang="en-US"/>
          </a:p>
        </p:txBody>
      </p:sp>
      <p:sp>
        <p:nvSpPr>
          <p:cNvPr id="21515" name="Line 18"/>
          <p:cNvSpPr>
            <a:spLocks noChangeShapeType="1"/>
          </p:cNvSpPr>
          <p:nvPr/>
        </p:nvSpPr>
        <p:spPr bwMode="auto">
          <a:xfrm>
            <a:off x="2195513" y="5016500"/>
            <a:ext cx="387350" cy="0"/>
          </a:xfrm>
          <a:prstGeom prst="line">
            <a:avLst/>
          </a:prstGeom>
          <a:noFill/>
          <a:ln w="9525">
            <a:solidFill>
              <a:schemeClr val="tx1"/>
            </a:solidFill>
            <a:round/>
            <a:headEnd/>
            <a:tailEnd/>
          </a:ln>
        </p:spPr>
        <p:txBody>
          <a:bodyPr wrap="none" anchor="ctr"/>
          <a:lstStyle/>
          <a:p>
            <a:endParaRPr lang="en-US"/>
          </a:p>
        </p:txBody>
      </p:sp>
      <p:sp>
        <p:nvSpPr>
          <p:cNvPr id="21516" name="Line 19"/>
          <p:cNvSpPr>
            <a:spLocks noChangeShapeType="1"/>
          </p:cNvSpPr>
          <p:nvPr/>
        </p:nvSpPr>
        <p:spPr bwMode="auto">
          <a:xfrm>
            <a:off x="2195513" y="5080000"/>
            <a:ext cx="387350" cy="0"/>
          </a:xfrm>
          <a:prstGeom prst="line">
            <a:avLst/>
          </a:prstGeom>
          <a:noFill/>
          <a:ln w="9525">
            <a:solidFill>
              <a:schemeClr val="tx1"/>
            </a:solidFill>
            <a:round/>
            <a:headEnd/>
            <a:tailEnd/>
          </a:ln>
        </p:spPr>
        <p:txBody>
          <a:bodyPr wrap="none" anchor="ctr"/>
          <a:lstStyle/>
          <a:p>
            <a:endParaRPr lang="en-US"/>
          </a:p>
        </p:txBody>
      </p:sp>
      <p:sp>
        <p:nvSpPr>
          <p:cNvPr id="21517" name="Line 20"/>
          <p:cNvSpPr>
            <a:spLocks noChangeShapeType="1"/>
          </p:cNvSpPr>
          <p:nvPr/>
        </p:nvSpPr>
        <p:spPr bwMode="auto">
          <a:xfrm>
            <a:off x="2195513" y="5145088"/>
            <a:ext cx="387350" cy="0"/>
          </a:xfrm>
          <a:prstGeom prst="line">
            <a:avLst/>
          </a:prstGeom>
          <a:noFill/>
          <a:ln w="9525">
            <a:solidFill>
              <a:schemeClr val="tx1"/>
            </a:solidFill>
            <a:round/>
            <a:headEnd/>
            <a:tailEnd/>
          </a:ln>
        </p:spPr>
        <p:txBody>
          <a:bodyPr wrap="none" anchor="ctr"/>
          <a:lstStyle/>
          <a:p>
            <a:endParaRPr lang="en-US"/>
          </a:p>
        </p:txBody>
      </p:sp>
      <p:sp>
        <p:nvSpPr>
          <p:cNvPr id="21518" name="Text Box 21"/>
          <p:cNvSpPr txBox="1">
            <a:spLocks noChangeArrowheads="1"/>
          </p:cNvSpPr>
          <p:nvPr/>
        </p:nvSpPr>
        <p:spPr bwMode="auto">
          <a:xfrm>
            <a:off x="1187450" y="4941888"/>
            <a:ext cx="1049338" cy="304800"/>
          </a:xfrm>
          <a:prstGeom prst="rect">
            <a:avLst/>
          </a:prstGeom>
          <a:noFill/>
          <a:ln w="9525">
            <a:noFill/>
            <a:miter lim="800000"/>
            <a:headEnd/>
            <a:tailEnd/>
          </a:ln>
        </p:spPr>
        <p:txBody>
          <a:bodyPr wrap="none">
            <a:spAutoFit/>
          </a:bodyPr>
          <a:lstStyle/>
          <a:p>
            <a:r>
              <a:rPr lang="en-US" sz="1400" b="1">
                <a:latin typeface="Times New Roman" pitchFamily="18" charset="0"/>
              </a:rPr>
              <a:t>register file</a:t>
            </a:r>
          </a:p>
        </p:txBody>
      </p:sp>
      <p:sp>
        <p:nvSpPr>
          <p:cNvPr id="21519" name="AutoShape 22"/>
          <p:cNvSpPr>
            <a:spLocks noChangeArrowheads="1"/>
          </p:cNvSpPr>
          <p:nvPr/>
        </p:nvSpPr>
        <p:spPr bwMode="auto">
          <a:xfrm>
            <a:off x="838200" y="5715000"/>
            <a:ext cx="1645568" cy="954360"/>
          </a:xfrm>
          <a:prstGeom prst="wedgeRoundRectCallout">
            <a:avLst>
              <a:gd name="adj1" fmla="val 36148"/>
              <a:gd name="adj2" fmla="val -97917"/>
              <a:gd name="adj3" fmla="val 16667"/>
            </a:avLst>
          </a:prstGeom>
          <a:noFill/>
          <a:ln w="25400">
            <a:solidFill>
              <a:schemeClr val="hlink"/>
            </a:solidFill>
            <a:miter lim="800000"/>
            <a:headEnd/>
            <a:tailEnd/>
          </a:ln>
        </p:spPr>
        <p:txBody>
          <a:bodyPr wrap="none" anchor="ctr"/>
          <a:lstStyle/>
          <a:p>
            <a:r>
              <a:rPr lang="en-US" sz="2000" dirty="0"/>
              <a:t>32x4 =</a:t>
            </a:r>
          </a:p>
          <a:p>
            <a:r>
              <a:rPr lang="en-US" sz="2000" dirty="0"/>
              <a:t>128 byte </a:t>
            </a:r>
          </a:p>
          <a:p>
            <a:r>
              <a:rPr lang="en-US" sz="2000" dirty="0" err="1"/>
              <a:t>registerfile</a:t>
            </a:r>
            <a:endParaRPr lang="en-US" sz="2000" dirty="0"/>
          </a:p>
        </p:txBody>
      </p:sp>
      <p:sp>
        <p:nvSpPr>
          <p:cNvPr id="21520" name="Rectangle 23"/>
          <p:cNvSpPr>
            <a:spLocks noChangeArrowheads="1"/>
          </p:cNvSpPr>
          <p:nvPr/>
        </p:nvSpPr>
        <p:spPr bwMode="auto">
          <a:xfrm>
            <a:off x="3581400" y="4114800"/>
            <a:ext cx="990600" cy="819150"/>
          </a:xfrm>
          <a:prstGeom prst="rect">
            <a:avLst/>
          </a:prstGeom>
          <a:solidFill>
            <a:schemeClr val="accent1"/>
          </a:solidFill>
          <a:ln w="9525">
            <a:solidFill>
              <a:schemeClr val="tx1"/>
            </a:solidFill>
            <a:miter lim="800000"/>
            <a:headEnd/>
            <a:tailEnd/>
          </a:ln>
        </p:spPr>
        <p:txBody>
          <a:bodyPr wrap="none" anchor="ctr"/>
          <a:lstStyle/>
          <a:p>
            <a:r>
              <a:rPr lang="en-US" sz="2000">
                <a:latin typeface="Arial" charset="0"/>
              </a:rPr>
              <a:t>Cache</a:t>
            </a:r>
          </a:p>
          <a:p>
            <a:r>
              <a:rPr lang="en-US" sz="2000">
                <a:latin typeface="Arial" charset="0"/>
              </a:rPr>
              <a:t>Memory</a:t>
            </a:r>
          </a:p>
          <a:p>
            <a:r>
              <a:rPr lang="en-US" sz="2000">
                <a:latin typeface="Arial" charset="0"/>
              </a:rPr>
              <a:t>1MB</a:t>
            </a:r>
          </a:p>
        </p:txBody>
      </p:sp>
      <p:sp>
        <p:nvSpPr>
          <p:cNvPr id="21521" name="AutoShape 25"/>
          <p:cNvSpPr>
            <a:spLocks noChangeArrowheads="1"/>
          </p:cNvSpPr>
          <p:nvPr/>
        </p:nvSpPr>
        <p:spPr bwMode="auto">
          <a:xfrm>
            <a:off x="2743200" y="4419600"/>
            <a:ext cx="838200" cy="381000"/>
          </a:xfrm>
          <a:prstGeom prst="leftRightArrow">
            <a:avLst>
              <a:gd name="adj1" fmla="val 50000"/>
              <a:gd name="adj2" fmla="val 44000"/>
            </a:avLst>
          </a:prstGeom>
          <a:solidFill>
            <a:schemeClr val="bg2"/>
          </a:solidFill>
          <a:ln w="12700">
            <a:solidFill>
              <a:schemeClr val="hlink"/>
            </a:solidFill>
            <a:miter lim="800000"/>
            <a:headEnd/>
            <a:tailEnd/>
          </a:ln>
        </p:spPr>
        <p:txBody>
          <a:bodyPr wrap="none" anchor="ctr"/>
          <a:lstStyle/>
          <a:p>
            <a:endParaRPr lang="en-US"/>
          </a:p>
        </p:txBody>
      </p:sp>
      <p:sp>
        <p:nvSpPr>
          <p:cNvPr id="21522" name="AutoShape 26"/>
          <p:cNvSpPr>
            <a:spLocks noChangeArrowheads="1"/>
          </p:cNvSpPr>
          <p:nvPr/>
        </p:nvSpPr>
        <p:spPr bwMode="auto">
          <a:xfrm>
            <a:off x="4572000" y="4419600"/>
            <a:ext cx="838200" cy="381000"/>
          </a:xfrm>
          <a:prstGeom prst="leftRightArrow">
            <a:avLst>
              <a:gd name="adj1" fmla="val 50000"/>
              <a:gd name="adj2" fmla="val 44000"/>
            </a:avLst>
          </a:prstGeom>
          <a:solidFill>
            <a:schemeClr val="bg2"/>
          </a:solidFill>
          <a:ln w="12700">
            <a:solidFill>
              <a:schemeClr val="hlink"/>
            </a:solidFill>
            <a:miter lim="800000"/>
            <a:headEnd/>
            <a:tailEnd/>
          </a:ln>
        </p:spPr>
        <p:txBody>
          <a:bodyPr wrap="none" anchor="ctr"/>
          <a:lstStyle/>
          <a:p>
            <a:endParaRPr lang="en-US"/>
          </a:p>
        </p:txBody>
      </p:sp>
      <p:sp>
        <p:nvSpPr>
          <p:cNvPr id="21523" name="Text Box 27"/>
          <p:cNvSpPr txBox="1">
            <a:spLocks noChangeArrowheads="1"/>
          </p:cNvSpPr>
          <p:nvPr/>
        </p:nvSpPr>
        <p:spPr bwMode="auto">
          <a:xfrm>
            <a:off x="1524000" y="3276600"/>
            <a:ext cx="887413" cy="457200"/>
          </a:xfrm>
          <a:prstGeom prst="rect">
            <a:avLst/>
          </a:prstGeom>
          <a:noFill/>
          <a:ln w="9525">
            <a:noFill/>
            <a:miter lim="800000"/>
            <a:headEnd/>
            <a:tailEnd/>
          </a:ln>
        </p:spPr>
        <p:txBody>
          <a:bodyPr wrap="none">
            <a:spAutoFit/>
          </a:bodyPr>
          <a:lstStyle/>
          <a:p>
            <a:r>
              <a:rPr lang="en-US" sz="1200" b="1">
                <a:latin typeface="Times New Roman" pitchFamily="18" charset="0"/>
              </a:rPr>
              <a:t>Fast</a:t>
            </a:r>
          </a:p>
          <a:p>
            <a:r>
              <a:rPr lang="en-US" sz="1200" b="1">
                <a:latin typeface="Times New Roman" pitchFamily="18" charset="0"/>
              </a:rPr>
              <a:t>(2000Mhz)</a:t>
            </a:r>
          </a:p>
        </p:txBody>
      </p:sp>
      <p:sp>
        <p:nvSpPr>
          <p:cNvPr id="21524" name="Text Box 28"/>
          <p:cNvSpPr txBox="1">
            <a:spLocks noChangeArrowheads="1"/>
          </p:cNvSpPr>
          <p:nvPr/>
        </p:nvSpPr>
        <p:spPr bwMode="auto">
          <a:xfrm>
            <a:off x="3505200" y="3276600"/>
            <a:ext cx="811213" cy="457200"/>
          </a:xfrm>
          <a:prstGeom prst="rect">
            <a:avLst/>
          </a:prstGeom>
          <a:noFill/>
          <a:ln w="9525">
            <a:noFill/>
            <a:miter lim="800000"/>
            <a:headEnd/>
            <a:tailEnd/>
          </a:ln>
        </p:spPr>
        <p:txBody>
          <a:bodyPr wrap="none">
            <a:spAutoFit/>
          </a:bodyPr>
          <a:lstStyle/>
          <a:p>
            <a:r>
              <a:rPr lang="en-US" sz="1200" b="1">
                <a:latin typeface="Times New Roman" pitchFamily="18" charset="0"/>
              </a:rPr>
              <a:t>Slower</a:t>
            </a:r>
          </a:p>
          <a:p>
            <a:r>
              <a:rPr lang="en-US" sz="1200" b="1">
                <a:latin typeface="Times New Roman" pitchFamily="18" charset="0"/>
              </a:rPr>
              <a:t>(500Mhz)</a:t>
            </a:r>
          </a:p>
        </p:txBody>
      </p:sp>
      <p:sp>
        <p:nvSpPr>
          <p:cNvPr id="21525" name="Text Box 29"/>
          <p:cNvSpPr txBox="1">
            <a:spLocks noChangeArrowheads="1"/>
          </p:cNvSpPr>
          <p:nvPr/>
        </p:nvSpPr>
        <p:spPr bwMode="auto">
          <a:xfrm>
            <a:off x="5562600" y="3276600"/>
            <a:ext cx="811213" cy="457200"/>
          </a:xfrm>
          <a:prstGeom prst="rect">
            <a:avLst/>
          </a:prstGeom>
          <a:noFill/>
          <a:ln w="9525">
            <a:noFill/>
            <a:miter lim="800000"/>
            <a:headEnd/>
            <a:tailEnd/>
          </a:ln>
        </p:spPr>
        <p:txBody>
          <a:bodyPr wrap="none">
            <a:spAutoFit/>
          </a:bodyPr>
          <a:lstStyle/>
          <a:p>
            <a:r>
              <a:rPr lang="en-US" sz="1200" b="1">
                <a:latin typeface="Times New Roman" pitchFamily="18" charset="0"/>
              </a:rPr>
              <a:t>Slowest</a:t>
            </a:r>
          </a:p>
          <a:p>
            <a:r>
              <a:rPr lang="en-US" sz="1200" b="1">
                <a:latin typeface="Times New Roman" pitchFamily="18" charset="0"/>
              </a:rPr>
              <a:t>(133Mhz)</a:t>
            </a:r>
          </a:p>
        </p:txBody>
      </p:sp>
    </p:spTree>
  </p:cSld>
  <p:clrMapOvr>
    <a:masterClrMapping/>
  </p:clrMapOvr>
  <p:transition>
    <p:cover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Rectangle 2"/>
          <p:cNvSpPr>
            <a:spLocks noGrp="1" noChangeArrowheads="1"/>
          </p:cNvSpPr>
          <p:nvPr>
            <p:ph type="title"/>
          </p:nvPr>
        </p:nvSpPr>
        <p:spPr>
          <a:noFill/>
        </p:spPr>
        <p:txBody>
          <a:bodyPr lIns="90488" tIns="44450" rIns="90488" bIns="44450"/>
          <a:lstStyle/>
          <a:p>
            <a:pPr eaLnBrk="1" hangingPunct="1"/>
            <a:r>
              <a:rPr lang="en-GB" smtClean="0"/>
              <a:t>Improving Cache Performance</a:t>
            </a:r>
          </a:p>
        </p:txBody>
      </p:sp>
      <p:sp>
        <p:nvSpPr>
          <p:cNvPr id="65542" name="Rectangle 3"/>
          <p:cNvSpPr>
            <a:spLocks noGrp="1" noChangeArrowheads="1"/>
          </p:cNvSpPr>
          <p:nvPr>
            <p:ph type="body" idx="1"/>
          </p:nvPr>
        </p:nvSpPr>
        <p:spPr>
          <a:noFill/>
        </p:spPr>
        <p:txBody>
          <a:bodyPr lIns="90488" tIns="44450" rIns="90488" bIns="44450"/>
          <a:lstStyle/>
          <a:p>
            <a:pPr marL="457200" indent="-457200" eaLnBrk="1" hangingPunct="1">
              <a:buFontTx/>
              <a:buAutoNum type="arabicPeriod"/>
            </a:pPr>
            <a:r>
              <a:rPr lang="en-GB" dirty="0" smtClean="0">
                <a:solidFill>
                  <a:srgbClr val="00B0F0"/>
                </a:solidFill>
              </a:rPr>
              <a:t>Reduce the miss rate </a:t>
            </a:r>
          </a:p>
          <a:p>
            <a:pPr marL="457200" indent="-457200" eaLnBrk="1" hangingPunct="1">
              <a:buFontTx/>
              <a:buAutoNum type="arabicPeriod"/>
            </a:pPr>
            <a:r>
              <a:rPr lang="en-GB" dirty="0" smtClean="0"/>
              <a:t>Reduce the miss penalty</a:t>
            </a:r>
          </a:p>
          <a:p>
            <a:pPr marL="457200" indent="-457200" eaLnBrk="1" hangingPunct="1">
              <a:buFontTx/>
              <a:buAutoNum type="arabicPeriod"/>
            </a:pPr>
            <a:r>
              <a:rPr lang="en-GB" dirty="0" smtClean="0">
                <a:solidFill>
                  <a:srgbClr val="00B0F0"/>
                </a:solidFill>
              </a:rPr>
              <a:t>Reduce the time to hit in the cache </a:t>
            </a:r>
          </a:p>
          <a:p>
            <a:pPr marL="457200" indent="-457200" eaLnBrk="1" hangingPunct="1">
              <a:buFontTx/>
              <a:buAutoNum type="arabicPeriod"/>
            </a:pPr>
            <a:endParaRPr lang="en-GB" dirty="0" smtClean="0"/>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5"/>
          <p:cNvSpPr>
            <a:spLocks noChangeArrowheads="1"/>
          </p:cNvSpPr>
          <p:nvPr/>
        </p:nvSpPr>
        <p:spPr bwMode="auto">
          <a:xfrm>
            <a:off x="251520" y="3284984"/>
            <a:ext cx="8610600" cy="990600"/>
          </a:xfrm>
          <a:prstGeom prst="rect">
            <a:avLst/>
          </a:prstGeom>
          <a:solidFill>
            <a:srgbClr val="FFFF66"/>
          </a:solidFill>
          <a:ln w="9525">
            <a:noFill/>
            <a:miter lim="800000"/>
            <a:headEnd/>
            <a:tailEnd/>
          </a:ln>
        </p:spPr>
        <p:txBody>
          <a:bodyPr wrap="none" anchor="ctr"/>
          <a:lstStyle/>
          <a:p>
            <a:endParaRPr lang="en-US"/>
          </a:p>
        </p:txBody>
      </p:sp>
      <p:sp>
        <p:nvSpPr>
          <p:cNvPr id="66566" name="Rectangle 2"/>
          <p:cNvSpPr>
            <a:spLocks noGrp="1" noChangeArrowheads="1"/>
          </p:cNvSpPr>
          <p:nvPr>
            <p:ph type="title"/>
          </p:nvPr>
        </p:nvSpPr>
        <p:spPr>
          <a:noFill/>
        </p:spPr>
        <p:txBody>
          <a:bodyPr lIns="90488" tIns="44450" rIns="90488" bIns="44450"/>
          <a:lstStyle/>
          <a:p>
            <a:pPr eaLnBrk="1" hangingPunct="1">
              <a:lnSpc>
                <a:spcPct val="90000"/>
              </a:lnSpc>
            </a:pPr>
            <a:r>
              <a:rPr lang="en-GB" smtClean="0"/>
              <a:t>4.  Second Level Cache (L2)</a:t>
            </a:r>
          </a:p>
        </p:txBody>
      </p:sp>
      <p:sp>
        <p:nvSpPr>
          <p:cNvPr id="385027" name="Rectangle 3"/>
          <p:cNvSpPr>
            <a:spLocks noGrp="1" noChangeArrowheads="1"/>
          </p:cNvSpPr>
          <p:nvPr>
            <p:ph idx="1"/>
          </p:nvPr>
        </p:nvSpPr>
        <p:spPr>
          <a:noFill/>
        </p:spPr>
        <p:txBody>
          <a:bodyPr lIns="90488" tIns="44450" rIns="90488" bIns="44450"/>
          <a:lstStyle/>
          <a:p>
            <a:pPr marL="285750" indent="-285750" eaLnBrk="1" hangingPunct="1">
              <a:lnSpc>
                <a:spcPct val="80000"/>
              </a:lnSpc>
            </a:pPr>
            <a:r>
              <a:rPr lang="en-US" dirty="0" smtClean="0"/>
              <a:t>Most CPUs</a:t>
            </a:r>
          </a:p>
          <a:p>
            <a:pPr marL="685800" lvl="1" indent="-228600" eaLnBrk="1" hangingPunct="1">
              <a:lnSpc>
                <a:spcPct val="80000"/>
              </a:lnSpc>
            </a:pPr>
            <a:r>
              <a:rPr lang="en-US" sz="2000" dirty="0" smtClean="0"/>
              <a:t>have an L1 cache small enough to match the cycle time (</a:t>
            </a:r>
            <a:r>
              <a:rPr lang="en-US" sz="2000" dirty="0" smtClean="0">
                <a:solidFill>
                  <a:schemeClr val="accent2"/>
                </a:solidFill>
              </a:rPr>
              <a:t>reduce the time to hit the cache</a:t>
            </a:r>
            <a:r>
              <a:rPr lang="en-US" sz="2000" dirty="0" smtClean="0"/>
              <a:t>)</a:t>
            </a:r>
          </a:p>
          <a:p>
            <a:pPr marL="685800" lvl="1" indent="-228600" eaLnBrk="1" hangingPunct="1">
              <a:lnSpc>
                <a:spcPct val="80000"/>
              </a:lnSpc>
            </a:pPr>
            <a:r>
              <a:rPr lang="en-US" sz="2000" dirty="0" smtClean="0"/>
              <a:t>have an L2 cache large enough and with sufficient </a:t>
            </a:r>
            <a:r>
              <a:rPr lang="en-US" sz="2000" dirty="0" err="1" smtClean="0"/>
              <a:t>associativity</a:t>
            </a:r>
            <a:r>
              <a:rPr lang="en-US" sz="2000" dirty="0" smtClean="0"/>
              <a:t> to capture most memory accesses (</a:t>
            </a:r>
            <a:r>
              <a:rPr lang="en-US" sz="2000" dirty="0" smtClean="0">
                <a:solidFill>
                  <a:schemeClr val="accent2"/>
                </a:solidFill>
              </a:rPr>
              <a:t>reduce miss rate</a:t>
            </a:r>
            <a:r>
              <a:rPr lang="en-US" sz="2000" dirty="0" smtClean="0"/>
              <a:t>)</a:t>
            </a:r>
          </a:p>
          <a:p>
            <a:pPr marL="285750" indent="-285750" eaLnBrk="1" hangingPunct="1">
              <a:lnSpc>
                <a:spcPct val="80000"/>
              </a:lnSpc>
            </a:pPr>
            <a:endParaRPr lang="en-GB" dirty="0" smtClean="0"/>
          </a:p>
          <a:p>
            <a:pPr marL="285750" indent="-285750" eaLnBrk="1" hangingPunct="1">
              <a:lnSpc>
                <a:spcPct val="80000"/>
              </a:lnSpc>
            </a:pPr>
            <a:r>
              <a:rPr lang="en-GB" dirty="0" smtClean="0"/>
              <a:t>L2 Equations, Average Memory Access Time (AMAT)</a:t>
            </a:r>
            <a:r>
              <a:rPr lang="en-US" dirty="0" smtClean="0"/>
              <a:t>:</a:t>
            </a:r>
            <a:endParaRPr lang="en-GB" sz="1800" dirty="0" smtClean="0"/>
          </a:p>
          <a:p>
            <a:pPr marL="285750" indent="-285750" eaLnBrk="1" hangingPunct="1">
              <a:lnSpc>
                <a:spcPct val="80000"/>
              </a:lnSpc>
              <a:buFontTx/>
              <a:buNone/>
            </a:pPr>
            <a:r>
              <a:rPr lang="en-GB" sz="1800" dirty="0" smtClean="0"/>
              <a:t>	AMAT = Hit Time</a:t>
            </a:r>
            <a:r>
              <a:rPr lang="en-GB" sz="1800" baseline="-25000" dirty="0" smtClean="0"/>
              <a:t>L1</a:t>
            </a:r>
            <a:r>
              <a:rPr lang="en-GB" sz="1800" dirty="0" smtClean="0"/>
              <a:t> + Miss Rate</a:t>
            </a:r>
            <a:r>
              <a:rPr lang="en-GB" sz="1800" baseline="-25000" dirty="0" smtClean="0"/>
              <a:t>L1</a:t>
            </a:r>
            <a:r>
              <a:rPr lang="en-GB" sz="1800" dirty="0" smtClean="0"/>
              <a:t> x Miss Penalty</a:t>
            </a:r>
            <a:r>
              <a:rPr lang="en-GB" sz="1800" baseline="-25000" dirty="0" smtClean="0"/>
              <a:t>L1</a:t>
            </a:r>
            <a:endParaRPr lang="en-GB" sz="1800" dirty="0" smtClean="0"/>
          </a:p>
          <a:p>
            <a:pPr marL="285750" indent="-285750" eaLnBrk="1" hangingPunct="1">
              <a:lnSpc>
                <a:spcPct val="80000"/>
              </a:lnSpc>
              <a:buFontTx/>
              <a:buNone/>
            </a:pPr>
            <a:r>
              <a:rPr lang="en-GB" sz="1800" dirty="0" smtClean="0"/>
              <a:t>	Miss Penalty</a:t>
            </a:r>
            <a:r>
              <a:rPr lang="en-GB" sz="1800" baseline="-25000" dirty="0" smtClean="0"/>
              <a:t>L1</a:t>
            </a:r>
            <a:r>
              <a:rPr lang="en-GB" sz="1800" dirty="0" smtClean="0"/>
              <a:t> = Hit Time</a:t>
            </a:r>
            <a:r>
              <a:rPr lang="en-GB" sz="1800" baseline="-25000" dirty="0" smtClean="0"/>
              <a:t>L2</a:t>
            </a:r>
            <a:r>
              <a:rPr lang="en-GB" sz="1800" dirty="0" smtClean="0"/>
              <a:t> + Miss Rate</a:t>
            </a:r>
            <a:r>
              <a:rPr lang="en-GB" sz="1800" baseline="-25000" dirty="0" smtClean="0"/>
              <a:t>L2</a:t>
            </a:r>
            <a:r>
              <a:rPr lang="en-GB" sz="1800" dirty="0" smtClean="0"/>
              <a:t> x Miss Penalty</a:t>
            </a:r>
            <a:r>
              <a:rPr lang="en-GB" sz="1800" baseline="-25000" dirty="0" smtClean="0"/>
              <a:t>L2</a:t>
            </a:r>
            <a:endParaRPr lang="en-GB" sz="1800" dirty="0" smtClean="0"/>
          </a:p>
          <a:p>
            <a:pPr marL="285750" indent="-285750" eaLnBrk="1" hangingPunct="1">
              <a:lnSpc>
                <a:spcPct val="80000"/>
              </a:lnSpc>
              <a:buFontTx/>
              <a:buNone/>
            </a:pPr>
            <a:r>
              <a:rPr lang="en-GB" sz="1800" dirty="0" smtClean="0"/>
              <a:t>	AMAT = Hit Time</a:t>
            </a:r>
            <a:r>
              <a:rPr lang="en-GB" sz="1800" baseline="-25000" dirty="0" smtClean="0"/>
              <a:t>L1</a:t>
            </a:r>
            <a:r>
              <a:rPr lang="en-GB" sz="1800" dirty="0" smtClean="0"/>
              <a:t> +</a:t>
            </a:r>
            <a:r>
              <a:rPr lang="en-GB" sz="1800" u="sng" dirty="0" smtClean="0">
                <a:solidFill>
                  <a:schemeClr val="hlink"/>
                </a:solidFill>
              </a:rPr>
              <a:t> </a:t>
            </a:r>
            <a:r>
              <a:rPr lang="en-GB" sz="1800" u="sng" dirty="0" smtClean="0">
                <a:solidFill>
                  <a:schemeClr val="accent2"/>
                </a:solidFill>
              </a:rPr>
              <a:t>Miss Rate</a:t>
            </a:r>
            <a:r>
              <a:rPr lang="en-GB" sz="1800" u="sng" baseline="-25000" dirty="0" smtClean="0">
                <a:solidFill>
                  <a:schemeClr val="accent2"/>
                </a:solidFill>
              </a:rPr>
              <a:t>L1</a:t>
            </a:r>
            <a:r>
              <a:rPr lang="en-GB" sz="1800" u="sng" dirty="0" smtClean="0">
                <a:solidFill>
                  <a:schemeClr val="hlink"/>
                </a:solidFill>
              </a:rPr>
              <a:t> </a:t>
            </a:r>
            <a:r>
              <a:rPr lang="en-GB" sz="1800" dirty="0" smtClean="0"/>
              <a:t>x (Hit Time</a:t>
            </a:r>
            <a:r>
              <a:rPr lang="en-GB" sz="1800" baseline="-25000" dirty="0" smtClean="0"/>
              <a:t>L2</a:t>
            </a:r>
            <a:r>
              <a:rPr lang="en-GB" sz="1800" dirty="0" smtClean="0"/>
              <a:t> +</a:t>
            </a:r>
            <a:r>
              <a:rPr lang="en-GB" sz="1800" u="sng" dirty="0" smtClean="0">
                <a:solidFill>
                  <a:schemeClr val="hlink"/>
                </a:solidFill>
              </a:rPr>
              <a:t> </a:t>
            </a:r>
            <a:r>
              <a:rPr lang="en-GB" sz="1800" u="sng" dirty="0" smtClean="0">
                <a:solidFill>
                  <a:schemeClr val="accent2"/>
                </a:solidFill>
              </a:rPr>
              <a:t>Miss Rate</a:t>
            </a:r>
            <a:r>
              <a:rPr lang="en-GB" sz="1800" u="sng" baseline="-25000" dirty="0" smtClean="0">
                <a:solidFill>
                  <a:schemeClr val="accent2"/>
                </a:solidFill>
              </a:rPr>
              <a:t>L2</a:t>
            </a:r>
            <a:r>
              <a:rPr lang="en-GB" sz="1800" u="sng" dirty="0" smtClean="0">
                <a:solidFill>
                  <a:schemeClr val="hlink"/>
                </a:solidFill>
              </a:rPr>
              <a:t> </a:t>
            </a:r>
            <a:r>
              <a:rPr lang="en-GB" sz="1800" dirty="0" smtClean="0"/>
              <a:t>x Miss</a:t>
            </a:r>
            <a:r>
              <a:rPr lang="en-US" sz="1800" dirty="0" smtClean="0"/>
              <a:t> </a:t>
            </a:r>
            <a:r>
              <a:rPr lang="en-GB" sz="1800" dirty="0" smtClean="0"/>
              <a:t>Penalty</a:t>
            </a:r>
            <a:r>
              <a:rPr lang="en-GB" sz="1800" baseline="-25000" dirty="0" smtClean="0"/>
              <a:t>L2</a:t>
            </a:r>
            <a:r>
              <a:rPr lang="en-GB" sz="1800" dirty="0" smtClean="0"/>
              <a:t>)</a:t>
            </a:r>
          </a:p>
          <a:p>
            <a:pPr marL="285750" indent="-285750" eaLnBrk="1" hangingPunct="1">
              <a:lnSpc>
                <a:spcPct val="80000"/>
              </a:lnSpc>
            </a:pPr>
            <a:endParaRPr lang="en-GB" dirty="0" smtClean="0"/>
          </a:p>
          <a:p>
            <a:pPr marL="285750" indent="-285750" eaLnBrk="1" hangingPunct="1">
              <a:lnSpc>
                <a:spcPct val="80000"/>
              </a:lnSpc>
            </a:pPr>
            <a:r>
              <a:rPr lang="en-GB" dirty="0" smtClean="0"/>
              <a:t>Definitions:</a:t>
            </a:r>
            <a:endParaRPr lang="en-GB" sz="1800" dirty="0" smtClean="0"/>
          </a:p>
          <a:p>
            <a:pPr marL="685800" lvl="1" indent="-228600" eaLnBrk="1" hangingPunct="1">
              <a:lnSpc>
                <a:spcPct val="80000"/>
              </a:lnSpc>
            </a:pPr>
            <a:r>
              <a:rPr lang="en-GB" sz="2000" i="1" dirty="0" smtClean="0">
                <a:solidFill>
                  <a:schemeClr val="accent2"/>
                </a:solidFill>
              </a:rPr>
              <a:t>Local miss rate</a:t>
            </a:r>
            <a:r>
              <a:rPr lang="en-GB" sz="2000" dirty="0" smtClean="0"/>
              <a:t>— misses in this cache divided by the total number of memory accesses</a:t>
            </a:r>
            <a:r>
              <a:rPr lang="en-GB" sz="2000" i="1" dirty="0" smtClean="0">
                <a:solidFill>
                  <a:schemeClr val="hlink"/>
                </a:solidFill>
              </a:rPr>
              <a:t> </a:t>
            </a:r>
            <a:r>
              <a:rPr lang="en-GB" sz="2000" i="1" dirty="0" smtClean="0">
                <a:solidFill>
                  <a:schemeClr val="accent2"/>
                </a:solidFill>
              </a:rPr>
              <a:t>to this cache</a:t>
            </a:r>
            <a:r>
              <a:rPr lang="en-GB" sz="2000" dirty="0" smtClean="0"/>
              <a:t> (Miss rate</a:t>
            </a:r>
            <a:r>
              <a:rPr lang="en-GB" sz="2000" baseline="-25000" dirty="0" smtClean="0"/>
              <a:t>L2</a:t>
            </a:r>
            <a:r>
              <a:rPr lang="en-GB" sz="2000" dirty="0" smtClean="0"/>
              <a:t>)</a:t>
            </a:r>
          </a:p>
          <a:p>
            <a:pPr marL="685800" lvl="1" indent="-228600" eaLnBrk="1" hangingPunct="1">
              <a:lnSpc>
                <a:spcPct val="80000"/>
              </a:lnSpc>
            </a:pPr>
            <a:r>
              <a:rPr lang="en-GB" sz="2000" i="1" dirty="0" smtClean="0">
                <a:solidFill>
                  <a:schemeClr val="accent2"/>
                </a:solidFill>
              </a:rPr>
              <a:t>Global miss rate</a:t>
            </a:r>
            <a:r>
              <a:rPr lang="en-GB" sz="2000" dirty="0" smtClean="0"/>
              <a:t>—misses in this cache divided by the total number of memory accesses </a:t>
            </a:r>
            <a:r>
              <a:rPr lang="en-GB" sz="2000" i="1" dirty="0" smtClean="0">
                <a:solidFill>
                  <a:schemeClr val="accent2"/>
                </a:solidFill>
              </a:rPr>
              <a:t>generated by the CPU</a:t>
            </a:r>
            <a:r>
              <a:rPr lang="en-GB" sz="2000" dirty="0" smtClean="0"/>
              <a:t> </a:t>
            </a:r>
            <a:br>
              <a:rPr lang="en-GB" sz="2000" dirty="0" smtClean="0"/>
            </a:br>
            <a:r>
              <a:rPr lang="en-GB" sz="2000" dirty="0" smtClean="0"/>
              <a:t>(Miss Rate</a:t>
            </a:r>
            <a:r>
              <a:rPr lang="en-GB" sz="2000" baseline="-25000" dirty="0" smtClean="0"/>
              <a:t>L1</a:t>
            </a:r>
            <a:r>
              <a:rPr lang="en-GB" sz="2000" dirty="0" smtClean="0"/>
              <a:t> x Miss Rate</a:t>
            </a:r>
            <a:r>
              <a:rPr lang="en-GB" sz="2000" baseline="-25000" dirty="0" smtClean="0"/>
              <a:t>L2</a:t>
            </a:r>
            <a:r>
              <a:rPr lang="en-GB" sz="2000" dirty="0" smtClean="0"/>
              <a:t>)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85027">
                                            <p:txEl>
                                              <p:pRg st="0" end="0"/>
                                            </p:txEl>
                                          </p:spTgt>
                                        </p:tgtEl>
                                        <p:attrNameLst>
                                          <p:attrName>style.visibility</p:attrName>
                                        </p:attrNameLst>
                                      </p:cBhvr>
                                      <p:to>
                                        <p:strVal val="visible"/>
                                      </p:to>
                                    </p:set>
                                    <p:animEffect transition="in" filter="wipe(down)">
                                      <p:cBhvr>
                                        <p:cTn id="7" dur="500"/>
                                        <p:tgtEl>
                                          <p:spTgt spid="385027">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85027">
                                            <p:txEl>
                                              <p:pRg st="1" end="1"/>
                                            </p:txEl>
                                          </p:spTgt>
                                        </p:tgtEl>
                                        <p:attrNameLst>
                                          <p:attrName>style.visibility</p:attrName>
                                        </p:attrNameLst>
                                      </p:cBhvr>
                                      <p:to>
                                        <p:strVal val="visible"/>
                                      </p:to>
                                    </p:set>
                                    <p:animEffect transition="in" filter="wipe(down)">
                                      <p:cBhvr>
                                        <p:cTn id="10" dur="500"/>
                                        <p:tgtEl>
                                          <p:spTgt spid="385027">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85027">
                                            <p:txEl>
                                              <p:pRg st="2" end="2"/>
                                            </p:txEl>
                                          </p:spTgt>
                                        </p:tgtEl>
                                        <p:attrNameLst>
                                          <p:attrName>style.visibility</p:attrName>
                                        </p:attrNameLst>
                                      </p:cBhvr>
                                      <p:to>
                                        <p:strVal val="visible"/>
                                      </p:to>
                                    </p:set>
                                    <p:animEffect transition="in" filter="wipe(down)">
                                      <p:cBhvr>
                                        <p:cTn id="13" dur="500"/>
                                        <p:tgtEl>
                                          <p:spTgt spid="38502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85027">
                                            <p:txEl>
                                              <p:pRg st="4" end="4"/>
                                            </p:txEl>
                                          </p:spTgt>
                                        </p:tgtEl>
                                        <p:attrNameLst>
                                          <p:attrName>style.visibility</p:attrName>
                                        </p:attrNameLst>
                                      </p:cBhvr>
                                      <p:to>
                                        <p:strVal val="visible"/>
                                      </p:to>
                                    </p:set>
                                    <p:animEffect transition="in" filter="wipe(down)">
                                      <p:cBhvr>
                                        <p:cTn id="18" dur="500"/>
                                        <p:tgtEl>
                                          <p:spTgt spid="385027">
                                            <p:txEl>
                                              <p:pRg st="4" end="4"/>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85027">
                                            <p:txEl>
                                              <p:pRg st="5" end="5"/>
                                            </p:txEl>
                                          </p:spTgt>
                                        </p:tgtEl>
                                        <p:attrNameLst>
                                          <p:attrName>style.visibility</p:attrName>
                                        </p:attrNameLst>
                                      </p:cBhvr>
                                      <p:to>
                                        <p:strVal val="visible"/>
                                      </p:to>
                                    </p:set>
                                    <p:animEffect transition="in" filter="wipe(down)">
                                      <p:cBhvr>
                                        <p:cTn id="21" dur="500"/>
                                        <p:tgtEl>
                                          <p:spTgt spid="385027">
                                            <p:txEl>
                                              <p:pRg st="5" end="5"/>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85027">
                                            <p:txEl>
                                              <p:pRg st="6" end="6"/>
                                            </p:txEl>
                                          </p:spTgt>
                                        </p:tgtEl>
                                        <p:attrNameLst>
                                          <p:attrName>style.visibility</p:attrName>
                                        </p:attrNameLst>
                                      </p:cBhvr>
                                      <p:to>
                                        <p:strVal val="visible"/>
                                      </p:to>
                                    </p:set>
                                    <p:animEffect transition="in" filter="wipe(down)">
                                      <p:cBhvr>
                                        <p:cTn id="24" dur="500"/>
                                        <p:tgtEl>
                                          <p:spTgt spid="385027">
                                            <p:txEl>
                                              <p:pRg st="6" end="6"/>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85027">
                                            <p:txEl>
                                              <p:pRg st="7" end="7"/>
                                            </p:txEl>
                                          </p:spTgt>
                                        </p:tgtEl>
                                        <p:attrNameLst>
                                          <p:attrName>style.visibility</p:attrName>
                                        </p:attrNameLst>
                                      </p:cBhvr>
                                      <p:to>
                                        <p:strVal val="visible"/>
                                      </p:to>
                                    </p:set>
                                    <p:animEffect transition="in" filter="wipe(down)">
                                      <p:cBhvr>
                                        <p:cTn id="27" dur="500"/>
                                        <p:tgtEl>
                                          <p:spTgt spid="385027">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85027">
                                            <p:txEl>
                                              <p:pRg st="9" end="9"/>
                                            </p:txEl>
                                          </p:spTgt>
                                        </p:tgtEl>
                                        <p:attrNameLst>
                                          <p:attrName>style.visibility</p:attrName>
                                        </p:attrNameLst>
                                      </p:cBhvr>
                                      <p:to>
                                        <p:strVal val="visible"/>
                                      </p:to>
                                    </p:set>
                                    <p:animEffect transition="in" filter="wipe(down)">
                                      <p:cBhvr>
                                        <p:cTn id="32" dur="500"/>
                                        <p:tgtEl>
                                          <p:spTgt spid="385027">
                                            <p:txEl>
                                              <p:pRg st="9" end="9"/>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85027">
                                            <p:txEl>
                                              <p:pRg st="10" end="10"/>
                                            </p:txEl>
                                          </p:spTgt>
                                        </p:tgtEl>
                                        <p:attrNameLst>
                                          <p:attrName>style.visibility</p:attrName>
                                        </p:attrNameLst>
                                      </p:cBhvr>
                                      <p:to>
                                        <p:strVal val="visible"/>
                                      </p:to>
                                    </p:set>
                                    <p:animEffect transition="in" filter="wipe(down)">
                                      <p:cBhvr>
                                        <p:cTn id="35" dur="500"/>
                                        <p:tgtEl>
                                          <p:spTgt spid="385027">
                                            <p:txEl>
                                              <p:pRg st="10" end="10"/>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85027">
                                            <p:txEl>
                                              <p:pRg st="11" end="11"/>
                                            </p:txEl>
                                          </p:spTgt>
                                        </p:tgtEl>
                                        <p:attrNameLst>
                                          <p:attrName>style.visibility</p:attrName>
                                        </p:attrNameLst>
                                      </p:cBhvr>
                                      <p:to>
                                        <p:strVal val="visible"/>
                                      </p:to>
                                    </p:set>
                                    <p:animEffect transition="in" filter="wipe(down)">
                                      <p:cBhvr>
                                        <p:cTn id="38" dur="500"/>
                                        <p:tgtEl>
                                          <p:spTgt spid="38502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Rectangle 2"/>
          <p:cNvSpPr>
            <a:spLocks noGrp="1" noChangeArrowheads="1"/>
          </p:cNvSpPr>
          <p:nvPr>
            <p:ph type="title"/>
          </p:nvPr>
        </p:nvSpPr>
        <p:spPr/>
        <p:txBody>
          <a:bodyPr/>
          <a:lstStyle/>
          <a:p>
            <a:pPr eaLnBrk="1" hangingPunct="1"/>
            <a:r>
              <a:rPr lang="en-GB" sz="3600" smtClean="0"/>
              <a:t>4. Second Level Cache (L2)</a:t>
            </a:r>
            <a:endParaRPr lang="en-US" sz="3600" smtClean="0"/>
          </a:p>
        </p:txBody>
      </p:sp>
      <p:sp>
        <p:nvSpPr>
          <p:cNvPr id="387075" name="Rectangle 3"/>
          <p:cNvSpPr>
            <a:spLocks noGrp="1" noChangeArrowheads="1"/>
          </p:cNvSpPr>
          <p:nvPr>
            <p:ph type="body" idx="1"/>
          </p:nvPr>
        </p:nvSpPr>
        <p:spPr/>
        <p:txBody>
          <a:bodyPr/>
          <a:lstStyle/>
          <a:p>
            <a:pPr marL="285750" indent="-285750" eaLnBrk="1" hangingPunct="1">
              <a:lnSpc>
                <a:spcPct val="90000"/>
              </a:lnSpc>
            </a:pPr>
            <a:r>
              <a:rPr lang="en-US" sz="2000" smtClean="0"/>
              <a:t>Suppose processor with base CPI of 1.0</a:t>
            </a:r>
          </a:p>
          <a:p>
            <a:pPr marL="285750" indent="-285750" eaLnBrk="1" hangingPunct="1">
              <a:lnSpc>
                <a:spcPct val="90000"/>
              </a:lnSpc>
            </a:pPr>
            <a:r>
              <a:rPr lang="en-US" sz="2000" smtClean="0"/>
              <a:t>Clock rate of 500 Mhz</a:t>
            </a:r>
          </a:p>
          <a:p>
            <a:pPr marL="285750" indent="-285750" eaLnBrk="1" hangingPunct="1">
              <a:lnSpc>
                <a:spcPct val="90000"/>
              </a:lnSpc>
            </a:pPr>
            <a:r>
              <a:rPr lang="en-US" sz="2000" smtClean="0"/>
              <a:t>Main memory access time : 200 ns</a:t>
            </a:r>
          </a:p>
          <a:p>
            <a:pPr marL="285750" indent="-285750" eaLnBrk="1" hangingPunct="1">
              <a:lnSpc>
                <a:spcPct val="90000"/>
              </a:lnSpc>
            </a:pPr>
            <a:r>
              <a:rPr lang="en-US" sz="2000" smtClean="0"/>
              <a:t>Miss rate per instruction primary cache : 5%</a:t>
            </a:r>
          </a:p>
          <a:p>
            <a:pPr marL="285750" indent="-285750" eaLnBrk="1" hangingPunct="1">
              <a:lnSpc>
                <a:spcPct val="90000"/>
              </a:lnSpc>
              <a:buFontTx/>
              <a:buNone/>
            </a:pPr>
            <a:r>
              <a:rPr lang="en-US" sz="2000" smtClean="0"/>
              <a:t>What improvement with second cache having 20ns access time, reducing miss rate to memory to 2% ?</a:t>
            </a:r>
          </a:p>
          <a:p>
            <a:pPr marL="285750" indent="-285750" eaLnBrk="1" hangingPunct="1">
              <a:lnSpc>
                <a:spcPct val="90000"/>
              </a:lnSpc>
            </a:pPr>
            <a:endParaRPr lang="en-US" sz="2000" smtClean="0"/>
          </a:p>
          <a:p>
            <a:pPr marL="285750" indent="-285750" eaLnBrk="1" hangingPunct="1">
              <a:lnSpc>
                <a:spcPct val="90000"/>
              </a:lnSpc>
            </a:pPr>
            <a:r>
              <a:rPr lang="en-US" sz="2000" smtClean="0"/>
              <a:t>Miss penalty : 200 ns/ 2ns per cycle=100 clock cycles</a:t>
            </a:r>
          </a:p>
          <a:p>
            <a:pPr marL="285750" indent="-285750" eaLnBrk="1" hangingPunct="1">
              <a:lnSpc>
                <a:spcPct val="90000"/>
              </a:lnSpc>
            </a:pPr>
            <a:r>
              <a:rPr lang="en-US" sz="2000" smtClean="0"/>
              <a:t>Effective CPI=base CPI+ memory stall per instruction = ?</a:t>
            </a:r>
          </a:p>
          <a:p>
            <a:pPr marL="685800" lvl="1" indent="-228600" eaLnBrk="1" hangingPunct="1">
              <a:lnSpc>
                <a:spcPct val="90000"/>
              </a:lnSpc>
            </a:pPr>
            <a:r>
              <a:rPr lang="en-US" sz="1800" smtClean="0"/>
              <a:t>1 level cache : total CPI=1+5%*100=6</a:t>
            </a:r>
          </a:p>
          <a:p>
            <a:pPr marL="685800" lvl="1" indent="-228600" eaLnBrk="1" hangingPunct="1">
              <a:lnSpc>
                <a:spcPct val="90000"/>
              </a:lnSpc>
            </a:pPr>
            <a:r>
              <a:rPr lang="en-US" sz="1800" smtClean="0"/>
              <a:t>2 level cache : a miss in first level cache is satisfied by second cache or memory</a:t>
            </a:r>
          </a:p>
          <a:p>
            <a:pPr lvl="2" eaLnBrk="1" hangingPunct="1">
              <a:lnSpc>
                <a:spcPct val="90000"/>
              </a:lnSpc>
            </a:pPr>
            <a:r>
              <a:rPr lang="en-US" sz="1600" smtClean="0"/>
              <a:t>Access second level cache : 20 ns / 2ns per cycle=10 clock cycles</a:t>
            </a:r>
          </a:p>
          <a:p>
            <a:pPr lvl="2" eaLnBrk="1" hangingPunct="1">
              <a:lnSpc>
                <a:spcPct val="90000"/>
              </a:lnSpc>
            </a:pPr>
            <a:r>
              <a:rPr lang="en-US" sz="1600" smtClean="0"/>
              <a:t>If miss in second cache, then access memory : in 2% of the cases</a:t>
            </a:r>
          </a:p>
          <a:p>
            <a:pPr lvl="2" eaLnBrk="1" hangingPunct="1">
              <a:lnSpc>
                <a:spcPct val="90000"/>
              </a:lnSpc>
            </a:pPr>
            <a:r>
              <a:rPr lang="en-US" sz="1600" smtClean="0"/>
              <a:t>Total CPI=1+primary stalls per instruction +secondary stalls per instruction</a:t>
            </a:r>
          </a:p>
          <a:p>
            <a:pPr lvl="2" eaLnBrk="1" hangingPunct="1">
              <a:lnSpc>
                <a:spcPct val="90000"/>
              </a:lnSpc>
            </a:pPr>
            <a:r>
              <a:rPr lang="en-US" sz="1600" smtClean="0"/>
              <a:t>Total CPI=1+5%*10+2%*100=3.5</a:t>
            </a:r>
          </a:p>
          <a:p>
            <a:pPr lvl="2" eaLnBrk="1" hangingPunct="1">
              <a:lnSpc>
                <a:spcPct val="90000"/>
              </a:lnSpc>
            </a:pPr>
            <a:endParaRPr lang="en-US" sz="1600" smtClean="0"/>
          </a:p>
          <a:p>
            <a:pPr marL="685800" lvl="1" indent="-228600" eaLnBrk="1" hangingPunct="1">
              <a:lnSpc>
                <a:spcPct val="90000"/>
              </a:lnSpc>
              <a:buFontTx/>
              <a:buNone/>
            </a:pPr>
            <a:r>
              <a:rPr lang="en-US" sz="2400" smtClean="0">
                <a:solidFill>
                  <a:schemeClr val="accent2"/>
                </a:solidFill>
              </a:rPr>
              <a:t>Machine with L2 cache : 6/3.5=1.7 times faster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7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7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7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7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7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707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7075">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7075">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7075">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7075">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7075">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7075">
                                            <p:txEl>
                                              <p:pRg st="12" end="1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7075">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8707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Rectangle 2"/>
          <p:cNvSpPr>
            <a:spLocks noGrp="1" noChangeArrowheads="1"/>
          </p:cNvSpPr>
          <p:nvPr>
            <p:ph type="title"/>
          </p:nvPr>
        </p:nvSpPr>
        <p:spPr/>
        <p:txBody>
          <a:bodyPr/>
          <a:lstStyle/>
          <a:p>
            <a:pPr eaLnBrk="1" hangingPunct="1"/>
            <a:r>
              <a:rPr lang="en-GB" sz="3600" smtClean="0"/>
              <a:t>4. Second Level Cache</a:t>
            </a:r>
            <a:endParaRPr lang="en-US" sz="3600" smtClean="0"/>
          </a:p>
        </p:txBody>
      </p:sp>
      <p:pic>
        <p:nvPicPr>
          <p:cNvPr id="68614" name="Picture 3" descr="Ch5-fig10"/>
          <p:cNvPicPr>
            <a:picLocks noChangeAspect="1" noChangeArrowheads="1"/>
          </p:cNvPicPr>
          <p:nvPr/>
        </p:nvPicPr>
        <p:blipFill>
          <a:blip r:embed="rId3" cstate="print"/>
          <a:srcRect/>
          <a:stretch>
            <a:fillRect/>
          </a:stretch>
        </p:blipFill>
        <p:spPr bwMode="auto">
          <a:xfrm>
            <a:off x="1066800" y="1524000"/>
            <a:ext cx="6477000" cy="4464050"/>
          </a:xfrm>
          <a:prstGeom prst="rect">
            <a:avLst/>
          </a:prstGeom>
          <a:noFill/>
          <a:ln w="9525">
            <a:noFill/>
            <a:miter lim="800000"/>
            <a:headEnd/>
            <a:tailEnd/>
          </a:ln>
        </p:spPr>
      </p:pic>
      <p:sp>
        <p:nvSpPr>
          <p:cNvPr id="68615" name="Text Box 4"/>
          <p:cNvSpPr txBox="1">
            <a:spLocks noChangeArrowheads="1"/>
          </p:cNvSpPr>
          <p:nvPr/>
        </p:nvSpPr>
        <p:spPr bwMode="auto">
          <a:xfrm>
            <a:off x="685800" y="5105400"/>
            <a:ext cx="8458200" cy="1190625"/>
          </a:xfrm>
          <a:prstGeom prst="rect">
            <a:avLst/>
          </a:prstGeom>
          <a:solidFill>
            <a:schemeClr val="bg1"/>
          </a:solidFill>
          <a:ln w="19050">
            <a:noFill/>
            <a:miter lim="800000"/>
            <a:headEnd/>
            <a:tailEnd/>
          </a:ln>
        </p:spPr>
        <p:txBody>
          <a:bodyPr lIns="90000" tIns="46800" rIns="90000" bIns="46800">
            <a:spAutoFit/>
          </a:bodyPr>
          <a:lstStyle/>
          <a:p>
            <a:pPr eaLnBrk="0" hangingPunct="0">
              <a:buFontTx/>
              <a:buChar char="•"/>
            </a:pPr>
            <a:r>
              <a:rPr lang="en-US" sz="1800" dirty="0"/>
              <a:t> Global cache miss is similar to single cache miss rate of second </a:t>
            </a:r>
            <a:br>
              <a:rPr lang="en-US" sz="1800" dirty="0"/>
            </a:br>
            <a:r>
              <a:rPr lang="en-US" sz="1800" dirty="0"/>
              <a:t>  level cache provided L2 cache is much bigger than L1.</a:t>
            </a:r>
          </a:p>
          <a:p>
            <a:pPr eaLnBrk="0" hangingPunct="0">
              <a:buFontTx/>
              <a:buChar char="•"/>
            </a:pPr>
            <a:r>
              <a:rPr lang="en-US" sz="1800" dirty="0"/>
              <a:t> Local cache rate is NOT good measure of secondary caches as it is function of L1 cache. </a:t>
            </a:r>
          </a:p>
          <a:p>
            <a:pPr eaLnBrk="0" hangingPunct="0"/>
            <a:r>
              <a:rPr lang="en-US" sz="1800" dirty="0"/>
              <a:t>   Global cache miss rate should be used.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Rectangle 2"/>
          <p:cNvSpPr>
            <a:spLocks noGrp="1" noChangeArrowheads="1"/>
          </p:cNvSpPr>
          <p:nvPr>
            <p:ph type="title"/>
          </p:nvPr>
        </p:nvSpPr>
        <p:spPr/>
        <p:txBody>
          <a:bodyPr/>
          <a:lstStyle/>
          <a:p>
            <a:pPr eaLnBrk="1" hangingPunct="1"/>
            <a:r>
              <a:rPr lang="en-GB" sz="3600" smtClean="0"/>
              <a:t>4. Second Level Cache</a:t>
            </a:r>
            <a:endParaRPr lang="en-US" sz="3600" smtClean="0"/>
          </a:p>
        </p:txBody>
      </p:sp>
      <p:pic>
        <p:nvPicPr>
          <p:cNvPr id="69638" name="Picture 3" descr="Ch5-fig11"/>
          <p:cNvPicPr>
            <a:picLocks noChangeAspect="1" noChangeArrowheads="1"/>
          </p:cNvPicPr>
          <p:nvPr/>
        </p:nvPicPr>
        <p:blipFill>
          <a:blip r:embed="rId3" cstate="print"/>
          <a:srcRect/>
          <a:stretch>
            <a:fillRect/>
          </a:stretch>
        </p:blipFill>
        <p:spPr bwMode="auto">
          <a:xfrm>
            <a:off x="990600" y="1447800"/>
            <a:ext cx="7010400" cy="6129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Rectangle 2"/>
          <p:cNvSpPr>
            <a:spLocks noGrp="1" noChangeArrowheads="1"/>
          </p:cNvSpPr>
          <p:nvPr>
            <p:ph type="title"/>
          </p:nvPr>
        </p:nvSpPr>
        <p:spPr>
          <a:noFill/>
        </p:spPr>
        <p:txBody>
          <a:bodyPr lIns="90488" tIns="44450" rIns="90488" bIns="44450"/>
          <a:lstStyle/>
          <a:p>
            <a:pPr eaLnBrk="1" hangingPunct="1"/>
            <a:r>
              <a:rPr lang="en-GB" sz="3600" smtClean="0"/>
              <a:t>5. Read Priority over Write on Miss</a:t>
            </a:r>
          </a:p>
        </p:txBody>
      </p:sp>
      <p:sp>
        <p:nvSpPr>
          <p:cNvPr id="555011" name="Rectangle 3"/>
          <p:cNvSpPr>
            <a:spLocks noGrp="1" noChangeArrowheads="1"/>
          </p:cNvSpPr>
          <p:nvPr>
            <p:ph idx="1"/>
          </p:nvPr>
        </p:nvSpPr>
        <p:spPr>
          <a:noFill/>
        </p:spPr>
        <p:txBody>
          <a:bodyPr lIns="90488" tIns="44450" rIns="90488" bIns="44450"/>
          <a:lstStyle/>
          <a:p>
            <a:pPr marL="285750" indent="-285750" eaLnBrk="1" hangingPunct="1"/>
            <a:r>
              <a:rPr lang="en-GB" sz="2400" smtClean="0"/>
              <a:t>Write</a:t>
            </a:r>
            <a:r>
              <a:rPr lang="en-US" sz="2400" smtClean="0"/>
              <a:t>-</a:t>
            </a:r>
            <a:r>
              <a:rPr lang="en-GB" sz="2400" smtClean="0"/>
              <a:t>through with write buffers </a:t>
            </a:r>
            <a:r>
              <a:rPr lang="en-US" sz="2400" smtClean="0"/>
              <a:t>can cause</a:t>
            </a:r>
            <a:r>
              <a:rPr lang="en-GB" sz="2400" smtClean="0"/>
              <a:t> RAW</a:t>
            </a:r>
            <a:r>
              <a:rPr lang="en-US" sz="2400" smtClean="0"/>
              <a:t> data hazards:</a:t>
            </a:r>
          </a:p>
          <a:p>
            <a:pPr lvl="2" eaLnBrk="1" hangingPunct="1">
              <a:buFontTx/>
              <a:buNone/>
            </a:pPr>
            <a:r>
              <a:rPr lang="en-US" sz="1800" smtClean="0">
                <a:latin typeface="Courier New" pitchFamily="49" charset="0"/>
              </a:rPr>
              <a:t>SW 512(R0),R3		; Mem[512] = R3</a:t>
            </a:r>
          </a:p>
          <a:p>
            <a:pPr lvl="2" eaLnBrk="1" hangingPunct="1">
              <a:buFontTx/>
              <a:buNone/>
            </a:pPr>
            <a:r>
              <a:rPr lang="en-US" sz="1800" smtClean="0">
                <a:latin typeface="Courier New" pitchFamily="49" charset="0"/>
              </a:rPr>
              <a:t>LW R1,1024(R0)	; R1 = Mem[1024]</a:t>
            </a:r>
          </a:p>
          <a:p>
            <a:pPr lvl="2" eaLnBrk="1" hangingPunct="1">
              <a:buFontTx/>
              <a:buNone/>
            </a:pPr>
            <a:r>
              <a:rPr lang="en-US" sz="1800" smtClean="0">
                <a:latin typeface="Courier New" pitchFamily="49" charset="0"/>
              </a:rPr>
              <a:t>LW R2,512(R0)		; R2 = Mem[512]</a:t>
            </a:r>
          </a:p>
          <a:p>
            <a:pPr lvl="2" eaLnBrk="1" hangingPunct="1">
              <a:buFontTx/>
              <a:buNone/>
            </a:pPr>
            <a:endParaRPr lang="en-GB" sz="1800" smtClean="0">
              <a:latin typeface="Courier New" pitchFamily="49" charset="0"/>
            </a:endParaRPr>
          </a:p>
          <a:p>
            <a:pPr marL="285750" indent="-285750" eaLnBrk="1" hangingPunct="1"/>
            <a:r>
              <a:rPr lang="en-US" sz="2400" smtClean="0">
                <a:solidFill>
                  <a:schemeClr val="accent2"/>
                </a:solidFill>
              </a:rPr>
              <a:t>Problem: if </a:t>
            </a:r>
            <a:r>
              <a:rPr lang="en-US" sz="2400" b="1" smtClean="0">
                <a:solidFill>
                  <a:schemeClr val="accent2"/>
                </a:solidFill>
              </a:rPr>
              <a:t>write buffer</a:t>
            </a:r>
            <a:r>
              <a:rPr lang="en-US" sz="2400" smtClean="0">
                <a:solidFill>
                  <a:schemeClr val="accent2"/>
                </a:solidFill>
              </a:rPr>
              <a:t> used, final </a:t>
            </a:r>
            <a:r>
              <a:rPr lang="en-US" sz="2400" b="1" smtClean="0">
                <a:solidFill>
                  <a:schemeClr val="accent2"/>
                </a:solidFill>
                <a:latin typeface="Courier New" pitchFamily="49" charset="0"/>
              </a:rPr>
              <a:t>LW</a:t>
            </a:r>
            <a:r>
              <a:rPr lang="en-US" sz="2400" smtClean="0">
                <a:solidFill>
                  <a:schemeClr val="accent2"/>
                </a:solidFill>
              </a:rPr>
              <a:t> may read wrong value from memory !!</a:t>
            </a:r>
          </a:p>
          <a:p>
            <a:pPr marL="285750" indent="-285750" eaLnBrk="1" hangingPunct="1"/>
            <a:endParaRPr lang="en-US" sz="2400" smtClean="0"/>
          </a:p>
          <a:p>
            <a:pPr marL="285750" indent="-285750" eaLnBrk="1" hangingPunct="1"/>
            <a:r>
              <a:rPr lang="en-US" sz="2400" smtClean="0"/>
              <a:t>Solution 1 : S</a:t>
            </a:r>
            <a:r>
              <a:rPr lang="en-GB" sz="2400" smtClean="0"/>
              <a:t>imply wait for write buffer to empty</a:t>
            </a:r>
            <a:r>
              <a:rPr lang="en-US" sz="2400" smtClean="0"/>
              <a:t> </a:t>
            </a:r>
          </a:p>
          <a:p>
            <a:pPr marL="685800" lvl="1" indent="-228600" eaLnBrk="1" hangingPunct="1"/>
            <a:r>
              <a:rPr lang="en-GB" sz="2000" smtClean="0"/>
              <a:t>increase</a:t>
            </a:r>
            <a:r>
              <a:rPr lang="en-US" sz="2000" smtClean="0"/>
              <a:t>s</a:t>
            </a:r>
            <a:r>
              <a:rPr lang="en-GB" sz="2000" smtClean="0"/>
              <a:t> read miss penalty (old MIPS 1000 by 50% )</a:t>
            </a:r>
          </a:p>
          <a:p>
            <a:pPr marL="285750" indent="-285750" eaLnBrk="1" hangingPunct="1"/>
            <a:r>
              <a:rPr lang="en-GB" sz="2400" smtClean="0"/>
              <a:t>Solution 2 : Check write buffer contents before read</a:t>
            </a:r>
            <a:r>
              <a:rPr lang="en-US" sz="2400" smtClean="0"/>
              <a:t>: </a:t>
            </a:r>
            <a:r>
              <a:rPr lang="en-GB" sz="2400" smtClean="0"/>
              <a:t>if no conflicts, </a:t>
            </a:r>
            <a:r>
              <a:rPr lang="en-US" sz="2400" smtClean="0"/>
              <a:t>let read</a:t>
            </a:r>
            <a:r>
              <a:rPr lang="en-GB" sz="2400" smtClean="0"/>
              <a:t> continue</a:t>
            </a:r>
          </a:p>
        </p:txBody>
      </p:sp>
      <p:sp>
        <p:nvSpPr>
          <p:cNvPr id="70663" name="Text Box 4"/>
          <p:cNvSpPr txBox="1">
            <a:spLocks noChangeArrowheads="1"/>
          </p:cNvSpPr>
          <p:nvPr/>
        </p:nvSpPr>
        <p:spPr bwMode="auto">
          <a:xfrm>
            <a:off x="7020272" y="1700808"/>
            <a:ext cx="1736725" cy="720725"/>
          </a:xfrm>
          <a:prstGeom prst="rect">
            <a:avLst/>
          </a:prstGeom>
          <a:solidFill>
            <a:schemeClr val="bg1"/>
          </a:solidFill>
          <a:ln w="19050">
            <a:solidFill>
              <a:schemeClr val="hlink"/>
            </a:solidFill>
            <a:miter lim="800000"/>
            <a:headEnd/>
            <a:tailEnd/>
          </a:ln>
        </p:spPr>
        <p:txBody>
          <a:bodyPr wrap="none" lIns="90000" tIns="46800" rIns="90000" bIns="46800">
            <a:spAutoFit/>
          </a:bodyPr>
          <a:lstStyle/>
          <a:p>
            <a:pPr eaLnBrk="0" hangingPunct="0"/>
            <a:r>
              <a:rPr lang="en-US" sz="2000" b="1">
                <a:solidFill>
                  <a:schemeClr val="accent2"/>
                </a:solidFill>
                <a:latin typeface="Arial" pitchFamily="34" charset="0"/>
              </a:rPr>
              <a:t>Map to same</a:t>
            </a:r>
          </a:p>
          <a:p>
            <a:pPr eaLnBrk="0" hangingPunct="0"/>
            <a:r>
              <a:rPr lang="en-US" sz="2000" b="1">
                <a:solidFill>
                  <a:schemeClr val="accent2"/>
                </a:solidFill>
                <a:latin typeface="Arial" pitchFamily="34" charset="0"/>
              </a:rPr>
              <a:t>cache block</a:t>
            </a:r>
            <a:endParaRPr lang="en-GB" sz="2000" b="1">
              <a:solidFill>
                <a:schemeClr val="accent2"/>
              </a:solidFill>
              <a:latin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55011">
                                            <p:txEl>
                                              <p:pRg st="7" end="7"/>
                                            </p:txEl>
                                          </p:spTgt>
                                        </p:tgtEl>
                                        <p:attrNameLst>
                                          <p:attrName>style.visibility</p:attrName>
                                        </p:attrNameLst>
                                      </p:cBhvr>
                                      <p:to>
                                        <p:strVal val="visible"/>
                                      </p:to>
                                    </p:set>
                                    <p:animEffect transition="in" filter="wipe(down)">
                                      <p:cBhvr>
                                        <p:cTn id="7" dur="500"/>
                                        <p:tgtEl>
                                          <p:spTgt spid="555011">
                                            <p:txEl>
                                              <p:pRg st="7" end="7"/>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55011">
                                            <p:txEl>
                                              <p:pRg st="8" end="8"/>
                                            </p:txEl>
                                          </p:spTgt>
                                        </p:tgtEl>
                                        <p:attrNameLst>
                                          <p:attrName>style.visibility</p:attrName>
                                        </p:attrNameLst>
                                      </p:cBhvr>
                                      <p:to>
                                        <p:strVal val="visible"/>
                                      </p:to>
                                    </p:set>
                                    <p:animEffect transition="in" filter="wipe(down)">
                                      <p:cBhvr>
                                        <p:cTn id="10" dur="500"/>
                                        <p:tgtEl>
                                          <p:spTgt spid="555011">
                                            <p:txEl>
                                              <p:pRg st="8" end="8"/>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55011">
                                            <p:txEl>
                                              <p:pRg st="9" end="9"/>
                                            </p:txEl>
                                          </p:spTgt>
                                        </p:tgtEl>
                                        <p:attrNameLst>
                                          <p:attrName>style.visibility</p:attrName>
                                        </p:attrNameLst>
                                      </p:cBhvr>
                                      <p:to>
                                        <p:strVal val="visible"/>
                                      </p:to>
                                    </p:set>
                                    <p:animEffect transition="in" filter="wipe(down)">
                                      <p:cBhvr>
                                        <p:cTn id="15" dur="500"/>
                                        <p:tgtEl>
                                          <p:spTgt spid="5550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Rectangle 2"/>
          <p:cNvSpPr>
            <a:spLocks noGrp="1" noChangeArrowheads="1"/>
          </p:cNvSpPr>
          <p:nvPr>
            <p:ph type="title"/>
          </p:nvPr>
        </p:nvSpPr>
        <p:spPr/>
        <p:txBody>
          <a:bodyPr/>
          <a:lstStyle/>
          <a:p>
            <a:pPr eaLnBrk="1" hangingPunct="1"/>
            <a:r>
              <a:rPr lang="en-GB" sz="3600" smtClean="0"/>
              <a:t>5. Read Priority over Write on Miss</a:t>
            </a:r>
            <a:endParaRPr lang="en-US" sz="3600" smtClean="0"/>
          </a:p>
        </p:txBody>
      </p:sp>
      <p:sp>
        <p:nvSpPr>
          <p:cNvPr id="557059" name="Rectangle 3"/>
          <p:cNvSpPr>
            <a:spLocks noGrp="1" noChangeArrowheads="1"/>
          </p:cNvSpPr>
          <p:nvPr>
            <p:ph idx="1"/>
          </p:nvPr>
        </p:nvSpPr>
        <p:spPr/>
        <p:txBody>
          <a:bodyPr/>
          <a:lstStyle/>
          <a:p>
            <a:pPr eaLnBrk="1" hangingPunct="1">
              <a:buFontTx/>
              <a:buNone/>
            </a:pPr>
            <a:r>
              <a:rPr lang="en-GB" sz="2800" smtClean="0"/>
              <a:t>W</a:t>
            </a:r>
            <a:r>
              <a:rPr lang="en-US" sz="2800" smtClean="0"/>
              <a:t>hat about write-b</a:t>
            </a:r>
            <a:r>
              <a:rPr lang="en-GB" sz="2800" smtClean="0"/>
              <a:t>ack?</a:t>
            </a:r>
          </a:p>
          <a:p>
            <a:pPr eaLnBrk="1" hangingPunct="1"/>
            <a:r>
              <a:rPr lang="en-US" sz="2800" b="1" smtClean="0">
                <a:solidFill>
                  <a:schemeClr val="accent2"/>
                </a:solidFill>
              </a:rPr>
              <a:t>Dirty bit</a:t>
            </a:r>
            <a:r>
              <a:rPr lang="en-US" sz="2800" smtClean="0"/>
              <a:t>: whenever a write is cached, this bit is set (made a 1) to tell the cache controller "when you decide to re-use this cache line for a different address, you need to write the current contents back to memory”</a:t>
            </a:r>
            <a:endParaRPr lang="en-GB" sz="2800" smtClean="0"/>
          </a:p>
          <a:p>
            <a:pPr eaLnBrk="1" hangingPunct="1">
              <a:buFontTx/>
              <a:buNone/>
            </a:pPr>
            <a:r>
              <a:rPr lang="en-GB" sz="2800" smtClean="0"/>
              <a:t>What if read-miss:</a:t>
            </a:r>
          </a:p>
          <a:p>
            <a:pPr eaLnBrk="1" hangingPunct="1"/>
            <a:r>
              <a:rPr lang="en-GB" sz="2800" smtClean="0"/>
              <a:t>Normal: Write dirty block to memory, then do the read</a:t>
            </a:r>
          </a:p>
          <a:p>
            <a:pPr eaLnBrk="1" hangingPunct="1"/>
            <a:r>
              <a:rPr lang="en-GB" sz="2800" smtClean="0"/>
              <a:t>Instead</a:t>
            </a:r>
            <a:r>
              <a:rPr lang="en-US" sz="2800" smtClean="0"/>
              <a:t>:</a:t>
            </a:r>
            <a:r>
              <a:rPr lang="en-GB" sz="2800" smtClean="0"/>
              <a:t> </a:t>
            </a:r>
            <a:r>
              <a:rPr lang="en-US" sz="2800" smtClean="0"/>
              <a:t>C</a:t>
            </a:r>
            <a:r>
              <a:rPr lang="en-GB" sz="2800" smtClean="0"/>
              <a:t>opy dirty block to a write buffer, then do the read, then the write</a:t>
            </a:r>
          </a:p>
          <a:p>
            <a:pPr eaLnBrk="1" hangingPunct="1"/>
            <a:r>
              <a:rPr lang="en-US" sz="2800" smtClean="0"/>
              <a:t>Fewer </a:t>
            </a:r>
            <a:r>
              <a:rPr lang="en-GB" sz="2800" smtClean="0"/>
              <a:t>CPU stalls since restarts as soon as </a:t>
            </a:r>
            <a:r>
              <a:rPr lang="en-US" sz="2800" smtClean="0"/>
              <a:t>read done</a:t>
            </a:r>
            <a:endParaRPr lang="en-GB" sz="2800" smtClean="0"/>
          </a:p>
          <a:p>
            <a:pPr eaLnBrk="1" hangingPunct="1"/>
            <a:endParaRPr lang="en-US" sz="28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7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7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70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70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70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70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5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Rectangle 2"/>
          <p:cNvSpPr>
            <a:spLocks noGrp="1" noChangeArrowheads="1"/>
          </p:cNvSpPr>
          <p:nvPr>
            <p:ph type="title"/>
          </p:nvPr>
        </p:nvSpPr>
        <p:spPr>
          <a:noFill/>
        </p:spPr>
        <p:txBody>
          <a:bodyPr lIns="90488" tIns="44450" rIns="90488" bIns="44450"/>
          <a:lstStyle/>
          <a:p>
            <a:pPr eaLnBrk="1" hangingPunct="1"/>
            <a:r>
              <a:rPr lang="en-GB" smtClean="0"/>
              <a:t>Improving Cache Performance</a:t>
            </a:r>
          </a:p>
        </p:txBody>
      </p:sp>
      <p:sp>
        <p:nvSpPr>
          <p:cNvPr id="65542" name="Rectangle 3"/>
          <p:cNvSpPr>
            <a:spLocks noGrp="1" noChangeArrowheads="1"/>
          </p:cNvSpPr>
          <p:nvPr>
            <p:ph type="body" idx="1"/>
          </p:nvPr>
        </p:nvSpPr>
        <p:spPr>
          <a:noFill/>
        </p:spPr>
        <p:txBody>
          <a:bodyPr lIns="90488" tIns="44450" rIns="90488" bIns="44450"/>
          <a:lstStyle/>
          <a:p>
            <a:pPr marL="457200" indent="-457200" eaLnBrk="1" hangingPunct="1">
              <a:buFontTx/>
              <a:buAutoNum type="arabicPeriod"/>
            </a:pPr>
            <a:r>
              <a:rPr lang="en-GB" dirty="0" smtClean="0">
                <a:solidFill>
                  <a:srgbClr val="00B0F0"/>
                </a:solidFill>
              </a:rPr>
              <a:t>Reduce the miss rate </a:t>
            </a:r>
          </a:p>
          <a:p>
            <a:pPr marL="457200" indent="-457200" eaLnBrk="1" hangingPunct="1">
              <a:buFontTx/>
              <a:buAutoNum type="arabicPeriod"/>
            </a:pPr>
            <a:r>
              <a:rPr lang="en-GB" dirty="0" smtClean="0">
                <a:solidFill>
                  <a:srgbClr val="00B0F0"/>
                </a:solidFill>
              </a:rPr>
              <a:t>Reduce the miss penalty</a:t>
            </a:r>
          </a:p>
          <a:p>
            <a:pPr marL="457200" indent="-457200" eaLnBrk="1" hangingPunct="1">
              <a:buFontTx/>
              <a:buAutoNum type="arabicPeriod"/>
            </a:pPr>
            <a:r>
              <a:rPr lang="en-GB" dirty="0" smtClean="0"/>
              <a:t>Reduce the time to hit in the cache </a:t>
            </a:r>
          </a:p>
          <a:p>
            <a:pPr marL="457200" indent="-457200" eaLnBrk="1" hangingPunct="1">
              <a:buFontTx/>
              <a:buAutoNum type="arabicPeriod"/>
            </a:pPr>
            <a:endParaRPr lang="en-GB" dirty="0" smtClean="0"/>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2"/>
          <p:cNvSpPr>
            <a:spLocks noGrp="1" noChangeArrowheads="1"/>
          </p:cNvSpPr>
          <p:nvPr>
            <p:ph type="title"/>
          </p:nvPr>
        </p:nvSpPr>
        <p:spPr>
          <a:xfrm>
            <a:off x="0" y="228600"/>
            <a:ext cx="9144000" cy="728663"/>
          </a:xfrm>
        </p:spPr>
        <p:txBody>
          <a:bodyPr/>
          <a:lstStyle/>
          <a:p>
            <a:pPr eaLnBrk="1" hangingPunct="1"/>
            <a:r>
              <a:rPr lang="en-US" sz="3200" dirty="0" smtClean="0"/>
              <a:t>6. No address translation during cache access</a:t>
            </a:r>
          </a:p>
        </p:txBody>
      </p:sp>
      <p:pic>
        <p:nvPicPr>
          <p:cNvPr id="72710" name="Picture 3" descr="Ch5-fig03"/>
          <p:cNvPicPr>
            <a:picLocks noChangeAspect="1" noChangeArrowheads="1"/>
          </p:cNvPicPr>
          <p:nvPr/>
        </p:nvPicPr>
        <p:blipFill>
          <a:blip r:embed="rId3" cstate="print"/>
          <a:srcRect/>
          <a:stretch>
            <a:fillRect/>
          </a:stretch>
        </p:blipFill>
        <p:spPr bwMode="auto">
          <a:xfrm>
            <a:off x="838200" y="838200"/>
            <a:ext cx="7620000" cy="5943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p:txBody>
          <a:bodyPr/>
          <a:lstStyle/>
          <a:p>
            <a:pPr eaLnBrk="1" hangingPunct="1"/>
            <a:r>
              <a:rPr lang="en-US" sz="3600" dirty="0" smtClean="0"/>
              <a:t>11 Advanced Cache Optimizations (2.2)</a:t>
            </a:r>
          </a:p>
        </p:txBody>
      </p:sp>
      <p:sp>
        <p:nvSpPr>
          <p:cNvPr id="13318" name="Rectangle 3"/>
          <p:cNvSpPr>
            <a:spLocks noGrp="1" noChangeArrowheads="1"/>
          </p:cNvSpPr>
          <p:nvPr>
            <p:ph sz="half" idx="1"/>
          </p:nvPr>
        </p:nvSpPr>
        <p:spPr/>
        <p:txBody>
          <a:bodyPr/>
          <a:lstStyle/>
          <a:p>
            <a:pPr eaLnBrk="1" hangingPunct="1"/>
            <a:r>
              <a:rPr lang="en-US" b="1" smtClean="0">
                <a:solidFill>
                  <a:schemeClr val="accent2"/>
                </a:solidFill>
              </a:rPr>
              <a:t>Reducing hit time</a:t>
            </a:r>
          </a:p>
          <a:p>
            <a:pPr eaLnBrk="1" hangingPunct="1">
              <a:buFontTx/>
              <a:buAutoNum type="arabicPeriod"/>
            </a:pPr>
            <a:r>
              <a:rPr lang="en-US" smtClean="0"/>
              <a:t>Small and simple caches</a:t>
            </a:r>
          </a:p>
          <a:p>
            <a:pPr eaLnBrk="1" hangingPunct="1">
              <a:buFontTx/>
              <a:buAutoNum type="arabicPeriod"/>
            </a:pPr>
            <a:r>
              <a:rPr lang="en-US" smtClean="0"/>
              <a:t>Way prediction</a:t>
            </a:r>
          </a:p>
          <a:p>
            <a:pPr eaLnBrk="1" hangingPunct="1">
              <a:buFontTx/>
              <a:buAutoNum type="arabicPeriod"/>
            </a:pPr>
            <a:r>
              <a:rPr lang="en-US" smtClean="0"/>
              <a:t>Trace caches</a:t>
            </a:r>
            <a:br>
              <a:rPr lang="en-US" smtClean="0"/>
            </a:br>
            <a:endParaRPr lang="en-US" smtClean="0"/>
          </a:p>
          <a:p>
            <a:pPr eaLnBrk="1" hangingPunct="1"/>
            <a:r>
              <a:rPr lang="en-US" b="1" smtClean="0">
                <a:solidFill>
                  <a:srgbClr val="0332B7"/>
                </a:solidFill>
              </a:rPr>
              <a:t>Increasing cache bandwidth</a:t>
            </a:r>
          </a:p>
          <a:p>
            <a:pPr eaLnBrk="1" hangingPunct="1">
              <a:buFontTx/>
              <a:buAutoNum type="arabicPeriod" startAt="4"/>
            </a:pPr>
            <a:r>
              <a:rPr lang="en-US" smtClean="0"/>
              <a:t>Pipelined caches</a:t>
            </a:r>
          </a:p>
          <a:p>
            <a:pPr eaLnBrk="1" hangingPunct="1">
              <a:buFontTx/>
              <a:buAutoNum type="arabicPeriod" startAt="4"/>
            </a:pPr>
            <a:r>
              <a:rPr lang="en-US" smtClean="0"/>
              <a:t>Multibanked caches</a:t>
            </a:r>
          </a:p>
          <a:p>
            <a:pPr eaLnBrk="1" hangingPunct="1">
              <a:buFontTx/>
              <a:buAutoNum type="arabicPeriod" startAt="4"/>
            </a:pPr>
            <a:r>
              <a:rPr lang="en-US" smtClean="0"/>
              <a:t>Nonblocking caches</a:t>
            </a:r>
          </a:p>
        </p:txBody>
      </p:sp>
      <p:sp>
        <p:nvSpPr>
          <p:cNvPr id="13319" name="Rectangle 4"/>
          <p:cNvSpPr>
            <a:spLocks noGrp="1" noChangeArrowheads="1"/>
          </p:cNvSpPr>
          <p:nvPr>
            <p:ph sz="half" idx="2"/>
          </p:nvPr>
        </p:nvSpPr>
        <p:spPr/>
        <p:txBody>
          <a:bodyPr/>
          <a:lstStyle/>
          <a:p>
            <a:pPr marL="381000" indent="-381000" eaLnBrk="1" hangingPunct="1">
              <a:lnSpc>
                <a:spcPct val="80000"/>
              </a:lnSpc>
            </a:pPr>
            <a:r>
              <a:rPr lang="en-US" b="1" dirty="0" smtClean="0">
                <a:solidFill>
                  <a:schemeClr val="accent2"/>
                </a:solidFill>
              </a:rPr>
              <a:t>Reducing Miss Penalty</a:t>
            </a:r>
          </a:p>
          <a:p>
            <a:pPr marL="381000" indent="-381000" eaLnBrk="1" hangingPunct="1">
              <a:lnSpc>
                <a:spcPct val="80000"/>
              </a:lnSpc>
              <a:buFontTx/>
              <a:buAutoNum type="arabicPeriod" startAt="7"/>
            </a:pPr>
            <a:r>
              <a:rPr lang="en-US" dirty="0" smtClean="0"/>
              <a:t>Critical word first</a:t>
            </a:r>
          </a:p>
          <a:p>
            <a:pPr marL="381000" indent="-381000" eaLnBrk="1" hangingPunct="1">
              <a:lnSpc>
                <a:spcPct val="80000"/>
              </a:lnSpc>
              <a:buFontTx/>
              <a:buAutoNum type="arabicPeriod" startAt="7"/>
            </a:pPr>
            <a:r>
              <a:rPr lang="en-US" dirty="0" smtClean="0"/>
              <a:t>Merging write buffers</a:t>
            </a:r>
          </a:p>
          <a:p>
            <a:pPr marL="381000" indent="-381000" eaLnBrk="1" hangingPunct="1">
              <a:lnSpc>
                <a:spcPct val="80000"/>
              </a:lnSpc>
            </a:pPr>
            <a:r>
              <a:rPr lang="en-US" b="1" dirty="0" smtClean="0">
                <a:solidFill>
                  <a:schemeClr val="accent2"/>
                </a:solidFill>
              </a:rPr>
              <a:t>Reducing Miss Rate</a:t>
            </a:r>
          </a:p>
          <a:p>
            <a:pPr marL="381000" indent="-381000" eaLnBrk="1" hangingPunct="1">
              <a:lnSpc>
                <a:spcPct val="80000"/>
              </a:lnSpc>
              <a:buFontTx/>
              <a:buAutoNum type="arabicPeriod" startAt="9"/>
            </a:pPr>
            <a:r>
              <a:rPr lang="en-US" dirty="0" smtClean="0"/>
              <a:t>Compiler optimizations</a:t>
            </a:r>
          </a:p>
          <a:p>
            <a:pPr marL="381000" indent="-381000" eaLnBrk="1" hangingPunct="1">
              <a:lnSpc>
                <a:spcPct val="90000"/>
              </a:lnSpc>
            </a:pPr>
            <a:r>
              <a:rPr lang="en-US" b="1" dirty="0" smtClean="0">
                <a:solidFill>
                  <a:schemeClr val="accent2"/>
                </a:solidFill>
              </a:rPr>
              <a:t>Reducing miss penalty or miss rate via parallelism</a:t>
            </a:r>
          </a:p>
          <a:p>
            <a:pPr marL="381000" indent="-381000" eaLnBrk="1" hangingPunct="1">
              <a:lnSpc>
                <a:spcPct val="90000"/>
              </a:lnSpc>
              <a:buFontTx/>
              <a:buAutoNum type="arabicPeriod" startAt="10"/>
            </a:pPr>
            <a:r>
              <a:rPr lang="en-US" dirty="0" smtClean="0"/>
              <a:t>Hardware </a:t>
            </a:r>
            <a:r>
              <a:rPr lang="en-US" dirty="0" err="1" smtClean="0"/>
              <a:t>prefetching</a:t>
            </a:r>
            <a:endParaRPr lang="en-US" dirty="0" smtClean="0"/>
          </a:p>
          <a:p>
            <a:pPr marL="381000" indent="-381000" eaLnBrk="1" hangingPunct="1">
              <a:lnSpc>
                <a:spcPct val="90000"/>
              </a:lnSpc>
              <a:buFontTx/>
              <a:buAutoNum type="arabicPeriod" startAt="10"/>
            </a:pPr>
            <a:r>
              <a:rPr lang="en-US" dirty="0" smtClean="0"/>
              <a:t>Compiler </a:t>
            </a:r>
            <a:r>
              <a:rPr lang="en-US" dirty="0" err="1" smtClean="0"/>
              <a:t>prefetching</a:t>
            </a:r>
            <a:endParaRPr lang="en-US" dirty="0" smtClean="0"/>
          </a:p>
          <a:p>
            <a:pPr marL="381000" indent="-381000" eaLnBrk="1" hangingPunct="1">
              <a:lnSpc>
                <a:spcPct val="80000"/>
              </a:lnSpc>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smtClean="0"/>
              <a:t>Memory Hierarchy</a:t>
            </a:r>
            <a:endParaRPr lang="en-AU" smtClean="0"/>
          </a:p>
        </p:txBody>
      </p:sp>
      <p:pic>
        <p:nvPicPr>
          <p:cNvPr id="5125" name="Picture 2"/>
          <p:cNvPicPr>
            <a:picLocks noChangeAspect="1" noChangeArrowheads="1"/>
          </p:cNvPicPr>
          <p:nvPr/>
        </p:nvPicPr>
        <p:blipFill>
          <a:blip r:embed="rId3" cstate="print"/>
          <a:srcRect/>
          <a:stretch>
            <a:fillRect/>
          </a:stretch>
        </p:blipFill>
        <p:spPr bwMode="auto">
          <a:xfrm>
            <a:off x="467339" y="1125538"/>
            <a:ext cx="8240013" cy="54718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lnSpc>
                <a:spcPct val="90000"/>
              </a:lnSpc>
            </a:pPr>
            <a:r>
              <a:rPr lang="en-US" sz="3600" b="1" dirty="0" smtClean="0"/>
              <a:t>1. Small and simple </a:t>
            </a:r>
            <a:r>
              <a:rPr lang="en-US" sz="3600" dirty="0" smtClean="0"/>
              <a:t>first level caches</a:t>
            </a:r>
          </a:p>
        </p:txBody>
      </p:sp>
      <p:sp>
        <p:nvSpPr>
          <p:cNvPr id="14340" name="Rectangle 3"/>
          <p:cNvSpPr>
            <a:spLocks noGrp="1" noChangeArrowheads="1"/>
          </p:cNvSpPr>
          <p:nvPr>
            <p:ph type="body" idx="1"/>
          </p:nvPr>
        </p:nvSpPr>
        <p:spPr/>
        <p:txBody>
          <a:bodyPr/>
          <a:lstStyle/>
          <a:p>
            <a:pPr eaLnBrk="1" hangingPunct="1"/>
            <a:r>
              <a:rPr lang="en-US" sz="3000" dirty="0" smtClean="0"/>
              <a:t>Critical timing path:</a:t>
            </a:r>
          </a:p>
          <a:p>
            <a:pPr lvl="1" eaLnBrk="1" hangingPunct="1"/>
            <a:r>
              <a:rPr lang="en-US" sz="2600" dirty="0" smtClean="0"/>
              <a:t>addressing tag memory, then</a:t>
            </a:r>
          </a:p>
          <a:p>
            <a:pPr lvl="1" eaLnBrk="1" hangingPunct="1"/>
            <a:r>
              <a:rPr lang="en-US" sz="2600" dirty="0" smtClean="0"/>
              <a:t>comparing tags, then</a:t>
            </a:r>
          </a:p>
          <a:p>
            <a:pPr lvl="1" eaLnBrk="1" hangingPunct="1"/>
            <a:r>
              <a:rPr lang="en-US" sz="2600" dirty="0" smtClean="0"/>
              <a:t>selecting correct set</a:t>
            </a:r>
          </a:p>
          <a:p>
            <a:pPr eaLnBrk="1" hangingPunct="1"/>
            <a:endParaRPr lang="en-US" sz="3000" dirty="0" smtClean="0"/>
          </a:p>
          <a:p>
            <a:pPr eaLnBrk="1" hangingPunct="1"/>
            <a:r>
              <a:rPr lang="en-US" sz="3000" dirty="0" smtClean="0"/>
              <a:t>Direct-mapped caches can overlap tag compare and transmission of data</a:t>
            </a:r>
          </a:p>
          <a:p>
            <a:pPr eaLnBrk="1" hangingPunct="1"/>
            <a:endParaRPr lang="en-US" sz="3000" dirty="0" smtClean="0"/>
          </a:p>
          <a:p>
            <a:pPr eaLnBrk="1" hangingPunct="1"/>
            <a:r>
              <a:rPr lang="en-US" sz="3000" dirty="0" smtClean="0"/>
              <a:t>Lower </a:t>
            </a:r>
            <a:r>
              <a:rPr lang="en-US" sz="3000" dirty="0" err="1" smtClean="0"/>
              <a:t>associativity</a:t>
            </a:r>
            <a:r>
              <a:rPr lang="en-US" sz="3000" dirty="0" smtClean="0"/>
              <a:t> reduces power because </a:t>
            </a:r>
          </a:p>
          <a:p>
            <a:pPr lvl="1" eaLnBrk="1" hangingPunct="1"/>
            <a:r>
              <a:rPr lang="en-US" sz="2600" dirty="0" smtClean="0"/>
              <a:t>fewer cache lines are accessed, and </a:t>
            </a:r>
          </a:p>
          <a:p>
            <a:pPr lvl="1" eaLnBrk="1" hangingPunct="1"/>
            <a:r>
              <a:rPr lang="en-US" sz="2600" dirty="0" smtClean="0"/>
              <a:t>less complex </a:t>
            </a:r>
            <a:r>
              <a:rPr lang="en-US" sz="2600" dirty="0" err="1" smtClean="0"/>
              <a:t>mux</a:t>
            </a:r>
            <a:r>
              <a:rPr lang="en-US" sz="2600" dirty="0" smtClean="0"/>
              <a:t> to select the right way</a:t>
            </a:r>
          </a:p>
          <a:p>
            <a:pPr lvl="1" eaLnBrk="1" hangingPunct="1">
              <a:lnSpc>
                <a:spcPct val="90000"/>
              </a:lnSpc>
            </a:pPr>
            <a:endParaRPr lang="en-US" sz="28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2"/>
          <p:cNvSpPr>
            <a:spLocks noGrp="1" noChangeArrowheads="1"/>
          </p:cNvSpPr>
          <p:nvPr>
            <p:ph type="title"/>
          </p:nvPr>
        </p:nvSpPr>
        <p:spPr/>
        <p:txBody>
          <a:bodyPr/>
          <a:lstStyle/>
          <a:p>
            <a:pPr eaLnBrk="1" hangingPunct="1"/>
            <a:r>
              <a:rPr lang="en-US" dirty="0" smtClean="0"/>
              <a:t>Recap: 4-Way Set-Associative Cache</a:t>
            </a:r>
            <a:endParaRPr lang="en-GB" dirty="0" smtClean="0"/>
          </a:p>
        </p:txBody>
      </p:sp>
      <p:pic>
        <p:nvPicPr>
          <p:cNvPr id="49158" name="Picture 3"/>
          <p:cNvPicPr>
            <a:picLocks noGrp="1" noChangeArrowheads="1"/>
          </p:cNvPicPr>
          <p:nvPr>
            <p:ph type="body" idx="1"/>
          </p:nvPr>
        </p:nvPicPr>
        <p:blipFill>
          <a:blip r:embed="rId3" cstate="print"/>
          <a:srcRect/>
          <a:stretch>
            <a:fillRect/>
          </a:stretch>
        </p:blipFill>
        <p:spPr>
          <a:xfrm>
            <a:off x="899592" y="1340768"/>
            <a:ext cx="6510337" cy="5029200"/>
          </a:xfrm>
          <a:noFill/>
        </p:spPr>
      </p:pic>
      <p:grpSp>
        <p:nvGrpSpPr>
          <p:cNvPr id="2" name="Group 4"/>
          <p:cNvGrpSpPr>
            <a:grpSpLocks/>
          </p:cNvGrpSpPr>
          <p:nvPr/>
        </p:nvGrpSpPr>
        <p:grpSpPr bwMode="auto">
          <a:xfrm>
            <a:off x="7380312" y="2852936"/>
            <a:ext cx="1463675" cy="415925"/>
            <a:chOff x="4665" y="1632"/>
            <a:chExt cx="922" cy="262"/>
          </a:xfrm>
        </p:grpSpPr>
        <p:sp>
          <p:nvSpPr>
            <p:cNvPr id="49163" name="Line 5"/>
            <p:cNvSpPr>
              <a:spLocks noChangeShapeType="1"/>
            </p:cNvSpPr>
            <p:nvPr/>
          </p:nvSpPr>
          <p:spPr bwMode="auto">
            <a:xfrm flipH="1">
              <a:off x="4665" y="1776"/>
              <a:ext cx="480" cy="0"/>
            </a:xfrm>
            <a:prstGeom prst="line">
              <a:avLst/>
            </a:prstGeom>
            <a:noFill/>
            <a:ln w="19050">
              <a:solidFill>
                <a:schemeClr val="hlink"/>
              </a:solidFill>
              <a:round/>
              <a:headEnd/>
              <a:tailEnd type="triangle" w="med" len="med"/>
            </a:ln>
          </p:spPr>
          <p:txBody>
            <a:bodyPr wrap="none" lIns="90000" tIns="46800" rIns="90000" bIns="46800">
              <a:spAutoFit/>
            </a:bodyPr>
            <a:lstStyle/>
            <a:p>
              <a:endParaRPr lang="en-US"/>
            </a:p>
          </p:txBody>
        </p:sp>
        <p:sp>
          <p:nvSpPr>
            <p:cNvPr id="49164" name="Text Box 6"/>
            <p:cNvSpPr txBox="1">
              <a:spLocks noChangeArrowheads="1"/>
            </p:cNvSpPr>
            <p:nvPr/>
          </p:nvSpPr>
          <p:spPr bwMode="auto">
            <a:xfrm>
              <a:off x="5088" y="1632"/>
              <a:ext cx="499" cy="262"/>
            </a:xfrm>
            <a:prstGeom prst="rect">
              <a:avLst/>
            </a:prstGeom>
            <a:solidFill>
              <a:schemeClr val="bg1"/>
            </a:solidFill>
            <a:ln w="19050">
              <a:solidFill>
                <a:schemeClr val="hlink"/>
              </a:solidFill>
              <a:miter lim="800000"/>
              <a:headEnd/>
              <a:tailEnd/>
            </a:ln>
          </p:spPr>
          <p:txBody>
            <a:bodyPr wrap="none" lIns="90000" tIns="46800" rIns="90000" bIns="46800">
              <a:spAutoFit/>
            </a:bodyPr>
            <a:lstStyle/>
            <a:p>
              <a:pPr eaLnBrk="0" hangingPunct="0"/>
              <a:r>
                <a:rPr lang="en-US" sz="2000" dirty="0">
                  <a:solidFill>
                    <a:schemeClr val="accent2"/>
                  </a:solidFill>
                  <a:latin typeface="Arial" pitchFamily="34" charset="0"/>
                </a:rPr>
                <a:t>Set 2</a:t>
              </a:r>
              <a:endParaRPr lang="en-GB" sz="2000" dirty="0">
                <a:solidFill>
                  <a:schemeClr val="accent2"/>
                </a:solidFill>
                <a:latin typeface="Arial" pitchFamily="34" charset="0"/>
              </a:endParaRPr>
            </a:p>
          </p:txBody>
        </p:sp>
      </p:grpSp>
      <p:grpSp>
        <p:nvGrpSpPr>
          <p:cNvPr id="3" name="Group 7"/>
          <p:cNvGrpSpPr>
            <a:grpSpLocks/>
          </p:cNvGrpSpPr>
          <p:nvPr/>
        </p:nvGrpSpPr>
        <p:grpSpPr bwMode="auto">
          <a:xfrm>
            <a:off x="6300192" y="1772816"/>
            <a:ext cx="919163" cy="838200"/>
            <a:chOff x="4032" y="1152"/>
            <a:chExt cx="579" cy="528"/>
          </a:xfrm>
        </p:grpSpPr>
        <p:sp>
          <p:nvSpPr>
            <p:cNvPr id="49161" name="Line 8"/>
            <p:cNvSpPr>
              <a:spLocks noChangeShapeType="1"/>
            </p:cNvSpPr>
            <p:nvPr/>
          </p:nvSpPr>
          <p:spPr bwMode="auto">
            <a:xfrm flipH="1">
              <a:off x="4320" y="1344"/>
              <a:ext cx="0" cy="336"/>
            </a:xfrm>
            <a:prstGeom prst="line">
              <a:avLst/>
            </a:prstGeom>
            <a:noFill/>
            <a:ln w="19050">
              <a:solidFill>
                <a:schemeClr val="hlink"/>
              </a:solidFill>
              <a:round/>
              <a:headEnd/>
              <a:tailEnd type="triangle" w="med" len="med"/>
            </a:ln>
          </p:spPr>
          <p:txBody>
            <a:bodyPr lIns="90000" tIns="46800" rIns="90000" bIns="46800">
              <a:spAutoFit/>
            </a:bodyPr>
            <a:lstStyle/>
            <a:p>
              <a:endParaRPr lang="en-US"/>
            </a:p>
          </p:txBody>
        </p:sp>
        <p:sp>
          <p:nvSpPr>
            <p:cNvPr id="49162" name="Text Box 9"/>
            <p:cNvSpPr txBox="1">
              <a:spLocks noChangeArrowheads="1"/>
            </p:cNvSpPr>
            <p:nvPr/>
          </p:nvSpPr>
          <p:spPr bwMode="auto">
            <a:xfrm>
              <a:off x="4032" y="1152"/>
              <a:ext cx="579" cy="262"/>
            </a:xfrm>
            <a:prstGeom prst="rect">
              <a:avLst/>
            </a:prstGeom>
            <a:solidFill>
              <a:schemeClr val="bg1"/>
            </a:solidFill>
            <a:ln w="19050">
              <a:solidFill>
                <a:schemeClr val="hlink"/>
              </a:solidFill>
              <a:miter lim="800000"/>
              <a:headEnd/>
              <a:tailEnd/>
            </a:ln>
          </p:spPr>
          <p:txBody>
            <a:bodyPr wrap="none" lIns="90000" tIns="46800" rIns="90000" bIns="46800">
              <a:spAutoFit/>
            </a:bodyPr>
            <a:lstStyle/>
            <a:p>
              <a:pPr eaLnBrk="0" hangingPunct="0"/>
              <a:r>
                <a:rPr lang="en-US" sz="2000">
                  <a:solidFill>
                    <a:schemeClr val="accent2"/>
                  </a:solidFill>
                  <a:latin typeface="Arial" pitchFamily="34" charset="0"/>
                </a:rPr>
                <a:t>Way 3</a:t>
              </a:r>
              <a:endParaRPr lang="en-GB" sz="2000">
                <a:solidFill>
                  <a:schemeClr val="accent2"/>
                </a:solidFill>
                <a:latin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smtClean="0"/>
              <a:t>L1 Size and Associativity</a:t>
            </a:r>
            <a:endParaRPr lang="en-AU" smtClean="0"/>
          </a:p>
        </p:txBody>
      </p:sp>
      <p:sp>
        <p:nvSpPr>
          <p:cNvPr id="7" name="Rectangle 3"/>
          <p:cNvSpPr txBox="1">
            <a:spLocks noChangeArrowheads="1"/>
          </p:cNvSpPr>
          <p:nvPr/>
        </p:nvSpPr>
        <p:spPr bwMode="auto">
          <a:xfrm>
            <a:off x="477838" y="5516563"/>
            <a:ext cx="8270875" cy="576262"/>
          </a:xfrm>
          <a:prstGeom prst="rect">
            <a:avLst/>
          </a:prstGeom>
          <a:noFill/>
          <a:ln w="9525">
            <a:noFill/>
            <a:miter lim="800000"/>
            <a:headEnd/>
            <a:tailEnd/>
          </a:ln>
          <a:effectLst/>
        </p:spPr>
        <p:txBody>
          <a:bodyPr/>
          <a:lstStyle/>
          <a:p>
            <a:pPr marL="342900" indent="-342900" algn="ctr">
              <a:lnSpc>
                <a:spcPct val="90000"/>
              </a:lnSpc>
              <a:spcBef>
                <a:spcPct val="20000"/>
              </a:spcBef>
              <a:buClr>
                <a:srgbClr val="0033CC"/>
              </a:buClr>
              <a:buSzPct val="60000"/>
              <a:buFont typeface="Wingdings" pitchFamily="2" charset="2"/>
              <a:buNone/>
              <a:defRPr/>
            </a:pPr>
            <a:r>
              <a:rPr lang="en-US" sz="2800" kern="0" dirty="0">
                <a:solidFill>
                  <a:srgbClr val="003399"/>
                </a:solidFill>
                <a:latin typeface="+mn-lt"/>
              </a:rPr>
              <a:t>Access time vs. size and associativity</a:t>
            </a:r>
            <a:endParaRPr lang="en-US" sz="2400" kern="0" dirty="0">
              <a:solidFill>
                <a:srgbClr val="0033CC"/>
              </a:solidFill>
              <a:latin typeface="+mn-lt"/>
            </a:endParaRPr>
          </a:p>
        </p:txBody>
      </p:sp>
      <p:pic>
        <p:nvPicPr>
          <p:cNvPr id="15366" name="Picture 2"/>
          <p:cNvPicPr>
            <a:picLocks noChangeAspect="1" noChangeArrowheads="1"/>
          </p:cNvPicPr>
          <p:nvPr/>
        </p:nvPicPr>
        <p:blipFill>
          <a:blip r:embed="rId3" cstate="print"/>
          <a:srcRect/>
          <a:stretch>
            <a:fillRect/>
          </a:stretch>
        </p:blipFill>
        <p:spPr bwMode="auto">
          <a:xfrm>
            <a:off x="876300" y="838200"/>
            <a:ext cx="6648450" cy="466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smtClean="0"/>
              <a:t>L1 Size and Associativity</a:t>
            </a:r>
            <a:endParaRPr lang="en-AU" smtClean="0"/>
          </a:p>
        </p:txBody>
      </p:sp>
      <p:sp>
        <p:nvSpPr>
          <p:cNvPr id="7" name="Rectangle 3"/>
          <p:cNvSpPr txBox="1">
            <a:spLocks noChangeArrowheads="1"/>
          </p:cNvSpPr>
          <p:nvPr/>
        </p:nvSpPr>
        <p:spPr bwMode="auto">
          <a:xfrm>
            <a:off x="477838" y="5516563"/>
            <a:ext cx="8270875" cy="576262"/>
          </a:xfrm>
          <a:prstGeom prst="rect">
            <a:avLst/>
          </a:prstGeom>
          <a:noFill/>
          <a:ln w="9525">
            <a:noFill/>
            <a:miter lim="800000"/>
            <a:headEnd/>
            <a:tailEnd/>
          </a:ln>
          <a:effectLst/>
        </p:spPr>
        <p:txBody>
          <a:bodyPr/>
          <a:lstStyle/>
          <a:p>
            <a:pPr marL="342900" indent="-342900" algn="ctr">
              <a:lnSpc>
                <a:spcPct val="90000"/>
              </a:lnSpc>
              <a:spcBef>
                <a:spcPct val="20000"/>
              </a:spcBef>
              <a:buClr>
                <a:srgbClr val="0033CC"/>
              </a:buClr>
              <a:buSzPct val="60000"/>
              <a:buFont typeface="Wingdings" pitchFamily="2" charset="2"/>
              <a:buNone/>
              <a:defRPr/>
            </a:pPr>
            <a:r>
              <a:rPr lang="en-US" sz="2800" kern="0" dirty="0">
                <a:solidFill>
                  <a:srgbClr val="003399"/>
                </a:solidFill>
                <a:latin typeface="+mn-lt"/>
              </a:rPr>
              <a:t>Energy per read vs. size and associativity</a:t>
            </a:r>
            <a:endParaRPr lang="en-US" sz="2400" kern="0" dirty="0">
              <a:solidFill>
                <a:srgbClr val="0033CC"/>
              </a:solidFill>
              <a:latin typeface="+mn-lt"/>
            </a:endParaRPr>
          </a:p>
        </p:txBody>
      </p:sp>
      <p:pic>
        <p:nvPicPr>
          <p:cNvPr id="16390" name="Picture 2"/>
          <p:cNvPicPr>
            <a:picLocks noChangeAspect="1" noChangeArrowheads="1"/>
          </p:cNvPicPr>
          <p:nvPr/>
        </p:nvPicPr>
        <p:blipFill>
          <a:blip r:embed="rId3" cstate="print"/>
          <a:srcRect/>
          <a:stretch>
            <a:fillRect/>
          </a:stretch>
        </p:blipFill>
        <p:spPr bwMode="auto">
          <a:xfrm>
            <a:off x="819150" y="833438"/>
            <a:ext cx="6848475" cy="4681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10"/>
          <p:cNvSpPr>
            <a:spLocks noGrp="1" noChangeArrowheads="1"/>
          </p:cNvSpPr>
          <p:nvPr>
            <p:ph type="title"/>
          </p:nvPr>
        </p:nvSpPr>
        <p:spPr/>
        <p:txBody>
          <a:bodyPr/>
          <a:lstStyle/>
          <a:p>
            <a:pPr eaLnBrk="1" hangingPunct="1"/>
            <a:r>
              <a:rPr lang="en-US" dirty="0" smtClean="0"/>
              <a:t>2. Fast Hit via  </a:t>
            </a:r>
            <a:r>
              <a:rPr lang="en-US" b="1" dirty="0" smtClean="0"/>
              <a:t>Way Prediction</a:t>
            </a:r>
          </a:p>
        </p:txBody>
      </p:sp>
      <p:sp>
        <p:nvSpPr>
          <p:cNvPr id="494603" name="Rectangle 11"/>
          <p:cNvSpPr>
            <a:spLocks noGrp="1" noChangeArrowheads="1"/>
          </p:cNvSpPr>
          <p:nvPr>
            <p:ph type="body" idx="1"/>
          </p:nvPr>
        </p:nvSpPr>
        <p:spPr>
          <a:xfrm>
            <a:off x="381000" y="1219200"/>
            <a:ext cx="8534400" cy="3886200"/>
          </a:xfrm>
        </p:spPr>
        <p:txBody>
          <a:bodyPr/>
          <a:lstStyle/>
          <a:p>
            <a:pPr eaLnBrk="1" hangingPunct="1">
              <a:lnSpc>
                <a:spcPct val="80000"/>
              </a:lnSpc>
            </a:pPr>
            <a:r>
              <a:rPr lang="en-US" sz="2400" smtClean="0"/>
              <a:t>Make set-associative caches faster </a:t>
            </a:r>
          </a:p>
          <a:p>
            <a:pPr eaLnBrk="1" hangingPunct="1">
              <a:lnSpc>
                <a:spcPct val="80000"/>
              </a:lnSpc>
            </a:pPr>
            <a:r>
              <a:rPr lang="en-US" sz="2400" smtClean="0"/>
              <a:t>Keep extra bits in cache to predict the “way,” or block within the set, of next cache access. </a:t>
            </a:r>
          </a:p>
          <a:p>
            <a:pPr lvl="1" eaLnBrk="1" hangingPunct="1">
              <a:lnSpc>
                <a:spcPct val="80000"/>
              </a:lnSpc>
            </a:pPr>
            <a:r>
              <a:rPr lang="en-US" sz="2000" smtClean="0"/>
              <a:t>Multiplexor is set early to select desired block, only 1 tag comparison performed</a:t>
            </a:r>
          </a:p>
          <a:p>
            <a:pPr lvl="1" eaLnBrk="1" hangingPunct="1">
              <a:lnSpc>
                <a:spcPct val="80000"/>
              </a:lnSpc>
            </a:pPr>
            <a:r>
              <a:rPr lang="en-US" sz="2000" smtClean="0"/>
              <a:t>Miss </a:t>
            </a:r>
            <a:r>
              <a:rPr lang="en-US" sz="2000" smtClean="0">
                <a:sym typeface="Symbol" pitchFamily="18" charset="2"/>
              </a:rPr>
              <a:t></a:t>
            </a:r>
            <a:r>
              <a:rPr lang="en-US" sz="2000" smtClean="0"/>
              <a:t> first check other blocks for matches in next clock cycle</a:t>
            </a:r>
          </a:p>
          <a:p>
            <a:pPr eaLnBrk="1" hangingPunct="1">
              <a:lnSpc>
                <a:spcPct val="80000"/>
              </a:lnSpc>
            </a:pPr>
            <a:r>
              <a:rPr lang="en-US" sz="2400" smtClean="0"/>
              <a:t>Accuracy </a:t>
            </a:r>
            <a:r>
              <a:rPr lang="en-US" sz="2400" smtClean="0">
                <a:sym typeface="Symbol" pitchFamily="18" charset="2"/>
              </a:rPr>
              <a:t> </a:t>
            </a:r>
            <a:r>
              <a:rPr lang="en-US" sz="2400" smtClean="0"/>
              <a:t>85%</a:t>
            </a:r>
          </a:p>
          <a:p>
            <a:pPr eaLnBrk="1" hangingPunct="1">
              <a:lnSpc>
                <a:spcPct val="80000"/>
              </a:lnSpc>
            </a:pPr>
            <a:r>
              <a:rPr lang="en-US" sz="2400" smtClean="0"/>
              <a:t>Saves also energy</a:t>
            </a:r>
          </a:p>
          <a:p>
            <a:pPr eaLnBrk="1" hangingPunct="1">
              <a:lnSpc>
                <a:spcPct val="80000"/>
              </a:lnSpc>
            </a:pPr>
            <a:endParaRPr lang="en-US" sz="2400" smtClean="0"/>
          </a:p>
          <a:p>
            <a:pPr eaLnBrk="1" hangingPunct="1">
              <a:lnSpc>
                <a:spcPct val="80000"/>
              </a:lnSpc>
            </a:pPr>
            <a:r>
              <a:rPr lang="en-US" sz="2400" smtClean="0"/>
              <a:t>Drawback: CPU pipeline is hard if hit takes 1 </a:t>
            </a:r>
            <a:r>
              <a:rPr lang="en-US" sz="2400" b="1" smtClean="0"/>
              <a:t>or</a:t>
            </a:r>
            <a:r>
              <a:rPr lang="en-US" sz="2400" smtClean="0"/>
              <a:t> 2 cycles</a:t>
            </a:r>
          </a:p>
        </p:txBody>
      </p:sp>
      <p:grpSp>
        <p:nvGrpSpPr>
          <p:cNvPr id="2" name="Group 12"/>
          <p:cNvGrpSpPr>
            <a:grpSpLocks/>
          </p:cNvGrpSpPr>
          <p:nvPr/>
        </p:nvGrpSpPr>
        <p:grpSpPr bwMode="auto">
          <a:xfrm>
            <a:off x="762000" y="5257800"/>
            <a:ext cx="6927850" cy="942975"/>
            <a:chOff x="720" y="2304"/>
            <a:chExt cx="4364" cy="594"/>
          </a:xfrm>
        </p:grpSpPr>
        <p:sp>
          <p:nvSpPr>
            <p:cNvPr id="17416" name="Rectangle 4"/>
            <p:cNvSpPr>
              <a:spLocks noChangeArrowheads="1"/>
            </p:cNvSpPr>
            <p:nvPr/>
          </p:nvSpPr>
          <p:spPr bwMode="auto">
            <a:xfrm>
              <a:off x="795" y="2304"/>
              <a:ext cx="682" cy="229"/>
            </a:xfrm>
            <a:prstGeom prst="rect">
              <a:avLst/>
            </a:prstGeom>
            <a:noFill/>
            <a:ln w="12700">
              <a:noFill/>
              <a:miter lim="800000"/>
              <a:headEnd/>
              <a:tailEnd/>
            </a:ln>
          </p:spPr>
          <p:txBody>
            <a:bodyPr wrap="none" lIns="90488" tIns="44450" rIns="90488" bIns="44450">
              <a:spAutoFit/>
            </a:bodyPr>
            <a:lstStyle/>
            <a:p>
              <a:pPr eaLnBrk="0" hangingPunct="0"/>
              <a:r>
                <a:rPr lang="en-US" sz="1800" b="1">
                  <a:latin typeface="Arial" pitchFamily="34" charset="0"/>
                </a:rPr>
                <a:t>Hit Time</a:t>
              </a:r>
            </a:p>
          </p:txBody>
        </p:sp>
        <p:sp>
          <p:nvSpPr>
            <p:cNvPr id="17417" name="Rectangle 5"/>
            <p:cNvSpPr>
              <a:spLocks noChangeArrowheads="1"/>
            </p:cNvSpPr>
            <p:nvPr/>
          </p:nvSpPr>
          <p:spPr bwMode="auto">
            <a:xfrm>
              <a:off x="759" y="2652"/>
              <a:ext cx="1386" cy="229"/>
            </a:xfrm>
            <a:prstGeom prst="rect">
              <a:avLst/>
            </a:prstGeom>
            <a:noFill/>
            <a:ln w="12700">
              <a:noFill/>
              <a:miter lim="800000"/>
              <a:headEnd/>
              <a:tailEnd/>
            </a:ln>
          </p:spPr>
          <p:txBody>
            <a:bodyPr wrap="none" lIns="90488" tIns="44450" rIns="90488" bIns="44450">
              <a:spAutoFit/>
            </a:bodyPr>
            <a:lstStyle/>
            <a:p>
              <a:pPr eaLnBrk="0" hangingPunct="0"/>
              <a:r>
                <a:rPr lang="en-US" sz="1800" b="1">
                  <a:latin typeface="Arial" pitchFamily="34" charset="0"/>
                </a:rPr>
                <a:t>Way-Miss Hit Time</a:t>
              </a:r>
            </a:p>
          </p:txBody>
        </p:sp>
        <p:sp>
          <p:nvSpPr>
            <p:cNvPr id="17418" name="Rectangle 6"/>
            <p:cNvSpPr>
              <a:spLocks noChangeArrowheads="1"/>
            </p:cNvSpPr>
            <p:nvPr/>
          </p:nvSpPr>
          <p:spPr bwMode="auto">
            <a:xfrm>
              <a:off x="2991" y="2628"/>
              <a:ext cx="986" cy="229"/>
            </a:xfrm>
            <a:prstGeom prst="rect">
              <a:avLst/>
            </a:prstGeom>
            <a:noFill/>
            <a:ln w="12700">
              <a:noFill/>
              <a:miter lim="800000"/>
              <a:headEnd/>
              <a:tailEnd/>
            </a:ln>
          </p:spPr>
          <p:txBody>
            <a:bodyPr wrap="none" lIns="90488" tIns="44450" rIns="90488" bIns="44450">
              <a:spAutoFit/>
            </a:bodyPr>
            <a:lstStyle/>
            <a:p>
              <a:pPr eaLnBrk="0" hangingPunct="0"/>
              <a:r>
                <a:rPr lang="en-US" sz="1800" b="1">
                  <a:latin typeface="Arial" pitchFamily="34" charset="0"/>
                </a:rPr>
                <a:t>Miss Penalty</a:t>
              </a:r>
            </a:p>
          </p:txBody>
        </p:sp>
        <p:sp>
          <p:nvSpPr>
            <p:cNvPr id="17419" name="Line 7"/>
            <p:cNvSpPr>
              <a:spLocks noChangeShapeType="1"/>
            </p:cNvSpPr>
            <p:nvPr/>
          </p:nvSpPr>
          <p:spPr bwMode="auto">
            <a:xfrm>
              <a:off x="744" y="2598"/>
              <a:ext cx="764" cy="0"/>
            </a:xfrm>
            <a:prstGeom prst="line">
              <a:avLst/>
            </a:prstGeom>
            <a:noFill/>
            <a:ln w="25400">
              <a:solidFill>
                <a:schemeClr val="tx1"/>
              </a:solidFill>
              <a:round/>
              <a:headEnd type="triangle" w="med" len="med"/>
              <a:tailEnd type="triangle" w="med" len="med"/>
            </a:ln>
          </p:spPr>
          <p:txBody>
            <a:bodyPr wrap="none" anchor="ctr"/>
            <a:lstStyle/>
            <a:p>
              <a:endParaRPr lang="en-US"/>
            </a:p>
          </p:txBody>
        </p:sp>
        <p:sp>
          <p:nvSpPr>
            <p:cNvPr id="17420" name="Line 8"/>
            <p:cNvSpPr>
              <a:spLocks noChangeShapeType="1"/>
            </p:cNvSpPr>
            <p:nvPr/>
          </p:nvSpPr>
          <p:spPr bwMode="auto">
            <a:xfrm>
              <a:off x="720" y="2898"/>
              <a:ext cx="1352" cy="0"/>
            </a:xfrm>
            <a:prstGeom prst="line">
              <a:avLst/>
            </a:prstGeom>
            <a:noFill/>
            <a:ln w="25400">
              <a:solidFill>
                <a:schemeClr val="hlink"/>
              </a:solidFill>
              <a:round/>
              <a:headEnd type="triangle" w="med" len="med"/>
              <a:tailEnd type="triangle" w="med" len="med"/>
            </a:ln>
          </p:spPr>
          <p:txBody>
            <a:bodyPr wrap="none" anchor="ctr"/>
            <a:lstStyle/>
            <a:p>
              <a:endParaRPr lang="en-US"/>
            </a:p>
          </p:txBody>
        </p:sp>
        <p:sp>
          <p:nvSpPr>
            <p:cNvPr id="17421" name="Line 9"/>
            <p:cNvSpPr>
              <a:spLocks noChangeShapeType="1"/>
            </p:cNvSpPr>
            <p:nvPr/>
          </p:nvSpPr>
          <p:spPr bwMode="auto">
            <a:xfrm>
              <a:off x="2064" y="2898"/>
              <a:ext cx="3020" cy="0"/>
            </a:xfrm>
            <a:prstGeom prst="line">
              <a:avLst/>
            </a:prstGeom>
            <a:noFill/>
            <a:ln w="25400">
              <a:solidFill>
                <a:schemeClr val="tx1"/>
              </a:solidFill>
              <a:round/>
              <a:headEnd type="triangle" w="med" len="med"/>
              <a:tailEnd type="triangle" w="med" len="med"/>
            </a:ln>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94603">
                                            <p:txEl>
                                              <p:pRg st="5" end="5"/>
                                            </p:txEl>
                                          </p:spTgt>
                                        </p:tgtEl>
                                        <p:attrNameLst>
                                          <p:attrName>style.visibility</p:attrName>
                                        </p:attrNameLst>
                                      </p:cBhvr>
                                      <p:to>
                                        <p:strVal val="visible"/>
                                      </p:to>
                                    </p:set>
                                    <p:animEffect transition="in" filter="wipe(down)">
                                      <p:cBhvr>
                                        <p:cTn id="7" dur="500"/>
                                        <p:tgtEl>
                                          <p:spTgt spid="49460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94603">
                                            <p:txEl>
                                              <p:pRg st="7" end="7"/>
                                            </p:txEl>
                                          </p:spTgt>
                                        </p:tgtEl>
                                        <p:attrNameLst>
                                          <p:attrName>style.visibility</p:attrName>
                                        </p:attrNameLst>
                                      </p:cBhvr>
                                      <p:to>
                                        <p:strVal val="visible"/>
                                      </p:to>
                                    </p:set>
                                    <p:animEffect transition="in" filter="wipe(left)">
                                      <p:cBhvr>
                                        <p:cTn id="12" dur="500"/>
                                        <p:tgtEl>
                                          <p:spTgt spid="4946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xfrm>
            <a:off x="352425" y="341313"/>
            <a:ext cx="8423275" cy="831850"/>
          </a:xfrm>
        </p:spPr>
        <p:txBody>
          <a:bodyPr/>
          <a:lstStyle/>
          <a:p>
            <a:pPr eaLnBrk="1" hangingPunct="1"/>
            <a:r>
              <a:rPr lang="en-US" altLang="ko-KR" smtClean="0">
                <a:ea typeface="Gulim" pitchFamily="34" charset="-127"/>
              </a:rPr>
              <a:t>Way Predicting Instruction Cache </a:t>
            </a:r>
            <a:br>
              <a:rPr lang="en-US" altLang="ko-KR" smtClean="0">
                <a:ea typeface="Gulim" pitchFamily="34" charset="-127"/>
              </a:rPr>
            </a:br>
            <a:r>
              <a:rPr lang="en-US" altLang="ko-KR" sz="3200" smtClean="0">
                <a:ea typeface="Gulim" pitchFamily="34" charset="-127"/>
              </a:rPr>
              <a:t>(Alpha 21264-like)</a:t>
            </a:r>
          </a:p>
        </p:txBody>
      </p:sp>
      <p:sp>
        <p:nvSpPr>
          <p:cNvPr id="20486" name="Rectangle 3"/>
          <p:cNvSpPr>
            <a:spLocks noGrp="1" noChangeArrowheads="1"/>
          </p:cNvSpPr>
          <p:nvPr>
            <p:ph type="body" idx="1"/>
          </p:nvPr>
        </p:nvSpPr>
        <p:spPr>
          <a:xfrm>
            <a:off x="1550988" y="1295400"/>
            <a:ext cx="6907212" cy="5013920"/>
          </a:xfrm>
        </p:spPr>
        <p:txBody>
          <a:bodyPr/>
          <a:lstStyle/>
          <a:p>
            <a:pPr eaLnBrk="1" hangingPunct="1">
              <a:buFontTx/>
              <a:buNone/>
            </a:pPr>
            <a:r>
              <a:rPr lang="ko-KR" altLang="en-US" b="1" smtClean="0">
                <a:ea typeface="Gulim" pitchFamily="34" charset="-127"/>
              </a:rPr>
              <a:t>	</a:t>
            </a:r>
          </a:p>
        </p:txBody>
      </p:sp>
      <p:sp>
        <p:nvSpPr>
          <p:cNvPr id="20487" name="Freeform 4"/>
          <p:cNvSpPr>
            <a:spLocks/>
          </p:cNvSpPr>
          <p:nvPr/>
        </p:nvSpPr>
        <p:spPr bwMode="auto">
          <a:xfrm>
            <a:off x="3648075" y="2557463"/>
            <a:ext cx="344488" cy="1004887"/>
          </a:xfrm>
          <a:custGeom>
            <a:avLst/>
            <a:gdLst>
              <a:gd name="T0" fmla="*/ 0 w 217"/>
              <a:gd name="T1" fmla="*/ 1003300 h 633"/>
              <a:gd name="T2" fmla="*/ 0 w 217"/>
              <a:gd name="T3" fmla="*/ 88900 h 633"/>
              <a:gd name="T4" fmla="*/ 0 w 217"/>
              <a:gd name="T5" fmla="*/ 0 h 633"/>
              <a:gd name="T6" fmla="*/ 342900 w 217"/>
              <a:gd name="T7" fmla="*/ 0 h 633"/>
              <a:gd name="T8" fmla="*/ 0 60000 65536"/>
              <a:gd name="T9" fmla="*/ 0 60000 65536"/>
              <a:gd name="T10" fmla="*/ 0 60000 65536"/>
              <a:gd name="T11" fmla="*/ 0 60000 65536"/>
              <a:gd name="T12" fmla="*/ 0 w 217"/>
              <a:gd name="T13" fmla="*/ 0 h 633"/>
              <a:gd name="T14" fmla="*/ 217 w 217"/>
              <a:gd name="T15" fmla="*/ 633 h 633"/>
            </a:gdLst>
            <a:ahLst/>
            <a:cxnLst>
              <a:cxn ang="T8">
                <a:pos x="T0" y="T1"/>
              </a:cxn>
              <a:cxn ang="T9">
                <a:pos x="T2" y="T3"/>
              </a:cxn>
              <a:cxn ang="T10">
                <a:pos x="T4" y="T5"/>
              </a:cxn>
              <a:cxn ang="T11">
                <a:pos x="T6" y="T7"/>
              </a:cxn>
            </a:cxnLst>
            <a:rect l="T12" t="T13" r="T14" b="T15"/>
            <a:pathLst>
              <a:path w="217" h="633">
                <a:moveTo>
                  <a:pt x="0" y="632"/>
                </a:moveTo>
                <a:lnTo>
                  <a:pt x="0" y="56"/>
                </a:lnTo>
                <a:lnTo>
                  <a:pt x="0" y="0"/>
                </a:lnTo>
                <a:lnTo>
                  <a:pt x="216" y="0"/>
                </a:lnTo>
              </a:path>
            </a:pathLst>
          </a:custGeom>
          <a:noFill/>
          <a:ln w="25400" cap="rnd" cmpd="sng">
            <a:solidFill>
              <a:schemeClr val="tx1"/>
            </a:solidFill>
            <a:prstDash val="solid"/>
            <a:round/>
            <a:headEnd type="none" w="med" len="med"/>
            <a:tailEnd type="triangle" w="med" len="med"/>
          </a:ln>
        </p:spPr>
        <p:txBody>
          <a:bodyPr/>
          <a:lstStyle/>
          <a:p>
            <a:endParaRPr lang="en-US"/>
          </a:p>
        </p:txBody>
      </p:sp>
      <p:sp>
        <p:nvSpPr>
          <p:cNvPr id="20488" name="Freeform 5"/>
          <p:cNvSpPr>
            <a:spLocks/>
          </p:cNvSpPr>
          <p:nvPr/>
        </p:nvSpPr>
        <p:spPr bwMode="auto">
          <a:xfrm>
            <a:off x="3533775" y="3560763"/>
            <a:ext cx="306388" cy="1587"/>
          </a:xfrm>
          <a:custGeom>
            <a:avLst/>
            <a:gdLst>
              <a:gd name="T0" fmla="*/ 0 w 193"/>
              <a:gd name="T1" fmla="*/ 0 h 1"/>
              <a:gd name="T2" fmla="*/ 228600 w 193"/>
              <a:gd name="T3" fmla="*/ 0 h 1"/>
              <a:gd name="T4" fmla="*/ 304800 w 193"/>
              <a:gd name="T5" fmla="*/ 0 h 1"/>
              <a:gd name="T6" fmla="*/ 0 60000 65536"/>
              <a:gd name="T7" fmla="*/ 0 60000 65536"/>
              <a:gd name="T8" fmla="*/ 0 60000 65536"/>
              <a:gd name="T9" fmla="*/ 0 w 193"/>
              <a:gd name="T10" fmla="*/ 0 h 1"/>
              <a:gd name="T11" fmla="*/ 193 w 193"/>
              <a:gd name="T12" fmla="*/ 1 h 1"/>
            </a:gdLst>
            <a:ahLst/>
            <a:cxnLst>
              <a:cxn ang="T6">
                <a:pos x="T0" y="T1"/>
              </a:cxn>
              <a:cxn ang="T7">
                <a:pos x="T2" y="T3"/>
              </a:cxn>
              <a:cxn ang="T8">
                <a:pos x="T4" y="T5"/>
              </a:cxn>
            </a:cxnLst>
            <a:rect l="T9" t="T10" r="T11" b="T12"/>
            <a:pathLst>
              <a:path w="193" h="1">
                <a:moveTo>
                  <a:pt x="0" y="0"/>
                </a:moveTo>
                <a:lnTo>
                  <a:pt x="144" y="0"/>
                </a:lnTo>
                <a:lnTo>
                  <a:pt x="192" y="0"/>
                </a:lnTo>
              </a:path>
            </a:pathLst>
          </a:custGeom>
          <a:noFill/>
          <a:ln w="25400" cap="rnd" cmpd="sng">
            <a:solidFill>
              <a:schemeClr val="tx1"/>
            </a:solidFill>
            <a:prstDash val="solid"/>
            <a:round/>
            <a:headEnd type="none" w="med" len="med"/>
            <a:tailEnd type="triangle" w="med" len="med"/>
          </a:ln>
        </p:spPr>
        <p:txBody>
          <a:bodyPr/>
          <a:lstStyle/>
          <a:p>
            <a:endParaRPr lang="en-US"/>
          </a:p>
        </p:txBody>
      </p:sp>
      <p:sp>
        <p:nvSpPr>
          <p:cNvPr id="20489" name="Rectangle 6"/>
          <p:cNvSpPr>
            <a:spLocks noChangeArrowheads="1"/>
          </p:cNvSpPr>
          <p:nvPr/>
        </p:nvSpPr>
        <p:spPr bwMode="auto">
          <a:xfrm>
            <a:off x="3317875" y="3268663"/>
            <a:ext cx="203200" cy="584200"/>
          </a:xfrm>
          <a:prstGeom prst="rect">
            <a:avLst/>
          </a:prstGeom>
          <a:solidFill>
            <a:schemeClr val="folHlink"/>
          </a:solidFill>
          <a:ln w="25400">
            <a:solidFill>
              <a:schemeClr val="tx1"/>
            </a:solidFill>
            <a:miter lim="800000"/>
            <a:headEnd/>
            <a:tailEnd/>
          </a:ln>
        </p:spPr>
        <p:txBody>
          <a:bodyPr wrap="none" anchor="ctr"/>
          <a:lstStyle/>
          <a:p>
            <a:endParaRPr lang="en-US"/>
          </a:p>
        </p:txBody>
      </p:sp>
      <p:sp>
        <p:nvSpPr>
          <p:cNvPr id="20490" name="Line 7"/>
          <p:cNvSpPr>
            <a:spLocks noChangeShapeType="1"/>
          </p:cNvSpPr>
          <p:nvPr/>
        </p:nvSpPr>
        <p:spPr bwMode="auto">
          <a:xfrm>
            <a:off x="3546475" y="3560763"/>
            <a:ext cx="50800" cy="0"/>
          </a:xfrm>
          <a:prstGeom prst="line">
            <a:avLst/>
          </a:prstGeom>
          <a:noFill/>
          <a:ln w="25400">
            <a:solidFill>
              <a:schemeClr val="tx1"/>
            </a:solidFill>
            <a:round/>
            <a:headEnd/>
            <a:tailEnd/>
          </a:ln>
        </p:spPr>
        <p:txBody>
          <a:bodyPr wrap="none" anchor="ctr"/>
          <a:lstStyle/>
          <a:p>
            <a:endParaRPr lang="en-US"/>
          </a:p>
        </p:txBody>
      </p:sp>
      <p:sp>
        <p:nvSpPr>
          <p:cNvPr id="20491" name="Rectangle 8"/>
          <p:cNvSpPr>
            <a:spLocks noChangeArrowheads="1"/>
          </p:cNvSpPr>
          <p:nvPr/>
        </p:nvSpPr>
        <p:spPr bwMode="auto">
          <a:xfrm>
            <a:off x="3127375" y="2952750"/>
            <a:ext cx="446088" cy="333375"/>
          </a:xfrm>
          <a:prstGeom prst="rect">
            <a:avLst/>
          </a:prstGeom>
          <a:noFill/>
          <a:ln w="25400">
            <a:noFill/>
            <a:miter lim="800000"/>
            <a:headEnd/>
            <a:tailEnd/>
          </a:ln>
        </p:spPr>
        <p:txBody>
          <a:bodyPr wrap="none" lIns="90488" tIns="44450" rIns="90488" bIns="44450">
            <a:spAutoFit/>
          </a:bodyPr>
          <a:lstStyle/>
          <a:p>
            <a:pPr eaLnBrk="0" hangingPunct="0"/>
            <a:r>
              <a:rPr lang="en-US" sz="1600">
                <a:latin typeface="Verdana" pitchFamily="34" charset="0"/>
              </a:rPr>
              <a:t>PC</a:t>
            </a:r>
          </a:p>
        </p:txBody>
      </p:sp>
      <p:sp>
        <p:nvSpPr>
          <p:cNvPr id="20492" name="Freeform 9"/>
          <p:cNvSpPr>
            <a:spLocks/>
          </p:cNvSpPr>
          <p:nvPr/>
        </p:nvSpPr>
        <p:spPr bwMode="auto">
          <a:xfrm>
            <a:off x="3381375" y="3776663"/>
            <a:ext cx="77788" cy="77787"/>
          </a:xfrm>
          <a:custGeom>
            <a:avLst/>
            <a:gdLst>
              <a:gd name="T0" fmla="*/ 0 w 49"/>
              <a:gd name="T1" fmla="*/ 76200 h 49"/>
              <a:gd name="T2" fmla="*/ 38100 w 49"/>
              <a:gd name="T3" fmla="*/ 0 h 49"/>
              <a:gd name="T4" fmla="*/ 76200 w 49"/>
              <a:gd name="T5" fmla="*/ 76200 h 49"/>
              <a:gd name="T6" fmla="*/ 0 60000 65536"/>
              <a:gd name="T7" fmla="*/ 0 60000 65536"/>
              <a:gd name="T8" fmla="*/ 0 60000 65536"/>
              <a:gd name="T9" fmla="*/ 0 w 49"/>
              <a:gd name="T10" fmla="*/ 0 h 49"/>
              <a:gd name="T11" fmla="*/ 49 w 49"/>
              <a:gd name="T12" fmla="*/ 49 h 49"/>
            </a:gdLst>
            <a:ahLst/>
            <a:cxnLst>
              <a:cxn ang="T6">
                <a:pos x="T0" y="T1"/>
              </a:cxn>
              <a:cxn ang="T7">
                <a:pos x="T2" y="T3"/>
              </a:cxn>
              <a:cxn ang="T8">
                <a:pos x="T4" y="T5"/>
              </a:cxn>
            </a:cxnLst>
            <a:rect l="T9" t="T10" r="T11" b="T12"/>
            <a:pathLst>
              <a:path w="49" h="49">
                <a:moveTo>
                  <a:pt x="0" y="48"/>
                </a:moveTo>
                <a:lnTo>
                  <a:pt x="24" y="0"/>
                </a:lnTo>
                <a:lnTo>
                  <a:pt x="48" y="48"/>
                </a:lnTo>
              </a:path>
            </a:pathLst>
          </a:custGeom>
          <a:noFill/>
          <a:ln w="25400" cap="rnd" cmpd="sng">
            <a:solidFill>
              <a:schemeClr val="tx1"/>
            </a:solidFill>
            <a:prstDash val="solid"/>
            <a:round/>
            <a:headEnd type="none" w="med" len="med"/>
            <a:tailEnd type="none" w="med" len="med"/>
          </a:ln>
        </p:spPr>
        <p:txBody>
          <a:bodyPr/>
          <a:lstStyle/>
          <a:p>
            <a:endParaRPr lang="en-US"/>
          </a:p>
        </p:txBody>
      </p:sp>
      <p:sp>
        <p:nvSpPr>
          <p:cNvPr id="20493" name="Rectangle 10"/>
          <p:cNvSpPr>
            <a:spLocks noChangeArrowheads="1"/>
          </p:cNvSpPr>
          <p:nvPr/>
        </p:nvSpPr>
        <p:spPr bwMode="auto">
          <a:xfrm>
            <a:off x="3849688" y="3178175"/>
            <a:ext cx="2655887" cy="1463675"/>
          </a:xfrm>
          <a:prstGeom prst="rect">
            <a:avLst/>
          </a:prstGeom>
          <a:solidFill>
            <a:srgbClr val="92D050"/>
          </a:solidFill>
          <a:ln w="25400">
            <a:solidFill>
              <a:schemeClr val="tx1"/>
            </a:solidFill>
            <a:miter lim="800000"/>
            <a:headEnd/>
            <a:tailEnd/>
          </a:ln>
        </p:spPr>
        <p:txBody>
          <a:bodyPr wrap="none" anchor="ctr"/>
          <a:lstStyle/>
          <a:p>
            <a:pPr algn="ctr" eaLnBrk="0" hangingPunct="0"/>
            <a:endParaRPr lang="en-US" sz="2800">
              <a:latin typeface="Verdana" pitchFamily="34" charset="0"/>
            </a:endParaRPr>
          </a:p>
        </p:txBody>
      </p:sp>
      <p:sp>
        <p:nvSpPr>
          <p:cNvPr id="20494" name="Rectangle 11"/>
          <p:cNvSpPr>
            <a:spLocks noChangeArrowheads="1"/>
          </p:cNvSpPr>
          <p:nvPr/>
        </p:nvSpPr>
        <p:spPr bwMode="auto">
          <a:xfrm>
            <a:off x="3797300" y="3403600"/>
            <a:ext cx="642938" cy="333375"/>
          </a:xfrm>
          <a:prstGeom prst="rect">
            <a:avLst/>
          </a:prstGeom>
          <a:noFill/>
          <a:ln w="12700">
            <a:noFill/>
            <a:miter lim="800000"/>
            <a:headEnd/>
            <a:tailEnd/>
          </a:ln>
        </p:spPr>
        <p:txBody>
          <a:bodyPr wrap="none" lIns="90488" tIns="44450" rIns="90488" bIns="44450">
            <a:spAutoFit/>
          </a:bodyPr>
          <a:lstStyle/>
          <a:p>
            <a:pPr eaLnBrk="0" hangingPunct="0"/>
            <a:r>
              <a:rPr lang="en-US" sz="1600">
                <a:latin typeface="Verdana" pitchFamily="34" charset="0"/>
              </a:rPr>
              <a:t>addr</a:t>
            </a:r>
          </a:p>
        </p:txBody>
      </p:sp>
      <p:sp>
        <p:nvSpPr>
          <p:cNvPr id="20495" name="Rectangle 12"/>
          <p:cNvSpPr>
            <a:spLocks noChangeArrowheads="1"/>
          </p:cNvSpPr>
          <p:nvPr/>
        </p:nvSpPr>
        <p:spPr bwMode="auto">
          <a:xfrm>
            <a:off x="5967413" y="3457575"/>
            <a:ext cx="550862" cy="333375"/>
          </a:xfrm>
          <a:prstGeom prst="rect">
            <a:avLst/>
          </a:prstGeom>
          <a:noFill/>
          <a:ln w="12700">
            <a:noFill/>
            <a:miter lim="800000"/>
            <a:headEnd/>
            <a:tailEnd/>
          </a:ln>
        </p:spPr>
        <p:txBody>
          <a:bodyPr wrap="none" lIns="90488" tIns="44450" rIns="90488" bIns="44450">
            <a:spAutoFit/>
          </a:bodyPr>
          <a:lstStyle/>
          <a:p>
            <a:pPr eaLnBrk="0" hangingPunct="0"/>
            <a:r>
              <a:rPr lang="en-US" sz="1600">
                <a:latin typeface="Verdana" pitchFamily="34" charset="0"/>
              </a:rPr>
              <a:t>inst</a:t>
            </a:r>
          </a:p>
        </p:txBody>
      </p:sp>
      <p:sp>
        <p:nvSpPr>
          <p:cNvPr id="20496" name="Rectangle 13"/>
          <p:cNvSpPr>
            <a:spLocks noChangeArrowheads="1"/>
          </p:cNvSpPr>
          <p:nvPr/>
        </p:nvSpPr>
        <p:spPr bwMode="auto">
          <a:xfrm>
            <a:off x="4572000" y="3581400"/>
            <a:ext cx="1290638" cy="822325"/>
          </a:xfrm>
          <a:prstGeom prst="rect">
            <a:avLst/>
          </a:prstGeom>
          <a:noFill/>
          <a:ln w="25400">
            <a:noFill/>
            <a:miter lim="800000"/>
            <a:headEnd/>
            <a:tailEnd/>
          </a:ln>
        </p:spPr>
        <p:txBody>
          <a:bodyPr wrap="none" lIns="90488" tIns="44450" rIns="90488" bIns="44450">
            <a:spAutoFit/>
          </a:bodyPr>
          <a:lstStyle/>
          <a:p>
            <a:pPr eaLnBrk="0" hangingPunct="0"/>
            <a:r>
              <a:rPr lang="en-US" sz="1600">
                <a:latin typeface="Verdana" pitchFamily="34" charset="0"/>
              </a:rPr>
              <a:t>Primary</a:t>
            </a:r>
          </a:p>
          <a:p>
            <a:pPr eaLnBrk="0" hangingPunct="0"/>
            <a:r>
              <a:rPr lang="en-US" sz="1600">
                <a:latin typeface="Verdana" pitchFamily="34" charset="0"/>
              </a:rPr>
              <a:t>Instruction</a:t>
            </a:r>
          </a:p>
          <a:p>
            <a:pPr eaLnBrk="0" hangingPunct="0"/>
            <a:r>
              <a:rPr lang="en-US" sz="1600">
                <a:latin typeface="Verdana" pitchFamily="34" charset="0"/>
              </a:rPr>
              <a:t>Cache</a:t>
            </a:r>
          </a:p>
        </p:txBody>
      </p:sp>
      <p:sp>
        <p:nvSpPr>
          <p:cNvPr id="20497" name="Rectangle 14"/>
          <p:cNvSpPr>
            <a:spLocks noChangeArrowheads="1"/>
          </p:cNvSpPr>
          <p:nvPr/>
        </p:nvSpPr>
        <p:spPr bwMode="auto">
          <a:xfrm>
            <a:off x="3355975" y="1962150"/>
            <a:ext cx="560388" cy="333375"/>
          </a:xfrm>
          <a:prstGeom prst="rect">
            <a:avLst/>
          </a:prstGeom>
          <a:noFill/>
          <a:ln w="12700">
            <a:noFill/>
            <a:miter lim="800000"/>
            <a:headEnd/>
            <a:tailEnd/>
          </a:ln>
        </p:spPr>
        <p:txBody>
          <a:bodyPr wrap="none" lIns="90488" tIns="44450" rIns="90488" bIns="44450">
            <a:spAutoFit/>
          </a:bodyPr>
          <a:lstStyle/>
          <a:p>
            <a:pPr eaLnBrk="0" hangingPunct="0"/>
            <a:r>
              <a:rPr lang="en-US" sz="1600">
                <a:latin typeface="Verdana" pitchFamily="34" charset="0"/>
              </a:rPr>
              <a:t>0x4</a:t>
            </a:r>
          </a:p>
        </p:txBody>
      </p:sp>
      <p:sp>
        <p:nvSpPr>
          <p:cNvPr id="20498" name="Freeform 15"/>
          <p:cNvSpPr>
            <a:spLocks/>
          </p:cNvSpPr>
          <p:nvPr/>
        </p:nvSpPr>
        <p:spPr bwMode="auto">
          <a:xfrm>
            <a:off x="3925888" y="2022475"/>
            <a:ext cx="382587" cy="611188"/>
          </a:xfrm>
          <a:custGeom>
            <a:avLst/>
            <a:gdLst>
              <a:gd name="T0" fmla="*/ 0 w 241"/>
              <a:gd name="T1" fmla="*/ 0 h 385"/>
              <a:gd name="T2" fmla="*/ 0 w 241"/>
              <a:gd name="T3" fmla="*/ 254000 h 385"/>
              <a:gd name="T4" fmla="*/ 76200 w 241"/>
              <a:gd name="T5" fmla="*/ 304800 h 385"/>
              <a:gd name="T6" fmla="*/ 0 w 241"/>
              <a:gd name="T7" fmla="*/ 355600 h 385"/>
              <a:gd name="T8" fmla="*/ 0 w 241"/>
              <a:gd name="T9" fmla="*/ 609600 h 385"/>
              <a:gd name="T10" fmla="*/ 381000 w 241"/>
              <a:gd name="T11" fmla="*/ 457200 h 385"/>
              <a:gd name="T12" fmla="*/ 381000 w 241"/>
              <a:gd name="T13" fmla="*/ 152400 h 385"/>
              <a:gd name="T14" fmla="*/ 0 w 241"/>
              <a:gd name="T15" fmla="*/ 0 h 385"/>
              <a:gd name="T16" fmla="*/ 0 60000 65536"/>
              <a:gd name="T17" fmla="*/ 0 60000 65536"/>
              <a:gd name="T18" fmla="*/ 0 60000 65536"/>
              <a:gd name="T19" fmla="*/ 0 60000 65536"/>
              <a:gd name="T20" fmla="*/ 0 60000 65536"/>
              <a:gd name="T21" fmla="*/ 0 60000 65536"/>
              <a:gd name="T22" fmla="*/ 0 60000 65536"/>
              <a:gd name="T23" fmla="*/ 0 60000 65536"/>
              <a:gd name="T24" fmla="*/ 0 w 241"/>
              <a:gd name="T25" fmla="*/ 0 h 385"/>
              <a:gd name="T26" fmla="*/ 241 w 241"/>
              <a:gd name="T27" fmla="*/ 385 h 3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1" h="385">
                <a:moveTo>
                  <a:pt x="0" y="0"/>
                </a:moveTo>
                <a:lnTo>
                  <a:pt x="0" y="160"/>
                </a:lnTo>
                <a:lnTo>
                  <a:pt x="48" y="192"/>
                </a:lnTo>
                <a:lnTo>
                  <a:pt x="0" y="224"/>
                </a:lnTo>
                <a:lnTo>
                  <a:pt x="0" y="384"/>
                </a:lnTo>
                <a:lnTo>
                  <a:pt x="240" y="288"/>
                </a:lnTo>
                <a:lnTo>
                  <a:pt x="240" y="96"/>
                </a:lnTo>
                <a:lnTo>
                  <a:pt x="0" y="0"/>
                </a:lnTo>
              </a:path>
            </a:pathLst>
          </a:custGeom>
          <a:solidFill>
            <a:schemeClr val="bg1"/>
          </a:solidFill>
          <a:ln w="25400" cap="rnd" cmpd="sng">
            <a:solidFill>
              <a:schemeClr val="tx1"/>
            </a:solidFill>
            <a:prstDash val="solid"/>
            <a:round/>
            <a:headEnd type="none" w="med" len="med"/>
            <a:tailEnd type="none" w="med" len="med"/>
          </a:ln>
        </p:spPr>
        <p:txBody>
          <a:bodyPr/>
          <a:lstStyle/>
          <a:p>
            <a:endParaRPr lang="en-US"/>
          </a:p>
        </p:txBody>
      </p:sp>
      <p:sp>
        <p:nvSpPr>
          <p:cNvPr id="20499" name="Line 16"/>
          <p:cNvSpPr>
            <a:spLocks noChangeShapeType="1"/>
          </p:cNvSpPr>
          <p:nvPr/>
        </p:nvSpPr>
        <p:spPr bwMode="auto">
          <a:xfrm>
            <a:off x="3856038" y="2098675"/>
            <a:ext cx="63500" cy="0"/>
          </a:xfrm>
          <a:prstGeom prst="line">
            <a:avLst/>
          </a:prstGeom>
          <a:noFill/>
          <a:ln w="12700">
            <a:solidFill>
              <a:schemeClr val="tx1"/>
            </a:solidFill>
            <a:round/>
            <a:headEnd/>
            <a:tailEnd/>
          </a:ln>
        </p:spPr>
        <p:txBody>
          <a:bodyPr wrap="none" anchor="ctr"/>
          <a:lstStyle/>
          <a:p>
            <a:endParaRPr lang="en-US"/>
          </a:p>
        </p:txBody>
      </p:sp>
      <p:sp>
        <p:nvSpPr>
          <p:cNvPr id="20500" name="Rectangle 17"/>
          <p:cNvSpPr>
            <a:spLocks noChangeArrowheads="1"/>
          </p:cNvSpPr>
          <p:nvPr/>
        </p:nvSpPr>
        <p:spPr bwMode="auto">
          <a:xfrm>
            <a:off x="3889375" y="2190750"/>
            <a:ext cx="523875" cy="301625"/>
          </a:xfrm>
          <a:prstGeom prst="rect">
            <a:avLst/>
          </a:prstGeom>
          <a:noFill/>
          <a:ln w="12700">
            <a:noFill/>
            <a:miter lim="800000"/>
            <a:headEnd/>
            <a:tailEnd/>
          </a:ln>
        </p:spPr>
        <p:txBody>
          <a:bodyPr wrap="none" lIns="90488" tIns="44450" rIns="90488" bIns="44450">
            <a:spAutoFit/>
          </a:bodyPr>
          <a:lstStyle/>
          <a:p>
            <a:pPr eaLnBrk="0" hangingPunct="0"/>
            <a:r>
              <a:rPr lang="en-US" sz="1400">
                <a:latin typeface="Verdana" pitchFamily="34" charset="0"/>
              </a:rPr>
              <a:t>Add</a:t>
            </a:r>
          </a:p>
        </p:txBody>
      </p:sp>
      <p:sp>
        <p:nvSpPr>
          <p:cNvPr id="20501" name="Freeform 18"/>
          <p:cNvSpPr>
            <a:spLocks/>
          </p:cNvSpPr>
          <p:nvPr/>
        </p:nvSpPr>
        <p:spPr bwMode="auto">
          <a:xfrm>
            <a:off x="3013075" y="1670050"/>
            <a:ext cx="1452563" cy="681038"/>
          </a:xfrm>
          <a:custGeom>
            <a:avLst/>
            <a:gdLst>
              <a:gd name="T0" fmla="*/ 1304925 w 915"/>
              <a:gd name="T1" fmla="*/ 681038 h 429"/>
              <a:gd name="T2" fmla="*/ 1452563 w 915"/>
              <a:gd name="T3" fmla="*/ 681038 h 429"/>
              <a:gd name="T4" fmla="*/ 1452563 w 915"/>
              <a:gd name="T5" fmla="*/ 0 h 429"/>
              <a:gd name="T6" fmla="*/ 0 w 915"/>
              <a:gd name="T7" fmla="*/ 1588 h 429"/>
              <a:gd name="T8" fmla="*/ 0 w 915"/>
              <a:gd name="T9" fmla="*/ 584200 h 429"/>
              <a:gd name="T10" fmla="*/ 0 60000 65536"/>
              <a:gd name="T11" fmla="*/ 0 60000 65536"/>
              <a:gd name="T12" fmla="*/ 0 60000 65536"/>
              <a:gd name="T13" fmla="*/ 0 60000 65536"/>
              <a:gd name="T14" fmla="*/ 0 60000 65536"/>
              <a:gd name="T15" fmla="*/ 0 w 915"/>
              <a:gd name="T16" fmla="*/ 0 h 429"/>
              <a:gd name="T17" fmla="*/ 915 w 915"/>
              <a:gd name="T18" fmla="*/ 429 h 429"/>
            </a:gdLst>
            <a:ahLst/>
            <a:cxnLst>
              <a:cxn ang="T10">
                <a:pos x="T0" y="T1"/>
              </a:cxn>
              <a:cxn ang="T11">
                <a:pos x="T2" y="T3"/>
              </a:cxn>
              <a:cxn ang="T12">
                <a:pos x="T4" y="T5"/>
              </a:cxn>
              <a:cxn ang="T13">
                <a:pos x="T6" y="T7"/>
              </a:cxn>
              <a:cxn ang="T14">
                <a:pos x="T8" y="T9"/>
              </a:cxn>
            </a:cxnLst>
            <a:rect l="T15" t="T16" r="T17" b="T18"/>
            <a:pathLst>
              <a:path w="915" h="429">
                <a:moveTo>
                  <a:pt x="822" y="429"/>
                </a:moveTo>
                <a:lnTo>
                  <a:pt x="915" y="429"/>
                </a:lnTo>
                <a:lnTo>
                  <a:pt x="915" y="0"/>
                </a:lnTo>
                <a:lnTo>
                  <a:pt x="0" y="1"/>
                </a:lnTo>
                <a:lnTo>
                  <a:pt x="0" y="368"/>
                </a:lnTo>
              </a:path>
            </a:pathLst>
          </a:custGeom>
          <a:noFill/>
          <a:ln w="25400" cap="flat" cmpd="sng">
            <a:solidFill>
              <a:schemeClr val="tx1"/>
            </a:solidFill>
            <a:prstDash val="solid"/>
            <a:round/>
            <a:headEnd type="none" w="med" len="med"/>
            <a:tailEnd type="triangle" w="med" len="med"/>
          </a:ln>
        </p:spPr>
        <p:txBody>
          <a:bodyPr wrap="none" anchor="ctr"/>
          <a:lstStyle/>
          <a:p>
            <a:endParaRPr lang="en-US"/>
          </a:p>
        </p:txBody>
      </p:sp>
      <p:sp>
        <p:nvSpPr>
          <p:cNvPr id="20502" name="Freeform 19"/>
          <p:cNvSpPr>
            <a:spLocks/>
          </p:cNvSpPr>
          <p:nvPr/>
        </p:nvSpPr>
        <p:spPr bwMode="auto">
          <a:xfrm rot="5400000">
            <a:off x="2743994" y="2101056"/>
            <a:ext cx="230188" cy="517525"/>
          </a:xfrm>
          <a:custGeom>
            <a:avLst/>
            <a:gdLst>
              <a:gd name="T0" fmla="*/ 228600 w 145"/>
              <a:gd name="T1" fmla="*/ 65087 h 326"/>
              <a:gd name="T2" fmla="*/ 228600 w 145"/>
              <a:gd name="T3" fmla="*/ 450850 h 326"/>
              <a:gd name="T4" fmla="*/ 0 w 145"/>
              <a:gd name="T5" fmla="*/ 515938 h 326"/>
              <a:gd name="T6" fmla="*/ 0 w 145"/>
              <a:gd name="T7" fmla="*/ 0 h 326"/>
              <a:gd name="T8" fmla="*/ 228600 w 145"/>
              <a:gd name="T9" fmla="*/ 65087 h 326"/>
              <a:gd name="T10" fmla="*/ 0 60000 65536"/>
              <a:gd name="T11" fmla="*/ 0 60000 65536"/>
              <a:gd name="T12" fmla="*/ 0 60000 65536"/>
              <a:gd name="T13" fmla="*/ 0 60000 65536"/>
              <a:gd name="T14" fmla="*/ 0 60000 65536"/>
              <a:gd name="T15" fmla="*/ 0 w 145"/>
              <a:gd name="T16" fmla="*/ 0 h 326"/>
              <a:gd name="T17" fmla="*/ 145 w 145"/>
              <a:gd name="T18" fmla="*/ 326 h 326"/>
            </a:gdLst>
            <a:ahLst/>
            <a:cxnLst>
              <a:cxn ang="T10">
                <a:pos x="T0" y="T1"/>
              </a:cxn>
              <a:cxn ang="T11">
                <a:pos x="T2" y="T3"/>
              </a:cxn>
              <a:cxn ang="T12">
                <a:pos x="T4" y="T5"/>
              </a:cxn>
              <a:cxn ang="T13">
                <a:pos x="T6" y="T7"/>
              </a:cxn>
              <a:cxn ang="T14">
                <a:pos x="T8" y="T9"/>
              </a:cxn>
            </a:cxnLst>
            <a:rect l="T15" t="T16" r="T17" b="T18"/>
            <a:pathLst>
              <a:path w="145" h="326">
                <a:moveTo>
                  <a:pt x="144" y="41"/>
                </a:moveTo>
                <a:lnTo>
                  <a:pt x="144" y="284"/>
                </a:lnTo>
                <a:lnTo>
                  <a:pt x="0" y="325"/>
                </a:lnTo>
                <a:lnTo>
                  <a:pt x="0" y="0"/>
                </a:lnTo>
                <a:lnTo>
                  <a:pt x="144" y="41"/>
                </a:lnTo>
              </a:path>
            </a:pathLst>
          </a:custGeom>
          <a:solidFill>
            <a:srgbClr val="FFFF99"/>
          </a:solidFill>
          <a:ln w="25400" cap="rnd" cmpd="sng">
            <a:solidFill>
              <a:schemeClr val="tx1"/>
            </a:solidFill>
            <a:prstDash val="solid"/>
            <a:round/>
            <a:headEnd type="none" w="med" len="med"/>
            <a:tailEnd type="none" w="med" len="med"/>
          </a:ln>
        </p:spPr>
        <p:txBody>
          <a:bodyPr/>
          <a:lstStyle/>
          <a:p>
            <a:endParaRPr lang="en-US"/>
          </a:p>
        </p:txBody>
      </p:sp>
      <p:sp>
        <p:nvSpPr>
          <p:cNvPr id="20503" name="Rectangle 20"/>
          <p:cNvSpPr>
            <a:spLocks noChangeArrowheads="1"/>
          </p:cNvSpPr>
          <p:nvPr/>
        </p:nvSpPr>
        <p:spPr bwMode="auto">
          <a:xfrm>
            <a:off x="3849688" y="4651375"/>
            <a:ext cx="2655887" cy="346075"/>
          </a:xfrm>
          <a:prstGeom prst="rect">
            <a:avLst/>
          </a:prstGeom>
          <a:solidFill>
            <a:srgbClr val="FFFF66"/>
          </a:solidFill>
          <a:ln w="25400">
            <a:solidFill>
              <a:schemeClr val="tx1"/>
            </a:solidFill>
            <a:miter lim="800000"/>
            <a:headEnd/>
            <a:tailEnd/>
          </a:ln>
        </p:spPr>
        <p:txBody>
          <a:bodyPr wrap="none" anchor="ctr"/>
          <a:lstStyle/>
          <a:p>
            <a:pPr algn="ctr" eaLnBrk="0" hangingPunct="0"/>
            <a:r>
              <a:rPr lang="en-US" sz="1600">
                <a:latin typeface="Verdana" pitchFamily="34" charset="0"/>
              </a:rPr>
              <a:t>Sequential Way</a:t>
            </a:r>
          </a:p>
        </p:txBody>
      </p:sp>
      <p:sp>
        <p:nvSpPr>
          <p:cNvPr id="20504" name="Rectangle 21"/>
          <p:cNvSpPr>
            <a:spLocks noChangeArrowheads="1"/>
          </p:cNvSpPr>
          <p:nvPr/>
        </p:nvSpPr>
        <p:spPr bwMode="auto">
          <a:xfrm>
            <a:off x="3849688" y="4994275"/>
            <a:ext cx="2655887" cy="346075"/>
          </a:xfrm>
          <a:prstGeom prst="rect">
            <a:avLst/>
          </a:prstGeom>
          <a:solidFill>
            <a:srgbClr val="FFFF66"/>
          </a:solidFill>
          <a:ln w="25400">
            <a:solidFill>
              <a:schemeClr val="tx1"/>
            </a:solidFill>
            <a:miter lim="800000"/>
            <a:headEnd/>
            <a:tailEnd/>
          </a:ln>
        </p:spPr>
        <p:txBody>
          <a:bodyPr wrap="none" anchor="ctr"/>
          <a:lstStyle/>
          <a:p>
            <a:pPr algn="ctr" eaLnBrk="0" hangingPunct="0"/>
            <a:r>
              <a:rPr lang="en-US" sz="1600">
                <a:latin typeface="Verdana" pitchFamily="34" charset="0"/>
              </a:rPr>
              <a:t>Branch Target Way</a:t>
            </a:r>
          </a:p>
        </p:txBody>
      </p:sp>
      <p:sp>
        <p:nvSpPr>
          <p:cNvPr id="20505" name="Rectangle 22"/>
          <p:cNvSpPr>
            <a:spLocks noChangeArrowheads="1"/>
          </p:cNvSpPr>
          <p:nvPr/>
        </p:nvSpPr>
        <p:spPr bwMode="auto">
          <a:xfrm>
            <a:off x="3813175" y="4019550"/>
            <a:ext cx="588963" cy="333375"/>
          </a:xfrm>
          <a:prstGeom prst="rect">
            <a:avLst/>
          </a:prstGeom>
          <a:noFill/>
          <a:ln w="12700">
            <a:noFill/>
            <a:miter lim="800000"/>
            <a:headEnd/>
            <a:tailEnd/>
          </a:ln>
        </p:spPr>
        <p:txBody>
          <a:bodyPr wrap="none" lIns="90488" tIns="44450" rIns="90488" bIns="44450">
            <a:spAutoFit/>
          </a:bodyPr>
          <a:lstStyle/>
          <a:p>
            <a:pPr eaLnBrk="0" hangingPunct="0"/>
            <a:r>
              <a:rPr lang="en-US" sz="1600">
                <a:latin typeface="Verdana" pitchFamily="34" charset="0"/>
              </a:rPr>
              <a:t>way</a:t>
            </a:r>
          </a:p>
        </p:txBody>
      </p:sp>
      <p:sp>
        <p:nvSpPr>
          <p:cNvPr id="20506" name="Rectangle 23"/>
          <p:cNvSpPr>
            <a:spLocks noChangeArrowheads="1"/>
          </p:cNvSpPr>
          <p:nvPr/>
        </p:nvSpPr>
        <p:spPr bwMode="auto">
          <a:xfrm>
            <a:off x="1527175" y="1428750"/>
            <a:ext cx="1414463" cy="333375"/>
          </a:xfrm>
          <a:prstGeom prst="rect">
            <a:avLst/>
          </a:prstGeom>
          <a:noFill/>
          <a:ln w="12700">
            <a:noFill/>
            <a:miter lim="800000"/>
            <a:headEnd/>
            <a:tailEnd/>
          </a:ln>
        </p:spPr>
        <p:txBody>
          <a:bodyPr wrap="none" lIns="90488" tIns="44450" rIns="90488" bIns="44450">
            <a:spAutoFit/>
          </a:bodyPr>
          <a:lstStyle/>
          <a:p>
            <a:pPr eaLnBrk="0" hangingPunct="0"/>
            <a:r>
              <a:rPr lang="en-US" sz="1600">
                <a:latin typeface="Verdana" pitchFamily="34" charset="0"/>
              </a:rPr>
              <a:t>Jump target</a:t>
            </a:r>
          </a:p>
        </p:txBody>
      </p:sp>
      <p:sp>
        <p:nvSpPr>
          <p:cNvPr id="20507" name="Line 24"/>
          <p:cNvSpPr>
            <a:spLocks noChangeShapeType="1"/>
          </p:cNvSpPr>
          <p:nvPr/>
        </p:nvSpPr>
        <p:spPr bwMode="auto">
          <a:xfrm>
            <a:off x="2746375" y="1682750"/>
            <a:ext cx="0" cy="546100"/>
          </a:xfrm>
          <a:prstGeom prst="line">
            <a:avLst/>
          </a:prstGeom>
          <a:noFill/>
          <a:ln w="25400">
            <a:solidFill>
              <a:schemeClr val="tx1"/>
            </a:solidFill>
            <a:round/>
            <a:headEnd/>
            <a:tailEnd type="triangle" w="med" len="med"/>
          </a:ln>
        </p:spPr>
        <p:txBody>
          <a:bodyPr wrap="none" anchor="ctr"/>
          <a:lstStyle/>
          <a:p>
            <a:endParaRPr lang="en-US"/>
          </a:p>
        </p:txBody>
      </p:sp>
      <p:sp>
        <p:nvSpPr>
          <p:cNvPr id="20508" name="Freeform 25"/>
          <p:cNvSpPr>
            <a:spLocks/>
          </p:cNvSpPr>
          <p:nvPr/>
        </p:nvSpPr>
        <p:spPr bwMode="auto">
          <a:xfrm>
            <a:off x="2860675" y="2474913"/>
            <a:ext cx="419100" cy="1087437"/>
          </a:xfrm>
          <a:custGeom>
            <a:avLst/>
            <a:gdLst>
              <a:gd name="T0" fmla="*/ 0 w 264"/>
              <a:gd name="T1" fmla="*/ 0 h 685"/>
              <a:gd name="T2" fmla="*/ 0 w 264"/>
              <a:gd name="T3" fmla="*/ 1087437 h 685"/>
              <a:gd name="T4" fmla="*/ 419100 w 264"/>
              <a:gd name="T5" fmla="*/ 1074737 h 685"/>
              <a:gd name="T6" fmla="*/ 0 60000 65536"/>
              <a:gd name="T7" fmla="*/ 0 60000 65536"/>
              <a:gd name="T8" fmla="*/ 0 60000 65536"/>
              <a:gd name="T9" fmla="*/ 0 w 264"/>
              <a:gd name="T10" fmla="*/ 0 h 685"/>
              <a:gd name="T11" fmla="*/ 264 w 264"/>
              <a:gd name="T12" fmla="*/ 685 h 685"/>
            </a:gdLst>
            <a:ahLst/>
            <a:cxnLst>
              <a:cxn ang="T6">
                <a:pos x="T0" y="T1"/>
              </a:cxn>
              <a:cxn ang="T7">
                <a:pos x="T2" y="T3"/>
              </a:cxn>
              <a:cxn ang="T8">
                <a:pos x="T4" y="T5"/>
              </a:cxn>
            </a:cxnLst>
            <a:rect l="T9" t="T10" r="T11" b="T12"/>
            <a:pathLst>
              <a:path w="264" h="685">
                <a:moveTo>
                  <a:pt x="0" y="0"/>
                </a:moveTo>
                <a:lnTo>
                  <a:pt x="0" y="685"/>
                </a:lnTo>
                <a:lnTo>
                  <a:pt x="264" y="677"/>
                </a:lnTo>
              </a:path>
            </a:pathLst>
          </a:custGeom>
          <a:noFill/>
          <a:ln w="25400" cap="flat" cmpd="sng">
            <a:solidFill>
              <a:schemeClr val="tx1"/>
            </a:solidFill>
            <a:prstDash val="solid"/>
            <a:round/>
            <a:headEnd type="none" w="med" len="med"/>
            <a:tailEnd type="triangle" w="med" len="med"/>
          </a:ln>
        </p:spPr>
        <p:txBody>
          <a:bodyPr wrap="none" anchor="ctr"/>
          <a:lstStyle/>
          <a:p>
            <a:endParaRPr lang="en-US"/>
          </a:p>
        </p:txBody>
      </p:sp>
      <p:sp>
        <p:nvSpPr>
          <p:cNvPr id="20509" name="Line 26"/>
          <p:cNvSpPr>
            <a:spLocks noChangeShapeType="1"/>
          </p:cNvSpPr>
          <p:nvPr/>
        </p:nvSpPr>
        <p:spPr bwMode="auto">
          <a:xfrm>
            <a:off x="1654175" y="2368550"/>
            <a:ext cx="952500" cy="0"/>
          </a:xfrm>
          <a:prstGeom prst="line">
            <a:avLst/>
          </a:prstGeom>
          <a:noFill/>
          <a:ln w="25400">
            <a:solidFill>
              <a:schemeClr val="tx1"/>
            </a:solidFill>
            <a:round/>
            <a:headEnd/>
            <a:tailEnd type="triangle" w="med" len="med"/>
          </a:ln>
        </p:spPr>
        <p:txBody>
          <a:bodyPr wrap="none" anchor="ctr"/>
          <a:lstStyle/>
          <a:p>
            <a:endParaRPr lang="en-US"/>
          </a:p>
        </p:txBody>
      </p:sp>
      <p:sp>
        <p:nvSpPr>
          <p:cNvPr id="20510" name="Freeform 27"/>
          <p:cNvSpPr>
            <a:spLocks/>
          </p:cNvSpPr>
          <p:nvPr/>
        </p:nvSpPr>
        <p:spPr bwMode="auto">
          <a:xfrm>
            <a:off x="2133600" y="3854450"/>
            <a:ext cx="230188" cy="517525"/>
          </a:xfrm>
          <a:custGeom>
            <a:avLst/>
            <a:gdLst>
              <a:gd name="T0" fmla="*/ 228600 w 145"/>
              <a:gd name="T1" fmla="*/ 65087 h 326"/>
              <a:gd name="T2" fmla="*/ 228600 w 145"/>
              <a:gd name="T3" fmla="*/ 450850 h 326"/>
              <a:gd name="T4" fmla="*/ 0 w 145"/>
              <a:gd name="T5" fmla="*/ 515938 h 326"/>
              <a:gd name="T6" fmla="*/ 0 w 145"/>
              <a:gd name="T7" fmla="*/ 0 h 326"/>
              <a:gd name="T8" fmla="*/ 228600 w 145"/>
              <a:gd name="T9" fmla="*/ 65087 h 326"/>
              <a:gd name="T10" fmla="*/ 0 60000 65536"/>
              <a:gd name="T11" fmla="*/ 0 60000 65536"/>
              <a:gd name="T12" fmla="*/ 0 60000 65536"/>
              <a:gd name="T13" fmla="*/ 0 60000 65536"/>
              <a:gd name="T14" fmla="*/ 0 60000 65536"/>
              <a:gd name="T15" fmla="*/ 0 w 145"/>
              <a:gd name="T16" fmla="*/ 0 h 326"/>
              <a:gd name="T17" fmla="*/ 145 w 145"/>
              <a:gd name="T18" fmla="*/ 326 h 326"/>
            </a:gdLst>
            <a:ahLst/>
            <a:cxnLst>
              <a:cxn ang="T10">
                <a:pos x="T0" y="T1"/>
              </a:cxn>
              <a:cxn ang="T11">
                <a:pos x="T2" y="T3"/>
              </a:cxn>
              <a:cxn ang="T12">
                <a:pos x="T4" y="T5"/>
              </a:cxn>
              <a:cxn ang="T13">
                <a:pos x="T6" y="T7"/>
              </a:cxn>
              <a:cxn ang="T14">
                <a:pos x="T8" y="T9"/>
              </a:cxn>
            </a:cxnLst>
            <a:rect l="T15" t="T16" r="T17" b="T18"/>
            <a:pathLst>
              <a:path w="145" h="326">
                <a:moveTo>
                  <a:pt x="144" y="41"/>
                </a:moveTo>
                <a:lnTo>
                  <a:pt x="144" y="284"/>
                </a:lnTo>
                <a:lnTo>
                  <a:pt x="0" y="325"/>
                </a:lnTo>
                <a:lnTo>
                  <a:pt x="0" y="0"/>
                </a:lnTo>
                <a:lnTo>
                  <a:pt x="144" y="41"/>
                </a:lnTo>
              </a:path>
            </a:pathLst>
          </a:custGeom>
          <a:solidFill>
            <a:srgbClr val="FFFF99"/>
          </a:solidFill>
          <a:ln w="25400" cap="rnd" cmpd="sng">
            <a:solidFill>
              <a:schemeClr val="tx1"/>
            </a:solidFill>
            <a:prstDash val="solid"/>
            <a:round/>
            <a:headEnd type="none" w="med" len="med"/>
            <a:tailEnd type="none" w="med" len="med"/>
          </a:ln>
        </p:spPr>
        <p:txBody>
          <a:bodyPr/>
          <a:lstStyle/>
          <a:p>
            <a:endParaRPr lang="en-US"/>
          </a:p>
        </p:txBody>
      </p:sp>
      <p:sp>
        <p:nvSpPr>
          <p:cNvPr id="20511" name="Line 28"/>
          <p:cNvSpPr>
            <a:spLocks noChangeShapeType="1"/>
          </p:cNvSpPr>
          <p:nvPr/>
        </p:nvSpPr>
        <p:spPr bwMode="auto">
          <a:xfrm>
            <a:off x="6505575" y="5162550"/>
            <a:ext cx="317500" cy="0"/>
          </a:xfrm>
          <a:prstGeom prst="line">
            <a:avLst/>
          </a:prstGeom>
          <a:noFill/>
          <a:ln w="25400">
            <a:solidFill>
              <a:schemeClr val="tx1"/>
            </a:solidFill>
            <a:round/>
            <a:headEnd/>
            <a:tailEnd/>
          </a:ln>
        </p:spPr>
        <p:txBody>
          <a:bodyPr wrap="none" anchor="ctr"/>
          <a:lstStyle/>
          <a:p>
            <a:endParaRPr lang="en-US"/>
          </a:p>
        </p:txBody>
      </p:sp>
      <p:sp>
        <p:nvSpPr>
          <p:cNvPr id="20512" name="Line 29"/>
          <p:cNvSpPr>
            <a:spLocks noChangeShapeType="1"/>
          </p:cNvSpPr>
          <p:nvPr/>
        </p:nvSpPr>
        <p:spPr bwMode="auto">
          <a:xfrm>
            <a:off x="6810375" y="5162550"/>
            <a:ext cx="0" cy="558800"/>
          </a:xfrm>
          <a:prstGeom prst="line">
            <a:avLst/>
          </a:prstGeom>
          <a:noFill/>
          <a:ln w="25400">
            <a:solidFill>
              <a:schemeClr val="tx1"/>
            </a:solidFill>
            <a:round/>
            <a:headEnd/>
            <a:tailEnd/>
          </a:ln>
        </p:spPr>
        <p:txBody>
          <a:bodyPr wrap="none" anchor="ctr"/>
          <a:lstStyle/>
          <a:p>
            <a:endParaRPr lang="en-US"/>
          </a:p>
        </p:txBody>
      </p:sp>
      <p:sp>
        <p:nvSpPr>
          <p:cNvPr id="20513" name="Line 30"/>
          <p:cNvSpPr>
            <a:spLocks noChangeShapeType="1"/>
          </p:cNvSpPr>
          <p:nvPr/>
        </p:nvSpPr>
        <p:spPr bwMode="auto">
          <a:xfrm flipH="1">
            <a:off x="1908175" y="5721350"/>
            <a:ext cx="4902200" cy="0"/>
          </a:xfrm>
          <a:prstGeom prst="line">
            <a:avLst/>
          </a:prstGeom>
          <a:noFill/>
          <a:ln w="25400">
            <a:solidFill>
              <a:schemeClr val="tx1"/>
            </a:solidFill>
            <a:round/>
            <a:headEnd/>
            <a:tailEnd/>
          </a:ln>
        </p:spPr>
        <p:txBody>
          <a:bodyPr wrap="none" anchor="ctr"/>
          <a:lstStyle/>
          <a:p>
            <a:endParaRPr lang="en-US"/>
          </a:p>
        </p:txBody>
      </p:sp>
      <p:sp>
        <p:nvSpPr>
          <p:cNvPr id="20514" name="Line 31"/>
          <p:cNvSpPr>
            <a:spLocks noChangeShapeType="1"/>
          </p:cNvSpPr>
          <p:nvPr/>
        </p:nvSpPr>
        <p:spPr bwMode="auto">
          <a:xfrm flipV="1">
            <a:off x="1895475" y="4248150"/>
            <a:ext cx="0" cy="1473200"/>
          </a:xfrm>
          <a:prstGeom prst="line">
            <a:avLst/>
          </a:prstGeom>
          <a:noFill/>
          <a:ln w="25400">
            <a:solidFill>
              <a:schemeClr val="tx1"/>
            </a:solidFill>
            <a:round/>
            <a:headEnd/>
            <a:tailEnd/>
          </a:ln>
        </p:spPr>
        <p:txBody>
          <a:bodyPr wrap="none" anchor="ctr"/>
          <a:lstStyle/>
          <a:p>
            <a:endParaRPr lang="en-US"/>
          </a:p>
        </p:txBody>
      </p:sp>
      <p:sp>
        <p:nvSpPr>
          <p:cNvPr id="20515" name="Line 32"/>
          <p:cNvSpPr>
            <a:spLocks noChangeShapeType="1"/>
          </p:cNvSpPr>
          <p:nvPr/>
        </p:nvSpPr>
        <p:spPr bwMode="auto">
          <a:xfrm>
            <a:off x="1882775" y="4260850"/>
            <a:ext cx="228600" cy="0"/>
          </a:xfrm>
          <a:prstGeom prst="line">
            <a:avLst/>
          </a:prstGeom>
          <a:noFill/>
          <a:ln w="25400">
            <a:solidFill>
              <a:schemeClr val="tx1"/>
            </a:solidFill>
            <a:round/>
            <a:headEnd/>
            <a:tailEnd type="triangle" w="med" len="med"/>
          </a:ln>
        </p:spPr>
        <p:txBody>
          <a:bodyPr wrap="none" anchor="ctr"/>
          <a:lstStyle/>
          <a:p>
            <a:endParaRPr lang="en-US"/>
          </a:p>
        </p:txBody>
      </p:sp>
      <p:sp>
        <p:nvSpPr>
          <p:cNvPr id="20516" name="Line 33"/>
          <p:cNvSpPr>
            <a:spLocks noChangeShapeType="1"/>
          </p:cNvSpPr>
          <p:nvPr/>
        </p:nvSpPr>
        <p:spPr bwMode="auto">
          <a:xfrm>
            <a:off x="6505575" y="4794250"/>
            <a:ext cx="635000" cy="0"/>
          </a:xfrm>
          <a:prstGeom prst="line">
            <a:avLst/>
          </a:prstGeom>
          <a:noFill/>
          <a:ln w="25400">
            <a:solidFill>
              <a:schemeClr val="tx1"/>
            </a:solidFill>
            <a:round/>
            <a:headEnd/>
            <a:tailEnd/>
          </a:ln>
        </p:spPr>
        <p:txBody>
          <a:bodyPr wrap="none" anchor="ctr"/>
          <a:lstStyle/>
          <a:p>
            <a:endParaRPr lang="en-US"/>
          </a:p>
        </p:txBody>
      </p:sp>
      <p:sp>
        <p:nvSpPr>
          <p:cNvPr id="20517" name="Line 34"/>
          <p:cNvSpPr>
            <a:spLocks noChangeShapeType="1"/>
          </p:cNvSpPr>
          <p:nvPr/>
        </p:nvSpPr>
        <p:spPr bwMode="auto">
          <a:xfrm>
            <a:off x="7140575" y="4781550"/>
            <a:ext cx="0" cy="1257300"/>
          </a:xfrm>
          <a:prstGeom prst="line">
            <a:avLst/>
          </a:prstGeom>
          <a:noFill/>
          <a:ln w="25400">
            <a:solidFill>
              <a:schemeClr val="tx1"/>
            </a:solidFill>
            <a:round/>
            <a:headEnd/>
            <a:tailEnd/>
          </a:ln>
        </p:spPr>
        <p:txBody>
          <a:bodyPr wrap="none" anchor="ctr"/>
          <a:lstStyle/>
          <a:p>
            <a:endParaRPr lang="en-US"/>
          </a:p>
        </p:txBody>
      </p:sp>
      <p:sp>
        <p:nvSpPr>
          <p:cNvPr id="20519" name="Line 36"/>
          <p:cNvSpPr>
            <a:spLocks noChangeShapeType="1"/>
          </p:cNvSpPr>
          <p:nvPr/>
        </p:nvSpPr>
        <p:spPr bwMode="auto">
          <a:xfrm flipV="1">
            <a:off x="1400175" y="3994150"/>
            <a:ext cx="0" cy="2044700"/>
          </a:xfrm>
          <a:prstGeom prst="line">
            <a:avLst/>
          </a:prstGeom>
          <a:noFill/>
          <a:ln w="25400">
            <a:solidFill>
              <a:schemeClr val="tx1"/>
            </a:solidFill>
            <a:round/>
            <a:headEnd/>
            <a:tailEnd/>
          </a:ln>
        </p:spPr>
        <p:txBody>
          <a:bodyPr wrap="none" anchor="ctr"/>
          <a:lstStyle/>
          <a:p>
            <a:endParaRPr lang="en-US"/>
          </a:p>
        </p:txBody>
      </p:sp>
      <p:sp>
        <p:nvSpPr>
          <p:cNvPr id="20520" name="Line 37"/>
          <p:cNvSpPr>
            <a:spLocks noChangeShapeType="1"/>
          </p:cNvSpPr>
          <p:nvPr/>
        </p:nvSpPr>
        <p:spPr bwMode="auto">
          <a:xfrm flipV="1">
            <a:off x="1412875" y="3981450"/>
            <a:ext cx="736600" cy="12700"/>
          </a:xfrm>
          <a:prstGeom prst="line">
            <a:avLst/>
          </a:prstGeom>
          <a:noFill/>
          <a:ln w="25400">
            <a:solidFill>
              <a:schemeClr val="tx1"/>
            </a:solidFill>
            <a:round/>
            <a:headEnd/>
            <a:tailEnd type="triangle" w="med" len="med"/>
          </a:ln>
        </p:spPr>
        <p:txBody>
          <a:bodyPr wrap="none" anchor="ctr"/>
          <a:lstStyle/>
          <a:p>
            <a:endParaRPr lang="en-US"/>
          </a:p>
        </p:txBody>
      </p:sp>
      <p:sp>
        <p:nvSpPr>
          <p:cNvPr id="20521" name="Line 38"/>
          <p:cNvSpPr>
            <a:spLocks noChangeShapeType="1"/>
          </p:cNvSpPr>
          <p:nvPr/>
        </p:nvSpPr>
        <p:spPr bwMode="auto">
          <a:xfrm>
            <a:off x="2339975" y="4108450"/>
            <a:ext cx="1473200" cy="12700"/>
          </a:xfrm>
          <a:prstGeom prst="line">
            <a:avLst/>
          </a:prstGeom>
          <a:noFill/>
          <a:ln w="25400">
            <a:solidFill>
              <a:schemeClr val="tx1"/>
            </a:solidFill>
            <a:round/>
            <a:headEnd/>
            <a:tailEnd type="triangle" w="med" len="med"/>
          </a:ln>
        </p:spPr>
        <p:txBody>
          <a:bodyPr wrap="none" anchor="ctr"/>
          <a:lstStyle/>
          <a:p>
            <a:endParaRPr lang="en-US"/>
          </a:p>
        </p:txBody>
      </p:sp>
      <p:sp>
        <p:nvSpPr>
          <p:cNvPr id="20522" name="Line 39"/>
          <p:cNvSpPr>
            <a:spLocks noChangeShapeType="1"/>
          </p:cNvSpPr>
          <p:nvPr/>
        </p:nvSpPr>
        <p:spPr bwMode="auto">
          <a:xfrm>
            <a:off x="2276475" y="2368550"/>
            <a:ext cx="0" cy="1524000"/>
          </a:xfrm>
          <a:prstGeom prst="line">
            <a:avLst/>
          </a:prstGeom>
          <a:noFill/>
          <a:ln w="25400">
            <a:solidFill>
              <a:schemeClr val="tx1"/>
            </a:solidFill>
            <a:round/>
            <a:headEnd/>
            <a:tailEnd type="triangle" w="med" len="med"/>
          </a:ln>
        </p:spPr>
        <p:txBody>
          <a:bodyPr wrap="none" anchor="ctr"/>
          <a:lstStyle/>
          <a:p>
            <a:endParaRPr lang="en-US"/>
          </a:p>
        </p:txBody>
      </p:sp>
      <p:sp>
        <p:nvSpPr>
          <p:cNvPr id="20523" name="Rectangle 40"/>
          <p:cNvSpPr>
            <a:spLocks noChangeArrowheads="1"/>
          </p:cNvSpPr>
          <p:nvPr/>
        </p:nvSpPr>
        <p:spPr bwMode="auto">
          <a:xfrm>
            <a:off x="977900" y="2146300"/>
            <a:ext cx="884238" cy="577850"/>
          </a:xfrm>
          <a:prstGeom prst="rect">
            <a:avLst/>
          </a:prstGeom>
          <a:noFill/>
          <a:ln w="12700">
            <a:noFill/>
            <a:miter lim="800000"/>
            <a:headEnd/>
            <a:tailEnd/>
          </a:ln>
        </p:spPr>
        <p:txBody>
          <a:bodyPr wrap="none" lIns="90488" tIns="44450" rIns="90488" bIns="44450">
            <a:spAutoFit/>
          </a:bodyPr>
          <a:lstStyle/>
          <a:p>
            <a:pPr eaLnBrk="0" hangingPunct="0"/>
            <a:r>
              <a:rPr lang="en-US" sz="1600">
                <a:latin typeface="Verdana" pitchFamily="34" charset="0"/>
              </a:rPr>
              <a:t>Jump </a:t>
            </a:r>
            <a:br>
              <a:rPr lang="en-US" sz="1600">
                <a:latin typeface="Verdana" pitchFamily="34" charset="0"/>
              </a:rPr>
            </a:br>
            <a:r>
              <a:rPr lang="en-US" sz="1600">
                <a:latin typeface="Verdana" pitchFamily="34" charset="0"/>
              </a:rPr>
              <a:t>control</a:t>
            </a:r>
          </a:p>
        </p:txBody>
      </p:sp>
      <p:sp>
        <p:nvSpPr>
          <p:cNvPr id="20524" name="Line 41"/>
          <p:cNvSpPr>
            <a:spLocks noChangeShapeType="1"/>
          </p:cNvSpPr>
          <p:nvPr/>
        </p:nvSpPr>
        <p:spPr bwMode="auto">
          <a:xfrm>
            <a:off x="6505575" y="3575050"/>
            <a:ext cx="1257300" cy="0"/>
          </a:xfrm>
          <a:prstGeom prst="line">
            <a:avLst/>
          </a:prstGeom>
          <a:noFill/>
          <a:ln w="25400">
            <a:solidFill>
              <a:schemeClr val="tx1"/>
            </a:solidFill>
            <a:round/>
            <a:headEnd/>
            <a:tailEnd type="triangle" w="med" len="med"/>
          </a:ln>
        </p:spPr>
        <p:txBody>
          <a:bodyPr wrap="none" anchor="ctr"/>
          <a:lstStyle/>
          <a:p>
            <a:endParaRPr lang="en-US"/>
          </a:p>
        </p:txBody>
      </p:sp>
      <p:cxnSp>
        <p:nvCxnSpPr>
          <p:cNvPr id="46" name="Straight Connector 45"/>
          <p:cNvCxnSpPr>
            <a:stCxn id="20519" idx="0"/>
          </p:cNvCxnSpPr>
          <p:nvPr/>
        </p:nvCxnSpPr>
        <p:spPr bwMode="auto">
          <a:xfrm rot="5400000" flipH="1" flipV="1">
            <a:off x="4273450" y="3148013"/>
            <a:ext cx="17562" cy="5764113"/>
          </a:xfrm>
          <a:prstGeom prst="line">
            <a:avLst/>
          </a:prstGeom>
          <a:noFill/>
          <a:ln w="25400"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body" idx="1"/>
          </p:nvPr>
        </p:nvSpPr>
        <p:spPr>
          <a:xfrm>
            <a:off x="762000" y="990600"/>
            <a:ext cx="7772400" cy="1066800"/>
          </a:xfrm>
          <a:noFill/>
        </p:spPr>
        <p:txBody>
          <a:bodyPr/>
          <a:lstStyle/>
          <a:p>
            <a:pPr eaLnBrk="1" hangingPunct="1">
              <a:buFontTx/>
              <a:buNone/>
            </a:pPr>
            <a:r>
              <a:rPr lang="en-US" smtClean="0"/>
              <a:t>Key Idea: Pack multiple non-contiguous basic blocks into one contiguous trace cache line</a:t>
            </a:r>
          </a:p>
        </p:txBody>
      </p:sp>
      <p:sp>
        <p:nvSpPr>
          <p:cNvPr id="21510" name="Rectangle 3"/>
          <p:cNvSpPr>
            <a:spLocks noChangeArrowheads="1"/>
          </p:cNvSpPr>
          <p:nvPr/>
        </p:nvSpPr>
        <p:spPr bwMode="auto">
          <a:xfrm>
            <a:off x="1676400" y="2209800"/>
            <a:ext cx="304800" cy="304800"/>
          </a:xfrm>
          <a:prstGeom prst="rect">
            <a:avLst/>
          </a:prstGeom>
          <a:solidFill>
            <a:srgbClr val="FF9999"/>
          </a:solidFill>
          <a:ln w="19050">
            <a:solidFill>
              <a:schemeClr val="tx2"/>
            </a:solidFill>
            <a:miter lim="800000"/>
            <a:headEnd/>
            <a:tailEnd/>
          </a:ln>
        </p:spPr>
        <p:txBody>
          <a:bodyPr wrap="none" anchor="ctr"/>
          <a:lstStyle/>
          <a:p>
            <a:endParaRPr lang="en-US"/>
          </a:p>
        </p:txBody>
      </p:sp>
      <p:sp>
        <p:nvSpPr>
          <p:cNvPr id="21511" name="Rectangle 4"/>
          <p:cNvSpPr>
            <a:spLocks noChangeArrowheads="1"/>
          </p:cNvSpPr>
          <p:nvPr/>
        </p:nvSpPr>
        <p:spPr bwMode="auto">
          <a:xfrm>
            <a:off x="1981200" y="2209800"/>
            <a:ext cx="304800" cy="304800"/>
          </a:xfrm>
          <a:prstGeom prst="rect">
            <a:avLst/>
          </a:prstGeom>
          <a:solidFill>
            <a:srgbClr val="FF9999"/>
          </a:solidFill>
          <a:ln w="19050">
            <a:solidFill>
              <a:schemeClr val="tx2"/>
            </a:solidFill>
            <a:miter lim="800000"/>
            <a:headEnd/>
            <a:tailEnd/>
          </a:ln>
        </p:spPr>
        <p:txBody>
          <a:bodyPr wrap="none" anchor="ctr"/>
          <a:lstStyle/>
          <a:p>
            <a:endParaRPr lang="en-US"/>
          </a:p>
        </p:txBody>
      </p:sp>
      <p:sp>
        <p:nvSpPr>
          <p:cNvPr id="21512" name="Rectangle 5"/>
          <p:cNvSpPr>
            <a:spLocks noChangeArrowheads="1"/>
          </p:cNvSpPr>
          <p:nvPr/>
        </p:nvSpPr>
        <p:spPr bwMode="auto">
          <a:xfrm>
            <a:off x="2286000" y="2209800"/>
            <a:ext cx="304800" cy="304800"/>
          </a:xfrm>
          <a:prstGeom prst="rect">
            <a:avLst/>
          </a:prstGeom>
          <a:solidFill>
            <a:srgbClr val="FF9999"/>
          </a:solidFill>
          <a:ln w="19050">
            <a:solidFill>
              <a:schemeClr val="tx2"/>
            </a:solidFill>
            <a:miter lim="800000"/>
            <a:headEnd/>
            <a:tailEnd/>
          </a:ln>
        </p:spPr>
        <p:txBody>
          <a:bodyPr wrap="none" anchor="ctr"/>
          <a:lstStyle/>
          <a:p>
            <a:endParaRPr lang="en-US"/>
          </a:p>
        </p:txBody>
      </p:sp>
      <p:sp>
        <p:nvSpPr>
          <p:cNvPr id="21513" name="Rectangle 6"/>
          <p:cNvSpPr>
            <a:spLocks noChangeArrowheads="1"/>
          </p:cNvSpPr>
          <p:nvPr/>
        </p:nvSpPr>
        <p:spPr bwMode="auto">
          <a:xfrm>
            <a:off x="2590800" y="2209800"/>
            <a:ext cx="304800" cy="304800"/>
          </a:xfrm>
          <a:prstGeom prst="rect">
            <a:avLst/>
          </a:prstGeom>
          <a:solidFill>
            <a:srgbClr val="FF9999"/>
          </a:solidFill>
          <a:ln w="19050">
            <a:solidFill>
              <a:schemeClr val="tx2"/>
            </a:solidFill>
            <a:miter lim="800000"/>
            <a:headEnd/>
            <a:tailEnd/>
          </a:ln>
        </p:spPr>
        <p:txBody>
          <a:bodyPr wrap="none" anchor="ctr"/>
          <a:lstStyle/>
          <a:p>
            <a:pPr algn="ctr" eaLnBrk="0" hangingPunct="0">
              <a:spcBef>
                <a:spcPct val="50000"/>
              </a:spcBef>
            </a:pPr>
            <a:r>
              <a:rPr lang="en-US" sz="1600" b="1">
                <a:latin typeface="Arial" pitchFamily="34" charset="0"/>
              </a:rPr>
              <a:t>BR</a:t>
            </a:r>
          </a:p>
        </p:txBody>
      </p:sp>
      <p:sp>
        <p:nvSpPr>
          <p:cNvPr id="21514" name="Rectangle 7"/>
          <p:cNvSpPr>
            <a:spLocks noChangeArrowheads="1"/>
          </p:cNvSpPr>
          <p:nvPr/>
        </p:nvSpPr>
        <p:spPr bwMode="auto">
          <a:xfrm>
            <a:off x="3581400" y="2209800"/>
            <a:ext cx="304800" cy="304800"/>
          </a:xfrm>
          <a:prstGeom prst="rect">
            <a:avLst/>
          </a:prstGeom>
          <a:solidFill>
            <a:srgbClr val="CCFF99"/>
          </a:solidFill>
          <a:ln w="19050">
            <a:solidFill>
              <a:schemeClr val="tx2"/>
            </a:solidFill>
            <a:miter lim="800000"/>
            <a:headEnd/>
            <a:tailEnd/>
          </a:ln>
        </p:spPr>
        <p:txBody>
          <a:bodyPr wrap="none" anchor="ctr"/>
          <a:lstStyle/>
          <a:p>
            <a:endParaRPr lang="en-US"/>
          </a:p>
        </p:txBody>
      </p:sp>
      <p:sp>
        <p:nvSpPr>
          <p:cNvPr id="21515" name="Rectangle 8"/>
          <p:cNvSpPr>
            <a:spLocks noChangeArrowheads="1"/>
          </p:cNvSpPr>
          <p:nvPr/>
        </p:nvSpPr>
        <p:spPr bwMode="auto">
          <a:xfrm>
            <a:off x="3886200" y="2209800"/>
            <a:ext cx="304800" cy="304800"/>
          </a:xfrm>
          <a:prstGeom prst="rect">
            <a:avLst/>
          </a:prstGeom>
          <a:solidFill>
            <a:srgbClr val="CCFF99"/>
          </a:solidFill>
          <a:ln w="19050">
            <a:solidFill>
              <a:schemeClr val="tx2"/>
            </a:solidFill>
            <a:miter lim="800000"/>
            <a:headEnd/>
            <a:tailEnd/>
          </a:ln>
        </p:spPr>
        <p:txBody>
          <a:bodyPr wrap="none" anchor="ctr"/>
          <a:lstStyle/>
          <a:p>
            <a:endParaRPr lang="en-US"/>
          </a:p>
        </p:txBody>
      </p:sp>
      <p:sp>
        <p:nvSpPr>
          <p:cNvPr id="21516" name="Rectangle 9"/>
          <p:cNvSpPr>
            <a:spLocks noChangeArrowheads="1"/>
          </p:cNvSpPr>
          <p:nvPr/>
        </p:nvSpPr>
        <p:spPr bwMode="auto">
          <a:xfrm>
            <a:off x="4191000" y="2209800"/>
            <a:ext cx="304800" cy="304800"/>
          </a:xfrm>
          <a:prstGeom prst="rect">
            <a:avLst/>
          </a:prstGeom>
          <a:solidFill>
            <a:srgbClr val="CCFF99"/>
          </a:solidFill>
          <a:ln w="19050">
            <a:solidFill>
              <a:schemeClr val="tx2"/>
            </a:solidFill>
            <a:miter lim="800000"/>
            <a:headEnd/>
            <a:tailEnd/>
          </a:ln>
        </p:spPr>
        <p:txBody>
          <a:bodyPr wrap="none" anchor="ctr"/>
          <a:lstStyle/>
          <a:p>
            <a:endParaRPr lang="en-US"/>
          </a:p>
        </p:txBody>
      </p:sp>
      <p:sp>
        <p:nvSpPr>
          <p:cNvPr id="21517" name="Rectangle 10"/>
          <p:cNvSpPr>
            <a:spLocks noChangeArrowheads="1"/>
          </p:cNvSpPr>
          <p:nvPr/>
        </p:nvSpPr>
        <p:spPr bwMode="auto">
          <a:xfrm>
            <a:off x="4495800" y="2209800"/>
            <a:ext cx="304800" cy="304800"/>
          </a:xfrm>
          <a:prstGeom prst="rect">
            <a:avLst/>
          </a:prstGeom>
          <a:solidFill>
            <a:srgbClr val="CCFF99"/>
          </a:solidFill>
          <a:ln w="19050">
            <a:solidFill>
              <a:schemeClr val="tx2"/>
            </a:solidFill>
            <a:miter lim="800000"/>
            <a:headEnd/>
            <a:tailEnd/>
          </a:ln>
        </p:spPr>
        <p:txBody>
          <a:bodyPr wrap="none" anchor="ctr"/>
          <a:lstStyle/>
          <a:p>
            <a:endParaRPr lang="en-US"/>
          </a:p>
        </p:txBody>
      </p:sp>
      <p:sp>
        <p:nvSpPr>
          <p:cNvPr id="21518" name="Rectangle 11"/>
          <p:cNvSpPr>
            <a:spLocks noChangeArrowheads="1"/>
          </p:cNvSpPr>
          <p:nvPr/>
        </p:nvSpPr>
        <p:spPr bwMode="auto">
          <a:xfrm>
            <a:off x="4800600" y="2209800"/>
            <a:ext cx="304800" cy="304800"/>
          </a:xfrm>
          <a:prstGeom prst="rect">
            <a:avLst/>
          </a:prstGeom>
          <a:solidFill>
            <a:srgbClr val="CCFF99"/>
          </a:solidFill>
          <a:ln w="19050">
            <a:solidFill>
              <a:schemeClr val="tx2"/>
            </a:solidFill>
            <a:miter lim="800000"/>
            <a:headEnd/>
            <a:tailEnd/>
          </a:ln>
        </p:spPr>
        <p:txBody>
          <a:bodyPr wrap="none" anchor="ctr"/>
          <a:lstStyle/>
          <a:p>
            <a:endParaRPr lang="en-US"/>
          </a:p>
        </p:txBody>
      </p:sp>
      <p:sp>
        <p:nvSpPr>
          <p:cNvPr id="21519" name="Rectangle 12"/>
          <p:cNvSpPr>
            <a:spLocks noChangeArrowheads="1"/>
          </p:cNvSpPr>
          <p:nvPr/>
        </p:nvSpPr>
        <p:spPr bwMode="auto">
          <a:xfrm>
            <a:off x="5105400" y="2209800"/>
            <a:ext cx="304800" cy="304800"/>
          </a:xfrm>
          <a:prstGeom prst="rect">
            <a:avLst/>
          </a:prstGeom>
          <a:solidFill>
            <a:srgbClr val="CCFF99"/>
          </a:solidFill>
          <a:ln w="19050">
            <a:solidFill>
              <a:schemeClr val="tx2"/>
            </a:solidFill>
            <a:miter lim="800000"/>
            <a:headEnd/>
            <a:tailEnd/>
          </a:ln>
        </p:spPr>
        <p:txBody>
          <a:bodyPr wrap="none" anchor="ctr"/>
          <a:lstStyle/>
          <a:p>
            <a:pPr algn="ctr" eaLnBrk="0" hangingPunct="0">
              <a:spcBef>
                <a:spcPct val="50000"/>
              </a:spcBef>
            </a:pPr>
            <a:r>
              <a:rPr lang="en-US" sz="1600" b="1">
                <a:latin typeface="Arial" pitchFamily="34" charset="0"/>
              </a:rPr>
              <a:t>BR</a:t>
            </a:r>
          </a:p>
        </p:txBody>
      </p:sp>
      <p:sp>
        <p:nvSpPr>
          <p:cNvPr id="21520" name="Rectangle 13"/>
          <p:cNvSpPr>
            <a:spLocks noChangeArrowheads="1"/>
          </p:cNvSpPr>
          <p:nvPr/>
        </p:nvSpPr>
        <p:spPr bwMode="auto">
          <a:xfrm>
            <a:off x="6172200" y="2209800"/>
            <a:ext cx="304800" cy="304800"/>
          </a:xfrm>
          <a:prstGeom prst="rect">
            <a:avLst/>
          </a:prstGeom>
          <a:solidFill>
            <a:srgbClr val="CCECFF"/>
          </a:solidFill>
          <a:ln w="19050">
            <a:solidFill>
              <a:schemeClr val="tx2"/>
            </a:solidFill>
            <a:miter lim="800000"/>
            <a:headEnd/>
            <a:tailEnd/>
          </a:ln>
        </p:spPr>
        <p:txBody>
          <a:bodyPr wrap="none" anchor="ctr"/>
          <a:lstStyle/>
          <a:p>
            <a:endParaRPr lang="en-US"/>
          </a:p>
        </p:txBody>
      </p:sp>
      <p:sp>
        <p:nvSpPr>
          <p:cNvPr id="21521" name="Rectangle 14"/>
          <p:cNvSpPr>
            <a:spLocks noChangeArrowheads="1"/>
          </p:cNvSpPr>
          <p:nvPr/>
        </p:nvSpPr>
        <p:spPr bwMode="auto">
          <a:xfrm>
            <a:off x="6477000" y="2209800"/>
            <a:ext cx="304800" cy="304800"/>
          </a:xfrm>
          <a:prstGeom prst="rect">
            <a:avLst/>
          </a:prstGeom>
          <a:solidFill>
            <a:srgbClr val="CCECFF"/>
          </a:solidFill>
          <a:ln w="19050">
            <a:solidFill>
              <a:schemeClr val="tx2"/>
            </a:solidFill>
            <a:miter lim="800000"/>
            <a:headEnd/>
            <a:tailEnd/>
          </a:ln>
        </p:spPr>
        <p:txBody>
          <a:bodyPr wrap="none" anchor="ctr"/>
          <a:lstStyle/>
          <a:p>
            <a:endParaRPr lang="en-US"/>
          </a:p>
        </p:txBody>
      </p:sp>
      <p:sp>
        <p:nvSpPr>
          <p:cNvPr id="21522" name="Rectangle 15"/>
          <p:cNvSpPr>
            <a:spLocks noChangeArrowheads="1"/>
          </p:cNvSpPr>
          <p:nvPr/>
        </p:nvSpPr>
        <p:spPr bwMode="auto">
          <a:xfrm>
            <a:off x="6781800" y="2209800"/>
            <a:ext cx="304800" cy="304800"/>
          </a:xfrm>
          <a:prstGeom prst="rect">
            <a:avLst/>
          </a:prstGeom>
          <a:solidFill>
            <a:srgbClr val="CCECFF"/>
          </a:solidFill>
          <a:ln w="19050">
            <a:solidFill>
              <a:schemeClr val="tx2"/>
            </a:solidFill>
            <a:miter lim="800000"/>
            <a:headEnd/>
            <a:tailEnd/>
          </a:ln>
        </p:spPr>
        <p:txBody>
          <a:bodyPr wrap="none" anchor="ctr"/>
          <a:lstStyle/>
          <a:p>
            <a:endParaRPr lang="en-US"/>
          </a:p>
        </p:txBody>
      </p:sp>
      <p:sp>
        <p:nvSpPr>
          <p:cNvPr id="21523" name="Rectangle 16"/>
          <p:cNvSpPr>
            <a:spLocks noChangeArrowheads="1"/>
          </p:cNvSpPr>
          <p:nvPr/>
        </p:nvSpPr>
        <p:spPr bwMode="auto">
          <a:xfrm>
            <a:off x="7086600" y="2209800"/>
            <a:ext cx="304800" cy="304800"/>
          </a:xfrm>
          <a:prstGeom prst="rect">
            <a:avLst/>
          </a:prstGeom>
          <a:solidFill>
            <a:srgbClr val="CCECFF"/>
          </a:solidFill>
          <a:ln w="19050">
            <a:solidFill>
              <a:schemeClr val="tx2"/>
            </a:solidFill>
            <a:miter lim="800000"/>
            <a:headEnd/>
            <a:tailEnd/>
          </a:ln>
        </p:spPr>
        <p:txBody>
          <a:bodyPr wrap="none" anchor="ctr"/>
          <a:lstStyle/>
          <a:p>
            <a:endParaRPr lang="en-US"/>
          </a:p>
        </p:txBody>
      </p:sp>
      <p:sp>
        <p:nvSpPr>
          <p:cNvPr id="21524" name="Rectangle 17"/>
          <p:cNvSpPr>
            <a:spLocks noChangeArrowheads="1"/>
          </p:cNvSpPr>
          <p:nvPr/>
        </p:nvSpPr>
        <p:spPr bwMode="auto">
          <a:xfrm>
            <a:off x="7391400" y="2209800"/>
            <a:ext cx="304800" cy="304800"/>
          </a:xfrm>
          <a:prstGeom prst="rect">
            <a:avLst/>
          </a:prstGeom>
          <a:solidFill>
            <a:srgbClr val="CCECFF"/>
          </a:solidFill>
          <a:ln w="19050">
            <a:solidFill>
              <a:schemeClr val="tx2"/>
            </a:solidFill>
            <a:miter lim="800000"/>
            <a:headEnd/>
            <a:tailEnd/>
          </a:ln>
        </p:spPr>
        <p:txBody>
          <a:bodyPr wrap="none" anchor="ctr"/>
          <a:lstStyle/>
          <a:p>
            <a:pPr algn="ctr" eaLnBrk="0" hangingPunct="0">
              <a:spcBef>
                <a:spcPct val="50000"/>
              </a:spcBef>
            </a:pPr>
            <a:r>
              <a:rPr lang="en-US" sz="1600" b="1">
                <a:latin typeface="Arial" pitchFamily="34" charset="0"/>
              </a:rPr>
              <a:t>BR</a:t>
            </a:r>
          </a:p>
        </p:txBody>
      </p:sp>
      <p:sp>
        <p:nvSpPr>
          <p:cNvPr id="21525" name="Freeform 18"/>
          <p:cNvSpPr>
            <a:spLocks/>
          </p:cNvSpPr>
          <p:nvPr/>
        </p:nvSpPr>
        <p:spPr bwMode="auto">
          <a:xfrm>
            <a:off x="5243513" y="2500313"/>
            <a:ext cx="1004887" cy="376237"/>
          </a:xfrm>
          <a:custGeom>
            <a:avLst/>
            <a:gdLst>
              <a:gd name="T0" fmla="*/ 0 w 585"/>
              <a:gd name="T1" fmla="*/ 0 h 237"/>
              <a:gd name="T2" fmla="*/ 477536 w 585"/>
              <a:gd name="T3" fmla="*/ 376237 h 237"/>
              <a:gd name="T4" fmla="*/ 896668 w 585"/>
              <a:gd name="T5" fmla="*/ 193675 h 237"/>
              <a:gd name="T6" fmla="*/ 992863 w 585"/>
              <a:gd name="T7" fmla="*/ 42862 h 237"/>
              <a:gd name="T8" fmla="*/ 960225 w 585"/>
              <a:gd name="T9" fmla="*/ 11112 h 237"/>
              <a:gd name="T10" fmla="*/ 0 60000 65536"/>
              <a:gd name="T11" fmla="*/ 0 60000 65536"/>
              <a:gd name="T12" fmla="*/ 0 60000 65536"/>
              <a:gd name="T13" fmla="*/ 0 60000 65536"/>
              <a:gd name="T14" fmla="*/ 0 60000 65536"/>
              <a:gd name="T15" fmla="*/ 0 w 585"/>
              <a:gd name="T16" fmla="*/ 0 h 237"/>
              <a:gd name="T17" fmla="*/ 585 w 585"/>
              <a:gd name="T18" fmla="*/ 237 h 237"/>
            </a:gdLst>
            <a:ahLst/>
            <a:cxnLst>
              <a:cxn ang="T10">
                <a:pos x="T0" y="T1"/>
              </a:cxn>
              <a:cxn ang="T11">
                <a:pos x="T2" y="T3"/>
              </a:cxn>
              <a:cxn ang="T12">
                <a:pos x="T4" y="T5"/>
              </a:cxn>
              <a:cxn ang="T13">
                <a:pos x="T6" y="T7"/>
              </a:cxn>
              <a:cxn ang="T14">
                <a:pos x="T8" y="T9"/>
              </a:cxn>
            </a:cxnLst>
            <a:rect l="T15" t="T16" r="T17" b="T18"/>
            <a:pathLst>
              <a:path w="585" h="237">
                <a:moveTo>
                  <a:pt x="0" y="0"/>
                </a:moveTo>
                <a:cubicBezTo>
                  <a:pt x="107" y="165"/>
                  <a:pt x="82" y="199"/>
                  <a:pt x="278" y="237"/>
                </a:cubicBezTo>
                <a:cubicBezTo>
                  <a:pt x="408" y="204"/>
                  <a:pt x="463" y="231"/>
                  <a:pt x="522" y="122"/>
                </a:cubicBezTo>
                <a:cubicBezTo>
                  <a:pt x="520" y="90"/>
                  <a:pt x="585" y="58"/>
                  <a:pt x="578" y="27"/>
                </a:cubicBezTo>
                <a:cubicBezTo>
                  <a:pt x="576" y="18"/>
                  <a:pt x="559" y="7"/>
                  <a:pt x="559" y="7"/>
                </a:cubicBezTo>
              </a:path>
            </a:pathLst>
          </a:custGeom>
          <a:noFill/>
          <a:ln w="19050" cap="flat" cmpd="sng">
            <a:solidFill>
              <a:schemeClr val="tx2"/>
            </a:solidFill>
            <a:prstDash val="solid"/>
            <a:round/>
            <a:headEnd type="none" w="med" len="med"/>
            <a:tailEnd type="triangle" w="med" len="med"/>
          </a:ln>
        </p:spPr>
        <p:txBody>
          <a:bodyPr wrap="none" anchor="ctr"/>
          <a:lstStyle/>
          <a:p>
            <a:endParaRPr lang="en-US"/>
          </a:p>
        </p:txBody>
      </p:sp>
      <p:sp>
        <p:nvSpPr>
          <p:cNvPr id="21526" name="Freeform 19"/>
          <p:cNvSpPr>
            <a:spLocks/>
          </p:cNvSpPr>
          <p:nvPr/>
        </p:nvSpPr>
        <p:spPr bwMode="auto">
          <a:xfrm>
            <a:off x="2759075" y="2500313"/>
            <a:ext cx="830263" cy="247650"/>
          </a:xfrm>
          <a:custGeom>
            <a:avLst/>
            <a:gdLst>
              <a:gd name="T0" fmla="*/ 0 w 523"/>
              <a:gd name="T1" fmla="*/ 0 h 156"/>
              <a:gd name="T2" fmla="*/ 246063 w 523"/>
              <a:gd name="T3" fmla="*/ 182562 h 156"/>
              <a:gd name="T4" fmla="*/ 741363 w 523"/>
              <a:gd name="T5" fmla="*/ 171450 h 156"/>
              <a:gd name="T6" fmla="*/ 795338 w 523"/>
              <a:gd name="T7" fmla="*/ 53975 h 156"/>
              <a:gd name="T8" fmla="*/ 827088 w 523"/>
              <a:gd name="T9" fmla="*/ 11112 h 156"/>
              <a:gd name="T10" fmla="*/ 0 60000 65536"/>
              <a:gd name="T11" fmla="*/ 0 60000 65536"/>
              <a:gd name="T12" fmla="*/ 0 60000 65536"/>
              <a:gd name="T13" fmla="*/ 0 60000 65536"/>
              <a:gd name="T14" fmla="*/ 0 60000 65536"/>
              <a:gd name="T15" fmla="*/ 0 w 523"/>
              <a:gd name="T16" fmla="*/ 0 h 156"/>
              <a:gd name="T17" fmla="*/ 523 w 523"/>
              <a:gd name="T18" fmla="*/ 156 h 156"/>
            </a:gdLst>
            <a:ahLst/>
            <a:cxnLst>
              <a:cxn ang="T10">
                <a:pos x="T0" y="T1"/>
              </a:cxn>
              <a:cxn ang="T11">
                <a:pos x="T2" y="T3"/>
              </a:cxn>
              <a:cxn ang="T12">
                <a:pos x="T4" y="T5"/>
              </a:cxn>
              <a:cxn ang="T13">
                <a:pos x="T6" y="T7"/>
              </a:cxn>
              <a:cxn ang="T14">
                <a:pos x="T8" y="T9"/>
              </a:cxn>
            </a:cxnLst>
            <a:rect l="T15" t="T16" r="T17" b="T18"/>
            <a:pathLst>
              <a:path w="523" h="156">
                <a:moveTo>
                  <a:pt x="0" y="0"/>
                </a:moveTo>
                <a:cubicBezTo>
                  <a:pt x="52" y="38"/>
                  <a:pt x="94" y="93"/>
                  <a:pt x="155" y="115"/>
                </a:cubicBezTo>
                <a:cubicBezTo>
                  <a:pt x="269" y="156"/>
                  <a:pt x="360" y="129"/>
                  <a:pt x="467" y="108"/>
                </a:cubicBezTo>
                <a:cubicBezTo>
                  <a:pt x="474" y="74"/>
                  <a:pt x="472" y="63"/>
                  <a:pt x="501" y="34"/>
                </a:cubicBezTo>
                <a:cubicBezTo>
                  <a:pt x="523" y="12"/>
                  <a:pt x="521" y="23"/>
                  <a:pt x="521" y="7"/>
                </a:cubicBezTo>
              </a:path>
            </a:pathLst>
          </a:custGeom>
          <a:noFill/>
          <a:ln w="19050" cap="flat" cmpd="sng">
            <a:solidFill>
              <a:schemeClr val="tx2"/>
            </a:solidFill>
            <a:prstDash val="solid"/>
            <a:round/>
            <a:headEnd type="none" w="med" len="med"/>
            <a:tailEnd type="triangle" w="med" len="med"/>
          </a:ln>
        </p:spPr>
        <p:txBody>
          <a:bodyPr wrap="none" anchor="ctr"/>
          <a:lstStyle/>
          <a:p>
            <a:endParaRPr lang="en-US"/>
          </a:p>
        </p:txBody>
      </p:sp>
      <p:sp>
        <p:nvSpPr>
          <p:cNvPr id="500756" name="Text Box 20"/>
          <p:cNvSpPr txBox="1">
            <a:spLocks noChangeArrowheads="1"/>
          </p:cNvSpPr>
          <p:nvPr/>
        </p:nvSpPr>
        <p:spPr bwMode="auto">
          <a:xfrm>
            <a:off x="533400" y="4419600"/>
            <a:ext cx="8153400" cy="1370013"/>
          </a:xfrm>
          <a:prstGeom prst="rect">
            <a:avLst/>
          </a:prstGeom>
          <a:noFill/>
          <a:ln w="19050">
            <a:noFill/>
            <a:miter lim="800000"/>
            <a:headEnd/>
            <a:tailEnd/>
          </a:ln>
        </p:spPr>
        <p:txBody>
          <a:bodyPr>
            <a:spAutoFit/>
          </a:bodyPr>
          <a:lstStyle/>
          <a:p>
            <a:pPr marL="457200" indent="-457200" eaLnBrk="0" hangingPunct="0">
              <a:spcBef>
                <a:spcPct val="50000"/>
              </a:spcBef>
              <a:buFontTx/>
              <a:buChar char="•"/>
            </a:pPr>
            <a:r>
              <a:rPr lang="en-US" b="1">
                <a:latin typeface="Arial" pitchFamily="34" charset="0"/>
              </a:rPr>
              <a:t>Single fetch brings in multiple basic blocks</a:t>
            </a:r>
          </a:p>
          <a:p>
            <a:pPr marL="457200" indent="-457200" eaLnBrk="0" hangingPunct="0">
              <a:spcBef>
                <a:spcPct val="50000"/>
              </a:spcBef>
              <a:buFontTx/>
              <a:buChar char="•"/>
            </a:pPr>
            <a:r>
              <a:rPr lang="en-US" b="1">
                <a:latin typeface="Arial" pitchFamily="34" charset="0"/>
              </a:rPr>
              <a:t>Trace cache indexed by start address</a:t>
            </a:r>
            <a:r>
              <a:rPr lang="en-US" b="1" i="1">
                <a:latin typeface="Arial" pitchFamily="34" charset="0"/>
              </a:rPr>
              <a:t> and </a:t>
            </a:r>
            <a:r>
              <a:rPr lang="en-US" b="1">
                <a:latin typeface="Arial" pitchFamily="34" charset="0"/>
              </a:rPr>
              <a:t>next </a:t>
            </a:r>
            <a:r>
              <a:rPr lang="en-US" b="1" i="1">
                <a:latin typeface="Arial" pitchFamily="34" charset="0"/>
              </a:rPr>
              <a:t>n </a:t>
            </a:r>
            <a:r>
              <a:rPr lang="en-US" b="1">
                <a:latin typeface="Arial" pitchFamily="34" charset="0"/>
              </a:rPr>
              <a:t>branch predictions</a:t>
            </a:r>
          </a:p>
        </p:txBody>
      </p:sp>
      <p:grpSp>
        <p:nvGrpSpPr>
          <p:cNvPr id="2" name="Group 21"/>
          <p:cNvGrpSpPr>
            <a:grpSpLocks/>
          </p:cNvGrpSpPr>
          <p:nvPr/>
        </p:nvGrpSpPr>
        <p:grpSpPr bwMode="auto">
          <a:xfrm>
            <a:off x="2438400" y="2667000"/>
            <a:ext cx="4724400" cy="1143000"/>
            <a:chOff x="1296" y="1680"/>
            <a:chExt cx="2976" cy="720"/>
          </a:xfrm>
        </p:grpSpPr>
        <p:grpSp>
          <p:nvGrpSpPr>
            <p:cNvPr id="3" name="Group 22"/>
            <p:cNvGrpSpPr>
              <a:grpSpLocks/>
            </p:cNvGrpSpPr>
            <p:nvPr/>
          </p:nvGrpSpPr>
          <p:grpSpPr bwMode="auto">
            <a:xfrm>
              <a:off x="1392" y="2208"/>
              <a:ext cx="2880" cy="192"/>
              <a:chOff x="1392" y="2208"/>
              <a:chExt cx="2880" cy="192"/>
            </a:xfrm>
          </p:grpSpPr>
          <p:sp>
            <p:nvSpPr>
              <p:cNvPr id="21537" name="Rectangle 23"/>
              <p:cNvSpPr>
                <a:spLocks noChangeArrowheads="1"/>
              </p:cNvSpPr>
              <p:nvPr/>
            </p:nvSpPr>
            <p:spPr bwMode="auto">
              <a:xfrm>
                <a:off x="1392" y="2208"/>
                <a:ext cx="192" cy="192"/>
              </a:xfrm>
              <a:prstGeom prst="rect">
                <a:avLst/>
              </a:prstGeom>
              <a:solidFill>
                <a:srgbClr val="FF9999"/>
              </a:solidFill>
              <a:ln w="19050">
                <a:solidFill>
                  <a:schemeClr val="tx2"/>
                </a:solidFill>
                <a:miter lim="800000"/>
                <a:headEnd/>
                <a:tailEnd/>
              </a:ln>
            </p:spPr>
            <p:txBody>
              <a:bodyPr wrap="none" anchor="ctr"/>
              <a:lstStyle/>
              <a:p>
                <a:endParaRPr lang="en-US"/>
              </a:p>
            </p:txBody>
          </p:sp>
          <p:sp>
            <p:nvSpPr>
              <p:cNvPr id="21538" name="Rectangle 24"/>
              <p:cNvSpPr>
                <a:spLocks noChangeArrowheads="1"/>
              </p:cNvSpPr>
              <p:nvPr/>
            </p:nvSpPr>
            <p:spPr bwMode="auto">
              <a:xfrm>
                <a:off x="1584" y="2208"/>
                <a:ext cx="192" cy="192"/>
              </a:xfrm>
              <a:prstGeom prst="rect">
                <a:avLst/>
              </a:prstGeom>
              <a:solidFill>
                <a:srgbClr val="FF9999"/>
              </a:solidFill>
              <a:ln w="19050">
                <a:solidFill>
                  <a:schemeClr val="tx2"/>
                </a:solidFill>
                <a:miter lim="800000"/>
                <a:headEnd/>
                <a:tailEnd/>
              </a:ln>
            </p:spPr>
            <p:txBody>
              <a:bodyPr wrap="none" anchor="ctr"/>
              <a:lstStyle/>
              <a:p>
                <a:endParaRPr lang="en-US"/>
              </a:p>
            </p:txBody>
          </p:sp>
          <p:sp>
            <p:nvSpPr>
              <p:cNvPr id="21539" name="Rectangle 25"/>
              <p:cNvSpPr>
                <a:spLocks noChangeArrowheads="1"/>
              </p:cNvSpPr>
              <p:nvPr/>
            </p:nvSpPr>
            <p:spPr bwMode="auto">
              <a:xfrm>
                <a:off x="1776" y="2208"/>
                <a:ext cx="192" cy="192"/>
              </a:xfrm>
              <a:prstGeom prst="rect">
                <a:avLst/>
              </a:prstGeom>
              <a:solidFill>
                <a:srgbClr val="FF9999"/>
              </a:solidFill>
              <a:ln w="19050">
                <a:solidFill>
                  <a:schemeClr val="tx2"/>
                </a:solidFill>
                <a:miter lim="800000"/>
                <a:headEnd/>
                <a:tailEnd/>
              </a:ln>
            </p:spPr>
            <p:txBody>
              <a:bodyPr wrap="none" anchor="ctr"/>
              <a:lstStyle/>
              <a:p>
                <a:endParaRPr lang="en-US"/>
              </a:p>
            </p:txBody>
          </p:sp>
          <p:sp>
            <p:nvSpPr>
              <p:cNvPr id="21540" name="Rectangle 26"/>
              <p:cNvSpPr>
                <a:spLocks noChangeArrowheads="1"/>
              </p:cNvSpPr>
              <p:nvPr/>
            </p:nvSpPr>
            <p:spPr bwMode="auto">
              <a:xfrm>
                <a:off x="2160" y="2208"/>
                <a:ext cx="192" cy="192"/>
              </a:xfrm>
              <a:prstGeom prst="rect">
                <a:avLst/>
              </a:prstGeom>
              <a:solidFill>
                <a:srgbClr val="CCFF99"/>
              </a:solidFill>
              <a:ln w="19050">
                <a:solidFill>
                  <a:schemeClr val="tx2"/>
                </a:solidFill>
                <a:miter lim="800000"/>
                <a:headEnd/>
                <a:tailEnd/>
              </a:ln>
            </p:spPr>
            <p:txBody>
              <a:bodyPr wrap="none" anchor="ctr"/>
              <a:lstStyle/>
              <a:p>
                <a:endParaRPr lang="en-US"/>
              </a:p>
            </p:txBody>
          </p:sp>
          <p:sp>
            <p:nvSpPr>
              <p:cNvPr id="21541" name="Rectangle 27"/>
              <p:cNvSpPr>
                <a:spLocks noChangeArrowheads="1"/>
              </p:cNvSpPr>
              <p:nvPr/>
            </p:nvSpPr>
            <p:spPr bwMode="auto">
              <a:xfrm>
                <a:off x="2352" y="2208"/>
                <a:ext cx="192" cy="192"/>
              </a:xfrm>
              <a:prstGeom prst="rect">
                <a:avLst/>
              </a:prstGeom>
              <a:solidFill>
                <a:srgbClr val="CCFF99"/>
              </a:solidFill>
              <a:ln w="19050">
                <a:solidFill>
                  <a:schemeClr val="tx2"/>
                </a:solidFill>
                <a:miter lim="800000"/>
                <a:headEnd/>
                <a:tailEnd/>
              </a:ln>
            </p:spPr>
            <p:txBody>
              <a:bodyPr wrap="none" anchor="ctr"/>
              <a:lstStyle/>
              <a:p>
                <a:endParaRPr lang="en-US"/>
              </a:p>
            </p:txBody>
          </p:sp>
          <p:sp>
            <p:nvSpPr>
              <p:cNvPr id="21542" name="Rectangle 28"/>
              <p:cNvSpPr>
                <a:spLocks noChangeArrowheads="1"/>
              </p:cNvSpPr>
              <p:nvPr/>
            </p:nvSpPr>
            <p:spPr bwMode="auto">
              <a:xfrm>
                <a:off x="2544" y="2208"/>
                <a:ext cx="192" cy="192"/>
              </a:xfrm>
              <a:prstGeom prst="rect">
                <a:avLst/>
              </a:prstGeom>
              <a:solidFill>
                <a:srgbClr val="CCFF99"/>
              </a:solidFill>
              <a:ln w="19050">
                <a:solidFill>
                  <a:schemeClr val="tx2"/>
                </a:solidFill>
                <a:miter lim="800000"/>
                <a:headEnd/>
                <a:tailEnd/>
              </a:ln>
            </p:spPr>
            <p:txBody>
              <a:bodyPr wrap="none" anchor="ctr"/>
              <a:lstStyle/>
              <a:p>
                <a:endParaRPr lang="en-US"/>
              </a:p>
            </p:txBody>
          </p:sp>
          <p:sp>
            <p:nvSpPr>
              <p:cNvPr id="21543" name="Rectangle 29"/>
              <p:cNvSpPr>
                <a:spLocks noChangeArrowheads="1"/>
              </p:cNvSpPr>
              <p:nvPr/>
            </p:nvSpPr>
            <p:spPr bwMode="auto">
              <a:xfrm>
                <a:off x="2736" y="2208"/>
                <a:ext cx="192" cy="192"/>
              </a:xfrm>
              <a:prstGeom prst="rect">
                <a:avLst/>
              </a:prstGeom>
              <a:solidFill>
                <a:srgbClr val="CCFF99"/>
              </a:solidFill>
              <a:ln w="19050">
                <a:solidFill>
                  <a:schemeClr val="tx2"/>
                </a:solidFill>
                <a:miter lim="800000"/>
                <a:headEnd/>
                <a:tailEnd/>
              </a:ln>
            </p:spPr>
            <p:txBody>
              <a:bodyPr wrap="none" anchor="ctr"/>
              <a:lstStyle/>
              <a:p>
                <a:endParaRPr lang="en-US"/>
              </a:p>
            </p:txBody>
          </p:sp>
          <p:sp>
            <p:nvSpPr>
              <p:cNvPr id="21544" name="Rectangle 30"/>
              <p:cNvSpPr>
                <a:spLocks noChangeArrowheads="1"/>
              </p:cNvSpPr>
              <p:nvPr/>
            </p:nvSpPr>
            <p:spPr bwMode="auto">
              <a:xfrm>
                <a:off x="2928" y="2208"/>
                <a:ext cx="192" cy="192"/>
              </a:xfrm>
              <a:prstGeom prst="rect">
                <a:avLst/>
              </a:prstGeom>
              <a:solidFill>
                <a:srgbClr val="CCFF99"/>
              </a:solidFill>
              <a:ln w="19050">
                <a:solidFill>
                  <a:schemeClr val="tx2"/>
                </a:solidFill>
                <a:miter lim="800000"/>
                <a:headEnd/>
                <a:tailEnd/>
              </a:ln>
            </p:spPr>
            <p:txBody>
              <a:bodyPr wrap="none" anchor="ctr"/>
              <a:lstStyle/>
              <a:p>
                <a:endParaRPr lang="en-US"/>
              </a:p>
            </p:txBody>
          </p:sp>
          <p:sp>
            <p:nvSpPr>
              <p:cNvPr id="21545" name="Rectangle 31"/>
              <p:cNvSpPr>
                <a:spLocks noChangeArrowheads="1"/>
              </p:cNvSpPr>
              <p:nvPr/>
            </p:nvSpPr>
            <p:spPr bwMode="auto">
              <a:xfrm>
                <a:off x="3312" y="2208"/>
                <a:ext cx="192" cy="192"/>
              </a:xfrm>
              <a:prstGeom prst="rect">
                <a:avLst/>
              </a:prstGeom>
              <a:solidFill>
                <a:srgbClr val="CCECFF"/>
              </a:solidFill>
              <a:ln w="19050">
                <a:solidFill>
                  <a:schemeClr val="tx2"/>
                </a:solidFill>
                <a:miter lim="800000"/>
                <a:headEnd/>
                <a:tailEnd/>
              </a:ln>
            </p:spPr>
            <p:txBody>
              <a:bodyPr wrap="none" anchor="ctr"/>
              <a:lstStyle/>
              <a:p>
                <a:endParaRPr lang="en-US"/>
              </a:p>
            </p:txBody>
          </p:sp>
          <p:sp>
            <p:nvSpPr>
              <p:cNvPr id="21546" name="Rectangle 32"/>
              <p:cNvSpPr>
                <a:spLocks noChangeArrowheads="1"/>
              </p:cNvSpPr>
              <p:nvPr/>
            </p:nvSpPr>
            <p:spPr bwMode="auto">
              <a:xfrm>
                <a:off x="3504" y="2208"/>
                <a:ext cx="192" cy="192"/>
              </a:xfrm>
              <a:prstGeom prst="rect">
                <a:avLst/>
              </a:prstGeom>
              <a:solidFill>
                <a:srgbClr val="CCECFF"/>
              </a:solidFill>
              <a:ln w="19050">
                <a:solidFill>
                  <a:schemeClr val="tx2"/>
                </a:solidFill>
                <a:miter lim="800000"/>
                <a:headEnd/>
                <a:tailEnd/>
              </a:ln>
            </p:spPr>
            <p:txBody>
              <a:bodyPr wrap="none" anchor="ctr"/>
              <a:lstStyle/>
              <a:p>
                <a:endParaRPr lang="en-US"/>
              </a:p>
            </p:txBody>
          </p:sp>
          <p:sp>
            <p:nvSpPr>
              <p:cNvPr id="21547" name="Rectangle 33"/>
              <p:cNvSpPr>
                <a:spLocks noChangeArrowheads="1"/>
              </p:cNvSpPr>
              <p:nvPr/>
            </p:nvSpPr>
            <p:spPr bwMode="auto">
              <a:xfrm>
                <a:off x="3696" y="2208"/>
                <a:ext cx="192" cy="192"/>
              </a:xfrm>
              <a:prstGeom prst="rect">
                <a:avLst/>
              </a:prstGeom>
              <a:solidFill>
                <a:srgbClr val="CCECFF"/>
              </a:solidFill>
              <a:ln w="19050">
                <a:solidFill>
                  <a:schemeClr val="tx2"/>
                </a:solidFill>
                <a:miter lim="800000"/>
                <a:headEnd/>
                <a:tailEnd/>
              </a:ln>
            </p:spPr>
            <p:txBody>
              <a:bodyPr wrap="none" anchor="ctr"/>
              <a:lstStyle/>
              <a:p>
                <a:endParaRPr lang="en-US"/>
              </a:p>
            </p:txBody>
          </p:sp>
          <p:sp>
            <p:nvSpPr>
              <p:cNvPr id="21548" name="Rectangle 34"/>
              <p:cNvSpPr>
                <a:spLocks noChangeArrowheads="1"/>
              </p:cNvSpPr>
              <p:nvPr/>
            </p:nvSpPr>
            <p:spPr bwMode="auto">
              <a:xfrm>
                <a:off x="3888" y="2208"/>
                <a:ext cx="192" cy="192"/>
              </a:xfrm>
              <a:prstGeom prst="rect">
                <a:avLst/>
              </a:prstGeom>
              <a:solidFill>
                <a:srgbClr val="CCECFF"/>
              </a:solidFill>
              <a:ln w="19050">
                <a:solidFill>
                  <a:schemeClr val="tx2"/>
                </a:solidFill>
                <a:miter lim="800000"/>
                <a:headEnd/>
                <a:tailEnd/>
              </a:ln>
            </p:spPr>
            <p:txBody>
              <a:bodyPr wrap="none" anchor="ctr"/>
              <a:lstStyle/>
              <a:p>
                <a:endParaRPr lang="en-US"/>
              </a:p>
            </p:txBody>
          </p:sp>
          <p:sp>
            <p:nvSpPr>
              <p:cNvPr id="21549" name="Rectangle 35"/>
              <p:cNvSpPr>
                <a:spLocks noChangeArrowheads="1"/>
              </p:cNvSpPr>
              <p:nvPr/>
            </p:nvSpPr>
            <p:spPr bwMode="auto">
              <a:xfrm>
                <a:off x="4080" y="2208"/>
                <a:ext cx="192" cy="192"/>
              </a:xfrm>
              <a:prstGeom prst="rect">
                <a:avLst/>
              </a:prstGeom>
              <a:solidFill>
                <a:srgbClr val="CCECFF"/>
              </a:solidFill>
              <a:ln w="19050">
                <a:solidFill>
                  <a:schemeClr val="tx2"/>
                </a:solidFill>
                <a:miter lim="800000"/>
                <a:headEnd/>
                <a:tailEnd/>
              </a:ln>
            </p:spPr>
            <p:txBody>
              <a:bodyPr wrap="none" anchor="ctr"/>
              <a:lstStyle/>
              <a:p>
                <a:pPr algn="ctr" eaLnBrk="0" hangingPunct="0">
                  <a:spcBef>
                    <a:spcPct val="50000"/>
                  </a:spcBef>
                </a:pPr>
                <a:r>
                  <a:rPr lang="en-US" sz="1600" b="1">
                    <a:latin typeface="Arial" pitchFamily="34" charset="0"/>
                  </a:rPr>
                  <a:t>BR</a:t>
                </a:r>
              </a:p>
            </p:txBody>
          </p:sp>
          <p:sp>
            <p:nvSpPr>
              <p:cNvPr id="21550" name="Rectangle 36"/>
              <p:cNvSpPr>
                <a:spLocks noChangeArrowheads="1"/>
              </p:cNvSpPr>
              <p:nvPr/>
            </p:nvSpPr>
            <p:spPr bwMode="auto">
              <a:xfrm>
                <a:off x="3120" y="2208"/>
                <a:ext cx="192" cy="192"/>
              </a:xfrm>
              <a:prstGeom prst="rect">
                <a:avLst/>
              </a:prstGeom>
              <a:solidFill>
                <a:srgbClr val="CCFF99"/>
              </a:solidFill>
              <a:ln w="19050">
                <a:solidFill>
                  <a:schemeClr val="tx2"/>
                </a:solidFill>
                <a:miter lim="800000"/>
                <a:headEnd/>
                <a:tailEnd/>
              </a:ln>
            </p:spPr>
            <p:txBody>
              <a:bodyPr wrap="none" anchor="ctr"/>
              <a:lstStyle/>
              <a:p>
                <a:pPr algn="ctr" eaLnBrk="0" hangingPunct="0">
                  <a:spcBef>
                    <a:spcPct val="50000"/>
                  </a:spcBef>
                </a:pPr>
                <a:r>
                  <a:rPr lang="en-US" sz="1600" b="1">
                    <a:latin typeface="Arial" pitchFamily="34" charset="0"/>
                  </a:rPr>
                  <a:t>BR</a:t>
                </a:r>
              </a:p>
            </p:txBody>
          </p:sp>
          <p:sp>
            <p:nvSpPr>
              <p:cNvPr id="21551" name="Rectangle 37"/>
              <p:cNvSpPr>
                <a:spLocks noChangeArrowheads="1"/>
              </p:cNvSpPr>
              <p:nvPr/>
            </p:nvSpPr>
            <p:spPr bwMode="auto">
              <a:xfrm>
                <a:off x="1968" y="2208"/>
                <a:ext cx="192" cy="192"/>
              </a:xfrm>
              <a:prstGeom prst="rect">
                <a:avLst/>
              </a:prstGeom>
              <a:solidFill>
                <a:srgbClr val="FF9999"/>
              </a:solidFill>
              <a:ln w="19050">
                <a:solidFill>
                  <a:schemeClr val="tx2"/>
                </a:solidFill>
                <a:miter lim="800000"/>
                <a:headEnd/>
                <a:tailEnd/>
              </a:ln>
            </p:spPr>
            <p:txBody>
              <a:bodyPr wrap="none" anchor="ctr"/>
              <a:lstStyle/>
              <a:p>
                <a:pPr algn="ctr" eaLnBrk="0" hangingPunct="0">
                  <a:spcBef>
                    <a:spcPct val="50000"/>
                  </a:spcBef>
                </a:pPr>
                <a:r>
                  <a:rPr lang="en-US" sz="1600" b="1">
                    <a:latin typeface="Arial" pitchFamily="34" charset="0"/>
                  </a:rPr>
                  <a:t>BR</a:t>
                </a:r>
              </a:p>
            </p:txBody>
          </p:sp>
        </p:grpSp>
        <p:grpSp>
          <p:nvGrpSpPr>
            <p:cNvPr id="4" name="Group 38"/>
            <p:cNvGrpSpPr>
              <a:grpSpLocks/>
            </p:cNvGrpSpPr>
            <p:nvPr/>
          </p:nvGrpSpPr>
          <p:grpSpPr bwMode="auto">
            <a:xfrm>
              <a:off x="1296" y="1680"/>
              <a:ext cx="2736" cy="432"/>
              <a:chOff x="1296" y="1680"/>
              <a:chExt cx="2736" cy="432"/>
            </a:xfrm>
          </p:grpSpPr>
          <p:sp>
            <p:nvSpPr>
              <p:cNvPr id="21534" name="Line 39"/>
              <p:cNvSpPr>
                <a:spLocks noChangeShapeType="1"/>
              </p:cNvSpPr>
              <p:nvPr/>
            </p:nvSpPr>
            <p:spPr bwMode="auto">
              <a:xfrm>
                <a:off x="1296" y="1680"/>
                <a:ext cx="384" cy="384"/>
              </a:xfrm>
              <a:prstGeom prst="line">
                <a:avLst/>
              </a:prstGeom>
              <a:noFill/>
              <a:ln w="19050">
                <a:solidFill>
                  <a:schemeClr val="tx2"/>
                </a:solidFill>
                <a:round/>
                <a:headEnd/>
                <a:tailEnd type="triangle" w="med" len="med"/>
              </a:ln>
            </p:spPr>
            <p:txBody>
              <a:bodyPr wrap="none" anchor="ctr"/>
              <a:lstStyle/>
              <a:p>
                <a:endParaRPr lang="en-US"/>
              </a:p>
            </p:txBody>
          </p:sp>
          <p:sp>
            <p:nvSpPr>
              <p:cNvPr id="21535" name="Line 40"/>
              <p:cNvSpPr>
                <a:spLocks noChangeShapeType="1"/>
              </p:cNvSpPr>
              <p:nvPr/>
            </p:nvSpPr>
            <p:spPr bwMode="auto">
              <a:xfrm>
                <a:off x="2640" y="1680"/>
                <a:ext cx="0" cy="432"/>
              </a:xfrm>
              <a:prstGeom prst="line">
                <a:avLst/>
              </a:prstGeom>
              <a:noFill/>
              <a:ln w="19050">
                <a:solidFill>
                  <a:schemeClr val="tx2"/>
                </a:solidFill>
                <a:round/>
                <a:headEnd/>
                <a:tailEnd type="triangle" w="med" len="med"/>
              </a:ln>
            </p:spPr>
            <p:txBody>
              <a:bodyPr wrap="none" anchor="ctr"/>
              <a:lstStyle/>
              <a:p>
                <a:endParaRPr lang="en-US"/>
              </a:p>
            </p:txBody>
          </p:sp>
          <p:sp>
            <p:nvSpPr>
              <p:cNvPr id="21536" name="Line 41"/>
              <p:cNvSpPr>
                <a:spLocks noChangeShapeType="1"/>
              </p:cNvSpPr>
              <p:nvPr/>
            </p:nvSpPr>
            <p:spPr bwMode="auto">
              <a:xfrm flipH="1">
                <a:off x="3744" y="1680"/>
                <a:ext cx="288" cy="432"/>
              </a:xfrm>
              <a:prstGeom prst="line">
                <a:avLst/>
              </a:prstGeom>
              <a:noFill/>
              <a:ln w="19050">
                <a:solidFill>
                  <a:schemeClr val="tx2"/>
                </a:solidFill>
                <a:round/>
                <a:headEnd/>
                <a:tailEnd type="triangle" w="med" len="med"/>
              </a:ln>
            </p:spPr>
            <p:txBody>
              <a:bodyPr wrap="none" anchor="ctr"/>
              <a:lstStyle/>
              <a:p>
                <a:endParaRPr lang="en-US"/>
              </a:p>
            </p:txBody>
          </p:sp>
        </p:grpSp>
      </p:grpSp>
      <p:sp>
        <p:nvSpPr>
          <p:cNvPr id="21529" name="Rectangle 42"/>
          <p:cNvSpPr>
            <a:spLocks noGrp="1" noChangeArrowheads="1"/>
          </p:cNvSpPr>
          <p:nvPr>
            <p:ph type="title"/>
          </p:nvPr>
        </p:nvSpPr>
        <p:spPr>
          <a:xfrm>
            <a:off x="0" y="179388"/>
            <a:ext cx="8915400" cy="776287"/>
          </a:xfrm>
          <a:noFill/>
        </p:spPr>
        <p:txBody>
          <a:bodyPr lIns="92075" tIns="46038" rIns="92075" bIns="46038"/>
          <a:lstStyle/>
          <a:p>
            <a:pPr eaLnBrk="1" hangingPunct="1"/>
            <a:r>
              <a:rPr lang="en-US" sz="3600" smtClean="0"/>
              <a:t>3. Fast (Inst. Cache) Hit via Trace Cache</a:t>
            </a:r>
          </a:p>
        </p:txBody>
      </p:sp>
      <p:sp>
        <p:nvSpPr>
          <p:cNvPr id="21530" name="Text Box 43"/>
          <p:cNvSpPr txBox="1">
            <a:spLocks noChangeArrowheads="1"/>
          </p:cNvSpPr>
          <p:nvPr/>
        </p:nvSpPr>
        <p:spPr bwMode="auto">
          <a:xfrm>
            <a:off x="152400" y="3429000"/>
            <a:ext cx="2159000" cy="457200"/>
          </a:xfrm>
          <a:prstGeom prst="rect">
            <a:avLst/>
          </a:prstGeom>
          <a:noFill/>
          <a:ln w="9525">
            <a:noFill/>
            <a:miter lim="800000"/>
            <a:headEnd/>
            <a:tailEnd/>
          </a:ln>
        </p:spPr>
        <p:txBody>
          <a:bodyPr wrap="none">
            <a:spAutoFit/>
          </a:bodyPr>
          <a:lstStyle/>
          <a:p>
            <a:r>
              <a:rPr lang="en-US"/>
              <a:t>trace cache line:</a:t>
            </a:r>
          </a:p>
        </p:txBody>
      </p:sp>
      <p:sp>
        <p:nvSpPr>
          <p:cNvPr id="21531" name="Text Box 44"/>
          <p:cNvSpPr txBox="1">
            <a:spLocks noChangeArrowheads="1"/>
          </p:cNvSpPr>
          <p:nvPr/>
        </p:nvSpPr>
        <p:spPr bwMode="auto">
          <a:xfrm>
            <a:off x="212725" y="2022475"/>
            <a:ext cx="1485900" cy="822325"/>
          </a:xfrm>
          <a:prstGeom prst="rect">
            <a:avLst/>
          </a:prstGeom>
          <a:noFill/>
          <a:ln w="9525">
            <a:noFill/>
            <a:miter lim="800000"/>
            <a:headEnd/>
            <a:tailEnd/>
          </a:ln>
        </p:spPr>
        <p:txBody>
          <a:bodyPr wrap="none">
            <a:spAutoFit/>
          </a:bodyPr>
          <a:lstStyle/>
          <a:p>
            <a:r>
              <a:rPr lang="en-US"/>
              <a:t>instruction</a:t>
            </a:r>
          </a:p>
          <a:p>
            <a:r>
              <a:rPr lang="en-US"/>
              <a:t>trace: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007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56"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4"/>
          <p:cNvSpPr>
            <a:spLocks noGrp="1" noChangeArrowheads="1"/>
          </p:cNvSpPr>
          <p:nvPr>
            <p:ph type="title"/>
          </p:nvPr>
        </p:nvSpPr>
        <p:spPr/>
        <p:txBody>
          <a:bodyPr/>
          <a:lstStyle/>
          <a:p>
            <a:pPr eaLnBrk="1" hangingPunct="1"/>
            <a:r>
              <a:rPr lang="en-US" smtClean="0"/>
              <a:t>3. Fast Hit times via Trace Cache</a:t>
            </a:r>
          </a:p>
        </p:txBody>
      </p:sp>
      <p:sp>
        <p:nvSpPr>
          <p:cNvPr id="502789" name="Rectangle 5"/>
          <p:cNvSpPr>
            <a:spLocks noGrp="1" noChangeArrowheads="1"/>
          </p:cNvSpPr>
          <p:nvPr>
            <p:ph type="body" idx="1"/>
          </p:nvPr>
        </p:nvSpPr>
        <p:spPr/>
        <p:txBody>
          <a:bodyPr/>
          <a:lstStyle/>
          <a:p>
            <a:pPr eaLnBrk="1" hangingPunct="1">
              <a:lnSpc>
                <a:spcPct val="90000"/>
              </a:lnSpc>
            </a:pPr>
            <a:r>
              <a:rPr lang="en-US" sz="2800" dirty="0" smtClean="0"/>
              <a:t>Trace cache in Pentium 4 and its successors</a:t>
            </a:r>
          </a:p>
          <a:p>
            <a:pPr lvl="1" eaLnBrk="1" hangingPunct="1">
              <a:buFont typeface="Wingdings" pitchFamily="2" charset="2"/>
              <a:buChar char="§"/>
            </a:pPr>
            <a:r>
              <a:rPr lang="en-US" sz="2400" dirty="0" smtClean="0"/>
              <a:t>Dynamic instr. traces cached (in level 1 cache) </a:t>
            </a:r>
          </a:p>
          <a:p>
            <a:pPr lvl="1" eaLnBrk="1" hangingPunct="1">
              <a:buFont typeface="Wingdings" pitchFamily="2" charset="2"/>
              <a:buChar char="§"/>
            </a:pPr>
            <a:r>
              <a:rPr lang="en-US" sz="2400" dirty="0" smtClean="0"/>
              <a:t>Cache the micro-ops vs. x86 instructions</a:t>
            </a:r>
          </a:p>
          <a:p>
            <a:pPr lvl="2" eaLnBrk="1" hangingPunct="1">
              <a:lnSpc>
                <a:spcPct val="90000"/>
              </a:lnSpc>
            </a:pPr>
            <a:r>
              <a:rPr lang="en-US" sz="2000" dirty="0" smtClean="0"/>
              <a:t>Decode/translate from x86 to micro-ops on trace cache miss</a:t>
            </a:r>
          </a:p>
          <a:p>
            <a:pPr eaLnBrk="1" hangingPunct="1">
              <a:lnSpc>
                <a:spcPct val="90000"/>
              </a:lnSpc>
            </a:pPr>
            <a:endParaRPr lang="en-US" sz="2800" dirty="0" smtClean="0">
              <a:sym typeface="Symbol" pitchFamily="18" charset="2"/>
            </a:endParaRPr>
          </a:p>
          <a:p>
            <a:pPr lvl="1" eaLnBrk="1" hangingPunct="1">
              <a:buNone/>
            </a:pPr>
            <a:r>
              <a:rPr lang="en-US" sz="2600" dirty="0" smtClean="0">
                <a:sym typeface="Symbol" pitchFamily="18" charset="2"/>
              </a:rPr>
              <a:t>+  better utilize long blocks (don’t exit in middle of block, don’t enter at label in middle of block)</a:t>
            </a:r>
            <a:endParaRPr lang="en-US" sz="2600" dirty="0" smtClean="0"/>
          </a:p>
          <a:p>
            <a:pPr lvl="1" eaLnBrk="1" hangingPunct="1">
              <a:buNone/>
            </a:pPr>
            <a:r>
              <a:rPr lang="en-US" sz="2600" dirty="0" smtClean="0">
                <a:sym typeface="Symbol" pitchFamily="18" charset="2"/>
              </a:rPr>
              <a:t>-  complicated address mapping since addresses no longer aligned to power-of-2 multiples of word size</a:t>
            </a:r>
          </a:p>
          <a:p>
            <a:pPr lvl="1" eaLnBrk="1" hangingPunct="1">
              <a:buNone/>
            </a:pPr>
            <a:r>
              <a:rPr lang="en-US" sz="2600" dirty="0" smtClean="0"/>
              <a:t>-</a:t>
            </a:r>
            <a:r>
              <a:rPr lang="en-US" sz="2600" dirty="0" smtClean="0">
                <a:sym typeface="Symbol" pitchFamily="18" charset="2"/>
              </a:rPr>
              <a:t>  instructions may appear multiple times in multiple dynamic traces due to different branch outcomes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02789">
                                            <p:txEl>
                                              <p:pRg st="0" end="0"/>
                                            </p:txEl>
                                          </p:spTgt>
                                        </p:tgtEl>
                                        <p:attrNameLst>
                                          <p:attrName>style.visibility</p:attrName>
                                        </p:attrNameLst>
                                      </p:cBhvr>
                                      <p:to>
                                        <p:strVal val="visible"/>
                                      </p:to>
                                    </p:set>
                                    <p:animEffect transition="in" filter="wipe(down)">
                                      <p:cBhvr>
                                        <p:cTn id="7" dur="500"/>
                                        <p:tgtEl>
                                          <p:spTgt spid="502789">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02789">
                                            <p:txEl>
                                              <p:pRg st="1" end="1"/>
                                            </p:txEl>
                                          </p:spTgt>
                                        </p:tgtEl>
                                        <p:attrNameLst>
                                          <p:attrName>style.visibility</p:attrName>
                                        </p:attrNameLst>
                                      </p:cBhvr>
                                      <p:to>
                                        <p:strVal val="visible"/>
                                      </p:to>
                                    </p:set>
                                    <p:animEffect transition="in" filter="wipe(down)">
                                      <p:cBhvr>
                                        <p:cTn id="10" dur="500"/>
                                        <p:tgtEl>
                                          <p:spTgt spid="502789">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02789">
                                            <p:txEl>
                                              <p:pRg st="2" end="2"/>
                                            </p:txEl>
                                          </p:spTgt>
                                        </p:tgtEl>
                                        <p:attrNameLst>
                                          <p:attrName>style.visibility</p:attrName>
                                        </p:attrNameLst>
                                      </p:cBhvr>
                                      <p:to>
                                        <p:strVal val="visible"/>
                                      </p:to>
                                    </p:set>
                                    <p:animEffect transition="in" filter="wipe(down)">
                                      <p:cBhvr>
                                        <p:cTn id="13" dur="500"/>
                                        <p:tgtEl>
                                          <p:spTgt spid="502789">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02789">
                                            <p:txEl>
                                              <p:pRg st="3" end="3"/>
                                            </p:txEl>
                                          </p:spTgt>
                                        </p:tgtEl>
                                        <p:attrNameLst>
                                          <p:attrName>style.visibility</p:attrName>
                                        </p:attrNameLst>
                                      </p:cBhvr>
                                      <p:to>
                                        <p:strVal val="visible"/>
                                      </p:to>
                                    </p:set>
                                    <p:animEffect transition="in" filter="wipe(down)">
                                      <p:cBhvr>
                                        <p:cTn id="16" dur="500"/>
                                        <p:tgtEl>
                                          <p:spTgt spid="502789">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02789">
                                            <p:txEl>
                                              <p:pRg st="5" end="5"/>
                                            </p:txEl>
                                          </p:spTgt>
                                        </p:tgtEl>
                                        <p:attrNameLst>
                                          <p:attrName>style.visibility</p:attrName>
                                        </p:attrNameLst>
                                      </p:cBhvr>
                                      <p:to>
                                        <p:strVal val="visible"/>
                                      </p:to>
                                    </p:set>
                                    <p:animEffect transition="in" filter="wipe(down)">
                                      <p:cBhvr>
                                        <p:cTn id="19" dur="500"/>
                                        <p:tgtEl>
                                          <p:spTgt spid="502789">
                                            <p:txEl>
                                              <p:pRg st="5" end="5"/>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02789">
                                            <p:txEl>
                                              <p:pRg st="6" end="6"/>
                                            </p:txEl>
                                          </p:spTgt>
                                        </p:tgtEl>
                                        <p:attrNameLst>
                                          <p:attrName>style.visibility</p:attrName>
                                        </p:attrNameLst>
                                      </p:cBhvr>
                                      <p:to>
                                        <p:strVal val="visible"/>
                                      </p:to>
                                    </p:set>
                                    <p:animEffect transition="in" filter="wipe(down)">
                                      <p:cBhvr>
                                        <p:cTn id="22" dur="500"/>
                                        <p:tgtEl>
                                          <p:spTgt spid="502789">
                                            <p:txEl>
                                              <p:pRg st="6" end="6"/>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02789">
                                            <p:txEl>
                                              <p:pRg st="7" end="7"/>
                                            </p:txEl>
                                          </p:spTgt>
                                        </p:tgtEl>
                                        <p:attrNameLst>
                                          <p:attrName>style.visibility</p:attrName>
                                        </p:attrNameLst>
                                      </p:cBhvr>
                                      <p:to>
                                        <p:strVal val="visible"/>
                                      </p:to>
                                    </p:set>
                                    <p:animEffect transition="in" filter="wipe(down)">
                                      <p:cBhvr>
                                        <p:cTn id="25" dur="500"/>
                                        <p:tgtEl>
                                          <p:spTgt spid="50278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78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dirty="0" smtClean="0"/>
              <a:t>4. Pipelining Cache</a:t>
            </a:r>
            <a:endParaRPr lang="en-AU" dirty="0" smtClean="0"/>
          </a:p>
        </p:txBody>
      </p:sp>
      <p:sp>
        <p:nvSpPr>
          <p:cNvPr id="18436" name="Rectangle 3"/>
          <p:cNvSpPr>
            <a:spLocks noGrp="1" noChangeArrowheads="1"/>
          </p:cNvSpPr>
          <p:nvPr>
            <p:ph type="body" idx="1"/>
          </p:nvPr>
        </p:nvSpPr>
        <p:spPr/>
        <p:txBody>
          <a:bodyPr/>
          <a:lstStyle/>
          <a:p>
            <a:pPr eaLnBrk="1" hangingPunct="1">
              <a:lnSpc>
                <a:spcPct val="90000"/>
              </a:lnSpc>
            </a:pPr>
            <a:r>
              <a:rPr lang="en-US" sz="2800" smtClean="0"/>
              <a:t>Pipeline cache access to improve bandwidth</a:t>
            </a:r>
          </a:p>
          <a:p>
            <a:pPr lvl="1" eaLnBrk="1" hangingPunct="1">
              <a:lnSpc>
                <a:spcPct val="90000"/>
              </a:lnSpc>
            </a:pPr>
            <a:r>
              <a:rPr lang="en-US" sz="2400" smtClean="0"/>
              <a:t>Examples:</a:t>
            </a:r>
          </a:p>
          <a:p>
            <a:pPr lvl="2" eaLnBrk="1" hangingPunct="1">
              <a:lnSpc>
                <a:spcPct val="90000"/>
              </a:lnSpc>
            </a:pPr>
            <a:r>
              <a:rPr lang="en-US" sz="2000" smtClean="0"/>
              <a:t>Pentium:  1 cycle</a:t>
            </a:r>
          </a:p>
          <a:p>
            <a:pPr lvl="2" eaLnBrk="1" hangingPunct="1">
              <a:lnSpc>
                <a:spcPct val="90000"/>
              </a:lnSpc>
            </a:pPr>
            <a:r>
              <a:rPr lang="en-US" sz="2000" smtClean="0"/>
              <a:t>Pentium Pro – Pentium III:  2 cycles</a:t>
            </a:r>
          </a:p>
          <a:p>
            <a:pPr lvl="2" eaLnBrk="1" hangingPunct="1">
              <a:lnSpc>
                <a:spcPct val="90000"/>
              </a:lnSpc>
            </a:pPr>
            <a:r>
              <a:rPr lang="en-US" sz="2000" smtClean="0"/>
              <a:t>Pentium 4 – Core i7:  4 cycles</a:t>
            </a:r>
          </a:p>
          <a:p>
            <a:pPr eaLnBrk="1" hangingPunct="1">
              <a:lnSpc>
                <a:spcPct val="90000"/>
              </a:lnSpc>
            </a:pPr>
            <a:endParaRPr lang="en-US" smtClean="0"/>
          </a:p>
          <a:p>
            <a:pPr eaLnBrk="1" hangingPunct="1">
              <a:lnSpc>
                <a:spcPct val="90000"/>
              </a:lnSpc>
            </a:pPr>
            <a:r>
              <a:rPr lang="en-US" sz="2800" smtClean="0"/>
              <a:t>Increases branch mis-prediction penalty</a:t>
            </a:r>
          </a:p>
          <a:p>
            <a:pPr eaLnBrk="1" hangingPunct="1">
              <a:lnSpc>
                <a:spcPct val="90000"/>
              </a:lnSpc>
            </a:pPr>
            <a:r>
              <a:rPr lang="en-US" sz="2800" smtClean="0"/>
              <a:t>Makes it easier to increase associativity</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dirty="0" smtClean="0"/>
              <a:t>5. Multi-banked Caches</a:t>
            </a:r>
            <a:endParaRPr lang="en-AU" dirty="0" smtClean="0"/>
          </a:p>
        </p:txBody>
      </p:sp>
      <p:sp>
        <p:nvSpPr>
          <p:cNvPr id="20484" name="Rectangle 3"/>
          <p:cNvSpPr>
            <a:spLocks noGrp="1" noChangeArrowheads="1"/>
          </p:cNvSpPr>
          <p:nvPr>
            <p:ph type="body" idx="1"/>
          </p:nvPr>
        </p:nvSpPr>
        <p:spPr>
          <a:xfrm>
            <a:off x="684213" y="1125538"/>
            <a:ext cx="7775575" cy="5111750"/>
          </a:xfrm>
        </p:spPr>
        <p:txBody>
          <a:bodyPr/>
          <a:lstStyle/>
          <a:p>
            <a:pPr eaLnBrk="1" hangingPunct="1">
              <a:lnSpc>
                <a:spcPct val="90000"/>
              </a:lnSpc>
            </a:pPr>
            <a:r>
              <a:rPr lang="en-US" sz="2800" smtClean="0"/>
              <a:t>Organize cache as independent banks to support simultaneous access</a:t>
            </a:r>
          </a:p>
          <a:p>
            <a:pPr lvl="1" eaLnBrk="1" hangingPunct="1">
              <a:lnSpc>
                <a:spcPct val="90000"/>
              </a:lnSpc>
            </a:pPr>
            <a:r>
              <a:rPr lang="en-US" sz="2400" smtClean="0"/>
              <a:t>ARM Cortex-A8 supports 1-4 banks for L2</a:t>
            </a:r>
          </a:p>
          <a:p>
            <a:pPr lvl="1" eaLnBrk="1" hangingPunct="1">
              <a:lnSpc>
                <a:spcPct val="90000"/>
              </a:lnSpc>
            </a:pPr>
            <a:r>
              <a:rPr lang="en-US" sz="2400" smtClean="0"/>
              <a:t>Intel i7 supports 4 banks for L1 and 8 banks for L2</a:t>
            </a:r>
          </a:p>
          <a:p>
            <a:pPr eaLnBrk="1" hangingPunct="1">
              <a:lnSpc>
                <a:spcPct val="90000"/>
              </a:lnSpc>
            </a:pPr>
            <a:endParaRPr lang="en-US" smtClean="0"/>
          </a:p>
          <a:p>
            <a:pPr eaLnBrk="1" hangingPunct="1">
              <a:lnSpc>
                <a:spcPct val="90000"/>
              </a:lnSpc>
            </a:pPr>
            <a:r>
              <a:rPr lang="en-US" sz="2800" smtClean="0"/>
              <a:t>Interleave banks according to block address</a:t>
            </a:r>
          </a:p>
        </p:txBody>
      </p:sp>
      <p:pic>
        <p:nvPicPr>
          <p:cNvPr id="20486" name="Picture 2"/>
          <p:cNvPicPr>
            <a:picLocks noChangeAspect="1" noChangeArrowheads="1"/>
          </p:cNvPicPr>
          <p:nvPr/>
        </p:nvPicPr>
        <p:blipFill>
          <a:blip r:embed="rId3" cstate="print"/>
          <a:srcRect/>
          <a:stretch>
            <a:fillRect/>
          </a:stretch>
        </p:blipFill>
        <p:spPr bwMode="auto">
          <a:xfrm>
            <a:off x="827584" y="4077072"/>
            <a:ext cx="7560840" cy="25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a small cache still work?</a:t>
            </a:r>
            <a:endParaRPr lang="en-US" dirty="0"/>
          </a:p>
        </p:txBody>
      </p:sp>
      <p:sp>
        <p:nvSpPr>
          <p:cNvPr id="3" name="Content Placeholder 2"/>
          <p:cNvSpPr>
            <a:spLocks noGrp="1"/>
          </p:cNvSpPr>
          <p:nvPr>
            <p:ph idx="1"/>
          </p:nvPr>
        </p:nvSpPr>
        <p:spPr/>
        <p:txBody>
          <a:bodyPr/>
          <a:lstStyle/>
          <a:p>
            <a:r>
              <a:rPr lang="en-US" b="1" dirty="0" smtClean="0">
                <a:solidFill>
                  <a:schemeClr val="accent2"/>
                </a:solidFill>
              </a:rPr>
              <a:t>LOCALITY</a:t>
            </a:r>
          </a:p>
          <a:p>
            <a:endParaRPr lang="en-US" dirty="0" smtClean="0"/>
          </a:p>
          <a:p>
            <a:pPr lvl="1"/>
            <a:r>
              <a:rPr lang="en-US" b="1" dirty="0" smtClean="0">
                <a:solidFill>
                  <a:schemeClr val="accent2"/>
                </a:solidFill>
              </a:rPr>
              <a:t>Temporal</a:t>
            </a:r>
            <a:r>
              <a:rPr lang="en-US" dirty="0" smtClean="0"/>
              <a:t>: you are likely accessing the same address soon again</a:t>
            </a:r>
          </a:p>
          <a:p>
            <a:pPr lvl="1"/>
            <a:endParaRPr lang="en-US" dirty="0" smtClean="0"/>
          </a:p>
          <a:p>
            <a:pPr lvl="1"/>
            <a:r>
              <a:rPr lang="en-US" b="1" dirty="0" smtClean="0">
                <a:solidFill>
                  <a:schemeClr val="accent2"/>
                </a:solidFill>
              </a:rPr>
              <a:t>Spatial</a:t>
            </a:r>
            <a:r>
              <a:rPr lang="en-US" dirty="0" smtClean="0"/>
              <a:t>: you are likely accessing another address close to the current one in the near future</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4"/>
          <p:cNvSpPr>
            <a:spLocks noGrp="1" noChangeArrowheads="1"/>
          </p:cNvSpPr>
          <p:nvPr>
            <p:ph type="title"/>
          </p:nvPr>
        </p:nvSpPr>
        <p:spPr/>
        <p:txBody>
          <a:bodyPr/>
          <a:lstStyle/>
          <a:p>
            <a:pPr eaLnBrk="1" hangingPunct="1"/>
            <a:r>
              <a:rPr lang="en-US" dirty="0" smtClean="0"/>
              <a:t>5. Multi-banked caches</a:t>
            </a:r>
          </a:p>
        </p:txBody>
      </p:sp>
      <p:sp>
        <p:nvSpPr>
          <p:cNvPr id="510981" name="Rectangle 5"/>
          <p:cNvSpPr>
            <a:spLocks noGrp="1" noChangeArrowheads="1"/>
          </p:cNvSpPr>
          <p:nvPr>
            <p:ph type="body" idx="1"/>
          </p:nvPr>
        </p:nvSpPr>
        <p:spPr>
          <a:xfrm>
            <a:off x="381000" y="1219200"/>
            <a:ext cx="8610600" cy="5029200"/>
          </a:xfrm>
        </p:spPr>
        <p:txBody>
          <a:bodyPr/>
          <a:lstStyle/>
          <a:p>
            <a:pPr eaLnBrk="1" hangingPunct="1"/>
            <a:r>
              <a:rPr lang="en-US" sz="2800" dirty="0" smtClean="0"/>
              <a:t>Banking works best when accesses naturally spread themselves across banks </a:t>
            </a:r>
            <a:r>
              <a:rPr lang="en-US" sz="2800" dirty="0" smtClean="0">
                <a:sym typeface="Symbol" pitchFamily="18" charset="2"/>
              </a:rPr>
              <a:t> m</a:t>
            </a:r>
            <a:r>
              <a:rPr lang="en-US" sz="2800" dirty="0" smtClean="0"/>
              <a:t>apping of addresses to banks affects behavior of memory system</a:t>
            </a:r>
          </a:p>
          <a:p>
            <a:pPr eaLnBrk="1" hangingPunct="1"/>
            <a:endParaRPr lang="en-US" sz="2800" dirty="0" smtClean="0"/>
          </a:p>
          <a:p>
            <a:pPr eaLnBrk="1" hangingPunct="1"/>
            <a:r>
              <a:rPr lang="en-US" sz="2800" dirty="0" smtClean="0"/>
              <a:t>Simple mapping that works well is “</a:t>
            </a:r>
            <a:r>
              <a:rPr lang="en-US" sz="2800" b="1" dirty="0" smtClean="0"/>
              <a:t>sequential interleaving</a:t>
            </a:r>
            <a:r>
              <a:rPr lang="en-US" sz="2800" dirty="0" smtClean="0"/>
              <a:t>”  </a:t>
            </a:r>
          </a:p>
          <a:p>
            <a:pPr lvl="1" eaLnBrk="1" hangingPunct="1"/>
            <a:r>
              <a:rPr lang="en-US" sz="2400" dirty="0" smtClean="0"/>
              <a:t>Spread block addresses sequentially across banks</a:t>
            </a:r>
          </a:p>
          <a:p>
            <a:pPr lvl="1" eaLnBrk="1" hangingPunct="1"/>
            <a:r>
              <a:rPr lang="en-US" sz="2400" dirty="0" smtClean="0"/>
              <a:t>E.g., with 4 banks, </a:t>
            </a:r>
          </a:p>
          <a:p>
            <a:pPr lvl="2" eaLnBrk="1" hangingPunct="1"/>
            <a:r>
              <a:rPr lang="en-US" dirty="0" smtClean="0"/>
              <a:t>Bank 0 has all blocks with address%4 = 0; </a:t>
            </a:r>
          </a:p>
          <a:p>
            <a:pPr lvl="2" eaLnBrk="1" hangingPunct="1"/>
            <a:r>
              <a:rPr lang="en-US" dirty="0" smtClean="0"/>
              <a:t>Bank 1 has all blocks whose address%4 = 1;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09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098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098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098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098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098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981"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US" dirty="0" smtClean="0"/>
              <a:t>6. </a:t>
            </a:r>
            <a:r>
              <a:rPr lang="en-US" dirty="0" err="1" smtClean="0"/>
              <a:t>Nonblocking</a:t>
            </a:r>
            <a:r>
              <a:rPr lang="en-US" dirty="0" smtClean="0"/>
              <a:t> Caches</a:t>
            </a:r>
            <a:endParaRPr lang="en-AU" dirty="0" smtClean="0"/>
          </a:p>
        </p:txBody>
      </p:sp>
      <p:sp>
        <p:nvSpPr>
          <p:cNvPr id="19460" name="Rectangle 3"/>
          <p:cNvSpPr>
            <a:spLocks noGrp="1" noChangeArrowheads="1"/>
          </p:cNvSpPr>
          <p:nvPr>
            <p:ph idx="1"/>
          </p:nvPr>
        </p:nvSpPr>
        <p:spPr/>
        <p:txBody>
          <a:bodyPr/>
          <a:lstStyle/>
          <a:p>
            <a:pPr eaLnBrk="1" hangingPunct="1">
              <a:lnSpc>
                <a:spcPct val="90000"/>
              </a:lnSpc>
            </a:pPr>
            <a:r>
              <a:rPr lang="en-US" dirty="0" smtClean="0"/>
              <a:t>Allow hits before previous misses complete</a:t>
            </a:r>
          </a:p>
          <a:p>
            <a:pPr lvl="1" eaLnBrk="1" hangingPunct="1">
              <a:lnSpc>
                <a:spcPct val="90000"/>
              </a:lnSpc>
            </a:pPr>
            <a:r>
              <a:rPr lang="en-US" dirty="0" smtClean="0"/>
              <a:t>“Hit under miss”</a:t>
            </a:r>
          </a:p>
          <a:p>
            <a:pPr lvl="1" eaLnBrk="1" hangingPunct="1">
              <a:lnSpc>
                <a:spcPct val="90000"/>
              </a:lnSpc>
            </a:pPr>
            <a:r>
              <a:rPr lang="en-US" dirty="0" smtClean="0"/>
              <a:t>“Hit under multiple miss”</a:t>
            </a:r>
          </a:p>
          <a:p>
            <a:pPr eaLnBrk="1" hangingPunct="1">
              <a:lnSpc>
                <a:spcPct val="90000"/>
              </a:lnSpc>
            </a:pPr>
            <a:r>
              <a:rPr lang="en-US" dirty="0" smtClean="0"/>
              <a:t>L2 must support this</a:t>
            </a:r>
          </a:p>
          <a:p>
            <a:pPr eaLnBrk="1" hangingPunct="1">
              <a:lnSpc>
                <a:spcPct val="90000"/>
              </a:lnSpc>
            </a:pPr>
            <a:r>
              <a:rPr lang="en-US" dirty="0" smtClean="0"/>
              <a:t>In general, processors can hide L1 miss penalty but not L2 miss penalty</a:t>
            </a:r>
          </a:p>
          <a:p>
            <a:pPr eaLnBrk="1" hangingPunct="1">
              <a:lnSpc>
                <a:spcPct val="90000"/>
              </a:lnSpc>
            </a:pPr>
            <a:endParaRPr lang="en-US" dirty="0" smtClean="0"/>
          </a:p>
          <a:p>
            <a:pPr eaLnBrk="1" hangingPunct="1">
              <a:lnSpc>
                <a:spcPct val="90000"/>
              </a:lnSpc>
            </a:pPr>
            <a:r>
              <a:rPr lang="en-US" dirty="0" smtClean="0"/>
              <a:t>Requires </a:t>
            </a:r>
            <a:r>
              <a:rPr lang="en-US" dirty="0" err="1" smtClean="0"/>
              <a:t>OoO</a:t>
            </a:r>
            <a:r>
              <a:rPr lang="en-US" dirty="0" smtClean="0"/>
              <a:t> processor</a:t>
            </a:r>
          </a:p>
          <a:p>
            <a:pPr eaLnBrk="1" hangingPunct="1">
              <a:lnSpc>
                <a:spcPct val="90000"/>
              </a:lnSpc>
            </a:pPr>
            <a:r>
              <a:rPr lang="en-US" dirty="0" smtClean="0"/>
              <a:t>Makes cache control much more complex</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Non-blocking cache</a:t>
            </a: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467544" y="764704"/>
            <a:ext cx="6912768" cy="60126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dirty="0" smtClean="0"/>
              <a:t>7. Critical Word First, Early Restart</a:t>
            </a:r>
            <a:endParaRPr lang="en-AU" dirty="0" smtClean="0"/>
          </a:p>
        </p:txBody>
      </p:sp>
      <p:sp>
        <p:nvSpPr>
          <p:cNvPr id="21508" name="Rectangle 3"/>
          <p:cNvSpPr>
            <a:spLocks noGrp="1" noChangeArrowheads="1"/>
          </p:cNvSpPr>
          <p:nvPr>
            <p:ph type="body" idx="1"/>
          </p:nvPr>
        </p:nvSpPr>
        <p:spPr>
          <a:xfrm>
            <a:off x="684213" y="1125538"/>
            <a:ext cx="7775575" cy="5111750"/>
          </a:xfrm>
        </p:spPr>
        <p:txBody>
          <a:bodyPr/>
          <a:lstStyle/>
          <a:p>
            <a:pPr eaLnBrk="1" hangingPunct="1">
              <a:lnSpc>
                <a:spcPct val="90000"/>
              </a:lnSpc>
            </a:pPr>
            <a:r>
              <a:rPr lang="en-US" sz="2800" smtClean="0"/>
              <a:t>Critical word first</a:t>
            </a:r>
          </a:p>
          <a:p>
            <a:pPr lvl="1" eaLnBrk="1" hangingPunct="1">
              <a:lnSpc>
                <a:spcPct val="90000"/>
              </a:lnSpc>
            </a:pPr>
            <a:r>
              <a:rPr lang="en-US" sz="2400" smtClean="0"/>
              <a:t>Request missed word from memory first</a:t>
            </a:r>
          </a:p>
          <a:p>
            <a:pPr lvl="1" eaLnBrk="1" hangingPunct="1">
              <a:lnSpc>
                <a:spcPct val="90000"/>
              </a:lnSpc>
            </a:pPr>
            <a:r>
              <a:rPr lang="en-US" sz="2400" smtClean="0"/>
              <a:t>Send it to the processor as soon as it arrives</a:t>
            </a:r>
          </a:p>
          <a:p>
            <a:pPr eaLnBrk="1" hangingPunct="1">
              <a:lnSpc>
                <a:spcPct val="90000"/>
              </a:lnSpc>
            </a:pPr>
            <a:r>
              <a:rPr lang="en-US" sz="2800" smtClean="0"/>
              <a:t>Early restart</a:t>
            </a:r>
          </a:p>
          <a:p>
            <a:pPr lvl="1" eaLnBrk="1" hangingPunct="1">
              <a:lnSpc>
                <a:spcPct val="90000"/>
              </a:lnSpc>
            </a:pPr>
            <a:r>
              <a:rPr lang="en-US" sz="2400" smtClean="0"/>
              <a:t>Request words in normal order</a:t>
            </a:r>
          </a:p>
          <a:p>
            <a:pPr lvl="1" eaLnBrk="1" hangingPunct="1">
              <a:lnSpc>
                <a:spcPct val="90000"/>
              </a:lnSpc>
            </a:pPr>
            <a:r>
              <a:rPr lang="en-US" sz="2400" smtClean="0"/>
              <a:t>Send missed work to the processor as soon as it arrives</a:t>
            </a:r>
          </a:p>
          <a:p>
            <a:pPr lvl="1" eaLnBrk="1" hangingPunct="1">
              <a:lnSpc>
                <a:spcPct val="90000"/>
              </a:lnSpc>
            </a:pPr>
            <a:endParaRPr lang="en-US" sz="2400" smtClean="0"/>
          </a:p>
          <a:p>
            <a:pPr eaLnBrk="1" hangingPunct="1">
              <a:lnSpc>
                <a:spcPct val="90000"/>
              </a:lnSpc>
            </a:pPr>
            <a:r>
              <a:rPr lang="en-US" sz="2800" smtClean="0"/>
              <a:t>Effectiveness of these strategies depends on block size and likelihood of another access to the portion of the block that has not yet been fetched</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dirty="0" smtClean="0"/>
              <a:t>8. Merging Write Buffer</a:t>
            </a:r>
            <a:endParaRPr lang="en-AU" dirty="0" smtClean="0"/>
          </a:p>
        </p:txBody>
      </p:sp>
      <p:sp>
        <p:nvSpPr>
          <p:cNvPr id="22532" name="Rectangle 3"/>
          <p:cNvSpPr>
            <a:spLocks noGrp="1" noChangeArrowheads="1"/>
          </p:cNvSpPr>
          <p:nvPr>
            <p:ph type="body" idx="1"/>
          </p:nvPr>
        </p:nvSpPr>
        <p:spPr>
          <a:xfrm>
            <a:off x="684213" y="1125538"/>
            <a:ext cx="7775575" cy="5111750"/>
          </a:xfrm>
        </p:spPr>
        <p:txBody>
          <a:bodyPr/>
          <a:lstStyle/>
          <a:p>
            <a:pPr eaLnBrk="1" hangingPunct="1">
              <a:lnSpc>
                <a:spcPct val="90000"/>
              </a:lnSpc>
            </a:pPr>
            <a:r>
              <a:rPr lang="en-US" sz="2400" smtClean="0"/>
              <a:t>When storing to a block that is already pending in the write buffer, update write buffer</a:t>
            </a:r>
          </a:p>
          <a:p>
            <a:pPr eaLnBrk="1" hangingPunct="1">
              <a:lnSpc>
                <a:spcPct val="90000"/>
              </a:lnSpc>
            </a:pPr>
            <a:r>
              <a:rPr lang="en-US" sz="2400" smtClean="0"/>
              <a:t>Reduces stalls due to full write buffer</a:t>
            </a:r>
          </a:p>
          <a:p>
            <a:pPr eaLnBrk="1" hangingPunct="1">
              <a:lnSpc>
                <a:spcPct val="90000"/>
              </a:lnSpc>
            </a:pPr>
            <a:r>
              <a:rPr lang="en-US" sz="2400" smtClean="0"/>
              <a:t>Do not apply to I/O addresses</a:t>
            </a:r>
          </a:p>
        </p:txBody>
      </p:sp>
      <p:sp>
        <p:nvSpPr>
          <p:cNvPr id="8" name="TextBox 7"/>
          <p:cNvSpPr txBox="1"/>
          <p:nvPr/>
        </p:nvSpPr>
        <p:spPr>
          <a:xfrm>
            <a:off x="6228184" y="3457550"/>
            <a:ext cx="2233613" cy="831850"/>
          </a:xfrm>
          <a:prstGeom prst="rect">
            <a:avLst/>
          </a:prstGeom>
          <a:noFill/>
        </p:spPr>
        <p:txBody>
          <a:bodyPr>
            <a:spAutoFit/>
          </a:bodyPr>
          <a:lstStyle/>
          <a:p>
            <a:pPr>
              <a:spcBef>
                <a:spcPct val="20000"/>
              </a:spcBef>
              <a:buClr>
                <a:schemeClr val="tx1"/>
              </a:buClr>
              <a:buSzPct val="60000"/>
              <a:buFont typeface="Wingdings" pitchFamily="2" charset="2"/>
              <a:buNone/>
              <a:defRPr/>
            </a:pPr>
            <a:r>
              <a:rPr lang="en-US" sz="2400" dirty="0">
                <a:solidFill>
                  <a:srgbClr val="003399"/>
                </a:solidFill>
                <a:latin typeface="+mn-lt"/>
              </a:rPr>
              <a:t>No write buffering</a:t>
            </a:r>
          </a:p>
        </p:txBody>
      </p:sp>
      <p:sp>
        <p:nvSpPr>
          <p:cNvPr id="9" name="TextBox 8"/>
          <p:cNvSpPr txBox="1"/>
          <p:nvPr/>
        </p:nvSpPr>
        <p:spPr>
          <a:xfrm>
            <a:off x="6228184" y="5229200"/>
            <a:ext cx="2233613" cy="460375"/>
          </a:xfrm>
          <a:prstGeom prst="rect">
            <a:avLst/>
          </a:prstGeom>
          <a:noFill/>
        </p:spPr>
        <p:txBody>
          <a:bodyPr>
            <a:spAutoFit/>
          </a:bodyPr>
          <a:lstStyle/>
          <a:p>
            <a:pPr>
              <a:spcBef>
                <a:spcPct val="20000"/>
              </a:spcBef>
              <a:buClr>
                <a:schemeClr val="tx1"/>
              </a:buClr>
              <a:buSzPct val="60000"/>
              <a:buFont typeface="Wingdings" pitchFamily="2" charset="2"/>
              <a:buNone/>
              <a:defRPr/>
            </a:pPr>
            <a:r>
              <a:rPr lang="en-US" sz="2400" dirty="0">
                <a:solidFill>
                  <a:srgbClr val="003399"/>
                </a:solidFill>
                <a:latin typeface="+mn-lt"/>
              </a:rPr>
              <a:t>Write buffering</a:t>
            </a:r>
          </a:p>
        </p:txBody>
      </p:sp>
      <p:pic>
        <p:nvPicPr>
          <p:cNvPr id="22536" name="Picture 2"/>
          <p:cNvPicPr>
            <a:picLocks noChangeAspect="1" noChangeArrowheads="1"/>
          </p:cNvPicPr>
          <p:nvPr/>
        </p:nvPicPr>
        <p:blipFill>
          <a:blip r:embed="rId3" cstate="print"/>
          <a:srcRect/>
          <a:stretch>
            <a:fillRect/>
          </a:stretch>
        </p:blipFill>
        <p:spPr bwMode="auto">
          <a:xfrm>
            <a:off x="1173162" y="2708275"/>
            <a:ext cx="5127029" cy="36586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dirty="0" smtClean="0"/>
              <a:t>9. Compiler Optimizations</a:t>
            </a:r>
            <a:endParaRPr lang="en-AU" dirty="0" smtClean="0"/>
          </a:p>
        </p:txBody>
      </p:sp>
      <p:sp>
        <p:nvSpPr>
          <p:cNvPr id="23556" name="Rectangle 3"/>
          <p:cNvSpPr>
            <a:spLocks noGrp="1" noChangeArrowheads="1"/>
          </p:cNvSpPr>
          <p:nvPr>
            <p:ph type="body" idx="1"/>
          </p:nvPr>
        </p:nvSpPr>
        <p:spPr>
          <a:xfrm>
            <a:off x="684213" y="1125538"/>
            <a:ext cx="7775575" cy="5111750"/>
          </a:xfrm>
        </p:spPr>
        <p:txBody>
          <a:bodyPr/>
          <a:lstStyle/>
          <a:p>
            <a:pPr eaLnBrk="1" hangingPunct="1">
              <a:lnSpc>
                <a:spcPct val="90000"/>
              </a:lnSpc>
            </a:pPr>
            <a:r>
              <a:rPr lang="en-US" sz="2800" smtClean="0"/>
              <a:t>Loop Interchange</a:t>
            </a:r>
          </a:p>
          <a:p>
            <a:pPr lvl="1" eaLnBrk="1" hangingPunct="1">
              <a:lnSpc>
                <a:spcPct val="90000"/>
              </a:lnSpc>
            </a:pPr>
            <a:r>
              <a:rPr lang="en-US" sz="2400" smtClean="0"/>
              <a:t>Swap nested loops to access memory in sequential order</a:t>
            </a:r>
          </a:p>
          <a:p>
            <a:pPr lvl="1" eaLnBrk="1" hangingPunct="1">
              <a:lnSpc>
                <a:spcPct val="90000"/>
              </a:lnSpc>
            </a:pPr>
            <a:endParaRPr lang="en-US" sz="2400" smtClean="0"/>
          </a:p>
          <a:p>
            <a:pPr eaLnBrk="1" hangingPunct="1">
              <a:lnSpc>
                <a:spcPct val="90000"/>
              </a:lnSpc>
            </a:pPr>
            <a:r>
              <a:rPr lang="en-US" sz="2800" smtClean="0"/>
              <a:t>Blocking</a:t>
            </a:r>
          </a:p>
          <a:p>
            <a:pPr lvl="1" eaLnBrk="1" hangingPunct="1">
              <a:lnSpc>
                <a:spcPct val="90000"/>
              </a:lnSpc>
            </a:pPr>
            <a:r>
              <a:rPr lang="en-US" sz="2400" smtClean="0"/>
              <a:t>Instead of accessing entire rows or columns, subdivide matrices into blocks</a:t>
            </a:r>
          </a:p>
          <a:p>
            <a:pPr lvl="1" eaLnBrk="1" hangingPunct="1">
              <a:lnSpc>
                <a:spcPct val="90000"/>
              </a:lnSpc>
            </a:pPr>
            <a:r>
              <a:rPr lang="en-US" sz="2400" smtClean="0"/>
              <a:t>Requires more memory accesses but improves locality of accesses</a:t>
            </a:r>
          </a:p>
          <a:p>
            <a:pPr lvl="1" eaLnBrk="1" hangingPunct="1">
              <a:lnSpc>
                <a:spcPct val="90000"/>
              </a:lnSpc>
            </a:pPr>
            <a:endParaRPr lang="en-US" sz="2400" smtClean="0"/>
          </a:p>
          <a:p>
            <a:pPr lvl="1" eaLnBrk="1" hangingPunct="1">
              <a:lnSpc>
                <a:spcPct val="90000"/>
              </a:lnSpc>
            </a:pPr>
            <a:endParaRPr lang="en-US" sz="240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2"/>
          <p:cNvSpPr>
            <a:spLocks noGrp="1" noChangeArrowheads="1"/>
          </p:cNvSpPr>
          <p:nvPr>
            <p:ph type="title"/>
          </p:nvPr>
        </p:nvSpPr>
        <p:spPr/>
        <p:txBody>
          <a:bodyPr/>
          <a:lstStyle/>
          <a:p>
            <a:pPr eaLnBrk="1" hangingPunct="1"/>
            <a:r>
              <a:rPr lang="en-US" sz="2800" dirty="0" smtClean="0"/>
              <a:t>9. Reducing Misses by Compiler Optimizations</a:t>
            </a:r>
            <a:endParaRPr lang="en-GB" sz="2800" dirty="0" smtClean="0"/>
          </a:p>
        </p:txBody>
      </p:sp>
      <p:sp>
        <p:nvSpPr>
          <p:cNvPr id="579587" name="Rectangle 3"/>
          <p:cNvSpPr>
            <a:spLocks noGrp="1" noChangeArrowheads="1"/>
          </p:cNvSpPr>
          <p:nvPr>
            <p:ph type="body" idx="1"/>
          </p:nvPr>
        </p:nvSpPr>
        <p:spPr/>
        <p:txBody>
          <a:bodyPr/>
          <a:lstStyle/>
          <a:p>
            <a:pPr eaLnBrk="1" hangingPunct="1">
              <a:lnSpc>
                <a:spcPct val="90000"/>
              </a:lnSpc>
            </a:pPr>
            <a:r>
              <a:rPr lang="en-GB" sz="2800" dirty="0" smtClean="0"/>
              <a:t>Instructions</a:t>
            </a:r>
          </a:p>
          <a:p>
            <a:pPr lvl="1" eaLnBrk="1" hangingPunct="1">
              <a:lnSpc>
                <a:spcPct val="90000"/>
              </a:lnSpc>
            </a:pPr>
            <a:r>
              <a:rPr lang="en-GB" sz="2400" dirty="0" smtClean="0"/>
              <a:t>Reorder procedures in memory so as to reduce conflict misses</a:t>
            </a:r>
          </a:p>
          <a:p>
            <a:pPr lvl="1" eaLnBrk="1" hangingPunct="1">
              <a:lnSpc>
                <a:spcPct val="90000"/>
              </a:lnSpc>
            </a:pPr>
            <a:r>
              <a:rPr lang="en-GB" sz="2400" dirty="0" smtClean="0"/>
              <a:t>Profiling to look at conflicts</a:t>
            </a:r>
            <a:r>
              <a:rPr lang="en-US" sz="2400" dirty="0" smtClean="0"/>
              <a:t> </a:t>
            </a:r>
            <a:r>
              <a:rPr lang="en-GB" sz="2400" dirty="0" smtClean="0"/>
              <a:t>(using developed</a:t>
            </a:r>
            <a:r>
              <a:rPr lang="en-US" sz="2400" dirty="0" smtClean="0"/>
              <a:t> tools</a:t>
            </a:r>
            <a:r>
              <a:rPr lang="en-GB" sz="2400" dirty="0" smtClean="0"/>
              <a:t>)</a:t>
            </a:r>
          </a:p>
          <a:p>
            <a:pPr eaLnBrk="1" hangingPunct="1">
              <a:lnSpc>
                <a:spcPct val="90000"/>
              </a:lnSpc>
            </a:pPr>
            <a:r>
              <a:rPr lang="en-GB" sz="2800" dirty="0" smtClean="0"/>
              <a:t>Data</a:t>
            </a:r>
          </a:p>
          <a:p>
            <a:pPr lvl="1" eaLnBrk="1" hangingPunct="1">
              <a:lnSpc>
                <a:spcPct val="90000"/>
              </a:lnSpc>
            </a:pPr>
            <a:r>
              <a:rPr lang="en-GB" sz="2400" b="1" dirty="0" smtClean="0"/>
              <a:t>Merging Arrays</a:t>
            </a:r>
            <a:r>
              <a:rPr lang="en-GB" sz="2400" dirty="0" smtClean="0"/>
              <a:t>: improve spatial locality by single array of compound elements vs. 2 arrays</a:t>
            </a:r>
          </a:p>
          <a:p>
            <a:pPr lvl="1" eaLnBrk="1" hangingPunct="1">
              <a:lnSpc>
                <a:spcPct val="90000"/>
              </a:lnSpc>
            </a:pPr>
            <a:r>
              <a:rPr lang="en-GB" sz="2400" b="1" dirty="0" smtClean="0"/>
              <a:t>Loop Interchange</a:t>
            </a:r>
            <a:r>
              <a:rPr lang="en-GB" sz="2400" dirty="0" smtClean="0"/>
              <a:t>: change nesting of loops to access data in order stored in memory</a:t>
            </a:r>
          </a:p>
          <a:p>
            <a:pPr lvl="1" eaLnBrk="1" hangingPunct="1">
              <a:lnSpc>
                <a:spcPct val="90000"/>
              </a:lnSpc>
            </a:pPr>
            <a:r>
              <a:rPr lang="en-GB" sz="2400" b="1" dirty="0" smtClean="0"/>
              <a:t>Loop Fusion</a:t>
            </a:r>
            <a:r>
              <a:rPr lang="en-GB" sz="2400" dirty="0" smtClean="0"/>
              <a:t>: combine 2 independent loops that have same looping and some variables overlap</a:t>
            </a:r>
          </a:p>
          <a:p>
            <a:pPr lvl="1" eaLnBrk="1" hangingPunct="1">
              <a:lnSpc>
                <a:spcPct val="90000"/>
              </a:lnSpc>
            </a:pPr>
            <a:r>
              <a:rPr lang="en-GB" sz="2400" b="1" dirty="0" smtClean="0"/>
              <a:t>Blocking</a:t>
            </a:r>
            <a:r>
              <a:rPr lang="en-GB" sz="2400" dirty="0" smtClean="0"/>
              <a:t>: Improve temporal locality by accessing “blocks” of data repeatedly vs. going down whole columns or rows</a:t>
            </a:r>
          </a:p>
          <a:p>
            <a:pPr eaLnBrk="1" hangingPunct="1"/>
            <a:r>
              <a:rPr lang="en-GB" sz="2600" dirty="0" smtClean="0"/>
              <a:t>Huge miss reductions possible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95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95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95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958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958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958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958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958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795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87"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2"/>
          <p:cNvSpPr>
            <a:spLocks noGrp="1" noChangeArrowheads="1"/>
          </p:cNvSpPr>
          <p:nvPr>
            <p:ph type="title"/>
          </p:nvPr>
        </p:nvSpPr>
        <p:spPr>
          <a:noFill/>
        </p:spPr>
        <p:txBody>
          <a:bodyPr lIns="90488" tIns="44450" rIns="90488" bIns="44450"/>
          <a:lstStyle/>
          <a:p>
            <a:pPr eaLnBrk="1" hangingPunct="1"/>
            <a:r>
              <a:rPr lang="en-GB" smtClean="0"/>
              <a:t>Merging Arrays</a:t>
            </a:r>
          </a:p>
        </p:txBody>
      </p:sp>
      <p:sp>
        <p:nvSpPr>
          <p:cNvPr id="31750" name="Rectangle 3"/>
          <p:cNvSpPr>
            <a:spLocks noGrp="1" noChangeArrowheads="1"/>
          </p:cNvSpPr>
          <p:nvPr>
            <p:ph type="body" idx="1"/>
          </p:nvPr>
        </p:nvSpPr>
        <p:spPr>
          <a:xfrm>
            <a:off x="228600" y="1295400"/>
            <a:ext cx="8610600" cy="4648200"/>
          </a:xfrm>
          <a:noFill/>
        </p:spPr>
        <p:txBody>
          <a:bodyPr lIns="90488" tIns="44450" rIns="90488" bIns="44450"/>
          <a:lstStyle/>
          <a:p>
            <a:pPr marL="285750" indent="-285750" eaLnBrk="1" hangingPunct="1">
              <a:buFontTx/>
              <a:buNone/>
            </a:pPr>
            <a:r>
              <a:rPr lang="en-GB" sz="1800" b="1" smtClean="0">
                <a:latin typeface="Courier New" pitchFamily="49" charset="0"/>
              </a:rPr>
              <a:t>int val[SIZE];</a:t>
            </a:r>
            <a:r>
              <a:rPr lang="en-US" sz="1800" b="1" smtClean="0">
                <a:latin typeface="Courier New" pitchFamily="49" charset="0"/>
              </a:rPr>
              <a:t>			struct record{</a:t>
            </a:r>
            <a:endParaRPr lang="en-GB" sz="1800" b="1" smtClean="0">
              <a:latin typeface="Courier New" pitchFamily="49" charset="0"/>
            </a:endParaRPr>
          </a:p>
          <a:p>
            <a:pPr marL="285750" indent="-285750" eaLnBrk="1" hangingPunct="1">
              <a:buFontTx/>
              <a:buNone/>
            </a:pPr>
            <a:r>
              <a:rPr lang="en-GB" sz="1800" b="1" smtClean="0">
                <a:latin typeface="Courier New" pitchFamily="49" charset="0"/>
              </a:rPr>
              <a:t>int key[SIZE];</a:t>
            </a:r>
            <a:r>
              <a:rPr lang="en-US" sz="1800" b="1" smtClean="0">
                <a:latin typeface="Courier New" pitchFamily="49" charset="0"/>
              </a:rPr>
              <a:t>			   int val;</a:t>
            </a:r>
          </a:p>
          <a:p>
            <a:pPr marL="285750" indent="-285750" eaLnBrk="1" hangingPunct="1">
              <a:buFontTx/>
              <a:buNone/>
            </a:pPr>
            <a:r>
              <a:rPr lang="en-US" sz="1800" b="1" smtClean="0">
                <a:latin typeface="Courier New" pitchFamily="49" charset="0"/>
              </a:rPr>
              <a:t>						   int key;</a:t>
            </a:r>
          </a:p>
          <a:p>
            <a:pPr marL="285750" indent="-285750" eaLnBrk="1" hangingPunct="1">
              <a:buFontTx/>
              <a:buNone/>
            </a:pPr>
            <a:r>
              <a:rPr lang="en-US" sz="1800" b="1" smtClean="0">
                <a:latin typeface="Courier New" pitchFamily="49" charset="0"/>
              </a:rPr>
              <a:t>for (i=0; i&lt;SIZE; i++){		};</a:t>
            </a:r>
          </a:p>
          <a:p>
            <a:pPr marL="285750" indent="-285750" eaLnBrk="1" hangingPunct="1">
              <a:buFontTx/>
              <a:buNone/>
            </a:pPr>
            <a:r>
              <a:rPr lang="en-US" sz="1800" b="1" smtClean="0">
                <a:latin typeface="Courier New" pitchFamily="49" charset="0"/>
              </a:rPr>
              <a:t>  key[i] = newkey;			struct record records[SIZE];</a:t>
            </a:r>
          </a:p>
          <a:p>
            <a:pPr marL="285750" indent="-285750" eaLnBrk="1" hangingPunct="1">
              <a:buFontTx/>
              <a:buNone/>
            </a:pPr>
            <a:r>
              <a:rPr lang="en-US" sz="1800" b="1" smtClean="0">
                <a:latin typeface="Courier New" pitchFamily="49" charset="0"/>
              </a:rPr>
              <a:t>  val[i]++;		</a:t>
            </a:r>
          </a:p>
          <a:p>
            <a:pPr marL="285750" indent="-285750" eaLnBrk="1" hangingPunct="1">
              <a:buFontTx/>
              <a:buNone/>
            </a:pPr>
            <a:r>
              <a:rPr lang="en-US" sz="1800" b="1" smtClean="0">
                <a:latin typeface="Courier New" pitchFamily="49" charset="0"/>
              </a:rPr>
              <a:t>}						for (i=0; i&lt;SIZE; i++){</a:t>
            </a:r>
          </a:p>
          <a:p>
            <a:pPr marL="285750" indent="-285750" eaLnBrk="1" hangingPunct="1">
              <a:buFontTx/>
              <a:buNone/>
            </a:pPr>
            <a:r>
              <a:rPr lang="en-US" sz="1800" b="1" smtClean="0">
                <a:latin typeface="Courier New" pitchFamily="49" charset="0"/>
              </a:rPr>
              <a:t>						   records[i].key = newkey;</a:t>
            </a:r>
          </a:p>
          <a:p>
            <a:pPr marL="285750" indent="-285750" eaLnBrk="1" hangingPunct="1">
              <a:buFontTx/>
              <a:buNone/>
            </a:pPr>
            <a:r>
              <a:rPr lang="en-US" sz="1800" b="1" smtClean="0">
                <a:latin typeface="Courier New" pitchFamily="49" charset="0"/>
              </a:rPr>
              <a:t>						   records[i].val++;</a:t>
            </a:r>
          </a:p>
          <a:p>
            <a:pPr marL="285750" indent="-285750" eaLnBrk="1" hangingPunct="1">
              <a:buFontTx/>
              <a:buNone/>
            </a:pPr>
            <a:r>
              <a:rPr lang="en-US" sz="1800" b="1" smtClean="0">
                <a:latin typeface="Courier New" pitchFamily="49" charset="0"/>
              </a:rPr>
              <a:t>						}</a:t>
            </a:r>
            <a:endParaRPr lang="en-GB" sz="1800" b="1" smtClean="0">
              <a:latin typeface="Courier New" pitchFamily="49" charset="0"/>
            </a:endParaRPr>
          </a:p>
          <a:p>
            <a:pPr marL="285750" indent="-285750" eaLnBrk="1" hangingPunct="1">
              <a:buFontTx/>
              <a:buNone/>
            </a:pPr>
            <a:endParaRPr lang="en-GB" sz="1800" b="1" smtClean="0">
              <a:solidFill>
                <a:schemeClr val="hlink"/>
              </a:solidFill>
              <a:latin typeface="Courier New" pitchFamily="49" charset="0"/>
            </a:endParaRPr>
          </a:p>
          <a:p>
            <a:pPr marL="285750" indent="-285750" eaLnBrk="1" hangingPunct="1"/>
            <a:r>
              <a:rPr lang="en-GB" sz="2400" smtClean="0"/>
              <a:t>Reduc</a:t>
            </a:r>
            <a:r>
              <a:rPr lang="en-US" sz="2400" smtClean="0"/>
              <a:t>es</a:t>
            </a:r>
            <a:r>
              <a:rPr lang="en-GB" sz="2400" smtClean="0"/>
              <a:t> conflicts between </a:t>
            </a:r>
            <a:r>
              <a:rPr lang="en-GB" sz="2400" smtClean="0">
                <a:latin typeface="Courier New" pitchFamily="49" charset="0"/>
              </a:rPr>
              <a:t>val</a:t>
            </a:r>
            <a:r>
              <a:rPr lang="en-GB" sz="2400" smtClean="0"/>
              <a:t> &amp; </a:t>
            </a:r>
            <a:r>
              <a:rPr lang="en-GB" sz="2400" smtClean="0">
                <a:latin typeface="Courier New" pitchFamily="49" charset="0"/>
              </a:rPr>
              <a:t>key</a:t>
            </a:r>
            <a:r>
              <a:rPr lang="en-US" sz="2400" smtClean="0"/>
              <a:t> and </a:t>
            </a:r>
            <a:r>
              <a:rPr lang="en-GB" sz="2400" smtClean="0"/>
              <a:t>improve</a:t>
            </a:r>
            <a:r>
              <a:rPr lang="en-US" sz="2400" smtClean="0"/>
              <a:t>s</a:t>
            </a:r>
            <a:r>
              <a:rPr lang="en-GB" sz="2400" smtClean="0"/>
              <a:t> spatial locality</a:t>
            </a:r>
          </a:p>
        </p:txBody>
      </p:sp>
      <p:sp>
        <p:nvSpPr>
          <p:cNvPr id="31751" name="AutoShape 4"/>
          <p:cNvSpPr>
            <a:spLocks noChangeArrowheads="1"/>
          </p:cNvSpPr>
          <p:nvPr/>
        </p:nvSpPr>
        <p:spPr bwMode="auto">
          <a:xfrm>
            <a:off x="3886200" y="2667000"/>
            <a:ext cx="762000" cy="841375"/>
          </a:xfrm>
          <a:prstGeom prst="rightArrow">
            <a:avLst>
              <a:gd name="adj1" fmla="val 50000"/>
              <a:gd name="adj2" fmla="val 25000"/>
            </a:avLst>
          </a:prstGeom>
          <a:solidFill>
            <a:schemeClr val="accent2"/>
          </a:solidFill>
          <a:ln w="19050">
            <a:solidFill>
              <a:schemeClr val="tx1"/>
            </a:solidFill>
            <a:miter lim="800000"/>
            <a:headEnd/>
            <a:tailEnd/>
          </a:ln>
        </p:spPr>
        <p:txBody>
          <a:bodyPr lIns="90000" tIns="46800" rIns="90000" bIns="46800" anchor="ctr">
            <a:spAutoFit/>
          </a:bodyPr>
          <a:lstStyle/>
          <a:p>
            <a:pPr algn="ctr" eaLnBrk="0" hangingPunct="0"/>
            <a:endParaRPr lang="nl-NL"/>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2"/>
          <p:cNvSpPr>
            <a:spLocks noGrp="1" noChangeArrowheads="1"/>
          </p:cNvSpPr>
          <p:nvPr>
            <p:ph type="title"/>
          </p:nvPr>
        </p:nvSpPr>
        <p:spPr>
          <a:noFill/>
        </p:spPr>
        <p:txBody>
          <a:bodyPr lIns="90488" tIns="44450" rIns="90488" bIns="44450"/>
          <a:lstStyle/>
          <a:p>
            <a:pPr eaLnBrk="1" hangingPunct="1"/>
            <a:r>
              <a:rPr lang="en-GB" smtClean="0"/>
              <a:t>Loop Interchange</a:t>
            </a:r>
          </a:p>
        </p:txBody>
      </p:sp>
      <p:sp>
        <p:nvSpPr>
          <p:cNvPr id="32774" name="Rectangle 3"/>
          <p:cNvSpPr>
            <a:spLocks noGrp="1" noChangeArrowheads="1"/>
          </p:cNvSpPr>
          <p:nvPr>
            <p:ph type="body" idx="1"/>
          </p:nvPr>
        </p:nvSpPr>
        <p:spPr>
          <a:xfrm>
            <a:off x="381000" y="1600200"/>
            <a:ext cx="7162800" cy="4114800"/>
          </a:xfrm>
          <a:noFill/>
        </p:spPr>
        <p:txBody>
          <a:bodyPr lIns="90488" tIns="44450" rIns="90488" bIns="44450"/>
          <a:lstStyle/>
          <a:p>
            <a:pPr marL="285750" indent="-285750" eaLnBrk="1" hangingPunct="1">
              <a:lnSpc>
                <a:spcPct val="90000"/>
              </a:lnSpc>
              <a:buFontTx/>
              <a:buNone/>
            </a:pPr>
            <a:r>
              <a:rPr lang="en-US" sz="2000" smtClean="0">
                <a:latin typeface="Courier New" pitchFamily="49" charset="0"/>
              </a:rPr>
              <a:t>     for (col=0; col&lt;100; col++)</a:t>
            </a:r>
          </a:p>
          <a:p>
            <a:pPr marL="285750" indent="-285750" eaLnBrk="1" hangingPunct="1">
              <a:lnSpc>
                <a:spcPct val="90000"/>
              </a:lnSpc>
              <a:buFontTx/>
              <a:buNone/>
            </a:pPr>
            <a:r>
              <a:rPr lang="en-US" sz="2000" smtClean="0">
                <a:latin typeface="Courier New" pitchFamily="49" charset="0"/>
              </a:rPr>
              <a:t>        for (row=0; row&lt;5000; row++)</a:t>
            </a:r>
          </a:p>
          <a:p>
            <a:pPr marL="285750" indent="-285750" eaLnBrk="1" hangingPunct="1">
              <a:lnSpc>
                <a:spcPct val="90000"/>
              </a:lnSpc>
              <a:buFontTx/>
              <a:buNone/>
            </a:pPr>
            <a:r>
              <a:rPr lang="en-US" sz="2000" smtClean="0">
                <a:latin typeface="Courier New" pitchFamily="49" charset="0"/>
              </a:rPr>
              <a:t>           X[row][col] = X[row][col+1];</a:t>
            </a:r>
          </a:p>
          <a:p>
            <a:pPr marL="285750" indent="-285750" eaLnBrk="1" hangingPunct="1">
              <a:lnSpc>
                <a:spcPct val="90000"/>
              </a:lnSpc>
              <a:buFontTx/>
              <a:buNone/>
            </a:pPr>
            <a:endParaRPr lang="en-US" sz="2000" smtClean="0">
              <a:latin typeface="Courier New" pitchFamily="49" charset="0"/>
            </a:endParaRPr>
          </a:p>
          <a:p>
            <a:pPr marL="285750" indent="-285750" eaLnBrk="1" hangingPunct="1">
              <a:lnSpc>
                <a:spcPct val="90000"/>
              </a:lnSpc>
              <a:buFontTx/>
              <a:buNone/>
            </a:pPr>
            <a:endParaRPr lang="en-US" sz="2000" smtClean="0">
              <a:latin typeface="Courier New" pitchFamily="49" charset="0"/>
            </a:endParaRPr>
          </a:p>
          <a:p>
            <a:pPr marL="285750" indent="-285750" eaLnBrk="1" hangingPunct="1">
              <a:lnSpc>
                <a:spcPct val="90000"/>
              </a:lnSpc>
              <a:buFontTx/>
              <a:buNone/>
            </a:pPr>
            <a:endParaRPr lang="en-US" sz="2000" smtClean="0">
              <a:latin typeface="Courier New" pitchFamily="49" charset="0"/>
            </a:endParaRPr>
          </a:p>
          <a:p>
            <a:pPr marL="285750" indent="-285750" eaLnBrk="1" hangingPunct="1">
              <a:lnSpc>
                <a:spcPct val="90000"/>
              </a:lnSpc>
              <a:buFontTx/>
              <a:buNone/>
            </a:pPr>
            <a:r>
              <a:rPr lang="en-US" sz="2000" smtClean="0">
                <a:latin typeface="Courier New" pitchFamily="49" charset="0"/>
              </a:rPr>
              <a:t>     for (row=0; row&lt;5000; row++)</a:t>
            </a:r>
          </a:p>
          <a:p>
            <a:pPr marL="285750" indent="-285750" eaLnBrk="1" hangingPunct="1">
              <a:lnSpc>
                <a:spcPct val="90000"/>
              </a:lnSpc>
              <a:buFontTx/>
              <a:buNone/>
            </a:pPr>
            <a:r>
              <a:rPr lang="en-US" sz="2000" smtClean="0">
                <a:latin typeface="Courier New" pitchFamily="49" charset="0"/>
              </a:rPr>
              <a:t>        for (col=0; col&lt;100; col++)</a:t>
            </a:r>
          </a:p>
          <a:p>
            <a:pPr marL="285750" indent="-285750" eaLnBrk="1" hangingPunct="1">
              <a:lnSpc>
                <a:spcPct val="90000"/>
              </a:lnSpc>
              <a:buFontTx/>
              <a:buNone/>
            </a:pPr>
            <a:r>
              <a:rPr lang="en-US" sz="2000" smtClean="0">
                <a:latin typeface="Courier New" pitchFamily="49" charset="0"/>
              </a:rPr>
              <a:t>           X[row][col] = X[row][col+1];</a:t>
            </a:r>
            <a:r>
              <a:rPr lang="en-GB" sz="2000" smtClean="0">
                <a:latin typeface="Courier New" pitchFamily="49" charset="0"/>
              </a:rPr>
              <a:t/>
            </a:r>
            <a:br>
              <a:rPr lang="en-GB" sz="2000" smtClean="0">
                <a:latin typeface="Courier New" pitchFamily="49" charset="0"/>
              </a:rPr>
            </a:br>
            <a:endParaRPr lang="en-GB" sz="2800" smtClean="0"/>
          </a:p>
          <a:p>
            <a:pPr marL="285750" indent="-285750" eaLnBrk="1" hangingPunct="1">
              <a:lnSpc>
                <a:spcPct val="90000"/>
              </a:lnSpc>
            </a:pPr>
            <a:r>
              <a:rPr lang="en-GB" sz="2800" smtClean="0"/>
              <a:t>Sequential accesses instead of striding through memory every 100 words</a:t>
            </a:r>
          </a:p>
          <a:p>
            <a:pPr marL="285750" indent="-285750" eaLnBrk="1" hangingPunct="1">
              <a:lnSpc>
                <a:spcPct val="90000"/>
              </a:lnSpc>
            </a:pPr>
            <a:r>
              <a:rPr lang="en-GB" sz="2800" smtClean="0"/>
              <a:t>Improve</a:t>
            </a:r>
            <a:r>
              <a:rPr lang="en-US" sz="2800" smtClean="0"/>
              <a:t>s</a:t>
            </a:r>
            <a:r>
              <a:rPr lang="en-GB" sz="2800" smtClean="0"/>
              <a:t> spatial locality</a:t>
            </a:r>
          </a:p>
        </p:txBody>
      </p:sp>
      <p:sp>
        <p:nvSpPr>
          <p:cNvPr id="32775" name="Arc 4"/>
          <p:cNvSpPr>
            <a:spLocks/>
          </p:cNvSpPr>
          <p:nvPr/>
        </p:nvSpPr>
        <p:spPr bwMode="auto">
          <a:xfrm rot="-10680000">
            <a:off x="228600" y="1752600"/>
            <a:ext cx="990600" cy="357188"/>
          </a:xfrm>
          <a:custGeom>
            <a:avLst/>
            <a:gdLst>
              <a:gd name="T0" fmla="*/ 0 w 25178"/>
              <a:gd name="T1" fmla="*/ 20373 h 43200"/>
              <a:gd name="T2" fmla="*/ 1773937 w 25178"/>
              <a:gd name="T3" fmla="*/ 2943948 h 43200"/>
              <a:gd name="T4" fmla="*/ 5538516 w 25178"/>
              <a:gd name="T5" fmla="*/ 1476658 h 43200"/>
              <a:gd name="T6" fmla="*/ 0 60000 65536"/>
              <a:gd name="T7" fmla="*/ 0 60000 65536"/>
              <a:gd name="T8" fmla="*/ 0 60000 65536"/>
              <a:gd name="T9" fmla="*/ 0 w 25178"/>
              <a:gd name="T10" fmla="*/ 0 h 43200"/>
              <a:gd name="T11" fmla="*/ 25178 w 25178"/>
              <a:gd name="T12" fmla="*/ 43200 h 43200"/>
            </a:gdLst>
            <a:ahLst/>
            <a:cxnLst>
              <a:cxn ang="T6">
                <a:pos x="T0" y="T1"/>
              </a:cxn>
              <a:cxn ang="T7">
                <a:pos x="T2" y="T3"/>
              </a:cxn>
              <a:cxn ang="T8">
                <a:pos x="T4" y="T5"/>
              </a:cxn>
            </a:cxnLst>
            <a:rect l="T9" t="T10" r="T11" b="T12"/>
            <a:pathLst>
              <a:path w="25178" h="43200" fill="none" extrusionOk="0">
                <a:moveTo>
                  <a:pt x="0" y="298"/>
                </a:moveTo>
                <a:cubicBezTo>
                  <a:pt x="1182" y="99"/>
                  <a:pt x="2379" y="-1"/>
                  <a:pt x="3578" y="0"/>
                </a:cubicBezTo>
                <a:cubicBezTo>
                  <a:pt x="15507" y="0"/>
                  <a:pt x="25178" y="9670"/>
                  <a:pt x="25178" y="21600"/>
                </a:cubicBezTo>
                <a:cubicBezTo>
                  <a:pt x="25178" y="33529"/>
                  <a:pt x="15507" y="43200"/>
                  <a:pt x="3578" y="43200"/>
                </a:cubicBezTo>
                <a:cubicBezTo>
                  <a:pt x="2765" y="43200"/>
                  <a:pt x="1953" y="43154"/>
                  <a:pt x="1146" y="43062"/>
                </a:cubicBezTo>
              </a:path>
              <a:path w="25178" h="43200" stroke="0" extrusionOk="0">
                <a:moveTo>
                  <a:pt x="0" y="298"/>
                </a:moveTo>
                <a:cubicBezTo>
                  <a:pt x="1182" y="99"/>
                  <a:pt x="2379" y="-1"/>
                  <a:pt x="3578" y="0"/>
                </a:cubicBezTo>
                <a:cubicBezTo>
                  <a:pt x="15507" y="0"/>
                  <a:pt x="25178" y="9670"/>
                  <a:pt x="25178" y="21600"/>
                </a:cubicBezTo>
                <a:cubicBezTo>
                  <a:pt x="25178" y="33529"/>
                  <a:pt x="15507" y="43200"/>
                  <a:pt x="3578" y="43200"/>
                </a:cubicBezTo>
                <a:cubicBezTo>
                  <a:pt x="2765" y="43200"/>
                  <a:pt x="1953" y="43154"/>
                  <a:pt x="1146" y="43062"/>
                </a:cubicBezTo>
                <a:lnTo>
                  <a:pt x="3578" y="21600"/>
                </a:lnTo>
                <a:close/>
              </a:path>
            </a:pathLst>
          </a:custGeom>
          <a:noFill/>
          <a:ln w="25400" cap="rnd">
            <a:solidFill>
              <a:schemeClr val="accent2"/>
            </a:solidFill>
            <a:round/>
            <a:headEnd type="triangle" w="med" len="med"/>
            <a:tailEnd type="triangle" w="med" len="med"/>
          </a:ln>
        </p:spPr>
        <p:txBody>
          <a:bodyPr rot="10800000"/>
          <a:lstStyle/>
          <a:p>
            <a:endParaRPr lang="en-US"/>
          </a:p>
        </p:txBody>
      </p:sp>
      <p:sp>
        <p:nvSpPr>
          <p:cNvPr id="32776" name="AutoShape 5"/>
          <p:cNvSpPr>
            <a:spLocks noChangeArrowheads="1"/>
          </p:cNvSpPr>
          <p:nvPr/>
        </p:nvSpPr>
        <p:spPr bwMode="auto">
          <a:xfrm>
            <a:off x="3324225" y="2895600"/>
            <a:ext cx="485775" cy="533400"/>
          </a:xfrm>
          <a:prstGeom prst="downArrow">
            <a:avLst>
              <a:gd name="adj1" fmla="val 50000"/>
              <a:gd name="adj2" fmla="val 27451"/>
            </a:avLst>
          </a:prstGeom>
          <a:solidFill>
            <a:schemeClr val="accent2"/>
          </a:solidFill>
          <a:ln w="19050">
            <a:solidFill>
              <a:schemeClr val="tx1"/>
            </a:solidFill>
            <a:miter lim="800000"/>
            <a:headEnd/>
            <a:tailEnd/>
          </a:ln>
        </p:spPr>
        <p:txBody>
          <a:bodyPr lIns="90000" tIns="46800" rIns="90000" bIns="46800" anchor="ctr">
            <a:spAutoFit/>
          </a:bodyPr>
          <a:lstStyle/>
          <a:p>
            <a:endParaRPr lang="en-US"/>
          </a:p>
        </p:txBody>
      </p:sp>
      <p:sp>
        <p:nvSpPr>
          <p:cNvPr id="32777" name="Rectangle 6"/>
          <p:cNvSpPr>
            <a:spLocks noChangeArrowheads="1"/>
          </p:cNvSpPr>
          <p:nvPr/>
        </p:nvSpPr>
        <p:spPr bwMode="auto">
          <a:xfrm>
            <a:off x="7010400" y="22098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778" name="Rectangle 7"/>
          <p:cNvSpPr>
            <a:spLocks noChangeArrowheads="1"/>
          </p:cNvSpPr>
          <p:nvPr/>
        </p:nvSpPr>
        <p:spPr bwMode="auto">
          <a:xfrm>
            <a:off x="7162800" y="22098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779" name="Rectangle 8"/>
          <p:cNvSpPr>
            <a:spLocks noChangeArrowheads="1"/>
          </p:cNvSpPr>
          <p:nvPr/>
        </p:nvSpPr>
        <p:spPr bwMode="auto">
          <a:xfrm>
            <a:off x="7315200" y="22098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780" name="Rectangle 9"/>
          <p:cNvSpPr>
            <a:spLocks noChangeArrowheads="1"/>
          </p:cNvSpPr>
          <p:nvPr/>
        </p:nvSpPr>
        <p:spPr bwMode="auto">
          <a:xfrm>
            <a:off x="7467600" y="22098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781" name="Rectangle 10"/>
          <p:cNvSpPr>
            <a:spLocks noChangeArrowheads="1"/>
          </p:cNvSpPr>
          <p:nvPr/>
        </p:nvSpPr>
        <p:spPr bwMode="auto">
          <a:xfrm>
            <a:off x="7620000" y="22098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782" name="Rectangle 11"/>
          <p:cNvSpPr>
            <a:spLocks noChangeArrowheads="1"/>
          </p:cNvSpPr>
          <p:nvPr/>
        </p:nvSpPr>
        <p:spPr bwMode="auto">
          <a:xfrm>
            <a:off x="7772400" y="22098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783" name="Rectangle 12"/>
          <p:cNvSpPr>
            <a:spLocks noChangeArrowheads="1"/>
          </p:cNvSpPr>
          <p:nvPr/>
        </p:nvSpPr>
        <p:spPr bwMode="auto">
          <a:xfrm>
            <a:off x="7924800" y="22098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784" name="Rectangle 13"/>
          <p:cNvSpPr>
            <a:spLocks noChangeArrowheads="1"/>
          </p:cNvSpPr>
          <p:nvPr/>
        </p:nvSpPr>
        <p:spPr bwMode="auto">
          <a:xfrm>
            <a:off x="8077200" y="22098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785" name="Rectangle 14"/>
          <p:cNvSpPr>
            <a:spLocks noChangeArrowheads="1"/>
          </p:cNvSpPr>
          <p:nvPr/>
        </p:nvSpPr>
        <p:spPr bwMode="auto">
          <a:xfrm>
            <a:off x="8229600" y="22098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786" name="Rectangle 15"/>
          <p:cNvSpPr>
            <a:spLocks noChangeArrowheads="1"/>
          </p:cNvSpPr>
          <p:nvPr/>
        </p:nvSpPr>
        <p:spPr bwMode="auto">
          <a:xfrm>
            <a:off x="8382000" y="22098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787" name="Rectangle 16"/>
          <p:cNvSpPr>
            <a:spLocks noChangeArrowheads="1"/>
          </p:cNvSpPr>
          <p:nvPr/>
        </p:nvSpPr>
        <p:spPr bwMode="auto">
          <a:xfrm>
            <a:off x="8534400" y="22098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788" name="Rectangle 17"/>
          <p:cNvSpPr>
            <a:spLocks noChangeArrowheads="1"/>
          </p:cNvSpPr>
          <p:nvPr/>
        </p:nvSpPr>
        <p:spPr bwMode="auto">
          <a:xfrm>
            <a:off x="8686800" y="22098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789" name="Rectangle 18"/>
          <p:cNvSpPr>
            <a:spLocks noChangeArrowheads="1"/>
          </p:cNvSpPr>
          <p:nvPr/>
        </p:nvSpPr>
        <p:spPr bwMode="auto">
          <a:xfrm>
            <a:off x="8839200" y="22098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790" name="Rectangle 19"/>
          <p:cNvSpPr>
            <a:spLocks noChangeArrowheads="1"/>
          </p:cNvSpPr>
          <p:nvPr/>
        </p:nvSpPr>
        <p:spPr bwMode="auto">
          <a:xfrm>
            <a:off x="7010400" y="24384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791" name="Rectangle 20"/>
          <p:cNvSpPr>
            <a:spLocks noChangeArrowheads="1"/>
          </p:cNvSpPr>
          <p:nvPr/>
        </p:nvSpPr>
        <p:spPr bwMode="auto">
          <a:xfrm>
            <a:off x="7162800" y="24384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792" name="Rectangle 21"/>
          <p:cNvSpPr>
            <a:spLocks noChangeArrowheads="1"/>
          </p:cNvSpPr>
          <p:nvPr/>
        </p:nvSpPr>
        <p:spPr bwMode="auto">
          <a:xfrm>
            <a:off x="7315200" y="24384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793" name="Rectangle 22"/>
          <p:cNvSpPr>
            <a:spLocks noChangeArrowheads="1"/>
          </p:cNvSpPr>
          <p:nvPr/>
        </p:nvSpPr>
        <p:spPr bwMode="auto">
          <a:xfrm>
            <a:off x="7467600" y="24384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794" name="Rectangle 23"/>
          <p:cNvSpPr>
            <a:spLocks noChangeArrowheads="1"/>
          </p:cNvSpPr>
          <p:nvPr/>
        </p:nvSpPr>
        <p:spPr bwMode="auto">
          <a:xfrm>
            <a:off x="7620000" y="24384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795" name="Rectangle 24"/>
          <p:cNvSpPr>
            <a:spLocks noChangeArrowheads="1"/>
          </p:cNvSpPr>
          <p:nvPr/>
        </p:nvSpPr>
        <p:spPr bwMode="auto">
          <a:xfrm>
            <a:off x="7772400" y="24384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796" name="Rectangle 25"/>
          <p:cNvSpPr>
            <a:spLocks noChangeArrowheads="1"/>
          </p:cNvSpPr>
          <p:nvPr/>
        </p:nvSpPr>
        <p:spPr bwMode="auto">
          <a:xfrm>
            <a:off x="7924800" y="24384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797" name="Rectangle 26"/>
          <p:cNvSpPr>
            <a:spLocks noChangeArrowheads="1"/>
          </p:cNvSpPr>
          <p:nvPr/>
        </p:nvSpPr>
        <p:spPr bwMode="auto">
          <a:xfrm>
            <a:off x="8077200" y="24384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798" name="Rectangle 27"/>
          <p:cNvSpPr>
            <a:spLocks noChangeArrowheads="1"/>
          </p:cNvSpPr>
          <p:nvPr/>
        </p:nvSpPr>
        <p:spPr bwMode="auto">
          <a:xfrm>
            <a:off x="8229600" y="24384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799" name="Rectangle 28"/>
          <p:cNvSpPr>
            <a:spLocks noChangeArrowheads="1"/>
          </p:cNvSpPr>
          <p:nvPr/>
        </p:nvSpPr>
        <p:spPr bwMode="auto">
          <a:xfrm>
            <a:off x="8382000" y="24384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00" name="Rectangle 29"/>
          <p:cNvSpPr>
            <a:spLocks noChangeArrowheads="1"/>
          </p:cNvSpPr>
          <p:nvPr/>
        </p:nvSpPr>
        <p:spPr bwMode="auto">
          <a:xfrm>
            <a:off x="8534400" y="24384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01" name="Rectangle 30"/>
          <p:cNvSpPr>
            <a:spLocks noChangeArrowheads="1"/>
          </p:cNvSpPr>
          <p:nvPr/>
        </p:nvSpPr>
        <p:spPr bwMode="auto">
          <a:xfrm>
            <a:off x="8686800" y="24384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02" name="Rectangle 31"/>
          <p:cNvSpPr>
            <a:spLocks noChangeArrowheads="1"/>
          </p:cNvSpPr>
          <p:nvPr/>
        </p:nvSpPr>
        <p:spPr bwMode="auto">
          <a:xfrm>
            <a:off x="8839200" y="24384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03" name="Rectangle 32"/>
          <p:cNvSpPr>
            <a:spLocks noChangeArrowheads="1"/>
          </p:cNvSpPr>
          <p:nvPr/>
        </p:nvSpPr>
        <p:spPr bwMode="auto">
          <a:xfrm>
            <a:off x="7010400" y="26670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04" name="Rectangle 33"/>
          <p:cNvSpPr>
            <a:spLocks noChangeArrowheads="1"/>
          </p:cNvSpPr>
          <p:nvPr/>
        </p:nvSpPr>
        <p:spPr bwMode="auto">
          <a:xfrm>
            <a:off x="7162800" y="26670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05" name="Rectangle 34"/>
          <p:cNvSpPr>
            <a:spLocks noChangeArrowheads="1"/>
          </p:cNvSpPr>
          <p:nvPr/>
        </p:nvSpPr>
        <p:spPr bwMode="auto">
          <a:xfrm>
            <a:off x="7315200" y="26670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06" name="Rectangle 35"/>
          <p:cNvSpPr>
            <a:spLocks noChangeArrowheads="1"/>
          </p:cNvSpPr>
          <p:nvPr/>
        </p:nvSpPr>
        <p:spPr bwMode="auto">
          <a:xfrm>
            <a:off x="7467600" y="26670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07" name="Rectangle 36"/>
          <p:cNvSpPr>
            <a:spLocks noChangeArrowheads="1"/>
          </p:cNvSpPr>
          <p:nvPr/>
        </p:nvSpPr>
        <p:spPr bwMode="auto">
          <a:xfrm>
            <a:off x="7620000" y="26670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08" name="Rectangle 37"/>
          <p:cNvSpPr>
            <a:spLocks noChangeArrowheads="1"/>
          </p:cNvSpPr>
          <p:nvPr/>
        </p:nvSpPr>
        <p:spPr bwMode="auto">
          <a:xfrm>
            <a:off x="7772400" y="26670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09" name="Rectangle 38"/>
          <p:cNvSpPr>
            <a:spLocks noChangeArrowheads="1"/>
          </p:cNvSpPr>
          <p:nvPr/>
        </p:nvSpPr>
        <p:spPr bwMode="auto">
          <a:xfrm>
            <a:off x="7924800" y="26670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10" name="Rectangle 39"/>
          <p:cNvSpPr>
            <a:spLocks noChangeArrowheads="1"/>
          </p:cNvSpPr>
          <p:nvPr/>
        </p:nvSpPr>
        <p:spPr bwMode="auto">
          <a:xfrm>
            <a:off x="8077200" y="26670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11" name="Rectangle 40"/>
          <p:cNvSpPr>
            <a:spLocks noChangeArrowheads="1"/>
          </p:cNvSpPr>
          <p:nvPr/>
        </p:nvSpPr>
        <p:spPr bwMode="auto">
          <a:xfrm>
            <a:off x="8229600" y="26670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12" name="Rectangle 41"/>
          <p:cNvSpPr>
            <a:spLocks noChangeArrowheads="1"/>
          </p:cNvSpPr>
          <p:nvPr/>
        </p:nvSpPr>
        <p:spPr bwMode="auto">
          <a:xfrm>
            <a:off x="8382000" y="26670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13" name="Rectangle 42"/>
          <p:cNvSpPr>
            <a:spLocks noChangeArrowheads="1"/>
          </p:cNvSpPr>
          <p:nvPr/>
        </p:nvSpPr>
        <p:spPr bwMode="auto">
          <a:xfrm>
            <a:off x="8534400" y="26670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14" name="Rectangle 43"/>
          <p:cNvSpPr>
            <a:spLocks noChangeArrowheads="1"/>
          </p:cNvSpPr>
          <p:nvPr/>
        </p:nvSpPr>
        <p:spPr bwMode="auto">
          <a:xfrm>
            <a:off x="8686800" y="26670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15" name="Rectangle 44"/>
          <p:cNvSpPr>
            <a:spLocks noChangeArrowheads="1"/>
          </p:cNvSpPr>
          <p:nvPr/>
        </p:nvSpPr>
        <p:spPr bwMode="auto">
          <a:xfrm>
            <a:off x="8839200" y="26670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16" name="Rectangle 45"/>
          <p:cNvSpPr>
            <a:spLocks noChangeArrowheads="1"/>
          </p:cNvSpPr>
          <p:nvPr/>
        </p:nvSpPr>
        <p:spPr bwMode="auto">
          <a:xfrm>
            <a:off x="7010400" y="28956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17" name="Rectangle 46"/>
          <p:cNvSpPr>
            <a:spLocks noChangeArrowheads="1"/>
          </p:cNvSpPr>
          <p:nvPr/>
        </p:nvSpPr>
        <p:spPr bwMode="auto">
          <a:xfrm>
            <a:off x="7162800" y="28956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18" name="Rectangle 47"/>
          <p:cNvSpPr>
            <a:spLocks noChangeArrowheads="1"/>
          </p:cNvSpPr>
          <p:nvPr/>
        </p:nvSpPr>
        <p:spPr bwMode="auto">
          <a:xfrm>
            <a:off x="7315200" y="28956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19" name="Rectangle 48"/>
          <p:cNvSpPr>
            <a:spLocks noChangeArrowheads="1"/>
          </p:cNvSpPr>
          <p:nvPr/>
        </p:nvSpPr>
        <p:spPr bwMode="auto">
          <a:xfrm>
            <a:off x="7467600" y="28956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20" name="Rectangle 49"/>
          <p:cNvSpPr>
            <a:spLocks noChangeArrowheads="1"/>
          </p:cNvSpPr>
          <p:nvPr/>
        </p:nvSpPr>
        <p:spPr bwMode="auto">
          <a:xfrm>
            <a:off x="7620000" y="28956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21" name="Rectangle 50"/>
          <p:cNvSpPr>
            <a:spLocks noChangeArrowheads="1"/>
          </p:cNvSpPr>
          <p:nvPr/>
        </p:nvSpPr>
        <p:spPr bwMode="auto">
          <a:xfrm>
            <a:off x="7772400" y="28956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22" name="Rectangle 51"/>
          <p:cNvSpPr>
            <a:spLocks noChangeArrowheads="1"/>
          </p:cNvSpPr>
          <p:nvPr/>
        </p:nvSpPr>
        <p:spPr bwMode="auto">
          <a:xfrm>
            <a:off x="7924800" y="28956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23" name="Rectangle 52"/>
          <p:cNvSpPr>
            <a:spLocks noChangeArrowheads="1"/>
          </p:cNvSpPr>
          <p:nvPr/>
        </p:nvSpPr>
        <p:spPr bwMode="auto">
          <a:xfrm>
            <a:off x="8077200" y="28956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24" name="Rectangle 53"/>
          <p:cNvSpPr>
            <a:spLocks noChangeArrowheads="1"/>
          </p:cNvSpPr>
          <p:nvPr/>
        </p:nvSpPr>
        <p:spPr bwMode="auto">
          <a:xfrm>
            <a:off x="8229600" y="28956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25" name="Rectangle 54"/>
          <p:cNvSpPr>
            <a:spLocks noChangeArrowheads="1"/>
          </p:cNvSpPr>
          <p:nvPr/>
        </p:nvSpPr>
        <p:spPr bwMode="auto">
          <a:xfrm>
            <a:off x="8382000" y="28956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26" name="Rectangle 55"/>
          <p:cNvSpPr>
            <a:spLocks noChangeArrowheads="1"/>
          </p:cNvSpPr>
          <p:nvPr/>
        </p:nvSpPr>
        <p:spPr bwMode="auto">
          <a:xfrm>
            <a:off x="8534400" y="28956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27" name="Rectangle 56"/>
          <p:cNvSpPr>
            <a:spLocks noChangeArrowheads="1"/>
          </p:cNvSpPr>
          <p:nvPr/>
        </p:nvSpPr>
        <p:spPr bwMode="auto">
          <a:xfrm>
            <a:off x="8686800" y="28956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28" name="Rectangle 57"/>
          <p:cNvSpPr>
            <a:spLocks noChangeArrowheads="1"/>
          </p:cNvSpPr>
          <p:nvPr/>
        </p:nvSpPr>
        <p:spPr bwMode="auto">
          <a:xfrm>
            <a:off x="8839200" y="28956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29" name="Rectangle 58"/>
          <p:cNvSpPr>
            <a:spLocks noChangeArrowheads="1"/>
          </p:cNvSpPr>
          <p:nvPr/>
        </p:nvSpPr>
        <p:spPr bwMode="auto">
          <a:xfrm>
            <a:off x="7010400" y="31242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30" name="Rectangle 59"/>
          <p:cNvSpPr>
            <a:spLocks noChangeArrowheads="1"/>
          </p:cNvSpPr>
          <p:nvPr/>
        </p:nvSpPr>
        <p:spPr bwMode="auto">
          <a:xfrm>
            <a:off x="7162800" y="31242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31" name="Rectangle 60"/>
          <p:cNvSpPr>
            <a:spLocks noChangeArrowheads="1"/>
          </p:cNvSpPr>
          <p:nvPr/>
        </p:nvSpPr>
        <p:spPr bwMode="auto">
          <a:xfrm>
            <a:off x="7315200" y="31242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32" name="Rectangle 61"/>
          <p:cNvSpPr>
            <a:spLocks noChangeArrowheads="1"/>
          </p:cNvSpPr>
          <p:nvPr/>
        </p:nvSpPr>
        <p:spPr bwMode="auto">
          <a:xfrm>
            <a:off x="7467600" y="31242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33" name="Rectangle 62"/>
          <p:cNvSpPr>
            <a:spLocks noChangeArrowheads="1"/>
          </p:cNvSpPr>
          <p:nvPr/>
        </p:nvSpPr>
        <p:spPr bwMode="auto">
          <a:xfrm>
            <a:off x="7620000" y="31242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34" name="Rectangle 63"/>
          <p:cNvSpPr>
            <a:spLocks noChangeArrowheads="1"/>
          </p:cNvSpPr>
          <p:nvPr/>
        </p:nvSpPr>
        <p:spPr bwMode="auto">
          <a:xfrm>
            <a:off x="7772400" y="31242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35" name="Rectangle 64"/>
          <p:cNvSpPr>
            <a:spLocks noChangeArrowheads="1"/>
          </p:cNvSpPr>
          <p:nvPr/>
        </p:nvSpPr>
        <p:spPr bwMode="auto">
          <a:xfrm>
            <a:off x="7924800" y="31242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36" name="Rectangle 65"/>
          <p:cNvSpPr>
            <a:spLocks noChangeArrowheads="1"/>
          </p:cNvSpPr>
          <p:nvPr/>
        </p:nvSpPr>
        <p:spPr bwMode="auto">
          <a:xfrm>
            <a:off x="8077200" y="31242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37" name="Rectangle 66"/>
          <p:cNvSpPr>
            <a:spLocks noChangeArrowheads="1"/>
          </p:cNvSpPr>
          <p:nvPr/>
        </p:nvSpPr>
        <p:spPr bwMode="auto">
          <a:xfrm>
            <a:off x="8229600" y="31242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38" name="Rectangle 67"/>
          <p:cNvSpPr>
            <a:spLocks noChangeArrowheads="1"/>
          </p:cNvSpPr>
          <p:nvPr/>
        </p:nvSpPr>
        <p:spPr bwMode="auto">
          <a:xfrm>
            <a:off x="8382000" y="31242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39" name="Rectangle 68"/>
          <p:cNvSpPr>
            <a:spLocks noChangeArrowheads="1"/>
          </p:cNvSpPr>
          <p:nvPr/>
        </p:nvSpPr>
        <p:spPr bwMode="auto">
          <a:xfrm>
            <a:off x="8534400" y="31242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40" name="Rectangle 69"/>
          <p:cNvSpPr>
            <a:spLocks noChangeArrowheads="1"/>
          </p:cNvSpPr>
          <p:nvPr/>
        </p:nvSpPr>
        <p:spPr bwMode="auto">
          <a:xfrm>
            <a:off x="8686800" y="31242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41" name="Rectangle 70"/>
          <p:cNvSpPr>
            <a:spLocks noChangeArrowheads="1"/>
          </p:cNvSpPr>
          <p:nvPr/>
        </p:nvSpPr>
        <p:spPr bwMode="auto">
          <a:xfrm>
            <a:off x="8839200" y="31242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42" name="Rectangle 71"/>
          <p:cNvSpPr>
            <a:spLocks noChangeArrowheads="1"/>
          </p:cNvSpPr>
          <p:nvPr/>
        </p:nvSpPr>
        <p:spPr bwMode="auto">
          <a:xfrm>
            <a:off x="70104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43" name="Rectangle 72"/>
          <p:cNvSpPr>
            <a:spLocks noChangeArrowheads="1"/>
          </p:cNvSpPr>
          <p:nvPr/>
        </p:nvSpPr>
        <p:spPr bwMode="auto">
          <a:xfrm>
            <a:off x="71628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44" name="Rectangle 73"/>
          <p:cNvSpPr>
            <a:spLocks noChangeArrowheads="1"/>
          </p:cNvSpPr>
          <p:nvPr/>
        </p:nvSpPr>
        <p:spPr bwMode="auto">
          <a:xfrm>
            <a:off x="73152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45" name="Rectangle 74"/>
          <p:cNvSpPr>
            <a:spLocks noChangeArrowheads="1"/>
          </p:cNvSpPr>
          <p:nvPr/>
        </p:nvSpPr>
        <p:spPr bwMode="auto">
          <a:xfrm>
            <a:off x="74676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46" name="Rectangle 75"/>
          <p:cNvSpPr>
            <a:spLocks noChangeArrowheads="1"/>
          </p:cNvSpPr>
          <p:nvPr/>
        </p:nvSpPr>
        <p:spPr bwMode="auto">
          <a:xfrm>
            <a:off x="76200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47" name="Rectangle 76"/>
          <p:cNvSpPr>
            <a:spLocks noChangeArrowheads="1"/>
          </p:cNvSpPr>
          <p:nvPr/>
        </p:nvSpPr>
        <p:spPr bwMode="auto">
          <a:xfrm>
            <a:off x="77724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48" name="Rectangle 77"/>
          <p:cNvSpPr>
            <a:spLocks noChangeArrowheads="1"/>
          </p:cNvSpPr>
          <p:nvPr/>
        </p:nvSpPr>
        <p:spPr bwMode="auto">
          <a:xfrm>
            <a:off x="79248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49" name="Rectangle 78"/>
          <p:cNvSpPr>
            <a:spLocks noChangeArrowheads="1"/>
          </p:cNvSpPr>
          <p:nvPr/>
        </p:nvSpPr>
        <p:spPr bwMode="auto">
          <a:xfrm>
            <a:off x="80772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50" name="Rectangle 79"/>
          <p:cNvSpPr>
            <a:spLocks noChangeArrowheads="1"/>
          </p:cNvSpPr>
          <p:nvPr/>
        </p:nvSpPr>
        <p:spPr bwMode="auto">
          <a:xfrm>
            <a:off x="82296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51" name="Rectangle 80"/>
          <p:cNvSpPr>
            <a:spLocks noChangeArrowheads="1"/>
          </p:cNvSpPr>
          <p:nvPr/>
        </p:nvSpPr>
        <p:spPr bwMode="auto">
          <a:xfrm>
            <a:off x="83820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52" name="Rectangle 81"/>
          <p:cNvSpPr>
            <a:spLocks noChangeArrowheads="1"/>
          </p:cNvSpPr>
          <p:nvPr/>
        </p:nvSpPr>
        <p:spPr bwMode="auto">
          <a:xfrm>
            <a:off x="85344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53" name="Rectangle 82"/>
          <p:cNvSpPr>
            <a:spLocks noChangeArrowheads="1"/>
          </p:cNvSpPr>
          <p:nvPr/>
        </p:nvSpPr>
        <p:spPr bwMode="auto">
          <a:xfrm>
            <a:off x="86868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54" name="Rectangle 83"/>
          <p:cNvSpPr>
            <a:spLocks noChangeArrowheads="1"/>
          </p:cNvSpPr>
          <p:nvPr/>
        </p:nvSpPr>
        <p:spPr bwMode="auto">
          <a:xfrm>
            <a:off x="88392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55" name="Text Box 84"/>
          <p:cNvSpPr txBox="1">
            <a:spLocks noChangeArrowheads="1"/>
          </p:cNvSpPr>
          <p:nvPr/>
        </p:nvSpPr>
        <p:spPr bwMode="auto">
          <a:xfrm rot="-5400000">
            <a:off x="6488907" y="2631281"/>
            <a:ext cx="677862" cy="396875"/>
          </a:xfrm>
          <a:prstGeom prst="rect">
            <a:avLst/>
          </a:prstGeom>
          <a:noFill/>
          <a:ln w="9525">
            <a:noFill/>
            <a:miter lim="800000"/>
            <a:headEnd/>
            <a:tailEnd/>
          </a:ln>
        </p:spPr>
        <p:txBody>
          <a:bodyPr wrap="none">
            <a:spAutoFit/>
          </a:bodyPr>
          <a:lstStyle/>
          <a:p>
            <a:r>
              <a:rPr lang="en-US" sz="2000" i="1"/>
              <a:t>rows</a:t>
            </a:r>
          </a:p>
        </p:txBody>
      </p:sp>
      <p:sp>
        <p:nvSpPr>
          <p:cNvPr id="32856" name="Text Box 85"/>
          <p:cNvSpPr txBox="1">
            <a:spLocks noChangeArrowheads="1"/>
          </p:cNvSpPr>
          <p:nvPr/>
        </p:nvSpPr>
        <p:spPr bwMode="auto">
          <a:xfrm>
            <a:off x="7467600" y="1752600"/>
            <a:ext cx="1030288" cy="396875"/>
          </a:xfrm>
          <a:prstGeom prst="rect">
            <a:avLst/>
          </a:prstGeom>
          <a:noFill/>
          <a:ln w="9525">
            <a:noFill/>
            <a:miter lim="800000"/>
            <a:headEnd/>
            <a:tailEnd/>
          </a:ln>
        </p:spPr>
        <p:txBody>
          <a:bodyPr wrap="none">
            <a:spAutoFit/>
          </a:bodyPr>
          <a:lstStyle/>
          <a:p>
            <a:r>
              <a:rPr lang="en-US" sz="2000" i="1"/>
              <a:t>columns</a:t>
            </a:r>
          </a:p>
        </p:txBody>
      </p:sp>
      <p:sp>
        <p:nvSpPr>
          <p:cNvPr id="32857" name="Text Box 86"/>
          <p:cNvSpPr txBox="1">
            <a:spLocks noChangeArrowheads="1"/>
          </p:cNvSpPr>
          <p:nvPr/>
        </p:nvSpPr>
        <p:spPr bwMode="auto">
          <a:xfrm>
            <a:off x="7467600" y="3505200"/>
            <a:ext cx="1106488" cy="457200"/>
          </a:xfrm>
          <a:prstGeom prst="rect">
            <a:avLst/>
          </a:prstGeom>
          <a:noFill/>
          <a:ln w="9525">
            <a:noFill/>
            <a:miter lim="800000"/>
            <a:headEnd/>
            <a:tailEnd/>
          </a:ln>
        </p:spPr>
        <p:txBody>
          <a:bodyPr wrap="none">
            <a:spAutoFit/>
          </a:bodyPr>
          <a:lstStyle/>
          <a:p>
            <a:r>
              <a:rPr lang="en-US"/>
              <a:t>array X</a:t>
            </a:r>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2"/>
          <p:cNvSpPr>
            <a:spLocks noGrp="1" noChangeArrowheads="1"/>
          </p:cNvSpPr>
          <p:nvPr>
            <p:ph type="title"/>
          </p:nvPr>
        </p:nvSpPr>
        <p:spPr>
          <a:xfrm>
            <a:off x="990600" y="-152400"/>
            <a:ext cx="7162800" cy="1143000"/>
          </a:xfrm>
          <a:noFill/>
        </p:spPr>
        <p:txBody>
          <a:bodyPr lIns="90488" tIns="44450" rIns="90488" bIns="44450"/>
          <a:lstStyle/>
          <a:p>
            <a:pPr eaLnBrk="1" hangingPunct="1"/>
            <a:r>
              <a:rPr lang="en-GB" smtClean="0"/>
              <a:t>Loop Fusion</a:t>
            </a:r>
          </a:p>
        </p:txBody>
      </p:sp>
      <p:sp>
        <p:nvSpPr>
          <p:cNvPr id="33798" name="Rectangle 3"/>
          <p:cNvSpPr>
            <a:spLocks noGrp="1" noChangeArrowheads="1"/>
          </p:cNvSpPr>
          <p:nvPr>
            <p:ph type="body" idx="1"/>
          </p:nvPr>
        </p:nvSpPr>
        <p:spPr>
          <a:xfrm>
            <a:off x="304800" y="838200"/>
            <a:ext cx="8839200" cy="4953000"/>
          </a:xfrm>
          <a:noFill/>
        </p:spPr>
        <p:txBody>
          <a:bodyPr lIns="90488" tIns="44450" rIns="90488" bIns="44450"/>
          <a:lstStyle/>
          <a:p>
            <a:pPr marL="285750" indent="-285750" eaLnBrk="1" hangingPunct="1">
              <a:lnSpc>
                <a:spcPct val="90000"/>
              </a:lnSpc>
              <a:buFontTx/>
              <a:buNone/>
            </a:pPr>
            <a:r>
              <a:rPr lang="en-US" sz="2000" dirty="0" smtClean="0">
                <a:latin typeface="Courier New" pitchFamily="49" charset="0"/>
              </a:rPr>
              <a:t>     </a:t>
            </a:r>
            <a:r>
              <a:rPr lang="en-GB" sz="2000" dirty="0" smtClean="0">
                <a:latin typeface="Courier New" pitchFamily="49" charset="0"/>
              </a:rPr>
              <a:t>for (</a:t>
            </a:r>
            <a:r>
              <a:rPr lang="en-GB" sz="2000" dirty="0" err="1" smtClean="0">
                <a:latin typeface="Courier New" pitchFamily="49" charset="0"/>
              </a:rPr>
              <a:t>i</a:t>
            </a:r>
            <a:r>
              <a:rPr lang="en-GB" sz="2000" dirty="0" smtClean="0">
                <a:latin typeface="Courier New" pitchFamily="49" charset="0"/>
              </a:rPr>
              <a:t> = 0; </a:t>
            </a:r>
            <a:r>
              <a:rPr lang="en-GB" sz="2000" dirty="0" err="1" smtClean="0">
                <a:latin typeface="Courier New" pitchFamily="49" charset="0"/>
              </a:rPr>
              <a:t>i</a:t>
            </a:r>
            <a:r>
              <a:rPr lang="en-GB" sz="2000" dirty="0" smtClean="0">
                <a:latin typeface="Courier New" pitchFamily="49" charset="0"/>
              </a:rPr>
              <a:t> &lt; N; </a:t>
            </a:r>
            <a:r>
              <a:rPr lang="en-US" sz="2000" dirty="0" err="1" smtClean="0">
                <a:latin typeface="Courier New" pitchFamily="49" charset="0"/>
              </a:rPr>
              <a:t>i</a:t>
            </a:r>
            <a:r>
              <a:rPr lang="en-US" sz="2000" dirty="0" smtClean="0">
                <a:latin typeface="Courier New" pitchFamily="49" charset="0"/>
              </a:rPr>
              <a:t>++</a:t>
            </a:r>
            <a:r>
              <a:rPr lang="en-GB" sz="2000" dirty="0" smtClean="0">
                <a:latin typeface="Courier New" pitchFamily="49" charset="0"/>
              </a:rPr>
              <a:t>)</a:t>
            </a:r>
          </a:p>
          <a:p>
            <a:pPr marL="285750" indent="-285750" eaLnBrk="1" hangingPunct="1">
              <a:lnSpc>
                <a:spcPct val="90000"/>
              </a:lnSpc>
              <a:buFontTx/>
              <a:buNone/>
            </a:pPr>
            <a:r>
              <a:rPr lang="en-US" sz="2000" dirty="0" smtClean="0">
                <a:latin typeface="Courier New" pitchFamily="49" charset="0"/>
              </a:rPr>
              <a:t>        </a:t>
            </a:r>
            <a:r>
              <a:rPr lang="en-GB" sz="2000" dirty="0" smtClean="0">
                <a:latin typeface="Courier New" pitchFamily="49" charset="0"/>
              </a:rPr>
              <a:t>for (j = 0; j &lt; N; j</a:t>
            </a:r>
            <a:r>
              <a:rPr lang="en-US" sz="2000" dirty="0" smtClean="0">
                <a:latin typeface="Courier New" pitchFamily="49" charset="0"/>
              </a:rPr>
              <a:t>++</a:t>
            </a:r>
            <a:r>
              <a:rPr lang="en-GB" sz="2000" dirty="0" smtClean="0">
                <a:latin typeface="Courier New" pitchFamily="49" charset="0"/>
              </a:rPr>
              <a:t>)</a:t>
            </a:r>
          </a:p>
          <a:p>
            <a:pPr marL="285750" indent="-285750" eaLnBrk="1" hangingPunct="1">
              <a:lnSpc>
                <a:spcPct val="90000"/>
              </a:lnSpc>
              <a:buFontTx/>
              <a:buNone/>
            </a:pPr>
            <a:r>
              <a:rPr lang="en-US" sz="2000" dirty="0" smtClean="0">
                <a:latin typeface="Courier New" pitchFamily="49" charset="0"/>
              </a:rPr>
              <a:t>           </a:t>
            </a:r>
            <a:r>
              <a:rPr lang="en-GB" sz="2000" dirty="0" smtClean="0">
                <a:solidFill>
                  <a:schemeClr val="accent1"/>
                </a:solidFill>
                <a:latin typeface="Courier New" pitchFamily="49" charset="0"/>
              </a:rPr>
              <a:t>a[</a:t>
            </a:r>
            <a:r>
              <a:rPr lang="en-GB" sz="2000" dirty="0" err="1" smtClean="0">
                <a:solidFill>
                  <a:schemeClr val="accent1"/>
                </a:solidFill>
                <a:latin typeface="Courier New" pitchFamily="49" charset="0"/>
              </a:rPr>
              <a:t>i</a:t>
            </a:r>
            <a:r>
              <a:rPr lang="en-GB" sz="2000" dirty="0" smtClean="0">
                <a:solidFill>
                  <a:schemeClr val="accent1"/>
                </a:solidFill>
                <a:latin typeface="Courier New" pitchFamily="49" charset="0"/>
              </a:rPr>
              <a:t>][j]</a:t>
            </a:r>
            <a:r>
              <a:rPr lang="en-GB" sz="2000" dirty="0" smtClean="0">
                <a:latin typeface="Courier New" pitchFamily="49" charset="0"/>
              </a:rPr>
              <a:t> = 1/b[</a:t>
            </a:r>
            <a:r>
              <a:rPr lang="en-GB" sz="2000" dirty="0" err="1" smtClean="0">
                <a:latin typeface="Courier New" pitchFamily="49" charset="0"/>
              </a:rPr>
              <a:t>i</a:t>
            </a:r>
            <a:r>
              <a:rPr lang="en-GB" sz="2000" dirty="0" smtClean="0">
                <a:latin typeface="Courier New" pitchFamily="49" charset="0"/>
              </a:rPr>
              <a:t>][j] * </a:t>
            </a:r>
            <a:r>
              <a:rPr lang="en-GB" sz="2000" dirty="0" smtClean="0">
                <a:solidFill>
                  <a:schemeClr val="accent1"/>
                </a:solidFill>
                <a:latin typeface="Courier New" pitchFamily="49" charset="0"/>
              </a:rPr>
              <a:t>c[</a:t>
            </a:r>
            <a:r>
              <a:rPr lang="en-GB" sz="2000" dirty="0" err="1" smtClean="0">
                <a:solidFill>
                  <a:schemeClr val="accent1"/>
                </a:solidFill>
                <a:latin typeface="Courier New" pitchFamily="49" charset="0"/>
              </a:rPr>
              <a:t>i</a:t>
            </a:r>
            <a:r>
              <a:rPr lang="en-GB" sz="2000" dirty="0" smtClean="0">
                <a:solidFill>
                  <a:schemeClr val="accent1"/>
                </a:solidFill>
                <a:latin typeface="Courier New" pitchFamily="49" charset="0"/>
              </a:rPr>
              <a:t>][j]</a:t>
            </a:r>
            <a:r>
              <a:rPr lang="en-GB" sz="2000" dirty="0" smtClean="0">
                <a:latin typeface="Courier New" pitchFamily="49" charset="0"/>
              </a:rPr>
              <a:t>;</a:t>
            </a:r>
          </a:p>
          <a:p>
            <a:pPr marL="285750" indent="-285750" eaLnBrk="1" hangingPunct="1">
              <a:lnSpc>
                <a:spcPct val="90000"/>
              </a:lnSpc>
              <a:buFontTx/>
              <a:buNone/>
            </a:pPr>
            <a:r>
              <a:rPr lang="en-US" sz="2000" dirty="0" smtClean="0">
                <a:latin typeface="Courier New" pitchFamily="49" charset="0"/>
              </a:rPr>
              <a:t>     </a:t>
            </a:r>
            <a:r>
              <a:rPr lang="en-GB" sz="2000" dirty="0" smtClean="0">
                <a:latin typeface="Courier New" pitchFamily="49" charset="0"/>
              </a:rPr>
              <a:t>for (</a:t>
            </a:r>
            <a:r>
              <a:rPr lang="en-GB" sz="2000" dirty="0" err="1" smtClean="0">
                <a:latin typeface="Courier New" pitchFamily="49" charset="0"/>
              </a:rPr>
              <a:t>i</a:t>
            </a:r>
            <a:r>
              <a:rPr lang="en-GB" sz="2000" dirty="0" smtClean="0">
                <a:latin typeface="Courier New" pitchFamily="49" charset="0"/>
              </a:rPr>
              <a:t> = 0; </a:t>
            </a:r>
            <a:r>
              <a:rPr lang="en-GB" sz="2000" dirty="0" err="1" smtClean="0">
                <a:latin typeface="Courier New" pitchFamily="49" charset="0"/>
              </a:rPr>
              <a:t>i</a:t>
            </a:r>
            <a:r>
              <a:rPr lang="en-GB" sz="2000" dirty="0" smtClean="0">
                <a:latin typeface="Courier New" pitchFamily="49" charset="0"/>
              </a:rPr>
              <a:t> &lt; N; </a:t>
            </a:r>
            <a:r>
              <a:rPr lang="en-US" sz="2000" dirty="0" err="1" smtClean="0">
                <a:latin typeface="Courier New" pitchFamily="49" charset="0"/>
              </a:rPr>
              <a:t>i</a:t>
            </a:r>
            <a:r>
              <a:rPr lang="en-US" sz="2000" dirty="0" smtClean="0">
                <a:latin typeface="Courier New" pitchFamily="49" charset="0"/>
              </a:rPr>
              <a:t>++</a:t>
            </a:r>
            <a:r>
              <a:rPr lang="en-GB" sz="2000" dirty="0" smtClean="0">
                <a:latin typeface="Courier New" pitchFamily="49" charset="0"/>
              </a:rPr>
              <a:t>)</a:t>
            </a:r>
          </a:p>
          <a:p>
            <a:pPr marL="285750" indent="-285750" eaLnBrk="1" hangingPunct="1">
              <a:lnSpc>
                <a:spcPct val="90000"/>
              </a:lnSpc>
              <a:buFontTx/>
              <a:buNone/>
            </a:pPr>
            <a:r>
              <a:rPr lang="en-US" sz="2000" dirty="0" smtClean="0">
                <a:latin typeface="Courier New" pitchFamily="49" charset="0"/>
              </a:rPr>
              <a:t>        </a:t>
            </a:r>
            <a:r>
              <a:rPr lang="en-GB" sz="2000" dirty="0" smtClean="0">
                <a:latin typeface="Courier New" pitchFamily="49" charset="0"/>
              </a:rPr>
              <a:t>for (j = 0; j &lt; N; j</a:t>
            </a:r>
            <a:r>
              <a:rPr lang="en-US" sz="2000" dirty="0" smtClean="0">
                <a:latin typeface="Courier New" pitchFamily="49" charset="0"/>
              </a:rPr>
              <a:t>++</a:t>
            </a:r>
            <a:r>
              <a:rPr lang="en-GB" sz="2000" dirty="0" smtClean="0">
                <a:latin typeface="Courier New" pitchFamily="49" charset="0"/>
              </a:rPr>
              <a:t>)</a:t>
            </a:r>
          </a:p>
          <a:p>
            <a:pPr marL="285750" indent="-285750" eaLnBrk="1" hangingPunct="1">
              <a:lnSpc>
                <a:spcPct val="90000"/>
              </a:lnSpc>
              <a:buFontTx/>
              <a:buNone/>
            </a:pPr>
            <a:r>
              <a:rPr lang="en-US" sz="2000" dirty="0" smtClean="0">
                <a:latin typeface="Courier New" pitchFamily="49" charset="0"/>
              </a:rPr>
              <a:t>           </a:t>
            </a:r>
            <a:r>
              <a:rPr lang="en-GB" sz="2000" dirty="0" smtClean="0">
                <a:latin typeface="Courier New" pitchFamily="49" charset="0"/>
              </a:rPr>
              <a:t>d[</a:t>
            </a:r>
            <a:r>
              <a:rPr lang="en-GB" sz="2000" dirty="0" err="1" smtClean="0">
                <a:latin typeface="Courier New" pitchFamily="49" charset="0"/>
              </a:rPr>
              <a:t>i</a:t>
            </a:r>
            <a:r>
              <a:rPr lang="en-GB" sz="2000" dirty="0" smtClean="0">
                <a:latin typeface="Courier New" pitchFamily="49" charset="0"/>
              </a:rPr>
              <a:t>][j] = </a:t>
            </a:r>
            <a:r>
              <a:rPr lang="en-GB" sz="2000" dirty="0" smtClean="0">
                <a:solidFill>
                  <a:schemeClr val="accent1"/>
                </a:solidFill>
                <a:latin typeface="Courier New" pitchFamily="49" charset="0"/>
              </a:rPr>
              <a:t>a[</a:t>
            </a:r>
            <a:r>
              <a:rPr lang="en-GB" sz="2000" dirty="0" err="1" smtClean="0">
                <a:solidFill>
                  <a:schemeClr val="accent1"/>
                </a:solidFill>
                <a:latin typeface="Courier New" pitchFamily="49" charset="0"/>
              </a:rPr>
              <a:t>i</a:t>
            </a:r>
            <a:r>
              <a:rPr lang="en-GB" sz="2000" dirty="0" smtClean="0">
                <a:solidFill>
                  <a:schemeClr val="accent1"/>
                </a:solidFill>
                <a:latin typeface="Courier New" pitchFamily="49" charset="0"/>
              </a:rPr>
              <a:t>][j]</a:t>
            </a:r>
            <a:r>
              <a:rPr lang="en-GB" sz="2000" dirty="0" smtClean="0">
                <a:latin typeface="Courier New" pitchFamily="49" charset="0"/>
              </a:rPr>
              <a:t> + </a:t>
            </a:r>
            <a:r>
              <a:rPr lang="en-GB" sz="2000" dirty="0" smtClean="0">
                <a:solidFill>
                  <a:schemeClr val="accent1"/>
                </a:solidFill>
                <a:latin typeface="Courier New" pitchFamily="49" charset="0"/>
              </a:rPr>
              <a:t>c[</a:t>
            </a:r>
            <a:r>
              <a:rPr lang="en-GB" sz="2000" dirty="0" err="1" smtClean="0">
                <a:solidFill>
                  <a:schemeClr val="accent1"/>
                </a:solidFill>
                <a:latin typeface="Courier New" pitchFamily="49" charset="0"/>
              </a:rPr>
              <a:t>i</a:t>
            </a:r>
            <a:r>
              <a:rPr lang="en-GB" sz="2000" dirty="0" smtClean="0">
                <a:solidFill>
                  <a:schemeClr val="accent1"/>
                </a:solidFill>
                <a:latin typeface="Courier New" pitchFamily="49" charset="0"/>
              </a:rPr>
              <a:t>][j]</a:t>
            </a:r>
            <a:r>
              <a:rPr lang="en-GB" sz="2000" dirty="0" smtClean="0">
                <a:latin typeface="Courier New" pitchFamily="49" charset="0"/>
              </a:rPr>
              <a:t>;</a:t>
            </a:r>
          </a:p>
          <a:p>
            <a:pPr marL="285750" indent="-285750" eaLnBrk="1" hangingPunct="1">
              <a:lnSpc>
                <a:spcPct val="90000"/>
              </a:lnSpc>
              <a:buFontTx/>
              <a:buNone/>
            </a:pPr>
            <a:endParaRPr lang="en-US" sz="2000" dirty="0" smtClean="0">
              <a:latin typeface="Courier New" pitchFamily="49" charset="0"/>
            </a:endParaRPr>
          </a:p>
          <a:p>
            <a:pPr marL="285750" indent="-285750" eaLnBrk="1" hangingPunct="1">
              <a:lnSpc>
                <a:spcPct val="90000"/>
              </a:lnSpc>
              <a:buFontTx/>
              <a:buNone/>
            </a:pPr>
            <a:endParaRPr lang="en-US" sz="2000" dirty="0" smtClean="0">
              <a:latin typeface="Courier New" pitchFamily="49" charset="0"/>
            </a:endParaRPr>
          </a:p>
          <a:p>
            <a:pPr marL="285750" indent="-285750" eaLnBrk="1" hangingPunct="1">
              <a:lnSpc>
                <a:spcPct val="90000"/>
              </a:lnSpc>
              <a:buFontTx/>
              <a:buNone/>
            </a:pPr>
            <a:endParaRPr lang="en-GB" sz="2000" dirty="0" smtClean="0">
              <a:latin typeface="Courier New" pitchFamily="49" charset="0"/>
            </a:endParaRPr>
          </a:p>
          <a:p>
            <a:pPr marL="285750" indent="-285750" eaLnBrk="1" hangingPunct="1">
              <a:lnSpc>
                <a:spcPct val="90000"/>
              </a:lnSpc>
              <a:buFontTx/>
              <a:buNone/>
            </a:pPr>
            <a:r>
              <a:rPr lang="en-US" sz="2000" dirty="0" smtClean="0">
                <a:latin typeface="Courier New" pitchFamily="49" charset="0"/>
              </a:rPr>
              <a:t>     </a:t>
            </a:r>
            <a:r>
              <a:rPr lang="en-GB" sz="2000" dirty="0" smtClean="0">
                <a:latin typeface="Courier New" pitchFamily="49" charset="0"/>
              </a:rPr>
              <a:t>for (</a:t>
            </a:r>
            <a:r>
              <a:rPr lang="en-GB" sz="2000" dirty="0" err="1" smtClean="0">
                <a:latin typeface="Courier New" pitchFamily="49" charset="0"/>
              </a:rPr>
              <a:t>i</a:t>
            </a:r>
            <a:r>
              <a:rPr lang="en-GB" sz="2000" dirty="0" smtClean="0">
                <a:latin typeface="Courier New" pitchFamily="49" charset="0"/>
              </a:rPr>
              <a:t> = 0; </a:t>
            </a:r>
            <a:r>
              <a:rPr lang="en-GB" sz="2000" dirty="0" err="1" smtClean="0">
                <a:latin typeface="Courier New" pitchFamily="49" charset="0"/>
              </a:rPr>
              <a:t>i</a:t>
            </a:r>
            <a:r>
              <a:rPr lang="en-GB" sz="2000" dirty="0" smtClean="0">
                <a:latin typeface="Courier New" pitchFamily="49" charset="0"/>
              </a:rPr>
              <a:t> &lt; N; </a:t>
            </a:r>
            <a:r>
              <a:rPr lang="en-GB" sz="2000" dirty="0" err="1" smtClean="0">
                <a:latin typeface="Courier New" pitchFamily="49" charset="0"/>
              </a:rPr>
              <a:t>i</a:t>
            </a:r>
            <a:r>
              <a:rPr lang="en-US" sz="2000" dirty="0" smtClean="0">
                <a:latin typeface="Courier New" pitchFamily="49" charset="0"/>
              </a:rPr>
              <a:t>++</a:t>
            </a:r>
            <a:r>
              <a:rPr lang="en-GB" sz="2000" dirty="0" smtClean="0">
                <a:latin typeface="Courier New" pitchFamily="49" charset="0"/>
              </a:rPr>
              <a:t>)</a:t>
            </a:r>
          </a:p>
          <a:p>
            <a:pPr marL="285750" indent="-285750" eaLnBrk="1" hangingPunct="1">
              <a:lnSpc>
                <a:spcPct val="90000"/>
              </a:lnSpc>
              <a:buFontTx/>
              <a:buNone/>
            </a:pPr>
            <a:r>
              <a:rPr lang="en-US" sz="2000" dirty="0" smtClean="0">
                <a:latin typeface="Courier New" pitchFamily="49" charset="0"/>
              </a:rPr>
              <a:t>        </a:t>
            </a:r>
            <a:r>
              <a:rPr lang="en-GB" sz="2000" dirty="0" smtClean="0">
                <a:latin typeface="Courier New" pitchFamily="49" charset="0"/>
              </a:rPr>
              <a:t>for (j = 0; j &lt; N; j</a:t>
            </a:r>
            <a:r>
              <a:rPr lang="en-US" sz="2000" dirty="0" smtClean="0">
                <a:latin typeface="Courier New" pitchFamily="49" charset="0"/>
              </a:rPr>
              <a:t>++</a:t>
            </a:r>
            <a:r>
              <a:rPr lang="en-GB" sz="2000" dirty="0" smtClean="0">
                <a:latin typeface="Courier New" pitchFamily="49" charset="0"/>
              </a:rPr>
              <a:t>){</a:t>
            </a:r>
            <a:endParaRPr lang="en-US" sz="2000" dirty="0" smtClean="0">
              <a:latin typeface="Courier New" pitchFamily="49" charset="0"/>
            </a:endParaRPr>
          </a:p>
          <a:p>
            <a:pPr marL="285750" indent="-285750" eaLnBrk="1" hangingPunct="1">
              <a:lnSpc>
                <a:spcPct val="90000"/>
              </a:lnSpc>
              <a:buFontTx/>
              <a:buNone/>
            </a:pPr>
            <a:r>
              <a:rPr lang="en-US" sz="2000" dirty="0" smtClean="0">
                <a:latin typeface="Courier New" pitchFamily="49" charset="0"/>
              </a:rPr>
              <a:t>          </a:t>
            </a:r>
            <a:r>
              <a:rPr lang="en-GB" sz="2000" dirty="0" smtClean="0">
                <a:latin typeface="Courier New" pitchFamily="49" charset="0"/>
              </a:rPr>
              <a:t>a[</a:t>
            </a:r>
            <a:r>
              <a:rPr lang="en-GB" sz="2000" dirty="0" err="1" smtClean="0">
                <a:latin typeface="Courier New" pitchFamily="49" charset="0"/>
              </a:rPr>
              <a:t>i</a:t>
            </a:r>
            <a:r>
              <a:rPr lang="en-GB" sz="2000" dirty="0" smtClean="0">
                <a:latin typeface="Courier New" pitchFamily="49" charset="0"/>
              </a:rPr>
              <a:t>][j] = 1/b[</a:t>
            </a:r>
            <a:r>
              <a:rPr lang="en-GB" sz="2000" dirty="0" err="1" smtClean="0">
                <a:latin typeface="Courier New" pitchFamily="49" charset="0"/>
              </a:rPr>
              <a:t>i</a:t>
            </a:r>
            <a:r>
              <a:rPr lang="en-GB" sz="2000" dirty="0" smtClean="0">
                <a:latin typeface="Courier New" pitchFamily="49" charset="0"/>
              </a:rPr>
              <a:t>][j] * c[</a:t>
            </a:r>
            <a:r>
              <a:rPr lang="en-GB" sz="2000" dirty="0" err="1" smtClean="0">
                <a:latin typeface="Courier New" pitchFamily="49" charset="0"/>
              </a:rPr>
              <a:t>i</a:t>
            </a:r>
            <a:r>
              <a:rPr lang="en-GB" sz="2000" dirty="0" smtClean="0">
                <a:latin typeface="Courier New" pitchFamily="49" charset="0"/>
              </a:rPr>
              <a:t>][j];</a:t>
            </a:r>
          </a:p>
          <a:p>
            <a:pPr marL="285750" indent="-285750" eaLnBrk="1" hangingPunct="1">
              <a:lnSpc>
                <a:spcPct val="90000"/>
              </a:lnSpc>
              <a:buFontTx/>
              <a:buNone/>
            </a:pPr>
            <a:r>
              <a:rPr lang="en-US" sz="2000" dirty="0" smtClean="0">
                <a:latin typeface="Courier New" pitchFamily="49" charset="0"/>
              </a:rPr>
              <a:t>          </a:t>
            </a:r>
            <a:r>
              <a:rPr lang="en-GB" sz="2000" dirty="0" smtClean="0">
                <a:latin typeface="Courier New" pitchFamily="49" charset="0"/>
              </a:rPr>
              <a:t>d[</a:t>
            </a:r>
            <a:r>
              <a:rPr lang="en-GB" sz="2000" dirty="0" err="1" smtClean="0">
                <a:latin typeface="Courier New" pitchFamily="49" charset="0"/>
              </a:rPr>
              <a:t>i</a:t>
            </a:r>
            <a:r>
              <a:rPr lang="en-GB" sz="2000" dirty="0" smtClean="0">
                <a:latin typeface="Courier New" pitchFamily="49" charset="0"/>
              </a:rPr>
              <a:t>][j] = a[</a:t>
            </a:r>
            <a:r>
              <a:rPr lang="en-GB" sz="2000" dirty="0" err="1" smtClean="0">
                <a:latin typeface="Courier New" pitchFamily="49" charset="0"/>
              </a:rPr>
              <a:t>i</a:t>
            </a:r>
            <a:r>
              <a:rPr lang="en-GB" sz="2000" dirty="0" smtClean="0">
                <a:latin typeface="Courier New" pitchFamily="49" charset="0"/>
              </a:rPr>
              <a:t>][j] + c[</a:t>
            </a:r>
            <a:r>
              <a:rPr lang="en-GB" sz="2000" dirty="0" err="1" smtClean="0">
                <a:latin typeface="Courier New" pitchFamily="49" charset="0"/>
              </a:rPr>
              <a:t>i</a:t>
            </a:r>
            <a:r>
              <a:rPr lang="en-GB" sz="2000" dirty="0" smtClean="0">
                <a:latin typeface="Courier New" pitchFamily="49" charset="0"/>
              </a:rPr>
              <a:t>][j];</a:t>
            </a:r>
            <a:endParaRPr lang="en-US" sz="2000" dirty="0" smtClean="0">
              <a:latin typeface="Courier New" pitchFamily="49" charset="0"/>
            </a:endParaRPr>
          </a:p>
          <a:p>
            <a:pPr marL="285750" indent="-285750" eaLnBrk="1" hangingPunct="1">
              <a:lnSpc>
                <a:spcPct val="90000"/>
              </a:lnSpc>
              <a:buFontTx/>
              <a:buNone/>
            </a:pPr>
            <a:r>
              <a:rPr lang="en-US" sz="2000" dirty="0" smtClean="0">
                <a:latin typeface="Courier New" pitchFamily="49" charset="0"/>
              </a:rPr>
              <a:t>     </a:t>
            </a:r>
            <a:r>
              <a:rPr lang="en-GB" sz="2000" dirty="0" smtClean="0">
                <a:latin typeface="Courier New" pitchFamily="49" charset="0"/>
              </a:rPr>
              <a:t>}</a:t>
            </a:r>
            <a:endParaRPr lang="en-GB" sz="2800" dirty="0" smtClean="0"/>
          </a:p>
          <a:p>
            <a:pPr marL="285750" indent="-285750" eaLnBrk="1" hangingPunct="1">
              <a:lnSpc>
                <a:spcPct val="90000"/>
              </a:lnSpc>
              <a:buFontTx/>
              <a:buNone/>
            </a:pPr>
            <a:endParaRPr lang="en-US" sz="2400" dirty="0" smtClean="0"/>
          </a:p>
          <a:p>
            <a:pPr marL="285750" indent="-285750" eaLnBrk="1" hangingPunct="1">
              <a:lnSpc>
                <a:spcPct val="90000"/>
              </a:lnSpc>
              <a:buFontTx/>
              <a:buNone/>
            </a:pPr>
            <a:r>
              <a:rPr lang="en-US" sz="2400" dirty="0" err="1" smtClean="0"/>
              <a:t>Splitted</a:t>
            </a:r>
            <a:r>
              <a:rPr lang="en-US" sz="2400" dirty="0" smtClean="0"/>
              <a:t> loops: every access to a and c misses. Fused loops: only 1</a:t>
            </a:r>
            <a:r>
              <a:rPr lang="en-US" sz="2400" baseline="30000" dirty="0" smtClean="0"/>
              <a:t>st</a:t>
            </a:r>
            <a:r>
              <a:rPr lang="en-US" sz="2400" dirty="0" smtClean="0"/>
              <a:t> access misses. I</a:t>
            </a:r>
            <a:r>
              <a:rPr lang="en-GB" sz="2400" dirty="0" err="1" smtClean="0"/>
              <a:t>mprove</a:t>
            </a:r>
            <a:r>
              <a:rPr lang="en-US" sz="2400" dirty="0" smtClean="0"/>
              <a:t>s</a:t>
            </a:r>
            <a:r>
              <a:rPr lang="en-GB" sz="2400" dirty="0" smtClean="0"/>
              <a:t> </a:t>
            </a:r>
            <a:r>
              <a:rPr lang="en-US" sz="2400" dirty="0" smtClean="0"/>
              <a:t>temporal</a:t>
            </a:r>
            <a:r>
              <a:rPr lang="en-GB" sz="2400" dirty="0" smtClean="0"/>
              <a:t> locality</a:t>
            </a:r>
          </a:p>
        </p:txBody>
      </p:sp>
      <p:sp>
        <p:nvSpPr>
          <p:cNvPr id="33799" name="AutoShape 4"/>
          <p:cNvSpPr>
            <a:spLocks noChangeArrowheads="1"/>
          </p:cNvSpPr>
          <p:nvPr/>
        </p:nvSpPr>
        <p:spPr bwMode="auto">
          <a:xfrm>
            <a:off x="3200400" y="3048000"/>
            <a:ext cx="485775" cy="533400"/>
          </a:xfrm>
          <a:prstGeom prst="downArrow">
            <a:avLst>
              <a:gd name="adj1" fmla="val 50000"/>
              <a:gd name="adj2" fmla="val 27451"/>
            </a:avLst>
          </a:prstGeom>
          <a:solidFill>
            <a:schemeClr val="accent2"/>
          </a:solidFill>
          <a:ln w="19050">
            <a:solidFill>
              <a:schemeClr val="tx1"/>
            </a:solidFill>
            <a:miter lim="800000"/>
            <a:headEnd/>
            <a:tailEnd/>
          </a:ln>
        </p:spPr>
        <p:txBody>
          <a:bodyPr lIns="90000" tIns="46800" rIns="90000" bIns="46800" anchor="ctr">
            <a:spAutoFit/>
          </a:bodyPr>
          <a:lstStyle/>
          <a:p>
            <a:endParaRPr lang="en-US"/>
          </a:p>
        </p:txBody>
      </p:sp>
      <p:sp>
        <p:nvSpPr>
          <p:cNvPr id="585733" name="Oval 5"/>
          <p:cNvSpPr>
            <a:spLocks noChangeArrowheads="1"/>
          </p:cNvSpPr>
          <p:nvPr/>
        </p:nvSpPr>
        <p:spPr bwMode="auto">
          <a:xfrm>
            <a:off x="1763688" y="4581128"/>
            <a:ext cx="1219200" cy="304800"/>
          </a:xfrm>
          <a:prstGeom prst="ellipse">
            <a:avLst/>
          </a:prstGeom>
          <a:noFill/>
          <a:ln w="19050">
            <a:solidFill>
              <a:schemeClr val="tx1"/>
            </a:solidFill>
            <a:round/>
            <a:headEnd/>
            <a:tailEnd/>
          </a:ln>
        </p:spPr>
        <p:txBody>
          <a:bodyPr wrap="none" lIns="90000" tIns="46800" rIns="90000" bIns="46800" anchor="ctr">
            <a:spAutoFit/>
          </a:bodyPr>
          <a:lstStyle/>
          <a:p>
            <a:endParaRPr lang="en-US"/>
          </a:p>
        </p:txBody>
      </p:sp>
      <p:sp>
        <p:nvSpPr>
          <p:cNvPr id="585734" name="Oval 6"/>
          <p:cNvSpPr>
            <a:spLocks noChangeArrowheads="1"/>
          </p:cNvSpPr>
          <p:nvPr/>
        </p:nvSpPr>
        <p:spPr bwMode="auto">
          <a:xfrm>
            <a:off x="3352800" y="4800600"/>
            <a:ext cx="1143000" cy="457200"/>
          </a:xfrm>
          <a:prstGeom prst="ellipse">
            <a:avLst/>
          </a:prstGeom>
          <a:noFill/>
          <a:ln w="19050">
            <a:solidFill>
              <a:schemeClr val="tx1"/>
            </a:solidFill>
            <a:round/>
            <a:headEnd/>
            <a:tailEnd/>
          </a:ln>
        </p:spPr>
        <p:txBody>
          <a:bodyPr wrap="none" lIns="90000" tIns="46800" rIns="90000" bIns="46800" anchor="ctr">
            <a:spAutoFit/>
          </a:bodyPr>
          <a:lstStyle/>
          <a:p>
            <a:endParaRPr lang="en-US"/>
          </a:p>
        </p:txBody>
      </p:sp>
      <p:sp>
        <p:nvSpPr>
          <p:cNvPr id="585735" name="Text Box 7"/>
          <p:cNvSpPr txBox="1">
            <a:spLocks noChangeArrowheads="1"/>
          </p:cNvSpPr>
          <p:nvPr/>
        </p:nvSpPr>
        <p:spPr bwMode="auto">
          <a:xfrm>
            <a:off x="5148064" y="3717032"/>
            <a:ext cx="3319462" cy="336550"/>
          </a:xfrm>
          <a:prstGeom prst="rect">
            <a:avLst/>
          </a:prstGeom>
          <a:noFill/>
          <a:ln w="19050">
            <a:noFill/>
            <a:miter lim="800000"/>
            <a:headEnd/>
            <a:tailEnd/>
          </a:ln>
        </p:spPr>
        <p:txBody>
          <a:bodyPr wrap="none" lIns="90000" tIns="46800" rIns="90000" bIns="46800">
            <a:spAutoFit/>
          </a:bodyPr>
          <a:lstStyle/>
          <a:p>
            <a:pPr eaLnBrk="0" hangingPunct="0"/>
            <a:r>
              <a:rPr lang="en-US" sz="1600" b="1" dirty="0"/>
              <a:t>Reference can be directly to register</a:t>
            </a:r>
          </a:p>
        </p:txBody>
      </p:sp>
      <p:sp>
        <p:nvSpPr>
          <p:cNvPr id="585736" name="Line 8"/>
          <p:cNvSpPr>
            <a:spLocks noChangeShapeType="1"/>
          </p:cNvSpPr>
          <p:nvPr/>
        </p:nvSpPr>
        <p:spPr bwMode="auto">
          <a:xfrm flipH="1">
            <a:off x="4191000" y="4114800"/>
            <a:ext cx="1371600" cy="762000"/>
          </a:xfrm>
          <a:prstGeom prst="line">
            <a:avLst/>
          </a:prstGeom>
          <a:noFill/>
          <a:ln w="19050">
            <a:solidFill>
              <a:schemeClr val="tx1"/>
            </a:solidFill>
            <a:round/>
            <a:headEnd/>
            <a:tailEnd type="triangle" w="med" len="med"/>
          </a:ln>
        </p:spPr>
        <p:txBody>
          <a:bodyPr lIns="90000" tIns="46800" rIns="90000" bIns="46800">
            <a:spAutoFit/>
          </a:bodyP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85733"/>
                                        </p:tgtEl>
                                        <p:attrNameLst>
                                          <p:attrName>style.visibility</p:attrName>
                                        </p:attrNameLst>
                                      </p:cBhvr>
                                      <p:to>
                                        <p:strVal val="visible"/>
                                      </p:to>
                                    </p:set>
                                    <p:animEffect transition="in" filter="wipe(down)">
                                      <p:cBhvr>
                                        <p:cTn id="7" dur="500"/>
                                        <p:tgtEl>
                                          <p:spTgt spid="58573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85734"/>
                                        </p:tgtEl>
                                        <p:attrNameLst>
                                          <p:attrName>style.visibility</p:attrName>
                                        </p:attrNameLst>
                                      </p:cBhvr>
                                      <p:to>
                                        <p:strVal val="visible"/>
                                      </p:to>
                                    </p:set>
                                    <p:animEffect transition="in" filter="wipe(down)">
                                      <p:cBhvr>
                                        <p:cTn id="10" dur="500"/>
                                        <p:tgtEl>
                                          <p:spTgt spid="58573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85735"/>
                                        </p:tgtEl>
                                        <p:attrNameLst>
                                          <p:attrName>style.visibility</p:attrName>
                                        </p:attrNameLst>
                                      </p:cBhvr>
                                      <p:to>
                                        <p:strVal val="visible"/>
                                      </p:to>
                                    </p:set>
                                    <p:animEffect transition="in" filter="wipe(down)">
                                      <p:cBhvr>
                                        <p:cTn id="13" dur="500"/>
                                        <p:tgtEl>
                                          <p:spTgt spid="58573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85736"/>
                                        </p:tgtEl>
                                        <p:attrNameLst>
                                          <p:attrName>style.visibility</p:attrName>
                                        </p:attrNameLst>
                                      </p:cBhvr>
                                      <p:to>
                                        <p:strVal val="visible"/>
                                      </p:to>
                                    </p:set>
                                    <p:animEffect transition="in" filter="wipe(down)">
                                      <p:cBhvr>
                                        <p:cTn id="16" dur="500"/>
                                        <p:tgtEl>
                                          <p:spTgt spid="5857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733" grpId="0" animBg="1"/>
      <p:bldP spid="585734" grpId="0" animBg="1"/>
      <p:bldP spid="585735" grpId="0"/>
      <p:bldP spid="5857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smtClean="0"/>
              <a:t>Memory Performance Gap</a:t>
            </a:r>
            <a:endParaRPr lang="en-AU" smtClean="0"/>
          </a:p>
        </p:txBody>
      </p:sp>
      <p:pic>
        <p:nvPicPr>
          <p:cNvPr id="6149" name="Picture 2"/>
          <p:cNvPicPr>
            <a:picLocks noChangeAspect="1" noChangeArrowheads="1"/>
          </p:cNvPicPr>
          <p:nvPr/>
        </p:nvPicPr>
        <p:blipFill>
          <a:blip r:embed="rId3" cstate="print"/>
          <a:srcRect/>
          <a:stretch>
            <a:fillRect/>
          </a:stretch>
        </p:blipFill>
        <p:spPr bwMode="auto">
          <a:xfrm>
            <a:off x="169863" y="1412875"/>
            <a:ext cx="8434387" cy="447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2"/>
          <p:cNvSpPr>
            <a:spLocks noGrp="1" noChangeArrowheads="1"/>
          </p:cNvSpPr>
          <p:nvPr>
            <p:ph type="title"/>
          </p:nvPr>
        </p:nvSpPr>
        <p:spPr>
          <a:xfrm>
            <a:off x="0" y="-76200"/>
            <a:ext cx="9144000" cy="1143000"/>
          </a:xfrm>
          <a:noFill/>
        </p:spPr>
        <p:txBody>
          <a:bodyPr lIns="90488" tIns="44450" rIns="90488" bIns="44450"/>
          <a:lstStyle/>
          <a:p>
            <a:pPr eaLnBrk="1" hangingPunct="1"/>
            <a:r>
              <a:rPr lang="en-GB" sz="3200" b="1" smtClean="0"/>
              <a:t>Blocking (Tiling) </a:t>
            </a:r>
            <a:r>
              <a:rPr lang="en-GB" sz="3200" smtClean="0"/>
              <a:t> applied to array multiplication</a:t>
            </a:r>
          </a:p>
        </p:txBody>
      </p:sp>
      <p:sp>
        <p:nvSpPr>
          <p:cNvPr id="34822" name="Rectangle 3"/>
          <p:cNvSpPr>
            <a:spLocks noGrp="1" noChangeArrowheads="1"/>
          </p:cNvSpPr>
          <p:nvPr>
            <p:ph type="body" idx="1"/>
          </p:nvPr>
        </p:nvSpPr>
        <p:spPr>
          <a:xfrm>
            <a:off x="152400" y="1143000"/>
            <a:ext cx="5715000" cy="2057400"/>
          </a:xfrm>
          <a:solidFill>
            <a:srgbClr val="FFFF99"/>
          </a:solidFill>
          <a:scene3d>
            <a:camera prst="legacyObliqueTopRight"/>
            <a:lightRig rig="legacyFlat3" dir="b"/>
          </a:scene3d>
          <a:sp3d extrusionH="430200" prstMaterial="legacyMatte">
            <a:bevelT w="13500" h="13500" prst="angle"/>
            <a:bevelB w="13500" h="13500" prst="angle"/>
            <a:extrusionClr>
              <a:srgbClr val="FFFF99"/>
            </a:extrusionClr>
          </a:sp3d>
        </p:spPr>
        <p:txBody>
          <a:bodyPr lIns="90488" tIns="44450" rIns="90488" bIns="44450">
            <a:flatTx/>
          </a:bodyPr>
          <a:lstStyle/>
          <a:p>
            <a:pPr marL="285750" indent="-285750" eaLnBrk="1" hangingPunct="1">
              <a:lnSpc>
                <a:spcPct val="90000"/>
              </a:lnSpc>
              <a:buFontTx/>
              <a:buNone/>
              <a:tabLst>
                <a:tab pos="685800" algn="l"/>
                <a:tab pos="1085850" algn="l"/>
              </a:tabLst>
            </a:pPr>
            <a:r>
              <a:rPr lang="en-US" sz="2000" b="1" smtClean="0">
                <a:latin typeface="Courier New" pitchFamily="49" charset="0"/>
              </a:rPr>
              <a:t>for (i=0; i&lt;N; i++)</a:t>
            </a:r>
          </a:p>
          <a:p>
            <a:pPr marL="285750" indent="-285750" eaLnBrk="1" hangingPunct="1">
              <a:lnSpc>
                <a:spcPct val="90000"/>
              </a:lnSpc>
              <a:buFontTx/>
              <a:buNone/>
              <a:tabLst>
                <a:tab pos="685800" algn="l"/>
                <a:tab pos="1085850" algn="l"/>
              </a:tabLst>
            </a:pPr>
            <a:r>
              <a:rPr lang="en-US" sz="2000" b="1" smtClean="0">
                <a:latin typeface="Courier New" pitchFamily="49" charset="0"/>
              </a:rPr>
              <a:t>   for (j=0; j&lt;N; j++){</a:t>
            </a:r>
          </a:p>
          <a:p>
            <a:pPr marL="285750" indent="-285750" eaLnBrk="1" hangingPunct="1">
              <a:lnSpc>
                <a:spcPct val="90000"/>
              </a:lnSpc>
              <a:buFontTx/>
              <a:buNone/>
              <a:tabLst>
                <a:tab pos="685800" algn="l"/>
                <a:tab pos="1085850" algn="l"/>
              </a:tabLst>
            </a:pPr>
            <a:r>
              <a:rPr lang="en-US" sz="2000" b="1" smtClean="0">
                <a:latin typeface="Courier New" pitchFamily="49" charset="0"/>
              </a:rPr>
              <a:t>      c[i][j] = 0.0;</a:t>
            </a:r>
          </a:p>
          <a:p>
            <a:pPr marL="285750" indent="-285750" eaLnBrk="1" hangingPunct="1">
              <a:lnSpc>
                <a:spcPct val="90000"/>
              </a:lnSpc>
              <a:buFontTx/>
              <a:buNone/>
              <a:tabLst>
                <a:tab pos="685800" algn="l"/>
                <a:tab pos="1085850" algn="l"/>
              </a:tabLst>
            </a:pPr>
            <a:r>
              <a:rPr lang="en-US" sz="2000" b="1" smtClean="0">
                <a:latin typeface="Courier New" pitchFamily="49" charset="0"/>
              </a:rPr>
              <a:t>      for (k=0; k&lt;N; k++)</a:t>
            </a:r>
          </a:p>
          <a:p>
            <a:pPr marL="285750" indent="-285750" eaLnBrk="1" hangingPunct="1">
              <a:lnSpc>
                <a:spcPct val="90000"/>
              </a:lnSpc>
              <a:buFontTx/>
              <a:buNone/>
              <a:tabLst>
                <a:tab pos="685800" algn="l"/>
                <a:tab pos="1085850" algn="l"/>
              </a:tabLst>
            </a:pPr>
            <a:r>
              <a:rPr lang="en-US" sz="2000" b="1" smtClean="0">
                <a:latin typeface="Courier New" pitchFamily="49" charset="0"/>
              </a:rPr>
              <a:t>         c[i][j] += a[i][k]*b[k][j];</a:t>
            </a:r>
          </a:p>
          <a:p>
            <a:pPr marL="285750" indent="-285750" eaLnBrk="1" hangingPunct="1">
              <a:lnSpc>
                <a:spcPct val="90000"/>
              </a:lnSpc>
              <a:buFontTx/>
              <a:buNone/>
              <a:tabLst>
                <a:tab pos="685800" algn="l"/>
                <a:tab pos="1085850" algn="l"/>
              </a:tabLst>
            </a:pPr>
            <a:r>
              <a:rPr lang="en-US" sz="2000" smtClean="0">
                <a:latin typeface="Courier New" pitchFamily="49" charset="0"/>
              </a:rPr>
              <a:t>   }</a:t>
            </a:r>
          </a:p>
          <a:p>
            <a:pPr marL="285750" indent="-285750" eaLnBrk="1" hangingPunct="1">
              <a:lnSpc>
                <a:spcPct val="90000"/>
              </a:lnSpc>
              <a:buFontTx/>
              <a:buNone/>
              <a:tabLst>
                <a:tab pos="685800" algn="l"/>
                <a:tab pos="1085850" algn="l"/>
              </a:tabLst>
            </a:pPr>
            <a:endParaRPr lang="en-GB" sz="2000" smtClean="0">
              <a:latin typeface="Courier New" pitchFamily="49" charset="0"/>
            </a:endParaRPr>
          </a:p>
        </p:txBody>
      </p:sp>
      <p:sp>
        <p:nvSpPr>
          <p:cNvPr id="34823" name="Rectangle 4"/>
          <p:cNvSpPr>
            <a:spLocks noChangeArrowheads="1"/>
          </p:cNvSpPr>
          <p:nvPr/>
        </p:nvSpPr>
        <p:spPr bwMode="auto">
          <a:xfrm>
            <a:off x="7010400" y="1219200"/>
            <a:ext cx="1371600" cy="1371600"/>
          </a:xfrm>
          <a:prstGeom prst="rect">
            <a:avLst/>
          </a:prstGeom>
          <a:noFill/>
          <a:ln w="19050">
            <a:solidFill>
              <a:schemeClr val="tx1"/>
            </a:solidFill>
            <a:miter lim="800000"/>
            <a:headEnd/>
            <a:tailEnd/>
          </a:ln>
        </p:spPr>
        <p:txBody>
          <a:bodyPr lIns="90000" tIns="46800" rIns="90000" bIns="46800" anchor="ctr">
            <a:spAutoFit/>
          </a:bodyPr>
          <a:lstStyle/>
          <a:p>
            <a:endParaRPr lang="en-US"/>
          </a:p>
        </p:txBody>
      </p:sp>
      <p:sp>
        <p:nvSpPr>
          <p:cNvPr id="34824" name="Rectangle 5"/>
          <p:cNvSpPr>
            <a:spLocks noChangeArrowheads="1"/>
          </p:cNvSpPr>
          <p:nvPr/>
        </p:nvSpPr>
        <p:spPr bwMode="auto">
          <a:xfrm>
            <a:off x="7010400" y="3048000"/>
            <a:ext cx="1371600" cy="1371600"/>
          </a:xfrm>
          <a:prstGeom prst="rect">
            <a:avLst/>
          </a:prstGeom>
          <a:noFill/>
          <a:ln w="19050">
            <a:solidFill>
              <a:schemeClr val="tx1"/>
            </a:solidFill>
            <a:miter lim="800000"/>
            <a:headEnd/>
            <a:tailEnd/>
          </a:ln>
        </p:spPr>
        <p:txBody>
          <a:bodyPr lIns="90000" tIns="46800" rIns="90000" bIns="46800" anchor="ctr">
            <a:spAutoFit/>
          </a:bodyPr>
          <a:lstStyle/>
          <a:p>
            <a:endParaRPr lang="en-US"/>
          </a:p>
        </p:txBody>
      </p:sp>
      <p:sp>
        <p:nvSpPr>
          <p:cNvPr id="34825" name="Rectangle 6"/>
          <p:cNvSpPr>
            <a:spLocks noChangeArrowheads="1"/>
          </p:cNvSpPr>
          <p:nvPr/>
        </p:nvSpPr>
        <p:spPr bwMode="auto">
          <a:xfrm>
            <a:off x="7010400" y="4876800"/>
            <a:ext cx="1371600" cy="1371600"/>
          </a:xfrm>
          <a:prstGeom prst="rect">
            <a:avLst/>
          </a:prstGeom>
          <a:noFill/>
          <a:ln w="19050">
            <a:solidFill>
              <a:schemeClr val="tx1"/>
            </a:solidFill>
            <a:miter lim="800000"/>
            <a:headEnd/>
            <a:tailEnd/>
          </a:ln>
        </p:spPr>
        <p:txBody>
          <a:bodyPr lIns="90000" tIns="46800" rIns="90000" bIns="46800" anchor="ctr">
            <a:spAutoFit/>
          </a:bodyPr>
          <a:lstStyle/>
          <a:p>
            <a:endParaRPr lang="en-US"/>
          </a:p>
        </p:txBody>
      </p:sp>
      <p:sp>
        <p:nvSpPr>
          <p:cNvPr id="34826" name="Text Box 7"/>
          <p:cNvSpPr txBox="1">
            <a:spLocks noChangeArrowheads="1"/>
          </p:cNvSpPr>
          <p:nvPr/>
        </p:nvSpPr>
        <p:spPr bwMode="auto">
          <a:xfrm>
            <a:off x="6626225" y="1687513"/>
            <a:ext cx="307975" cy="396875"/>
          </a:xfrm>
          <a:prstGeom prst="rect">
            <a:avLst/>
          </a:prstGeom>
          <a:noFill/>
          <a:ln w="19050">
            <a:noFill/>
            <a:miter lim="800000"/>
            <a:headEnd/>
            <a:tailEnd/>
          </a:ln>
        </p:spPr>
        <p:txBody>
          <a:bodyPr wrap="none" lIns="90000" tIns="46800" rIns="90000" bIns="46800">
            <a:spAutoFit/>
          </a:bodyPr>
          <a:lstStyle/>
          <a:p>
            <a:pPr algn="r" eaLnBrk="0" hangingPunct="0"/>
            <a:r>
              <a:rPr lang="en-US" sz="2000">
                <a:latin typeface="Arial" pitchFamily="34" charset="0"/>
              </a:rPr>
              <a:t>c</a:t>
            </a:r>
            <a:endParaRPr lang="en-GB" sz="2000">
              <a:latin typeface="Arial" pitchFamily="34" charset="0"/>
            </a:endParaRPr>
          </a:p>
        </p:txBody>
      </p:sp>
      <p:sp>
        <p:nvSpPr>
          <p:cNvPr id="34827" name="Text Box 8"/>
          <p:cNvSpPr txBox="1">
            <a:spLocks noChangeArrowheads="1"/>
          </p:cNvSpPr>
          <p:nvPr/>
        </p:nvSpPr>
        <p:spPr bwMode="auto">
          <a:xfrm>
            <a:off x="6615113" y="3565525"/>
            <a:ext cx="322262" cy="396875"/>
          </a:xfrm>
          <a:prstGeom prst="rect">
            <a:avLst/>
          </a:prstGeom>
          <a:noFill/>
          <a:ln w="19050">
            <a:noFill/>
            <a:miter lim="800000"/>
            <a:headEnd/>
            <a:tailEnd/>
          </a:ln>
        </p:spPr>
        <p:txBody>
          <a:bodyPr wrap="none" lIns="90000" tIns="46800" rIns="90000" bIns="46800">
            <a:spAutoFit/>
          </a:bodyPr>
          <a:lstStyle/>
          <a:p>
            <a:pPr algn="r" eaLnBrk="0" hangingPunct="0"/>
            <a:r>
              <a:rPr lang="en-US" sz="2000">
                <a:latin typeface="Arial" pitchFamily="34" charset="0"/>
              </a:rPr>
              <a:t>a</a:t>
            </a:r>
            <a:endParaRPr lang="en-GB" sz="2000">
              <a:latin typeface="Arial" pitchFamily="34" charset="0"/>
            </a:endParaRPr>
          </a:p>
        </p:txBody>
      </p:sp>
      <p:sp>
        <p:nvSpPr>
          <p:cNvPr id="34828" name="Text Box 9"/>
          <p:cNvSpPr txBox="1">
            <a:spLocks noChangeArrowheads="1"/>
          </p:cNvSpPr>
          <p:nvPr/>
        </p:nvSpPr>
        <p:spPr bwMode="auto">
          <a:xfrm>
            <a:off x="6618288" y="5334000"/>
            <a:ext cx="322262" cy="396875"/>
          </a:xfrm>
          <a:prstGeom prst="rect">
            <a:avLst/>
          </a:prstGeom>
          <a:noFill/>
          <a:ln w="19050">
            <a:noFill/>
            <a:miter lim="800000"/>
            <a:headEnd/>
            <a:tailEnd/>
          </a:ln>
        </p:spPr>
        <p:txBody>
          <a:bodyPr wrap="none" lIns="90000" tIns="46800" rIns="90000" bIns="46800">
            <a:spAutoFit/>
          </a:bodyPr>
          <a:lstStyle/>
          <a:p>
            <a:pPr algn="r" eaLnBrk="0" hangingPunct="0"/>
            <a:r>
              <a:rPr lang="en-US" sz="2000">
                <a:latin typeface="Arial" pitchFamily="34" charset="0"/>
              </a:rPr>
              <a:t>b</a:t>
            </a:r>
            <a:endParaRPr lang="en-GB" sz="2000">
              <a:latin typeface="Arial" pitchFamily="34" charset="0"/>
            </a:endParaRPr>
          </a:p>
        </p:txBody>
      </p:sp>
      <p:sp>
        <p:nvSpPr>
          <p:cNvPr id="34829" name="Text Box 10"/>
          <p:cNvSpPr txBox="1">
            <a:spLocks noChangeArrowheads="1"/>
          </p:cNvSpPr>
          <p:nvPr/>
        </p:nvSpPr>
        <p:spPr bwMode="auto">
          <a:xfrm>
            <a:off x="7517763" y="2590800"/>
            <a:ext cx="330837" cy="402291"/>
          </a:xfrm>
          <a:prstGeom prst="rect">
            <a:avLst/>
          </a:prstGeom>
          <a:noFill/>
          <a:ln w="19050">
            <a:noFill/>
            <a:miter lim="800000"/>
            <a:headEnd/>
            <a:tailEnd/>
          </a:ln>
        </p:spPr>
        <p:txBody>
          <a:bodyPr wrap="none" lIns="90000" tIns="46800" rIns="90000" bIns="46800">
            <a:spAutoFit/>
          </a:bodyPr>
          <a:lstStyle/>
          <a:p>
            <a:pPr algn="r" eaLnBrk="0" hangingPunct="0"/>
            <a:r>
              <a:rPr lang="en-US" sz="2000" b="1" dirty="0">
                <a:solidFill>
                  <a:schemeClr val="accent2"/>
                </a:solidFill>
                <a:latin typeface="Arial" pitchFamily="34" charset="0"/>
              </a:rPr>
              <a:t>=</a:t>
            </a:r>
            <a:endParaRPr lang="en-GB" sz="2000" b="1" dirty="0">
              <a:solidFill>
                <a:schemeClr val="accent2"/>
              </a:solidFill>
              <a:latin typeface="Arial" pitchFamily="34" charset="0"/>
            </a:endParaRPr>
          </a:p>
        </p:txBody>
      </p:sp>
      <p:sp>
        <p:nvSpPr>
          <p:cNvPr id="34830" name="Text Box 11"/>
          <p:cNvSpPr txBox="1">
            <a:spLocks noChangeArrowheads="1"/>
          </p:cNvSpPr>
          <p:nvPr/>
        </p:nvSpPr>
        <p:spPr bwMode="auto">
          <a:xfrm>
            <a:off x="7452320" y="4437112"/>
            <a:ext cx="324426" cy="402291"/>
          </a:xfrm>
          <a:prstGeom prst="rect">
            <a:avLst/>
          </a:prstGeom>
          <a:noFill/>
          <a:ln w="19050">
            <a:noFill/>
            <a:miter lim="800000"/>
            <a:headEnd/>
            <a:tailEnd/>
          </a:ln>
        </p:spPr>
        <p:txBody>
          <a:bodyPr wrap="none" lIns="90000" tIns="46800" rIns="90000" bIns="46800">
            <a:spAutoFit/>
          </a:bodyPr>
          <a:lstStyle/>
          <a:p>
            <a:pPr algn="r" eaLnBrk="0" hangingPunct="0"/>
            <a:r>
              <a:rPr lang="en-US" sz="2000" b="1" dirty="0">
                <a:solidFill>
                  <a:schemeClr val="accent2"/>
                </a:solidFill>
                <a:latin typeface="Arial" pitchFamily="34" charset="0"/>
              </a:rPr>
              <a:t>x</a:t>
            </a:r>
            <a:endParaRPr lang="en-GB" sz="2000" b="1" dirty="0">
              <a:solidFill>
                <a:schemeClr val="accent2"/>
              </a:solidFill>
              <a:latin typeface="Arial" pitchFamily="34" charset="0"/>
            </a:endParaRPr>
          </a:p>
        </p:txBody>
      </p:sp>
      <p:sp>
        <p:nvSpPr>
          <p:cNvPr id="34831" name="Rectangle 12"/>
          <p:cNvSpPr>
            <a:spLocks noChangeArrowheads="1"/>
          </p:cNvSpPr>
          <p:nvPr/>
        </p:nvSpPr>
        <p:spPr bwMode="auto">
          <a:xfrm>
            <a:off x="7010400" y="1524000"/>
            <a:ext cx="1371600" cy="152400"/>
          </a:xfrm>
          <a:prstGeom prst="rect">
            <a:avLst/>
          </a:prstGeom>
          <a:solidFill>
            <a:schemeClr val="bg2"/>
          </a:solidFill>
          <a:ln w="19050">
            <a:solidFill>
              <a:schemeClr val="tx1"/>
            </a:solidFill>
            <a:miter lim="800000"/>
            <a:headEnd/>
            <a:tailEnd/>
          </a:ln>
        </p:spPr>
        <p:txBody>
          <a:bodyPr wrap="none" lIns="90000" tIns="46800" rIns="90000" bIns="46800" anchor="ctr">
            <a:spAutoFit/>
          </a:bodyPr>
          <a:lstStyle/>
          <a:p>
            <a:endParaRPr lang="en-US"/>
          </a:p>
        </p:txBody>
      </p:sp>
      <p:sp>
        <p:nvSpPr>
          <p:cNvPr id="34832" name="Rectangle 13"/>
          <p:cNvSpPr>
            <a:spLocks noChangeArrowheads="1"/>
          </p:cNvSpPr>
          <p:nvPr/>
        </p:nvSpPr>
        <p:spPr bwMode="auto">
          <a:xfrm>
            <a:off x="7010400" y="3352800"/>
            <a:ext cx="1371600" cy="152400"/>
          </a:xfrm>
          <a:prstGeom prst="rect">
            <a:avLst/>
          </a:prstGeom>
          <a:solidFill>
            <a:schemeClr val="accent1"/>
          </a:solidFill>
          <a:ln w="19050">
            <a:solidFill>
              <a:schemeClr val="tx1"/>
            </a:solidFill>
            <a:miter lim="800000"/>
            <a:headEnd/>
            <a:tailEnd/>
          </a:ln>
        </p:spPr>
        <p:txBody>
          <a:bodyPr wrap="none" lIns="90000" tIns="46800" rIns="90000" bIns="46800" anchor="ctr">
            <a:spAutoFit/>
          </a:bodyPr>
          <a:lstStyle/>
          <a:p>
            <a:endParaRPr lang="en-US"/>
          </a:p>
        </p:txBody>
      </p:sp>
      <p:sp>
        <p:nvSpPr>
          <p:cNvPr id="34833" name="Rectangle 14"/>
          <p:cNvSpPr>
            <a:spLocks noChangeArrowheads="1"/>
          </p:cNvSpPr>
          <p:nvPr/>
        </p:nvSpPr>
        <p:spPr bwMode="auto">
          <a:xfrm>
            <a:off x="7010400" y="4876800"/>
            <a:ext cx="1371600" cy="1371600"/>
          </a:xfrm>
          <a:prstGeom prst="rect">
            <a:avLst/>
          </a:prstGeom>
          <a:solidFill>
            <a:schemeClr val="bg2"/>
          </a:solidFill>
          <a:ln w="19050">
            <a:solidFill>
              <a:schemeClr val="tx1"/>
            </a:solidFill>
            <a:miter lim="800000"/>
            <a:headEnd/>
            <a:tailEnd/>
          </a:ln>
        </p:spPr>
        <p:txBody>
          <a:bodyPr lIns="90000" tIns="46800" rIns="90000" bIns="46800" anchor="ctr">
            <a:spAutoFit/>
          </a:bodyPr>
          <a:lstStyle/>
          <a:p>
            <a:endParaRPr lang="en-US"/>
          </a:p>
        </p:txBody>
      </p:sp>
      <p:sp>
        <p:nvSpPr>
          <p:cNvPr id="34834" name="Rectangle 15"/>
          <p:cNvSpPr>
            <a:spLocks noChangeArrowheads="1"/>
          </p:cNvSpPr>
          <p:nvPr/>
        </p:nvSpPr>
        <p:spPr bwMode="auto">
          <a:xfrm>
            <a:off x="7467600" y="15240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4835" name="Rectangle 16"/>
          <p:cNvSpPr>
            <a:spLocks noChangeArrowheads="1"/>
          </p:cNvSpPr>
          <p:nvPr/>
        </p:nvSpPr>
        <p:spPr bwMode="auto">
          <a:xfrm>
            <a:off x="7467600" y="4876800"/>
            <a:ext cx="152400" cy="1371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4836" name="Text Box 17"/>
          <p:cNvSpPr txBox="1">
            <a:spLocks noChangeArrowheads="1"/>
          </p:cNvSpPr>
          <p:nvPr/>
        </p:nvSpPr>
        <p:spPr bwMode="auto">
          <a:xfrm>
            <a:off x="136525" y="3651250"/>
            <a:ext cx="6340475" cy="3287054"/>
          </a:xfrm>
          <a:prstGeom prst="rect">
            <a:avLst/>
          </a:prstGeom>
          <a:noFill/>
          <a:ln w="9525">
            <a:noFill/>
            <a:miter lim="800000"/>
            <a:headEnd/>
            <a:tailEnd/>
          </a:ln>
        </p:spPr>
        <p:txBody>
          <a:bodyPr>
            <a:spAutoFit/>
          </a:bodyPr>
          <a:lstStyle/>
          <a:p>
            <a:pPr>
              <a:lnSpc>
                <a:spcPct val="90000"/>
              </a:lnSpc>
              <a:spcBef>
                <a:spcPct val="20000"/>
              </a:spcBef>
              <a:buFontTx/>
              <a:buChar char="•"/>
            </a:pPr>
            <a:r>
              <a:rPr lang="en-GB" dirty="0"/>
              <a:t>T</a:t>
            </a:r>
            <a:r>
              <a:rPr lang="en-US" dirty="0"/>
              <a:t>he t</a:t>
            </a:r>
            <a:r>
              <a:rPr lang="en-GB" dirty="0" err="1"/>
              <a:t>wo</a:t>
            </a:r>
            <a:r>
              <a:rPr lang="en-GB" dirty="0"/>
              <a:t> </a:t>
            </a:r>
            <a:r>
              <a:rPr lang="en-US" dirty="0" err="1"/>
              <a:t>i</a:t>
            </a:r>
            <a:r>
              <a:rPr lang="en-GB" dirty="0" err="1"/>
              <a:t>nner</a:t>
            </a:r>
            <a:r>
              <a:rPr lang="en-GB" dirty="0"/>
              <a:t> </a:t>
            </a:r>
            <a:r>
              <a:rPr lang="en-US" dirty="0"/>
              <a:t>l</a:t>
            </a:r>
            <a:r>
              <a:rPr lang="en-GB" dirty="0"/>
              <a:t>oops:</a:t>
            </a:r>
          </a:p>
          <a:p>
            <a:pPr lvl="1">
              <a:lnSpc>
                <a:spcPct val="90000"/>
              </a:lnSpc>
              <a:spcBef>
                <a:spcPct val="20000"/>
              </a:spcBef>
              <a:buFontTx/>
              <a:buChar char="–"/>
            </a:pPr>
            <a:r>
              <a:rPr lang="en-GB" sz="2000" dirty="0"/>
              <a:t>Read all </a:t>
            </a:r>
            <a:r>
              <a:rPr lang="en-GB" sz="2000" dirty="0" err="1"/>
              <a:t>NxN</a:t>
            </a:r>
            <a:r>
              <a:rPr lang="en-GB" sz="2000" dirty="0"/>
              <a:t> elements of </a:t>
            </a:r>
            <a:r>
              <a:rPr lang="en-US" sz="2000" b="1" dirty="0"/>
              <a:t>b</a:t>
            </a:r>
            <a:endParaRPr lang="en-GB" sz="2000" b="1" dirty="0"/>
          </a:p>
          <a:p>
            <a:pPr lvl="1">
              <a:lnSpc>
                <a:spcPct val="90000"/>
              </a:lnSpc>
              <a:spcBef>
                <a:spcPct val="20000"/>
              </a:spcBef>
              <a:buFontTx/>
              <a:buChar char="–"/>
            </a:pPr>
            <a:r>
              <a:rPr lang="en-GB" sz="2000" dirty="0"/>
              <a:t>Read </a:t>
            </a:r>
            <a:r>
              <a:rPr lang="en-US" sz="2000" dirty="0"/>
              <a:t>all </a:t>
            </a:r>
            <a:r>
              <a:rPr lang="en-GB" sz="2000" dirty="0"/>
              <a:t>N elements of </a:t>
            </a:r>
            <a:r>
              <a:rPr lang="en-US" sz="2000" dirty="0"/>
              <a:t>one </a:t>
            </a:r>
            <a:r>
              <a:rPr lang="en-GB" sz="2000" dirty="0"/>
              <a:t>row of </a:t>
            </a:r>
            <a:r>
              <a:rPr lang="en-US" sz="2000" b="1" dirty="0"/>
              <a:t>a</a:t>
            </a:r>
            <a:r>
              <a:rPr lang="en-GB" sz="2000" dirty="0"/>
              <a:t> repeatedly</a:t>
            </a:r>
          </a:p>
          <a:p>
            <a:pPr lvl="1">
              <a:lnSpc>
                <a:spcPct val="90000"/>
              </a:lnSpc>
              <a:spcBef>
                <a:spcPct val="20000"/>
              </a:spcBef>
              <a:buFontTx/>
              <a:buChar char="–"/>
            </a:pPr>
            <a:r>
              <a:rPr lang="en-GB" sz="2000" dirty="0"/>
              <a:t>Write </a:t>
            </a:r>
            <a:r>
              <a:rPr lang="en-US" sz="2000" dirty="0"/>
              <a:t>all </a:t>
            </a:r>
            <a:r>
              <a:rPr lang="en-GB" sz="2000" dirty="0"/>
              <a:t>N elements of </a:t>
            </a:r>
            <a:r>
              <a:rPr lang="en-US" sz="2000" dirty="0"/>
              <a:t>one</a:t>
            </a:r>
            <a:r>
              <a:rPr lang="en-GB" sz="2000" dirty="0"/>
              <a:t> row  of </a:t>
            </a:r>
            <a:r>
              <a:rPr lang="en-US" sz="2000" b="1" dirty="0"/>
              <a:t>c</a:t>
            </a:r>
            <a:endParaRPr lang="en-GB" sz="2000" b="1" dirty="0"/>
          </a:p>
          <a:p>
            <a:pPr>
              <a:lnSpc>
                <a:spcPct val="90000"/>
              </a:lnSpc>
              <a:spcBef>
                <a:spcPct val="20000"/>
              </a:spcBef>
              <a:buFontTx/>
              <a:buChar char="•"/>
            </a:pPr>
            <a:r>
              <a:rPr lang="en-US" dirty="0"/>
              <a:t>If a whole matrix does not fit in the </a:t>
            </a:r>
            <a:r>
              <a:rPr lang="en-US" dirty="0" smtClean="0"/>
              <a:t>cache </a:t>
            </a:r>
            <a:r>
              <a:rPr lang="en-US" dirty="0"/>
              <a:t>many cache </a:t>
            </a:r>
            <a:r>
              <a:rPr lang="en-US" dirty="0" smtClean="0"/>
              <a:t>misses result.</a:t>
            </a:r>
            <a:endParaRPr lang="en-US" dirty="0"/>
          </a:p>
          <a:p>
            <a:pPr>
              <a:lnSpc>
                <a:spcPct val="90000"/>
              </a:lnSpc>
              <a:spcBef>
                <a:spcPct val="20000"/>
              </a:spcBef>
              <a:buFontTx/>
              <a:buChar char="•"/>
            </a:pPr>
            <a:r>
              <a:rPr lang="en-GB" dirty="0"/>
              <a:t>Idea: compute on </a:t>
            </a:r>
            <a:r>
              <a:rPr lang="en-GB" dirty="0" err="1"/>
              <a:t>BxB</a:t>
            </a:r>
            <a:r>
              <a:rPr lang="en-GB" dirty="0"/>
              <a:t> </a:t>
            </a:r>
            <a:r>
              <a:rPr lang="en-GB" dirty="0" err="1"/>
              <a:t>submatrix</a:t>
            </a:r>
            <a:r>
              <a:rPr lang="en-GB" dirty="0"/>
              <a:t> that fits</a:t>
            </a:r>
            <a:r>
              <a:rPr lang="en-US" dirty="0"/>
              <a:t> in the cache</a:t>
            </a:r>
            <a:endParaRPr lang="en-GB" dirty="0"/>
          </a:p>
          <a:p>
            <a:endParaRPr lang="en-US" dirty="0"/>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2"/>
          <p:cNvSpPr>
            <a:spLocks noGrp="1" noChangeArrowheads="1"/>
          </p:cNvSpPr>
          <p:nvPr>
            <p:ph type="title"/>
          </p:nvPr>
        </p:nvSpPr>
        <p:spPr>
          <a:noFill/>
        </p:spPr>
        <p:txBody>
          <a:bodyPr lIns="90488" tIns="44450" rIns="90488" bIns="44450"/>
          <a:lstStyle/>
          <a:p>
            <a:pPr eaLnBrk="1" hangingPunct="1"/>
            <a:r>
              <a:rPr lang="en-GB" smtClean="0"/>
              <a:t>Blocking Example</a:t>
            </a:r>
          </a:p>
        </p:txBody>
      </p:sp>
      <p:sp>
        <p:nvSpPr>
          <p:cNvPr id="35846" name="Rectangle 3"/>
          <p:cNvSpPr>
            <a:spLocks noGrp="1" noChangeArrowheads="1"/>
          </p:cNvSpPr>
          <p:nvPr>
            <p:ph type="body" idx="1"/>
          </p:nvPr>
        </p:nvSpPr>
        <p:spPr>
          <a:xfrm>
            <a:off x="228600" y="1371600"/>
            <a:ext cx="6781800" cy="2743200"/>
          </a:xfrm>
          <a:solidFill>
            <a:srgbClr val="FFFF99"/>
          </a:solidFill>
          <a:scene3d>
            <a:camera prst="legacyObliqueTopRight"/>
            <a:lightRig rig="legacyFlat3" dir="b"/>
          </a:scene3d>
          <a:sp3d extrusionH="430200" prstMaterial="legacyMatte">
            <a:bevelT w="13500" h="13500" prst="angle"/>
            <a:bevelB w="13500" h="13500" prst="angle"/>
            <a:extrusionClr>
              <a:srgbClr val="FFFF99"/>
            </a:extrusionClr>
          </a:sp3d>
        </p:spPr>
        <p:txBody>
          <a:bodyPr lIns="90488" tIns="44450" rIns="90488" bIns="44450">
            <a:flatTx/>
          </a:bodyPr>
          <a:lstStyle/>
          <a:p>
            <a:pPr marL="285750" indent="-285750" eaLnBrk="1" hangingPunct="1">
              <a:lnSpc>
                <a:spcPct val="90000"/>
              </a:lnSpc>
              <a:buFontTx/>
              <a:buNone/>
              <a:tabLst>
                <a:tab pos="685800" algn="l"/>
                <a:tab pos="1085850" algn="l"/>
              </a:tabLst>
            </a:pPr>
            <a:r>
              <a:rPr lang="en-US" sz="2000" b="1" smtClean="0">
                <a:latin typeface="Courier New" pitchFamily="49" charset="0"/>
              </a:rPr>
              <a:t>for (ii=0; ii&lt;N; ii+=B)</a:t>
            </a:r>
          </a:p>
          <a:p>
            <a:pPr marL="285750" indent="-285750" eaLnBrk="1" hangingPunct="1">
              <a:lnSpc>
                <a:spcPct val="90000"/>
              </a:lnSpc>
              <a:buFontTx/>
              <a:buNone/>
              <a:tabLst>
                <a:tab pos="685800" algn="l"/>
                <a:tab pos="1085850" algn="l"/>
              </a:tabLst>
            </a:pPr>
            <a:r>
              <a:rPr lang="en-US" sz="2000" b="1" smtClean="0">
                <a:latin typeface="Courier New" pitchFamily="49" charset="0"/>
              </a:rPr>
              <a:t>   for (jj=0; jj&lt;N; jj+=B)</a:t>
            </a:r>
          </a:p>
          <a:p>
            <a:pPr marL="285750" indent="-285750" eaLnBrk="1" hangingPunct="1">
              <a:lnSpc>
                <a:spcPct val="90000"/>
              </a:lnSpc>
              <a:buFontTx/>
              <a:buNone/>
              <a:tabLst>
                <a:tab pos="685800" algn="l"/>
                <a:tab pos="1085850" algn="l"/>
              </a:tabLst>
            </a:pPr>
            <a:r>
              <a:rPr lang="en-US" sz="2000" b="1" smtClean="0">
                <a:latin typeface="Courier New" pitchFamily="49" charset="0"/>
              </a:rPr>
              <a:t>      for (i=ii; i&lt;min(ii+B-1,N); i++)</a:t>
            </a:r>
          </a:p>
          <a:p>
            <a:pPr marL="285750" indent="-285750" eaLnBrk="1" hangingPunct="1">
              <a:lnSpc>
                <a:spcPct val="90000"/>
              </a:lnSpc>
              <a:buFontTx/>
              <a:buNone/>
              <a:tabLst>
                <a:tab pos="685800" algn="l"/>
                <a:tab pos="1085850" algn="l"/>
              </a:tabLst>
            </a:pPr>
            <a:r>
              <a:rPr lang="en-US" sz="2000" b="1" smtClean="0">
                <a:latin typeface="Courier New" pitchFamily="49" charset="0"/>
              </a:rPr>
              <a:t>         for (j=jj; j&lt;min(jj+B-1,N); j++){</a:t>
            </a:r>
          </a:p>
          <a:p>
            <a:pPr marL="285750" indent="-285750" eaLnBrk="1" hangingPunct="1">
              <a:lnSpc>
                <a:spcPct val="90000"/>
              </a:lnSpc>
              <a:buFontTx/>
              <a:buNone/>
              <a:tabLst>
                <a:tab pos="685800" algn="l"/>
                <a:tab pos="1085850" algn="l"/>
              </a:tabLst>
            </a:pPr>
            <a:r>
              <a:rPr lang="en-US" sz="2000" b="1" smtClean="0">
                <a:latin typeface="Courier New" pitchFamily="49" charset="0"/>
              </a:rPr>
              <a:t>            c[i][j] = 0.0;</a:t>
            </a:r>
          </a:p>
          <a:p>
            <a:pPr marL="285750" indent="-285750" eaLnBrk="1" hangingPunct="1">
              <a:lnSpc>
                <a:spcPct val="90000"/>
              </a:lnSpc>
              <a:buFontTx/>
              <a:buNone/>
              <a:tabLst>
                <a:tab pos="685800" algn="l"/>
                <a:tab pos="1085850" algn="l"/>
              </a:tabLst>
            </a:pPr>
            <a:r>
              <a:rPr lang="en-US" sz="2000" b="1" smtClean="0">
                <a:latin typeface="Courier New" pitchFamily="49" charset="0"/>
              </a:rPr>
              <a:t>            for (k=0; k&lt;N; k++)</a:t>
            </a:r>
          </a:p>
          <a:p>
            <a:pPr marL="285750" indent="-285750" eaLnBrk="1" hangingPunct="1">
              <a:lnSpc>
                <a:spcPct val="90000"/>
              </a:lnSpc>
              <a:buFontTx/>
              <a:buNone/>
              <a:tabLst>
                <a:tab pos="685800" algn="l"/>
                <a:tab pos="1085850" algn="l"/>
              </a:tabLst>
            </a:pPr>
            <a:r>
              <a:rPr lang="en-US" sz="2000" b="1" smtClean="0">
                <a:latin typeface="Courier New" pitchFamily="49" charset="0"/>
              </a:rPr>
              <a:t>               c[i][j] += a[i][k]*b[k][j];</a:t>
            </a:r>
          </a:p>
          <a:p>
            <a:pPr marL="285750" indent="-285750" eaLnBrk="1" hangingPunct="1">
              <a:lnSpc>
                <a:spcPct val="90000"/>
              </a:lnSpc>
              <a:buFontTx/>
              <a:buNone/>
              <a:tabLst>
                <a:tab pos="685800" algn="l"/>
                <a:tab pos="1085850" algn="l"/>
              </a:tabLst>
            </a:pPr>
            <a:r>
              <a:rPr lang="en-US" sz="2000" b="1" smtClean="0">
                <a:latin typeface="Courier New" pitchFamily="49" charset="0"/>
              </a:rPr>
              <a:t>         }</a:t>
            </a:r>
            <a:r>
              <a:rPr lang="en-GB" sz="2000" b="1" smtClean="0">
                <a:latin typeface="Courier New" pitchFamily="49" charset="0"/>
              </a:rPr>
              <a:t/>
            </a:r>
            <a:br>
              <a:rPr lang="en-GB" sz="2000" b="1" smtClean="0">
                <a:latin typeface="Courier New" pitchFamily="49" charset="0"/>
              </a:rPr>
            </a:br>
            <a:endParaRPr lang="en-GB" sz="2000" b="1" smtClean="0">
              <a:latin typeface="Courier New" pitchFamily="49" charset="0"/>
            </a:endParaRPr>
          </a:p>
          <a:p>
            <a:pPr marL="285750" indent="-285750" eaLnBrk="1" hangingPunct="1">
              <a:lnSpc>
                <a:spcPct val="90000"/>
              </a:lnSpc>
              <a:tabLst>
                <a:tab pos="685800" algn="l"/>
                <a:tab pos="1085850" algn="l"/>
              </a:tabLst>
            </a:pPr>
            <a:r>
              <a:rPr lang="en-GB" sz="2400" b="1" smtClean="0"/>
              <a:t>B </a:t>
            </a:r>
            <a:r>
              <a:rPr lang="en-US" sz="2400" b="1" smtClean="0"/>
              <a:t>is </a:t>
            </a:r>
            <a:r>
              <a:rPr lang="en-GB" sz="2400" b="1" smtClean="0"/>
              <a:t>called </a:t>
            </a:r>
            <a:r>
              <a:rPr lang="en-GB" sz="2400" b="1" i="1" smtClean="0">
                <a:solidFill>
                  <a:schemeClr val="accent2"/>
                </a:solidFill>
              </a:rPr>
              <a:t>Blocking Factor</a:t>
            </a:r>
          </a:p>
          <a:p>
            <a:pPr marL="285750" indent="-285750" eaLnBrk="1" hangingPunct="1">
              <a:lnSpc>
                <a:spcPct val="90000"/>
              </a:lnSpc>
              <a:tabLst>
                <a:tab pos="685800" algn="l"/>
                <a:tab pos="1085850" algn="l"/>
              </a:tabLst>
            </a:pPr>
            <a:r>
              <a:rPr lang="en-US" sz="2400" b="1" smtClean="0"/>
              <a:t>Can reduce c</a:t>
            </a:r>
            <a:r>
              <a:rPr lang="en-GB" sz="2400" b="1" smtClean="0"/>
              <a:t>apacity </a:t>
            </a:r>
            <a:r>
              <a:rPr lang="en-US" sz="2400" b="1" smtClean="0"/>
              <a:t>m</a:t>
            </a:r>
            <a:r>
              <a:rPr lang="en-GB" sz="2400" b="1" smtClean="0"/>
              <a:t>isses from </a:t>
            </a:r>
            <a:r>
              <a:rPr lang="en-US" sz="2400" b="1" smtClean="0"/>
              <a:t>  </a:t>
            </a:r>
            <a:r>
              <a:rPr lang="en-GB" sz="2400" b="1" smtClean="0"/>
              <a:t>2N</a:t>
            </a:r>
            <a:r>
              <a:rPr lang="en-GB" sz="2400" b="1" baseline="30000" smtClean="0"/>
              <a:t>3</a:t>
            </a:r>
            <a:r>
              <a:rPr lang="en-GB" sz="2400" b="1" smtClean="0"/>
              <a:t> + N</a:t>
            </a:r>
            <a:r>
              <a:rPr lang="en-GB" sz="2400" b="1" baseline="30000" smtClean="0"/>
              <a:t>2</a:t>
            </a:r>
            <a:r>
              <a:rPr lang="en-GB" sz="2400" b="1" smtClean="0"/>
              <a:t>  to 2N</a:t>
            </a:r>
            <a:r>
              <a:rPr lang="en-GB" sz="2400" b="1" baseline="30000" smtClean="0"/>
              <a:t>3</a:t>
            </a:r>
            <a:r>
              <a:rPr lang="en-GB" sz="2400" b="1" smtClean="0"/>
              <a:t>/B +N</a:t>
            </a:r>
            <a:r>
              <a:rPr lang="en-GB" sz="2400" b="1" baseline="30000" smtClean="0"/>
              <a:t>2</a:t>
            </a:r>
          </a:p>
          <a:p>
            <a:pPr marL="285750" indent="-285750" eaLnBrk="1" hangingPunct="1">
              <a:lnSpc>
                <a:spcPct val="90000"/>
              </a:lnSpc>
              <a:buFontTx/>
              <a:buNone/>
              <a:tabLst>
                <a:tab pos="685800" algn="l"/>
                <a:tab pos="1085850" algn="l"/>
              </a:tabLst>
            </a:pPr>
            <a:endParaRPr lang="en-GB" sz="2400" b="1" smtClean="0"/>
          </a:p>
        </p:txBody>
      </p:sp>
      <p:sp>
        <p:nvSpPr>
          <p:cNvPr id="35847" name="Rectangle 4"/>
          <p:cNvSpPr>
            <a:spLocks noChangeArrowheads="1"/>
          </p:cNvSpPr>
          <p:nvPr/>
        </p:nvSpPr>
        <p:spPr bwMode="auto">
          <a:xfrm>
            <a:off x="7543800" y="1219200"/>
            <a:ext cx="1371600" cy="1371600"/>
          </a:xfrm>
          <a:prstGeom prst="rect">
            <a:avLst/>
          </a:prstGeom>
          <a:noFill/>
          <a:ln w="19050">
            <a:solidFill>
              <a:schemeClr val="tx1"/>
            </a:solidFill>
            <a:miter lim="800000"/>
            <a:headEnd/>
            <a:tailEnd/>
          </a:ln>
        </p:spPr>
        <p:txBody>
          <a:bodyPr lIns="90000" tIns="46800" rIns="90000" bIns="46800" anchor="ctr">
            <a:spAutoFit/>
          </a:bodyPr>
          <a:lstStyle/>
          <a:p>
            <a:endParaRPr lang="en-US"/>
          </a:p>
        </p:txBody>
      </p:sp>
      <p:sp>
        <p:nvSpPr>
          <p:cNvPr id="35848" name="Rectangle 5"/>
          <p:cNvSpPr>
            <a:spLocks noChangeArrowheads="1"/>
          </p:cNvSpPr>
          <p:nvPr/>
        </p:nvSpPr>
        <p:spPr bwMode="auto">
          <a:xfrm>
            <a:off x="7543800" y="3048000"/>
            <a:ext cx="1371600" cy="1371600"/>
          </a:xfrm>
          <a:prstGeom prst="rect">
            <a:avLst/>
          </a:prstGeom>
          <a:noFill/>
          <a:ln w="19050">
            <a:solidFill>
              <a:schemeClr val="tx1"/>
            </a:solidFill>
            <a:miter lim="800000"/>
            <a:headEnd/>
            <a:tailEnd/>
          </a:ln>
        </p:spPr>
        <p:txBody>
          <a:bodyPr lIns="90000" tIns="46800" rIns="90000" bIns="46800" anchor="ctr">
            <a:spAutoFit/>
          </a:bodyPr>
          <a:lstStyle/>
          <a:p>
            <a:endParaRPr lang="en-US"/>
          </a:p>
        </p:txBody>
      </p:sp>
      <p:sp>
        <p:nvSpPr>
          <p:cNvPr id="35849" name="Rectangle 6"/>
          <p:cNvSpPr>
            <a:spLocks noChangeArrowheads="1"/>
          </p:cNvSpPr>
          <p:nvPr/>
        </p:nvSpPr>
        <p:spPr bwMode="auto">
          <a:xfrm>
            <a:off x="7543800" y="4876800"/>
            <a:ext cx="1371600" cy="1371600"/>
          </a:xfrm>
          <a:prstGeom prst="rect">
            <a:avLst/>
          </a:prstGeom>
          <a:noFill/>
          <a:ln w="19050">
            <a:solidFill>
              <a:schemeClr val="tx1"/>
            </a:solidFill>
            <a:miter lim="800000"/>
            <a:headEnd/>
            <a:tailEnd/>
          </a:ln>
        </p:spPr>
        <p:txBody>
          <a:bodyPr lIns="90000" tIns="46800" rIns="90000" bIns="46800" anchor="ctr">
            <a:spAutoFit/>
          </a:bodyPr>
          <a:lstStyle/>
          <a:p>
            <a:endParaRPr lang="en-US"/>
          </a:p>
        </p:txBody>
      </p:sp>
      <p:sp>
        <p:nvSpPr>
          <p:cNvPr id="35850" name="Text Box 7"/>
          <p:cNvSpPr txBox="1">
            <a:spLocks noChangeArrowheads="1"/>
          </p:cNvSpPr>
          <p:nvPr/>
        </p:nvSpPr>
        <p:spPr bwMode="auto">
          <a:xfrm>
            <a:off x="7159625" y="1687513"/>
            <a:ext cx="307975" cy="396875"/>
          </a:xfrm>
          <a:prstGeom prst="rect">
            <a:avLst/>
          </a:prstGeom>
          <a:noFill/>
          <a:ln w="19050">
            <a:noFill/>
            <a:miter lim="800000"/>
            <a:headEnd/>
            <a:tailEnd/>
          </a:ln>
        </p:spPr>
        <p:txBody>
          <a:bodyPr wrap="none" lIns="90000" tIns="46800" rIns="90000" bIns="46800">
            <a:spAutoFit/>
          </a:bodyPr>
          <a:lstStyle/>
          <a:p>
            <a:pPr algn="r" eaLnBrk="0" hangingPunct="0"/>
            <a:r>
              <a:rPr lang="en-US" sz="2000">
                <a:latin typeface="Arial" pitchFamily="34" charset="0"/>
              </a:rPr>
              <a:t>c</a:t>
            </a:r>
            <a:endParaRPr lang="en-GB" sz="2000">
              <a:latin typeface="Arial" pitchFamily="34" charset="0"/>
            </a:endParaRPr>
          </a:p>
        </p:txBody>
      </p:sp>
      <p:sp>
        <p:nvSpPr>
          <p:cNvPr id="35851" name="Text Box 8"/>
          <p:cNvSpPr txBox="1">
            <a:spLocks noChangeArrowheads="1"/>
          </p:cNvSpPr>
          <p:nvPr/>
        </p:nvSpPr>
        <p:spPr bwMode="auto">
          <a:xfrm>
            <a:off x="7148513" y="3565525"/>
            <a:ext cx="322262" cy="396875"/>
          </a:xfrm>
          <a:prstGeom prst="rect">
            <a:avLst/>
          </a:prstGeom>
          <a:noFill/>
          <a:ln w="19050">
            <a:noFill/>
            <a:miter lim="800000"/>
            <a:headEnd/>
            <a:tailEnd/>
          </a:ln>
        </p:spPr>
        <p:txBody>
          <a:bodyPr wrap="none" lIns="90000" tIns="46800" rIns="90000" bIns="46800">
            <a:spAutoFit/>
          </a:bodyPr>
          <a:lstStyle/>
          <a:p>
            <a:pPr algn="r" eaLnBrk="0" hangingPunct="0"/>
            <a:r>
              <a:rPr lang="en-US" sz="2000">
                <a:latin typeface="Arial" pitchFamily="34" charset="0"/>
              </a:rPr>
              <a:t>a</a:t>
            </a:r>
            <a:endParaRPr lang="en-GB" sz="2000">
              <a:latin typeface="Arial" pitchFamily="34" charset="0"/>
            </a:endParaRPr>
          </a:p>
        </p:txBody>
      </p:sp>
      <p:sp>
        <p:nvSpPr>
          <p:cNvPr id="35852" name="Text Box 9"/>
          <p:cNvSpPr txBox="1">
            <a:spLocks noChangeArrowheads="1"/>
          </p:cNvSpPr>
          <p:nvPr/>
        </p:nvSpPr>
        <p:spPr bwMode="auto">
          <a:xfrm>
            <a:off x="7151688" y="5334000"/>
            <a:ext cx="322262" cy="396875"/>
          </a:xfrm>
          <a:prstGeom prst="rect">
            <a:avLst/>
          </a:prstGeom>
          <a:noFill/>
          <a:ln w="19050">
            <a:noFill/>
            <a:miter lim="800000"/>
            <a:headEnd/>
            <a:tailEnd/>
          </a:ln>
        </p:spPr>
        <p:txBody>
          <a:bodyPr wrap="none" lIns="90000" tIns="46800" rIns="90000" bIns="46800">
            <a:spAutoFit/>
          </a:bodyPr>
          <a:lstStyle/>
          <a:p>
            <a:pPr algn="r" eaLnBrk="0" hangingPunct="0"/>
            <a:r>
              <a:rPr lang="en-US" sz="2000">
                <a:latin typeface="Arial" pitchFamily="34" charset="0"/>
              </a:rPr>
              <a:t>b</a:t>
            </a:r>
            <a:endParaRPr lang="en-GB" sz="2000">
              <a:latin typeface="Arial" pitchFamily="34" charset="0"/>
            </a:endParaRPr>
          </a:p>
        </p:txBody>
      </p:sp>
      <p:sp>
        <p:nvSpPr>
          <p:cNvPr id="35853" name="Text Box 10"/>
          <p:cNvSpPr txBox="1">
            <a:spLocks noChangeArrowheads="1"/>
          </p:cNvSpPr>
          <p:nvPr/>
        </p:nvSpPr>
        <p:spPr bwMode="auto">
          <a:xfrm>
            <a:off x="8051163" y="2590800"/>
            <a:ext cx="330837" cy="402291"/>
          </a:xfrm>
          <a:prstGeom prst="rect">
            <a:avLst/>
          </a:prstGeom>
          <a:noFill/>
          <a:ln w="19050">
            <a:noFill/>
            <a:miter lim="800000"/>
            <a:headEnd/>
            <a:tailEnd/>
          </a:ln>
        </p:spPr>
        <p:txBody>
          <a:bodyPr wrap="none" lIns="90000" tIns="46800" rIns="90000" bIns="46800">
            <a:spAutoFit/>
          </a:bodyPr>
          <a:lstStyle/>
          <a:p>
            <a:pPr algn="r" eaLnBrk="0" hangingPunct="0"/>
            <a:r>
              <a:rPr lang="en-US" sz="2000" b="1" dirty="0">
                <a:solidFill>
                  <a:schemeClr val="accent2"/>
                </a:solidFill>
                <a:latin typeface="Arial" pitchFamily="34" charset="0"/>
              </a:rPr>
              <a:t>=</a:t>
            </a:r>
            <a:endParaRPr lang="en-GB" sz="2000" b="1" dirty="0">
              <a:solidFill>
                <a:schemeClr val="accent2"/>
              </a:solidFill>
              <a:latin typeface="Arial" pitchFamily="34" charset="0"/>
            </a:endParaRPr>
          </a:p>
        </p:txBody>
      </p:sp>
      <p:sp>
        <p:nvSpPr>
          <p:cNvPr id="35854" name="Text Box 11"/>
          <p:cNvSpPr txBox="1">
            <a:spLocks noChangeArrowheads="1"/>
          </p:cNvSpPr>
          <p:nvPr/>
        </p:nvSpPr>
        <p:spPr bwMode="auto">
          <a:xfrm>
            <a:off x="8060749" y="4479925"/>
            <a:ext cx="324426" cy="402291"/>
          </a:xfrm>
          <a:prstGeom prst="rect">
            <a:avLst/>
          </a:prstGeom>
          <a:noFill/>
          <a:ln w="19050">
            <a:noFill/>
            <a:miter lim="800000"/>
            <a:headEnd/>
            <a:tailEnd/>
          </a:ln>
        </p:spPr>
        <p:txBody>
          <a:bodyPr wrap="none" lIns="90000" tIns="46800" rIns="90000" bIns="46800">
            <a:spAutoFit/>
          </a:bodyPr>
          <a:lstStyle/>
          <a:p>
            <a:pPr algn="r" eaLnBrk="0" hangingPunct="0"/>
            <a:r>
              <a:rPr lang="en-US" sz="2000" b="1">
                <a:solidFill>
                  <a:schemeClr val="accent2"/>
                </a:solidFill>
                <a:latin typeface="Arial" pitchFamily="34" charset="0"/>
              </a:rPr>
              <a:t>x</a:t>
            </a:r>
            <a:endParaRPr lang="en-GB" sz="2000" b="1">
              <a:solidFill>
                <a:schemeClr val="accent2"/>
              </a:solidFill>
              <a:latin typeface="Arial" pitchFamily="34" charset="0"/>
            </a:endParaRPr>
          </a:p>
        </p:txBody>
      </p:sp>
      <p:sp>
        <p:nvSpPr>
          <p:cNvPr id="35855" name="Rectangle 12"/>
          <p:cNvSpPr>
            <a:spLocks noChangeArrowheads="1"/>
          </p:cNvSpPr>
          <p:nvPr/>
        </p:nvSpPr>
        <p:spPr bwMode="auto">
          <a:xfrm>
            <a:off x="7924800" y="1524000"/>
            <a:ext cx="381000" cy="381000"/>
          </a:xfrm>
          <a:prstGeom prst="rect">
            <a:avLst/>
          </a:prstGeom>
          <a:solidFill>
            <a:schemeClr val="bg2"/>
          </a:solidFill>
          <a:ln w="19050">
            <a:solidFill>
              <a:schemeClr val="tx1"/>
            </a:solidFill>
            <a:miter lim="800000"/>
            <a:headEnd/>
            <a:tailEnd/>
          </a:ln>
        </p:spPr>
        <p:txBody>
          <a:bodyPr lIns="90000" tIns="46800" rIns="90000" bIns="46800" anchor="ctr">
            <a:spAutoFit/>
          </a:bodyPr>
          <a:lstStyle/>
          <a:p>
            <a:endParaRPr lang="en-US"/>
          </a:p>
        </p:txBody>
      </p:sp>
      <p:sp>
        <p:nvSpPr>
          <p:cNvPr id="35856" name="Rectangle 13"/>
          <p:cNvSpPr>
            <a:spLocks noChangeArrowheads="1"/>
          </p:cNvSpPr>
          <p:nvPr/>
        </p:nvSpPr>
        <p:spPr bwMode="auto">
          <a:xfrm>
            <a:off x="7543800" y="3429000"/>
            <a:ext cx="1371600" cy="381000"/>
          </a:xfrm>
          <a:prstGeom prst="rect">
            <a:avLst/>
          </a:prstGeom>
          <a:solidFill>
            <a:schemeClr val="bg2"/>
          </a:solidFill>
          <a:ln w="19050">
            <a:solidFill>
              <a:schemeClr val="tx1"/>
            </a:solidFill>
            <a:miter lim="800000"/>
            <a:headEnd/>
            <a:tailEnd/>
          </a:ln>
        </p:spPr>
        <p:txBody>
          <a:bodyPr lIns="90000" tIns="46800" rIns="90000" bIns="46800" anchor="ctr">
            <a:spAutoFit/>
          </a:bodyPr>
          <a:lstStyle/>
          <a:p>
            <a:endParaRPr lang="en-US"/>
          </a:p>
        </p:txBody>
      </p:sp>
      <p:sp>
        <p:nvSpPr>
          <p:cNvPr id="35857" name="Rectangle 14"/>
          <p:cNvSpPr>
            <a:spLocks noChangeArrowheads="1"/>
          </p:cNvSpPr>
          <p:nvPr/>
        </p:nvSpPr>
        <p:spPr bwMode="auto">
          <a:xfrm>
            <a:off x="7924800" y="4876800"/>
            <a:ext cx="381000" cy="1371600"/>
          </a:xfrm>
          <a:prstGeom prst="rect">
            <a:avLst/>
          </a:prstGeom>
          <a:solidFill>
            <a:schemeClr val="bg2"/>
          </a:solidFill>
          <a:ln w="19050">
            <a:solidFill>
              <a:schemeClr val="tx1"/>
            </a:solidFill>
            <a:miter lim="800000"/>
            <a:headEnd/>
            <a:tailEnd/>
          </a:ln>
        </p:spPr>
        <p:txBody>
          <a:bodyPr lIns="90000" tIns="46800" rIns="90000" bIns="46800" anchor="ctr">
            <a:spAutoFit/>
          </a:bodyPr>
          <a:lstStyle/>
          <a:p>
            <a:endParaRPr lang="en-US"/>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5"/>
          <p:cNvSpPr>
            <a:spLocks noGrp="1" noChangeArrowheads="1"/>
          </p:cNvSpPr>
          <p:nvPr>
            <p:ph type="title"/>
          </p:nvPr>
        </p:nvSpPr>
        <p:spPr/>
        <p:txBody>
          <a:bodyPr/>
          <a:lstStyle/>
          <a:p>
            <a:pPr eaLnBrk="1" hangingPunct="1"/>
            <a:r>
              <a:rPr lang="en-US" smtClean="0"/>
              <a:t>Reducing Conflict Misses by Blocking</a:t>
            </a:r>
          </a:p>
        </p:txBody>
      </p:sp>
      <p:sp>
        <p:nvSpPr>
          <p:cNvPr id="1031" name="Rectangle 6"/>
          <p:cNvSpPr>
            <a:spLocks noGrp="1" noChangeArrowheads="1"/>
          </p:cNvSpPr>
          <p:nvPr>
            <p:ph type="body" idx="1"/>
          </p:nvPr>
        </p:nvSpPr>
        <p:spPr>
          <a:xfrm>
            <a:off x="381000" y="1219200"/>
            <a:ext cx="8534400" cy="1600200"/>
          </a:xfrm>
        </p:spPr>
        <p:txBody>
          <a:bodyPr/>
          <a:lstStyle/>
          <a:p>
            <a:pPr eaLnBrk="1" hangingPunct="1"/>
            <a:r>
              <a:rPr lang="en-US" smtClean="0"/>
              <a:t>Conflict misses in caches vs. Blocking size</a:t>
            </a:r>
          </a:p>
          <a:p>
            <a:pPr lvl="1" eaLnBrk="1" hangingPunct="1"/>
            <a:r>
              <a:rPr lang="en-US" smtClean="0"/>
              <a:t>Lam et al [1991]: a blocking factor of 24 had a fifth the misses compared to 48, despite both fit in cache</a:t>
            </a:r>
          </a:p>
        </p:txBody>
      </p:sp>
      <p:graphicFrame>
        <p:nvGraphicFramePr>
          <p:cNvPr id="1026" name="Object 4">
            <a:hlinkClick r:id="" action="ppaction://ole?verb=0"/>
          </p:cNvPr>
          <p:cNvGraphicFramePr>
            <a:graphicFrameLocks/>
          </p:cNvGraphicFramePr>
          <p:nvPr/>
        </p:nvGraphicFramePr>
        <p:xfrm>
          <a:off x="609600" y="2590800"/>
          <a:ext cx="7315200" cy="4495800"/>
        </p:xfrm>
        <a:graphic>
          <a:graphicData uri="http://schemas.openxmlformats.org/presentationml/2006/ole">
            <p:oleObj spid="_x0000_s54274" name="Chart" r:id="rId4" imgW="7458100" imgH="4733910" progId="Excel.Sheet.8">
              <p:embed followColorScheme="full"/>
            </p:oleObj>
          </a:graphicData>
        </a:graphic>
      </p:graphicFrame>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a:hlinkClick r:id="" action="ppaction://ole?verb=0"/>
          </p:cNvPr>
          <p:cNvGraphicFramePr>
            <a:graphicFrameLocks/>
          </p:cNvGraphicFramePr>
          <p:nvPr/>
        </p:nvGraphicFramePr>
        <p:xfrm>
          <a:off x="152400" y="1447800"/>
          <a:ext cx="8382000" cy="5029200"/>
        </p:xfrm>
        <a:graphic>
          <a:graphicData uri="http://schemas.openxmlformats.org/presentationml/2006/ole">
            <p:oleObj spid="_x0000_s55298" name="Chart" r:id="rId4" imgW="8620212" imgH="5972130" progId="Excel.Sheet.8">
              <p:embed followColorScheme="full"/>
            </p:oleObj>
          </a:graphicData>
        </a:graphic>
      </p:graphicFrame>
      <p:sp>
        <p:nvSpPr>
          <p:cNvPr id="2054" name="Rectangle 3"/>
          <p:cNvSpPr>
            <a:spLocks noGrp="1" noChangeArrowheads="1"/>
          </p:cNvSpPr>
          <p:nvPr>
            <p:ph type="title"/>
          </p:nvPr>
        </p:nvSpPr>
        <p:spPr>
          <a:xfrm>
            <a:off x="266700" y="95250"/>
            <a:ext cx="8743950" cy="1143000"/>
          </a:xfrm>
          <a:noFill/>
        </p:spPr>
        <p:txBody>
          <a:bodyPr lIns="90488" tIns="44450" rIns="90488" bIns="44450"/>
          <a:lstStyle/>
          <a:p>
            <a:pPr eaLnBrk="1" hangingPunct="1"/>
            <a:r>
              <a:rPr lang="en-US" smtClean="0"/>
              <a:t>Summary of Compiler Optimizations to Reduce Cache Misses (by hand)</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4"/>
          <p:cNvSpPr>
            <a:spLocks noGrp="1" noChangeArrowheads="1"/>
          </p:cNvSpPr>
          <p:nvPr>
            <p:ph type="title"/>
          </p:nvPr>
        </p:nvSpPr>
        <p:spPr/>
        <p:txBody>
          <a:bodyPr/>
          <a:lstStyle/>
          <a:p>
            <a:pPr eaLnBrk="1" hangingPunct="1"/>
            <a:r>
              <a:rPr lang="en-US" altLang="ko-KR" dirty="0" smtClean="0">
                <a:ea typeface="Gulim" pitchFamily="34" charset="-127"/>
              </a:rPr>
              <a:t>10. Hardware Data </a:t>
            </a:r>
            <a:r>
              <a:rPr lang="en-US" altLang="ko-KR" dirty="0" err="1" smtClean="0">
                <a:ea typeface="Gulim" pitchFamily="34" charset="-127"/>
              </a:rPr>
              <a:t>Prefetching</a:t>
            </a:r>
            <a:endParaRPr lang="en-US" altLang="ko-KR" dirty="0" smtClean="0">
              <a:ea typeface="Gulim" pitchFamily="34" charset="-127"/>
            </a:endParaRPr>
          </a:p>
        </p:txBody>
      </p:sp>
      <p:sp>
        <p:nvSpPr>
          <p:cNvPr id="39942" name="Rectangle 5"/>
          <p:cNvSpPr>
            <a:spLocks noGrp="1" noChangeArrowheads="1"/>
          </p:cNvSpPr>
          <p:nvPr>
            <p:ph type="body" idx="1"/>
          </p:nvPr>
        </p:nvSpPr>
        <p:spPr/>
        <p:txBody>
          <a:bodyPr/>
          <a:lstStyle/>
          <a:p>
            <a:pPr eaLnBrk="1" hangingPunct="1">
              <a:lnSpc>
                <a:spcPct val="80000"/>
              </a:lnSpc>
            </a:pPr>
            <a:r>
              <a:rPr lang="en-US" altLang="ko-KR" sz="2400" dirty="0" err="1" smtClean="0">
                <a:ea typeface="Gulim" pitchFamily="34" charset="-127"/>
              </a:rPr>
              <a:t>Prefetch</a:t>
            </a:r>
            <a:r>
              <a:rPr lang="en-US" altLang="ko-KR" sz="2400" dirty="0" smtClean="0">
                <a:ea typeface="Gulim" pitchFamily="34" charset="-127"/>
              </a:rPr>
              <a:t>-on-miss:</a:t>
            </a:r>
          </a:p>
          <a:p>
            <a:pPr lvl="1" eaLnBrk="1" hangingPunct="1">
              <a:lnSpc>
                <a:spcPct val="80000"/>
              </a:lnSpc>
            </a:pPr>
            <a:r>
              <a:rPr lang="en-US" altLang="ko-KR" sz="2000" dirty="0" err="1" smtClean="0">
                <a:ea typeface="Gulim" pitchFamily="34" charset="-127"/>
              </a:rPr>
              <a:t>Prefetch</a:t>
            </a:r>
            <a:r>
              <a:rPr lang="en-US" altLang="ko-KR" sz="2000" dirty="0" smtClean="0">
                <a:ea typeface="Gulim" pitchFamily="34" charset="-127"/>
              </a:rPr>
              <a:t> block (b + 1) upon miss on b</a:t>
            </a:r>
          </a:p>
          <a:p>
            <a:pPr lvl="1" eaLnBrk="1" hangingPunct="1">
              <a:lnSpc>
                <a:spcPct val="80000"/>
              </a:lnSpc>
            </a:pPr>
            <a:endParaRPr lang="en-US" altLang="ko-KR" sz="2000" dirty="0" smtClean="0">
              <a:ea typeface="Gulim" pitchFamily="34" charset="-127"/>
            </a:endParaRPr>
          </a:p>
          <a:p>
            <a:pPr eaLnBrk="1" hangingPunct="1">
              <a:lnSpc>
                <a:spcPct val="80000"/>
              </a:lnSpc>
            </a:pPr>
            <a:r>
              <a:rPr lang="en-US" altLang="ko-KR" sz="2400" dirty="0" smtClean="0">
                <a:ea typeface="Gulim" pitchFamily="34" charset="-127"/>
              </a:rPr>
              <a:t>One Block </a:t>
            </a:r>
            <a:r>
              <a:rPr lang="en-US" altLang="ko-KR" sz="2400" dirty="0" err="1" smtClean="0">
                <a:ea typeface="Gulim" pitchFamily="34" charset="-127"/>
              </a:rPr>
              <a:t>Lookahead</a:t>
            </a:r>
            <a:r>
              <a:rPr lang="en-US" altLang="ko-KR" sz="2400" dirty="0" smtClean="0">
                <a:ea typeface="Gulim" pitchFamily="34" charset="-127"/>
              </a:rPr>
              <a:t> (OBL) scheme </a:t>
            </a:r>
          </a:p>
          <a:p>
            <a:pPr lvl="1" eaLnBrk="1" hangingPunct="1">
              <a:lnSpc>
                <a:spcPct val="80000"/>
              </a:lnSpc>
            </a:pPr>
            <a:r>
              <a:rPr lang="en-US" altLang="ko-KR" sz="2000" dirty="0" smtClean="0">
                <a:ea typeface="Gulim" pitchFamily="34" charset="-127"/>
              </a:rPr>
              <a:t>Initiate </a:t>
            </a:r>
            <a:r>
              <a:rPr lang="en-US" altLang="ko-KR" sz="2000" dirty="0" err="1" smtClean="0">
                <a:ea typeface="Gulim" pitchFamily="34" charset="-127"/>
              </a:rPr>
              <a:t>prefetch</a:t>
            </a:r>
            <a:r>
              <a:rPr lang="en-US" altLang="ko-KR" sz="2000" dirty="0" smtClean="0">
                <a:ea typeface="Gulim" pitchFamily="34" charset="-127"/>
              </a:rPr>
              <a:t> for block (b + 1) when block b is accessed</a:t>
            </a:r>
          </a:p>
          <a:p>
            <a:pPr lvl="1" eaLnBrk="1" hangingPunct="1">
              <a:lnSpc>
                <a:spcPct val="80000"/>
              </a:lnSpc>
            </a:pPr>
            <a:r>
              <a:rPr lang="en-US" altLang="ko-KR" sz="2000" dirty="0" smtClean="0">
                <a:ea typeface="Gulim" pitchFamily="34" charset="-127"/>
              </a:rPr>
              <a:t>Why is this different from doubling block size?</a:t>
            </a:r>
          </a:p>
          <a:p>
            <a:pPr lvl="1" eaLnBrk="1" hangingPunct="1">
              <a:lnSpc>
                <a:spcPct val="80000"/>
              </a:lnSpc>
            </a:pPr>
            <a:r>
              <a:rPr lang="en-US" altLang="ko-KR" sz="2000" dirty="0" smtClean="0">
                <a:ea typeface="Gulim" pitchFamily="34" charset="-127"/>
              </a:rPr>
              <a:t>Can extend to N block </a:t>
            </a:r>
            <a:r>
              <a:rPr lang="en-US" altLang="ko-KR" sz="2000" dirty="0" err="1" smtClean="0">
                <a:ea typeface="Gulim" pitchFamily="34" charset="-127"/>
              </a:rPr>
              <a:t>lookahead</a:t>
            </a:r>
            <a:endParaRPr lang="en-US" altLang="ko-KR" sz="2000" dirty="0" smtClean="0">
              <a:ea typeface="Gulim" pitchFamily="34" charset="-127"/>
            </a:endParaRPr>
          </a:p>
          <a:p>
            <a:pPr lvl="1" eaLnBrk="1" hangingPunct="1">
              <a:lnSpc>
                <a:spcPct val="80000"/>
              </a:lnSpc>
            </a:pPr>
            <a:endParaRPr lang="en-US" altLang="ko-KR" sz="2000" dirty="0" smtClean="0">
              <a:ea typeface="Gulim" pitchFamily="34" charset="-127"/>
            </a:endParaRPr>
          </a:p>
          <a:p>
            <a:pPr eaLnBrk="1" hangingPunct="1">
              <a:lnSpc>
                <a:spcPct val="80000"/>
              </a:lnSpc>
            </a:pPr>
            <a:r>
              <a:rPr lang="en-US" altLang="ko-KR" sz="2400" dirty="0" err="1" smtClean="0">
                <a:ea typeface="Gulim" pitchFamily="34" charset="-127"/>
              </a:rPr>
              <a:t>Strided</a:t>
            </a:r>
            <a:r>
              <a:rPr lang="en-US" altLang="ko-KR" sz="2400" dirty="0" smtClean="0">
                <a:ea typeface="Gulim" pitchFamily="34" charset="-127"/>
              </a:rPr>
              <a:t> </a:t>
            </a:r>
            <a:r>
              <a:rPr lang="en-US" altLang="ko-KR" sz="2400" dirty="0" err="1" smtClean="0">
                <a:ea typeface="Gulim" pitchFamily="34" charset="-127"/>
              </a:rPr>
              <a:t>prefetch</a:t>
            </a:r>
            <a:endParaRPr lang="en-US" altLang="ko-KR" sz="2400" dirty="0" smtClean="0">
              <a:ea typeface="Gulim" pitchFamily="34" charset="-127"/>
            </a:endParaRPr>
          </a:p>
          <a:p>
            <a:pPr lvl="1" eaLnBrk="1" hangingPunct="1">
              <a:lnSpc>
                <a:spcPct val="80000"/>
              </a:lnSpc>
            </a:pPr>
            <a:r>
              <a:rPr lang="en-US" altLang="ko-KR" sz="2000" dirty="0" smtClean="0">
                <a:ea typeface="Gulim" pitchFamily="34" charset="-127"/>
              </a:rPr>
              <a:t>If observed sequence of accesses to block: b, </a:t>
            </a:r>
            <a:r>
              <a:rPr lang="en-US" altLang="ko-KR" sz="2000" dirty="0" err="1" smtClean="0">
                <a:ea typeface="Gulim" pitchFamily="34" charset="-127"/>
              </a:rPr>
              <a:t>b+N</a:t>
            </a:r>
            <a:r>
              <a:rPr lang="en-US" altLang="ko-KR" sz="2000" dirty="0" smtClean="0">
                <a:ea typeface="Gulim" pitchFamily="34" charset="-127"/>
              </a:rPr>
              <a:t>, b+2N, then </a:t>
            </a:r>
            <a:r>
              <a:rPr lang="en-US" altLang="ko-KR" sz="2000" dirty="0" err="1" smtClean="0">
                <a:ea typeface="Gulim" pitchFamily="34" charset="-127"/>
              </a:rPr>
              <a:t>prefetch</a:t>
            </a:r>
            <a:r>
              <a:rPr lang="en-US" altLang="ko-KR" sz="2000" dirty="0" smtClean="0">
                <a:ea typeface="Gulim" pitchFamily="34" charset="-127"/>
              </a:rPr>
              <a:t> b+3N etc.</a:t>
            </a:r>
          </a:p>
          <a:p>
            <a:pPr eaLnBrk="1" hangingPunct="1">
              <a:lnSpc>
                <a:spcPct val="80000"/>
              </a:lnSpc>
            </a:pPr>
            <a:endParaRPr lang="en-US" altLang="ko-KR" sz="2400" dirty="0" smtClean="0">
              <a:ea typeface="Gulim" pitchFamily="34" charset="-127"/>
            </a:endParaRPr>
          </a:p>
          <a:p>
            <a:pPr eaLnBrk="1" hangingPunct="1">
              <a:lnSpc>
                <a:spcPct val="80000"/>
              </a:lnSpc>
            </a:pPr>
            <a:r>
              <a:rPr lang="en-US" altLang="ko-KR" sz="2400" dirty="0" smtClean="0">
                <a:ea typeface="Gulim" pitchFamily="34" charset="-127"/>
              </a:rPr>
              <a:t>Example: IBM Power 5 [2003] supports eight independent streams of </a:t>
            </a:r>
            <a:r>
              <a:rPr lang="en-US" altLang="ko-KR" sz="2400" dirty="0" err="1" smtClean="0">
                <a:ea typeface="Gulim" pitchFamily="34" charset="-127"/>
              </a:rPr>
              <a:t>strided</a:t>
            </a:r>
            <a:r>
              <a:rPr lang="en-US" altLang="ko-KR" sz="2400" dirty="0" smtClean="0">
                <a:ea typeface="Gulim" pitchFamily="34" charset="-127"/>
              </a:rPr>
              <a:t> </a:t>
            </a:r>
            <a:r>
              <a:rPr lang="en-US" altLang="ko-KR" sz="2400" dirty="0" err="1" smtClean="0">
                <a:ea typeface="Gulim" pitchFamily="34" charset="-127"/>
              </a:rPr>
              <a:t>prefetch</a:t>
            </a:r>
            <a:r>
              <a:rPr lang="en-US" altLang="ko-KR" sz="2400" dirty="0" smtClean="0">
                <a:ea typeface="Gulim" pitchFamily="34" charset="-127"/>
              </a:rPr>
              <a:t> per processor, </a:t>
            </a:r>
            <a:r>
              <a:rPr lang="en-US" altLang="ko-KR" sz="2400" dirty="0" err="1" smtClean="0">
                <a:ea typeface="Gulim" pitchFamily="34" charset="-127"/>
              </a:rPr>
              <a:t>prefetching</a:t>
            </a:r>
            <a:r>
              <a:rPr lang="en-US" altLang="ko-KR" sz="2400" dirty="0" smtClean="0">
                <a:ea typeface="Gulim" pitchFamily="34" charset="-127"/>
              </a:rPr>
              <a:t> 12 lines ahead of current access</a:t>
            </a:r>
          </a:p>
          <a:p>
            <a:pPr eaLnBrk="1" hangingPunct="1">
              <a:lnSpc>
                <a:spcPct val="80000"/>
              </a:lnSpc>
            </a:pPr>
            <a:endParaRPr lang="en-US" altLang="ko-KR" dirty="0" smtClean="0">
              <a:ea typeface="Gulim" pitchFamily="34" charset="-127"/>
            </a:endParaRPr>
          </a:p>
          <a:p>
            <a:pPr eaLnBrk="1" hangingPunct="1">
              <a:lnSpc>
                <a:spcPct val="80000"/>
              </a:lnSpc>
            </a:pPr>
            <a:r>
              <a:rPr lang="en-US" altLang="ko-KR" sz="2400" dirty="0" smtClean="0">
                <a:ea typeface="Gulim" pitchFamily="34" charset="-127"/>
              </a:rPr>
              <a:t>Note: instructions are usually </a:t>
            </a:r>
            <a:r>
              <a:rPr lang="en-US" altLang="ko-KR" sz="2400" dirty="0" err="1" smtClean="0">
                <a:ea typeface="Gulim" pitchFamily="34" charset="-127"/>
              </a:rPr>
              <a:t>prefetched</a:t>
            </a:r>
            <a:r>
              <a:rPr lang="en-US" altLang="ko-KR" sz="2400" dirty="0" smtClean="0">
                <a:ea typeface="Gulim" pitchFamily="34" charset="-127"/>
              </a:rPr>
              <a:t> in instr. buffer</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dirty="0" smtClean="0"/>
              <a:t>10. Hardware </a:t>
            </a:r>
            <a:r>
              <a:rPr lang="en-US" dirty="0" err="1" smtClean="0"/>
              <a:t>Prefetching</a:t>
            </a:r>
            <a:endParaRPr lang="en-AU" dirty="0" smtClean="0"/>
          </a:p>
        </p:txBody>
      </p:sp>
      <p:sp>
        <p:nvSpPr>
          <p:cNvPr id="24580" name="Rectangle 3"/>
          <p:cNvSpPr>
            <a:spLocks noGrp="1" noChangeArrowheads="1"/>
          </p:cNvSpPr>
          <p:nvPr>
            <p:ph type="body" idx="1"/>
          </p:nvPr>
        </p:nvSpPr>
        <p:spPr>
          <a:xfrm>
            <a:off x="684213" y="1125538"/>
            <a:ext cx="7775575" cy="5111750"/>
          </a:xfrm>
        </p:spPr>
        <p:txBody>
          <a:bodyPr/>
          <a:lstStyle/>
          <a:p>
            <a:pPr eaLnBrk="1" hangingPunct="1">
              <a:lnSpc>
                <a:spcPct val="90000"/>
              </a:lnSpc>
            </a:pPr>
            <a:r>
              <a:rPr lang="en-US" sz="2800" smtClean="0"/>
              <a:t>Fetch two blocks on miss (include next sequential block)</a:t>
            </a:r>
          </a:p>
        </p:txBody>
      </p:sp>
      <p:sp>
        <p:nvSpPr>
          <p:cNvPr id="8" name="TextBox 7"/>
          <p:cNvSpPr txBox="1"/>
          <p:nvPr/>
        </p:nvSpPr>
        <p:spPr>
          <a:xfrm>
            <a:off x="683568" y="6165304"/>
            <a:ext cx="7920037" cy="461963"/>
          </a:xfrm>
          <a:prstGeom prst="rect">
            <a:avLst/>
          </a:prstGeom>
          <a:noFill/>
        </p:spPr>
        <p:txBody>
          <a:bodyPr>
            <a:spAutoFit/>
          </a:bodyPr>
          <a:lstStyle/>
          <a:p>
            <a:pPr algn="ctr">
              <a:spcBef>
                <a:spcPct val="20000"/>
              </a:spcBef>
              <a:buClr>
                <a:schemeClr val="tx1"/>
              </a:buClr>
              <a:buSzPct val="60000"/>
              <a:buFont typeface="Wingdings" pitchFamily="2" charset="2"/>
              <a:buNone/>
              <a:defRPr/>
            </a:pPr>
            <a:r>
              <a:rPr lang="en-US" sz="2400" dirty="0">
                <a:solidFill>
                  <a:srgbClr val="003399"/>
                </a:solidFill>
                <a:latin typeface="+mn-lt"/>
              </a:rPr>
              <a:t>Pentium 4 Pre-fetching</a:t>
            </a:r>
          </a:p>
        </p:txBody>
      </p:sp>
      <p:pic>
        <p:nvPicPr>
          <p:cNvPr id="24583" name="Picture 2"/>
          <p:cNvPicPr>
            <a:picLocks noChangeAspect="1" noChangeArrowheads="1"/>
          </p:cNvPicPr>
          <p:nvPr/>
        </p:nvPicPr>
        <p:blipFill>
          <a:blip r:embed="rId3" cstate="print"/>
          <a:srcRect/>
          <a:stretch>
            <a:fillRect/>
          </a:stretch>
        </p:blipFill>
        <p:spPr bwMode="auto">
          <a:xfrm>
            <a:off x="1042988" y="2060574"/>
            <a:ext cx="7847602" cy="4176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20"/>
          <p:cNvSpPr>
            <a:spLocks noGrp="1" noChangeArrowheads="1"/>
          </p:cNvSpPr>
          <p:nvPr>
            <p:ph type="title"/>
          </p:nvPr>
        </p:nvSpPr>
        <p:spPr/>
        <p:txBody>
          <a:bodyPr/>
          <a:lstStyle/>
          <a:p>
            <a:pPr eaLnBrk="1" hangingPunct="1"/>
            <a:r>
              <a:rPr lang="en-US" altLang="ko-KR" dirty="0" smtClean="0">
                <a:ea typeface="Gulim" pitchFamily="34" charset="-127"/>
              </a:rPr>
              <a:t>Issues in HW </a:t>
            </a:r>
            <a:r>
              <a:rPr lang="en-US" altLang="ko-KR" dirty="0" err="1" smtClean="0">
                <a:ea typeface="Gulim" pitchFamily="34" charset="-127"/>
              </a:rPr>
              <a:t>Prefetching</a:t>
            </a:r>
            <a:endParaRPr lang="en-US" altLang="ko-KR" dirty="0" smtClean="0">
              <a:ea typeface="Gulim" pitchFamily="34" charset="-127"/>
            </a:endParaRPr>
          </a:p>
        </p:txBody>
      </p:sp>
      <p:sp>
        <p:nvSpPr>
          <p:cNvPr id="37894" name="Rectangle 21"/>
          <p:cNvSpPr>
            <a:spLocks noGrp="1" noChangeArrowheads="1"/>
          </p:cNvSpPr>
          <p:nvPr>
            <p:ph type="body" idx="1"/>
          </p:nvPr>
        </p:nvSpPr>
        <p:spPr/>
        <p:txBody>
          <a:bodyPr/>
          <a:lstStyle/>
          <a:p>
            <a:pPr eaLnBrk="1" hangingPunct="1"/>
            <a:r>
              <a:rPr lang="en-US" altLang="ko-KR" dirty="0" smtClean="0">
                <a:ea typeface="Gulim" pitchFamily="34" charset="-127"/>
              </a:rPr>
              <a:t>Usefulness – should produce hits</a:t>
            </a:r>
          </a:p>
          <a:p>
            <a:pPr lvl="1" eaLnBrk="1" hangingPunct="1"/>
            <a:r>
              <a:rPr lang="en-US" altLang="ko-KR" dirty="0" smtClean="0">
                <a:ea typeface="Gulim" pitchFamily="34" charset="-127"/>
              </a:rPr>
              <a:t>if you are unlucky, the </a:t>
            </a:r>
            <a:r>
              <a:rPr lang="en-US" altLang="ko-KR" dirty="0" err="1" smtClean="0">
                <a:ea typeface="Gulim" pitchFamily="34" charset="-127"/>
              </a:rPr>
              <a:t>pretetched</a:t>
            </a:r>
            <a:r>
              <a:rPr lang="en-US" altLang="ko-KR" dirty="0" smtClean="0">
                <a:ea typeface="Gulim" pitchFamily="34" charset="-127"/>
              </a:rPr>
              <a:t> data/</a:t>
            </a:r>
            <a:r>
              <a:rPr lang="en-US" altLang="ko-KR" dirty="0" err="1" smtClean="0">
                <a:ea typeface="Gulim" pitchFamily="34" charset="-127"/>
              </a:rPr>
              <a:t>instr</a:t>
            </a:r>
            <a:r>
              <a:rPr lang="en-US" altLang="ko-KR" dirty="0" smtClean="0">
                <a:ea typeface="Gulim" pitchFamily="34" charset="-127"/>
              </a:rPr>
              <a:t> is not needed</a:t>
            </a:r>
          </a:p>
          <a:p>
            <a:pPr eaLnBrk="1" hangingPunct="1"/>
            <a:r>
              <a:rPr lang="en-US" altLang="ko-KR" dirty="0" smtClean="0">
                <a:ea typeface="Gulim" pitchFamily="34" charset="-127"/>
              </a:rPr>
              <a:t>Timeliness – not too late and not too early</a:t>
            </a:r>
          </a:p>
          <a:p>
            <a:pPr eaLnBrk="1" hangingPunct="1"/>
            <a:r>
              <a:rPr lang="en-US" altLang="ko-KR" dirty="0" smtClean="0">
                <a:ea typeface="Gulim" pitchFamily="34" charset="-127"/>
              </a:rPr>
              <a:t>Cache and bandwidth pollution</a:t>
            </a:r>
          </a:p>
        </p:txBody>
      </p:sp>
      <p:sp>
        <p:nvSpPr>
          <p:cNvPr id="37895" name="Rectangle 4"/>
          <p:cNvSpPr>
            <a:spLocks noChangeArrowheads="1"/>
          </p:cNvSpPr>
          <p:nvPr/>
        </p:nvSpPr>
        <p:spPr bwMode="auto">
          <a:xfrm>
            <a:off x="1524000" y="3429000"/>
            <a:ext cx="1016000" cy="2133600"/>
          </a:xfrm>
          <a:prstGeom prst="rect">
            <a:avLst/>
          </a:prstGeom>
          <a:solidFill>
            <a:schemeClr val="bg1"/>
          </a:solidFill>
          <a:ln w="25400">
            <a:solidFill>
              <a:schemeClr val="tx2"/>
            </a:solidFill>
            <a:miter lim="800000"/>
            <a:headEnd/>
            <a:tailEnd/>
          </a:ln>
        </p:spPr>
        <p:txBody>
          <a:bodyPr wrap="none" anchor="ctr"/>
          <a:lstStyle/>
          <a:p>
            <a:pPr algn="ctr" eaLnBrk="0" hangingPunct="0"/>
            <a:endParaRPr lang="ko-KR" altLang="en-US" sz="2000" b="1">
              <a:latin typeface="Arial" pitchFamily="34" charset="0"/>
              <a:ea typeface="Gulim" pitchFamily="34" charset="-127"/>
            </a:endParaRPr>
          </a:p>
        </p:txBody>
      </p:sp>
      <p:sp>
        <p:nvSpPr>
          <p:cNvPr id="37896" name="Rectangle 5"/>
          <p:cNvSpPr>
            <a:spLocks noChangeArrowheads="1"/>
          </p:cNvSpPr>
          <p:nvPr/>
        </p:nvSpPr>
        <p:spPr bwMode="auto">
          <a:xfrm>
            <a:off x="3200400" y="4648200"/>
            <a:ext cx="1600200" cy="927100"/>
          </a:xfrm>
          <a:prstGeom prst="rect">
            <a:avLst/>
          </a:prstGeom>
          <a:solidFill>
            <a:schemeClr val="bg1"/>
          </a:solidFill>
          <a:ln w="25400">
            <a:solidFill>
              <a:schemeClr val="tx2"/>
            </a:solidFill>
            <a:miter lim="800000"/>
            <a:headEnd/>
            <a:tailEnd/>
          </a:ln>
        </p:spPr>
        <p:txBody>
          <a:bodyPr anchor="ctr"/>
          <a:lstStyle/>
          <a:p>
            <a:pPr algn="ctr" eaLnBrk="0" hangingPunct="0"/>
            <a:r>
              <a:rPr lang="en-US" altLang="ko-KR" sz="2000" b="1">
                <a:latin typeface="Arial" pitchFamily="34" charset="0"/>
                <a:ea typeface="Gulim" pitchFamily="34" charset="-127"/>
              </a:rPr>
              <a:t>L1 Data</a:t>
            </a:r>
            <a:endParaRPr lang="en-US" altLang="ko-KR" b="1">
              <a:latin typeface="Arial" pitchFamily="34" charset="0"/>
              <a:ea typeface="Gulim" pitchFamily="34" charset="-127"/>
            </a:endParaRPr>
          </a:p>
        </p:txBody>
      </p:sp>
      <p:sp>
        <p:nvSpPr>
          <p:cNvPr id="37897" name="Line 6"/>
          <p:cNvSpPr>
            <a:spLocks noChangeShapeType="1"/>
          </p:cNvSpPr>
          <p:nvPr/>
        </p:nvSpPr>
        <p:spPr bwMode="auto">
          <a:xfrm flipH="1" flipV="1">
            <a:off x="2514600" y="3886200"/>
            <a:ext cx="685800" cy="0"/>
          </a:xfrm>
          <a:prstGeom prst="line">
            <a:avLst/>
          </a:prstGeom>
          <a:noFill/>
          <a:ln w="57150">
            <a:solidFill>
              <a:schemeClr val="tx1"/>
            </a:solidFill>
            <a:round/>
            <a:headEnd/>
            <a:tailEnd type="triangle" w="med" len="med"/>
          </a:ln>
        </p:spPr>
        <p:txBody>
          <a:bodyPr wrap="none" anchor="ctr"/>
          <a:lstStyle/>
          <a:p>
            <a:endParaRPr lang="en-US"/>
          </a:p>
        </p:txBody>
      </p:sp>
      <p:sp>
        <p:nvSpPr>
          <p:cNvPr id="37898" name="Line 7"/>
          <p:cNvSpPr>
            <a:spLocks noChangeShapeType="1"/>
          </p:cNvSpPr>
          <p:nvPr/>
        </p:nvSpPr>
        <p:spPr bwMode="auto">
          <a:xfrm flipH="1" flipV="1">
            <a:off x="2514600" y="5105400"/>
            <a:ext cx="685800" cy="0"/>
          </a:xfrm>
          <a:prstGeom prst="line">
            <a:avLst/>
          </a:prstGeom>
          <a:noFill/>
          <a:ln w="57150">
            <a:solidFill>
              <a:schemeClr val="tx1"/>
            </a:solidFill>
            <a:round/>
            <a:headEnd type="triangle" w="med" len="med"/>
            <a:tailEnd type="triangle" w="med" len="med"/>
          </a:ln>
        </p:spPr>
        <p:txBody>
          <a:bodyPr wrap="none" anchor="ctr"/>
          <a:lstStyle/>
          <a:p>
            <a:endParaRPr lang="en-US"/>
          </a:p>
        </p:txBody>
      </p:sp>
      <p:sp>
        <p:nvSpPr>
          <p:cNvPr id="37899" name="Rectangle 8"/>
          <p:cNvSpPr>
            <a:spLocks noChangeArrowheads="1"/>
          </p:cNvSpPr>
          <p:nvPr/>
        </p:nvSpPr>
        <p:spPr bwMode="auto">
          <a:xfrm>
            <a:off x="3200400" y="3429000"/>
            <a:ext cx="1600200" cy="914400"/>
          </a:xfrm>
          <a:prstGeom prst="rect">
            <a:avLst/>
          </a:prstGeom>
          <a:solidFill>
            <a:schemeClr val="bg1"/>
          </a:solidFill>
          <a:ln w="25400">
            <a:solidFill>
              <a:schemeClr val="tx2"/>
            </a:solidFill>
            <a:miter lim="800000"/>
            <a:headEnd/>
            <a:tailEnd/>
          </a:ln>
        </p:spPr>
        <p:txBody>
          <a:bodyPr anchor="ctr"/>
          <a:lstStyle/>
          <a:p>
            <a:pPr algn="ctr" eaLnBrk="0" hangingPunct="0"/>
            <a:r>
              <a:rPr lang="en-US" altLang="ko-KR" sz="2000" b="1">
                <a:latin typeface="Arial" pitchFamily="34" charset="0"/>
                <a:ea typeface="Gulim" pitchFamily="34" charset="-127"/>
              </a:rPr>
              <a:t>L1 Instruction</a:t>
            </a:r>
          </a:p>
        </p:txBody>
      </p:sp>
      <p:sp>
        <p:nvSpPr>
          <p:cNvPr id="37900" name="Rectangle 9"/>
          <p:cNvSpPr>
            <a:spLocks noChangeArrowheads="1"/>
          </p:cNvSpPr>
          <p:nvPr/>
        </p:nvSpPr>
        <p:spPr bwMode="auto">
          <a:xfrm>
            <a:off x="5715000" y="3429000"/>
            <a:ext cx="1524000" cy="2133600"/>
          </a:xfrm>
          <a:prstGeom prst="rect">
            <a:avLst/>
          </a:prstGeom>
          <a:solidFill>
            <a:schemeClr val="bg1"/>
          </a:solidFill>
          <a:ln w="25400">
            <a:solidFill>
              <a:schemeClr val="tx2"/>
            </a:solidFill>
            <a:miter lim="800000"/>
            <a:headEnd/>
            <a:tailEnd/>
          </a:ln>
        </p:spPr>
        <p:txBody>
          <a:bodyPr anchor="ctr"/>
          <a:lstStyle/>
          <a:p>
            <a:pPr algn="ctr" eaLnBrk="0" hangingPunct="0"/>
            <a:r>
              <a:rPr lang="en-US" altLang="ko-KR" sz="2000" b="1">
                <a:latin typeface="Arial" pitchFamily="34" charset="0"/>
                <a:ea typeface="Gulim" pitchFamily="34" charset="-127"/>
              </a:rPr>
              <a:t>Unified L2 Cache</a:t>
            </a:r>
          </a:p>
        </p:txBody>
      </p:sp>
      <p:sp>
        <p:nvSpPr>
          <p:cNvPr id="37901" name="Freeform 10"/>
          <p:cNvSpPr>
            <a:spLocks/>
          </p:cNvSpPr>
          <p:nvPr/>
        </p:nvSpPr>
        <p:spPr bwMode="auto">
          <a:xfrm>
            <a:off x="4800600" y="3886200"/>
            <a:ext cx="914400" cy="609600"/>
          </a:xfrm>
          <a:custGeom>
            <a:avLst/>
            <a:gdLst>
              <a:gd name="T0" fmla="*/ 0 w 576"/>
              <a:gd name="T1" fmla="*/ 0 h 384"/>
              <a:gd name="T2" fmla="*/ 457200 w 576"/>
              <a:gd name="T3" fmla="*/ 0 h 384"/>
              <a:gd name="T4" fmla="*/ 457200 w 576"/>
              <a:gd name="T5" fmla="*/ 609600 h 384"/>
              <a:gd name="T6" fmla="*/ 914400 w 576"/>
              <a:gd name="T7" fmla="*/ 609600 h 384"/>
              <a:gd name="T8" fmla="*/ 0 60000 65536"/>
              <a:gd name="T9" fmla="*/ 0 60000 65536"/>
              <a:gd name="T10" fmla="*/ 0 60000 65536"/>
              <a:gd name="T11" fmla="*/ 0 60000 65536"/>
              <a:gd name="T12" fmla="*/ 0 w 576"/>
              <a:gd name="T13" fmla="*/ 0 h 384"/>
              <a:gd name="T14" fmla="*/ 576 w 576"/>
              <a:gd name="T15" fmla="*/ 384 h 384"/>
            </a:gdLst>
            <a:ahLst/>
            <a:cxnLst>
              <a:cxn ang="T8">
                <a:pos x="T0" y="T1"/>
              </a:cxn>
              <a:cxn ang="T9">
                <a:pos x="T2" y="T3"/>
              </a:cxn>
              <a:cxn ang="T10">
                <a:pos x="T4" y="T5"/>
              </a:cxn>
              <a:cxn ang="T11">
                <a:pos x="T6" y="T7"/>
              </a:cxn>
            </a:cxnLst>
            <a:rect l="T12" t="T13" r="T14" b="T15"/>
            <a:pathLst>
              <a:path w="576" h="384">
                <a:moveTo>
                  <a:pt x="0" y="0"/>
                </a:moveTo>
                <a:lnTo>
                  <a:pt x="288" y="0"/>
                </a:lnTo>
                <a:lnTo>
                  <a:pt x="288" y="384"/>
                </a:lnTo>
                <a:lnTo>
                  <a:pt x="576" y="384"/>
                </a:lnTo>
              </a:path>
            </a:pathLst>
          </a:custGeom>
          <a:noFill/>
          <a:ln w="50800" cap="flat" cmpd="sng">
            <a:solidFill>
              <a:schemeClr val="tx1"/>
            </a:solidFill>
            <a:prstDash val="solid"/>
            <a:round/>
            <a:headEnd type="triangle" w="med" len="med"/>
            <a:tailEnd type="triangle" w="med" len="med"/>
          </a:ln>
        </p:spPr>
        <p:txBody>
          <a:bodyPr wrap="none" anchor="ctr"/>
          <a:lstStyle/>
          <a:p>
            <a:endParaRPr lang="en-US"/>
          </a:p>
        </p:txBody>
      </p:sp>
      <p:sp>
        <p:nvSpPr>
          <p:cNvPr id="37902" name="Freeform 11"/>
          <p:cNvSpPr>
            <a:spLocks/>
          </p:cNvSpPr>
          <p:nvPr/>
        </p:nvSpPr>
        <p:spPr bwMode="auto">
          <a:xfrm>
            <a:off x="4800600" y="4495800"/>
            <a:ext cx="457200" cy="609600"/>
          </a:xfrm>
          <a:custGeom>
            <a:avLst/>
            <a:gdLst>
              <a:gd name="T0" fmla="*/ 457200 w 288"/>
              <a:gd name="T1" fmla="*/ 0 h 384"/>
              <a:gd name="T2" fmla="*/ 457200 w 288"/>
              <a:gd name="T3" fmla="*/ 609600 h 384"/>
              <a:gd name="T4" fmla="*/ 0 w 288"/>
              <a:gd name="T5" fmla="*/ 609600 h 384"/>
              <a:gd name="T6" fmla="*/ 0 60000 65536"/>
              <a:gd name="T7" fmla="*/ 0 60000 65536"/>
              <a:gd name="T8" fmla="*/ 0 60000 65536"/>
              <a:gd name="T9" fmla="*/ 0 w 288"/>
              <a:gd name="T10" fmla="*/ 0 h 384"/>
              <a:gd name="T11" fmla="*/ 288 w 288"/>
              <a:gd name="T12" fmla="*/ 384 h 384"/>
            </a:gdLst>
            <a:ahLst/>
            <a:cxnLst>
              <a:cxn ang="T6">
                <a:pos x="T0" y="T1"/>
              </a:cxn>
              <a:cxn ang="T7">
                <a:pos x="T2" y="T3"/>
              </a:cxn>
              <a:cxn ang="T8">
                <a:pos x="T4" y="T5"/>
              </a:cxn>
            </a:cxnLst>
            <a:rect l="T9" t="T10" r="T11" b="T12"/>
            <a:pathLst>
              <a:path w="288" h="384">
                <a:moveTo>
                  <a:pt x="288" y="0"/>
                </a:moveTo>
                <a:lnTo>
                  <a:pt x="288" y="384"/>
                </a:lnTo>
                <a:lnTo>
                  <a:pt x="0" y="384"/>
                </a:lnTo>
              </a:path>
            </a:pathLst>
          </a:custGeom>
          <a:noFill/>
          <a:ln w="50800" cap="flat" cmpd="sng">
            <a:solidFill>
              <a:schemeClr val="tx1"/>
            </a:solidFill>
            <a:prstDash val="solid"/>
            <a:round/>
            <a:headEnd type="none" w="med" len="med"/>
            <a:tailEnd type="triangle" w="med" len="med"/>
          </a:ln>
        </p:spPr>
        <p:txBody>
          <a:bodyPr wrap="none" anchor="ctr"/>
          <a:lstStyle/>
          <a:p>
            <a:endParaRPr lang="en-US"/>
          </a:p>
        </p:txBody>
      </p:sp>
      <p:sp>
        <p:nvSpPr>
          <p:cNvPr id="37903" name="Rectangle 12"/>
          <p:cNvSpPr>
            <a:spLocks noChangeArrowheads="1"/>
          </p:cNvSpPr>
          <p:nvPr/>
        </p:nvSpPr>
        <p:spPr bwMode="auto">
          <a:xfrm>
            <a:off x="1676400" y="4800600"/>
            <a:ext cx="685800" cy="609600"/>
          </a:xfrm>
          <a:prstGeom prst="rect">
            <a:avLst/>
          </a:prstGeom>
          <a:solidFill>
            <a:schemeClr val="bg1"/>
          </a:solidFill>
          <a:ln w="25400">
            <a:solidFill>
              <a:schemeClr val="tx1"/>
            </a:solidFill>
            <a:miter lim="800000"/>
            <a:headEnd/>
            <a:tailEnd/>
          </a:ln>
        </p:spPr>
        <p:txBody>
          <a:bodyPr wrap="none" anchor="ctr"/>
          <a:lstStyle/>
          <a:p>
            <a:pPr algn="ctr" eaLnBrk="0" hangingPunct="0"/>
            <a:r>
              <a:rPr lang="en-US" altLang="ko-KR" sz="2000" b="1">
                <a:latin typeface="Arial" pitchFamily="34" charset="0"/>
                <a:ea typeface="Gulim" pitchFamily="34" charset="-127"/>
              </a:rPr>
              <a:t>RF</a:t>
            </a:r>
          </a:p>
        </p:txBody>
      </p:sp>
      <p:sp>
        <p:nvSpPr>
          <p:cNvPr id="37904" name="Line 13"/>
          <p:cNvSpPr>
            <a:spLocks noChangeShapeType="1"/>
          </p:cNvSpPr>
          <p:nvPr/>
        </p:nvSpPr>
        <p:spPr bwMode="auto">
          <a:xfrm flipV="1">
            <a:off x="1828800" y="4572000"/>
            <a:ext cx="0" cy="228600"/>
          </a:xfrm>
          <a:prstGeom prst="line">
            <a:avLst/>
          </a:prstGeom>
          <a:noFill/>
          <a:ln w="25400">
            <a:solidFill>
              <a:schemeClr val="tx1"/>
            </a:solidFill>
            <a:round/>
            <a:headEnd/>
            <a:tailEnd type="triangle" w="med" len="med"/>
          </a:ln>
        </p:spPr>
        <p:txBody>
          <a:bodyPr/>
          <a:lstStyle/>
          <a:p>
            <a:endParaRPr lang="en-US"/>
          </a:p>
        </p:txBody>
      </p:sp>
      <p:sp>
        <p:nvSpPr>
          <p:cNvPr id="37905" name="Line 14"/>
          <p:cNvSpPr>
            <a:spLocks noChangeShapeType="1"/>
          </p:cNvSpPr>
          <p:nvPr/>
        </p:nvSpPr>
        <p:spPr bwMode="auto">
          <a:xfrm flipV="1">
            <a:off x="1981200" y="4572000"/>
            <a:ext cx="0" cy="228600"/>
          </a:xfrm>
          <a:prstGeom prst="line">
            <a:avLst/>
          </a:prstGeom>
          <a:noFill/>
          <a:ln w="25400">
            <a:solidFill>
              <a:schemeClr val="tx1"/>
            </a:solidFill>
            <a:round/>
            <a:headEnd/>
            <a:tailEnd type="triangle" w="med" len="med"/>
          </a:ln>
        </p:spPr>
        <p:txBody>
          <a:bodyPr/>
          <a:lstStyle/>
          <a:p>
            <a:endParaRPr lang="en-US"/>
          </a:p>
        </p:txBody>
      </p:sp>
      <p:sp>
        <p:nvSpPr>
          <p:cNvPr id="37906" name="Line 15"/>
          <p:cNvSpPr>
            <a:spLocks noChangeShapeType="1"/>
          </p:cNvSpPr>
          <p:nvPr/>
        </p:nvSpPr>
        <p:spPr bwMode="auto">
          <a:xfrm>
            <a:off x="2133600" y="4572000"/>
            <a:ext cx="0" cy="228600"/>
          </a:xfrm>
          <a:prstGeom prst="line">
            <a:avLst/>
          </a:prstGeom>
          <a:noFill/>
          <a:ln w="25400">
            <a:solidFill>
              <a:schemeClr val="tx1"/>
            </a:solidFill>
            <a:round/>
            <a:headEnd/>
            <a:tailEnd type="triangle" w="med" len="med"/>
          </a:ln>
        </p:spPr>
        <p:txBody>
          <a:bodyPr/>
          <a:lstStyle/>
          <a:p>
            <a:endParaRPr lang="en-US"/>
          </a:p>
        </p:txBody>
      </p:sp>
      <p:sp>
        <p:nvSpPr>
          <p:cNvPr id="37907" name="Text Box 16"/>
          <p:cNvSpPr txBox="1">
            <a:spLocks noChangeArrowheads="1"/>
          </p:cNvSpPr>
          <p:nvPr/>
        </p:nvSpPr>
        <p:spPr bwMode="auto">
          <a:xfrm>
            <a:off x="1524000" y="3962400"/>
            <a:ext cx="990600" cy="457200"/>
          </a:xfrm>
          <a:prstGeom prst="rect">
            <a:avLst/>
          </a:prstGeom>
          <a:noFill/>
          <a:ln w="25400">
            <a:noFill/>
            <a:miter lim="800000"/>
            <a:headEnd/>
            <a:tailEnd/>
          </a:ln>
        </p:spPr>
        <p:txBody>
          <a:bodyPr>
            <a:spAutoFit/>
          </a:bodyPr>
          <a:lstStyle/>
          <a:p>
            <a:pPr algn="ctr" eaLnBrk="0" hangingPunct="0">
              <a:spcBef>
                <a:spcPct val="50000"/>
              </a:spcBef>
            </a:pPr>
            <a:r>
              <a:rPr lang="en-US" altLang="ko-KR" b="1">
                <a:latin typeface="Arial" pitchFamily="34" charset="0"/>
                <a:ea typeface="Gulim" pitchFamily="34" charset="-127"/>
              </a:rPr>
              <a:t>CPU</a:t>
            </a:r>
          </a:p>
        </p:txBody>
      </p:sp>
      <p:sp>
        <p:nvSpPr>
          <p:cNvPr id="37908" name="AutoShape 17"/>
          <p:cNvSpPr>
            <a:spLocks noChangeArrowheads="1"/>
          </p:cNvSpPr>
          <p:nvPr/>
        </p:nvSpPr>
        <p:spPr bwMode="auto">
          <a:xfrm rot="5400000" flipV="1">
            <a:off x="4876800" y="4953000"/>
            <a:ext cx="762000" cy="609600"/>
          </a:xfrm>
          <a:custGeom>
            <a:avLst/>
            <a:gdLst>
              <a:gd name="T0" fmla="*/ 19201732 w 21600"/>
              <a:gd name="T1" fmla="*/ 0 h 21600"/>
              <a:gd name="T2" fmla="*/ 11520523 w 21600"/>
              <a:gd name="T3" fmla="*/ 5689346 h 21600"/>
              <a:gd name="T4" fmla="*/ 0 w 21600"/>
              <a:gd name="T5" fmla="*/ 15730758 h 21600"/>
              <a:gd name="T6" fmla="*/ 10500043 w 21600"/>
              <a:gd name="T7" fmla="*/ 17204267 h 21600"/>
              <a:gd name="T8" fmla="*/ 21000051 w 21600"/>
              <a:gd name="T9" fmla="*/ 12243702 h 21600"/>
              <a:gd name="T10" fmla="*/ 26881666 w 21600"/>
              <a:gd name="T11" fmla="*/ 5689346 h 21600"/>
              <a:gd name="T12" fmla="*/ 17694720 60000 65536"/>
              <a:gd name="T13" fmla="*/ 11796480 60000 65536"/>
              <a:gd name="T14" fmla="*/ 11796480 60000 65536"/>
              <a:gd name="T15" fmla="*/ 5898240 60000 65536"/>
              <a:gd name="T16" fmla="*/ 0 60000 65536"/>
              <a:gd name="T17" fmla="*/ 0 60000 65536"/>
              <a:gd name="T18" fmla="*/ 0 w 21600"/>
              <a:gd name="T19" fmla="*/ 17899 h 21600"/>
              <a:gd name="T20" fmla="*/ 1687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143"/>
                </a:lnTo>
                <a:lnTo>
                  <a:pt x="13983" y="7143"/>
                </a:lnTo>
                <a:lnTo>
                  <a:pt x="13983" y="17899"/>
                </a:lnTo>
                <a:lnTo>
                  <a:pt x="0" y="17899"/>
                </a:lnTo>
                <a:lnTo>
                  <a:pt x="0" y="21600"/>
                </a:lnTo>
                <a:lnTo>
                  <a:pt x="16874" y="21600"/>
                </a:lnTo>
                <a:lnTo>
                  <a:pt x="16874" y="7143"/>
                </a:lnTo>
                <a:lnTo>
                  <a:pt x="21600" y="7143"/>
                </a:lnTo>
                <a:close/>
              </a:path>
            </a:pathLst>
          </a:custGeom>
          <a:solidFill>
            <a:schemeClr val="accent1"/>
          </a:solidFill>
          <a:ln w="12700">
            <a:solidFill>
              <a:schemeClr val="accent1"/>
            </a:solidFill>
            <a:miter lim="800000"/>
            <a:headEnd type="none" w="sm" len="sm"/>
            <a:tailEnd type="none" w="sm" len="sm"/>
          </a:ln>
        </p:spPr>
        <p:txBody>
          <a:bodyPr wrap="none" anchor="ctr"/>
          <a:lstStyle/>
          <a:p>
            <a:endParaRPr lang="en-US"/>
          </a:p>
        </p:txBody>
      </p:sp>
      <p:sp>
        <p:nvSpPr>
          <p:cNvPr id="37909" name="Text Box 18"/>
          <p:cNvSpPr txBox="1">
            <a:spLocks noChangeArrowheads="1"/>
          </p:cNvSpPr>
          <p:nvPr/>
        </p:nvSpPr>
        <p:spPr bwMode="auto">
          <a:xfrm>
            <a:off x="5089525" y="5649913"/>
            <a:ext cx="2089150" cy="396875"/>
          </a:xfrm>
          <a:prstGeom prst="rect">
            <a:avLst/>
          </a:prstGeom>
          <a:noFill/>
          <a:ln w="12700">
            <a:noFill/>
            <a:miter lim="800000"/>
            <a:headEnd type="none" w="sm" len="sm"/>
            <a:tailEnd type="none" w="sm" len="sm"/>
          </a:ln>
        </p:spPr>
        <p:txBody>
          <a:bodyPr wrap="none">
            <a:spAutoFit/>
          </a:bodyPr>
          <a:lstStyle/>
          <a:p>
            <a:pPr eaLnBrk="0" hangingPunct="0"/>
            <a:r>
              <a:rPr lang="en-US" altLang="ko-KR" sz="2000" b="1">
                <a:solidFill>
                  <a:schemeClr val="accent2"/>
                </a:solidFill>
                <a:latin typeface="Arial" pitchFamily="34" charset="0"/>
                <a:ea typeface="Gulim" pitchFamily="34" charset="-127"/>
              </a:rPr>
              <a:t>Prefetched data</a:t>
            </a:r>
          </a:p>
        </p:txBody>
      </p:sp>
      <p:sp>
        <p:nvSpPr>
          <p:cNvPr id="37910" name="Rectangle 19"/>
          <p:cNvSpPr>
            <a:spLocks noChangeArrowheads="1"/>
          </p:cNvSpPr>
          <p:nvPr/>
        </p:nvSpPr>
        <p:spPr bwMode="auto">
          <a:xfrm>
            <a:off x="4572000" y="4648200"/>
            <a:ext cx="228600" cy="914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21"/>
          <p:cNvSpPr>
            <a:spLocks noGrp="1" noChangeArrowheads="1"/>
          </p:cNvSpPr>
          <p:nvPr>
            <p:ph type="title"/>
          </p:nvPr>
        </p:nvSpPr>
        <p:spPr>
          <a:xfrm>
            <a:off x="292100" y="228600"/>
            <a:ext cx="8851900" cy="728663"/>
          </a:xfrm>
        </p:spPr>
        <p:txBody>
          <a:bodyPr/>
          <a:lstStyle/>
          <a:p>
            <a:pPr eaLnBrk="1" hangingPunct="1"/>
            <a:r>
              <a:rPr lang="en-US" altLang="ko-KR" dirty="0" smtClean="0">
                <a:ea typeface="Gulim" pitchFamily="34" charset="-127"/>
              </a:rPr>
              <a:t>Issues in HW </a:t>
            </a:r>
            <a:r>
              <a:rPr lang="en-US" altLang="ko-KR" dirty="0" err="1" smtClean="0">
                <a:ea typeface="Gulim" pitchFamily="34" charset="-127"/>
              </a:rPr>
              <a:t>prefetching</a:t>
            </a:r>
            <a:r>
              <a:rPr lang="en-US" altLang="ko-KR" dirty="0" smtClean="0">
                <a:ea typeface="Gulim" pitchFamily="34" charset="-127"/>
              </a:rPr>
              <a:t>: stream buffer</a:t>
            </a:r>
          </a:p>
        </p:txBody>
      </p:sp>
      <p:sp>
        <p:nvSpPr>
          <p:cNvPr id="38918" name="Rectangle 22"/>
          <p:cNvSpPr>
            <a:spLocks noGrp="1" noChangeArrowheads="1"/>
          </p:cNvSpPr>
          <p:nvPr>
            <p:ph type="body" idx="1"/>
          </p:nvPr>
        </p:nvSpPr>
        <p:spPr>
          <a:xfrm>
            <a:off x="381000" y="1219200"/>
            <a:ext cx="8534400" cy="3048000"/>
          </a:xfrm>
        </p:spPr>
        <p:txBody>
          <a:bodyPr/>
          <a:lstStyle/>
          <a:p>
            <a:pPr eaLnBrk="1" hangingPunct="1"/>
            <a:r>
              <a:rPr lang="en-US" altLang="ko-KR" sz="2800" dirty="0" smtClean="0">
                <a:ea typeface="Gulim" pitchFamily="34" charset="-127"/>
              </a:rPr>
              <a:t>Instruction </a:t>
            </a:r>
            <a:r>
              <a:rPr lang="en-US" altLang="ko-KR" sz="2800" dirty="0" err="1" smtClean="0">
                <a:ea typeface="Gulim" pitchFamily="34" charset="-127"/>
              </a:rPr>
              <a:t>prefetch</a:t>
            </a:r>
            <a:r>
              <a:rPr lang="en-US" altLang="ko-KR" sz="2800" dirty="0" smtClean="0">
                <a:ea typeface="Gulim" pitchFamily="34" charset="-127"/>
              </a:rPr>
              <a:t> in Alpha AXP 21064</a:t>
            </a:r>
          </a:p>
          <a:p>
            <a:pPr lvl="1" eaLnBrk="1" hangingPunct="1"/>
            <a:r>
              <a:rPr lang="en-US" altLang="ko-KR" sz="2400" dirty="0" smtClean="0">
                <a:ea typeface="Gulim" pitchFamily="34" charset="-127"/>
              </a:rPr>
              <a:t>Fetch two blocks on a miss; the requested block (</a:t>
            </a:r>
            <a:r>
              <a:rPr lang="en-US" altLang="ko-KR" sz="2400" dirty="0" err="1" smtClean="0">
                <a:ea typeface="Gulim" pitchFamily="34" charset="-127"/>
              </a:rPr>
              <a:t>i</a:t>
            </a:r>
            <a:r>
              <a:rPr lang="en-US" altLang="ko-KR" sz="2400" dirty="0" smtClean="0">
                <a:ea typeface="Gulim" pitchFamily="34" charset="-127"/>
              </a:rPr>
              <a:t>) and the next consecutive block (i+1)</a:t>
            </a:r>
          </a:p>
          <a:p>
            <a:pPr lvl="1" eaLnBrk="1" hangingPunct="1"/>
            <a:r>
              <a:rPr lang="en-US" altLang="ko-KR" sz="2400" dirty="0" smtClean="0">
                <a:ea typeface="Gulim" pitchFamily="34" charset="-127"/>
              </a:rPr>
              <a:t>Requested block placed in cache, and next block in instruction stream buffer</a:t>
            </a:r>
          </a:p>
          <a:p>
            <a:pPr lvl="1" eaLnBrk="1" hangingPunct="1"/>
            <a:r>
              <a:rPr lang="en-US" altLang="ko-KR" sz="2400" dirty="0" smtClean="0">
                <a:ea typeface="Gulim" pitchFamily="34" charset="-127"/>
              </a:rPr>
              <a:t>If miss in cache but hit in </a:t>
            </a:r>
            <a:r>
              <a:rPr lang="en-US" altLang="ko-KR" sz="2400" b="1" dirty="0" smtClean="0">
                <a:solidFill>
                  <a:schemeClr val="accent2"/>
                </a:solidFill>
                <a:ea typeface="Gulim" pitchFamily="34" charset="-127"/>
              </a:rPr>
              <a:t>stream buffer</a:t>
            </a:r>
            <a:r>
              <a:rPr lang="en-US" altLang="ko-KR" sz="2400" dirty="0" smtClean="0">
                <a:ea typeface="Gulim" pitchFamily="34" charset="-127"/>
              </a:rPr>
              <a:t>, move stream buffer block into cache and </a:t>
            </a:r>
            <a:r>
              <a:rPr lang="en-US" altLang="ko-KR" sz="2400" dirty="0" err="1" smtClean="0">
                <a:ea typeface="Gulim" pitchFamily="34" charset="-127"/>
              </a:rPr>
              <a:t>prefetch</a:t>
            </a:r>
            <a:r>
              <a:rPr lang="en-US" altLang="ko-KR" sz="2400" dirty="0" smtClean="0">
                <a:ea typeface="Gulim" pitchFamily="34" charset="-127"/>
              </a:rPr>
              <a:t> next block (i+2)</a:t>
            </a:r>
          </a:p>
        </p:txBody>
      </p:sp>
      <p:grpSp>
        <p:nvGrpSpPr>
          <p:cNvPr id="2" name="Group 20"/>
          <p:cNvGrpSpPr>
            <a:grpSpLocks/>
          </p:cNvGrpSpPr>
          <p:nvPr/>
        </p:nvGrpSpPr>
        <p:grpSpPr bwMode="auto">
          <a:xfrm>
            <a:off x="2362200" y="4267200"/>
            <a:ext cx="6172200" cy="2438400"/>
            <a:chOff x="960" y="2544"/>
            <a:chExt cx="3888" cy="1536"/>
          </a:xfrm>
        </p:grpSpPr>
        <p:sp>
          <p:nvSpPr>
            <p:cNvPr id="38920" name="Rectangle 4"/>
            <p:cNvSpPr>
              <a:spLocks noChangeArrowheads="1"/>
            </p:cNvSpPr>
            <p:nvPr/>
          </p:nvSpPr>
          <p:spPr bwMode="auto">
            <a:xfrm>
              <a:off x="960" y="3072"/>
              <a:ext cx="640" cy="1008"/>
            </a:xfrm>
            <a:prstGeom prst="rect">
              <a:avLst/>
            </a:prstGeom>
            <a:solidFill>
              <a:schemeClr val="bg1"/>
            </a:solidFill>
            <a:ln w="25400">
              <a:solidFill>
                <a:schemeClr val="tx2"/>
              </a:solidFill>
              <a:miter lim="800000"/>
              <a:headEnd/>
              <a:tailEnd/>
            </a:ln>
          </p:spPr>
          <p:txBody>
            <a:bodyPr wrap="none" anchor="ctr"/>
            <a:lstStyle/>
            <a:p>
              <a:pPr algn="ctr" eaLnBrk="0" hangingPunct="0"/>
              <a:endParaRPr lang="en-US" sz="2000" b="1">
                <a:latin typeface="Arial" pitchFamily="34" charset="0"/>
              </a:endParaRPr>
            </a:p>
          </p:txBody>
        </p:sp>
        <p:sp>
          <p:nvSpPr>
            <p:cNvPr id="38921" name="Line 5"/>
            <p:cNvSpPr>
              <a:spLocks noChangeShapeType="1"/>
            </p:cNvSpPr>
            <p:nvPr/>
          </p:nvSpPr>
          <p:spPr bwMode="auto">
            <a:xfrm flipH="1" flipV="1">
              <a:off x="1584" y="3600"/>
              <a:ext cx="432" cy="0"/>
            </a:xfrm>
            <a:prstGeom prst="line">
              <a:avLst/>
            </a:prstGeom>
            <a:noFill/>
            <a:ln w="57150">
              <a:solidFill>
                <a:schemeClr val="tx1"/>
              </a:solidFill>
              <a:round/>
              <a:headEnd/>
              <a:tailEnd type="triangle" w="med" len="med"/>
            </a:ln>
          </p:spPr>
          <p:txBody>
            <a:bodyPr wrap="none" anchor="ctr"/>
            <a:lstStyle/>
            <a:p>
              <a:endParaRPr lang="en-US"/>
            </a:p>
          </p:txBody>
        </p:sp>
        <p:sp>
          <p:nvSpPr>
            <p:cNvPr id="38922" name="Rectangle 6"/>
            <p:cNvSpPr>
              <a:spLocks noChangeArrowheads="1"/>
            </p:cNvSpPr>
            <p:nvPr/>
          </p:nvSpPr>
          <p:spPr bwMode="auto">
            <a:xfrm>
              <a:off x="2016" y="3312"/>
              <a:ext cx="1008" cy="576"/>
            </a:xfrm>
            <a:prstGeom prst="rect">
              <a:avLst/>
            </a:prstGeom>
            <a:solidFill>
              <a:schemeClr val="bg1"/>
            </a:solidFill>
            <a:ln w="25400">
              <a:solidFill>
                <a:schemeClr val="tx2"/>
              </a:solidFill>
              <a:miter lim="800000"/>
              <a:headEnd/>
              <a:tailEnd/>
            </a:ln>
          </p:spPr>
          <p:txBody>
            <a:bodyPr anchor="ctr"/>
            <a:lstStyle/>
            <a:p>
              <a:pPr algn="ctr" eaLnBrk="0" hangingPunct="0"/>
              <a:r>
                <a:rPr lang="en-US" sz="2000" b="1">
                  <a:latin typeface="Arial" pitchFamily="34" charset="0"/>
                </a:rPr>
                <a:t>L1 Instruction</a:t>
              </a:r>
            </a:p>
          </p:txBody>
        </p:sp>
        <p:sp>
          <p:nvSpPr>
            <p:cNvPr id="38923" name="Rectangle 7"/>
            <p:cNvSpPr>
              <a:spLocks noChangeArrowheads="1"/>
            </p:cNvSpPr>
            <p:nvPr/>
          </p:nvSpPr>
          <p:spPr bwMode="auto">
            <a:xfrm>
              <a:off x="3888" y="3072"/>
              <a:ext cx="960" cy="1008"/>
            </a:xfrm>
            <a:prstGeom prst="rect">
              <a:avLst/>
            </a:prstGeom>
            <a:solidFill>
              <a:schemeClr val="bg1"/>
            </a:solidFill>
            <a:ln w="25400">
              <a:solidFill>
                <a:schemeClr val="tx2"/>
              </a:solidFill>
              <a:miter lim="800000"/>
              <a:headEnd/>
              <a:tailEnd/>
            </a:ln>
          </p:spPr>
          <p:txBody>
            <a:bodyPr anchor="ctr"/>
            <a:lstStyle/>
            <a:p>
              <a:pPr algn="ctr" eaLnBrk="0" hangingPunct="0"/>
              <a:r>
                <a:rPr lang="en-US" sz="2000" b="1">
                  <a:latin typeface="Arial" pitchFamily="34" charset="0"/>
                </a:rPr>
                <a:t>Unified L2 Cache</a:t>
              </a:r>
            </a:p>
          </p:txBody>
        </p:sp>
        <p:sp>
          <p:nvSpPr>
            <p:cNvPr id="38924" name="Freeform 8"/>
            <p:cNvSpPr>
              <a:spLocks/>
            </p:cNvSpPr>
            <p:nvPr/>
          </p:nvSpPr>
          <p:spPr bwMode="auto">
            <a:xfrm>
              <a:off x="3024" y="3456"/>
              <a:ext cx="864" cy="192"/>
            </a:xfrm>
            <a:custGeom>
              <a:avLst/>
              <a:gdLst>
                <a:gd name="T0" fmla="*/ 0 w 576"/>
                <a:gd name="T1" fmla="*/ 0 h 384"/>
                <a:gd name="T2" fmla="*/ 432 w 576"/>
                <a:gd name="T3" fmla="*/ 0 h 384"/>
                <a:gd name="T4" fmla="*/ 432 w 576"/>
                <a:gd name="T5" fmla="*/ 192 h 384"/>
                <a:gd name="T6" fmla="*/ 864 w 576"/>
                <a:gd name="T7" fmla="*/ 192 h 384"/>
                <a:gd name="T8" fmla="*/ 0 60000 65536"/>
                <a:gd name="T9" fmla="*/ 0 60000 65536"/>
                <a:gd name="T10" fmla="*/ 0 60000 65536"/>
                <a:gd name="T11" fmla="*/ 0 60000 65536"/>
                <a:gd name="T12" fmla="*/ 0 w 576"/>
                <a:gd name="T13" fmla="*/ 0 h 384"/>
                <a:gd name="T14" fmla="*/ 576 w 576"/>
                <a:gd name="T15" fmla="*/ 384 h 384"/>
              </a:gdLst>
              <a:ahLst/>
              <a:cxnLst>
                <a:cxn ang="T8">
                  <a:pos x="T0" y="T1"/>
                </a:cxn>
                <a:cxn ang="T9">
                  <a:pos x="T2" y="T3"/>
                </a:cxn>
                <a:cxn ang="T10">
                  <a:pos x="T4" y="T5"/>
                </a:cxn>
                <a:cxn ang="T11">
                  <a:pos x="T6" y="T7"/>
                </a:cxn>
              </a:cxnLst>
              <a:rect l="T12" t="T13" r="T14" b="T15"/>
              <a:pathLst>
                <a:path w="576" h="384">
                  <a:moveTo>
                    <a:pt x="0" y="0"/>
                  </a:moveTo>
                  <a:lnTo>
                    <a:pt x="288" y="0"/>
                  </a:lnTo>
                  <a:lnTo>
                    <a:pt x="288" y="384"/>
                  </a:lnTo>
                  <a:lnTo>
                    <a:pt x="576" y="384"/>
                  </a:lnTo>
                </a:path>
              </a:pathLst>
            </a:custGeom>
            <a:noFill/>
            <a:ln w="50800" cap="flat" cmpd="sng">
              <a:solidFill>
                <a:schemeClr val="tx1"/>
              </a:solidFill>
              <a:prstDash val="solid"/>
              <a:round/>
              <a:headEnd type="triangle" w="med" len="med"/>
              <a:tailEnd type="triangle" w="med" len="med"/>
            </a:ln>
          </p:spPr>
          <p:txBody>
            <a:bodyPr wrap="none" anchor="ctr"/>
            <a:lstStyle/>
            <a:p>
              <a:endParaRPr lang="en-US"/>
            </a:p>
          </p:txBody>
        </p:sp>
        <p:sp>
          <p:nvSpPr>
            <p:cNvPr id="38925" name="Rectangle 9"/>
            <p:cNvSpPr>
              <a:spLocks noChangeArrowheads="1"/>
            </p:cNvSpPr>
            <p:nvPr/>
          </p:nvSpPr>
          <p:spPr bwMode="auto">
            <a:xfrm>
              <a:off x="1056" y="3648"/>
              <a:ext cx="432" cy="384"/>
            </a:xfrm>
            <a:prstGeom prst="rect">
              <a:avLst/>
            </a:prstGeom>
            <a:solidFill>
              <a:schemeClr val="bg1"/>
            </a:solidFill>
            <a:ln w="25400">
              <a:solidFill>
                <a:schemeClr val="tx1"/>
              </a:solidFill>
              <a:miter lim="800000"/>
              <a:headEnd/>
              <a:tailEnd/>
            </a:ln>
          </p:spPr>
          <p:txBody>
            <a:bodyPr wrap="none" anchor="ctr"/>
            <a:lstStyle/>
            <a:p>
              <a:pPr algn="ctr" eaLnBrk="0" hangingPunct="0"/>
              <a:r>
                <a:rPr lang="en-US" sz="2000" b="1">
                  <a:latin typeface="Arial" pitchFamily="34" charset="0"/>
                </a:rPr>
                <a:t>RF</a:t>
              </a:r>
            </a:p>
          </p:txBody>
        </p:sp>
        <p:sp>
          <p:nvSpPr>
            <p:cNvPr id="38926" name="Line 10"/>
            <p:cNvSpPr>
              <a:spLocks noChangeShapeType="1"/>
            </p:cNvSpPr>
            <p:nvPr/>
          </p:nvSpPr>
          <p:spPr bwMode="auto">
            <a:xfrm flipV="1">
              <a:off x="1152" y="3504"/>
              <a:ext cx="0" cy="144"/>
            </a:xfrm>
            <a:prstGeom prst="line">
              <a:avLst/>
            </a:prstGeom>
            <a:noFill/>
            <a:ln w="25400">
              <a:solidFill>
                <a:schemeClr val="tx1"/>
              </a:solidFill>
              <a:round/>
              <a:headEnd/>
              <a:tailEnd type="triangle" w="med" len="med"/>
            </a:ln>
          </p:spPr>
          <p:txBody>
            <a:bodyPr/>
            <a:lstStyle/>
            <a:p>
              <a:endParaRPr lang="en-US"/>
            </a:p>
          </p:txBody>
        </p:sp>
        <p:sp>
          <p:nvSpPr>
            <p:cNvPr id="38927" name="Line 11"/>
            <p:cNvSpPr>
              <a:spLocks noChangeShapeType="1"/>
            </p:cNvSpPr>
            <p:nvPr/>
          </p:nvSpPr>
          <p:spPr bwMode="auto">
            <a:xfrm flipV="1">
              <a:off x="1248" y="3504"/>
              <a:ext cx="0" cy="144"/>
            </a:xfrm>
            <a:prstGeom prst="line">
              <a:avLst/>
            </a:prstGeom>
            <a:noFill/>
            <a:ln w="25400">
              <a:solidFill>
                <a:schemeClr val="tx1"/>
              </a:solidFill>
              <a:round/>
              <a:headEnd/>
              <a:tailEnd type="triangle" w="med" len="med"/>
            </a:ln>
          </p:spPr>
          <p:txBody>
            <a:bodyPr/>
            <a:lstStyle/>
            <a:p>
              <a:endParaRPr lang="en-US"/>
            </a:p>
          </p:txBody>
        </p:sp>
        <p:sp>
          <p:nvSpPr>
            <p:cNvPr id="38928" name="Line 12"/>
            <p:cNvSpPr>
              <a:spLocks noChangeShapeType="1"/>
            </p:cNvSpPr>
            <p:nvPr/>
          </p:nvSpPr>
          <p:spPr bwMode="auto">
            <a:xfrm>
              <a:off x="1344" y="3504"/>
              <a:ext cx="0" cy="144"/>
            </a:xfrm>
            <a:prstGeom prst="line">
              <a:avLst/>
            </a:prstGeom>
            <a:noFill/>
            <a:ln w="25400">
              <a:solidFill>
                <a:schemeClr val="tx1"/>
              </a:solidFill>
              <a:round/>
              <a:headEnd/>
              <a:tailEnd type="triangle" w="med" len="med"/>
            </a:ln>
          </p:spPr>
          <p:txBody>
            <a:bodyPr/>
            <a:lstStyle/>
            <a:p>
              <a:endParaRPr lang="en-US"/>
            </a:p>
          </p:txBody>
        </p:sp>
        <p:sp>
          <p:nvSpPr>
            <p:cNvPr id="38929" name="Text Box 13"/>
            <p:cNvSpPr txBox="1">
              <a:spLocks noChangeArrowheads="1"/>
            </p:cNvSpPr>
            <p:nvPr/>
          </p:nvSpPr>
          <p:spPr bwMode="auto">
            <a:xfrm>
              <a:off x="960" y="3120"/>
              <a:ext cx="624" cy="288"/>
            </a:xfrm>
            <a:prstGeom prst="rect">
              <a:avLst/>
            </a:prstGeom>
            <a:noFill/>
            <a:ln w="25400">
              <a:noFill/>
              <a:miter lim="800000"/>
              <a:headEnd/>
              <a:tailEnd/>
            </a:ln>
          </p:spPr>
          <p:txBody>
            <a:bodyPr>
              <a:spAutoFit/>
            </a:bodyPr>
            <a:lstStyle/>
            <a:p>
              <a:pPr algn="ctr" eaLnBrk="0" hangingPunct="0">
                <a:spcBef>
                  <a:spcPct val="50000"/>
                </a:spcBef>
              </a:pPr>
              <a:r>
                <a:rPr lang="en-US" b="1">
                  <a:latin typeface="Arial" pitchFamily="34" charset="0"/>
                </a:rPr>
                <a:t>CPU</a:t>
              </a:r>
            </a:p>
          </p:txBody>
        </p:sp>
        <p:sp>
          <p:nvSpPr>
            <p:cNvPr id="38930" name="AutoShape 14"/>
            <p:cNvSpPr>
              <a:spLocks noChangeArrowheads="1"/>
            </p:cNvSpPr>
            <p:nvPr/>
          </p:nvSpPr>
          <p:spPr bwMode="auto">
            <a:xfrm rot="-5400000">
              <a:off x="2808" y="2952"/>
              <a:ext cx="624" cy="384"/>
            </a:xfrm>
            <a:custGeom>
              <a:avLst/>
              <a:gdLst>
                <a:gd name="T0" fmla="*/ 13 w 21600"/>
                <a:gd name="T1" fmla="*/ 0 h 21600"/>
                <a:gd name="T2" fmla="*/ 8 w 21600"/>
                <a:gd name="T3" fmla="*/ 2 h 21600"/>
                <a:gd name="T4" fmla="*/ 0 w 21600"/>
                <a:gd name="T5" fmla="*/ 6 h 21600"/>
                <a:gd name="T6" fmla="*/ 7 w 21600"/>
                <a:gd name="T7" fmla="*/ 7 h 21600"/>
                <a:gd name="T8" fmla="*/ 14 w 21600"/>
                <a:gd name="T9" fmla="*/ 5 h 21600"/>
                <a:gd name="T10" fmla="*/ 18 w 21600"/>
                <a:gd name="T11" fmla="*/ 2 h 21600"/>
                <a:gd name="T12" fmla="*/ 17694720 60000 65536"/>
                <a:gd name="T13" fmla="*/ 11796480 60000 65536"/>
                <a:gd name="T14" fmla="*/ 11796480 60000 65536"/>
                <a:gd name="T15" fmla="*/ 5898240 60000 65536"/>
                <a:gd name="T16" fmla="*/ 0 60000 65536"/>
                <a:gd name="T17" fmla="*/ 0 60000 65536"/>
                <a:gd name="T18" fmla="*/ 0 w 21600"/>
                <a:gd name="T19" fmla="*/ 17888 h 21600"/>
                <a:gd name="T20" fmla="*/ 16858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143"/>
                  </a:lnTo>
                  <a:lnTo>
                    <a:pt x="13983" y="7143"/>
                  </a:lnTo>
                  <a:lnTo>
                    <a:pt x="13983" y="17899"/>
                  </a:lnTo>
                  <a:lnTo>
                    <a:pt x="0" y="17899"/>
                  </a:lnTo>
                  <a:lnTo>
                    <a:pt x="0" y="21600"/>
                  </a:lnTo>
                  <a:lnTo>
                    <a:pt x="16874" y="21600"/>
                  </a:lnTo>
                  <a:lnTo>
                    <a:pt x="16874" y="7143"/>
                  </a:lnTo>
                  <a:lnTo>
                    <a:pt x="21600" y="7143"/>
                  </a:lnTo>
                  <a:close/>
                </a:path>
              </a:pathLst>
            </a:custGeom>
            <a:solidFill>
              <a:schemeClr val="accent1"/>
            </a:solidFill>
            <a:ln w="12700">
              <a:solidFill>
                <a:schemeClr val="accent1"/>
              </a:solidFill>
              <a:miter lim="800000"/>
              <a:headEnd type="none" w="sm" len="sm"/>
              <a:tailEnd type="none" w="sm" len="sm"/>
            </a:ln>
          </p:spPr>
          <p:txBody>
            <a:bodyPr wrap="none" anchor="ctr"/>
            <a:lstStyle/>
            <a:p>
              <a:endParaRPr lang="en-US"/>
            </a:p>
          </p:txBody>
        </p:sp>
        <p:sp>
          <p:nvSpPr>
            <p:cNvPr id="38931" name="Rectangle 15"/>
            <p:cNvSpPr>
              <a:spLocks noChangeArrowheads="1"/>
            </p:cNvSpPr>
            <p:nvPr/>
          </p:nvSpPr>
          <p:spPr bwMode="auto">
            <a:xfrm>
              <a:off x="2352" y="2688"/>
              <a:ext cx="576" cy="576"/>
            </a:xfrm>
            <a:prstGeom prst="rect">
              <a:avLst/>
            </a:prstGeom>
            <a:solidFill>
              <a:schemeClr val="bg1"/>
            </a:solidFill>
            <a:ln w="25400">
              <a:solidFill>
                <a:schemeClr val="tx2"/>
              </a:solidFill>
              <a:miter lim="800000"/>
              <a:headEnd/>
              <a:tailEnd/>
            </a:ln>
          </p:spPr>
          <p:txBody>
            <a:bodyPr anchor="ctr"/>
            <a:lstStyle/>
            <a:p>
              <a:pPr algn="ctr" eaLnBrk="0" hangingPunct="0"/>
              <a:r>
                <a:rPr lang="en-US" sz="1600" b="1">
                  <a:latin typeface="Arial" pitchFamily="34" charset="0"/>
                </a:rPr>
                <a:t>Stream</a:t>
              </a:r>
            </a:p>
            <a:p>
              <a:pPr algn="ctr" eaLnBrk="0" hangingPunct="0"/>
              <a:r>
                <a:rPr lang="en-US" sz="1600" b="1">
                  <a:latin typeface="Arial" pitchFamily="34" charset="0"/>
                </a:rPr>
                <a:t>Buffer</a:t>
              </a:r>
            </a:p>
          </p:txBody>
        </p:sp>
        <p:sp>
          <p:nvSpPr>
            <p:cNvPr id="38932" name="Text Box 16"/>
            <p:cNvSpPr txBox="1">
              <a:spLocks noChangeArrowheads="1"/>
            </p:cNvSpPr>
            <p:nvPr/>
          </p:nvSpPr>
          <p:spPr bwMode="auto">
            <a:xfrm>
              <a:off x="3168" y="2544"/>
              <a:ext cx="1147" cy="366"/>
            </a:xfrm>
            <a:prstGeom prst="rect">
              <a:avLst/>
            </a:prstGeom>
            <a:noFill/>
            <a:ln w="12700">
              <a:noFill/>
              <a:miter lim="800000"/>
              <a:headEnd type="none" w="sm" len="sm"/>
              <a:tailEnd type="none" w="sm" len="sm"/>
            </a:ln>
          </p:spPr>
          <p:txBody>
            <a:bodyPr wrap="none">
              <a:spAutoFit/>
            </a:bodyPr>
            <a:lstStyle/>
            <a:p>
              <a:pPr algn="ctr" eaLnBrk="0" hangingPunct="0"/>
              <a:r>
                <a:rPr lang="en-US" sz="1600" b="1">
                  <a:solidFill>
                    <a:schemeClr val="accent2"/>
                  </a:solidFill>
                  <a:latin typeface="Arial" pitchFamily="34" charset="0"/>
                </a:rPr>
                <a:t>Prefetched</a:t>
              </a:r>
            </a:p>
            <a:p>
              <a:pPr algn="ctr" eaLnBrk="0" hangingPunct="0"/>
              <a:r>
                <a:rPr lang="en-US" sz="1600" b="1">
                  <a:solidFill>
                    <a:schemeClr val="accent2"/>
                  </a:solidFill>
                  <a:latin typeface="Arial" pitchFamily="34" charset="0"/>
                </a:rPr>
                <a:t>instruction block</a:t>
              </a:r>
            </a:p>
          </p:txBody>
        </p:sp>
        <p:sp>
          <p:nvSpPr>
            <p:cNvPr id="38933" name="AutoShape 17"/>
            <p:cNvSpPr>
              <a:spLocks noChangeArrowheads="1"/>
            </p:cNvSpPr>
            <p:nvPr/>
          </p:nvSpPr>
          <p:spPr bwMode="auto">
            <a:xfrm rot="10800000">
              <a:off x="2016" y="2928"/>
              <a:ext cx="336" cy="384"/>
            </a:xfrm>
            <a:custGeom>
              <a:avLst/>
              <a:gdLst>
                <a:gd name="T0" fmla="*/ 4 w 21600"/>
                <a:gd name="T1" fmla="*/ 0 h 21600"/>
                <a:gd name="T2" fmla="*/ 2 w 21600"/>
                <a:gd name="T3" fmla="*/ 2 h 21600"/>
                <a:gd name="T4" fmla="*/ 0 w 21600"/>
                <a:gd name="T5" fmla="*/ 6 h 21600"/>
                <a:gd name="T6" fmla="*/ 2 w 21600"/>
                <a:gd name="T7" fmla="*/ 7 h 21600"/>
                <a:gd name="T8" fmla="*/ 4 w 21600"/>
                <a:gd name="T9" fmla="*/ 5 h 21600"/>
                <a:gd name="T10" fmla="*/ 5 w 21600"/>
                <a:gd name="T11" fmla="*/ 2 h 21600"/>
                <a:gd name="T12" fmla="*/ 17694720 60000 65536"/>
                <a:gd name="T13" fmla="*/ 11796480 60000 65536"/>
                <a:gd name="T14" fmla="*/ 11796480 60000 65536"/>
                <a:gd name="T15" fmla="*/ 5898240 60000 65536"/>
                <a:gd name="T16" fmla="*/ 0 60000 65536"/>
                <a:gd name="T17" fmla="*/ 0 60000 65536"/>
                <a:gd name="T18" fmla="*/ 0 w 21600"/>
                <a:gd name="T19" fmla="*/ 17888 h 21600"/>
                <a:gd name="T20" fmla="*/ 16843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143"/>
                  </a:lnTo>
                  <a:lnTo>
                    <a:pt x="13983" y="7143"/>
                  </a:lnTo>
                  <a:lnTo>
                    <a:pt x="13983" y="17899"/>
                  </a:lnTo>
                  <a:lnTo>
                    <a:pt x="0" y="17899"/>
                  </a:lnTo>
                  <a:lnTo>
                    <a:pt x="0" y="21600"/>
                  </a:lnTo>
                  <a:lnTo>
                    <a:pt x="16874" y="21600"/>
                  </a:lnTo>
                  <a:lnTo>
                    <a:pt x="16874" y="7143"/>
                  </a:lnTo>
                  <a:lnTo>
                    <a:pt x="21600" y="7143"/>
                  </a:lnTo>
                  <a:close/>
                </a:path>
              </a:pathLst>
            </a:custGeom>
            <a:solidFill>
              <a:schemeClr val="accent1"/>
            </a:solidFill>
            <a:ln w="12700">
              <a:solidFill>
                <a:schemeClr val="accent1"/>
              </a:solidFill>
              <a:miter lim="800000"/>
              <a:headEnd type="none" w="sm" len="sm"/>
              <a:tailEnd type="none" w="sm" len="sm"/>
            </a:ln>
          </p:spPr>
          <p:txBody>
            <a:bodyPr wrap="none" anchor="ctr"/>
            <a:lstStyle/>
            <a:p>
              <a:endParaRPr lang="en-US"/>
            </a:p>
          </p:txBody>
        </p:sp>
        <p:sp>
          <p:nvSpPr>
            <p:cNvPr id="38934" name="Text Box 18"/>
            <p:cNvSpPr txBox="1">
              <a:spLocks noChangeArrowheads="1"/>
            </p:cNvSpPr>
            <p:nvPr/>
          </p:nvSpPr>
          <p:spPr bwMode="auto">
            <a:xfrm>
              <a:off x="1608" y="2688"/>
              <a:ext cx="486" cy="366"/>
            </a:xfrm>
            <a:prstGeom prst="rect">
              <a:avLst/>
            </a:prstGeom>
            <a:noFill/>
            <a:ln w="12700">
              <a:noFill/>
              <a:miter lim="800000"/>
              <a:headEnd type="none" w="sm" len="sm"/>
              <a:tailEnd type="none" w="sm" len="sm"/>
            </a:ln>
          </p:spPr>
          <p:txBody>
            <a:bodyPr wrap="none">
              <a:spAutoFit/>
            </a:bodyPr>
            <a:lstStyle/>
            <a:p>
              <a:pPr algn="ctr" eaLnBrk="0" hangingPunct="0"/>
              <a:r>
                <a:rPr lang="en-US" sz="1600" b="1">
                  <a:solidFill>
                    <a:schemeClr val="accent2"/>
                  </a:solidFill>
                  <a:latin typeface="Arial" pitchFamily="34" charset="0"/>
                </a:rPr>
                <a:t>Req</a:t>
              </a:r>
            </a:p>
            <a:p>
              <a:pPr algn="ctr" eaLnBrk="0" hangingPunct="0"/>
              <a:r>
                <a:rPr lang="en-US" sz="1600" b="1">
                  <a:solidFill>
                    <a:schemeClr val="accent2"/>
                  </a:solidFill>
                  <a:latin typeface="Arial" pitchFamily="34" charset="0"/>
                </a:rPr>
                <a:t> block</a:t>
              </a:r>
            </a:p>
          </p:txBody>
        </p:sp>
        <p:sp>
          <p:nvSpPr>
            <p:cNvPr id="38935" name="Text Box 19"/>
            <p:cNvSpPr txBox="1">
              <a:spLocks noChangeArrowheads="1"/>
            </p:cNvSpPr>
            <p:nvPr/>
          </p:nvSpPr>
          <p:spPr bwMode="auto">
            <a:xfrm>
              <a:off x="3024" y="3600"/>
              <a:ext cx="486" cy="366"/>
            </a:xfrm>
            <a:prstGeom prst="rect">
              <a:avLst/>
            </a:prstGeom>
            <a:noFill/>
            <a:ln w="12700">
              <a:noFill/>
              <a:miter lim="800000"/>
              <a:headEnd type="none" w="sm" len="sm"/>
              <a:tailEnd type="none" w="sm" len="sm"/>
            </a:ln>
          </p:spPr>
          <p:txBody>
            <a:bodyPr wrap="none">
              <a:spAutoFit/>
            </a:bodyPr>
            <a:lstStyle/>
            <a:p>
              <a:pPr algn="ctr" eaLnBrk="0" hangingPunct="0"/>
              <a:r>
                <a:rPr lang="en-US" sz="1600" b="1">
                  <a:solidFill>
                    <a:schemeClr val="accent2"/>
                  </a:solidFill>
                  <a:latin typeface="Arial" pitchFamily="34" charset="0"/>
                </a:rPr>
                <a:t>Req</a:t>
              </a:r>
            </a:p>
            <a:p>
              <a:pPr algn="ctr" eaLnBrk="0" hangingPunct="0"/>
              <a:r>
                <a:rPr lang="en-US" sz="1600" b="1">
                  <a:solidFill>
                    <a:schemeClr val="accent2"/>
                  </a:solidFill>
                  <a:latin typeface="Arial" pitchFamily="34" charset="0"/>
                </a:rPr>
                <a:t> block</a:t>
              </a:r>
            </a:p>
          </p:txBody>
        </p:sp>
      </p:gr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US" dirty="0" smtClean="0"/>
              <a:t>11. Compiler </a:t>
            </a:r>
            <a:r>
              <a:rPr lang="en-US" dirty="0" err="1" smtClean="0"/>
              <a:t>Prefetching</a:t>
            </a:r>
            <a:endParaRPr lang="en-AU" dirty="0" smtClean="0"/>
          </a:p>
        </p:txBody>
      </p:sp>
      <p:sp>
        <p:nvSpPr>
          <p:cNvPr id="242691" name="Rectangle 3"/>
          <p:cNvSpPr>
            <a:spLocks noGrp="1" noChangeArrowheads="1"/>
          </p:cNvSpPr>
          <p:nvPr>
            <p:ph idx="1"/>
          </p:nvPr>
        </p:nvSpPr>
        <p:spPr/>
        <p:txBody>
          <a:bodyPr>
            <a:normAutofit fontScale="92500"/>
          </a:bodyPr>
          <a:lstStyle/>
          <a:p>
            <a:pPr eaLnBrk="1" hangingPunct="1">
              <a:lnSpc>
                <a:spcPct val="90000"/>
              </a:lnSpc>
              <a:defRPr/>
            </a:pPr>
            <a:r>
              <a:rPr lang="en-US" sz="2800" dirty="0" smtClean="0"/>
              <a:t>Insert </a:t>
            </a:r>
            <a:r>
              <a:rPr lang="en-US" sz="2800" dirty="0" err="1" smtClean="0"/>
              <a:t>prefetch</a:t>
            </a:r>
            <a:r>
              <a:rPr lang="en-US" sz="2800" dirty="0" smtClean="0"/>
              <a:t> instructions before data is needed</a:t>
            </a:r>
          </a:p>
          <a:p>
            <a:pPr eaLnBrk="1" hangingPunct="1">
              <a:lnSpc>
                <a:spcPct val="90000"/>
              </a:lnSpc>
              <a:defRPr/>
            </a:pPr>
            <a:r>
              <a:rPr lang="en-US" sz="2800" dirty="0" smtClean="0"/>
              <a:t>Non-faulting:  </a:t>
            </a:r>
            <a:r>
              <a:rPr lang="en-US" sz="2800" dirty="0" err="1" smtClean="0"/>
              <a:t>prefetch</a:t>
            </a:r>
            <a:r>
              <a:rPr lang="en-US" sz="2800" dirty="0" smtClean="0"/>
              <a:t> doesn’t cause exceptions</a:t>
            </a:r>
          </a:p>
          <a:p>
            <a:pPr eaLnBrk="1" hangingPunct="1">
              <a:lnSpc>
                <a:spcPct val="90000"/>
              </a:lnSpc>
              <a:defRPr/>
            </a:pPr>
            <a:endParaRPr lang="en-US" sz="2800" dirty="0" smtClean="0"/>
          </a:p>
          <a:p>
            <a:pPr eaLnBrk="1" hangingPunct="1">
              <a:lnSpc>
                <a:spcPct val="90000"/>
              </a:lnSpc>
              <a:defRPr/>
            </a:pPr>
            <a:r>
              <a:rPr lang="en-US" sz="2800" dirty="0" smtClean="0"/>
              <a:t>Register </a:t>
            </a:r>
            <a:r>
              <a:rPr lang="en-US" sz="2800" dirty="0" err="1" smtClean="0"/>
              <a:t>prefetch</a:t>
            </a:r>
            <a:endParaRPr lang="en-US" sz="2800" dirty="0" smtClean="0"/>
          </a:p>
          <a:p>
            <a:pPr lvl="1" eaLnBrk="1" hangingPunct="1">
              <a:lnSpc>
                <a:spcPct val="90000"/>
              </a:lnSpc>
              <a:defRPr/>
            </a:pPr>
            <a:r>
              <a:rPr lang="en-US" sz="2400" dirty="0" smtClean="0"/>
              <a:t>Loads data into register</a:t>
            </a:r>
          </a:p>
          <a:p>
            <a:pPr eaLnBrk="1" hangingPunct="1">
              <a:lnSpc>
                <a:spcPct val="90000"/>
              </a:lnSpc>
              <a:defRPr/>
            </a:pPr>
            <a:r>
              <a:rPr lang="en-US" sz="2800" dirty="0" smtClean="0"/>
              <a:t>Cache </a:t>
            </a:r>
            <a:r>
              <a:rPr lang="en-US" sz="2800" dirty="0" err="1" smtClean="0"/>
              <a:t>prefetch</a:t>
            </a:r>
            <a:endParaRPr lang="en-US" sz="2800" dirty="0" smtClean="0"/>
          </a:p>
          <a:p>
            <a:pPr lvl="1" eaLnBrk="1" hangingPunct="1">
              <a:lnSpc>
                <a:spcPct val="90000"/>
              </a:lnSpc>
              <a:defRPr/>
            </a:pPr>
            <a:r>
              <a:rPr lang="en-US" sz="2400" dirty="0" smtClean="0"/>
              <a:t>Loads data into cache</a:t>
            </a:r>
          </a:p>
          <a:p>
            <a:pPr eaLnBrk="1" hangingPunct="1">
              <a:lnSpc>
                <a:spcPct val="90000"/>
              </a:lnSpc>
              <a:defRPr/>
            </a:pPr>
            <a:endParaRPr lang="en-US" sz="2800" dirty="0" smtClean="0"/>
          </a:p>
          <a:p>
            <a:pPr eaLnBrk="1" hangingPunct="1">
              <a:lnSpc>
                <a:spcPct val="90000"/>
              </a:lnSpc>
              <a:defRPr/>
            </a:pPr>
            <a:r>
              <a:rPr lang="en-US" sz="2800" dirty="0" smtClean="0"/>
              <a:t>Combine with loop unrolling and software pipelining</a:t>
            </a:r>
          </a:p>
          <a:p>
            <a:pPr eaLnBrk="1" hangingPunct="1">
              <a:lnSpc>
                <a:spcPct val="90000"/>
              </a:lnSpc>
              <a:defRPr/>
            </a:pPr>
            <a:endParaRPr lang="en-US" sz="2800" dirty="0" smtClean="0"/>
          </a:p>
          <a:p>
            <a:pPr eaLnBrk="1" hangingPunct="1">
              <a:lnSpc>
                <a:spcPct val="90000"/>
              </a:lnSpc>
              <a:defRPr/>
            </a:pPr>
            <a:r>
              <a:rPr lang="en-US" sz="2800" dirty="0" smtClean="0"/>
              <a:t>Cost of </a:t>
            </a:r>
            <a:r>
              <a:rPr lang="en-US" sz="2800" dirty="0" err="1" smtClean="0"/>
              <a:t>prefetching</a:t>
            </a:r>
            <a:r>
              <a:rPr lang="en-US" sz="2800" dirty="0" smtClean="0"/>
              <a:t>: more bandwidth (speculation)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3850" name="Group 106"/>
          <p:cNvGraphicFramePr>
            <a:graphicFrameLocks noGrp="1"/>
          </p:cNvGraphicFramePr>
          <p:nvPr>
            <p:ph type="tbl" idx="4294967295"/>
          </p:nvPr>
        </p:nvGraphicFramePr>
        <p:xfrm>
          <a:off x="228600" y="0"/>
          <a:ext cx="8915400" cy="6568440"/>
        </p:xfrm>
        <a:graphic>
          <a:graphicData uri="http://schemas.openxmlformats.org/drawingml/2006/table">
            <a:tbl>
              <a:tblPr/>
              <a:tblGrid>
                <a:gridCol w="2622550"/>
                <a:gridCol w="730250"/>
                <a:gridCol w="685800"/>
                <a:gridCol w="762000"/>
                <a:gridCol w="182563"/>
                <a:gridCol w="366712"/>
                <a:gridCol w="1050925"/>
                <a:gridCol w="2514600"/>
              </a:tblGrid>
              <a:tr h="7620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Arial" pitchFamily="34" charset="0"/>
                        </a:rPr>
                        <a:t>Technique</a:t>
                      </a:r>
                      <a:endParaRPr kumimoji="0" lang="en-US" sz="1400" b="1" i="0" u="none" strike="noStrike" cap="none" normalizeH="0" baseline="0" smtClean="0">
                        <a:ln>
                          <a:noFill/>
                        </a:ln>
                        <a:solidFill>
                          <a:schemeClr val="tx1"/>
                        </a:solidFill>
                        <a:effectLst/>
                        <a:latin typeface="Times New Roman" pitchFamily="18" charset="0"/>
                      </a:endParaRPr>
                    </a:p>
                  </a:txBody>
                  <a:tcPr marB="0" anchor="ctr" horzOverflow="overflow">
                    <a:lnL cap="flat">
                      <a:noFill/>
                    </a:lnL>
                    <a:lnR>
                      <a:noFill/>
                    </a:lnR>
                    <a:lnT cap="flat">
                      <a:noFill/>
                    </a:lnT>
                    <a:lnB>
                      <a:noFill/>
                    </a:lnB>
                    <a:lnTlToBr>
                      <a:noFill/>
                    </a:lnTlToBr>
                    <a:lnBlToTr>
                      <a:noFill/>
                    </a:lnBlToTr>
                    <a:solidFill>
                      <a:srgbClr val="FF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Arial" pitchFamily="34" charset="0"/>
                        </a:rPr>
                        <a:t>Hit Time</a:t>
                      </a:r>
                      <a:endParaRPr kumimoji="0" lang="en-US" sz="1400" b="1" i="0" u="none" strike="noStrike" cap="none" normalizeH="0" baseline="0" smtClean="0">
                        <a:ln>
                          <a:noFill/>
                        </a:ln>
                        <a:solidFill>
                          <a:schemeClr val="tx1"/>
                        </a:solidFill>
                        <a:effectLst/>
                        <a:latin typeface="Times New Roman" pitchFamily="18" charset="0"/>
                      </a:endParaRPr>
                    </a:p>
                  </a:txBody>
                  <a:tcPr marB="0" anchor="ctr" horzOverflow="overflow">
                    <a:lnL>
                      <a:noFill/>
                    </a:lnL>
                    <a:lnR>
                      <a:noFill/>
                    </a:lnR>
                    <a:lnT cap="flat">
                      <a:noFill/>
                    </a:lnT>
                    <a:lnB>
                      <a:noFill/>
                    </a:lnB>
                    <a:lnTlToBr>
                      <a:noFill/>
                    </a:lnTlToBr>
                    <a:lnBlToTr>
                      <a:noFill/>
                    </a:lnBlToTr>
                    <a:solidFill>
                      <a:srgbClr val="FF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Arial" pitchFamily="34" charset="0"/>
                        </a:rPr>
                        <a:t>Band-width</a:t>
                      </a:r>
                      <a:endParaRPr kumimoji="0" lang="en-US" sz="1400" b="1" i="0" u="none" strike="noStrike" cap="none" normalizeH="0" baseline="0" smtClean="0">
                        <a:ln>
                          <a:noFill/>
                        </a:ln>
                        <a:solidFill>
                          <a:schemeClr val="tx1"/>
                        </a:solidFill>
                        <a:effectLst/>
                        <a:latin typeface="Times New Roman" pitchFamily="18" charset="0"/>
                      </a:endParaRPr>
                    </a:p>
                  </a:txBody>
                  <a:tcPr marB="0" anchor="ctr" horzOverflow="overflow">
                    <a:lnL>
                      <a:noFill/>
                    </a:lnL>
                    <a:lnR>
                      <a:noFill/>
                    </a:lnR>
                    <a:lnT cap="flat">
                      <a:noFill/>
                    </a:lnT>
                    <a:lnB>
                      <a:noFill/>
                    </a:lnB>
                    <a:lnTlToBr>
                      <a:noFill/>
                    </a:lnTlToBr>
                    <a:lnBlToTr>
                      <a:noFill/>
                    </a:lnBlToTr>
                    <a:solidFill>
                      <a:srgbClr val="FF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Arial" pitchFamily="34" charset="0"/>
                        </a:rPr>
                        <a:t>Miss penalty</a:t>
                      </a:r>
                      <a:endParaRPr kumimoji="0" lang="en-US" sz="1400" b="1" i="0" u="none" strike="noStrike" cap="none" normalizeH="0" baseline="0" smtClean="0">
                        <a:ln>
                          <a:noFill/>
                        </a:ln>
                        <a:solidFill>
                          <a:schemeClr val="tx1"/>
                        </a:solidFill>
                        <a:effectLst/>
                        <a:latin typeface="Times New Roman" pitchFamily="18" charset="0"/>
                      </a:endParaRPr>
                    </a:p>
                  </a:txBody>
                  <a:tcPr marB="0" anchor="ctr" horzOverflow="overflow">
                    <a:lnL>
                      <a:noFill/>
                    </a:lnL>
                    <a:lnR>
                      <a:noFill/>
                    </a:lnR>
                    <a:lnT cap="flat">
                      <a:noFill/>
                    </a:lnT>
                    <a:lnB>
                      <a:noFill/>
                    </a:lnB>
                    <a:lnTlToBr>
                      <a:noFill/>
                    </a:lnTlToBr>
                    <a:lnBlToTr>
                      <a:noFill/>
                    </a:lnBlToTr>
                    <a:solidFill>
                      <a:srgbClr val="FFFF99"/>
                    </a:solid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Arial" pitchFamily="34" charset="0"/>
                        </a:rPr>
                        <a:t>Miss rate</a:t>
                      </a:r>
                      <a:endParaRPr kumimoji="0" lang="en-US" sz="1400" b="1" i="0" u="none" strike="noStrike" cap="none" normalizeH="0" baseline="0" smtClean="0">
                        <a:ln>
                          <a:noFill/>
                        </a:ln>
                        <a:solidFill>
                          <a:schemeClr val="tx1"/>
                        </a:solidFill>
                        <a:effectLst/>
                        <a:latin typeface="Times New Roman" pitchFamily="18" charset="0"/>
                      </a:endParaRPr>
                    </a:p>
                  </a:txBody>
                  <a:tcPr marB="0" anchor="ctr" horzOverflow="overflow">
                    <a:lnL>
                      <a:noFill/>
                    </a:lnL>
                    <a:lnR>
                      <a:noFill/>
                    </a:lnR>
                    <a:lnT cap="flat">
                      <a:noFill/>
                    </a:lnT>
                    <a:lnB>
                      <a:noFill/>
                    </a:lnB>
                    <a:lnTlToBr>
                      <a:noFill/>
                    </a:lnTlToBr>
                    <a:lnBlToTr>
                      <a:noFill/>
                    </a:lnBlToTr>
                    <a:solidFill>
                      <a:srgbClr val="FFFF99"/>
                    </a:solidFill>
                  </a:tcPr>
                </a:tc>
                <a:tc hMerge="1">
                  <a:txBody>
                    <a:bodyPr/>
                    <a:lstStyle/>
                    <a:p>
                      <a:endParaRPr 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Arial" pitchFamily="34" charset="0"/>
                        </a:rPr>
                        <a:t>HW cost/ complexity</a:t>
                      </a:r>
                      <a:endParaRPr kumimoji="0" lang="en-US" sz="1400" b="1" i="0" u="none" strike="noStrike" cap="none" normalizeH="0" baseline="0" smtClean="0">
                        <a:ln>
                          <a:noFill/>
                        </a:ln>
                        <a:solidFill>
                          <a:schemeClr val="tx1"/>
                        </a:solidFill>
                        <a:effectLst/>
                        <a:latin typeface="Times New Roman" pitchFamily="18" charset="0"/>
                      </a:endParaRPr>
                    </a:p>
                  </a:txBody>
                  <a:tcPr marB="0" anchor="ctr" horzOverflow="overflow">
                    <a:lnL>
                      <a:noFill/>
                    </a:lnL>
                    <a:lnR>
                      <a:noFill/>
                    </a:lnR>
                    <a:lnT cap="flat">
                      <a:noFill/>
                    </a:lnT>
                    <a:lnB>
                      <a:noFill/>
                    </a:lnB>
                    <a:lnTlToBr>
                      <a:noFill/>
                    </a:lnTlToBr>
                    <a:lnBlToTr>
                      <a:noFill/>
                    </a:lnBlToTr>
                    <a:solidFill>
                      <a:srgbClr val="FF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Arial" pitchFamily="34" charset="0"/>
                        </a:rPr>
                        <a:t>Comment</a:t>
                      </a:r>
                      <a:endParaRPr kumimoji="0" lang="en-US" sz="1400" b="1" i="0" u="none" strike="noStrike" cap="none" normalizeH="0" baseline="0" smtClean="0">
                        <a:ln>
                          <a:noFill/>
                        </a:ln>
                        <a:solidFill>
                          <a:schemeClr val="tx1"/>
                        </a:solidFill>
                        <a:effectLst/>
                        <a:latin typeface="Times New Roman" pitchFamily="18" charset="0"/>
                      </a:endParaRPr>
                    </a:p>
                  </a:txBody>
                  <a:tcPr marB="0" anchor="ctr" horzOverflow="overflow">
                    <a:lnL>
                      <a:noFill/>
                    </a:lnL>
                    <a:lnR cap="flat">
                      <a:noFill/>
                    </a:lnR>
                    <a:lnT cap="flat">
                      <a:noFill/>
                    </a:lnT>
                    <a:lnB>
                      <a:noFill/>
                    </a:lnB>
                    <a:lnTlToBr>
                      <a:noFill/>
                    </a:lnTlToBr>
                    <a:lnBlToTr>
                      <a:noFill/>
                    </a:lnBlToTr>
                    <a:solidFill>
                      <a:srgbClr val="FFFF99"/>
                    </a:solidFill>
                  </a:tcPr>
                </a:tc>
              </a:tr>
              <a:tr h="3206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pitchFamily="34" charset="0"/>
                        </a:rPr>
                        <a:t>Small and simple caches</a:t>
                      </a:r>
                      <a:endParaRPr kumimoji="0" lang="en-US" sz="3200" b="0" i="0" u="none" strike="noStrike" cap="none" normalizeH="0" baseline="0" smtClean="0">
                        <a:ln>
                          <a:noFill/>
                        </a:ln>
                        <a:solidFill>
                          <a:schemeClr val="tx1"/>
                        </a:solidFill>
                        <a:effectLst/>
                        <a:latin typeface="Times New Roman" pitchFamily="18" charset="0"/>
                      </a:endParaRPr>
                    </a:p>
                  </a:txBody>
                  <a:tcPr marB="0" anchor="ctr" horzOverflow="overflow">
                    <a:lnL cap="flat">
                      <a:noFill/>
                    </a:lnL>
                    <a:lnR>
                      <a:noFill/>
                    </a:lnR>
                    <a:lnT>
                      <a:noFill/>
                    </a:lnT>
                    <a:lnB>
                      <a:noFill/>
                    </a:lnB>
                    <a:lnTlToBr>
                      <a:noFill/>
                    </a:lnTlToBr>
                    <a:lnBlToTr>
                      <a:noFill/>
                    </a:lnBlToTr>
                    <a:solidFill>
                      <a:srgbClr val="FFFF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accent2"/>
                          </a:solidFill>
                          <a:effectLst/>
                          <a:latin typeface="Times New Roman" pitchFamily="18" charset="0"/>
                          <a:cs typeface="Arial" pitchFamily="34" charset="0"/>
                        </a:rPr>
                        <a:t>+</a:t>
                      </a:r>
                      <a:endParaRPr kumimoji="0" lang="en-US" sz="3600" b="0" i="0" u="none" strike="noStrike" cap="none" normalizeH="0" baseline="0" smtClean="0">
                        <a:ln>
                          <a:noFill/>
                        </a:ln>
                        <a:solidFill>
                          <a:schemeClr val="accent2"/>
                        </a:solidFill>
                        <a:effectLst/>
                        <a:latin typeface="Times New Roman" pitchFamily="18" charset="0"/>
                      </a:endParaRPr>
                    </a:p>
                  </a:txBody>
                  <a:tcPr marB="0" anchor="b" horzOverflow="overflow">
                    <a:lnL>
                      <a:noFill/>
                    </a:lnL>
                    <a:lnR>
                      <a:noFill/>
                    </a:lnR>
                    <a:lnT>
                      <a:noFill/>
                    </a:lnT>
                    <a:lnB>
                      <a:noFill/>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a:txBody>
                  <a:tcPr marB="0" anchor="b" horzOverflow="overflow">
                    <a:lnL>
                      <a:noFill/>
                    </a:lnL>
                    <a:lnR>
                      <a:noFill/>
                    </a:lnR>
                    <a:lnT>
                      <a:noFill/>
                    </a:lnT>
                    <a:lnB>
                      <a:noFill/>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a:txBody>
                  <a:tcPr marB="0" anchor="b" horzOverflow="overflow">
                    <a:lnL>
                      <a:noFill/>
                    </a:lnL>
                    <a:lnR>
                      <a:noFill/>
                    </a:lnR>
                    <a:lnT>
                      <a:noFill/>
                    </a:lnT>
                    <a:lnB>
                      <a:noFill/>
                    </a:lnB>
                    <a:lnTlToBr>
                      <a:noFill/>
                    </a:lnTlToBr>
                    <a:lnBlToTr>
                      <a:noFill/>
                    </a:lnBlToTr>
                    <a:solidFill>
                      <a:srgbClr val="FFFF99"/>
                    </a:solid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0000"/>
                          </a:solidFill>
                          <a:effectLst/>
                          <a:latin typeface="Times New Roman" pitchFamily="18" charset="0"/>
                          <a:cs typeface="Arial" pitchFamily="34" charset="0"/>
                        </a:rPr>
                        <a:t>–</a:t>
                      </a:r>
                      <a:endParaRPr kumimoji="0" lang="en-US" sz="3600" b="0" i="0" u="none" strike="noStrike" cap="none" normalizeH="0" baseline="0" smtClean="0">
                        <a:ln>
                          <a:noFill/>
                        </a:ln>
                        <a:solidFill>
                          <a:srgbClr val="FF0000"/>
                        </a:solidFill>
                        <a:effectLst/>
                        <a:latin typeface="Times New Roman" pitchFamily="18" charset="0"/>
                      </a:endParaRPr>
                    </a:p>
                  </a:txBody>
                  <a:tcPr marB="0" anchor="b" horzOverflow="overflow">
                    <a:lnL>
                      <a:noFill/>
                    </a:lnL>
                    <a:lnR>
                      <a:noFill/>
                    </a:lnR>
                    <a:lnT>
                      <a:noFill/>
                    </a:lnT>
                    <a:lnB>
                      <a:noFill/>
                    </a:lnB>
                    <a:lnTlToBr>
                      <a:noFill/>
                    </a:lnTlToBr>
                    <a:lnBlToTr>
                      <a:noFill/>
                    </a:lnBlToTr>
                    <a:solidFill>
                      <a:srgbClr val="FFFF99"/>
                    </a:solidFill>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accent2"/>
                          </a:solidFill>
                          <a:effectLst/>
                          <a:latin typeface="Times New Roman" pitchFamily="18" charset="0"/>
                          <a:cs typeface="Arial" pitchFamily="34" charset="0"/>
                        </a:rPr>
                        <a:t>0</a:t>
                      </a:r>
                      <a:endParaRPr kumimoji="0" lang="en-US" sz="3600" b="0" i="0" u="none" strike="noStrike" cap="none" normalizeH="0" baseline="0" smtClean="0">
                        <a:ln>
                          <a:noFill/>
                        </a:ln>
                        <a:solidFill>
                          <a:schemeClr val="accent2"/>
                        </a:solidFill>
                        <a:effectLst/>
                        <a:latin typeface="Times New Roman" pitchFamily="18" charset="0"/>
                      </a:endParaRPr>
                    </a:p>
                  </a:txBody>
                  <a:tcPr marB="0" anchor="b" horzOverflow="overflow">
                    <a:lnL>
                      <a:noFill/>
                    </a:lnL>
                    <a:lnR>
                      <a:noFill/>
                    </a:lnR>
                    <a:lnT>
                      <a:noFill/>
                    </a:lnT>
                    <a:lnB>
                      <a:noFill/>
                    </a:lnB>
                    <a:lnTlToBr>
                      <a:noFill/>
                    </a:lnTlToBr>
                    <a:lnBlToTr>
                      <a:noFill/>
                    </a:lnBlToTr>
                    <a:solidFill>
                      <a:srgbClr val="FFFF99"/>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pitchFamily="34" charset="0"/>
                        </a:rPr>
                        <a:t>Trivial; widely used</a:t>
                      </a:r>
                      <a:endParaRPr kumimoji="0" lang="en-US" sz="3200" b="0" i="0" u="none" strike="noStrike" cap="none" normalizeH="0" baseline="0" smtClean="0">
                        <a:ln>
                          <a:noFill/>
                        </a:ln>
                        <a:solidFill>
                          <a:schemeClr val="tx1"/>
                        </a:solidFill>
                        <a:effectLst/>
                        <a:latin typeface="Times New Roman" pitchFamily="18" charset="0"/>
                      </a:endParaRPr>
                    </a:p>
                  </a:txBody>
                  <a:tcPr marB="0" anchor="b" horzOverflow="overflow">
                    <a:lnL>
                      <a:noFill/>
                    </a:lnL>
                    <a:lnR cap="flat">
                      <a:noFill/>
                    </a:lnR>
                    <a:lnT>
                      <a:noFill/>
                    </a:lnT>
                    <a:lnB>
                      <a:noFill/>
                    </a:lnB>
                    <a:lnTlToBr>
                      <a:noFill/>
                    </a:lnTlToBr>
                    <a:lnBlToTr>
                      <a:noFill/>
                    </a:lnBlToTr>
                    <a:solidFill>
                      <a:srgbClr val="FFFF99"/>
                    </a:solidFill>
                  </a:tcPr>
                </a:tc>
              </a:tr>
              <a:tr h="3222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pitchFamily="34" charset="0"/>
                        </a:rPr>
                        <a:t>Way-predicting caches </a:t>
                      </a:r>
                      <a:endParaRPr kumimoji="0" lang="en-US" sz="3200" b="0" i="0" u="none" strike="noStrike" cap="none" normalizeH="0" baseline="0" smtClean="0">
                        <a:ln>
                          <a:noFill/>
                        </a:ln>
                        <a:solidFill>
                          <a:schemeClr val="tx1"/>
                        </a:solidFill>
                        <a:effectLst/>
                        <a:latin typeface="Times New Roman" pitchFamily="18" charset="0"/>
                      </a:endParaRPr>
                    </a:p>
                  </a:txBody>
                  <a:tcPr marB="0" anchor="ctr" horzOverflow="overflow">
                    <a:lnL cap="flat">
                      <a:noFill/>
                    </a:lnL>
                    <a:lnR>
                      <a:noFill/>
                    </a:lnR>
                    <a:lnT>
                      <a:noFill/>
                    </a:lnT>
                    <a:lnB>
                      <a:noFill/>
                    </a:lnB>
                    <a:lnTlToBr>
                      <a:noFill/>
                    </a:lnTlToBr>
                    <a:lnBlToTr>
                      <a:noFill/>
                    </a:lnBlToTr>
                    <a:solidFill>
                      <a:srgbClr val="FFFF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accent2"/>
                          </a:solidFill>
                          <a:effectLst/>
                          <a:latin typeface="Times New Roman" pitchFamily="18" charset="0"/>
                          <a:cs typeface="Arial" pitchFamily="34" charset="0"/>
                        </a:rPr>
                        <a:t>+</a:t>
                      </a:r>
                      <a:endParaRPr kumimoji="0" lang="en-US" sz="3600" b="0" i="0" u="none" strike="noStrike" cap="none" normalizeH="0" baseline="0" smtClean="0">
                        <a:ln>
                          <a:noFill/>
                        </a:ln>
                        <a:solidFill>
                          <a:schemeClr val="accent2"/>
                        </a:solidFill>
                        <a:effectLst/>
                        <a:latin typeface="Times New Roman" pitchFamily="18" charset="0"/>
                      </a:endParaRPr>
                    </a:p>
                  </a:txBody>
                  <a:tcPr marB="0" anchor="b" horzOverflow="overflow">
                    <a:lnL>
                      <a:noFill/>
                    </a:lnL>
                    <a:lnR>
                      <a:noFill/>
                    </a:lnR>
                    <a:lnT>
                      <a:noFill/>
                    </a:lnT>
                    <a:lnB>
                      <a:noFill/>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a:txBody>
                  <a:tcPr marB="0" anchor="b" horzOverflow="overflow">
                    <a:lnL>
                      <a:noFill/>
                    </a:lnL>
                    <a:lnR>
                      <a:noFill/>
                    </a:lnR>
                    <a:lnT>
                      <a:noFill/>
                    </a:lnT>
                    <a:lnB>
                      <a:noFill/>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a:txBody>
                  <a:tcPr marB="0" anchor="b" horzOverflow="overflow">
                    <a:lnL>
                      <a:noFill/>
                    </a:lnL>
                    <a:lnR>
                      <a:noFill/>
                    </a:lnR>
                    <a:lnT>
                      <a:noFill/>
                    </a:lnT>
                    <a:lnB>
                      <a:noFill/>
                    </a:lnB>
                    <a:lnTlToBr>
                      <a:noFill/>
                    </a:lnTlToBr>
                    <a:lnBlToTr>
                      <a:noFill/>
                    </a:lnBlToTr>
                    <a:solidFill>
                      <a:srgbClr val="FFFF99"/>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a:txBody>
                  <a:tcPr marB="0" anchor="b" horzOverflow="overflow">
                    <a:lnL>
                      <a:noFill/>
                    </a:lnL>
                    <a:lnR>
                      <a:noFill/>
                    </a:lnR>
                    <a:lnT>
                      <a:noFill/>
                    </a:lnT>
                    <a:lnB>
                      <a:noFill/>
                    </a:lnB>
                    <a:lnTlToBr>
                      <a:noFill/>
                    </a:lnTlToBr>
                    <a:lnBlToTr>
                      <a:noFill/>
                    </a:lnBlToTr>
                    <a:solidFill>
                      <a:srgbClr val="FFFF99"/>
                    </a:solidFill>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accent2"/>
                          </a:solidFill>
                          <a:effectLst/>
                          <a:latin typeface="Times New Roman" pitchFamily="18" charset="0"/>
                          <a:cs typeface="Arial" pitchFamily="34" charset="0"/>
                        </a:rPr>
                        <a:t>1</a:t>
                      </a:r>
                      <a:endParaRPr kumimoji="0" lang="en-US" sz="3600" b="0" i="0" u="none" strike="noStrike" cap="none" normalizeH="0" baseline="0" smtClean="0">
                        <a:ln>
                          <a:noFill/>
                        </a:ln>
                        <a:solidFill>
                          <a:schemeClr val="accent2"/>
                        </a:solidFill>
                        <a:effectLst/>
                        <a:latin typeface="Times New Roman" pitchFamily="18" charset="0"/>
                      </a:endParaRPr>
                    </a:p>
                  </a:txBody>
                  <a:tcPr marB="0" anchor="b" horzOverflow="overflow">
                    <a:lnL>
                      <a:noFill/>
                    </a:lnL>
                    <a:lnR>
                      <a:noFill/>
                    </a:lnR>
                    <a:lnT>
                      <a:noFill/>
                    </a:lnT>
                    <a:lnB>
                      <a:noFill/>
                    </a:lnB>
                    <a:lnTlToBr>
                      <a:noFill/>
                    </a:lnTlToBr>
                    <a:lnBlToTr>
                      <a:noFill/>
                    </a:lnBlToTr>
                    <a:solidFill>
                      <a:srgbClr val="FFFF99"/>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pitchFamily="34" charset="0"/>
                        </a:rPr>
                        <a:t>Used in Pentium 4</a:t>
                      </a:r>
                      <a:endParaRPr kumimoji="0" lang="en-US" sz="3200" b="0" i="0" u="none" strike="noStrike" cap="none" normalizeH="0" baseline="0" smtClean="0">
                        <a:ln>
                          <a:noFill/>
                        </a:ln>
                        <a:solidFill>
                          <a:schemeClr val="tx1"/>
                        </a:solidFill>
                        <a:effectLst/>
                        <a:latin typeface="Times New Roman" pitchFamily="18" charset="0"/>
                      </a:endParaRPr>
                    </a:p>
                  </a:txBody>
                  <a:tcPr marB="0" anchor="b" horzOverflow="overflow">
                    <a:lnL>
                      <a:noFill/>
                    </a:lnL>
                    <a:lnR cap="flat">
                      <a:noFill/>
                    </a:lnR>
                    <a:lnT>
                      <a:noFill/>
                    </a:lnT>
                    <a:lnB>
                      <a:noFill/>
                    </a:lnB>
                    <a:lnTlToBr>
                      <a:noFill/>
                    </a:lnTlToBr>
                    <a:lnBlToTr>
                      <a:noFill/>
                    </a:lnBlToTr>
                    <a:solidFill>
                      <a:srgbClr val="FFFF99"/>
                    </a:solidFill>
                  </a:tcPr>
                </a:tc>
              </a:tr>
              <a:tr h="3206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pitchFamily="34" charset="0"/>
                        </a:rPr>
                        <a:t>Trace caches </a:t>
                      </a:r>
                      <a:endParaRPr kumimoji="0" lang="en-US" sz="3200" b="0" i="0" u="none" strike="noStrike" cap="none" normalizeH="0" baseline="0" smtClean="0">
                        <a:ln>
                          <a:noFill/>
                        </a:ln>
                        <a:solidFill>
                          <a:schemeClr val="tx1"/>
                        </a:solidFill>
                        <a:effectLst/>
                        <a:latin typeface="Times New Roman" pitchFamily="18" charset="0"/>
                      </a:endParaRPr>
                    </a:p>
                  </a:txBody>
                  <a:tcPr marB="0" anchor="ctr" horzOverflow="overflow">
                    <a:lnL cap="flat">
                      <a:noFill/>
                    </a:lnL>
                    <a:lnR>
                      <a:noFill/>
                    </a:lnR>
                    <a:lnT>
                      <a:noFill/>
                    </a:lnT>
                    <a:lnB>
                      <a:noFill/>
                    </a:lnB>
                    <a:lnTlToBr>
                      <a:noFill/>
                    </a:lnTlToBr>
                    <a:lnBlToTr>
                      <a:noFill/>
                    </a:lnBlToTr>
                    <a:solidFill>
                      <a:srgbClr val="FFFF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accent2"/>
                          </a:solidFill>
                          <a:effectLst/>
                          <a:latin typeface="Times New Roman" pitchFamily="18" charset="0"/>
                          <a:cs typeface="Arial" pitchFamily="34" charset="0"/>
                        </a:rPr>
                        <a:t>+</a:t>
                      </a:r>
                      <a:endParaRPr kumimoji="0" lang="en-US" sz="3600" b="0" i="0" u="none" strike="noStrike" cap="none" normalizeH="0" baseline="0" smtClean="0">
                        <a:ln>
                          <a:noFill/>
                        </a:ln>
                        <a:solidFill>
                          <a:schemeClr val="accent2"/>
                        </a:solidFill>
                        <a:effectLst/>
                        <a:latin typeface="Times New Roman" pitchFamily="18" charset="0"/>
                      </a:endParaRPr>
                    </a:p>
                  </a:txBody>
                  <a:tcPr marB="0" anchor="b" horzOverflow="overflow">
                    <a:lnL>
                      <a:noFill/>
                    </a:lnL>
                    <a:lnR>
                      <a:noFill/>
                    </a:lnR>
                    <a:lnT>
                      <a:noFill/>
                    </a:lnT>
                    <a:lnB>
                      <a:noFill/>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a:txBody>
                  <a:tcPr marB="0" anchor="b" horzOverflow="overflow">
                    <a:lnL>
                      <a:noFill/>
                    </a:lnL>
                    <a:lnR>
                      <a:noFill/>
                    </a:lnR>
                    <a:lnT>
                      <a:noFill/>
                    </a:lnT>
                    <a:lnB>
                      <a:noFill/>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a:txBody>
                  <a:tcPr marB="0" anchor="b" horzOverflow="overflow">
                    <a:lnL>
                      <a:noFill/>
                    </a:lnL>
                    <a:lnR>
                      <a:noFill/>
                    </a:lnR>
                    <a:lnT>
                      <a:noFill/>
                    </a:lnT>
                    <a:lnB>
                      <a:noFill/>
                    </a:lnB>
                    <a:lnTlToBr>
                      <a:noFill/>
                    </a:lnTlToBr>
                    <a:lnBlToTr>
                      <a:noFill/>
                    </a:lnBlToTr>
                    <a:solidFill>
                      <a:srgbClr val="FFFF99"/>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a:txBody>
                  <a:tcPr marB="0" anchor="b" horzOverflow="overflow">
                    <a:lnL>
                      <a:noFill/>
                    </a:lnL>
                    <a:lnR>
                      <a:noFill/>
                    </a:lnR>
                    <a:lnT>
                      <a:noFill/>
                    </a:lnT>
                    <a:lnB>
                      <a:noFill/>
                    </a:lnB>
                    <a:lnTlToBr>
                      <a:noFill/>
                    </a:lnTlToBr>
                    <a:lnBlToTr>
                      <a:noFill/>
                    </a:lnBlToTr>
                    <a:solidFill>
                      <a:srgbClr val="FFFF99"/>
                    </a:solidFill>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0000"/>
                          </a:solidFill>
                          <a:effectLst/>
                          <a:latin typeface="Times New Roman" pitchFamily="18" charset="0"/>
                          <a:cs typeface="Arial" pitchFamily="34" charset="0"/>
                        </a:rPr>
                        <a:t>3</a:t>
                      </a:r>
                      <a:endParaRPr kumimoji="0" lang="en-US" sz="3600" b="0" i="0" u="none" strike="noStrike" cap="none" normalizeH="0" baseline="0" smtClean="0">
                        <a:ln>
                          <a:noFill/>
                        </a:ln>
                        <a:solidFill>
                          <a:srgbClr val="FF0000"/>
                        </a:solidFill>
                        <a:effectLst/>
                        <a:latin typeface="Times New Roman" pitchFamily="18" charset="0"/>
                      </a:endParaRPr>
                    </a:p>
                  </a:txBody>
                  <a:tcPr marB="0" anchor="b" horzOverflow="overflow">
                    <a:lnL>
                      <a:noFill/>
                    </a:lnL>
                    <a:lnR>
                      <a:noFill/>
                    </a:lnR>
                    <a:lnT>
                      <a:noFill/>
                    </a:lnT>
                    <a:lnB>
                      <a:noFill/>
                    </a:lnB>
                    <a:lnTlToBr>
                      <a:noFill/>
                    </a:lnTlToBr>
                    <a:lnBlToTr>
                      <a:noFill/>
                    </a:lnBlToTr>
                    <a:solidFill>
                      <a:srgbClr val="FFFF99"/>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pitchFamily="34" charset="0"/>
                        </a:rPr>
                        <a:t>Used in Pentium 4</a:t>
                      </a:r>
                      <a:endParaRPr kumimoji="0" lang="en-US" sz="3200" b="0" i="0" u="none" strike="noStrike" cap="none" normalizeH="0" baseline="0" smtClean="0">
                        <a:ln>
                          <a:noFill/>
                        </a:ln>
                        <a:solidFill>
                          <a:schemeClr val="tx1"/>
                        </a:solidFill>
                        <a:effectLst/>
                        <a:latin typeface="Times New Roman" pitchFamily="18" charset="0"/>
                      </a:endParaRPr>
                    </a:p>
                  </a:txBody>
                  <a:tcPr marB="0" anchor="b" horzOverflow="overflow">
                    <a:lnL>
                      <a:noFill/>
                    </a:lnL>
                    <a:lnR cap="flat">
                      <a:noFill/>
                    </a:lnR>
                    <a:lnT>
                      <a:noFill/>
                    </a:lnT>
                    <a:lnB>
                      <a:noFill/>
                    </a:lnB>
                    <a:lnTlToBr>
                      <a:noFill/>
                    </a:lnTlToBr>
                    <a:lnBlToTr>
                      <a:noFill/>
                    </a:lnBlToTr>
                    <a:solidFill>
                      <a:srgbClr val="FFFF99"/>
                    </a:solidFill>
                  </a:tcPr>
                </a:tc>
              </a:tr>
              <a:tr h="3206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pitchFamily="34" charset="0"/>
                        </a:rPr>
                        <a:t>Pipelined cache access</a:t>
                      </a:r>
                      <a:endParaRPr kumimoji="0" lang="en-US" sz="3200" b="0" i="0" u="none" strike="noStrike" cap="none" normalizeH="0" baseline="0" smtClean="0">
                        <a:ln>
                          <a:noFill/>
                        </a:ln>
                        <a:solidFill>
                          <a:schemeClr val="tx1"/>
                        </a:solidFill>
                        <a:effectLst/>
                        <a:latin typeface="Times New Roman" pitchFamily="18" charset="0"/>
                      </a:endParaRPr>
                    </a:p>
                  </a:txBody>
                  <a:tcPr marB="0" anchor="ctr" horzOverflow="overflow">
                    <a:lnL cap="flat">
                      <a:noFill/>
                    </a:lnL>
                    <a:lnR>
                      <a:noFill/>
                    </a:lnR>
                    <a:lnT>
                      <a:noFill/>
                    </a:lnT>
                    <a:lnB>
                      <a:noFill/>
                    </a:lnB>
                    <a:lnTlToBr>
                      <a:noFill/>
                    </a:lnTlToBr>
                    <a:lnBlToTr>
                      <a:noFill/>
                    </a:lnBlToTr>
                    <a:solidFill>
                      <a:srgbClr val="FFFF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0000"/>
                          </a:solidFill>
                          <a:effectLst/>
                          <a:latin typeface="Times New Roman" pitchFamily="18" charset="0"/>
                          <a:cs typeface="Arial" pitchFamily="34" charset="0"/>
                        </a:rPr>
                        <a:t>–</a:t>
                      </a:r>
                      <a:endParaRPr kumimoji="0" lang="en-US" sz="3600" b="0" i="0" u="none" strike="noStrike" cap="none" normalizeH="0" baseline="0" smtClean="0">
                        <a:ln>
                          <a:noFill/>
                        </a:ln>
                        <a:solidFill>
                          <a:srgbClr val="FF0000"/>
                        </a:solidFill>
                        <a:effectLst/>
                        <a:latin typeface="Times New Roman" pitchFamily="18" charset="0"/>
                      </a:endParaRPr>
                    </a:p>
                  </a:txBody>
                  <a:tcPr marB="0" anchor="b" horzOverflow="overflow">
                    <a:lnL>
                      <a:noFill/>
                    </a:lnL>
                    <a:lnR>
                      <a:noFill/>
                    </a:lnR>
                    <a:lnT>
                      <a:noFill/>
                    </a:lnT>
                    <a:lnB>
                      <a:noFill/>
                    </a:lnB>
                    <a:lnTlToBr>
                      <a:noFill/>
                    </a:lnTlToBr>
                    <a:lnBlToTr>
                      <a:noFill/>
                    </a:lnBlToTr>
                    <a:solidFill>
                      <a:srgbClr val="FFFF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accent2"/>
                          </a:solidFill>
                          <a:effectLst/>
                          <a:latin typeface="Times New Roman" pitchFamily="18" charset="0"/>
                          <a:cs typeface="Arial" pitchFamily="34" charset="0"/>
                        </a:rPr>
                        <a:t>+</a:t>
                      </a:r>
                      <a:endParaRPr kumimoji="0" lang="en-US" sz="3600" b="0" i="0" u="none" strike="noStrike" cap="none" normalizeH="0" baseline="0" smtClean="0">
                        <a:ln>
                          <a:noFill/>
                        </a:ln>
                        <a:solidFill>
                          <a:schemeClr val="accent2"/>
                        </a:solidFill>
                        <a:effectLst/>
                        <a:latin typeface="Times New Roman" pitchFamily="18" charset="0"/>
                      </a:endParaRPr>
                    </a:p>
                  </a:txBody>
                  <a:tcPr marB="0" anchor="b" horzOverflow="overflow">
                    <a:lnL>
                      <a:noFill/>
                    </a:lnL>
                    <a:lnR>
                      <a:noFill/>
                    </a:lnR>
                    <a:lnT>
                      <a:noFill/>
                    </a:lnT>
                    <a:lnB>
                      <a:noFill/>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a:txBody>
                  <a:tcPr marB="0" anchor="b" horzOverflow="overflow">
                    <a:lnL>
                      <a:noFill/>
                    </a:lnL>
                    <a:lnR>
                      <a:noFill/>
                    </a:lnR>
                    <a:lnT>
                      <a:noFill/>
                    </a:lnT>
                    <a:lnB>
                      <a:noFill/>
                    </a:lnB>
                    <a:lnTlToBr>
                      <a:noFill/>
                    </a:lnTlToBr>
                    <a:lnBlToTr>
                      <a:noFill/>
                    </a:lnBlToTr>
                    <a:solidFill>
                      <a:srgbClr val="FFFF99"/>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a:txBody>
                  <a:tcPr marB="0" anchor="b" horzOverflow="overflow">
                    <a:lnL>
                      <a:noFill/>
                    </a:lnL>
                    <a:lnR>
                      <a:noFill/>
                    </a:lnR>
                    <a:lnT>
                      <a:noFill/>
                    </a:lnT>
                    <a:lnB>
                      <a:noFill/>
                    </a:lnB>
                    <a:lnTlToBr>
                      <a:noFill/>
                    </a:lnTlToBr>
                    <a:lnBlToTr>
                      <a:noFill/>
                    </a:lnBlToTr>
                    <a:solidFill>
                      <a:srgbClr val="FFFF99"/>
                    </a:solidFill>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accent2"/>
                          </a:solidFill>
                          <a:effectLst/>
                          <a:latin typeface="Times New Roman" pitchFamily="18" charset="0"/>
                        </a:rPr>
                        <a:t>1</a:t>
                      </a:r>
                    </a:p>
                  </a:txBody>
                  <a:tcPr marB="0" anchor="b" horzOverflow="overflow">
                    <a:lnL>
                      <a:noFill/>
                    </a:lnL>
                    <a:lnR>
                      <a:noFill/>
                    </a:lnR>
                    <a:lnT>
                      <a:noFill/>
                    </a:lnT>
                    <a:lnB>
                      <a:noFill/>
                    </a:lnB>
                    <a:lnTlToBr>
                      <a:noFill/>
                    </a:lnTlToBr>
                    <a:lnBlToTr>
                      <a:noFill/>
                    </a:lnBlToTr>
                    <a:solidFill>
                      <a:srgbClr val="FFFF99"/>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pitchFamily="34" charset="0"/>
                        </a:rPr>
                        <a:t>Widely used</a:t>
                      </a:r>
                      <a:endParaRPr kumimoji="0" lang="en-US" sz="3200" b="0" i="0" u="none" strike="noStrike" cap="none" normalizeH="0" baseline="0" smtClean="0">
                        <a:ln>
                          <a:noFill/>
                        </a:ln>
                        <a:solidFill>
                          <a:schemeClr val="tx1"/>
                        </a:solidFill>
                        <a:effectLst/>
                        <a:latin typeface="Times New Roman" pitchFamily="18" charset="0"/>
                      </a:endParaRPr>
                    </a:p>
                  </a:txBody>
                  <a:tcPr marB="0" anchor="b" horzOverflow="overflow">
                    <a:lnL>
                      <a:noFill/>
                    </a:lnL>
                    <a:lnR cap="flat">
                      <a:noFill/>
                    </a:lnR>
                    <a:lnT>
                      <a:noFill/>
                    </a:lnT>
                    <a:lnB>
                      <a:noFill/>
                    </a:lnB>
                    <a:lnTlToBr>
                      <a:noFill/>
                    </a:lnTlToBr>
                    <a:lnBlToTr>
                      <a:noFill/>
                    </a:lnBlToTr>
                    <a:solidFill>
                      <a:srgbClr val="FFFF99"/>
                    </a:solidFill>
                  </a:tcPr>
                </a:tc>
              </a:tr>
              <a:tr h="3206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pitchFamily="34" charset="0"/>
                        </a:rPr>
                        <a:t>Nonblocking caches</a:t>
                      </a:r>
                      <a:endParaRPr kumimoji="0" lang="en-US" sz="3200" b="0" i="0" u="none" strike="noStrike" cap="none" normalizeH="0" baseline="0" smtClean="0">
                        <a:ln>
                          <a:noFill/>
                        </a:ln>
                        <a:solidFill>
                          <a:schemeClr val="tx1"/>
                        </a:solidFill>
                        <a:effectLst/>
                        <a:latin typeface="Times New Roman" pitchFamily="18" charset="0"/>
                      </a:endParaRPr>
                    </a:p>
                  </a:txBody>
                  <a:tcPr marB="0" anchor="ctr" horzOverflow="overflow">
                    <a:lnL cap="flat">
                      <a:noFill/>
                    </a:lnL>
                    <a:lnR>
                      <a:noFill/>
                    </a:lnR>
                    <a:lnT>
                      <a:noFill/>
                    </a:lnT>
                    <a:lnB>
                      <a:noFill/>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a:txBody>
                  <a:tcPr marB="0" anchor="b" horzOverflow="overflow">
                    <a:lnL>
                      <a:noFill/>
                    </a:lnL>
                    <a:lnR>
                      <a:noFill/>
                    </a:lnR>
                    <a:lnT>
                      <a:noFill/>
                    </a:lnT>
                    <a:lnB>
                      <a:noFill/>
                    </a:lnB>
                    <a:lnTlToBr>
                      <a:noFill/>
                    </a:lnTlToBr>
                    <a:lnBlToTr>
                      <a:noFill/>
                    </a:lnBlToTr>
                    <a:solidFill>
                      <a:srgbClr val="FFFF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accent2"/>
                          </a:solidFill>
                          <a:effectLst/>
                          <a:latin typeface="Times New Roman" pitchFamily="18" charset="0"/>
                          <a:cs typeface="Arial" pitchFamily="34" charset="0"/>
                        </a:rPr>
                        <a:t>+</a:t>
                      </a:r>
                      <a:endParaRPr kumimoji="0" lang="en-US" sz="3600" b="0" i="0" u="none" strike="noStrike" cap="none" normalizeH="0" baseline="0" smtClean="0">
                        <a:ln>
                          <a:noFill/>
                        </a:ln>
                        <a:solidFill>
                          <a:schemeClr val="accent2"/>
                        </a:solidFill>
                        <a:effectLst/>
                        <a:latin typeface="Times New Roman" pitchFamily="18" charset="0"/>
                      </a:endParaRPr>
                    </a:p>
                  </a:txBody>
                  <a:tcPr marB="0" anchor="b" horzOverflow="overflow">
                    <a:lnL>
                      <a:noFill/>
                    </a:lnL>
                    <a:lnR>
                      <a:noFill/>
                    </a:lnR>
                    <a:lnT>
                      <a:noFill/>
                    </a:lnT>
                    <a:lnB>
                      <a:noFill/>
                    </a:lnB>
                    <a:lnTlToBr>
                      <a:noFill/>
                    </a:lnTlToBr>
                    <a:lnBlToTr>
                      <a:noFill/>
                    </a:lnBlToTr>
                    <a:solidFill>
                      <a:srgbClr val="FFFF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accent2"/>
                          </a:solidFill>
                          <a:effectLst/>
                          <a:latin typeface="Times New Roman" pitchFamily="18" charset="0"/>
                          <a:cs typeface="Arial" pitchFamily="34" charset="0"/>
                        </a:rPr>
                        <a:t>+</a:t>
                      </a:r>
                      <a:endParaRPr kumimoji="0" lang="en-US" sz="3600" b="0" i="0" u="none" strike="noStrike" cap="none" normalizeH="0" baseline="0" smtClean="0">
                        <a:ln>
                          <a:noFill/>
                        </a:ln>
                        <a:solidFill>
                          <a:schemeClr val="accent2"/>
                        </a:solidFill>
                        <a:effectLst/>
                        <a:latin typeface="Times New Roman" pitchFamily="18" charset="0"/>
                      </a:endParaRPr>
                    </a:p>
                  </a:txBody>
                  <a:tcPr marB="0" anchor="b" horzOverflow="overflow">
                    <a:lnL>
                      <a:noFill/>
                    </a:lnL>
                    <a:lnR>
                      <a:noFill/>
                    </a:lnR>
                    <a:lnT>
                      <a:noFill/>
                    </a:lnT>
                    <a:lnB>
                      <a:noFill/>
                    </a:lnB>
                    <a:lnTlToBr>
                      <a:noFill/>
                    </a:lnTlToBr>
                    <a:lnBlToTr>
                      <a:noFill/>
                    </a:lnBlToTr>
                    <a:solidFill>
                      <a:srgbClr val="FFFF99"/>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a:txBody>
                  <a:tcPr marB="0" anchor="b" horzOverflow="overflow">
                    <a:lnL>
                      <a:noFill/>
                    </a:lnL>
                    <a:lnR>
                      <a:noFill/>
                    </a:lnR>
                    <a:lnT>
                      <a:noFill/>
                    </a:lnT>
                    <a:lnB>
                      <a:noFill/>
                    </a:lnB>
                    <a:lnTlToBr>
                      <a:noFill/>
                    </a:lnTlToBr>
                    <a:lnBlToTr>
                      <a:noFill/>
                    </a:lnBlToTr>
                    <a:solidFill>
                      <a:srgbClr val="FFFF99"/>
                    </a:solidFill>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Times New Roman" pitchFamily="18" charset="0"/>
                        </a:rPr>
                        <a:t>3</a:t>
                      </a:r>
                    </a:p>
                  </a:txBody>
                  <a:tcPr marB="0" anchor="b" horzOverflow="overflow">
                    <a:lnL>
                      <a:noFill/>
                    </a:lnL>
                    <a:lnR>
                      <a:noFill/>
                    </a:lnR>
                    <a:lnT>
                      <a:noFill/>
                    </a:lnT>
                    <a:lnB>
                      <a:noFill/>
                    </a:lnB>
                    <a:lnTlToBr>
                      <a:noFill/>
                    </a:lnTlToBr>
                    <a:lnBlToTr>
                      <a:noFill/>
                    </a:lnBlToTr>
                    <a:solidFill>
                      <a:srgbClr val="FFFF99"/>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pitchFamily="34" charset="0"/>
                        </a:rPr>
                        <a:t>Widely used</a:t>
                      </a:r>
                      <a:endParaRPr kumimoji="0" lang="en-US" sz="3200" b="0" i="0" u="none" strike="noStrike" cap="none" normalizeH="0" baseline="0" smtClean="0">
                        <a:ln>
                          <a:noFill/>
                        </a:ln>
                        <a:solidFill>
                          <a:schemeClr val="tx1"/>
                        </a:solidFill>
                        <a:effectLst/>
                        <a:latin typeface="Times New Roman" pitchFamily="18" charset="0"/>
                      </a:endParaRPr>
                    </a:p>
                  </a:txBody>
                  <a:tcPr marB="0" anchor="b" horzOverflow="overflow">
                    <a:lnL>
                      <a:noFill/>
                    </a:lnL>
                    <a:lnR cap="flat">
                      <a:noFill/>
                    </a:lnR>
                    <a:lnT>
                      <a:noFill/>
                    </a:lnT>
                    <a:lnB>
                      <a:noFill/>
                    </a:lnB>
                    <a:lnTlToBr>
                      <a:noFill/>
                    </a:lnTlToBr>
                    <a:lnBlToTr>
                      <a:noFill/>
                    </a:lnBlToTr>
                    <a:solidFill>
                      <a:srgbClr val="FFFF99"/>
                    </a:solidFill>
                  </a:tcPr>
                </a:tc>
              </a:tr>
              <a:tr h="3524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pitchFamily="34" charset="0"/>
                        </a:rPr>
                        <a:t>Banked caches</a:t>
                      </a:r>
                      <a:endParaRPr kumimoji="0" lang="en-US" sz="3200" b="0" i="0" u="none" strike="noStrike" cap="none" normalizeH="0" baseline="0" smtClean="0">
                        <a:ln>
                          <a:noFill/>
                        </a:ln>
                        <a:solidFill>
                          <a:schemeClr val="tx1"/>
                        </a:solidFill>
                        <a:effectLst/>
                        <a:latin typeface="Times New Roman" pitchFamily="18" charset="0"/>
                      </a:endParaRPr>
                    </a:p>
                  </a:txBody>
                  <a:tcPr marB="0" anchor="ctr" horzOverflow="overflow">
                    <a:lnL cap="flat">
                      <a:noFill/>
                    </a:lnL>
                    <a:lnR>
                      <a:noFill/>
                    </a:lnR>
                    <a:lnT>
                      <a:noFill/>
                    </a:lnT>
                    <a:lnB>
                      <a:noFill/>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a:txBody>
                  <a:tcPr marB="0" anchor="b" horzOverflow="overflow">
                    <a:lnL>
                      <a:noFill/>
                    </a:lnL>
                    <a:lnR>
                      <a:noFill/>
                    </a:lnR>
                    <a:lnT>
                      <a:noFill/>
                    </a:lnT>
                    <a:lnB>
                      <a:noFill/>
                    </a:lnB>
                    <a:lnTlToBr>
                      <a:noFill/>
                    </a:lnTlToBr>
                    <a:lnBlToTr>
                      <a:noFill/>
                    </a:lnBlToTr>
                    <a:solidFill>
                      <a:srgbClr val="FFFF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accent2"/>
                          </a:solidFill>
                          <a:effectLst/>
                          <a:latin typeface="Times New Roman" pitchFamily="18" charset="0"/>
                          <a:cs typeface="Arial" pitchFamily="34" charset="0"/>
                        </a:rPr>
                        <a:t>+</a:t>
                      </a:r>
                      <a:endParaRPr kumimoji="0" lang="en-US" sz="3600" b="0" i="0" u="none" strike="noStrike" cap="none" normalizeH="0" baseline="0" smtClean="0">
                        <a:ln>
                          <a:noFill/>
                        </a:ln>
                        <a:solidFill>
                          <a:schemeClr val="accent2"/>
                        </a:solidFill>
                        <a:effectLst/>
                        <a:latin typeface="Times New Roman" pitchFamily="18" charset="0"/>
                      </a:endParaRPr>
                    </a:p>
                  </a:txBody>
                  <a:tcPr marB="0" anchor="b" horzOverflow="overflow">
                    <a:lnL>
                      <a:noFill/>
                    </a:lnL>
                    <a:lnR>
                      <a:noFill/>
                    </a:lnR>
                    <a:lnT>
                      <a:noFill/>
                    </a:lnT>
                    <a:lnB>
                      <a:noFill/>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accent2"/>
                        </a:solidFill>
                        <a:effectLst/>
                        <a:latin typeface="Times New Roman" pitchFamily="18" charset="0"/>
                      </a:endParaRPr>
                    </a:p>
                  </a:txBody>
                  <a:tcPr marB="0" anchor="b" horzOverflow="overflow">
                    <a:lnL>
                      <a:noFill/>
                    </a:lnL>
                    <a:lnR>
                      <a:noFill/>
                    </a:lnR>
                    <a:lnT>
                      <a:noFill/>
                    </a:lnT>
                    <a:lnB>
                      <a:noFill/>
                    </a:lnB>
                    <a:lnTlToBr>
                      <a:noFill/>
                    </a:lnTlToBr>
                    <a:lnBlToTr>
                      <a:noFill/>
                    </a:lnBlToTr>
                    <a:solidFill>
                      <a:srgbClr val="FFFF99"/>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a:txBody>
                  <a:tcPr marB="0" anchor="b" horzOverflow="overflow">
                    <a:lnL>
                      <a:noFill/>
                    </a:lnL>
                    <a:lnR>
                      <a:noFill/>
                    </a:lnR>
                    <a:lnT>
                      <a:noFill/>
                    </a:lnT>
                    <a:lnB>
                      <a:noFill/>
                    </a:lnB>
                    <a:lnTlToBr>
                      <a:noFill/>
                    </a:lnTlToBr>
                    <a:lnBlToTr>
                      <a:noFill/>
                    </a:lnBlToTr>
                    <a:solidFill>
                      <a:srgbClr val="FFFF99"/>
                    </a:solidFill>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accent2"/>
                          </a:solidFill>
                          <a:effectLst/>
                          <a:latin typeface="Times New Roman" pitchFamily="18" charset="0"/>
                        </a:rPr>
                        <a:t>1</a:t>
                      </a:r>
                    </a:p>
                  </a:txBody>
                  <a:tcPr marB="0" anchor="b" horzOverflow="overflow">
                    <a:lnL>
                      <a:noFill/>
                    </a:lnL>
                    <a:lnR>
                      <a:noFill/>
                    </a:lnR>
                    <a:lnT>
                      <a:noFill/>
                    </a:lnT>
                    <a:lnB>
                      <a:noFill/>
                    </a:lnB>
                    <a:lnTlToBr>
                      <a:noFill/>
                    </a:lnTlToBr>
                    <a:lnBlToTr>
                      <a:noFill/>
                    </a:lnBlToTr>
                    <a:solidFill>
                      <a:srgbClr val="FFFF99"/>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pitchFamily="34" charset="0"/>
                        </a:rPr>
                        <a:t>Used in L2 of Opteron and Niagara</a:t>
                      </a:r>
                      <a:endParaRPr kumimoji="0" lang="en-US" sz="3200" b="0" i="0" u="none" strike="noStrike" cap="none" normalizeH="0" baseline="0" smtClean="0">
                        <a:ln>
                          <a:noFill/>
                        </a:ln>
                        <a:solidFill>
                          <a:schemeClr val="tx1"/>
                        </a:solidFill>
                        <a:effectLst/>
                        <a:latin typeface="Times New Roman" pitchFamily="18" charset="0"/>
                      </a:endParaRPr>
                    </a:p>
                  </a:txBody>
                  <a:tcPr marB="0" anchor="b" horzOverflow="overflow">
                    <a:lnL>
                      <a:noFill/>
                    </a:lnL>
                    <a:lnR cap="flat">
                      <a:noFill/>
                    </a:lnR>
                    <a:lnT>
                      <a:noFill/>
                    </a:lnT>
                    <a:lnB>
                      <a:noFill/>
                    </a:lnB>
                    <a:lnTlToBr>
                      <a:noFill/>
                    </a:lnTlToBr>
                    <a:lnBlToTr>
                      <a:noFill/>
                    </a:lnBlToTr>
                    <a:solidFill>
                      <a:srgbClr val="FFFF99"/>
                    </a:solidFill>
                  </a:tcPr>
                </a:tc>
              </a:tr>
              <a:tr h="3508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pitchFamily="34" charset="0"/>
                        </a:rPr>
                        <a:t>Critical word first and early restart</a:t>
                      </a:r>
                      <a:endParaRPr kumimoji="0" lang="en-US" sz="3200" b="0" i="0" u="none" strike="noStrike" cap="none" normalizeH="0" baseline="0" smtClean="0">
                        <a:ln>
                          <a:noFill/>
                        </a:ln>
                        <a:solidFill>
                          <a:schemeClr val="tx1"/>
                        </a:solidFill>
                        <a:effectLst/>
                        <a:latin typeface="Times New Roman" pitchFamily="18" charset="0"/>
                      </a:endParaRPr>
                    </a:p>
                  </a:txBody>
                  <a:tcPr marB="0" anchor="ctr" horzOverflow="overflow">
                    <a:lnL cap="flat">
                      <a:noFill/>
                    </a:lnL>
                    <a:lnR>
                      <a:noFill/>
                    </a:lnR>
                    <a:lnT>
                      <a:noFill/>
                    </a:lnT>
                    <a:lnB>
                      <a:noFill/>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a:txBody>
                  <a:tcPr marB="0" anchor="b" horzOverflow="overflow">
                    <a:lnL>
                      <a:noFill/>
                    </a:lnL>
                    <a:lnR>
                      <a:noFill/>
                    </a:lnR>
                    <a:lnT>
                      <a:noFill/>
                    </a:lnT>
                    <a:lnB>
                      <a:noFill/>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a:txBody>
                  <a:tcPr marB="0" anchor="b" horzOverflow="overflow">
                    <a:lnL>
                      <a:noFill/>
                    </a:lnL>
                    <a:lnR>
                      <a:noFill/>
                    </a:lnR>
                    <a:lnT>
                      <a:noFill/>
                    </a:lnT>
                    <a:lnB>
                      <a:noFill/>
                    </a:lnB>
                    <a:lnTlToBr>
                      <a:noFill/>
                    </a:lnTlToBr>
                    <a:lnBlToTr>
                      <a:noFill/>
                    </a:lnBlToTr>
                    <a:solidFill>
                      <a:srgbClr val="FFFF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accent2"/>
                          </a:solidFill>
                          <a:effectLst/>
                          <a:latin typeface="Times New Roman" pitchFamily="18" charset="0"/>
                          <a:cs typeface="Arial" pitchFamily="34" charset="0"/>
                        </a:rPr>
                        <a:t>+</a:t>
                      </a:r>
                      <a:endParaRPr kumimoji="0" lang="en-US" sz="3600" b="0" i="0" u="none" strike="noStrike" cap="none" normalizeH="0" baseline="0" smtClean="0">
                        <a:ln>
                          <a:noFill/>
                        </a:ln>
                        <a:solidFill>
                          <a:schemeClr val="accent2"/>
                        </a:solidFill>
                        <a:effectLst/>
                        <a:latin typeface="Times New Roman" pitchFamily="18" charset="0"/>
                      </a:endParaRPr>
                    </a:p>
                  </a:txBody>
                  <a:tcPr marB="0" anchor="b" horzOverflow="overflow">
                    <a:lnL>
                      <a:noFill/>
                    </a:lnL>
                    <a:lnR>
                      <a:noFill/>
                    </a:lnR>
                    <a:lnT>
                      <a:noFill/>
                    </a:lnT>
                    <a:lnB>
                      <a:noFill/>
                    </a:lnB>
                    <a:lnTlToBr>
                      <a:noFill/>
                    </a:lnTlToBr>
                    <a:lnBlToTr>
                      <a:noFill/>
                    </a:lnBlToTr>
                    <a:solidFill>
                      <a:srgbClr val="FFFF99"/>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a:txBody>
                  <a:tcPr marB="0" anchor="b" horzOverflow="overflow">
                    <a:lnL>
                      <a:noFill/>
                    </a:lnL>
                    <a:lnR>
                      <a:noFill/>
                    </a:lnR>
                    <a:lnT>
                      <a:noFill/>
                    </a:lnT>
                    <a:lnB>
                      <a:noFill/>
                    </a:lnB>
                    <a:lnTlToBr>
                      <a:noFill/>
                    </a:lnTlToBr>
                    <a:lnBlToTr>
                      <a:noFill/>
                    </a:lnBlToTr>
                    <a:solidFill>
                      <a:srgbClr val="FFFF99"/>
                    </a:solidFill>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pitchFamily="34" charset="0"/>
                        </a:rPr>
                        <a:t>2</a:t>
                      </a:r>
                      <a:endParaRPr kumimoji="0" lang="en-US" sz="3600" b="0" i="0" u="none" strike="noStrike" cap="none" normalizeH="0" baseline="0" smtClean="0">
                        <a:ln>
                          <a:noFill/>
                        </a:ln>
                        <a:solidFill>
                          <a:schemeClr val="tx1"/>
                        </a:solidFill>
                        <a:effectLst/>
                        <a:latin typeface="Times New Roman" pitchFamily="18" charset="0"/>
                      </a:endParaRPr>
                    </a:p>
                  </a:txBody>
                  <a:tcPr marB="0" anchor="b" horzOverflow="overflow">
                    <a:lnL>
                      <a:noFill/>
                    </a:lnL>
                    <a:lnR>
                      <a:noFill/>
                    </a:lnR>
                    <a:lnT>
                      <a:noFill/>
                    </a:lnT>
                    <a:lnB>
                      <a:noFill/>
                    </a:lnB>
                    <a:lnTlToBr>
                      <a:noFill/>
                    </a:lnTlToBr>
                    <a:lnBlToTr>
                      <a:noFill/>
                    </a:lnBlToTr>
                    <a:solidFill>
                      <a:srgbClr val="FFFF99"/>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pitchFamily="34" charset="0"/>
                        </a:rPr>
                        <a:t>Widely used</a:t>
                      </a:r>
                      <a:endParaRPr kumimoji="0" lang="en-US" sz="3200" b="0" i="0" u="none" strike="noStrike" cap="none" normalizeH="0" baseline="0" smtClean="0">
                        <a:ln>
                          <a:noFill/>
                        </a:ln>
                        <a:solidFill>
                          <a:schemeClr val="tx1"/>
                        </a:solidFill>
                        <a:effectLst/>
                        <a:latin typeface="Times New Roman" pitchFamily="18" charset="0"/>
                      </a:endParaRPr>
                    </a:p>
                  </a:txBody>
                  <a:tcPr marB="0" anchor="b" horzOverflow="overflow">
                    <a:lnL>
                      <a:noFill/>
                    </a:lnL>
                    <a:lnR cap="flat">
                      <a:noFill/>
                    </a:lnR>
                    <a:lnT>
                      <a:noFill/>
                    </a:lnT>
                    <a:lnB>
                      <a:noFill/>
                    </a:lnB>
                    <a:lnTlToBr>
                      <a:noFill/>
                    </a:lnTlToBr>
                    <a:lnBlToTr>
                      <a:noFill/>
                    </a:lnBlToTr>
                    <a:solidFill>
                      <a:srgbClr val="FFFF99"/>
                    </a:solidFill>
                  </a:tcPr>
                </a:tc>
              </a:tr>
              <a:tr h="3206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pitchFamily="34" charset="0"/>
                        </a:rPr>
                        <a:t>Merging write buffer</a:t>
                      </a:r>
                      <a:endParaRPr kumimoji="0" lang="en-US" sz="3200" b="0" i="0" u="none" strike="noStrike" cap="none" normalizeH="0" baseline="0" smtClean="0">
                        <a:ln>
                          <a:noFill/>
                        </a:ln>
                        <a:solidFill>
                          <a:schemeClr val="tx1"/>
                        </a:solidFill>
                        <a:effectLst/>
                        <a:latin typeface="Times New Roman" pitchFamily="18" charset="0"/>
                      </a:endParaRPr>
                    </a:p>
                  </a:txBody>
                  <a:tcPr marB="0" anchor="ctr" horzOverflow="overflow">
                    <a:lnL cap="flat">
                      <a:noFill/>
                    </a:lnL>
                    <a:lnR>
                      <a:noFill/>
                    </a:lnR>
                    <a:lnT>
                      <a:noFill/>
                    </a:lnT>
                    <a:lnB>
                      <a:noFill/>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a:txBody>
                  <a:tcPr marB="0" anchor="b" horzOverflow="overflow">
                    <a:lnL>
                      <a:noFill/>
                    </a:lnL>
                    <a:lnR>
                      <a:noFill/>
                    </a:lnR>
                    <a:lnT>
                      <a:noFill/>
                    </a:lnT>
                    <a:lnB>
                      <a:noFill/>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a:txBody>
                  <a:tcPr marB="0" anchor="b" horzOverflow="overflow">
                    <a:lnL>
                      <a:noFill/>
                    </a:lnL>
                    <a:lnR>
                      <a:noFill/>
                    </a:lnR>
                    <a:lnT>
                      <a:noFill/>
                    </a:lnT>
                    <a:lnB>
                      <a:noFill/>
                    </a:lnB>
                    <a:lnTlToBr>
                      <a:noFill/>
                    </a:lnTlToBr>
                    <a:lnBlToTr>
                      <a:noFill/>
                    </a:lnBlToTr>
                    <a:solidFill>
                      <a:srgbClr val="FFFF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accent2"/>
                          </a:solidFill>
                          <a:effectLst/>
                          <a:latin typeface="Times New Roman" pitchFamily="18" charset="0"/>
                          <a:cs typeface="Arial" pitchFamily="34" charset="0"/>
                        </a:rPr>
                        <a:t>+</a:t>
                      </a:r>
                      <a:endParaRPr kumimoji="0" lang="en-US" sz="3600" b="0" i="0" u="none" strike="noStrike" cap="none" normalizeH="0" baseline="0" smtClean="0">
                        <a:ln>
                          <a:noFill/>
                        </a:ln>
                        <a:solidFill>
                          <a:schemeClr val="accent2"/>
                        </a:solidFill>
                        <a:effectLst/>
                        <a:latin typeface="Times New Roman" pitchFamily="18" charset="0"/>
                      </a:endParaRPr>
                    </a:p>
                  </a:txBody>
                  <a:tcPr marB="0" anchor="b" horzOverflow="overflow">
                    <a:lnL>
                      <a:noFill/>
                    </a:lnL>
                    <a:lnR>
                      <a:noFill/>
                    </a:lnR>
                    <a:lnT>
                      <a:noFill/>
                    </a:lnT>
                    <a:lnB>
                      <a:noFill/>
                    </a:lnB>
                    <a:lnTlToBr>
                      <a:noFill/>
                    </a:lnTlToBr>
                    <a:lnBlToTr>
                      <a:noFill/>
                    </a:lnBlToTr>
                    <a:solidFill>
                      <a:srgbClr val="FFFF99"/>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a:txBody>
                  <a:tcPr marB="0" anchor="b" horzOverflow="overflow">
                    <a:lnL>
                      <a:noFill/>
                    </a:lnL>
                    <a:lnR>
                      <a:noFill/>
                    </a:lnR>
                    <a:lnT>
                      <a:noFill/>
                    </a:lnT>
                    <a:lnB>
                      <a:noFill/>
                    </a:lnB>
                    <a:lnTlToBr>
                      <a:noFill/>
                    </a:lnTlToBr>
                    <a:lnBlToTr>
                      <a:noFill/>
                    </a:lnBlToTr>
                    <a:solidFill>
                      <a:srgbClr val="FFFF99"/>
                    </a:solidFill>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accent2"/>
                          </a:solidFill>
                          <a:effectLst/>
                          <a:latin typeface="Times New Roman" pitchFamily="18" charset="0"/>
                        </a:rPr>
                        <a:t>1</a:t>
                      </a:r>
                    </a:p>
                  </a:txBody>
                  <a:tcPr marB="0" anchor="b" horzOverflow="overflow">
                    <a:lnL>
                      <a:noFill/>
                    </a:lnL>
                    <a:lnR>
                      <a:noFill/>
                    </a:lnR>
                    <a:lnT>
                      <a:noFill/>
                    </a:lnT>
                    <a:lnB>
                      <a:noFill/>
                    </a:lnB>
                    <a:lnTlToBr>
                      <a:noFill/>
                    </a:lnTlToBr>
                    <a:lnBlToTr>
                      <a:noFill/>
                    </a:lnBlToTr>
                    <a:solidFill>
                      <a:srgbClr val="FFFF99"/>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pitchFamily="34" charset="0"/>
                        </a:rPr>
                        <a:t>Widely used with write through</a:t>
                      </a:r>
                      <a:endParaRPr kumimoji="0" lang="en-US" sz="3200" b="0" i="0" u="none" strike="noStrike" cap="none" normalizeH="0" baseline="0" smtClean="0">
                        <a:ln>
                          <a:noFill/>
                        </a:ln>
                        <a:solidFill>
                          <a:schemeClr val="tx1"/>
                        </a:solidFill>
                        <a:effectLst/>
                        <a:latin typeface="Times New Roman" pitchFamily="18" charset="0"/>
                      </a:endParaRPr>
                    </a:p>
                  </a:txBody>
                  <a:tcPr marB="0" anchor="b" horzOverflow="overflow">
                    <a:lnL>
                      <a:noFill/>
                    </a:lnL>
                    <a:lnR cap="flat">
                      <a:noFill/>
                    </a:lnR>
                    <a:lnT>
                      <a:noFill/>
                    </a:lnT>
                    <a:lnB>
                      <a:noFill/>
                    </a:lnB>
                    <a:lnTlToBr>
                      <a:noFill/>
                    </a:lnTlToBr>
                    <a:lnBlToTr>
                      <a:noFill/>
                    </a:lnBlToTr>
                    <a:solidFill>
                      <a:srgbClr val="FFFF99"/>
                    </a:solidFill>
                  </a:tcPr>
                </a:tc>
              </a:tr>
              <a:tr h="5048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pitchFamily="34" charset="0"/>
                        </a:rPr>
                        <a:t>Compiler techniques to reduce cache misses</a:t>
                      </a:r>
                      <a:endParaRPr kumimoji="0" lang="en-US" sz="3200" b="0" i="0" u="none" strike="noStrike" cap="none" normalizeH="0" baseline="0" smtClean="0">
                        <a:ln>
                          <a:noFill/>
                        </a:ln>
                        <a:solidFill>
                          <a:schemeClr val="tx1"/>
                        </a:solidFill>
                        <a:effectLst/>
                        <a:latin typeface="Times New Roman" pitchFamily="18" charset="0"/>
                      </a:endParaRPr>
                    </a:p>
                  </a:txBody>
                  <a:tcPr marB="0" anchor="ctr" horzOverflow="overflow">
                    <a:lnL cap="flat">
                      <a:noFill/>
                    </a:lnL>
                    <a:lnR>
                      <a:noFill/>
                    </a:lnR>
                    <a:lnT>
                      <a:noFill/>
                    </a:lnT>
                    <a:lnB>
                      <a:noFill/>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a:txBody>
                  <a:tcPr marB="0" anchor="b" horzOverflow="overflow">
                    <a:lnL>
                      <a:noFill/>
                    </a:lnL>
                    <a:lnR>
                      <a:noFill/>
                    </a:lnR>
                    <a:lnT>
                      <a:noFill/>
                    </a:lnT>
                    <a:lnB>
                      <a:noFill/>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a:txBody>
                  <a:tcPr marB="0" anchor="b" horzOverflow="overflow">
                    <a:lnL>
                      <a:noFill/>
                    </a:lnL>
                    <a:lnR>
                      <a:noFill/>
                    </a:lnR>
                    <a:lnT>
                      <a:noFill/>
                    </a:lnT>
                    <a:lnB>
                      <a:noFill/>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accent2"/>
                        </a:solidFill>
                        <a:effectLst/>
                        <a:latin typeface="Times New Roman" pitchFamily="18" charset="0"/>
                      </a:endParaRPr>
                    </a:p>
                  </a:txBody>
                  <a:tcPr marB="0" anchor="b" horzOverflow="overflow">
                    <a:lnL>
                      <a:noFill/>
                    </a:lnL>
                    <a:lnR>
                      <a:noFill/>
                    </a:lnR>
                    <a:lnT>
                      <a:noFill/>
                    </a:lnT>
                    <a:lnB>
                      <a:noFill/>
                    </a:lnB>
                    <a:lnTlToBr>
                      <a:noFill/>
                    </a:lnTlToBr>
                    <a:lnBlToTr>
                      <a:noFill/>
                    </a:lnBlToTr>
                    <a:solidFill>
                      <a:srgbClr val="FFFF99"/>
                    </a:solid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accent2"/>
                          </a:solidFill>
                          <a:effectLst/>
                          <a:latin typeface="Times New Roman" pitchFamily="18" charset="0"/>
                          <a:cs typeface="Arial" pitchFamily="34" charset="0"/>
                        </a:rPr>
                        <a:t>+</a:t>
                      </a:r>
                      <a:endParaRPr kumimoji="0" lang="en-US" sz="3600" b="0" i="0" u="none" strike="noStrike" cap="none" normalizeH="0" baseline="0" smtClean="0">
                        <a:ln>
                          <a:noFill/>
                        </a:ln>
                        <a:solidFill>
                          <a:schemeClr val="accent2"/>
                        </a:solidFill>
                        <a:effectLst/>
                        <a:latin typeface="Times New Roman" pitchFamily="18" charset="0"/>
                      </a:endParaRPr>
                    </a:p>
                  </a:txBody>
                  <a:tcPr marB="0" anchor="b" horzOverflow="overflow">
                    <a:lnL>
                      <a:noFill/>
                    </a:lnL>
                    <a:lnR>
                      <a:noFill/>
                    </a:lnR>
                    <a:lnT>
                      <a:noFill/>
                    </a:lnT>
                    <a:lnB>
                      <a:noFill/>
                    </a:lnB>
                    <a:lnTlToBr>
                      <a:noFill/>
                    </a:lnTlToBr>
                    <a:lnBlToTr>
                      <a:noFill/>
                    </a:lnBlToTr>
                    <a:solidFill>
                      <a:srgbClr val="FFFF99"/>
                    </a:solidFill>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accent2"/>
                          </a:solidFill>
                          <a:effectLst/>
                          <a:latin typeface="Times New Roman" pitchFamily="18" charset="0"/>
                        </a:rPr>
                        <a:t>0</a:t>
                      </a:r>
                    </a:p>
                  </a:txBody>
                  <a:tcPr marB="0" anchor="b" horzOverflow="overflow">
                    <a:lnL>
                      <a:noFill/>
                    </a:lnL>
                    <a:lnR>
                      <a:noFill/>
                    </a:lnR>
                    <a:lnT>
                      <a:noFill/>
                    </a:lnT>
                    <a:lnB>
                      <a:noFill/>
                    </a:lnB>
                    <a:lnTlToBr>
                      <a:noFill/>
                    </a:lnTlToBr>
                    <a:lnBlToTr>
                      <a:noFill/>
                    </a:lnBlToTr>
                    <a:solidFill>
                      <a:srgbClr val="FFFF99"/>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pitchFamily="34" charset="0"/>
                        </a:rPr>
                        <a:t>Software is a challenge; some computers have compiler option</a:t>
                      </a:r>
                      <a:endParaRPr kumimoji="0" lang="en-US" sz="3200" b="0" i="0" u="none" strike="noStrike" cap="none" normalizeH="0" baseline="0" smtClean="0">
                        <a:ln>
                          <a:noFill/>
                        </a:ln>
                        <a:solidFill>
                          <a:schemeClr val="tx1"/>
                        </a:solidFill>
                        <a:effectLst/>
                        <a:latin typeface="Times New Roman" pitchFamily="18" charset="0"/>
                      </a:endParaRPr>
                    </a:p>
                  </a:txBody>
                  <a:tcPr marB="0" anchor="b" horzOverflow="overflow">
                    <a:lnL>
                      <a:noFill/>
                    </a:lnL>
                    <a:lnR cap="flat">
                      <a:noFill/>
                    </a:lnR>
                    <a:lnT>
                      <a:noFill/>
                    </a:lnT>
                    <a:lnB>
                      <a:noFill/>
                    </a:lnB>
                    <a:lnTlToBr>
                      <a:noFill/>
                    </a:lnTlToBr>
                    <a:lnBlToTr>
                      <a:noFill/>
                    </a:lnBlToTr>
                    <a:solidFill>
                      <a:srgbClr val="FFFF99"/>
                    </a:solidFill>
                  </a:tcPr>
                </a:tc>
              </a:tr>
              <a:tr h="2317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pitchFamily="34" charset="0"/>
                        </a:rPr>
                        <a:t>Hardware prefetching of instructions and data</a:t>
                      </a:r>
                      <a:endParaRPr kumimoji="0" lang="en-US" sz="3200" b="0" i="0" u="none" strike="noStrike" cap="none" normalizeH="0" baseline="0" smtClean="0">
                        <a:ln>
                          <a:noFill/>
                        </a:ln>
                        <a:solidFill>
                          <a:schemeClr val="tx1"/>
                        </a:solidFill>
                        <a:effectLst/>
                        <a:latin typeface="Times New Roman" pitchFamily="18" charset="0"/>
                      </a:endParaRPr>
                    </a:p>
                  </a:txBody>
                  <a:tcPr marB="0" anchor="ctr" horzOverflow="overflow">
                    <a:lnL cap="flat">
                      <a:noFill/>
                    </a:lnL>
                    <a:lnR>
                      <a:noFill/>
                    </a:lnR>
                    <a:lnT>
                      <a:noFill/>
                    </a:lnT>
                    <a:lnB>
                      <a:noFill/>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B="0" anchor="b" horzOverflow="overflow">
                    <a:lnL>
                      <a:noFill/>
                    </a:lnL>
                    <a:lnR>
                      <a:noFill/>
                    </a:lnR>
                    <a:lnT>
                      <a:noFill/>
                    </a:lnT>
                    <a:lnB>
                      <a:noFill/>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B="0" anchor="b" horzOverflow="overflow">
                    <a:lnL>
                      <a:noFill/>
                    </a:lnL>
                    <a:lnR>
                      <a:noFill/>
                    </a:lnR>
                    <a:lnT>
                      <a:noFill/>
                    </a:lnT>
                    <a:lnB>
                      <a:noFill/>
                    </a:lnB>
                    <a:lnTlToBr>
                      <a:noFill/>
                    </a:lnTlToBr>
                    <a:lnBlToTr>
                      <a:noFill/>
                    </a:lnBlToTr>
                    <a:solidFill>
                      <a:srgbClr val="FFFF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accent2"/>
                          </a:solidFill>
                          <a:effectLst/>
                          <a:latin typeface="Times New Roman" pitchFamily="18" charset="0"/>
                          <a:cs typeface="Arial" pitchFamily="34" charset="0"/>
                        </a:rPr>
                        <a:t>+</a:t>
                      </a:r>
                      <a:endParaRPr kumimoji="0" lang="en-US" sz="3200" b="0" i="0" u="none" strike="noStrike" cap="none" normalizeH="0" baseline="0" smtClean="0">
                        <a:ln>
                          <a:noFill/>
                        </a:ln>
                        <a:solidFill>
                          <a:schemeClr val="accent2"/>
                        </a:solidFill>
                        <a:effectLst/>
                        <a:latin typeface="Times New Roman" pitchFamily="18" charset="0"/>
                      </a:endParaRPr>
                    </a:p>
                  </a:txBody>
                  <a:tcPr marB="0" anchor="b" horzOverflow="overflow">
                    <a:lnL>
                      <a:noFill/>
                    </a:lnL>
                    <a:lnR>
                      <a:noFill/>
                    </a:lnR>
                    <a:lnT>
                      <a:noFill/>
                    </a:lnT>
                    <a:lnB>
                      <a:noFill/>
                    </a:lnB>
                    <a:lnTlToBr>
                      <a:noFill/>
                    </a:lnTlToBr>
                    <a:lnBlToTr>
                      <a:noFill/>
                    </a:lnBlToTr>
                    <a:solidFill>
                      <a:srgbClr val="FFFF99"/>
                    </a:solid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accent2"/>
                          </a:solidFill>
                          <a:effectLst/>
                          <a:latin typeface="Times New Roman" pitchFamily="18" charset="0"/>
                          <a:cs typeface="Arial" pitchFamily="34" charset="0"/>
                        </a:rPr>
                        <a:t>+</a:t>
                      </a:r>
                      <a:endParaRPr kumimoji="0" lang="en-US" sz="3200" b="0" i="0" u="none" strike="noStrike" cap="none" normalizeH="0" baseline="0" smtClean="0">
                        <a:ln>
                          <a:noFill/>
                        </a:ln>
                        <a:solidFill>
                          <a:schemeClr val="accent2"/>
                        </a:solidFill>
                        <a:effectLst/>
                        <a:latin typeface="Times New Roman" pitchFamily="18" charset="0"/>
                      </a:endParaRPr>
                    </a:p>
                  </a:txBody>
                  <a:tcPr marB="0" anchor="b" horzOverflow="overflow">
                    <a:lnL>
                      <a:noFill/>
                    </a:lnL>
                    <a:lnR>
                      <a:noFill/>
                    </a:lnR>
                    <a:lnT>
                      <a:noFill/>
                    </a:lnT>
                    <a:lnB>
                      <a:noFill/>
                    </a:lnB>
                    <a:lnTlToBr>
                      <a:noFill/>
                    </a:lnTlToBr>
                    <a:lnBlToTr>
                      <a:noFill/>
                    </a:lnBlToTr>
                    <a:solidFill>
                      <a:srgbClr val="FFFF99"/>
                    </a:solidFill>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pitchFamily="34" charset="0"/>
                        </a:rPr>
                        <a:t>2 instr. </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Times New Roman" pitchFamily="18" charset="0"/>
                        </a:rPr>
                        <a:t>3</a:t>
                      </a:r>
                      <a:r>
                        <a:rPr kumimoji="0" lang="en-US" sz="1400" b="0" i="0" u="none" strike="noStrike" cap="none" normalizeH="0" baseline="0" smtClean="0">
                          <a:ln>
                            <a:noFill/>
                          </a:ln>
                          <a:solidFill>
                            <a:schemeClr val="tx1"/>
                          </a:solidFill>
                          <a:effectLst/>
                          <a:latin typeface="Times New Roman" pitchFamily="18" charset="0"/>
                          <a:cs typeface="Arial" pitchFamily="34" charset="0"/>
                        </a:rPr>
                        <a:t> data</a:t>
                      </a:r>
                    </a:p>
                  </a:txBody>
                  <a:tcPr marB="0" anchor="b" horzOverflow="overflow">
                    <a:lnL>
                      <a:noFill/>
                    </a:lnL>
                    <a:lnR>
                      <a:noFill/>
                    </a:lnR>
                    <a:lnT>
                      <a:noFill/>
                    </a:lnT>
                    <a:lnB>
                      <a:noFill/>
                    </a:lnB>
                    <a:lnTlToBr>
                      <a:noFill/>
                    </a:lnTlToBr>
                    <a:lnBlToTr>
                      <a:noFill/>
                    </a:lnBlToTr>
                    <a:solidFill>
                      <a:srgbClr val="FFFF99"/>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pitchFamily="34" charset="0"/>
                        </a:rPr>
                        <a:t>Many prefetch instructions; AMD Opteron prefetches data</a:t>
                      </a:r>
                      <a:endParaRPr kumimoji="0" lang="en-US" sz="3200" b="0" i="0" u="none" strike="noStrike" cap="none" normalizeH="0" baseline="0" smtClean="0">
                        <a:ln>
                          <a:noFill/>
                        </a:ln>
                        <a:solidFill>
                          <a:schemeClr val="tx1"/>
                        </a:solidFill>
                        <a:effectLst/>
                        <a:latin typeface="Times New Roman" pitchFamily="18" charset="0"/>
                      </a:endParaRPr>
                    </a:p>
                  </a:txBody>
                  <a:tcPr marB="0" anchor="b" horzOverflow="overflow">
                    <a:lnL>
                      <a:noFill/>
                    </a:lnL>
                    <a:lnR cap="flat">
                      <a:noFill/>
                    </a:lnR>
                    <a:lnT>
                      <a:noFill/>
                    </a:lnT>
                    <a:lnB>
                      <a:noFill/>
                    </a:lnB>
                    <a:lnTlToBr>
                      <a:noFill/>
                    </a:lnTlToBr>
                    <a:lnBlToTr>
                      <a:noFill/>
                    </a:lnBlToTr>
                    <a:solidFill>
                      <a:srgbClr val="FFFF99"/>
                    </a:solidFill>
                  </a:tcPr>
                </a:tc>
              </a:tr>
              <a:tr h="1809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pitchFamily="34" charset="0"/>
                        </a:rPr>
                        <a:t>Compiler-controlled prefetching</a:t>
                      </a:r>
                      <a:endParaRPr kumimoji="0" lang="en-US" sz="3200" b="0" i="0" u="none" strike="noStrike" cap="none" normalizeH="0" baseline="0" smtClean="0">
                        <a:ln>
                          <a:noFill/>
                        </a:ln>
                        <a:solidFill>
                          <a:schemeClr val="tx1"/>
                        </a:solidFill>
                        <a:effectLst/>
                        <a:latin typeface="Times New Roman" pitchFamily="18" charset="0"/>
                      </a:endParaRPr>
                    </a:p>
                  </a:txBody>
                  <a:tcPr marB="0" anchor="ctr" horzOverflow="overflow">
                    <a:lnL cap="flat">
                      <a:noFill/>
                    </a:lnL>
                    <a:lnR>
                      <a:noFill/>
                    </a:lnR>
                    <a:lnT>
                      <a:noFill/>
                    </a:lnT>
                    <a:lnB cap="flat">
                      <a:noFill/>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B="0" anchor="b" horzOverflow="overflow">
                    <a:lnL>
                      <a:noFill/>
                    </a:lnL>
                    <a:lnR>
                      <a:noFill/>
                    </a:lnR>
                    <a:lnT>
                      <a:noFill/>
                    </a:lnT>
                    <a:lnB cap="flat">
                      <a:noFill/>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a:txBody>
                  <a:tcPr marB="0" anchor="b" horzOverflow="overflow">
                    <a:lnL>
                      <a:noFill/>
                    </a:lnL>
                    <a:lnR>
                      <a:noFill/>
                    </a:lnR>
                    <a:lnT>
                      <a:noFill/>
                    </a:lnT>
                    <a:lnB cap="flat">
                      <a:noFill/>
                    </a:lnB>
                    <a:lnTlToBr>
                      <a:noFill/>
                    </a:lnTlToBr>
                    <a:lnBlToTr>
                      <a:noFill/>
                    </a:lnBlToTr>
                    <a:solidFill>
                      <a:srgbClr val="FFFF99"/>
                    </a:solid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accent2"/>
                          </a:solidFill>
                          <a:effectLst/>
                          <a:latin typeface="Times New Roman" pitchFamily="18" charset="0"/>
                          <a:cs typeface="Arial" pitchFamily="34" charset="0"/>
                        </a:rPr>
                        <a:t>+</a:t>
                      </a:r>
                      <a:endParaRPr kumimoji="0" lang="en-US" sz="3600" b="0" i="0" u="none" strike="noStrike" cap="none" normalizeH="0" baseline="0" smtClean="0">
                        <a:ln>
                          <a:noFill/>
                        </a:ln>
                        <a:solidFill>
                          <a:schemeClr val="accent2"/>
                        </a:solidFill>
                        <a:effectLst/>
                        <a:latin typeface="Times New Roman" pitchFamily="18" charset="0"/>
                      </a:endParaRPr>
                    </a:p>
                  </a:txBody>
                  <a:tcPr marB="0" anchor="b" horzOverflow="overflow">
                    <a:lnL>
                      <a:noFill/>
                    </a:lnL>
                    <a:lnR>
                      <a:noFill/>
                    </a:lnR>
                    <a:lnT>
                      <a:noFill/>
                    </a:lnT>
                    <a:lnB cap="flat">
                      <a:noFill/>
                    </a:lnB>
                    <a:lnTlToBr>
                      <a:noFill/>
                    </a:lnTlToBr>
                    <a:lnBlToTr>
                      <a:noFill/>
                    </a:lnBlToTr>
                    <a:solidFill>
                      <a:srgbClr val="FFFF99"/>
                    </a:solidFill>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accent2"/>
                          </a:solidFill>
                          <a:effectLst/>
                          <a:latin typeface="Times New Roman" pitchFamily="18" charset="0"/>
                          <a:cs typeface="Arial" pitchFamily="34" charset="0"/>
                        </a:rPr>
                        <a:t>+</a:t>
                      </a:r>
                      <a:endParaRPr kumimoji="0" lang="en-US" sz="3600" b="0" i="0" u="none" strike="noStrike" cap="none" normalizeH="0" baseline="0" smtClean="0">
                        <a:ln>
                          <a:noFill/>
                        </a:ln>
                        <a:solidFill>
                          <a:schemeClr val="accent2"/>
                        </a:solidFill>
                        <a:effectLst/>
                        <a:latin typeface="Times New Roman" pitchFamily="18" charset="0"/>
                      </a:endParaRPr>
                    </a:p>
                  </a:txBody>
                  <a:tcPr marB="0" anchor="b" horzOverflow="overflow">
                    <a:lnL>
                      <a:noFill/>
                    </a:lnL>
                    <a:lnR>
                      <a:noFill/>
                    </a:lnR>
                    <a:lnT>
                      <a:noFill/>
                    </a:lnT>
                    <a:lnB cap="flat">
                      <a:noFill/>
                    </a:lnB>
                    <a:lnTlToBr>
                      <a:noFill/>
                    </a:lnTlToBr>
                    <a:lnBlToTr>
                      <a:noFill/>
                    </a:lnBlToTr>
                    <a:solidFill>
                      <a:srgbClr val="FFFF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Times New Roman" pitchFamily="18" charset="0"/>
                        </a:rPr>
                        <a:t>3</a:t>
                      </a:r>
                    </a:p>
                  </a:txBody>
                  <a:tcPr marB="0" anchor="b" horzOverflow="overflow">
                    <a:lnL>
                      <a:noFill/>
                    </a:lnL>
                    <a:lnR>
                      <a:noFill/>
                    </a:lnR>
                    <a:lnT>
                      <a:noFill/>
                    </a:lnT>
                    <a:lnB cap="flat">
                      <a:noFill/>
                    </a:lnB>
                    <a:lnTlToBr>
                      <a:noFill/>
                    </a:lnTlToBr>
                    <a:lnBlToTr>
                      <a:noFill/>
                    </a:lnBlToTr>
                    <a:solidFill>
                      <a:srgbClr val="FFFF99"/>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pitchFamily="34" charset="0"/>
                        </a:rPr>
                        <a:t>Needs nonblocking cache; in many CPUs</a:t>
                      </a:r>
                      <a:endParaRPr kumimoji="0" lang="en-US" sz="3200" b="0" i="0" u="none" strike="noStrike" cap="none" normalizeH="0" baseline="0" smtClean="0">
                        <a:ln>
                          <a:noFill/>
                        </a:ln>
                        <a:solidFill>
                          <a:schemeClr val="tx1"/>
                        </a:solidFill>
                        <a:effectLst/>
                        <a:latin typeface="Times New Roman" pitchFamily="18" charset="0"/>
                      </a:endParaRPr>
                    </a:p>
                  </a:txBody>
                  <a:tcPr marB="0" anchor="b" horzOverflow="overflow">
                    <a:lnL>
                      <a:noFill/>
                    </a:lnL>
                    <a:lnR cap="flat">
                      <a:noFill/>
                    </a:lnR>
                    <a:lnT>
                      <a:noFill/>
                    </a:lnT>
                    <a:lnB cap="flat">
                      <a:noFill/>
                    </a:lnB>
                    <a:lnTlToBr>
                      <a:noFill/>
                    </a:lnTlToBr>
                    <a:lnBlToTr>
                      <a:noFill/>
                    </a:lnBlToTr>
                    <a:solidFill>
                      <a:srgbClr val="FFFF99"/>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smtClean="0"/>
              <a:t>Memory Hierarchy Design</a:t>
            </a:r>
            <a:endParaRPr lang="en-AU" smtClean="0"/>
          </a:p>
        </p:txBody>
      </p:sp>
      <p:sp>
        <p:nvSpPr>
          <p:cNvPr id="7172" name="Rectangle 3"/>
          <p:cNvSpPr>
            <a:spLocks noGrp="1" noChangeArrowheads="1"/>
          </p:cNvSpPr>
          <p:nvPr>
            <p:ph type="body" idx="1"/>
          </p:nvPr>
        </p:nvSpPr>
        <p:spPr/>
        <p:txBody>
          <a:bodyPr/>
          <a:lstStyle/>
          <a:p>
            <a:pPr eaLnBrk="1" hangingPunct="1">
              <a:lnSpc>
                <a:spcPct val="90000"/>
              </a:lnSpc>
            </a:pPr>
            <a:r>
              <a:rPr lang="en-US" sz="2800" dirty="0" smtClean="0"/>
              <a:t>Memory hierarchy design becomes more crucial with recent multi-core processors:</a:t>
            </a:r>
          </a:p>
          <a:p>
            <a:pPr lvl="1" eaLnBrk="1" hangingPunct="1">
              <a:lnSpc>
                <a:spcPct val="90000"/>
              </a:lnSpc>
            </a:pPr>
            <a:r>
              <a:rPr lang="en-US" sz="2400" dirty="0" smtClean="0"/>
              <a:t>Aggregate peak bandwidth grows with # cores:</a:t>
            </a:r>
          </a:p>
          <a:p>
            <a:pPr lvl="1" eaLnBrk="1" hangingPunct="1"/>
            <a:endParaRPr lang="en-US" sz="2200" dirty="0" smtClean="0"/>
          </a:p>
          <a:p>
            <a:pPr lvl="1" eaLnBrk="1" hangingPunct="1"/>
            <a:r>
              <a:rPr lang="en-US" sz="2200" dirty="0" smtClean="0"/>
              <a:t>Intel Core i7 can generate two references per core per clock</a:t>
            </a:r>
          </a:p>
          <a:p>
            <a:pPr lvl="1" eaLnBrk="1" hangingPunct="1"/>
            <a:r>
              <a:rPr lang="en-US" sz="2200" dirty="0" smtClean="0"/>
              <a:t>Four cores and 3.2 GHz clock</a:t>
            </a:r>
          </a:p>
          <a:p>
            <a:pPr lvl="2" eaLnBrk="1" hangingPunct="1"/>
            <a:r>
              <a:rPr lang="en-US" dirty="0" smtClean="0"/>
              <a:t>25.6 billion 64-bit data references/second +</a:t>
            </a:r>
          </a:p>
          <a:p>
            <a:pPr lvl="2" eaLnBrk="1" hangingPunct="1"/>
            <a:r>
              <a:rPr lang="en-US" dirty="0" smtClean="0"/>
              <a:t>12.8 billion 128-bit instruction references</a:t>
            </a:r>
          </a:p>
          <a:p>
            <a:pPr lvl="2" eaLnBrk="1" hangingPunct="1"/>
            <a:r>
              <a:rPr lang="en-US" dirty="0" smtClean="0"/>
              <a:t>= 409.6 GB/s!</a:t>
            </a:r>
          </a:p>
          <a:p>
            <a:pPr lvl="1" eaLnBrk="1" hangingPunct="1"/>
            <a:r>
              <a:rPr lang="en-US" dirty="0" smtClean="0"/>
              <a:t>DRAM bandwidth is only 6% of this (25 GB/s)</a:t>
            </a:r>
          </a:p>
          <a:p>
            <a:pPr lvl="1" eaLnBrk="1" hangingPunct="1"/>
            <a:r>
              <a:rPr lang="en-US" dirty="0" smtClean="0"/>
              <a:t>Requires:</a:t>
            </a:r>
          </a:p>
          <a:p>
            <a:pPr lvl="2" eaLnBrk="1" hangingPunct="1"/>
            <a:r>
              <a:rPr lang="en-US" dirty="0" smtClean="0"/>
              <a:t>Multi-port, pipelined caches</a:t>
            </a:r>
          </a:p>
          <a:p>
            <a:pPr lvl="2" eaLnBrk="1" hangingPunct="1"/>
            <a:r>
              <a:rPr lang="en-US" dirty="0" smtClean="0"/>
              <a:t>Two levels of cache per core</a:t>
            </a:r>
          </a:p>
          <a:p>
            <a:pPr lvl="2" eaLnBrk="1" hangingPunct="1"/>
            <a:r>
              <a:rPr lang="en-US" dirty="0" smtClean="0"/>
              <a:t>Shared third-level cache on chip</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en-US" b="1" dirty="0" smtClean="0"/>
              <a:t>Memory Technology</a:t>
            </a:r>
            <a:endParaRPr lang="en-AU" b="1" dirty="0" smtClean="0"/>
          </a:p>
        </p:txBody>
      </p:sp>
      <p:sp>
        <p:nvSpPr>
          <p:cNvPr id="27652" name="Rectangle 3"/>
          <p:cNvSpPr>
            <a:spLocks noGrp="1" noChangeArrowheads="1"/>
          </p:cNvSpPr>
          <p:nvPr>
            <p:ph type="body" idx="1"/>
          </p:nvPr>
        </p:nvSpPr>
        <p:spPr>
          <a:xfrm>
            <a:off x="684213" y="1125538"/>
            <a:ext cx="7775575" cy="5111750"/>
          </a:xfrm>
        </p:spPr>
        <p:txBody>
          <a:bodyPr/>
          <a:lstStyle/>
          <a:p>
            <a:pPr eaLnBrk="1" hangingPunct="1">
              <a:lnSpc>
                <a:spcPct val="90000"/>
              </a:lnSpc>
            </a:pPr>
            <a:r>
              <a:rPr lang="en-US" sz="2800" smtClean="0"/>
              <a:t>Performance metrics</a:t>
            </a:r>
          </a:p>
          <a:p>
            <a:pPr lvl="1" eaLnBrk="1" hangingPunct="1">
              <a:lnSpc>
                <a:spcPct val="90000"/>
              </a:lnSpc>
            </a:pPr>
            <a:r>
              <a:rPr lang="en-US" sz="2400" smtClean="0"/>
              <a:t>Latency is concern of cache</a:t>
            </a:r>
          </a:p>
          <a:p>
            <a:pPr lvl="1" eaLnBrk="1" hangingPunct="1">
              <a:lnSpc>
                <a:spcPct val="90000"/>
              </a:lnSpc>
            </a:pPr>
            <a:r>
              <a:rPr lang="en-US" sz="2400" smtClean="0"/>
              <a:t>Bandwidth is concern of multiprocessors and I/O</a:t>
            </a:r>
          </a:p>
          <a:p>
            <a:pPr lvl="1" eaLnBrk="1" hangingPunct="1">
              <a:lnSpc>
                <a:spcPct val="90000"/>
              </a:lnSpc>
            </a:pPr>
            <a:r>
              <a:rPr lang="en-US" sz="2400" smtClean="0"/>
              <a:t>Access time</a:t>
            </a:r>
          </a:p>
          <a:p>
            <a:pPr lvl="2" eaLnBrk="1" hangingPunct="1">
              <a:lnSpc>
                <a:spcPct val="90000"/>
              </a:lnSpc>
            </a:pPr>
            <a:r>
              <a:rPr lang="en-US" sz="2000" smtClean="0"/>
              <a:t>Time between read request and when desired word arrives</a:t>
            </a:r>
          </a:p>
          <a:p>
            <a:pPr lvl="1" eaLnBrk="1" hangingPunct="1">
              <a:lnSpc>
                <a:spcPct val="90000"/>
              </a:lnSpc>
            </a:pPr>
            <a:r>
              <a:rPr lang="en-US" sz="2400" smtClean="0"/>
              <a:t>Cycle time</a:t>
            </a:r>
          </a:p>
          <a:p>
            <a:pPr lvl="2" eaLnBrk="1" hangingPunct="1">
              <a:lnSpc>
                <a:spcPct val="90000"/>
              </a:lnSpc>
            </a:pPr>
            <a:r>
              <a:rPr lang="en-US" sz="2000" smtClean="0"/>
              <a:t>Minimum time between unrelated requests to memory</a:t>
            </a:r>
          </a:p>
          <a:p>
            <a:pPr lvl="2" eaLnBrk="1" hangingPunct="1">
              <a:lnSpc>
                <a:spcPct val="90000"/>
              </a:lnSpc>
            </a:pPr>
            <a:endParaRPr lang="en-US" sz="2000" smtClean="0"/>
          </a:p>
          <a:p>
            <a:pPr eaLnBrk="1" hangingPunct="1">
              <a:lnSpc>
                <a:spcPct val="90000"/>
              </a:lnSpc>
            </a:pPr>
            <a:r>
              <a:rPr lang="en-US" sz="2800" smtClean="0"/>
              <a:t>DRAM used for main memory, SRAM used for cache</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US" smtClean="0"/>
              <a:t>Memory Technology</a:t>
            </a:r>
            <a:endParaRPr lang="en-AU" smtClean="0"/>
          </a:p>
        </p:txBody>
      </p:sp>
      <p:sp>
        <p:nvSpPr>
          <p:cNvPr id="28676" name="Rectangle 3"/>
          <p:cNvSpPr>
            <a:spLocks noGrp="1" noChangeArrowheads="1"/>
          </p:cNvSpPr>
          <p:nvPr>
            <p:ph type="body" idx="1"/>
          </p:nvPr>
        </p:nvSpPr>
        <p:spPr>
          <a:xfrm>
            <a:off x="684213" y="1125538"/>
            <a:ext cx="7775575" cy="5111750"/>
          </a:xfrm>
        </p:spPr>
        <p:txBody>
          <a:bodyPr/>
          <a:lstStyle/>
          <a:p>
            <a:pPr eaLnBrk="1" hangingPunct="1">
              <a:lnSpc>
                <a:spcPct val="90000"/>
              </a:lnSpc>
            </a:pPr>
            <a:r>
              <a:rPr lang="en-US" sz="2800" smtClean="0"/>
              <a:t>SRAM</a:t>
            </a:r>
          </a:p>
          <a:p>
            <a:pPr lvl="1" eaLnBrk="1" hangingPunct="1">
              <a:lnSpc>
                <a:spcPct val="90000"/>
              </a:lnSpc>
            </a:pPr>
            <a:r>
              <a:rPr lang="en-US" sz="2400" smtClean="0"/>
              <a:t>Requires low power to retain bit</a:t>
            </a:r>
          </a:p>
          <a:p>
            <a:pPr lvl="1" eaLnBrk="1" hangingPunct="1">
              <a:lnSpc>
                <a:spcPct val="90000"/>
              </a:lnSpc>
            </a:pPr>
            <a:r>
              <a:rPr lang="en-US" sz="2400" smtClean="0"/>
              <a:t>Requires 6 transistors/bit</a:t>
            </a:r>
          </a:p>
          <a:p>
            <a:pPr lvl="1" eaLnBrk="1" hangingPunct="1">
              <a:lnSpc>
                <a:spcPct val="90000"/>
              </a:lnSpc>
            </a:pPr>
            <a:endParaRPr lang="en-US" sz="2400" smtClean="0"/>
          </a:p>
          <a:p>
            <a:pPr eaLnBrk="1" hangingPunct="1">
              <a:lnSpc>
                <a:spcPct val="90000"/>
              </a:lnSpc>
            </a:pPr>
            <a:r>
              <a:rPr lang="en-US" sz="2800" smtClean="0"/>
              <a:t>DRAM</a:t>
            </a:r>
          </a:p>
          <a:p>
            <a:pPr lvl="1" eaLnBrk="1" hangingPunct="1">
              <a:lnSpc>
                <a:spcPct val="90000"/>
              </a:lnSpc>
            </a:pPr>
            <a:r>
              <a:rPr lang="en-US" sz="2400" smtClean="0"/>
              <a:t>Must be re-written after being read</a:t>
            </a:r>
          </a:p>
          <a:p>
            <a:pPr lvl="1" eaLnBrk="1" hangingPunct="1">
              <a:lnSpc>
                <a:spcPct val="90000"/>
              </a:lnSpc>
            </a:pPr>
            <a:r>
              <a:rPr lang="en-US" sz="2400" smtClean="0"/>
              <a:t>Must also be periodically refeshed</a:t>
            </a:r>
          </a:p>
          <a:p>
            <a:pPr lvl="2" eaLnBrk="1" hangingPunct="1">
              <a:lnSpc>
                <a:spcPct val="90000"/>
              </a:lnSpc>
            </a:pPr>
            <a:r>
              <a:rPr lang="en-US" sz="2000" smtClean="0"/>
              <a:t>Every ~ 8 ms</a:t>
            </a:r>
          </a:p>
          <a:p>
            <a:pPr lvl="2" eaLnBrk="1" hangingPunct="1">
              <a:lnSpc>
                <a:spcPct val="90000"/>
              </a:lnSpc>
            </a:pPr>
            <a:r>
              <a:rPr lang="en-US" sz="2000" smtClean="0"/>
              <a:t>Each row can be refreshed simultaneously</a:t>
            </a:r>
          </a:p>
          <a:p>
            <a:pPr lvl="1" eaLnBrk="1" hangingPunct="1">
              <a:lnSpc>
                <a:spcPct val="90000"/>
              </a:lnSpc>
            </a:pPr>
            <a:r>
              <a:rPr lang="en-US" sz="2400" smtClean="0"/>
              <a:t>One transistor/bit</a:t>
            </a:r>
          </a:p>
          <a:p>
            <a:pPr lvl="1" eaLnBrk="1" hangingPunct="1">
              <a:lnSpc>
                <a:spcPct val="90000"/>
              </a:lnSpc>
            </a:pPr>
            <a:r>
              <a:rPr lang="en-US" sz="2400" smtClean="0"/>
              <a:t>Address lines are multiplexed:</a:t>
            </a:r>
          </a:p>
          <a:p>
            <a:pPr lvl="2" eaLnBrk="1" hangingPunct="1">
              <a:lnSpc>
                <a:spcPct val="90000"/>
              </a:lnSpc>
            </a:pPr>
            <a:r>
              <a:rPr lang="en-US" sz="2000" smtClean="0"/>
              <a:t>Upper half of address:  row access strobe (RAS)</a:t>
            </a:r>
          </a:p>
          <a:p>
            <a:pPr lvl="2" eaLnBrk="1" hangingPunct="1">
              <a:lnSpc>
                <a:spcPct val="90000"/>
              </a:lnSpc>
            </a:pPr>
            <a:r>
              <a:rPr lang="en-US" sz="2000" smtClean="0"/>
              <a:t>Lower half of address:  column access strobe (CAS)</a:t>
            </a:r>
          </a:p>
          <a:p>
            <a:pPr lvl="2" eaLnBrk="1" hangingPunct="1">
              <a:lnSpc>
                <a:spcPct val="90000"/>
              </a:lnSpc>
            </a:pPr>
            <a:endParaRPr lang="en-US" sz="200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r>
              <a:rPr lang="en-US" smtClean="0"/>
              <a:t>Memory Technology</a:t>
            </a:r>
            <a:endParaRPr lang="en-AU" smtClean="0"/>
          </a:p>
        </p:txBody>
      </p:sp>
      <p:sp>
        <p:nvSpPr>
          <p:cNvPr id="29700" name="Rectangle 3"/>
          <p:cNvSpPr>
            <a:spLocks noGrp="1" noChangeArrowheads="1"/>
          </p:cNvSpPr>
          <p:nvPr>
            <p:ph type="body" idx="1"/>
          </p:nvPr>
        </p:nvSpPr>
        <p:spPr>
          <a:xfrm>
            <a:off x="684213" y="1125538"/>
            <a:ext cx="7775575" cy="5111750"/>
          </a:xfrm>
        </p:spPr>
        <p:txBody>
          <a:bodyPr/>
          <a:lstStyle/>
          <a:p>
            <a:pPr eaLnBrk="1" hangingPunct="1">
              <a:lnSpc>
                <a:spcPct val="90000"/>
              </a:lnSpc>
            </a:pPr>
            <a:r>
              <a:rPr lang="en-US" sz="2400" smtClean="0"/>
              <a:t>Amdahl:</a:t>
            </a:r>
          </a:p>
          <a:p>
            <a:pPr lvl="1" eaLnBrk="1" hangingPunct="1">
              <a:lnSpc>
                <a:spcPct val="90000"/>
              </a:lnSpc>
            </a:pPr>
            <a:r>
              <a:rPr lang="en-US" sz="2000" smtClean="0"/>
              <a:t>Memory capacity should grow linearly with processor speed</a:t>
            </a:r>
          </a:p>
          <a:p>
            <a:pPr lvl="1" eaLnBrk="1" hangingPunct="1">
              <a:lnSpc>
                <a:spcPct val="90000"/>
              </a:lnSpc>
            </a:pPr>
            <a:r>
              <a:rPr lang="en-US" sz="2000" smtClean="0"/>
              <a:t>Unfortunately, memory capacity and speed has not kept pace with processors</a:t>
            </a:r>
          </a:p>
          <a:p>
            <a:pPr lvl="1" eaLnBrk="1" hangingPunct="1">
              <a:lnSpc>
                <a:spcPct val="90000"/>
              </a:lnSpc>
            </a:pPr>
            <a:endParaRPr lang="en-US" sz="2000" smtClean="0"/>
          </a:p>
          <a:p>
            <a:pPr eaLnBrk="1" hangingPunct="1">
              <a:lnSpc>
                <a:spcPct val="90000"/>
              </a:lnSpc>
            </a:pPr>
            <a:r>
              <a:rPr lang="en-US" sz="2400" smtClean="0"/>
              <a:t>Some optimizations:</a:t>
            </a:r>
          </a:p>
          <a:p>
            <a:pPr lvl="1" eaLnBrk="1" hangingPunct="1">
              <a:lnSpc>
                <a:spcPct val="90000"/>
              </a:lnSpc>
            </a:pPr>
            <a:r>
              <a:rPr lang="en-US" sz="2000" smtClean="0"/>
              <a:t>Multiple accesses to same row</a:t>
            </a:r>
          </a:p>
          <a:p>
            <a:pPr lvl="1" eaLnBrk="1" hangingPunct="1">
              <a:lnSpc>
                <a:spcPct val="90000"/>
              </a:lnSpc>
            </a:pPr>
            <a:r>
              <a:rPr lang="en-US" sz="2000" smtClean="0"/>
              <a:t>Synchronous DRAM</a:t>
            </a:r>
          </a:p>
          <a:p>
            <a:pPr lvl="2" eaLnBrk="1" hangingPunct="1">
              <a:lnSpc>
                <a:spcPct val="90000"/>
              </a:lnSpc>
            </a:pPr>
            <a:r>
              <a:rPr lang="en-US" sz="1800" smtClean="0"/>
              <a:t>Added clock to DRAM interface</a:t>
            </a:r>
          </a:p>
          <a:p>
            <a:pPr lvl="2" eaLnBrk="1" hangingPunct="1">
              <a:lnSpc>
                <a:spcPct val="90000"/>
              </a:lnSpc>
            </a:pPr>
            <a:r>
              <a:rPr lang="en-US" sz="1800" smtClean="0"/>
              <a:t>Burst mode with critical word first</a:t>
            </a:r>
          </a:p>
          <a:p>
            <a:pPr lvl="1" eaLnBrk="1" hangingPunct="1">
              <a:lnSpc>
                <a:spcPct val="90000"/>
              </a:lnSpc>
            </a:pPr>
            <a:r>
              <a:rPr lang="en-US" sz="2000" smtClean="0"/>
              <a:t>Wider interfaces</a:t>
            </a:r>
            <a:endParaRPr lang="en-US" sz="2400" smtClean="0"/>
          </a:p>
          <a:p>
            <a:pPr lvl="1" eaLnBrk="1" hangingPunct="1">
              <a:lnSpc>
                <a:spcPct val="90000"/>
              </a:lnSpc>
            </a:pPr>
            <a:r>
              <a:rPr lang="en-US" sz="2000" smtClean="0"/>
              <a:t>Double data rate (DDR)</a:t>
            </a:r>
          </a:p>
          <a:p>
            <a:pPr lvl="1" eaLnBrk="1" hangingPunct="1">
              <a:lnSpc>
                <a:spcPct val="90000"/>
              </a:lnSpc>
            </a:pPr>
            <a:r>
              <a:rPr lang="en-US" sz="2000" smtClean="0"/>
              <a:t>Multiple banks on each DRAM device</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SRAM </a:t>
            </a:r>
            <a:r>
              <a:rPr lang="en-US" dirty="0" err="1" smtClean="0"/>
              <a:t>vs</a:t>
            </a:r>
            <a:r>
              <a:rPr lang="en-US" dirty="0" smtClean="0"/>
              <a:t> DRAM</a:t>
            </a:r>
            <a:endParaRPr lang="en-GB" dirty="0"/>
          </a:p>
        </p:txBody>
      </p:sp>
      <p:sp>
        <p:nvSpPr>
          <p:cNvPr id="5" name="Rectangle 1027"/>
          <p:cNvSpPr>
            <a:spLocks noGrp="1" noChangeArrowheads="1"/>
          </p:cNvSpPr>
          <p:nvPr>
            <p:ph idx="1"/>
          </p:nvPr>
        </p:nvSpPr>
        <p:spPr>
          <a:xfrm>
            <a:off x="4838700" y="4010025"/>
            <a:ext cx="4305300" cy="2371303"/>
          </a:xfrm>
        </p:spPr>
        <p:txBody>
          <a:bodyPr/>
          <a:lstStyle/>
          <a:p>
            <a:pPr marL="254000" lvl="1">
              <a:lnSpc>
                <a:spcPct val="90000"/>
              </a:lnSpc>
              <a:spcBef>
                <a:spcPct val="45000"/>
              </a:spcBef>
              <a:buClr>
                <a:srgbClr val="0064CB"/>
              </a:buClr>
              <a:buSzPct val="75000"/>
              <a:buFontTx/>
              <a:buChar char="►"/>
            </a:pPr>
            <a:r>
              <a:rPr lang="en-US" sz="2000" dirty="0">
                <a:latin typeface="Arial" charset="0"/>
              </a:rPr>
              <a:t>A bit is </a:t>
            </a:r>
            <a:r>
              <a:rPr lang="en-US" sz="2000" dirty="0" smtClean="0">
                <a:latin typeface="Arial" charset="0"/>
              </a:rPr>
              <a:t>stored as charge on </a:t>
            </a:r>
            <a:r>
              <a:rPr lang="en-US" sz="2000" dirty="0">
                <a:latin typeface="Arial" charset="0"/>
              </a:rPr>
              <a:t>the </a:t>
            </a:r>
            <a:r>
              <a:rPr lang="en-US" sz="2000" dirty="0" smtClean="0">
                <a:latin typeface="Arial" charset="0"/>
              </a:rPr>
              <a:t>capacitor</a:t>
            </a:r>
          </a:p>
          <a:p>
            <a:pPr marL="254000" lvl="1">
              <a:lnSpc>
                <a:spcPct val="90000"/>
              </a:lnSpc>
              <a:spcBef>
                <a:spcPct val="45000"/>
              </a:spcBef>
              <a:buClr>
                <a:srgbClr val="0064CB"/>
              </a:buClr>
              <a:buSzPct val="75000"/>
              <a:buFontTx/>
              <a:buChar char="►"/>
            </a:pPr>
            <a:r>
              <a:rPr lang="en-US" sz="2000" dirty="0" smtClean="0">
                <a:latin typeface="Arial" charset="0"/>
              </a:rPr>
              <a:t>Bit cell loses charge over time </a:t>
            </a:r>
            <a:r>
              <a:rPr lang="en-US" sz="2000" dirty="0">
                <a:latin typeface="Arial" charset="0"/>
              </a:rPr>
              <a:t>(</a:t>
            </a:r>
            <a:r>
              <a:rPr lang="en-US" sz="2000" dirty="0" smtClean="0">
                <a:latin typeface="Arial" charset="0"/>
              </a:rPr>
              <a:t>read operation and circuit leakage)</a:t>
            </a:r>
            <a:endParaRPr lang="sv-SE" sz="2000" dirty="0" smtClean="0">
              <a:latin typeface="Arial" charset="0"/>
            </a:endParaRPr>
          </a:p>
          <a:p>
            <a:pPr marL="742950" lvl="2" indent="-285750">
              <a:lnSpc>
                <a:spcPct val="90000"/>
              </a:lnSpc>
              <a:spcBef>
                <a:spcPct val="45000"/>
              </a:spcBef>
              <a:buClr>
                <a:srgbClr val="0064CB"/>
              </a:buClr>
              <a:buSzPct val="75000"/>
              <a:buFontTx/>
              <a:buChar char="-"/>
            </a:pPr>
            <a:r>
              <a:rPr lang="sv-SE" sz="1800" dirty="0" smtClean="0">
                <a:latin typeface="Arial" charset="0"/>
              </a:rPr>
              <a:t>Must periodically refresh</a:t>
            </a:r>
          </a:p>
          <a:p>
            <a:pPr marL="742950" lvl="2" indent="-285750">
              <a:lnSpc>
                <a:spcPct val="90000"/>
              </a:lnSpc>
              <a:spcBef>
                <a:spcPct val="45000"/>
              </a:spcBef>
              <a:buClr>
                <a:srgbClr val="0064CB"/>
              </a:buClr>
              <a:buSzPct val="75000"/>
              <a:buFontTx/>
              <a:buChar char="-"/>
            </a:pPr>
            <a:r>
              <a:rPr lang="sv-SE" sz="1800" dirty="0">
                <a:latin typeface="Arial" charset="0"/>
              </a:rPr>
              <a:t>Hence the </a:t>
            </a:r>
            <a:r>
              <a:rPr lang="sv-SE" sz="1800" dirty="0" smtClean="0">
                <a:latin typeface="Arial" charset="0"/>
              </a:rPr>
              <a:t>name </a:t>
            </a:r>
            <a:r>
              <a:rPr lang="sv-SE" sz="1800" i="1" dirty="0" smtClean="0">
                <a:latin typeface="Arial" charset="0"/>
              </a:rPr>
              <a:t>Dynamic</a:t>
            </a:r>
            <a:r>
              <a:rPr lang="sv-SE" sz="1800" dirty="0" smtClean="0">
                <a:latin typeface="Arial" charset="0"/>
              </a:rPr>
              <a:t> </a:t>
            </a:r>
            <a:r>
              <a:rPr lang="sv-SE" sz="1800" dirty="0">
                <a:latin typeface="Arial" charset="0"/>
              </a:rPr>
              <a:t>RAM</a:t>
            </a:r>
            <a:endParaRPr lang="en-US" sz="1800" dirty="0">
              <a:latin typeface="Arial" charset="0"/>
            </a:endParaRPr>
          </a:p>
          <a:p>
            <a:pPr lvl="1">
              <a:lnSpc>
                <a:spcPct val="90000"/>
              </a:lnSpc>
              <a:buNone/>
            </a:pPr>
            <a:endParaRPr lang="en-US" sz="1800" dirty="0" smtClean="0">
              <a:latin typeface="Arial" charset="0"/>
            </a:endParaRPr>
          </a:p>
          <a:p>
            <a:pPr lvl="1">
              <a:lnSpc>
                <a:spcPct val="90000"/>
              </a:lnSpc>
              <a:buNone/>
            </a:pPr>
            <a:endParaRPr lang="sv-SE" sz="1800" dirty="0" smtClean="0">
              <a:latin typeface="Arial" charset="0"/>
            </a:endParaRPr>
          </a:p>
          <a:p>
            <a:pPr lvl="1">
              <a:lnSpc>
                <a:spcPct val="90000"/>
              </a:lnSpc>
            </a:pPr>
            <a:endParaRPr lang="en-US" sz="1800" dirty="0">
              <a:latin typeface="Arial" charset="0"/>
            </a:endParaRPr>
          </a:p>
          <a:p>
            <a:pPr>
              <a:lnSpc>
                <a:spcPct val="90000"/>
              </a:lnSpc>
            </a:pPr>
            <a:endParaRPr lang="en-GB" sz="2000" dirty="0">
              <a:latin typeface="Arial" charset="0"/>
            </a:endParaRPr>
          </a:p>
        </p:txBody>
      </p:sp>
      <p:sp>
        <p:nvSpPr>
          <p:cNvPr id="6" name="TextBox 5"/>
          <p:cNvSpPr txBox="1"/>
          <p:nvPr/>
        </p:nvSpPr>
        <p:spPr>
          <a:xfrm>
            <a:off x="0" y="6604084"/>
            <a:ext cx="2343150" cy="253916"/>
          </a:xfrm>
          <a:prstGeom prst="rect">
            <a:avLst/>
          </a:prstGeom>
          <a:noFill/>
        </p:spPr>
        <p:txBody>
          <a:bodyPr wrap="square" rtlCol="0">
            <a:spAutoFit/>
          </a:bodyPr>
          <a:lstStyle/>
          <a:p>
            <a:pPr>
              <a:buNone/>
            </a:pPr>
            <a:r>
              <a:rPr lang="en-GB" sz="1000" b="0" i="1" dirty="0" smtClean="0"/>
              <a:t>Credits: </a:t>
            </a:r>
            <a:r>
              <a:rPr lang="en-GB" sz="1000" b="0" i="1" dirty="0" err="1" smtClean="0"/>
              <a:t>J.Leverich</a:t>
            </a:r>
            <a:r>
              <a:rPr lang="en-GB" sz="1000" b="0" i="1" dirty="0" smtClean="0"/>
              <a:t>, Stanford</a:t>
            </a:r>
            <a:endParaRPr lang="en-GB" sz="1000" i="1" dirty="0"/>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850" y="1657350"/>
            <a:ext cx="4286250" cy="2286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00662" y="1647824"/>
            <a:ext cx="3105150" cy="224090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extBox 6"/>
          <p:cNvSpPr txBox="1"/>
          <p:nvPr/>
        </p:nvSpPr>
        <p:spPr>
          <a:xfrm>
            <a:off x="804862" y="1201710"/>
            <a:ext cx="3890963" cy="383182"/>
          </a:xfrm>
          <a:prstGeom prst="rect">
            <a:avLst/>
          </a:prstGeom>
          <a:noFill/>
        </p:spPr>
        <p:txBody>
          <a:bodyPr wrap="square" rtlCol="0">
            <a:spAutoFit/>
          </a:bodyPr>
          <a:lstStyle/>
          <a:p>
            <a:pPr>
              <a:buNone/>
            </a:pPr>
            <a:r>
              <a:rPr lang="en-US" sz="1800" dirty="0" smtClean="0"/>
              <a:t>Static Random Access Memory</a:t>
            </a:r>
            <a:endParaRPr lang="en-GB" sz="1800" dirty="0"/>
          </a:p>
        </p:txBody>
      </p:sp>
      <p:sp>
        <p:nvSpPr>
          <p:cNvPr id="10" name="TextBox 9"/>
          <p:cNvSpPr txBox="1"/>
          <p:nvPr/>
        </p:nvSpPr>
        <p:spPr>
          <a:xfrm>
            <a:off x="4968239" y="1211235"/>
            <a:ext cx="4175761" cy="383182"/>
          </a:xfrm>
          <a:prstGeom prst="rect">
            <a:avLst/>
          </a:prstGeom>
          <a:noFill/>
        </p:spPr>
        <p:txBody>
          <a:bodyPr wrap="square" rtlCol="0">
            <a:spAutoFit/>
          </a:bodyPr>
          <a:lstStyle/>
          <a:p>
            <a:pPr>
              <a:buNone/>
            </a:pPr>
            <a:r>
              <a:rPr lang="en-US" sz="1800" dirty="0" smtClean="0"/>
              <a:t>Dynamic Random Access Memory</a:t>
            </a:r>
            <a:endParaRPr lang="en-GB" sz="1800" dirty="0"/>
          </a:p>
        </p:txBody>
      </p:sp>
      <p:sp>
        <p:nvSpPr>
          <p:cNvPr id="11" name="Rectangle 1027"/>
          <p:cNvSpPr txBox="1">
            <a:spLocks noChangeArrowheads="1"/>
          </p:cNvSpPr>
          <p:nvPr/>
        </p:nvSpPr>
        <p:spPr bwMode="auto">
          <a:xfrm>
            <a:off x="581026" y="4038600"/>
            <a:ext cx="3838574" cy="21812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54000" indent="-254000" algn="l" rtl="0" eaLnBrk="0" fontAlgn="base" hangingPunct="0">
              <a:lnSpc>
                <a:spcPct val="105000"/>
              </a:lnSpc>
              <a:spcBef>
                <a:spcPct val="45000"/>
              </a:spcBef>
              <a:spcAft>
                <a:spcPct val="0"/>
              </a:spcAft>
              <a:buClr>
                <a:srgbClr val="0064CB"/>
              </a:buClr>
              <a:buSzPct val="75000"/>
              <a:buChar char="►"/>
              <a:defRPr sz="2000">
                <a:solidFill>
                  <a:srgbClr val="000000"/>
                </a:solidFill>
                <a:latin typeface="+mn-lt"/>
                <a:ea typeface="+mn-ea"/>
                <a:cs typeface="+mn-cs"/>
              </a:defRPr>
            </a:lvl1pPr>
            <a:lvl2pPr marL="711200" indent="-254000" algn="l" rtl="0" eaLnBrk="0" fontAlgn="base" hangingPunct="0">
              <a:lnSpc>
                <a:spcPct val="105000"/>
              </a:lnSpc>
              <a:spcBef>
                <a:spcPct val="0"/>
              </a:spcBef>
              <a:spcAft>
                <a:spcPct val="0"/>
              </a:spcAft>
              <a:buClr>
                <a:schemeClr val="tx1"/>
              </a:buClr>
              <a:buFont typeface="Arial" charset="0"/>
              <a:buChar char="–"/>
              <a:defRPr>
                <a:solidFill>
                  <a:srgbClr val="000000"/>
                </a:solidFill>
                <a:latin typeface="+mn-lt"/>
              </a:defRPr>
            </a:lvl2pPr>
            <a:lvl3pPr marL="1168400" indent="-254000" algn="l" rtl="0" eaLnBrk="0" fontAlgn="base" hangingPunct="0">
              <a:lnSpc>
                <a:spcPct val="105000"/>
              </a:lnSpc>
              <a:spcBef>
                <a:spcPct val="0"/>
              </a:spcBef>
              <a:spcAft>
                <a:spcPct val="0"/>
              </a:spcAft>
              <a:buClr>
                <a:schemeClr val="tx1"/>
              </a:buClr>
              <a:buFont typeface="Arial" charset="0"/>
              <a:buChar char="•"/>
              <a:defRPr sz="1600">
                <a:solidFill>
                  <a:srgbClr val="000000"/>
                </a:solidFill>
                <a:latin typeface="+mn-lt"/>
              </a:defRPr>
            </a:lvl3pPr>
            <a:lvl4pPr marL="1625600" indent="-254000" algn="l" rtl="0" eaLnBrk="0" fontAlgn="base" hangingPunct="0">
              <a:lnSpc>
                <a:spcPct val="105000"/>
              </a:lnSpc>
              <a:spcBef>
                <a:spcPct val="0"/>
              </a:spcBef>
              <a:spcAft>
                <a:spcPct val="0"/>
              </a:spcAft>
              <a:buClr>
                <a:schemeClr val="tx1"/>
              </a:buClr>
              <a:buFont typeface="Arial" charset="0"/>
              <a:buChar char="–"/>
              <a:defRPr sz="1400">
                <a:solidFill>
                  <a:srgbClr val="000000"/>
                </a:solidFill>
                <a:latin typeface="+mn-lt"/>
              </a:defRPr>
            </a:lvl4pPr>
            <a:lvl5pPr marL="2082800" indent="-254000" algn="l" rtl="0" eaLnBrk="0" fontAlgn="base" hangingPunct="0">
              <a:lnSpc>
                <a:spcPct val="105000"/>
              </a:lnSpc>
              <a:spcBef>
                <a:spcPct val="0"/>
              </a:spcBef>
              <a:spcAft>
                <a:spcPct val="0"/>
              </a:spcAft>
              <a:buClr>
                <a:schemeClr val="tx1"/>
              </a:buClr>
              <a:buFont typeface="Arial" charset="0"/>
              <a:buChar char="•"/>
              <a:defRPr sz="1400">
                <a:solidFill>
                  <a:srgbClr val="000000"/>
                </a:solidFill>
                <a:latin typeface="+mn-lt"/>
              </a:defRPr>
            </a:lvl5pPr>
            <a:lvl6pPr marL="2540000" indent="-254000" algn="l" rtl="0" fontAlgn="base">
              <a:lnSpc>
                <a:spcPct val="105000"/>
              </a:lnSpc>
              <a:spcBef>
                <a:spcPct val="0"/>
              </a:spcBef>
              <a:spcAft>
                <a:spcPct val="0"/>
              </a:spcAft>
              <a:buClr>
                <a:schemeClr val="tx1"/>
              </a:buClr>
              <a:buFont typeface="Arial" charset="0"/>
              <a:buChar char="•"/>
              <a:defRPr sz="1400">
                <a:solidFill>
                  <a:srgbClr val="000000"/>
                </a:solidFill>
                <a:latin typeface="+mn-lt"/>
              </a:defRPr>
            </a:lvl6pPr>
            <a:lvl7pPr marL="2997200" indent="-254000" algn="l" rtl="0" fontAlgn="base">
              <a:lnSpc>
                <a:spcPct val="105000"/>
              </a:lnSpc>
              <a:spcBef>
                <a:spcPct val="0"/>
              </a:spcBef>
              <a:spcAft>
                <a:spcPct val="0"/>
              </a:spcAft>
              <a:buClr>
                <a:schemeClr val="tx1"/>
              </a:buClr>
              <a:buFont typeface="Arial" charset="0"/>
              <a:buChar char="•"/>
              <a:defRPr sz="1400">
                <a:solidFill>
                  <a:srgbClr val="000000"/>
                </a:solidFill>
                <a:latin typeface="+mn-lt"/>
              </a:defRPr>
            </a:lvl7pPr>
            <a:lvl8pPr marL="3454400" indent="-254000" algn="l" rtl="0" fontAlgn="base">
              <a:lnSpc>
                <a:spcPct val="105000"/>
              </a:lnSpc>
              <a:spcBef>
                <a:spcPct val="0"/>
              </a:spcBef>
              <a:spcAft>
                <a:spcPct val="0"/>
              </a:spcAft>
              <a:buClr>
                <a:schemeClr val="tx1"/>
              </a:buClr>
              <a:buFont typeface="Arial" charset="0"/>
              <a:buChar char="•"/>
              <a:defRPr sz="1400">
                <a:solidFill>
                  <a:srgbClr val="000000"/>
                </a:solidFill>
                <a:latin typeface="+mn-lt"/>
              </a:defRPr>
            </a:lvl8pPr>
            <a:lvl9pPr marL="3911600" indent="-254000" algn="l" rtl="0" fontAlgn="base">
              <a:lnSpc>
                <a:spcPct val="105000"/>
              </a:lnSpc>
              <a:spcBef>
                <a:spcPct val="0"/>
              </a:spcBef>
              <a:spcAft>
                <a:spcPct val="0"/>
              </a:spcAft>
              <a:buClr>
                <a:schemeClr val="tx1"/>
              </a:buClr>
              <a:buFont typeface="Arial" charset="0"/>
              <a:buChar char="•"/>
              <a:defRPr sz="1400">
                <a:solidFill>
                  <a:srgbClr val="000000"/>
                </a:solidFill>
                <a:latin typeface="+mn-lt"/>
              </a:defRPr>
            </a:lvl9pPr>
          </a:lstStyle>
          <a:p>
            <a:pPr marL="254000" lvl="1">
              <a:lnSpc>
                <a:spcPct val="90000"/>
              </a:lnSpc>
              <a:spcBef>
                <a:spcPct val="45000"/>
              </a:spcBef>
              <a:buClr>
                <a:srgbClr val="0064CB"/>
              </a:buClr>
              <a:buSzPct val="75000"/>
              <a:buFontTx/>
              <a:buChar char="►"/>
            </a:pPr>
            <a:r>
              <a:rPr lang="en-US" sz="2000" b="0" kern="0" dirty="0" err="1" smtClean="0">
                <a:latin typeface="Arial" charset="0"/>
              </a:rPr>
              <a:t>Bitlines</a:t>
            </a:r>
            <a:r>
              <a:rPr lang="en-US" sz="2000" b="0" kern="0" dirty="0" smtClean="0">
                <a:latin typeface="Arial" charset="0"/>
              </a:rPr>
              <a:t> driven by transistors </a:t>
            </a:r>
          </a:p>
          <a:p>
            <a:pPr marL="457200" lvl="2" indent="0">
              <a:lnSpc>
                <a:spcPct val="90000"/>
              </a:lnSpc>
              <a:spcBef>
                <a:spcPct val="45000"/>
              </a:spcBef>
              <a:buClr>
                <a:srgbClr val="0064CB"/>
              </a:buClr>
              <a:buSzPct val="75000"/>
              <a:buNone/>
            </a:pPr>
            <a:r>
              <a:rPr lang="en-US" sz="2000" b="0" kern="0" dirty="0" smtClean="0">
                <a:latin typeface="Arial" charset="0"/>
              </a:rPr>
              <a:t>- Fast (10x</a:t>
            </a:r>
            <a:r>
              <a:rPr lang="en-US" sz="2000" b="0" kern="0" dirty="0">
                <a:latin typeface="Arial" charset="0"/>
              </a:rPr>
              <a:t>)</a:t>
            </a:r>
          </a:p>
          <a:p>
            <a:pPr>
              <a:lnSpc>
                <a:spcPct val="90000"/>
              </a:lnSpc>
            </a:pPr>
            <a:r>
              <a:rPr lang="en-US" b="0" kern="0" dirty="0" smtClean="0">
                <a:latin typeface="Arial" charset="0"/>
              </a:rPr>
              <a:t>1 </a:t>
            </a:r>
            <a:r>
              <a:rPr lang="en-US" b="0" kern="0" dirty="0">
                <a:latin typeface="Arial" charset="0"/>
              </a:rPr>
              <a:t>transistor and 1 capacitor vs. 6 transistors </a:t>
            </a:r>
          </a:p>
          <a:p>
            <a:pPr lvl="1">
              <a:lnSpc>
                <a:spcPct val="90000"/>
              </a:lnSpc>
            </a:pPr>
            <a:r>
              <a:rPr lang="en-US" sz="2000" b="0" kern="0" dirty="0">
                <a:latin typeface="Arial" charset="0"/>
              </a:rPr>
              <a:t>Large (~6-10x)</a:t>
            </a:r>
          </a:p>
          <a:p>
            <a:pPr>
              <a:lnSpc>
                <a:spcPct val="90000"/>
              </a:lnSpc>
              <a:buFontTx/>
            </a:pPr>
            <a:endParaRPr lang="en-US" b="0" kern="0" dirty="0" smtClean="0">
              <a:latin typeface="Arial" charset="0"/>
            </a:endParaRPr>
          </a:p>
          <a:p>
            <a:pPr lvl="1">
              <a:lnSpc>
                <a:spcPct val="90000"/>
              </a:lnSpc>
              <a:buFont typeface="Arial" charset="0"/>
              <a:buNone/>
            </a:pPr>
            <a:endParaRPr lang="en-US" b="0" kern="0" dirty="0" smtClean="0">
              <a:latin typeface="Arial" charset="0"/>
            </a:endParaRPr>
          </a:p>
          <a:p>
            <a:pPr lvl="1">
              <a:lnSpc>
                <a:spcPct val="90000"/>
              </a:lnSpc>
              <a:buFont typeface="Arial" charset="0"/>
              <a:buNone/>
            </a:pPr>
            <a:endParaRPr lang="sv-SE" b="0" kern="0" dirty="0" smtClean="0">
              <a:latin typeface="Arial" charset="0"/>
            </a:endParaRPr>
          </a:p>
          <a:p>
            <a:pPr lvl="1">
              <a:lnSpc>
                <a:spcPct val="90000"/>
              </a:lnSpc>
            </a:pPr>
            <a:endParaRPr lang="en-US" b="0" kern="0" dirty="0" smtClean="0">
              <a:latin typeface="Arial" charset="0"/>
            </a:endParaRPr>
          </a:p>
          <a:p>
            <a:pPr>
              <a:lnSpc>
                <a:spcPct val="90000"/>
              </a:lnSpc>
              <a:buFontTx/>
            </a:pPr>
            <a:endParaRPr lang="en-GB" sz="2800" b="0" kern="0" dirty="0">
              <a:latin typeface="Arial" charset="0"/>
            </a:endParaRPr>
          </a:p>
        </p:txBody>
      </p:sp>
    </p:spTree>
    <p:extLst>
      <p:ext uri="{BB962C8B-B14F-4D97-AF65-F5344CB8AC3E}">
        <p14:creationId xmlns="" xmlns:p14="http://schemas.microsoft.com/office/powerpoint/2010/main" val="2161286045"/>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DRAM: Internal architecture</a:t>
            </a:r>
            <a:endParaRPr lang="en-GB" dirty="0"/>
          </a:p>
        </p:txBody>
      </p:sp>
      <p:sp>
        <p:nvSpPr>
          <p:cNvPr id="3" name="Content Placeholder 2"/>
          <p:cNvSpPr>
            <a:spLocks noGrp="1"/>
          </p:cNvSpPr>
          <p:nvPr>
            <p:ph idx="1"/>
          </p:nvPr>
        </p:nvSpPr>
        <p:spPr>
          <a:xfrm>
            <a:off x="5529302" y="2962860"/>
            <a:ext cx="3290848" cy="3634491"/>
          </a:xfrm>
        </p:spPr>
        <p:txBody>
          <a:bodyPr/>
          <a:lstStyle/>
          <a:p>
            <a:r>
              <a:rPr lang="en-US" sz="2000" dirty="0" smtClean="0"/>
              <a:t>Bit cells are arranged to form a memory array</a:t>
            </a:r>
          </a:p>
          <a:p>
            <a:r>
              <a:rPr lang="en-US" sz="2000" dirty="0" smtClean="0"/>
              <a:t>Multiple arrays are organized as different banks</a:t>
            </a:r>
          </a:p>
          <a:p>
            <a:pPr lvl="1"/>
            <a:r>
              <a:rPr lang="en-US" sz="1800" dirty="0" smtClean="0"/>
              <a:t>Typical number of banks are 4, 8 and 16</a:t>
            </a:r>
          </a:p>
          <a:p>
            <a:r>
              <a:rPr lang="en-US" sz="2000" dirty="0" smtClean="0"/>
              <a:t>Sense amplifiers raise the voltage level on the </a:t>
            </a:r>
            <a:r>
              <a:rPr lang="en-US" sz="2000" dirty="0" err="1" smtClean="0"/>
              <a:t>bitlines</a:t>
            </a:r>
            <a:r>
              <a:rPr lang="en-US" sz="2000" dirty="0" smtClean="0"/>
              <a:t> to read the data out</a:t>
            </a:r>
          </a:p>
          <a:p>
            <a:pPr marL="0" indent="0">
              <a:buNone/>
            </a:pPr>
            <a:endParaRPr lang="en-GB" sz="2800" dirty="0"/>
          </a:p>
        </p:txBody>
      </p:sp>
      <p:pic>
        <p:nvPicPr>
          <p:cNvPr id="17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29303" y="1296717"/>
            <a:ext cx="1590914" cy="114812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04" name="TextBox 203"/>
          <p:cNvSpPr txBox="1"/>
          <p:nvPr/>
        </p:nvSpPr>
        <p:spPr>
          <a:xfrm>
            <a:off x="0" y="6604084"/>
            <a:ext cx="2343150" cy="253916"/>
          </a:xfrm>
          <a:prstGeom prst="rect">
            <a:avLst/>
          </a:prstGeom>
          <a:noFill/>
        </p:spPr>
        <p:txBody>
          <a:bodyPr wrap="square" rtlCol="0">
            <a:spAutoFit/>
          </a:bodyPr>
          <a:lstStyle/>
          <a:p>
            <a:pPr>
              <a:buNone/>
            </a:pPr>
            <a:r>
              <a:rPr lang="en-GB" sz="1000" b="0" i="1" dirty="0" smtClean="0"/>
              <a:t>Credits: </a:t>
            </a:r>
            <a:r>
              <a:rPr lang="en-GB" sz="1000" b="0" i="1" dirty="0" err="1" smtClean="0"/>
              <a:t>J.Leverich</a:t>
            </a:r>
            <a:r>
              <a:rPr lang="en-GB" sz="1000" b="0" i="1" dirty="0" smtClean="0"/>
              <a:t>, Stanford</a:t>
            </a:r>
            <a:endParaRPr lang="en-GB" sz="1000" i="1" dirty="0"/>
          </a:p>
        </p:txBody>
      </p:sp>
      <p:sp>
        <p:nvSpPr>
          <p:cNvPr id="206" name="Oval 205"/>
          <p:cNvSpPr/>
          <p:nvPr/>
        </p:nvSpPr>
        <p:spPr bwMode="auto">
          <a:xfrm>
            <a:off x="5592058" y="1152160"/>
            <a:ext cx="1516957" cy="1419305"/>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457200" marR="0" indent="0" algn="l" defTabSz="914400" rtl="0" eaLnBrk="1" fontAlgn="base" latinLnBrk="0" hangingPunct="1">
              <a:lnSpc>
                <a:spcPct val="105000"/>
              </a:lnSpc>
              <a:spcBef>
                <a:spcPct val="50000"/>
              </a:spcBef>
              <a:spcAft>
                <a:spcPct val="0"/>
              </a:spcAft>
              <a:buClr>
                <a:schemeClr val="tx1"/>
              </a:buClr>
              <a:buSzTx/>
              <a:buFont typeface="Arial" charset="0"/>
              <a:buChar char="–"/>
              <a:tabLst/>
            </a:pPr>
            <a:endParaRPr kumimoji="0" lang="en-GB" sz="1600" b="1" i="0" u="none" strike="noStrike" cap="none" normalizeH="0" baseline="0" smtClean="0">
              <a:ln>
                <a:noFill/>
              </a:ln>
              <a:solidFill>
                <a:srgbClr val="000000"/>
              </a:solidFill>
              <a:effectLst/>
              <a:latin typeface="Arial" charset="0"/>
            </a:endParaRPr>
          </a:p>
        </p:txBody>
      </p:sp>
      <p:grpSp>
        <p:nvGrpSpPr>
          <p:cNvPr id="5" name="Group 44"/>
          <p:cNvGrpSpPr/>
          <p:nvPr/>
        </p:nvGrpSpPr>
        <p:grpSpPr>
          <a:xfrm>
            <a:off x="155949" y="1642830"/>
            <a:ext cx="4939430" cy="4339809"/>
            <a:chOff x="155949" y="1642830"/>
            <a:chExt cx="4939430" cy="4339809"/>
          </a:xfrm>
        </p:grpSpPr>
        <p:sp>
          <p:nvSpPr>
            <p:cNvPr id="6" name="Flowchart: Process 5"/>
            <p:cNvSpPr/>
            <p:nvPr/>
          </p:nvSpPr>
          <p:spPr>
            <a:xfrm>
              <a:off x="2418016" y="1687930"/>
              <a:ext cx="2677363" cy="2877720"/>
            </a:xfrm>
            <a:prstGeom prst="flowChartProces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7" name="Group 35"/>
            <p:cNvGrpSpPr/>
            <p:nvPr/>
          </p:nvGrpSpPr>
          <p:grpSpPr>
            <a:xfrm>
              <a:off x="3482629" y="1974669"/>
              <a:ext cx="1267341" cy="1184575"/>
              <a:chOff x="6444208" y="2780928"/>
              <a:chExt cx="864096" cy="792088"/>
            </a:xfrm>
            <a:solidFill>
              <a:schemeClr val="accent5"/>
            </a:solidFill>
          </p:grpSpPr>
          <p:sp>
            <p:nvSpPr>
              <p:cNvPr id="154" name="Flowchart: Process 5"/>
              <p:cNvSpPr/>
              <p:nvPr/>
            </p:nvSpPr>
            <p:spPr>
              <a:xfrm>
                <a:off x="6444208" y="2780928"/>
                <a:ext cx="864096" cy="792088"/>
              </a:xfrm>
              <a:prstGeom prst="flowChartProces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155" name="Straight Connector 154"/>
              <p:cNvCxnSpPr/>
              <p:nvPr/>
            </p:nvCxnSpPr>
            <p:spPr>
              <a:xfrm>
                <a:off x="6516216" y="2780928"/>
                <a:ext cx="0" cy="79208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6588224" y="2780928"/>
                <a:ext cx="0" cy="79208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6660232" y="2780928"/>
                <a:ext cx="0" cy="79208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6732240" y="2780928"/>
                <a:ext cx="0" cy="79208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6804248" y="2780928"/>
                <a:ext cx="0" cy="79208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6876256" y="2780928"/>
                <a:ext cx="0" cy="79208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6948264" y="2780928"/>
                <a:ext cx="0" cy="79208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7020272" y="2780928"/>
                <a:ext cx="0" cy="79208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7092280" y="2780928"/>
                <a:ext cx="0" cy="79208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7164288" y="2780928"/>
                <a:ext cx="0" cy="79208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7164288" y="2780928"/>
                <a:ext cx="0" cy="79208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7236296" y="2780928"/>
                <a:ext cx="0" cy="79208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6444208" y="2852936"/>
                <a:ext cx="86409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6444208" y="2924944"/>
                <a:ext cx="86409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6444208" y="2996952"/>
                <a:ext cx="86409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6444208" y="3068960"/>
                <a:ext cx="86409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6444208" y="3140968"/>
                <a:ext cx="86409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6444208" y="3212976"/>
                <a:ext cx="86409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6444208" y="3284984"/>
                <a:ext cx="86409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6444208" y="3356992"/>
                <a:ext cx="86409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6444208" y="3429000"/>
                <a:ext cx="86409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6444208" y="3501008"/>
                <a:ext cx="86409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52"/>
            <p:cNvGrpSpPr/>
            <p:nvPr/>
          </p:nvGrpSpPr>
          <p:grpSpPr>
            <a:xfrm>
              <a:off x="3482629" y="3342911"/>
              <a:ext cx="1267341" cy="107689"/>
              <a:chOff x="5652120" y="3861048"/>
              <a:chExt cx="864096" cy="72008"/>
            </a:xfrm>
          </p:grpSpPr>
          <p:sp>
            <p:nvSpPr>
              <p:cNvPr id="141" name="Rectangle 140"/>
              <p:cNvSpPr/>
              <p:nvPr/>
            </p:nvSpPr>
            <p:spPr>
              <a:xfrm>
                <a:off x="5652120" y="3861048"/>
                <a:ext cx="864096" cy="72008"/>
              </a:xfrm>
              <a:prstGeom prst="rect">
                <a:avLst/>
              </a:prstGeom>
              <a:solidFill>
                <a:schemeClr val="accent2">
                  <a:lumMod val="60000"/>
                  <a:lumOff val="4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142" name="Straight Connector 141"/>
              <p:cNvCxnSpPr>
                <a:stCxn id="141" idx="1"/>
                <a:endCxn id="141" idx="1"/>
              </p:cNvCxnSpPr>
              <p:nvPr/>
            </p:nvCxnSpPr>
            <p:spPr>
              <a:xfrm>
                <a:off x="5652120" y="389705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5724128" y="3861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5796136" y="3861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5868144" y="3861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5940152" y="3861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012160" y="3861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6084168" y="3861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6156176" y="3861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6228184" y="3861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6300192" y="3861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6372200" y="3861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6444208" y="3861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3450878" y="1642830"/>
              <a:ext cx="844894" cy="276999"/>
            </a:xfrm>
            <a:prstGeom prst="rect">
              <a:avLst/>
            </a:prstGeom>
            <a:noFill/>
          </p:spPr>
          <p:txBody>
            <a:bodyPr wrap="square" rtlCol="0">
              <a:spAutoFit/>
            </a:bodyPr>
            <a:lstStyle/>
            <a:p>
              <a:pPr>
                <a:buNone/>
              </a:pPr>
              <a:r>
                <a:rPr lang="en-US" sz="1200" b="1" dirty="0" smtClean="0"/>
                <a:t>Bank 4</a:t>
              </a:r>
              <a:endParaRPr lang="en-US" sz="1200" b="1" dirty="0"/>
            </a:p>
          </p:txBody>
        </p:sp>
        <p:sp>
          <p:nvSpPr>
            <p:cNvPr id="10" name="TextBox 9"/>
            <p:cNvSpPr txBox="1"/>
            <p:nvPr/>
          </p:nvSpPr>
          <p:spPr>
            <a:xfrm>
              <a:off x="3594400" y="3101417"/>
              <a:ext cx="1155569" cy="261610"/>
            </a:xfrm>
            <a:prstGeom prst="rect">
              <a:avLst/>
            </a:prstGeom>
            <a:noFill/>
          </p:spPr>
          <p:txBody>
            <a:bodyPr wrap="square" rtlCol="0">
              <a:spAutoFit/>
            </a:bodyPr>
            <a:lstStyle/>
            <a:p>
              <a:r>
                <a:rPr lang="en-US" sz="1100" dirty="0" smtClean="0"/>
                <a:t>Row Buffer</a:t>
              </a:r>
              <a:endParaRPr lang="en-US" sz="1100" dirty="0"/>
            </a:p>
          </p:txBody>
        </p:sp>
        <p:sp>
          <p:nvSpPr>
            <p:cNvPr id="11" name="Flowchart: Process 10"/>
            <p:cNvSpPr/>
            <p:nvPr/>
          </p:nvSpPr>
          <p:spPr>
            <a:xfrm>
              <a:off x="2202385" y="1903954"/>
              <a:ext cx="2681772" cy="2896646"/>
            </a:xfrm>
            <a:prstGeom prst="flowChartProces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p>
          </p:txBody>
        </p:sp>
        <p:grpSp>
          <p:nvGrpSpPr>
            <p:cNvPr id="12" name="Group 35"/>
            <p:cNvGrpSpPr/>
            <p:nvPr/>
          </p:nvGrpSpPr>
          <p:grpSpPr>
            <a:xfrm>
              <a:off x="3271405" y="2190046"/>
              <a:ext cx="1267341" cy="1184575"/>
              <a:chOff x="6444208" y="2780928"/>
              <a:chExt cx="864096" cy="792088"/>
            </a:xfrm>
            <a:solidFill>
              <a:schemeClr val="accent5"/>
            </a:solidFill>
          </p:grpSpPr>
          <p:sp>
            <p:nvSpPr>
              <p:cNvPr id="118" name="Flowchart: Process 5"/>
              <p:cNvSpPr/>
              <p:nvPr/>
            </p:nvSpPr>
            <p:spPr>
              <a:xfrm>
                <a:off x="6444208" y="2780928"/>
                <a:ext cx="864096" cy="792088"/>
              </a:xfrm>
              <a:prstGeom prst="flowChartProces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119" name="Straight Connector 118"/>
              <p:cNvCxnSpPr/>
              <p:nvPr/>
            </p:nvCxnSpPr>
            <p:spPr>
              <a:xfrm>
                <a:off x="6516216" y="2780928"/>
                <a:ext cx="0" cy="79208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6588224" y="2780928"/>
                <a:ext cx="0" cy="79208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6660232" y="2780928"/>
                <a:ext cx="0" cy="79208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6732240" y="2780928"/>
                <a:ext cx="0" cy="79208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6804248" y="2780928"/>
                <a:ext cx="0" cy="79208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6876256" y="2780928"/>
                <a:ext cx="0" cy="79208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6948264" y="2780928"/>
                <a:ext cx="0" cy="79208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7020272" y="2780928"/>
                <a:ext cx="0" cy="79208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7092280" y="2780928"/>
                <a:ext cx="0" cy="79208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7164288" y="2780928"/>
                <a:ext cx="0" cy="79208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7164288" y="2780928"/>
                <a:ext cx="0" cy="79208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7236296" y="2780928"/>
                <a:ext cx="0" cy="79208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444208" y="2852936"/>
                <a:ext cx="86409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6444208" y="2924944"/>
                <a:ext cx="86409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6444208" y="2996952"/>
                <a:ext cx="86409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6444208" y="3068960"/>
                <a:ext cx="86409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6444208" y="3140968"/>
                <a:ext cx="86409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6444208" y="3212976"/>
                <a:ext cx="86409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6444208" y="3284984"/>
                <a:ext cx="86409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6444208" y="3356992"/>
                <a:ext cx="86409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6444208" y="3429000"/>
                <a:ext cx="86409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6444208" y="3501008"/>
                <a:ext cx="86409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3271405" y="3558288"/>
              <a:ext cx="1267341" cy="107689"/>
              <a:chOff x="5652120" y="3861048"/>
              <a:chExt cx="864096" cy="72008"/>
            </a:xfrm>
          </p:grpSpPr>
          <p:sp>
            <p:nvSpPr>
              <p:cNvPr id="105" name="Rectangle 104"/>
              <p:cNvSpPr/>
              <p:nvPr/>
            </p:nvSpPr>
            <p:spPr>
              <a:xfrm>
                <a:off x="5652120" y="3861048"/>
                <a:ext cx="864096" cy="72008"/>
              </a:xfrm>
              <a:prstGeom prst="rect">
                <a:avLst/>
              </a:prstGeom>
              <a:solidFill>
                <a:schemeClr val="accent2">
                  <a:lumMod val="60000"/>
                  <a:lumOff val="4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106" name="Straight Connector 105"/>
              <p:cNvCxnSpPr>
                <a:stCxn id="105" idx="1"/>
                <a:endCxn id="105" idx="1"/>
              </p:cNvCxnSpPr>
              <p:nvPr/>
            </p:nvCxnSpPr>
            <p:spPr>
              <a:xfrm>
                <a:off x="5652120" y="389705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724128" y="3861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796136" y="3861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5868144" y="3861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5940152" y="3861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6012160" y="3861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6084168" y="3861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6156176" y="3861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6228184" y="3861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6300192" y="3861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6372200" y="3861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6444208" y="3861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217430" y="1851458"/>
              <a:ext cx="844894" cy="276999"/>
            </a:xfrm>
            <a:prstGeom prst="rect">
              <a:avLst/>
            </a:prstGeom>
            <a:noFill/>
          </p:spPr>
          <p:txBody>
            <a:bodyPr wrap="square" rtlCol="0">
              <a:spAutoFit/>
            </a:bodyPr>
            <a:lstStyle/>
            <a:p>
              <a:pPr>
                <a:buNone/>
              </a:pPr>
              <a:r>
                <a:rPr lang="en-US" sz="1200" b="1" dirty="0" smtClean="0"/>
                <a:t>Bank 3</a:t>
              </a:r>
              <a:endParaRPr lang="en-US" sz="1200" b="1" dirty="0"/>
            </a:p>
          </p:txBody>
        </p:sp>
        <p:sp>
          <p:nvSpPr>
            <p:cNvPr id="15" name="TextBox 14"/>
            <p:cNvSpPr txBox="1"/>
            <p:nvPr/>
          </p:nvSpPr>
          <p:spPr>
            <a:xfrm>
              <a:off x="3383177" y="3316794"/>
              <a:ext cx="1155569" cy="261610"/>
            </a:xfrm>
            <a:prstGeom prst="rect">
              <a:avLst/>
            </a:prstGeom>
            <a:noFill/>
          </p:spPr>
          <p:txBody>
            <a:bodyPr wrap="square" rtlCol="0">
              <a:spAutoFit/>
            </a:bodyPr>
            <a:lstStyle/>
            <a:p>
              <a:r>
                <a:rPr lang="en-US" sz="1100" dirty="0" smtClean="0"/>
                <a:t>Row Buffer</a:t>
              </a:r>
              <a:endParaRPr lang="en-US" sz="1100" dirty="0"/>
            </a:p>
          </p:txBody>
        </p:sp>
        <p:sp>
          <p:nvSpPr>
            <p:cNvPr id="16" name="Flowchart: Process 15"/>
            <p:cNvSpPr/>
            <p:nvPr/>
          </p:nvSpPr>
          <p:spPr>
            <a:xfrm>
              <a:off x="1986754" y="2119978"/>
              <a:ext cx="2676654" cy="2872446"/>
            </a:xfrm>
            <a:prstGeom prst="flowChartProces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p>
          </p:txBody>
        </p:sp>
        <p:grpSp>
          <p:nvGrpSpPr>
            <p:cNvPr id="17" name="Group 35"/>
            <p:cNvGrpSpPr/>
            <p:nvPr/>
          </p:nvGrpSpPr>
          <p:grpSpPr>
            <a:xfrm>
              <a:off x="3060182" y="2405423"/>
              <a:ext cx="1267341" cy="1184575"/>
              <a:chOff x="6444208" y="2780928"/>
              <a:chExt cx="864096" cy="792088"/>
            </a:xfrm>
            <a:solidFill>
              <a:schemeClr val="accent5"/>
            </a:solidFill>
          </p:grpSpPr>
          <p:sp>
            <p:nvSpPr>
              <p:cNvPr id="82" name="Flowchart: Process 5"/>
              <p:cNvSpPr/>
              <p:nvPr/>
            </p:nvSpPr>
            <p:spPr>
              <a:xfrm>
                <a:off x="6444208" y="2780928"/>
                <a:ext cx="864096" cy="792088"/>
              </a:xfrm>
              <a:prstGeom prst="flowChartProces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83" name="Straight Connector 82"/>
              <p:cNvCxnSpPr/>
              <p:nvPr/>
            </p:nvCxnSpPr>
            <p:spPr>
              <a:xfrm>
                <a:off x="6516216" y="2780928"/>
                <a:ext cx="0" cy="79208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588224" y="2780928"/>
                <a:ext cx="0" cy="79208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660232" y="2780928"/>
                <a:ext cx="0" cy="79208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732240" y="2780928"/>
                <a:ext cx="0" cy="79208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804248" y="2780928"/>
                <a:ext cx="0" cy="79208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6876256" y="2780928"/>
                <a:ext cx="0" cy="79208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948264" y="2780928"/>
                <a:ext cx="0" cy="79208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7020272" y="2780928"/>
                <a:ext cx="0" cy="79208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7092280" y="2780928"/>
                <a:ext cx="0" cy="79208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7164288" y="2780928"/>
                <a:ext cx="0" cy="79208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7164288" y="2780928"/>
                <a:ext cx="0" cy="79208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7236296" y="2780928"/>
                <a:ext cx="0" cy="79208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6444208" y="2852936"/>
                <a:ext cx="86409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444208" y="2924944"/>
                <a:ext cx="86409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6444208" y="2996952"/>
                <a:ext cx="86409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6444208" y="3068960"/>
                <a:ext cx="86409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444208" y="3140968"/>
                <a:ext cx="86409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6444208" y="3212976"/>
                <a:ext cx="86409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6444208" y="3284984"/>
                <a:ext cx="86409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6444208" y="3356992"/>
                <a:ext cx="86409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6444208" y="3429000"/>
                <a:ext cx="86409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6444208" y="3501008"/>
                <a:ext cx="86409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52"/>
            <p:cNvGrpSpPr/>
            <p:nvPr/>
          </p:nvGrpSpPr>
          <p:grpSpPr>
            <a:xfrm>
              <a:off x="3060182" y="3773665"/>
              <a:ext cx="1267341" cy="107689"/>
              <a:chOff x="5652120" y="3861048"/>
              <a:chExt cx="864096" cy="72008"/>
            </a:xfrm>
          </p:grpSpPr>
          <p:sp>
            <p:nvSpPr>
              <p:cNvPr id="69" name="Rectangle 68"/>
              <p:cNvSpPr/>
              <p:nvPr/>
            </p:nvSpPr>
            <p:spPr>
              <a:xfrm>
                <a:off x="5652120" y="3861048"/>
                <a:ext cx="864096" cy="72008"/>
              </a:xfrm>
              <a:prstGeom prst="rect">
                <a:avLst/>
              </a:prstGeom>
              <a:solidFill>
                <a:schemeClr val="accent2">
                  <a:lumMod val="60000"/>
                  <a:lumOff val="4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70" name="Straight Connector 69"/>
              <p:cNvCxnSpPr>
                <a:stCxn id="69" idx="1"/>
                <a:endCxn id="69" idx="1"/>
              </p:cNvCxnSpPr>
              <p:nvPr/>
            </p:nvCxnSpPr>
            <p:spPr>
              <a:xfrm>
                <a:off x="5652120" y="389705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724128" y="3861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796136" y="3861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868144" y="3861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940152" y="3861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12160" y="3861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084168" y="3861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156176" y="3861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228184" y="3861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300192" y="3861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372200" y="3861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444208" y="3861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2949708" y="2076545"/>
              <a:ext cx="844894" cy="276999"/>
            </a:xfrm>
            <a:prstGeom prst="rect">
              <a:avLst/>
            </a:prstGeom>
            <a:noFill/>
          </p:spPr>
          <p:txBody>
            <a:bodyPr wrap="square" rtlCol="0">
              <a:spAutoFit/>
            </a:bodyPr>
            <a:lstStyle/>
            <a:p>
              <a:pPr>
                <a:buNone/>
              </a:pPr>
              <a:r>
                <a:rPr lang="en-US" sz="1200" b="1" dirty="0" smtClean="0"/>
                <a:t>Bank 2</a:t>
              </a:r>
              <a:endParaRPr lang="en-US" sz="1200" b="1" dirty="0"/>
            </a:p>
          </p:txBody>
        </p:sp>
        <p:sp>
          <p:nvSpPr>
            <p:cNvPr id="20" name="TextBox 19"/>
            <p:cNvSpPr txBox="1"/>
            <p:nvPr/>
          </p:nvSpPr>
          <p:spPr>
            <a:xfrm>
              <a:off x="3171953" y="3532172"/>
              <a:ext cx="1155569" cy="261610"/>
            </a:xfrm>
            <a:prstGeom prst="rect">
              <a:avLst/>
            </a:prstGeom>
            <a:noFill/>
          </p:spPr>
          <p:txBody>
            <a:bodyPr wrap="square" rtlCol="0">
              <a:spAutoFit/>
            </a:bodyPr>
            <a:lstStyle/>
            <a:p>
              <a:r>
                <a:rPr lang="en-US" sz="1100" dirty="0" smtClean="0"/>
                <a:t>Row Buffer</a:t>
              </a:r>
              <a:endParaRPr lang="en-US" sz="1100" dirty="0"/>
            </a:p>
          </p:txBody>
        </p:sp>
        <p:sp>
          <p:nvSpPr>
            <p:cNvPr id="21" name="Flowchart: Process 20"/>
            <p:cNvSpPr/>
            <p:nvPr/>
          </p:nvSpPr>
          <p:spPr>
            <a:xfrm>
              <a:off x="1748125" y="2336002"/>
              <a:ext cx="2690474" cy="2896398"/>
            </a:xfrm>
            <a:prstGeom prst="flowChartProces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p>
          </p:txBody>
        </p:sp>
        <p:sp>
          <p:nvSpPr>
            <p:cNvPr id="22" name="Flowchart: Process 5"/>
            <p:cNvSpPr/>
            <p:nvPr/>
          </p:nvSpPr>
          <p:spPr>
            <a:xfrm>
              <a:off x="2848958" y="2639794"/>
              <a:ext cx="1267341" cy="1184575"/>
            </a:xfrm>
            <a:prstGeom prst="flowChartProcess">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32" name="Straight Connector 31"/>
            <p:cNvCxnSpPr/>
            <p:nvPr/>
          </p:nvCxnSpPr>
          <p:spPr>
            <a:xfrm>
              <a:off x="3905075" y="2639794"/>
              <a:ext cx="0" cy="1184575"/>
            </a:xfrm>
            <a:prstGeom prst="line">
              <a:avLst/>
            </a:prstGeom>
            <a:solidFill>
              <a:schemeClr val="accent5"/>
            </a:solidFill>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 name="Group 186"/>
            <p:cNvGrpSpPr/>
            <p:nvPr/>
          </p:nvGrpSpPr>
          <p:grpSpPr>
            <a:xfrm>
              <a:off x="2954570" y="2639794"/>
              <a:ext cx="1056117" cy="2076912"/>
              <a:chOff x="2730445" y="2639794"/>
              <a:chExt cx="1056117" cy="1184575"/>
            </a:xfrm>
          </p:grpSpPr>
          <p:cxnSp>
            <p:nvCxnSpPr>
              <p:cNvPr id="23" name="Straight Connector 22"/>
              <p:cNvCxnSpPr/>
              <p:nvPr/>
            </p:nvCxnSpPr>
            <p:spPr>
              <a:xfrm>
                <a:off x="2730445" y="2639794"/>
                <a:ext cx="0" cy="1184575"/>
              </a:xfrm>
              <a:prstGeom prst="line">
                <a:avLst/>
              </a:prstGeom>
              <a:solidFill>
                <a:schemeClr val="accent5"/>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836057" y="2639794"/>
                <a:ext cx="0" cy="1184575"/>
              </a:xfrm>
              <a:prstGeom prst="line">
                <a:avLst/>
              </a:prstGeom>
              <a:solidFill>
                <a:schemeClr val="accent5"/>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41668" y="2639794"/>
                <a:ext cx="0" cy="1184575"/>
              </a:xfrm>
              <a:prstGeom prst="line">
                <a:avLst/>
              </a:prstGeom>
              <a:solidFill>
                <a:schemeClr val="accent5"/>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047280" y="2639794"/>
                <a:ext cx="0" cy="1184575"/>
              </a:xfrm>
              <a:prstGeom prst="line">
                <a:avLst/>
              </a:prstGeom>
              <a:solidFill>
                <a:schemeClr val="accent5"/>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152892" y="2639794"/>
                <a:ext cx="0" cy="1184575"/>
              </a:xfrm>
              <a:prstGeom prst="line">
                <a:avLst/>
              </a:prstGeom>
              <a:solidFill>
                <a:schemeClr val="accent5"/>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258504" y="2639794"/>
                <a:ext cx="0" cy="1184575"/>
              </a:xfrm>
              <a:prstGeom prst="line">
                <a:avLst/>
              </a:prstGeom>
              <a:solidFill>
                <a:schemeClr val="accent5"/>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364115" y="2639794"/>
                <a:ext cx="0" cy="1184575"/>
              </a:xfrm>
              <a:prstGeom prst="line">
                <a:avLst/>
              </a:prstGeom>
              <a:solidFill>
                <a:schemeClr val="accent5"/>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469727" y="2639794"/>
                <a:ext cx="0" cy="1184575"/>
              </a:xfrm>
              <a:prstGeom prst="line">
                <a:avLst/>
              </a:prstGeom>
              <a:solidFill>
                <a:schemeClr val="accent5"/>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575339" y="2639794"/>
                <a:ext cx="0" cy="1184575"/>
              </a:xfrm>
              <a:prstGeom prst="line">
                <a:avLst/>
              </a:prstGeom>
              <a:solidFill>
                <a:schemeClr val="accent5"/>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680950" y="2639794"/>
                <a:ext cx="0" cy="1184575"/>
              </a:xfrm>
              <a:prstGeom prst="line">
                <a:avLst/>
              </a:prstGeom>
              <a:solidFill>
                <a:schemeClr val="accent5"/>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786562" y="2639794"/>
                <a:ext cx="0" cy="1184575"/>
              </a:xfrm>
              <a:prstGeom prst="line">
                <a:avLst/>
              </a:prstGeom>
              <a:solidFill>
                <a:schemeClr val="accent5"/>
              </a:solid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6" name="Group 185"/>
            <p:cNvGrpSpPr/>
            <p:nvPr/>
          </p:nvGrpSpPr>
          <p:grpSpPr>
            <a:xfrm>
              <a:off x="2418016" y="2747482"/>
              <a:ext cx="1698283" cy="969198"/>
              <a:chOff x="2624833" y="2747482"/>
              <a:chExt cx="1267341" cy="969198"/>
            </a:xfrm>
          </p:grpSpPr>
          <p:cxnSp>
            <p:nvCxnSpPr>
              <p:cNvPr id="35" name="Straight Connector 34"/>
              <p:cNvCxnSpPr/>
              <p:nvPr/>
            </p:nvCxnSpPr>
            <p:spPr>
              <a:xfrm>
                <a:off x="2624833" y="2747482"/>
                <a:ext cx="1267341" cy="0"/>
              </a:xfrm>
              <a:prstGeom prst="line">
                <a:avLst/>
              </a:prstGeom>
              <a:solidFill>
                <a:schemeClr val="accent5"/>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624833" y="2855171"/>
                <a:ext cx="1267341" cy="0"/>
              </a:xfrm>
              <a:prstGeom prst="line">
                <a:avLst/>
              </a:prstGeom>
              <a:solidFill>
                <a:schemeClr val="accent5"/>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624833" y="2962860"/>
                <a:ext cx="1267341" cy="0"/>
              </a:xfrm>
              <a:prstGeom prst="line">
                <a:avLst/>
              </a:prstGeom>
              <a:solidFill>
                <a:schemeClr val="accent5"/>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624833" y="3070548"/>
                <a:ext cx="1267341" cy="0"/>
              </a:xfrm>
              <a:prstGeom prst="line">
                <a:avLst/>
              </a:prstGeom>
              <a:solidFill>
                <a:schemeClr val="accent5"/>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624833" y="3178237"/>
                <a:ext cx="1267341" cy="0"/>
              </a:xfrm>
              <a:prstGeom prst="line">
                <a:avLst/>
              </a:prstGeom>
              <a:solidFill>
                <a:schemeClr val="accent5"/>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624833" y="3285926"/>
                <a:ext cx="1267341" cy="0"/>
              </a:xfrm>
              <a:prstGeom prst="line">
                <a:avLst/>
              </a:prstGeom>
              <a:solidFill>
                <a:schemeClr val="accent5"/>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624833" y="3393614"/>
                <a:ext cx="1267341" cy="0"/>
              </a:xfrm>
              <a:prstGeom prst="line">
                <a:avLst/>
              </a:prstGeom>
              <a:solidFill>
                <a:schemeClr val="accent5"/>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624833" y="3501303"/>
                <a:ext cx="1267341" cy="0"/>
              </a:xfrm>
              <a:prstGeom prst="line">
                <a:avLst/>
              </a:prstGeom>
              <a:solidFill>
                <a:schemeClr val="accent5"/>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624833" y="3608992"/>
                <a:ext cx="1267341" cy="0"/>
              </a:xfrm>
              <a:prstGeom prst="line">
                <a:avLst/>
              </a:prstGeom>
              <a:solidFill>
                <a:schemeClr val="accent5"/>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624833" y="3716680"/>
                <a:ext cx="1267341" cy="0"/>
              </a:xfrm>
              <a:prstGeom prst="line">
                <a:avLst/>
              </a:prstGeom>
              <a:solidFill>
                <a:schemeClr val="accent5"/>
              </a:solid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TextBox 57"/>
            <p:cNvSpPr txBox="1"/>
            <p:nvPr/>
          </p:nvSpPr>
          <p:spPr>
            <a:xfrm>
              <a:off x="2694788" y="2326918"/>
              <a:ext cx="844894" cy="276999"/>
            </a:xfrm>
            <a:prstGeom prst="rect">
              <a:avLst/>
            </a:prstGeom>
            <a:noFill/>
          </p:spPr>
          <p:txBody>
            <a:bodyPr wrap="square" rtlCol="0">
              <a:spAutoFit/>
            </a:bodyPr>
            <a:lstStyle/>
            <a:p>
              <a:pPr>
                <a:buNone/>
              </a:pPr>
              <a:r>
                <a:rPr lang="en-US" sz="1200" b="1" dirty="0" smtClean="0"/>
                <a:t>Bank 1 </a:t>
              </a:r>
              <a:endParaRPr lang="en-US" sz="1200" b="1" dirty="0"/>
            </a:p>
          </p:txBody>
        </p:sp>
        <p:sp>
          <p:nvSpPr>
            <p:cNvPr id="68" name="TextBox 67"/>
            <p:cNvSpPr txBox="1"/>
            <p:nvPr/>
          </p:nvSpPr>
          <p:spPr>
            <a:xfrm>
              <a:off x="2906945" y="3069761"/>
              <a:ext cx="1161729" cy="257763"/>
            </a:xfrm>
            <a:prstGeom prst="rect">
              <a:avLst/>
            </a:prstGeom>
            <a:solidFill>
              <a:schemeClr val="bg1"/>
            </a:solidFill>
          </p:spPr>
          <p:txBody>
            <a:bodyPr wrap="square" rtlCol="0">
              <a:spAutoFit/>
            </a:bodyPr>
            <a:lstStyle/>
            <a:p>
              <a:pPr>
                <a:buNone/>
              </a:pPr>
              <a:r>
                <a:rPr lang="en-US" sz="1100" b="1" dirty="0" smtClean="0"/>
                <a:t>Memory Array</a:t>
              </a:r>
              <a:endParaRPr lang="en-US" sz="1100" b="1" dirty="0"/>
            </a:p>
          </p:txBody>
        </p:sp>
        <p:sp>
          <p:nvSpPr>
            <p:cNvPr id="177" name="Trapezoid 176"/>
            <p:cNvSpPr/>
            <p:nvPr/>
          </p:nvSpPr>
          <p:spPr bwMode="auto">
            <a:xfrm rot="16200000">
              <a:off x="1608527" y="3018021"/>
              <a:ext cx="1187715" cy="431262"/>
            </a:xfrm>
            <a:prstGeom prst="trapezoid">
              <a:avLst>
                <a:gd name="adj" fmla="val 60380"/>
              </a:avLst>
            </a:prstGeom>
            <a:solidFill>
              <a:srgbClr val="FFCC99"/>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457200" marR="0" indent="0" algn="l" defTabSz="914400" rtl="0" eaLnBrk="1" fontAlgn="base" latinLnBrk="0" hangingPunct="1">
                <a:lnSpc>
                  <a:spcPct val="105000"/>
                </a:lnSpc>
                <a:spcBef>
                  <a:spcPct val="50000"/>
                </a:spcBef>
                <a:spcAft>
                  <a:spcPct val="0"/>
                </a:spcAft>
                <a:buClr>
                  <a:schemeClr val="tx1"/>
                </a:buClr>
                <a:buSzTx/>
                <a:buFont typeface="Arial" charset="0"/>
                <a:buChar char="–"/>
                <a:tabLst/>
              </a:pPr>
              <a:endParaRPr kumimoji="0" lang="en-GB" sz="1600" b="1" i="0" u="none" strike="noStrike" cap="none" normalizeH="0" baseline="0" smtClean="0">
                <a:ln>
                  <a:noFill/>
                </a:ln>
                <a:solidFill>
                  <a:srgbClr val="000000"/>
                </a:solidFill>
                <a:effectLst/>
                <a:latin typeface="Arial" charset="0"/>
              </a:endParaRPr>
            </a:p>
          </p:txBody>
        </p:sp>
        <p:sp>
          <p:nvSpPr>
            <p:cNvPr id="180" name="Trapezoid 179"/>
            <p:cNvSpPr/>
            <p:nvPr/>
          </p:nvSpPr>
          <p:spPr bwMode="auto">
            <a:xfrm rot="10800000">
              <a:off x="2852235" y="4716706"/>
              <a:ext cx="1264063" cy="401622"/>
            </a:xfrm>
            <a:prstGeom prst="trapezoid">
              <a:avLst>
                <a:gd name="adj" fmla="val 60380"/>
              </a:avLst>
            </a:prstGeom>
            <a:solidFill>
              <a:srgbClr val="92D05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457200" marR="0" indent="0" algn="l" defTabSz="914400" rtl="0" eaLnBrk="1" fontAlgn="base" latinLnBrk="0" hangingPunct="1">
                <a:lnSpc>
                  <a:spcPct val="105000"/>
                </a:lnSpc>
                <a:spcBef>
                  <a:spcPct val="50000"/>
                </a:spcBef>
                <a:spcAft>
                  <a:spcPct val="0"/>
                </a:spcAft>
                <a:buClr>
                  <a:schemeClr val="tx1"/>
                </a:buClr>
                <a:buSzTx/>
                <a:buFont typeface="Arial" charset="0"/>
                <a:buChar char="–"/>
                <a:tabLst/>
              </a:pPr>
              <a:endParaRPr kumimoji="0" lang="en-GB" sz="1600" b="1" i="0" u="none" strike="noStrike" cap="none" normalizeH="0" baseline="0" smtClean="0">
                <a:ln>
                  <a:noFill/>
                </a:ln>
                <a:solidFill>
                  <a:srgbClr val="000000"/>
                </a:solidFill>
                <a:effectLst/>
                <a:latin typeface="Arial" charset="0"/>
              </a:endParaRPr>
            </a:p>
          </p:txBody>
        </p:sp>
        <p:sp>
          <p:nvSpPr>
            <p:cNvPr id="181" name="Flowchart: Process 180"/>
            <p:cNvSpPr/>
            <p:nvPr/>
          </p:nvSpPr>
          <p:spPr>
            <a:xfrm>
              <a:off x="2852237" y="4112894"/>
              <a:ext cx="1264064" cy="378797"/>
            </a:xfrm>
            <a:prstGeom prst="flowChartProcess">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p>
          </p:txBody>
        </p:sp>
        <p:sp>
          <p:nvSpPr>
            <p:cNvPr id="182" name="TextBox 181"/>
            <p:cNvSpPr txBox="1"/>
            <p:nvPr/>
          </p:nvSpPr>
          <p:spPr>
            <a:xfrm rot="16200000">
              <a:off x="1750700" y="3008828"/>
              <a:ext cx="952239" cy="480131"/>
            </a:xfrm>
            <a:prstGeom prst="rect">
              <a:avLst/>
            </a:prstGeom>
            <a:noFill/>
          </p:spPr>
          <p:txBody>
            <a:bodyPr wrap="square" rtlCol="0">
              <a:spAutoFit/>
            </a:bodyPr>
            <a:lstStyle/>
            <a:p>
              <a:pPr algn="ctr">
                <a:buNone/>
              </a:pPr>
              <a:r>
                <a:rPr lang="en-US" sz="1200" dirty="0" smtClean="0"/>
                <a:t>Row decoder</a:t>
              </a:r>
              <a:endParaRPr lang="en-GB" sz="1200" dirty="0"/>
            </a:p>
          </p:txBody>
        </p:sp>
        <p:sp>
          <p:nvSpPr>
            <p:cNvPr id="183" name="TextBox 182"/>
            <p:cNvSpPr txBox="1"/>
            <p:nvPr/>
          </p:nvSpPr>
          <p:spPr>
            <a:xfrm>
              <a:off x="2880882" y="4692697"/>
              <a:ext cx="1216438" cy="480131"/>
            </a:xfrm>
            <a:prstGeom prst="rect">
              <a:avLst/>
            </a:prstGeom>
            <a:noFill/>
          </p:spPr>
          <p:txBody>
            <a:bodyPr wrap="square" rtlCol="0">
              <a:spAutoFit/>
            </a:bodyPr>
            <a:lstStyle/>
            <a:p>
              <a:pPr algn="ctr">
                <a:buNone/>
              </a:pPr>
              <a:r>
                <a:rPr lang="en-US" sz="1200" dirty="0" smtClean="0"/>
                <a:t>Column decoder</a:t>
              </a:r>
              <a:endParaRPr lang="en-GB" sz="1200" dirty="0"/>
            </a:p>
          </p:txBody>
        </p:sp>
        <p:sp>
          <p:nvSpPr>
            <p:cNvPr id="184" name="TextBox 183"/>
            <p:cNvSpPr txBox="1"/>
            <p:nvPr/>
          </p:nvSpPr>
          <p:spPr>
            <a:xfrm>
              <a:off x="2663763" y="4068397"/>
              <a:ext cx="1652550" cy="480131"/>
            </a:xfrm>
            <a:prstGeom prst="rect">
              <a:avLst/>
            </a:prstGeom>
            <a:noFill/>
          </p:spPr>
          <p:txBody>
            <a:bodyPr wrap="square" rtlCol="0">
              <a:spAutoFit/>
            </a:bodyPr>
            <a:lstStyle/>
            <a:p>
              <a:pPr algn="ctr">
                <a:buNone/>
              </a:pPr>
              <a:r>
                <a:rPr lang="en-US" sz="1200" dirty="0" smtClean="0"/>
                <a:t>Sense amplifiers (row buffer)</a:t>
              </a:r>
            </a:p>
          </p:txBody>
        </p:sp>
        <p:grpSp>
          <p:nvGrpSpPr>
            <p:cNvPr id="47" name="Group 189"/>
            <p:cNvGrpSpPr/>
            <p:nvPr/>
          </p:nvGrpSpPr>
          <p:grpSpPr>
            <a:xfrm>
              <a:off x="933607" y="2279070"/>
              <a:ext cx="272832" cy="1652550"/>
              <a:chOff x="1009169" y="2171819"/>
              <a:chExt cx="272832" cy="1652550"/>
            </a:xfrm>
          </p:grpSpPr>
          <p:sp>
            <p:nvSpPr>
              <p:cNvPr id="188" name="Flowchart: Process 187"/>
              <p:cNvSpPr/>
              <p:nvPr/>
            </p:nvSpPr>
            <p:spPr>
              <a:xfrm rot="16200000">
                <a:off x="510692" y="2996914"/>
                <a:ext cx="1269786" cy="252115"/>
              </a:xfrm>
              <a:prstGeom prst="flowChartProcess">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p>
            </p:txBody>
          </p:sp>
          <p:sp>
            <p:nvSpPr>
              <p:cNvPr id="189" name="TextBox 188"/>
              <p:cNvSpPr txBox="1"/>
              <p:nvPr/>
            </p:nvSpPr>
            <p:spPr>
              <a:xfrm rot="16200000">
                <a:off x="319310" y="2861678"/>
                <a:ext cx="1652550" cy="272832"/>
              </a:xfrm>
              <a:prstGeom prst="rect">
                <a:avLst/>
              </a:prstGeom>
              <a:noFill/>
            </p:spPr>
            <p:txBody>
              <a:bodyPr wrap="square" rtlCol="0">
                <a:spAutoFit/>
              </a:bodyPr>
              <a:lstStyle/>
              <a:p>
                <a:pPr>
                  <a:buNone/>
                </a:pPr>
                <a:r>
                  <a:rPr lang="en-US" sz="1200" dirty="0" smtClean="0"/>
                  <a:t>Address register</a:t>
                </a:r>
                <a:endParaRPr lang="en-GB" sz="1200" dirty="0"/>
              </a:p>
            </p:txBody>
          </p:sp>
        </p:grpSp>
        <p:cxnSp>
          <p:nvCxnSpPr>
            <p:cNvPr id="192" name="Straight Arrow Connector 191"/>
            <p:cNvCxnSpPr/>
            <p:nvPr/>
          </p:nvCxnSpPr>
          <p:spPr bwMode="auto">
            <a:xfrm>
              <a:off x="394444" y="3240994"/>
              <a:ext cx="558485" cy="0"/>
            </a:xfrm>
            <a:prstGeom prst="straightConnector1">
              <a:avLst/>
            </a:prstGeom>
            <a:noFill/>
            <a:ln w="9525" cap="flat" cmpd="sng" algn="ctr">
              <a:solidFill>
                <a:schemeClr val="tx1"/>
              </a:solidFill>
              <a:prstDash val="solid"/>
              <a:round/>
              <a:headEnd type="none" w="med" len="med"/>
              <a:tailEnd type="arrow"/>
            </a:ln>
            <a:effectLst/>
          </p:spPr>
        </p:cxnSp>
        <p:cxnSp>
          <p:nvCxnSpPr>
            <p:cNvPr id="193" name="Straight Arrow Connector 192"/>
            <p:cNvCxnSpPr>
              <a:stCxn id="188" idx="2"/>
              <a:endCxn id="177" idx="0"/>
            </p:cNvCxnSpPr>
            <p:nvPr/>
          </p:nvCxnSpPr>
          <p:spPr bwMode="auto">
            <a:xfrm>
              <a:off x="1196081" y="3230223"/>
              <a:ext cx="790673" cy="3429"/>
            </a:xfrm>
            <a:prstGeom prst="straightConnector1">
              <a:avLst/>
            </a:prstGeom>
            <a:noFill/>
            <a:ln w="9525" cap="flat" cmpd="sng" algn="ctr">
              <a:solidFill>
                <a:schemeClr val="tx1"/>
              </a:solidFill>
              <a:prstDash val="solid"/>
              <a:round/>
              <a:headEnd type="none" w="med" len="med"/>
              <a:tailEnd type="arrow"/>
            </a:ln>
            <a:effectLst/>
          </p:spPr>
        </p:cxnSp>
        <p:cxnSp>
          <p:nvCxnSpPr>
            <p:cNvPr id="198" name="Elbow Connector 197"/>
            <p:cNvCxnSpPr>
              <a:endCxn id="180" idx="3"/>
            </p:cNvCxnSpPr>
            <p:nvPr/>
          </p:nvCxnSpPr>
          <p:spPr bwMode="auto">
            <a:xfrm rot="16200000" flipH="1">
              <a:off x="1387541" y="3331573"/>
              <a:ext cx="1726190" cy="1445697"/>
            </a:xfrm>
            <a:prstGeom prst="bentConnector2">
              <a:avLst/>
            </a:prstGeom>
            <a:noFill/>
            <a:ln w="9525" cap="flat" cmpd="sng" algn="ctr">
              <a:solidFill>
                <a:schemeClr val="tx1"/>
              </a:solidFill>
              <a:prstDash val="solid"/>
              <a:round/>
              <a:headEnd type="none" w="med" len="med"/>
              <a:tailEnd type="arrow"/>
            </a:ln>
            <a:effectLst/>
          </p:spPr>
        </p:cxnSp>
        <p:sp>
          <p:nvSpPr>
            <p:cNvPr id="200" name="TextBox 199"/>
            <p:cNvSpPr txBox="1"/>
            <p:nvPr/>
          </p:nvSpPr>
          <p:spPr>
            <a:xfrm>
              <a:off x="155949" y="2970761"/>
              <a:ext cx="912132" cy="286232"/>
            </a:xfrm>
            <a:prstGeom prst="rect">
              <a:avLst/>
            </a:prstGeom>
            <a:noFill/>
          </p:spPr>
          <p:txBody>
            <a:bodyPr wrap="square" rtlCol="0">
              <a:spAutoFit/>
            </a:bodyPr>
            <a:lstStyle/>
            <a:p>
              <a:pPr>
                <a:buNone/>
              </a:pPr>
              <a:r>
                <a:rPr lang="en-US" sz="1200" dirty="0" smtClean="0"/>
                <a:t>Address</a:t>
              </a:r>
              <a:endParaRPr lang="en-GB" sz="1200" dirty="0"/>
            </a:p>
          </p:txBody>
        </p:sp>
        <p:sp>
          <p:nvSpPr>
            <p:cNvPr id="201" name="TextBox 200"/>
            <p:cNvSpPr txBox="1"/>
            <p:nvPr/>
          </p:nvSpPr>
          <p:spPr>
            <a:xfrm>
              <a:off x="1337064" y="2989123"/>
              <a:ext cx="912132" cy="272832"/>
            </a:xfrm>
            <a:prstGeom prst="rect">
              <a:avLst/>
            </a:prstGeom>
            <a:noFill/>
          </p:spPr>
          <p:txBody>
            <a:bodyPr wrap="square" rtlCol="0">
              <a:spAutoFit/>
            </a:bodyPr>
            <a:lstStyle/>
            <a:p>
              <a:pPr>
                <a:buNone/>
              </a:pPr>
              <a:r>
                <a:rPr lang="en-US" sz="1200" dirty="0" smtClean="0"/>
                <a:t>MS bits</a:t>
              </a:r>
              <a:endParaRPr lang="en-GB" sz="1200" dirty="0"/>
            </a:p>
          </p:txBody>
        </p:sp>
        <p:sp>
          <p:nvSpPr>
            <p:cNvPr id="202" name="TextBox 201"/>
            <p:cNvSpPr txBox="1"/>
            <p:nvPr/>
          </p:nvSpPr>
          <p:spPr>
            <a:xfrm>
              <a:off x="2116919" y="4631285"/>
              <a:ext cx="912132" cy="286232"/>
            </a:xfrm>
            <a:prstGeom prst="rect">
              <a:avLst/>
            </a:prstGeom>
            <a:noFill/>
          </p:spPr>
          <p:txBody>
            <a:bodyPr wrap="square" rtlCol="0">
              <a:spAutoFit/>
            </a:bodyPr>
            <a:lstStyle/>
            <a:p>
              <a:pPr>
                <a:buNone/>
              </a:pPr>
              <a:r>
                <a:rPr lang="en-US" sz="1200" dirty="0" smtClean="0"/>
                <a:t>LS bits</a:t>
              </a:r>
              <a:endParaRPr lang="en-GB" sz="1200" dirty="0"/>
            </a:p>
          </p:txBody>
        </p:sp>
        <p:cxnSp>
          <p:nvCxnSpPr>
            <p:cNvPr id="212" name="Straight Arrow Connector 211"/>
            <p:cNvCxnSpPr/>
            <p:nvPr/>
          </p:nvCxnSpPr>
          <p:spPr bwMode="auto">
            <a:xfrm flipH="1">
              <a:off x="3481336" y="5118329"/>
              <a:ext cx="1292" cy="591478"/>
            </a:xfrm>
            <a:prstGeom prst="straightConnector1">
              <a:avLst/>
            </a:prstGeom>
            <a:noFill/>
            <a:ln w="9525" cap="flat" cmpd="sng" algn="ctr">
              <a:solidFill>
                <a:schemeClr val="tx1"/>
              </a:solidFill>
              <a:prstDash val="solid"/>
              <a:round/>
              <a:headEnd type="triangle" w="med" len="med"/>
              <a:tailEnd type="triangle"/>
            </a:ln>
            <a:effectLst/>
          </p:spPr>
        </p:cxnSp>
        <p:sp>
          <p:nvSpPr>
            <p:cNvPr id="213" name="TextBox 212"/>
            <p:cNvSpPr txBox="1"/>
            <p:nvPr/>
          </p:nvSpPr>
          <p:spPr>
            <a:xfrm>
              <a:off x="3208951" y="5709807"/>
              <a:ext cx="912132" cy="272832"/>
            </a:xfrm>
            <a:prstGeom prst="rect">
              <a:avLst/>
            </a:prstGeom>
            <a:noFill/>
          </p:spPr>
          <p:txBody>
            <a:bodyPr wrap="square" rtlCol="0">
              <a:spAutoFit/>
            </a:bodyPr>
            <a:lstStyle/>
            <a:p>
              <a:pPr>
                <a:buNone/>
              </a:pPr>
              <a:r>
                <a:rPr lang="en-US" sz="1200" dirty="0" smtClean="0"/>
                <a:t>Data</a:t>
              </a:r>
              <a:endParaRPr lang="en-GB" sz="1200" dirty="0"/>
            </a:p>
          </p:txBody>
        </p:sp>
      </p:grpSp>
      <p:cxnSp>
        <p:nvCxnSpPr>
          <p:cNvPr id="208" name="Straight Connector 207"/>
          <p:cNvCxnSpPr>
            <a:endCxn id="206" idx="1"/>
          </p:cNvCxnSpPr>
          <p:nvPr/>
        </p:nvCxnSpPr>
        <p:spPr bwMode="auto">
          <a:xfrm flipV="1">
            <a:off x="3905076" y="1360012"/>
            <a:ext cx="1909135" cy="1412761"/>
          </a:xfrm>
          <a:prstGeom prst="line">
            <a:avLst/>
          </a:prstGeom>
          <a:noFill/>
          <a:ln w="9525" cap="flat" cmpd="sng" algn="ctr">
            <a:solidFill>
              <a:schemeClr val="tx1"/>
            </a:solidFill>
            <a:prstDash val="solid"/>
            <a:round/>
            <a:headEnd type="none" w="med" len="med"/>
            <a:tailEnd type="none" w="med" len="med"/>
          </a:ln>
          <a:effectLst/>
        </p:spPr>
      </p:cxnSp>
      <p:cxnSp>
        <p:nvCxnSpPr>
          <p:cNvPr id="210" name="Straight Connector 209"/>
          <p:cNvCxnSpPr>
            <a:endCxn id="206" idx="4"/>
          </p:cNvCxnSpPr>
          <p:nvPr/>
        </p:nvCxnSpPr>
        <p:spPr bwMode="auto">
          <a:xfrm flipV="1">
            <a:off x="3960961" y="2571465"/>
            <a:ext cx="2389576" cy="264713"/>
          </a:xfrm>
          <a:prstGeom prst="line">
            <a:avLst/>
          </a:prstGeom>
          <a:noFill/>
          <a:ln w="9525" cap="flat" cmpd="sng" algn="ctr">
            <a:solidFill>
              <a:schemeClr val="tx1"/>
            </a:solidFill>
            <a:prstDash val="solid"/>
            <a:round/>
            <a:headEnd type="none" w="med" len="med"/>
            <a:tailEnd type="none" w="med" len="med"/>
          </a:ln>
          <a:effectLst/>
        </p:spPr>
      </p:cxnSp>
    </p:spTree>
    <p:extLst>
      <p:ext uri="{BB962C8B-B14F-4D97-AF65-F5344CB8AC3E}">
        <p14:creationId xmlns="" xmlns:p14="http://schemas.microsoft.com/office/powerpoint/2010/main" val="2466679641"/>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en-US" smtClean="0"/>
              <a:t>Memory Optimizations</a:t>
            </a:r>
            <a:endParaRPr lang="en-AU" smtClean="0"/>
          </a:p>
        </p:txBody>
      </p:sp>
      <p:pic>
        <p:nvPicPr>
          <p:cNvPr id="30725" name="Picture 2"/>
          <p:cNvPicPr>
            <a:picLocks noChangeAspect="1" noChangeArrowheads="1"/>
          </p:cNvPicPr>
          <p:nvPr/>
        </p:nvPicPr>
        <p:blipFill>
          <a:blip r:embed="rId3" cstate="print"/>
          <a:srcRect/>
          <a:stretch>
            <a:fillRect/>
          </a:stretch>
        </p:blipFill>
        <p:spPr bwMode="auto">
          <a:xfrm>
            <a:off x="243903" y="908050"/>
            <a:ext cx="8473744" cy="594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n-US" smtClean="0"/>
              <a:t>Memory Optimizations</a:t>
            </a:r>
            <a:endParaRPr lang="en-AU" smtClean="0"/>
          </a:p>
        </p:txBody>
      </p:sp>
      <p:pic>
        <p:nvPicPr>
          <p:cNvPr id="31749" name="Picture 2"/>
          <p:cNvPicPr>
            <a:picLocks noChangeAspect="1" noChangeArrowheads="1"/>
          </p:cNvPicPr>
          <p:nvPr/>
        </p:nvPicPr>
        <p:blipFill>
          <a:blip r:embed="rId3" cstate="print"/>
          <a:srcRect/>
          <a:stretch>
            <a:fillRect/>
          </a:stretch>
        </p:blipFill>
        <p:spPr bwMode="auto">
          <a:xfrm>
            <a:off x="181701" y="836612"/>
            <a:ext cx="8963885" cy="6021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pPr eaLnBrk="1" hangingPunct="1"/>
            <a:r>
              <a:rPr lang="en-US" smtClean="0"/>
              <a:t>Memory Optimizations</a:t>
            </a:r>
            <a:endParaRPr lang="en-AU" smtClean="0"/>
          </a:p>
        </p:txBody>
      </p:sp>
      <p:sp>
        <p:nvSpPr>
          <p:cNvPr id="32772" name="Rectangle 3"/>
          <p:cNvSpPr>
            <a:spLocks noGrp="1" noChangeArrowheads="1"/>
          </p:cNvSpPr>
          <p:nvPr>
            <p:ph idx="1"/>
          </p:nvPr>
        </p:nvSpPr>
        <p:spPr/>
        <p:txBody>
          <a:bodyPr/>
          <a:lstStyle/>
          <a:p>
            <a:pPr eaLnBrk="1" hangingPunct="1">
              <a:lnSpc>
                <a:spcPct val="90000"/>
              </a:lnSpc>
            </a:pPr>
            <a:r>
              <a:rPr lang="en-US" sz="2800" smtClean="0"/>
              <a:t>DDR:</a:t>
            </a:r>
          </a:p>
          <a:p>
            <a:pPr lvl="1" eaLnBrk="1" hangingPunct="1">
              <a:lnSpc>
                <a:spcPct val="90000"/>
              </a:lnSpc>
            </a:pPr>
            <a:r>
              <a:rPr lang="en-US" sz="2400" smtClean="0"/>
              <a:t>DDR2</a:t>
            </a:r>
          </a:p>
          <a:p>
            <a:pPr lvl="2" eaLnBrk="1" hangingPunct="1">
              <a:lnSpc>
                <a:spcPct val="90000"/>
              </a:lnSpc>
            </a:pPr>
            <a:r>
              <a:rPr lang="en-US" sz="2000" smtClean="0"/>
              <a:t>Lower power (2.5 V -&gt; 1.8 V)</a:t>
            </a:r>
          </a:p>
          <a:p>
            <a:pPr lvl="2" eaLnBrk="1" hangingPunct="1">
              <a:lnSpc>
                <a:spcPct val="90000"/>
              </a:lnSpc>
            </a:pPr>
            <a:r>
              <a:rPr lang="en-US" sz="2000" smtClean="0"/>
              <a:t>Higher clock rates (266 MHz, 333 MHz, 400 MHz)</a:t>
            </a:r>
          </a:p>
          <a:p>
            <a:pPr lvl="1" eaLnBrk="1" hangingPunct="1">
              <a:lnSpc>
                <a:spcPct val="90000"/>
              </a:lnSpc>
            </a:pPr>
            <a:r>
              <a:rPr lang="en-US" sz="2400" smtClean="0"/>
              <a:t>DDR3</a:t>
            </a:r>
          </a:p>
          <a:p>
            <a:pPr lvl="2" eaLnBrk="1" hangingPunct="1">
              <a:lnSpc>
                <a:spcPct val="90000"/>
              </a:lnSpc>
            </a:pPr>
            <a:r>
              <a:rPr lang="en-US" sz="2000" smtClean="0"/>
              <a:t>1.5 V</a:t>
            </a:r>
          </a:p>
          <a:p>
            <a:pPr lvl="2" eaLnBrk="1" hangingPunct="1">
              <a:lnSpc>
                <a:spcPct val="90000"/>
              </a:lnSpc>
            </a:pPr>
            <a:r>
              <a:rPr lang="en-US" sz="2000" smtClean="0"/>
              <a:t>800 MHz</a:t>
            </a:r>
          </a:p>
          <a:p>
            <a:pPr lvl="1" eaLnBrk="1" hangingPunct="1">
              <a:lnSpc>
                <a:spcPct val="90000"/>
              </a:lnSpc>
            </a:pPr>
            <a:r>
              <a:rPr lang="en-US" sz="2400" smtClean="0"/>
              <a:t>DDR4</a:t>
            </a:r>
          </a:p>
          <a:p>
            <a:pPr lvl="2" eaLnBrk="1" hangingPunct="1">
              <a:lnSpc>
                <a:spcPct val="90000"/>
              </a:lnSpc>
            </a:pPr>
            <a:r>
              <a:rPr lang="en-US" sz="2000" smtClean="0"/>
              <a:t>1-1.2 V</a:t>
            </a:r>
          </a:p>
          <a:p>
            <a:pPr lvl="2" eaLnBrk="1" hangingPunct="1">
              <a:lnSpc>
                <a:spcPct val="90000"/>
              </a:lnSpc>
            </a:pPr>
            <a:r>
              <a:rPr lang="en-US" sz="2000" smtClean="0"/>
              <a:t>1600 MHz</a:t>
            </a:r>
          </a:p>
          <a:p>
            <a:pPr lvl="2" eaLnBrk="1" hangingPunct="1">
              <a:lnSpc>
                <a:spcPct val="90000"/>
              </a:lnSpc>
            </a:pPr>
            <a:endParaRPr lang="en-US" sz="2000" smtClean="0"/>
          </a:p>
          <a:p>
            <a:pPr eaLnBrk="1" hangingPunct="1">
              <a:lnSpc>
                <a:spcPct val="90000"/>
              </a:lnSpc>
            </a:pPr>
            <a:r>
              <a:rPr lang="en-US" sz="2800" smtClean="0"/>
              <a:t>GDDR5 is graphics memory based on DDR3</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eaLnBrk="1" hangingPunct="1"/>
            <a:r>
              <a:rPr lang="en-US" smtClean="0"/>
              <a:t>Memory Optimizations</a:t>
            </a:r>
            <a:endParaRPr lang="en-AU" smtClean="0"/>
          </a:p>
        </p:txBody>
      </p:sp>
      <p:sp>
        <p:nvSpPr>
          <p:cNvPr id="33796" name="Rectangle 3"/>
          <p:cNvSpPr>
            <a:spLocks noGrp="1" noChangeArrowheads="1"/>
          </p:cNvSpPr>
          <p:nvPr>
            <p:ph idx="1"/>
          </p:nvPr>
        </p:nvSpPr>
        <p:spPr/>
        <p:txBody>
          <a:bodyPr/>
          <a:lstStyle/>
          <a:p>
            <a:pPr eaLnBrk="1" hangingPunct="1">
              <a:lnSpc>
                <a:spcPct val="90000"/>
              </a:lnSpc>
            </a:pPr>
            <a:r>
              <a:rPr lang="en-US" sz="2800" dirty="0" smtClean="0"/>
              <a:t>Graphics memory:</a:t>
            </a:r>
          </a:p>
          <a:p>
            <a:pPr lvl="1" eaLnBrk="1" hangingPunct="1">
              <a:lnSpc>
                <a:spcPct val="90000"/>
              </a:lnSpc>
            </a:pPr>
            <a:r>
              <a:rPr lang="en-US" sz="2400" dirty="0" smtClean="0"/>
              <a:t>Achieve 2-5 X bandwidth per DRAM vs. DDR3</a:t>
            </a:r>
          </a:p>
          <a:p>
            <a:pPr lvl="2" eaLnBrk="1" hangingPunct="1">
              <a:lnSpc>
                <a:spcPct val="90000"/>
              </a:lnSpc>
            </a:pPr>
            <a:r>
              <a:rPr lang="en-US" sz="2000" dirty="0" smtClean="0"/>
              <a:t>Wider interfaces (32 vs. 16 bit)</a:t>
            </a:r>
          </a:p>
          <a:p>
            <a:pPr lvl="2" eaLnBrk="1" hangingPunct="1">
              <a:lnSpc>
                <a:spcPct val="90000"/>
              </a:lnSpc>
            </a:pPr>
            <a:r>
              <a:rPr lang="en-US" sz="2000" dirty="0" smtClean="0"/>
              <a:t>Higher clock rate</a:t>
            </a:r>
          </a:p>
          <a:p>
            <a:pPr lvl="3" eaLnBrk="1" hangingPunct="1">
              <a:lnSpc>
                <a:spcPct val="90000"/>
              </a:lnSpc>
            </a:pPr>
            <a:r>
              <a:rPr lang="en-US" sz="1600" dirty="0" smtClean="0"/>
              <a:t>Possible because they are attached via soldering instead of </a:t>
            </a:r>
            <a:r>
              <a:rPr lang="en-US" sz="1600" dirty="0" err="1" smtClean="0"/>
              <a:t>socketted</a:t>
            </a:r>
            <a:r>
              <a:rPr lang="en-US" sz="1600" dirty="0" smtClean="0"/>
              <a:t> DIMM modules</a:t>
            </a:r>
          </a:p>
          <a:p>
            <a:pPr eaLnBrk="1" hangingPunct="1">
              <a:lnSpc>
                <a:spcPct val="90000"/>
              </a:lnSpc>
            </a:pPr>
            <a:endParaRPr lang="en-US" sz="2800" dirty="0" smtClean="0"/>
          </a:p>
          <a:p>
            <a:pPr eaLnBrk="1" hangingPunct="1">
              <a:lnSpc>
                <a:spcPct val="90000"/>
              </a:lnSpc>
            </a:pPr>
            <a:r>
              <a:rPr lang="en-US" sz="2800" dirty="0" smtClean="0"/>
              <a:t>Reducing power in SDRAMs:</a:t>
            </a:r>
          </a:p>
          <a:p>
            <a:pPr lvl="1" eaLnBrk="1" hangingPunct="1">
              <a:lnSpc>
                <a:spcPct val="90000"/>
              </a:lnSpc>
            </a:pPr>
            <a:r>
              <a:rPr lang="en-US" sz="2400" dirty="0" smtClean="0"/>
              <a:t>Lower voltage</a:t>
            </a:r>
          </a:p>
          <a:p>
            <a:pPr lvl="1" eaLnBrk="1" hangingPunct="1">
              <a:lnSpc>
                <a:spcPct val="90000"/>
              </a:lnSpc>
            </a:pPr>
            <a:r>
              <a:rPr lang="en-US" sz="2400" dirty="0" smtClean="0"/>
              <a:t>Low power mode (ignores clock, continues to refresh)</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eaLnBrk="1" hangingPunct="1"/>
            <a:r>
              <a:rPr lang="en-US" smtClean="0"/>
              <a:t>Memory Power Consumption</a:t>
            </a:r>
            <a:endParaRPr lang="en-AU" smtClean="0"/>
          </a:p>
        </p:txBody>
      </p:sp>
      <p:pic>
        <p:nvPicPr>
          <p:cNvPr id="34821" name="Picture 2"/>
          <p:cNvPicPr>
            <a:picLocks noChangeAspect="1" noChangeArrowheads="1"/>
          </p:cNvPicPr>
          <p:nvPr/>
        </p:nvPicPr>
        <p:blipFill>
          <a:blip r:embed="rId3" cstate="print"/>
          <a:srcRect/>
          <a:stretch>
            <a:fillRect/>
          </a:stretch>
        </p:blipFill>
        <p:spPr bwMode="auto">
          <a:xfrm>
            <a:off x="184931" y="1276350"/>
            <a:ext cx="8913594" cy="46009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p:txBody>
          <a:bodyPr/>
          <a:lstStyle/>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800" smtClean="0"/>
          </a:p>
          <a:p>
            <a:pPr eaLnBrk="1" hangingPunct="1">
              <a:lnSpc>
                <a:spcPct val="90000"/>
              </a:lnSpc>
            </a:pPr>
            <a:r>
              <a:rPr lang="en-US" sz="2800" smtClean="0"/>
              <a:t>Note that speculative and multithreaded processors may execute other instructions during a miss</a:t>
            </a:r>
            <a:endParaRPr lang="en-US" sz="2400" smtClean="0"/>
          </a:p>
          <a:p>
            <a:pPr lvl="1" eaLnBrk="1" hangingPunct="1">
              <a:lnSpc>
                <a:spcPct val="90000"/>
              </a:lnSpc>
            </a:pPr>
            <a:r>
              <a:rPr lang="en-US" sz="2400" smtClean="0"/>
              <a:t>Reduces performance impact of misses</a:t>
            </a:r>
          </a:p>
        </p:txBody>
      </p:sp>
      <p:pic>
        <p:nvPicPr>
          <p:cNvPr id="12291" name="Picture 3"/>
          <p:cNvPicPr>
            <a:picLocks noChangeAspect="1" noChangeArrowheads="1"/>
          </p:cNvPicPr>
          <p:nvPr/>
        </p:nvPicPr>
        <p:blipFill>
          <a:blip r:embed="rId3" cstate="print"/>
          <a:srcRect/>
          <a:stretch>
            <a:fillRect/>
          </a:stretch>
        </p:blipFill>
        <p:spPr bwMode="auto">
          <a:xfrm>
            <a:off x="1000125" y="2492375"/>
            <a:ext cx="7258050" cy="447675"/>
          </a:xfrm>
          <a:prstGeom prst="rect">
            <a:avLst/>
          </a:prstGeom>
          <a:noFill/>
          <a:ln w="9525">
            <a:noFill/>
            <a:miter lim="800000"/>
            <a:headEnd/>
            <a:tailEnd/>
          </a:ln>
        </p:spPr>
      </p:pic>
      <p:pic>
        <p:nvPicPr>
          <p:cNvPr id="12292" name="Picture 2"/>
          <p:cNvPicPr>
            <a:picLocks noChangeAspect="1" noChangeArrowheads="1"/>
          </p:cNvPicPr>
          <p:nvPr/>
        </p:nvPicPr>
        <p:blipFill>
          <a:blip r:embed="rId4" cstate="print"/>
          <a:srcRect/>
          <a:stretch>
            <a:fillRect/>
          </a:stretch>
        </p:blipFill>
        <p:spPr bwMode="auto">
          <a:xfrm>
            <a:off x="395288" y="1412875"/>
            <a:ext cx="8467725" cy="1000125"/>
          </a:xfrm>
          <a:prstGeom prst="rect">
            <a:avLst/>
          </a:prstGeom>
          <a:noFill/>
          <a:ln w="9525">
            <a:noFill/>
            <a:miter lim="800000"/>
            <a:headEnd/>
            <a:tailEnd/>
          </a:ln>
        </p:spPr>
      </p:pic>
      <p:sp>
        <p:nvSpPr>
          <p:cNvPr id="12294" name="Rectangle 2"/>
          <p:cNvSpPr>
            <a:spLocks noGrp="1" noChangeArrowheads="1"/>
          </p:cNvSpPr>
          <p:nvPr>
            <p:ph type="title"/>
          </p:nvPr>
        </p:nvSpPr>
        <p:spPr/>
        <p:txBody>
          <a:bodyPr/>
          <a:lstStyle/>
          <a:p>
            <a:pPr eaLnBrk="1" hangingPunct="1"/>
            <a:r>
              <a:rPr lang="en-US" smtClean="0"/>
              <a:t>Memory Hierarchy Basics</a:t>
            </a:r>
            <a:endParaRPr lang="en-AU" smtClean="0"/>
          </a:p>
        </p:txBody>
      </p:sp>
      <p:sp>
        <p:nvSpPr>
          <p:cNvPr id="1229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spcBef>
                <a:spcPct val="20000"/>
              </a:spcBef>
              <a:buClr>
                <a:schemeClr val="tx1"/>
              </a:buClr>
              <a:buSzPct val="60000"/>
              <a:buFont typeface="Wingdings" pitchFamily="2" charset="2"/>
              <a:buNone/>
            </a:pPr>
            <a:endParaRPr lang="en-US"/>
          </a:p>
        </p:txBody>
      </p:sp>
      <p:sp>
        <p:nvSpPr>
          <p:cNvPr id="1229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spcBef>
                <a:spcPct val="20000"/>
              </a:spcBef>
              <a:buClr>
                <a:schemeClr val="tx1"/>
              </a:buClr>
              <a:buSzPct val="60000"/>
              <a:buFont typeface="Wingdings" pitchFamily="2" charset="2"/>
              <a:buNone/>
            </a:pPr>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pPr eaLnBrk="1" hangingPunct="1"/>
            <a:r>
              <a:rPr lang="en-US" smtClean="0"/>
              <a:t>Flash Memory</a:t>
            </a:r>
            <a:endParaRPr lang="en-AU" smtClean="0"/>
          </a:p>
        </p:txBody>
      </p:sp>
      <p:sp>
        <p:nvSpPr>
          <p:cNvPr id="35844" name="Rectangle 3"/>
          <p:cNvSpPr>
            <a:spLocks noGrp="1" noChangeArrowheads="1"/>
          </p:cNvSpPr>
          <p:nvPr>
            <p:ph idx="1"/>
          </p:nvPr>
        </p:nvSpPr>
        <p:spPr/>
        <p:txBody>
          <a:bodyPr/>
          <a:lstStyle/>
          <a:p>
            <a:pPr eaLnBrk="1" hangingPunct="1">
              <a:lnSpc>
                <a:spcPct val="90000"/>
              </a:lnSpc>
            </a:pPr>
            <a:r>
              <a:rPr lang="en-US" sz="2800" dirty="0" smtClean="0"/>
              <a:t>Type of EEPROM </a:t>
            </a:r>
          </a:p>
          <a:p>
            <a:pPr lvl="1" eaLnBrk="1" hangingPunct="1"/>
            <a:r>
              <a:rPr lang="en-US" sz="2600" dirty="0" smtClean="0"/>
              <a:t>(Electrical Erasable Programmable Read Only Memory)</a:t>
            </a:r>
          </a:p>
          <a:p>
            <a:pPr eaLnBrk="1" hangingPunct="1">
              <a:lnSpc>
                <a:spcPct val="90000"/>
              </a:lnSpc>
            </a:pPr>
            <a:r>
              <a:rPr lang="en-US" sz="2800" dirty="0" smtClean="0"/>
              <a:t>Must be erased (in blocks) before being overwritten</a:t>
            </a:r>
          </a:p>
          <a:p>
            <a:pPr eaLnBrk="1" hangingPunct="1">
              <a:lnSpc>
                <a:spcPct val="90000"/>
              </a:lnSpc>
            </a:pPr>
            <a:r>
              <a:rPr lang="en-US" sz="2800" dirty="0" smtClean="0"/>
              <a:t>Non volatile</a:t>
            </a:r>
          </a:p>
          <a:p>
            <a:pPr eaLnBrk="1" hangingPunct="1">
              <a:lnSpc>
                <a:spcPct val="90000"/>
              </a:lnSpc>
            </a:pPr>
            <a:r>
              <a:rPr lang="en-US" sz="2800" dirty="0" smtClean="0"/>
              <a:t>Limited number of write cycles</a:t>
            </a:r>
          </a:p>
          <a:p>
            <a:pPr eaLnBrk="1" hangingPunct="1">
              <a:lnSpc>
                <a:spcPct val="90000"/>
              </a:lnSpc>
            </a:pPr>
            <a:r>
              <a:rPr lang="en-US" sz="2800" dirty="0" smtClean="0"/>
              <a:t>Cheaper than SDRAM, more expensive than disk</a:t>
            </a:r>
            <a:endParaRPr lang="en-US" sz="2000" dirty="0" smtClean="0"/>
          </a:p>
          <a:p>
            <a:pPr eaLnBrk="1" hangingPunct="1">
              <a:lnSpc>
                <a:spcPct val="90000"/>
              </a:lnSpc>
            </a:pPr>
            <a:r>
              <a:rPr lang="en-US" sz="2800" dirty="0" smtClean="0"/>
              <a:t>Slower than SRAM, faster than disk</a:t>
            </a:r>
          </a:p>
          <a:p>
            <a:pPr lvl="1" eaLnBrk="1" hangingPunct="1">
              <a:lnSpc>
                <a:spcPct val="90000"/>
              </a:lnSpc>
            </a:pPr>
            <a:endParaRPr lang="en-US" sz="2000" dirty="0" smtClean="0"/>
          </a:p>
          <a:p>
            <a:pPr eaLnBrk="1" hangingPunct="1">
              <a:lnSpc>
                <a:spcPct val="90000"/>
              </a:lnSpc>
            </a:pPr>
            <a:endParaRPr lang="en-US" sz="2400"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en-US" smtClean="0"/>
              <a:t>Memory Dependability</a:t>
            </a:r>
            <a:endParaRPr lang="en-AU" smtClean="0"/>
          </a:p>
        </p:txBody>
      </p:sp>
      <p:sp>
        <p:nvSpPr>
          <p:cNvPr id="36868" name="Rectangle 3"/>
          <p:cNvSpPr>
            <a:spLocks noGrp="1" noChangeArrowheads="1"/>
          </p:cNvSpPr>
          <p:nvPr>
            <p:ph idx="1"/>
          </p:nvPr>
        </p:nvSpPr>
        <p:spPr/>
        <p:txBody>
          <a:bodyPr/>
          <a:lstStyle/>
          <a:p>
            <a:pPr eaLnBrk="1" hangingPunct="1">
              <a:lnSpc>
                <a:spcPct val="90000"/>
              </a:lnSpc>
            </a:pPr>
            <a:r>
              <a:rPr lang="en-US" sz="2800" smtClean="0"/>
              <a:t>Memory is susceptible to cosmic rays</a:t>
            </a:r>
          </a:p>
          <a:p>
            <a:pPr eaLnBrk="1" hangingPunct="1">
              <a:lnSpc>
                <a:spcPct val="90000"/>
              </a:lnSpc>
            </a:pPr>
            <a:r>
              <a:rPr lang="en-US" sz="2800" i="1" smtClean="0"/>
              <a:t>Soft errors</a:t>
            </a:r>
            <a:r>
              <a:rPr lang="en-US" sz="2800" smtClean="0"/>
              <a:t>:  dynamic errors</a:t>
            </a:r>
          </a:p>
          <a:p>
            <a:pPr lvl="1" eaLnBrk="1" hangingPunct="1">
              <a:lnSpc>
                <a:spcPct val="90000"/>
              </a:lnSpc>
            </a:pPr>
            <a:r>
              <a:rPr lang="en-US" sz="2400" smtClean="0"/>
              <a:t>Detected and fixed by error correcting codes (ECC)</a:t>
            </a:r>
          </a:p>
          <a:p>
            <a:pPr eaLnBrk="1" hangingPunct="1">
              <a:lnSpc>
                <a:spcPct val="90000"/>
              </a:lnSpc>
            </a:pPr>
            <a:r>
              <a:rPr lang="en-US" sz="2800" i="1" smtClean="0"/>
              <a:t>Hard errors</a:t>
            </a:r>
            <a:r>
              <a:rPr lang="en-US" sz="2800" smtClean="0"/>
              <a:t>:  permanent errors</a:t>
            </a:r>
          </a:p>
          <a:p>
            <a:pPr lvl="1" eaLnBrk="1" hangingPunct="1">
              <a:lnSpc>
                <a:spcPct val="90000"/>
              </a:lnSpc>
            </a:pPr>
            <a:r>
              <a:rPr lang="en-US" sz="2400" smtClean="0"/>
              <a:t>Use sparse rows to replace defective rows</a:t>
            </a:r>
          </a:p>
          <a:p>
            <a:pPr eaLnBrk="1" hangingPunct="1">
              <a:lnSpc>
                <a:spcPct val="90000"/>
              </a:lnSpc>
            </a:pPr>
            <a:endParaRPr lang="en-US" smtClean="0"/>
          </a:p>
          <a:p>
            <a:pPr eaLnBrk="1" hangingPunct="1">
              <a:lnSpc>
                <a:spcPct val="90000"/>
              </a:lnSpc>
            </a:pPr>
            <a:r>
              <a:rPr lang="en-US" sz="2800" smtClean="0"/>
              <a:t>Chipkill:  a RAID-like error recovery technique</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https://encrypted-tbn1.gstatic.com/images?q=tbn:ANd9GcTw5G9AAitAnCB4zU5uMRXq-JBY6rAnJYwYQfcwTRk0K7mMJmtXcA"/>
          <p:cNvPicPr>
            <a:picLocks noChangeAspect="1" noChangeArrowheads="1"/>
          </p:cNvPicPr>
          <p:nvPr/>
        </p:nvPicPr>
        <p:blipFill>
          <a:blip r:embed="rId3" cstate="print"/>
          <a:srcRect/>
          <a:stretch>
            <a:fillRect/>
          </a:stretch>
        </p:blipFill>
        <p:spPr bwMode="auto">
          <a:xfrm>
            <a:off x="6300788" y="2773363"/>
            <a:ext cx="2592387" cy="4084637"/>
          </a:xfrm>
          <a:prstGeom prst="rect">
            <a:avLst/>
          </a:prstGeom>
          <a:noFill/>
          <a:ln w="9525">
            <a:noFill/>
            <a:miter lim="800000"/>
            <a:headEnd/>
            <a:tailEnd/>
          </a:ln>
        </p:spPr>
      </p:pic>
      <p:sp>
        <p:nvSpPr>
          <p:cNvPr id="37891" name="Rectangle 2"/>
          <p:cNvSpPr>
            <a:spLocks noGrp="1" noChangeArrowheads="1"/>
          </p:cNvSpPr>
          <p:nvPr>
            <p:ph type="title"/>
          </p:nvPr>
        </p:nvSpPr>
        <p:spPr/>
        <p:txBody>
          <a:bodyPr/>
          <a:lstStyle/>
          <a:p>
            <a:pPr eaLnBrk="1" hangingPunct="1"/>
            <a:r>
              <a:rPr lang="en-US" smtClean="0"/>
              <a:t>Virtual Memory</a:t>
            </a:r>
            <a:endParaRPr lang="en-AU" smtClean="0"/>
          </a:p>
        </p:txBody>
      </p:sp>
      <p:sp>
        <p:nvSpPr>
          <p:cNvPr id="37892" name="Rectangle 3"/>
          <p:cNvSpPr>
            <a:spLocks noGrp="1" noChangeArrowheads="1"/>
          </p:cNvSpPr>
          <p:nvPr>
            <p:ph idx="1"/>
          </p:nvPr>
        </p:nvSpPr>
        <p:spPr>
          <a:xfrm>
            <a:off x="279400" y="1073150"/>
            <a:ext cx="6452840" cy="5403850"/>
          </a:xfrm>
        </p:spPr>
        <p:txBody>
          <a:bodyPr/>
          <a:lstStyle/>
          <a:p>
            <a:pPr eaLnBrk="1" hangingPunct="1">
              <a:lnSpc>
                <a:spcPct val="90000"/>
              </a:lnSpc>
            </a:pPr>
            <a:r>
              <a:rPr lang="en-US" sz="2800" dirty="0" smtClean="0"/>
              <a:t>Protection via virtual memory</a:t>
            </a:r>
          </a:p>
          <a:p>
            <a:pPr lvl="1" eaLnBrk="1" hangingPunct="1">
              <a:lnSpc>
                <a:spcPct val="90000"/>
              </a:lnSpc>
            </a:pPr>
            <a:r>
              <a:rPr lang="en-US" sz="2400" dirty="0" smtClean="0"/>
              <a:t>Keeps processes in their own memory space</a:t>
            </a:r>
          </a:p>
          <a:p>
            <a:pPr lvl="1" eaLnBrk="1" hangingPunct="1">
              <a:lnSpc>
                <a:spcPct val="90000"/>
              </a:lnSpc>
            </a:pPr>
            <a:endParaRPr lang="en-US" sz="2400" dirty="0" smtClean="0"/>
          </a:p>
          <a:p>
            <a:pPr eaLnBrk="1" hangingPunct="1">
              <a:lnSpc>
                <a:spcPct val="90000"/>
              </a:lnSpc>
            </a:pPr>
            <a:r>
              <a:rPr lang="en-US" sz="2800" dirty="0" smtClean="0"/>
              <a:t>Role of architecture:</a:t>
            </a:r>
          </a:p>
          <a:p>
            <a:pPr lvl="1" eaLnBrk="1" hangingPunct="1">
              <a:lnSpc>
                <a:spcPct val="90000"/>
              </a:lnSpc>
            </a:pPr>
            <a:r>
              <a:rPr lang="en-US" sz="2400" dirty="0" smtClean="0"/>
              <a:t>Provide user mode and supervisor mode</a:t>
            </a:r>
          </a:p>
          <a:p>
            <a:pPr lvl="1" eaLnBrk="1" hangingPunct="1">
              <a:lnSpc>
                <a:spcPct val="90000"/>
              </a:lnSpc>
            </a:pPr>
            <a:r>
              <a:rPr lang="en-US" sz="2400" dirty="0" smtClean="0"/>
              <a:t>Protect certain aspects of CPU state</a:t>
            </a:r>
          </a:p>
          <a:p>
            <a:pPr lvl="1" eaLnBrk="1" hangingPunct="1">
              <a:lnSpc>
                <a:spcPct val="90000"/>
              </a:lnSpc>
            </a:pPr>
            <a:r>
              <a:rPr lang="en-US" sz="2400" dirty="0" smtClean="0"/>
              <a:t>Provide mechanisms for switching between user and supervisor mode</a:t>
            </a:r>
          </a:p>
          <a:p>
            <a:pPr lvl="1" eaLnBrk="1" hangingPunct="1">
              <a:lnSpc>
                <a:spcPct val="90000"/>
              </a:lnSpc>
            </a:pPr>
            <a:r>
              <a:rPr lang="en-US" sz="2400" dirty="0" smtClean="0"/>
              <a:t>Provide mechanisms to limit memory accesses</a:t>
            </a:r>
          </a:p>
          <a:p>
            <a:pPr lvl="2" eaLnBrk="1" hangingPunct="1"/>
            <a:r>
              <a:rPr lang="en-US" dirty="0" smtClean="0"/>
              <a:t>read-only pages</a:t>
            </a:r>
          </a:p>
          <a:p>
            <a:pPr lvl="2" eaLnBrk="1" hangingPunct="1"/>
            <a:r>
              <a:rPr lang="en-US" dirty="0" smtClean="0"/>
              <a:t>executable pages</a:t>
            </a:r>
          </a:p>
          <a:p>
            <a:pPr lvl="2" eaLnBrk="1" hangingPunct="1"/>
            <a:r>
              <a:rPr lang="en-US" dirty="0" smtClean="0"/>
              <a:t>shared pages</a:t>
            </a:r>
          </a:p>
          <a:p>
            <a:pPr lvl="1" eaLnBrk="1" hangingPunct="1">
              <a:lnSpc>
                <a:spcPct val="90000"/>
              </a:lnSpc>
            </a:pPr>
            <a:r>
              <a:rPr lang="en-US" sz="2400" dirty="0" smtClean="0"/>
              <a:t>Provide TLB to translate addresses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Memory organization</a:t>
            </a:r>
          </a:p>
        </p:txBody>
      </p:sp>
      <p:sp>
        <p:nvSpPr>
          <p:cNvPr id="53251" name="Rectangle 3"/>
          <p:cNvSpPr>
            <a:spLocks noGrp="1" noChangeArrowheads="1"/>
          </p:cNvSpPr>
          <p:nvPr>
            <p:ph type="body" idx="1"/>
          </p:nvPr>
        </p:nvSpPr>
        <p:spPr>
          <a:xfrm>
            <a:off x="381000" y="1066800"/>
            <a:ext cx="8208963" cy="763588"/>
          </a:xfrm>
        </p:spPr>
        <p:txBody>
          <a:bodyPr/>
          <a:lstStyle/>
          <a:p>
            <a:r>
              <a:rPr lang="en-US" sz="2000" smtClean="0"/>
              <a:t>The operating system, together with the MMU hardware, take care of separating the programs.</a:t>
            </a:r>
          </a:p>
          <a:p>
            <a:r>
              <a:rPr lang="en-US" sz="2000" smtClean="0"/>
              <a:t>Each program runs in its own ‘virtual’ environment, and uses logical addressing that is (often) different the the actual physical addresses.</a:t>
            </a:r>
          </a:p>
          <a:p>
            <a:pPr>
              <a:buFont typeface="Monotype Sorts" pitchFamily="2" charset="2"/>
              <a:buNone/>
            </a:pPr>
            <a:r>
              <a:rPr lang="en-US" sz="2000" smtClean="0"/>
              <a:t> </a:t>
            </a:r>
          </a:p>
          <a:p>
            <a:r>
              <a:rPr lang="en-US" sz="2000" smtClean="0"/>
              <a:t>Within the virtual world of a program, the full 4 Gigabytes address space is available. (Less under Windows)</a:t>
            </a:r>
          </a:p>
          <a:p>
            <a:endParaRPr lang="en-US" sz="2000" smtClean="0"/>
          </a:p>
          <a:p>
            <a:r>
              <a:rPr lang="en-US" sz="2000" smtClean="0"/>
              <a:t>In the von Neumann architecture, we need to manage the memory space to store the following:</a:t>
            </a:r>
          </a:p>
          <a:p>
            <a:endParaRPr lang="en-US" sz="2000" smtClean="0"/>
          </a:p>
          <a:p>
            <a:pPr lvl="1"/>
            <a:r>
              <a:rPr lang="en-US" sz="1800" smtClean="0"/>
              <a:t>The machine code of the program</a:t>
            </a:r>
          </a:p>
          <a:p>
            <a:pPr lvl="1"/>
            <a:r>
              <a:rPr lang="en-US" sz="1800" smtClean="0"/>
              <a:t>The data:</a:t>
            </a:r>
          </a:p>
          <a:p>
            <a:pPr lvl="2"/>
            <a:r>
              <a:rPr lang="en-US" sz="1800" smtClean="0"/>
              <a:t>Global variables and constants</a:t>
            </a:r>
          </a:p>
          <a:p>
            <a:pPr lvl="2"/>
            <a:r>
              <a:rPr lang="en-US" sz="1800" smtClean="0"/>
              <a:t>The stack/local variables</a:t>
            </a:r>
          </a:p>
          <a:p>
            <a:pPr lvl="2"/>
            <a:r>
              <a:rPr lang="en-US" sz="1800" smtClean="0"/>
              <a:t>The heap</a:t>
            </a:r>
          </a:p>
        </p:txBody>
      </p:sp>
      <p:sp>
        <p:nvSpPr>
          <p:cNvPr id="53252" name="Rectangle 4"/>
          <p:cNvSpPr>
            <a:spLocks noChangeArrowheads="1"/>
          </p:cNvSpPr>
          <p:nvPr/>
        </p:nvSpPr>
        <p:spPr bwMode="auto">
          <a:xfrm>
            <a:off x="5715000" y="4267200"/>
            <a:ext cx="1524000" cy="2362200"/>
          </a:xfrm>
          <a:prstGeom prst="rect">
            <a:avLst/>
          </a:prstGeom>
          <a:solidFill>
            <a:srgbClr val="FFCC9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CC99"/>
            </a:extrusionClr>
          </a:sp3d>
        </p:spPr>
        <p:txBody>
          <a:bodyPr wrap="none" anchor="ctr">
            <a:flatTx/>
          </a:bodyPr>
          <a:lstStyle/>
          <a:p>
            <a:r>
              <a:rPr lang="en-US" sz="1800"/>
              <a:t>Main memory</a:t>
            </a:r>
          </a:p>
          <a:p>
            <a:endParaRPr lang="en-US" sz="1800"/>
          </a:p>
          <a:p>
            <a:endParaRPr lang="en-US" sz="1800"/>
          </a:p>
          <a:p>
            <a:r>
              <a:rPr lang="en-US" sz="1800"/>
              <a:t>Program</a:t>
            </a:r>
          </a:p>
          <a:p>
            <a:r>
              <a:rPr lang="en-US" sz="1800"/>
              <a:t>+</a:t>
            </a:r>
          </a:p>
          <a:p>
            <a:r>
              <a:rPr lang="en-US" sz="1800"/>
              <a:t>Data</a:t>
            </a:r>
          </a:p>
          <a:p>
            <a:endParaRPr lang="en-US" sz="1800"/>
          </a:p>
          <a:p>
            <a:endParaRPr lang="en-US" sz="1800"/>
          </a:p>
        </p:txBody>
      </p:sp>
    </p:spTree>
  </p:cSld>
  <p:clrMapOvr>
    <a:masterClrMapping/>
  </p:clrMapOvr>
  <p:transition>
    <p:cover dir="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t>Memory Organization: more detail</a:t>
            </a:r>
          </a:p>
        </p:txBody>
      </p:sp>
      <p:sp>
        <p:nvSpPr>
          <p:cNvPr id="54275" name="Rectangle 3"/>
          <p:cNvSpPr>
            <a:spLocks noChangeArrowheads="1"/>
          </p:cNvSpPr>
          <p:nvPr/>
        </p:nvSpPr>
        <p:spPr bwMode="auto">
          <a:xfrm>
            <a:off x="6172200" y="1066800"/>
            <a:ext cx="2209800" cy="5334000"/>
          </a:xfrm>
          <a:prstGeom prst="rect">
            <a:avLst/>
          </a:prstGeom>
          <a:solidFill>
            <a:srgbClr val="FFCC9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CC99"/>
            </a:extrusionClr>
          </a:sp3d>
        </p:spPr>
        <p:txBody>
          <a:bodyPr wrap="none" anchor="ctr">
            <a:flatTx/>
          </a:bodyPr>
          <a:lstStyle/>
          <a:p>
            <a:endParaRPr lang="en-US" sz="1800"/>
          </a:p>
          <a:p>
            <a:endParaRPr lang="en-US" sz="1800"/>
          </a:p>
        </p:txBody>
      </p:sp>
      <p:sp>
        <p:nvSpPr>
          <p:cNvPr id="54276" name="Rectangle 4"/>
          <p:cNvSpPr>
            <a:spLocks noChangeArrowheads="1"/>
          </p:cNvSpPr>
          <p:nvPr/>
        </p:nvSpPr>
        <p:spPr bwMode="auto">
          <a:xfrm>
            <a:off x="6019800" y="5486400"/>
            <a:ext cx="2209800" cy="914400"/>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r>
              <a:rPr lang="en-US" sz="1800"/>
              <a:t>Machine code</a:t>
            </a:r>
          </a:p>
        </p:txBody>
      </p:sp>
      <p:sp>
        <p:nvSpPr>
          <p:cNvPr id="54277" name="Text Box 5"/>
          <p:cNvSpPr txBox="1">
            <a:spLocks noChangeArrowheads="1"/>
          </p:cNvSpPr>
          <p:nvPr/>
        </p:nvSpPr>
        <p:spPr bwMode="auto">
          <a:xfrm>
            <a:off x="4876800" y="6324600"/>
            <a:ext cx="1311275" cy="338138"/>
          </a:xfrm>
          <a:prstGeom prst="rect">
            <a:avLst/>
          </a:prstGeom>
          <a:noFill/>
          <a:ln w="25400">
            <a:noFill/>
            <a:miter lim="800000"/>
            <a:headEnd/>
            <a:tailEnd/>
          </a:ln>
        </p:spPr>
        <p:txBody>
          <a:bodyPr wrap="none">
            <a:spAutoFit/>
          </a:bodyPr>
          <a:lstStyle/>
          <a:p>
            <a:r>
              <a:rPr lang="en-US" sz="1600">
                <a:latin typeface="Arial" charset="0"/>
              </a:rPr>
              <a:t>0x00000000</a:t>
            </a:r>
          </a:p>
        </p:txBody>
      </p:sp>
      <p:sp>
        <p:nvSpPr>
          <p:cNvPr id="54278" name="Text Box 6"/>
          <p:cNvSpPr txBox="1">
            <a:spLocks noChangeArrowheads="1"/>
          </p:cNvSpPr>
          <p:nvPr/>
        </p:nvSpPr>
        <p:spPr bwMode="auto">
          <a:xfrm>
            <a:off x="4914900" y="990600"/>
            <a:ext cx="1401763" cy="338138"/>
          </a:xfrm>
          <a:prstGeom prst="rect">
            <a:avLst/>
          </a:prstGeom>
          <a:noFill/>
          <a:ln w="25400">
            <a:noFill/>
            <a:miter lim="800000"/>
            <a:headEnd/>
            <a:tailEnd/>
          </a:ln>
        </p:spPr>
        <p:txBody>
          <a:bodyPr wrap="none">
            <a:spAutoFit/>
          </a:bodyPr>
          <a:lstStyle/>
          <a:p>
            <a:r>
              <a:rPr lang="en-US" sz="1600">
                <a:latin typeface="Arial" charset="0"/>
              </a:rPr>
              <a:t>0xFFFFFFFF</a:t>
            </a:r>
          </a:p>
        </p:txBody>
      </p:sp>
      <p:sp>
        <p:nvSpPr>
          <p:cNvPr id="54279" name="Rectangle 7"/>
          <p:cNvSpPr>
            <a:spLocks noChangeArrowheads="1"/>
          </p:cNvSpPr>
          <p:nvPr/>
        </p:nvSpPr>
        <p:spPr bwMode="auto">
          <a:xfrm>
            <a:off x="6019800" y="4953000"/>
            <a:ext cx="2209800" cy="457200"/>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r>
              <a:rPr lang="en-US" sz="1800"/>
              <a:t>Global variables</a:t>
            </a:r>
          </a:p>
        </p:txBody>
      </p:sp>
      <p:sp>
        <p:nvSpPr>
          <p:cNvPr id="54280" name="Rectangle 8"/>
          <p:cNvSpPr>
            <a:spLocks noChangeArrowheads="1"/>
          </p:cNvSpPr>
          <p:nvPr/>
        </p:nvSpPr>
        <p:spPr bwMode="auto">
          <a:xfrm>
            <a:off x="6019800" y="4343400"/>
            <a:ext cx="2209800" cy="533400"/>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r>
              <a:rPr lang="en-US" sz="1800"/>
              <a:t>Stack </a:t>
            </a:r>
          </a:p>
        </p:txBody>
      </p:sp>
      <p:sp>
        <p:nvSpPr>
          <p:cNvPr id="54281" name="Rectangle 9"/>
          <p:cNvSpPr>
            <a:spLocks noChangeArrowheads="1"/>
          </p:cNvSpPr>
          <p:nvPr/>
        </p:nvSpPr>
        <p:spPr bwMode="auto">
          <a:xfrm>
            <a:off x="6019800" y="1295400"/>
            <a:ext cx="2209800" cy="990600"/>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wrap="none" anchor="ctr">
            <a:flatTx/>
          </a:bodyPr>
          <a:lstStyle/>
          <a:p>
            <a:r>
              <a:rPr lang="en-US" sz="1800"/>
              <a:t>Heap</a:t>
            </a:r>
          </a:p>
        </p:txBody>
      </p:sp>
      <p:sp>
        <p:nvSpPr>
          <p:cNvPr id="54282" name="Line 10"/>
          <p:cNvSpPr>
            <a:spLocks noChangeShapeType="1"/>
          </p:cNvSpPr>
          <p:nvPr/>
        </p:nvSpPr>
        <p:spPr bwMode="auto">
          <a:xfrm flipV="1">
            <a:off x="7162800" y="3733800"/>
            <a:ext cx="0" cy="609600"/>
          </a:xfrm>
          <a:prstGeom prst="line">
            <a:avLst/>
          </a:prstGeom>
          <a:noFill/>
          <a:ln w="25400">
            <a:solidFill>
              <a:schemeClr val="hlink"/>
            </a:solidFill>
            <a:round/>
            <a:headEnd/>
            <a:tailEnd type="triangle" w="med" len="med"/>
          </a:ln>
        </p:spPr>
        <p:txBody>
          <a:bodyPr wrap="none" anchor="ctr"/>
          <a:lstStyle/>
          <a:p>
            <a:endParaRPr lang="en-US"/>
          </a:p>
        </p:txBody>
      </p:sp>
      <p:sp>
        <p:nvSpPr>
          <p:cNvPr id="54283" name="Line 11"/>
          <p:cNvSpPr>
            <a:spLocks noChangeShapeType="1"/>
          </p:cNvSpPr>
          <p:nvPr/>
        </p:nvSpPr>
        <p:spPr bwMode="auto">
          <a:xfrm>
            <a:off x="7162800" y="2286000"/>
            <a:ext cx="0" cy="609600"/>
          </a:xfrm>
          <a:prstGeom prst="line">
            <a:avLst/>
          </a:prstGeom>
          <a:noFill/>
          <a:ln w="25400">
            <a:solidFill>
              <a:schemeClr val="hlink"/>
            </a:solidFill>
            <a:round/>
            <a:headEnd/>
            <a:tailEnd type="triangle" w="med" len="med"/>
          </a:ln>
        </p:spPr>
        <p:txBody>
          <a:bodyPr wrap="none" anchor="ctr"/>
          <a:lstStyle/>
          <a:p>
            <a:endParaRPr lang="en-US"/>
          </a:p>
        </p:txBody>
      </p:sp>
      <p:sp>
        <p:nvSpPr>
          <p:cNvPr id="470028" name="AutoShape 12"/>
          <p:cNvSpPr>
            <a:spLocks noChangeArrowheads="1"/>
          </p:cNvSpPr>
          <p:nvPr/>
        </p:nvSpPr>
        <p:spPr bwMode="auto">
          <a:xfrm>
            <a:off x="228600" y="5486400"/>
            <a:ext cx="3200400" cy="1219200"/>
          </a:xfrm>
          <a:prstGeom prst="wedgeRoundRectCallout">
            <a:avLst>
              <a:gd name="adj1" fmla="val 124208"/>
              <a:gd name="adj2" fmla="val -13542"/>
              <a:gd name="adj3" fmla="val 16667"/>
            </a:avLst>
          </a:prstGeom>
          <a:noFill/>
          <a:ln w="12700">
            <a:solidFill>
              <a:schemeClr val="hlink"/>
            </a:solidFill>
            <a:miter lim="800000"/>
            <a:headEnd/>
            <a:tailEnd/>
          </a:ln>
        </p:spPr>
        <p:txBody>
          <a:bodyPr wrap="none" anchor="ctr"/>
          <a:lstStyle/>
          <a:p>
            <a:r>
              <a:rPr lang="en-US" sz="1800"/>
              <a:t>The program itself:</a:t>
            </a:r>
          </a:p>
          <a:p>
            <a:r>
              <a:rPr lang="en-US" sz="1800"/>
              <a:t>a set of machine </a:t>
            </a:r>
            <a:br>
              <a:rPr lang="en-US" sz="1800"/>
            </a:br>
            <a:r>
              <a:rPr lang="en-US" sz="1800"/>
              <a:t>instructions.</a:t>
            </a:r>
            <a:br>
              <a:rPr lang="en-US" sz="1800"/>
            </a:br>
            <a:r>
              <a:rPr lang="en-US" sz="1800"/>
              <a:t>This is in the .exe</a:t>
            </a:r>
            <a:endParaRPr lang="en-US" sz="1600">
              <a:latin typeface="Courier New" pitchFamily="49" charset="0"/>
            </a:endParaRPr>
          </a:p>
        </p:txBody>
      </p:sp>
      <p:sp>
        <p:nvSpPr>
          <p:cNvPr id="470029" name="AutoShape 13"/>
          <p:cNvSpPr>
            <a:spLocks noChangeArrowheads="1"/>
          </p:cNvSpPr>
          <p:nvPr/>
        </p:nvSpPr>
        <p:spPr bwMode="auto">
          <a:xfrm>
            <a:off x="152400" y="4191000"/>
            <a:ext cx="3200400" cy="1219200"/>
          </a:xfrm>
          <a:prstGeom prst="wedgeRoundRectCallout">
            <a:avLst>
              <a:gd name="adj1" fmla="val 129315"/>
              <a:gd name="adj2" fmla="val 35546"/>
              <a:gd name="adj3" fmla="val 16667"/>
            </a:avLst>
          </a:prstGeom>
          <a:noFill/>
          <a:ln w="12700">
            <a:solidFill>
              <a:schemeClr val="hlink"/>
            </a:solidFill>
            <a:miter lim="800000"/>
            <a:headEnd/>
            <a:tailEnd/>
          </a:ln>
        </p:spPr>
        <p:txBody>
          <a:bodyPr wrap="none" anchor="ctr"/>
          <a:lstStyle/>
          <a:p>
            <a:r>
              <a:rPr lang="en-US" sz="1800"/>
              <a:t>Before the first line</a:t>
            </a:r>
            <a:br>
              <a:rPr lang="en-US" sz="1800"/>
            </a:br>
            <a:r>
              <a:rPr lang="en-US" sz="1800"/>
              <a:t>of the program is run,</a:t>
            </a:r>
            <a:br>
              <a:rPr lang="en-US" sz="1800"/>
            </a:br>
            <a:r>
              <a:rPr lang="en-US" sz="1800"/>
              <a:t>all global variables and </a:t>
            </a:r>
            <a:br>
              <a:rPr lang="en-US" sz="1800"/>
            </a:br>
            <a:r>
              <a:rPr lang="en-US" sz="1800"/>
              <a:t>constants are initialized.</a:t>
            </a:r>
            <a:endParaRPr lang="en-US" sz="1600">
              <a:latin typeface="Courier New" pitchFamily="49" charset="0"/>
            </a:endParaRPr>
          </a:p>
        </p:txBody>
      </p:sp>
      <p:sp>
        <p:nvSpPr>
          <p:cNvPr id="470030" name="AutoShape 14"/>
          <p:cNvSpPr>
            <a:spLocks noChangeArrowheads="1"/>
          </p:cNvSpPr>
          <p:nvPr/>
        </p:nvSpPr>
        <p:spPr bwMode="auto">
          <a:xfrm>
            <a:off x="152400" y="2819400"/>
            <a:ext cx="3200400" cy="1219200"/>
          </a:xfrm>
          <a:prstGeom prst="wedgeRoundRectCallout">
            <a:avLst>
              <a:gd name="adj1" fmla="val 115375"/>
              <a:gd name="adj2" fmla="val 95444"/>
              <a:gd name="adj3" fmla="val 16667"/>
            </a:avLst>
          </a:prstGeom>
          <a:noFill/>
          <a:ln w="12700">
            <a:solidFill>
              <a:schemeClr val="hlink"/>
            </a:solidFill>
            <a:miter lim="800000"/>
            <a:headEnd/>
            <a:tailEnd/>
          </a:ln>
        </p:spPr>
        <p:txBody>
          <a:bodyPr wrap="none" anchor="ctr"/>
          <a:lstStyle/>
          <a:p>
            <a:r>
              <a:rPr lang="en-US" sz="1800"/>
              <a:t>The local variables in the </a:t>
            </a:r>
            <a:br>
              <a:rPr lang="en-US" sz="1800"/>
            </a:br>
            <a:r>
              <a:rPr lang="en-US" sz="1800"/>
              <a:t>routines. With each routine </a:t>
            </a:r>
            <a:br>
              <a:rPr lang="en-US" sz="1800"/>
            </a:br>
            <a:r>
              <a:rPr lang="en-US" sz="1800"/>
              <a:t>call, a new set of variables</a:t>
            </a:r>
            <a:br>
              <a:rPr lang="en-US" sz="1800"/>
            </a:br>
            <a:r>
              <a:rPr lang="en-US" sz="1800"/>
              <a:t>if put in the stack. </a:t>
            </a:r>
            <a:endParaRPr lang="en-US" sz="1600">
              <a:latin typeface="Courier New" pitchFamily="49" charset="0"/>
            </a:endParaRPr>
          </a:p>
        </p:txBody>
      </p:sp>
      <p:sp>
        <p:nvSpPr>
          <p:cNvPr id="54287" name="Text Box 15"/>
          <p:cNvSpPr txBox="1">
            <a:spLocks noChangeArrowheads="1"/>
          </p:cNvSpPr>
          <p:nvPr/>
        </p:nvSpPr>
        <p:spPr bwMode="auto">
          <a:xfrm>
            <a:off x="6556375" y="3200400"/>
            <a:ext cx="1406525" cy="338138"/>
          </a:xfrm>
          <a:prstGeom prst="rect">
            <a:avLst/>
          </a:prstGeom>
          <a:noFill/>
          <a:ln w="25400">
            <a:noFill/>
            <a:miter lim="800000"/>
            <a:headEnd/>
            <a:tailEnd/>
          </a:ln>
        </p:spPr>
        <p:txBody>
          <a:bodyPr wrap="none">
            <a:spAutoFit/>
          </a:bodyPr>
          <a:lstStyle/>
          <a:p>
            <a:r>
              <a:rPr lang="en-US" sz="1600">
                <a:latin typeface="Arial" charset="0"/>
              </a:rPr>
              <a:t>Free memory</a:t>
            </a:r>
          </a:p>
        </p:txBody>
      </p:sp>
      <p:sp>
        <p:nvSpPr>
          <p:cNvPr id="470032" name="AutoShape 16"/>
          <p:cNvSpPr>
            <a:spLocks noChangeArrowheads="1"/>
          </p:cNvSpPr>
          <p:nvPr/>
        </p:nvSpPr>
        <p:spPr bwMode="auto">
          <a:xfrm>
            <a:off x="152400" y="914400"/>
            <a:ext cx="3124200" cy="838200"/>
          </a:xfrm>
          <a:prstGeom prst="wedgeRoundRectCallout">
            <a:avLst>
              <a:gd name="adj1" fmla="val 135060"/>
              <a:gd name="adj2" fmla="val 49810"/>
              <a:gd name="adj3" fmla="val 16667"/>
            </a:avLst>
          </a:prstGeom>
          <a:noFill/>
          <a:ln w="12700">
            <a:solidFill>
              <a:schemeClr val="hlink"/>
            </a:solidFill>
            <a:miter lim="800000"/>
            <a:headEnd/>
            <a:tailEnd/>
          </a:ln>
        </p:spPr>
        <p:txBody>
          <a:bodyPr wrap="none" anchor="ctr"/>
          <a:lstStyle/>
          <a:p>
            <a:r>
              <a:rPr lang="en-US" sz="1800"/>
              <a:t>The memory that is reserved</a:t>
            </a:r>
            <a:br>
              <a:rPr lang="en-US" sz="1800"/>
            </a:br>
            <a:r>
              <a:rPr lang="en-US" sz="1800"/>
              <a:t>by the memory manager </a:t>
            </a:r>
            <a:endParaRPr lang="en-US" sz="1600">
              <a:latin typeface="Courier New" pitchFamily="49" charset="0"/>
            </a:endParaRPr>
          </a:p>
        </p:txBody>
      </p:sp>
      <p:sp>
        <p:nvSpPr>
          <p:cNvPr id="470033" name="AutoShape 17"/>
          <p:cNvSpPr>
            <a:spLocks noChangeArrowheads="1"/>
          </p:cNvSpPr>
          <p:nvPr/>
        </p:nvSpPr>
        <p:spPr bwMode="auto">
          <a:xfrm>
            <a:off x="762000" y="1905000"/>
            <a:ext cx="3124200" cy="838200"/>
          </a:xfrm>
          <a:prstGeom prst="wedgeRoundRectCallout">
            <a:avLst>
              <a:gd name="adj1" fmla="val 151472"/>
              <a:gd name="adj2" fmla="val 100380"/>
              <a:gd name="adj3" fmla="val 16667"/>
            </a:avLst>
          </a:prstGeom>
          <a:noFill/>
          <a:ln w="12700">
            <a:solidFill>
              <a:schemeClr val="hlink"/>
            </a:solidFill>
            <a:miter lim="800000"/>
            <a:headEnd/>
            <a:tailEnd/>
          </a:ln>
        </p:spPr>
        <p:txBody>
          <a:bodyPr wrap="none" anchor="ctr"/>
          <a:lstStyle/>
          <a:p>
            <a:r>
              <a:rPr lang="en-US" sz="1800"/>
              <a:t>If the heap and the</a:t>
            </a:r>
            <a:br>
              <a:rPr lang="en-US" sz="1800"/>
            </a:br>
            <a:r>
              <a:rPr lang="en-US" sz="1800"/>
              <a:t>stack collide, we’re out</a:t>
            </a:r>
          </a:p>
          <a:p>
            <a:r>
              <a:rPr lang="en-US" sz="1800"/>
              <a:t>of memory </a:t>
            </a:r>
            <a:endParaRPr lang="en-US" sz="1600">
              <a:latin typeface="Courier New" pitchFamily="49" charset="0"/>
            </a:endParaRPr>
          </a:p>
        </p:txBody>
      </p:sp>
      <p:sp>
        <p:nvSpPr>
          <p:cNvPr id="54290" name="Line 18"/>
          <p:cNvSpPr>
            <a:spLocks noChangeShapeType="1"/>
          </p:cNvSpPr>
          <p:nvPr/>
        </p:nvSpPr>
        <p:spPr bwMode="auto">
          <a:xfrm flipV="1">
            <a:off x="5334000" y="4343400"/>
            <a:ext cx="609600" cy="0"/>
          </a:xfrm>
          <a:prstGeom prst="line">
            <a:avLst/>
          </a:prstGeom>
          <a:noFill/>
          <a:ln w="25400">
            <a:solidFill>
              <a:schemeClr val="hlink"/>
            </a:solidFill>
            <a:round/>
            <a:headEnd/>
            <a:tailEnd type="triangle" w="med" len="med"/>
          </a:ln>
        </p:spPr>
        <p:txBody>
          <a:bodyPr wrap="none" anchor="ctr"/>
          <a:lstStyle/>
          <a:p>
            <a:endParaRPr lang="en-US"/>
          </a:p>
        </p:txBody>
      </p:sp>
      <p:sp>
        <p:nvSpPr>
          <p:cNvPr id="54291" name="Text Box 19"/>
          <p:cNvSpPr txBox="1">
            <a:spLocks noChangeArrowheads="1"/>
          </p:cNvSpPr>
          <p:nvPr/>
        </p:nvSpPr>
        <p:spPr bwMode="auto">
          <a:xfrm>
            <a:off x="4876800" y="4038600"/>
            <a:ext cx="1382713" cy="338138"/>
          </a:xfrm>
          <a:prstGeom prst="rect">
            <a:avLst/>
          </a:prstGeom>
          <a:noFill/>
          <a:ln w="25400">
            <a:noFill/>
            <a:miter lim="800000"/>
            <a:headEnd/>
            <a:tailEnd/>
          </a:ln>
        </p:spPr>
        <p:txBody>
          <a:bodyPr wrap="none">
            <a:spAutoFit/>
          </a:bodyPr>
          <a:lstStyle/>
          <a:p>
            <a:r>
              <a:rPr lang="en-US" sz="1600">
                <a:latin typeface="Arial" charset="0"/>
              </a:rPr>
              <a:t>Stack pointer</a:t>
            </a:r>
          </a:p>
        </p:txBody>
      </p:sp>
      <p:sp>
        <p:nvSpPr>
          <p:cNvPr id="54292" name="Text Box 20"/>
          <p:cNvSpPr txBox="1">
            <a:spLocks noChangeArrowheads="1"/>
          </p:cNvSpPr>
          <p:nvPr/>
        </p:nvSpPr>
        <p:spPr bwMode="auto">
          <a:xfrm>
            <a:off x="8477250" y="4876800"/>
            <a:ext cx="742950" cy="584200"/>
          </a:xfrm>
          <a:prstGeom prst="rect">
            <a:avLst/>
          </a:prstGeom>
          <a:noFill/>
          <a:ln w="25400">
            <a:noFill/>
            <a:miter lim="800000"/>
            <a:headEnd/>
            <a:tailEnd/>
          </a:ln>
        </p:spPr>
        <p:txBody>
          <a:bodyPr wrap="none">
            <a:spAutoFit/>
          </a:bodyPr>
          <a:lstStyle/>
          <a:p>
            <a:r>
              <a:rPr lang="en-US" sz="1600">
                <a:latin typeface="Arial" charset="0"/>
              </a:rPr>
              <a:t>Fixed </a:t>
            </a:r>
          </a:p>
          <a:p>
            <a:r>
              <a:rPr lang="en-US" sz="1600">
                <a:latin typeface="Arial" charset="0"/>
              </a:rPr>
              <a:t>size</a:t>
            </a:r>
          </a:p>
        </p:txBody>
      </p:sp>
      <p:sp>
        <p:nvSpPr>
          <p:cNvPr id="54293" name="Text Box 21"/>
          <p:cNvSpPr txBox="1">
            <a:spLocks noChangeArrowheads="1"/>
          </p:cNvSpPr>
          <p:nvPr/>
        </p:nvSpPr>
        <p:spPr bwMode="auto">
          <a:xfrm>
            <a:off x="8477250" y="5562600"/>
            <a:ext cx="742950" cy="584200"/>
          </a:xfrm>
          <a:prstGeom prst="rect">
            <a:avLst/>
          </a:prstGeom>
          <a:noFill/>
          <a:ln w="25400">
            <a:noFill/>
            <a:miter lim="800000"/>
            <a:headEnd/>
            <a:tailEnd/>
          </a:ln>
        </p:spPr>
        <p:txBody>
          <a:bodyPr wrap="none">
            <a:spAutoFit/>
          </a:bodyPr>
          <a:lstStyle/>
          <a:p>
            <a:r>
              <a:rPr lang="en-US" sz="1600">
                <a:latin typeface="Arial" charset="0"/>
              </a:rPr>
              <a:t>Fixed </a:t>
            </a:r>
          </a:p>
          <a:p>
            <a:r>
              <a:rPr lang="en-US" sz="1600">
                <a:latin typeface="Arial" charset="0"/>
              </a:rPr>
              <a:t>size</a:t>
            </a:r>
          </a:p>
        </p:txBody>
      </p:sp>
      <p:sp>
        <p:nvSpPr>
          <p:cNvPr id="54294" name="Text Box 22"/>
          <p:cNvSpPr txBox="1">
            <a:spLocks noChangeArrowheads="1"/>
          </p:cNvSpPr>
          <p:nvPr/>
        </p:nvSpPr>
        <p:spPr bwMode="auto">
          <a:xfrm>
            <a:off x="8166100" y="1484313"/>
            <a:ext cx="977900" cy="585787"/>
          </a:xfrm>
          <a:prstGeom prst="rect">
            <a:avLst/>
          </a:prstGeom>
          <a:noFill/>
          <a:ln w="25400">
            <a:noFill/>
            <a:miter lim="800000"/>
            <a:headEnd/>
            <a:tailEnd/>
          </a:ln>
        </p:spPr>
        <p:txBody>
          <a:bodyPr wrap="none">
            <a:spAutoFit/>
          </a:bodyPr>
          <a:lstStyle/>
          <a:p>
            <a:r>
              <a:rPr lang="en-US" sz="1600">
                <a:latin typeface="Arial" charset="0"/>
              </a:rPr>
              <a:t>Variable </a:t>
            </a:r>
          </a:p>
          <a:p>
            <a:r>
              <a:rPr lang="en-US" sz="1600">
                <a:latin typeface="Arial" charset="0"/>
              </a:rPr>
              <a:t>size</a:t>
            </a:r>
          </a:p>
        </p:txBody>
      </p:sp>
      <p:sp>
        <p:nvSpPr>
          <p:cNvPr id="54295" name="Text Box 23"/>
          <p:cNvSpPr txBox="1">
            <a:spLocks noChangeArrowheads="1"/>
          </p:cNvSpPr>
          <p:nvPr/>
        </p:nvSpPr>
        <p:spPr bwMode="auto">
          <a:xfrm>
            <a:off x="8166100" y="4221163"/>
            <a:ext cx="977900" cy="584200"/>
          </a:xfrm>
          <a:prstGeom prst="rect">
            <a:avLst/>
          </a:prstGeom>
          <a:noFill/>
          <a:ln w="25400">
            <a:noFill/>
            <a:miter lim="800000"/>
            <a:headEnd/>
            <a:tailEnd/>
          </a:ln>
        </p:spPr>
        <p:txBody>
          <a:bodyPr wrap="none">
            <a:spAutoFit/>
          </a:bodyPr>
          <a:lstStyle/>
          <a:p>
            <a:r>
              <a:rPr lang="en-US" sz="1600">
                <a:latin typeface="Arial" charset="0"/>
              </a:rPr>
              <a:t>Variable </a:t>
            </a:r>
          </a:p>
          <a:p>
            <a:r>
              <a:rPr lang="en-US" sz="1600">
                <a:latin typeface="Arial" charset="0"/>
              </a:rPr>
              <a:t>size</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70028"/>
                                        </p:tgtEl>
                                        <p:attrNameLst>
                                          <p:attrName>style.visibility</p:attrName>
                                        </p:attrNameLst>
                                      </p:cBhvr>
                                      <p:to>
                                        <p:strVal val="visible"/>
                                      </p:to>
                                    </p:set>
                                    <p:anim calcmode="lin" valueType="num">
                                      <p:cBhvr>
                                        <p:cTn id="7" dur="500" fill="hold"/>
                                        <p:tgtEl>
                                          <p:spTgt spid="470028"/>
                                        </p:tgtEl>
                                        <p:attrNameLst>
                                          <p:attrName>ppt_x</p:attrName>
                                        </p:attrNameLst>
                                      </p:cBhvr>
                                      <p:tavLst>
                                        <p:tav tm="0">
                                          <p:val>
                                            <p:strVal val="#ppt_x-#ppt_w/2"/>
                                          </p:val>
                                        </p:tav>
                                        <p:tav tm="100000">
                                          <p:val>
                                            <p:strVal val="#ppt_x"/>
                                          </p:val>
                                        </p:tav>
                                      </p:tavLst>
                                    </p:anim>
                                    <p:anim calcmode="lin" valueType="num">
                                      <p:cBhvr>
                                        <p:cTn id="8" dur="500" fill="hold"/>
                                        <p:tgtEl>
                                          <p:spTgt spid="470028"/>
                                        </p:tgtEl>
                                        <p:attrNameLst>
                                          <p:attrName>ppt_y</p:attrName>
                                        </p:attrNameLst>
                                      </p:cBhvr>
                                      <p:tavLst>
                                        <p:tav tm="0">
                                          <p:val>
                                            <p:strVal val="#ppt_y"/>
                                          </p:val>
                                        </p:tav>
                                        <p:tav tm="100000">
                                          <p:val>
                                            <p:strVal val="#ppt_y"/>
                                          </p:val>
                                        </p:tav>
                                      </p:tavLst>
                                    </p:anim>
                                    <p:anim calcmode="lin" valueType="num">
                                      <p:cBhvr>
                                        <p:cTn id="9" dur="500" fill="hold"/>
                                        <p:tgtEl>
                                          <p:spTgt spid="470028"/>
                                        </p:tgtEl>
                                        <p:attrNameLst>
                                          <p:attrName>ppt_w</p:attrName>
                                        </p:attrNameLst>
                                      </p:cBhvr>
                                      <p:tavLst>
                                        <p:tav tm="0">
                                          <p:val>
                                            <p:fltVal val="0"/>
                                          </p:val>
                                        </p:tav>
                                        <p:tav tm="100000">
                                          <p:val>
                                            <p:strVal val="#ppt_w"/>
                                          </p:val>
                                        </p:tav>
                                      </p:tavLst>
                                    </p:anim>
                                    <p:anim calcmode="lin" valueType="num">
                                      <p:cBhvr>
                                        <p:cTn id="10" dur="500" fill="hold"/>
                                        <p:tgtEl>
                                          <p:spTgt spid="470028"/>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470029"/>
                                        </p:tgtEl>
                                        <p:attrNameLst>
                                          <p:attrName>style.visibility</p:attrName>
                                        </p:attrNameLst>
                                      </p:cBhvr>
                                      <p:to>
                                        <p:strVal val="visible"/>
                                      </p:to>
                                    </p:set>
                                    <p:anim calcmode="lin" valueType="num">
                                      <p:cBhvr>
                                        <p:cTn id="15" dur="500" fill="hold"/>
                                        <p:tgtEl>
                                          <p:spTgt spid="470029"/>
                                        </p:tgtEl>
                                        <p:attrNameLst>
                                          <p:attrName>ppt_x</p:attrName>
                                        </p:attrNameLst>
                                      </p:cBhvr>
                                      <p:tavLst>
                                        <p:tav tm="0">
                                          <p:val>
                                            <p:strVal val="#ppt_x-#ppt_w/2"/>
                                          </p:val>
                                        </p:tav>
                                        <p:tav tm="100000">
                                          <p:val>
                                            <p:strVal val="#ppt_x"/>
                                          </p:val>
                                        </p:tav>
                                      </p:tavLst>
                                    </p:anim>
                                    <p:anim calcmode="lin" valueType="num">
                                      <p:cBhvr>
                                        <p:cTn id="16" dur="500" fill="hold"/>
                                        <p:tgtEl>
                                          <p:spTgt spid="470029"/>
                                        </p:tgtEl>
                                        <p:attrNameLst>
                                          <p:attrName>ppt_y</p:attrName>
                                        </p:attrNameLst>
                                      </p:cBhvr>
                                      <p:tavLst>
                                        <p:tav tm="0">
                                          <p:val>
                                            <p:strVal val="#ppt_y"/>
                                          </p:val>
                                        </p:tav>
                                        <p:tav tm="100000">
                                          <p:val>
                                            <p:strVal val="#ppt_y"/>
                                          </p:val>
                                        </p:tav>
                                      </p:tavLst>
                                    </p:anim>
                                    <p:anim calcmode="lin" valueType="num">
                                      <p:cBhvr>
                                        <p:cTn id="17" dur="500" fill="hold"/>
                                        <p:tgtEl>
                                          <p:spTgt spid="470029"/>
                                        </p:tgtEl>
                                        <p:attrNameLst>
                                          <p:attrName>ppt_w</p:attrName>
                                        </p:attrNameLst>
                                      </p:cBhvr>
                                      <p:tavLst>
                                        <p:tav tm="0">
                                          <p:val>
                                            <p:fltVal val="0"/>
                                          </p:val>
                                        </p:tav>
                                        <p:tav tm="100000">
                                          <p:val>
                                            <p:strVal val="#ppt_w"/>
                                          </p:val>
                                        </p:tav>
                                      </p:tavLst>
                                    </p:anim>
                                    <p:anim calcmode="lin" valueType="num">
                                      <p:cBhvr>
                                        <p:cTn id="18" dur="500" fill="hold"/>
                                        <p:tgtEl>
                                          <p:spTgt spid="470029"/>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470030"/>
                                        </p:tgtEl>
                                        <p:attrNameLst>
                                          <p:attrName>style.visibility</p:attrName>
                                        </p:attrNameLst>
                                      </p:cBhvr>
                                      <p:to>
                                        <p:strVal val="visible"/>
                                      </p:to>
                                    </p:set>
                                    <p:anim calcmode="lin" valueType="num">
                                      <p:cBhvr>
                                        <p:cTn id="23" dur="500" fill="hold"/>
                                        <p:tgtEl>
                                          <p:spTgt spid="470030"/>
                                        </p:tgtEl>
                                        <p:attrNameLst>
                                          <p:attrName>ppt_x</p:attrName>
                                        </p:attrNameLst>
                                      </p:cBhvr>
                                      <p:tavLst>
                                        <p:tav tm="0">
                                          <p:val>
                                            <p:strVal val="#ppt_x-#ppt_w/2"/>
                                          </p:val>
                                        </p:tav>
                                        <p:tav tm="100000">
                                          <p:val>
                                            <p:strVal val="#ppt_x"/>
                                          </p:val>
                                        </p:tav>
                                      </p:tavLst>
                                    </p:anim>
                                    <p:anim calcmode="lin" valueType="num">
                                      <p:cBhvr>
                                        <p:cTn id="24" dur="500" fill="hold"/>
                                        <p:tgtEl>
                                          <p:spTgt spid="470030"/>
                                        </p:tgtEl>
                                        <p:attrNameLst>
                                          <p:attrName>ppt_y</p:attrName>
                                        </p:attrNameLst>
                                      </p:cBhvr>
                                      <p:tavLst>
                                        <p:tav tm="0">
                                          <p:val>
                                            <p:strVal val="#ppt_y"/>
                                          </p:val>
                                        </p:tav>
                                        <p:tav tm="100000">
                                          <p:val>
                                            <p:strVal val="#ppt_y"/>
                                          </p:val>
                                        </p:tav>
                                      </p:tavLst>
                                    </p:anim>
                                    <p:anim calcmode="lin" valueType="num">
                                      <p:cBhvr>
                                        <p:cTn id="25" dur="500" fill="hold"/>
                                        <p:tgtEl>
                                          <p:spTgt spid="470030"/>
                                        </p:tgtEl>
                                        <p:attrNameLst>
                                          <p:attrName>ppt_w</p:attrName>
                                        </p:attrNameLst>
                                      </p:cBhvr>
                                      <p:tavLst>
                                        <p:tav tm="0">
                                          <p:val>
                                            <p:fltVal val="0"/>
                                          </p:val>
                                        </p:tav>
                                        <p:tav tm="100000">
                                          <p:val>
                                            <p:strVal val="#ppt_w"/>
                                          </p:val>
                                        </p:tav>
                                      </p:tavLst>
                                    </p:anim>
                                    <p:anim calcmode="lin" valueType="num">
                                      <p:cBhvr>
                                        <p:cTn id="26" dur="500" fill="hold"/>
                                        <p:tgtEl>
                                          <p:spTgt spid="470030"/>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470032"/>
                                        </p:tgtEl>
                                        <p:attrNameLst>
                                          <p:attrName>style.visibility</p:attrName>
                                        </p:attrNameLst>
                                      </p:cBhvr>
                                      <p:to>
                                        <p:strVal val="visible"/>
                                      </p:to>
                                    </p:set>
                                    <p:anim calcmode="lin" valueType="num">
                                      <p:cBhvr>
                                        <p:cTn id="31" dur="500" fill="hold"/>
                                        <p:tgtEl>
                                          <p:spTgt spid="470032"/>
                                        </p:tgtEl>
                                        <p:attrNameLst>
                                          <p:attrName>ppt_x</p:attrName>
                                        </p:attrNameLst>
                                      </p:cBhvr>
                                      <p:tavLst>
                                        <p:tav tm="0">
                                          <p:val>
                                            <p:strVal val="#ppt_x-#ppt_w/2"/>
                                          </p:val>
                                        </p:tav>
                                        <p:tav tm="100000">
                                          <p:val>
                                            <p:strVal val="#ppt_x"/>
                                          </p:val>
                                        </p:tav>
                                      </p:tavLst>
                                    </p:anim>
                                    <p:anim calcmode="lin" valueType="num">
                                      <p:cBhvr>
                                        <p:cTn id="32" dur="500" fill="hold"/>
                                        <p:tgtEl>
                                          <p:spTgt spid="470032"/>
                                        </p:tgtEl>
                                        <p:attrNameLst>
                                          <p:attrName>ppt_y</p:attrName>
                                        </p:attrNameLst>
                                      </p:cBhvr>
                                      <p:tavLst>
                                        <p:tav tm="0">
                                          <p:val>
                                            <p:strVal val="#ppt_y"/>
                                          </p:val>
                                        </p:tav>
                                        <p:tav tm="100000">
                                          <p:val>
                                            <p:strVal val="#ppt_y"/>
                                          </p:val>
                                        </p:tav>
                                      </p:tavLst>
                                    </p:anim>
                                    <p:anim calcmode="lin" valueType="num">
                                      <p:cBhvr>
                                        <p:cTn id="33" dur="500" fill="hold"/>
                                        <p:tgtEl>
                                          <p:spTgt spid="470032"/>
                                        </p:tgtEl>
                                        <p:attrNameLst>
                                          <p:attrName>ppt_w</p:attrName>
                                        </p:attrNameLst>
                                      </p:cBhvr>
                                      <p:tavLst>
                                        <p:tav tm="0">
                                          <p:val>
                                            <p:fltVal val="0"/>
                                          </p:val>
                                        </p:tav>
                                        <p:tav tm="100000">
                                          <p:val>
                                            <p:strVal val="#ppt_w"/>
                                          </p:val>
                                        </p:tav>
                                      </p:tavLst>
                                    </p:anim>
                                    <p:anim calcmode="lin" valueType="num">
                                      <p:cBhvr>
                                        <p:cTn id="34" dur="500" fill="hold"/>
                                        <p:tgtEl>
                                          <p:spTgt spid="470032"/>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470033"/>
                                        </p:tgtEl>
                                        <p:attrNameLst>
                                          <p:attrName>style.visibility</p:attrName>
                                        </p:attrNameLst>
                                      </p:cBhvr>
                                      <p:to>
                                        <p:strVal val="visible"/>
                                      </p:to>
                                    </p:set>
                                    <p:anim calcmode="lin" valueType="num">
                                      <p:cBhvr>
                                        <p:cTn id="39" dur="500" fill="hold"/>
                                        <p:tgtEl>
                                          <p:spTgt spid="470033"/>
                                        </p:tgtEl>
                                        <p:attrNameLst>
                                          <p:attrName>ppt_x</p:attrName>
                                        </p:attrNameLst>
                                      </p:cBhvr>
                                      <p:tavLst>
                                        <p:tav tm="0">
                                          <p:val>
                                            <p:strVal val="#ppt_x-#ppt_w/2"/>
                                          </p:val>
                                        </p:tav>
                                        <p:tav tm="100000">
                                          <p:val>
                                            <p:strVal val="#ppt_x"/>
                                          </p:val>
                                        </p:tav>
                                      </p:tavLst>
                                    </p:anim>
                                    <p:anim calcmode="lin" valueType="num">
                                      <p:cBhvr>
                                        <p:cTn id="40" dur="500" fill="hold"/>
                                        <p:tgtEl>
                                          <p:spTgt spid="470033"/>
                                        </p:tgtEl>
                                        <p:attrNameLst>
                                          <p:attrName>ppt_y</p:attrName>
                                        </p:attrNameLst>
                                      </p:cBhvr>
                                      <p:tavLst>
                                        <p:tav tm="0">
                                          <p:val>
                                            <p:strVal val="#ppt_y"/>
                                          </p:val>
                                        </p:tav>
                                        <p:tav tm="100000">
                                          <p:val>
                                            <p:strVal val="#ppt_y"/>
                                          </p:val>
                                        </p:tav>
                                      </p:tavLst>
                                    </p:anim>
                                    <p:anim calcmode="lin" valueType="num">
                                      <p:cBhvr>
                                        <p:cTn id="41" dur="500" fill="hold"/>
                                        <p:tgtEl>
                                          <p:spTgt spid="470033"/>
                                        </p:tgtEl>
                                        <p:attrNameLst>
                                          <p:attrName>ppt_w</p:attrName>
                                        </p:attrNameLst>
                                      </p:cBhvr>
                                      <p:tavLst>
                                        <p:tav tm="0">
                                          <p:val>
                                            <p:fltVal val="0"/>
                                          </p:val>
                                        </p:tav>
                                        <p:tav tm="100000">
                                          <p:val>
                                            <p:strVal val="#ppt_w"/>
                                          </p:val>
                                        </p:tav>
                                      </p:tavLst>
                                    </p:anim>
                                    <p:anim calcmode="lin" valueType="num">
                                      <p:cBhvr>
                                        <p:cTn id="42" dur="500" fill="hold"/>
                                        <p:tgtEl>
                                          <p:spTgt spid="4700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028" grpId="0" animBg="1" autoUpdateAnimBg="0"/>
      <p:bldP spid="470029" grpId="0" animBg="1" autoUpdateAnimBg="0"/>
      <p:bldP spid="470030" grpId="0" animBg="1" autoUpdateAnimBg="0"/>
      <p:bldP spid="470032" grpId="0" animBg="1" autoUpdateAnimBg="0"/>
      <p:bldP spid="470033" grpId="0" animBg="1"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p:cNvSpPr>
            <a:spLocks noChangeArrowheads="1"/>
          </p:cNvSpPr>
          <p:nvPr/>
        </p:nvSpPr>
        <p:spPr bwMode="auto">
          <a:xfrm>
            <a:off x="5486400" y="4114800"/>
            <a:ext cx="1905000" cy="1066800"/>
          </a:xfrm>
          <a:prstGeom prst="rightArrow">
            <a:avLst>
              <a:gd name="adj1" fmla="val 45833"/>
              <a:gd name="adj2" fmla="val 30357"/>
            </a:avLst>
          </a:prstGeom>
          <a:solidFill>
            <a:srgbClr val="FFFFFF"/>
          </a:solidFill>
          <a:ln w="12700">
            <a:solidFill>
              <a:schemeClr val="hlink"/>
            </a:solidFill>
            <a:miter lim="800000"/>
            <a:headEnd/>
            <a:tailEnd/>
          </a:ln>
        </p:spPr>
        <p:txBody>
          <a:bodyPr wrap="none" anchor="ctr"/>
          <a:lstStyle/>
          <a:p>
            <a:r>
              <a:rPr lang="en-US" sz="1200">
                <a:latin typeface="Arial" charset="0"/>
              </a:rPr>
              <a:t>Physical</a:t>
            </a:r>
          </a:p>
          <a:p>
            <a:r>
              <a:rPr lang="en-US" sz="1200">
                <a:latin typeface="Arial" charset="0"/>
              </a:rPr>
              <a:t>address</a:t>
            </a:r>
          </a:p>
        </p:txBody>
      </p:sp>
      <p:sp>
        <p:nvSpPr>
          <p:cNvPr id="55299" name="Rectangle 3"/>
          <p:cNvSpPr>
            <a:spLocks noGrp="1" noChangeArrowheads="1"/>
          </p:cNvSpPr>
          <p:nvPr>
            <p:ph type="title"/>
          </p:nvPr>
        </p:nvSpPr>
        <p:spPr/>
        <p:txBody>
          <a:bodyPr/>
          <a:lstStyle/>
          <a:p>
            <a:r>
              <a:rPr lang="en-US" smtClean="0"/>
              <a:t>Memory management </a:t>
            </a:r>
          </a:p>
        </p:txBody>
      </p:sp>
      <p:sp>
        <p:nvSpPr>
          <p:cNvPr id="55300" name="Rectangle 4"/>
          <p:cNvSpPr>
            <a:spLocks noGrp="1" noChangeArrowheads="1"/>
          </p:cNvSpPr>
          <p:nvPr>
            <p:ph type="body" idx="1"/>
          </p:nvPr>
        </p:nvSpPr>
        <p:spPr>
          <a:xfrm>
            <a:off x="0" y="838200"/>
            <a:ext cx="5715000" cy="838200"/>
          </a:xfrm>
        </p:spPr>
        <p:txBody>
          <a:bodyPr/>
          <a:lstStyle/>
          <a:p>
            <a:r>
              <a:rPr lang="en-US" sz="2000" smtClean="0"/>
              <a:t>Problem: many programs run simultaneously</a:t>
            </a:r>
          </a:p>
          <a:p>
            <a:r>
              <a:rPr lang="en-US" sz="2000" smtClean="0"/>
              <a:t>MMU manages the memory access. </a:t>
            </a:r>
          </a:p>
        </p:txBody>
      </p:sp>
      <p:sp>
        <p:nvSpPr>
          <p:cNvPr id="55301" name="Rectangle 5"/>
          <p:cNvSpPr>
            <a:spLocks noChangeArrowheads="1"/>
          </p:cNvSpPr>
          <p:nvPr/>
        </p:nvSpPr>
        <p:spPr bwMode="auto">
          <a:xfrm>
            <a:off x="7391400" y="2438400"/>
            <a:ext cx="1524000" cy="3200400"/>
          </a:xfrm>
          <a:prstGeom prst="rect">
            <a:avLst/>
          </a:prstGeom>
          <a:solidFill>
            <a:srgbClr val="FFCC9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CC99"/>
            </a:extrusionClr>
          </a:sp3d>
        </p:spPr>
        <p:txBody>
          <a:bodyPr wrap="none" anchor="ctr">
            <a:flatTx/>
          </a:bodyPr>
          <a:lstStyle/>
          <a:p>
            <a:r>
              <a:rPr lang="en-US" sz="2000"/>
              <a:t>Main memory</a:t>
            </a:r>
          </a:p>
        </p:txBody>
      </p:sp>
      <p:sp>
        <p:nvSpPr>
          <p:cNvPr id="55302" name="Rectangle 6"/>
          <p:cNvSpPr>
            <a:spLocks noChangeArrowheads="1"/>
          </p:cNvSpPr>
          <p:nvPr/>
        </p:nvSpPr>
        <p:spPr bwMode="auto">
          <a:xfrm>
            <a:off x="152400" y="3276600"/>
            <a:ext cx="685800" cy="1219200"/>
          </a:xfrm>
          <a:prstGeom prst="rect">
            <a:avLst/>
          </a:prstGeom>
          <a:noFill/>
          <a:ln w="25400">
            <a:solidFill>
              <a:schemeClr val="accent1"/>
            </a:solidFill>
            <a:prstDash val="sysDot"/>
            <a:miter lim="800000"/>
            <a:headEnd/>
            <a:tailEnd/>
          </a:ln>
        </p:spPr>
        <p:txBody>
          <a:bodyPr wrap="none" anchor="ctr"/>
          <a:lstStyle/>
          <a:p>
            <a:r>
              <a:rPr lang="en-US" sz="1800"/>
              <a:t>CPU</a:t>
            </a:r>
          </a:p>
        </p:txBody>
      </p:sp>
      <p:sp>
        <p:nvSpPr>
          <p:cNvPr id="55303" name="Rectangle 7"/>
          <p:cNvSpPr>
            <a:spLocks noChangeArrowheads="1"/>
          </p:cNvSpPr>
          <p:nvPr/>
        </p:nvSpPr>
        <p:spPr bwMode="auto">
          <a:xfrm>
            <a:off x="2209800" y="1981200"/>
            <a:ext cx="3352800" cy="3733800"/>
          </a:xfrm>
          <a:prstGeom prst="rect">
            <a:avLst/>
          </a:prstGeom>
          <a:solidFill>
            <a:srgbClr val="CCFF9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FF99"/>
            </a:extrusionClr>
          </a:sp3d>
        </p:spPr>
        <p:txBody>
          <a:bodyPr wrap="none" anchor="ctr">
            <a:flatTx/>
          </a:bodyPr>
          <a:lstStyle/>
          <a:p>
            <a:r>
              <a:rPr lang="en-US" sz="1800"/>
              <a:t>Memory Management Unit</a:t>
            </a:r>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sp>
        <p:nvSpPr>
          <p:cNvPr id="55304" name="Rectangle 8"/>
          <p:cNvSpPr>
            <a:spLocks noChangeArrowheads="1"/>
          </p:cNvSpPr>
          <p:nvPr/>
        </p:nvSpPr>
        <p:spPr bwMode="auto">
          <a:xfrm>
            <a:off x="6019800" y="4419600"/>
            <a:ext cx="762000" cy="685800"/>
          </a:xfrm>
          <a:prstGeom prst="rect">
            <a:avLst/>
          </a:prstGeom>
          <a:solidFill>
            <a:srgbClr val="FFCC9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CC99"/>
            </a:extrusionClr>
          </a:sp3d>
        </p:spPr>
        <p:txBody>
          <a:bodyPr wrap="none" anchor="ctr">
            <a:flatTx/>
          </a:bodyPr>
          <a:lstStyle/>
          <a:p>
            <a:r>
              <a:rPr lang="en-US" sz="1600"/>
              <a:t>Cache </a:t>
            </a:r>
            <a:br>
              <a:rPr lang="en-US" sz="1600"/>
            </a:br>
            <a:r>
              <a:rPr lang="en-US" sz="1600"/>
              <a:t>memory</a:t>
            </a:r>
          </a:p>
        </p:txBody>
      </p:sp>
      <p:sp>
        <p:nvSpPr>
          <p:cNvPr id="55305" name="AutoShape 9"/>
          <p:cNvSpPr>
            <a:spLocks noChangeArrowheads="1"/>
          </p:cNvSpPr>
          <p:nvPr/>
        </p:nvSpPr>
        <p:spPr bwMode="auto">
          <a:xfrm>
            <a:off x="914400" y="3352800"/>
            <a:ext cx="1219200" cy="1066800"/>
          </a:xfrm>
          <a:prstGeom prst="rightArrow">
            <a:avLst>
              <a:gd name="adj1" fmla="val 50000"/>
              <a:gd name="adj2" fmla="val 28571"/>
            </a:avLst>
          </a:prstGeom>
          <a:solidFill>
            <a:srgbClr val="FFFFFF"/>
          </a:solidFill>
          <a:ln w="12700">
            <a:solidFill>
              <a:schemeClr val="hlink"/>
            </a:solidFill>
            <a:miter lim="800000"/>
            <a:headEnd/>
            <a:tailEnd/>
          </a:ln>
        </p:spPr>
        <p:txBody>
          <a:bodyPr wrap="none" anchor="ctr"/>
          <a:lstStyle/>
          <a:p>
            <a:r>
              <a:rPr lang="en-US" sz="2000">
                <a:latin typeface="Arial" charset="0"/>
              </a:rPr>
              <a:t>Logical</a:t>
            </a:r>
            <a:br>
              <a:rPr lang="en-US" sz="2000">
                <a:latin typeface="Arial" charset="0"/>
              </a:rPr>
            </a:br>
            <a:r>
              <a:rPr lang="en-US" sz="2000">
                <a:latin typeface="Arial" charset="0"/>
              </a:rPr>
              <a:t>address</a:t>
            </a:r>
          </a:p>
        </p:txBody>
      </p:sp>
      <p:sp>
        <p:nvSpPr>
          <p:cNvPr id="55306" name="AutoShape 10"/>
          <p:cNvSpPr>
            <a:spLocks noChangeArrowheads="1"/>
          </p:cNvSpPr>
          <p:nvPr/>
        </p:nvSpPr>
        <p:spPr bwMode="auto">
          <a:xfrm>
            <a:off x="6019800" y="1066800"/>
            <a:ext cx="1219200" cy="1371600"/>
          </a:xfrm>
          <a:prstGeom prst="can">
            <a:avLst>
              <a:gd name="adj" fmla="val 28125"/>
            </a:avLst>
          </a:prstGeom>
          <a:gradFill rotWithShape="0">
            <a:gsLst>
              <a:gs pos="0">
                <a:srgbClr val="FFCC99"/>
              </a:gs>
              <a:gs pos="50000">
                <a:srgbClr val="765E47"/>
              </a:gs>
              <a:gs pos="100000">
                <a:srgbClr val="FFCC99"/>
              </a:gs>
            </a:gsLst>
            <a:lin ang="0" scaled="1"/>
          </a:gradFill>
          <a:ln w="12700">
            <a:solidFill>
              <a:schemeClr val="hlink"/>
            </a:solidFill>
            <a:round/>
            <a:headEnd/>
            <a:tailEnd/>
          </a:ln>
        </p:spPr>
        <p:txBody>
          <a:bodyPr wrap="none" anchor="ctr"/>
          <a:lstStyle/>
          <a:p>
            <a:r>
              <a:rPr lang="en-US" sz="1800"/>
              <a:t>Swap file</a:t>
            </a:r>
          </a:p>
          <a:p>
            <a:r>
              <a:rPr lang="en-US" sz="1800"/>
              <a:t>on </a:t>
            </a:r>
            <a:br>
              <a:rPr lang="en-US" sz="1800"/>
            </a:br>
            <a:r>
              <a:rPr lang="en-US" sz="1800"/>
              <a:t>hard disk</a:t>
            </a:r>
          </a:p>
        </p:txBody>
      </p:sp>
      <p:sp>
        <p:nvSpPr>
          <p:cNvPr id="55307" name="Rectangle 11"/>
          <p:cNvSpPr>
            <a:spLocks noChangeArrowheads="1"/>
          </p:cNvSpPr>
          <p:nvPr/>
        </p:nvSpPr>
        <p:spPr bwMode="auto">
          <a:xfrm>
            <a:off x="7391400" y="2971800"/>
            <a:ext cx="1524000" cy="152400"/>
          </a:xfrm>
          <a:prstGeom prst="rect">
            <a:avLst/>
          </a:prstGeom>
          <a:solidFill>
            <a:srgbClr val="FFFFFF"/>
          </a:solidFill>
          <a:ln w="25400">
            <a:solidFill>
              <a:schemeClr val="hlink"/>
            </a:solidFill>
            <a:miter lim="800000"/>
            <a:headEnd/>
            <a:tailEnd/>
          </a:ln>
        </p:spPr>
        <p:txBody>
          <a:bodyPr wrap="none" anchor="ctr"/>
          <a:lstStyle/>
          <a:p>
            <a:r>
              <a:rPr lang="en-US" sz="1200">
                <a:latin typeface="Courier New" pitchFamily="49" charset="0"/>
              </a:rPr>
              <a:t>2K block</a:t>
            </a:r>
          </a:p>
        </p:txBody>
      </p:sp>
      <p:sp>
        <p:nvSpPr>
          <p:cNvPr id="55308" name="Rectangle 12"/>
          <p:cNvSpPr>
            <a:spLocks noChangeArrowheads="1"/>
          </p:cNvSpPr>
          <p:nvPr/>
        </p:nvSpPr>
        <p:spPr bwMode="auto">
          <a:xfrm>
            <a:off x="7391400" y="3124200"/>
            <a:ext cx="1524000" cy="152400"/>
          </a:xfrm>
          <a:prstGeom prst="rect">
            <a:avLst/>
          </a:prstGeom>
          <a:solidFill>
            <a:srgbClr val="FFFFFF"/>
          </a:solidFill>
          <a:ln w="25400">
            <a:solidFill>
              <a:schemeClr val="hlink"/>
            </a:solidFill>
            <a:miter lim="800000"/>
            <a:headEnd/>
            <a:tailEnd/>
          </a:ln>
        </p:spPr>
        <p:txBody>
          <a:bodyPr wrap="none" anchor="ctr"/>
          <a:lstStyle/>
          <a:p>
            <a:r>
              <a:rPr lang="en-US" sz="1200">
                <a:latin typeface="Courier New" pitchFamily="49" charset="0"/>
              </a:rPr>
              <a:t>2K block</a:t>
            </a:r>
          </a:p>
        </p:txBody>
      </p:sp>
      <p:sp>
        <p:nvSpPr>
          <p:cNvPr id="55309" name="Rectangle 13"/>
          <p:cNvSpPr>
            <a:spLocks noChangeArrowheads="1"/>
          </p:cNvSpPr>
          <p:nvPr/>
        </p:nvSpPr>
        <p:spPr bwMode="auto">
          <a:xfrm>
            <a:off x="7391400" y="3276600"/>
            <a:ext cx="1524000" cy="152400"/>
          </a:xfrm>
          <a:prstGeom prst="rect">
            <a:avLst/>
          </a:prstGeom>
          <a:solidFill>
            <a:srgbClr val="FFFFFF"/>
          </a:solidFill>
          <a:ln w="25400">
            <a:solidFill>
              <a:schemeClr val="hlink"/>
            </a:solidFill>
            <a:miter lim="800000"/>
            <a:headEnd/>
            <a:tailEnd/>
          </a:ln>
        </p:spPr>
        <p:txBody>
          <a:bodyPr wrap="none" anchor="ctr"/>
          <a:lstStyle/>
          <a:p>
            <a:r>
              <a:rPr lang="en-US" sz="1200">
                <a:latin typeface="Courier New" pitchFamily="49" charset="0"/>
              </a:rPr>
              <a:t>2K block</a:t>
            </a:r>
          </a:p>
        </p:txBody>
      </p:sp>
      <p:sp>
        <p:nvSpPr>
          <p:cNvPr id="55310" name="Rectangle 14"/>
          <p:cNvSpPr>
            <a:spLocks noChangeArrowheads="1"/>
          </p:cNvSpPr>
          <p:nvPr/>
        </p:nvSpPr>
        <p:spPr bwMode="auto">
          <a:xfrm>
            <a:off x="7391400" y="3429000"/>
            <a:ext cx="1524000" cy="152400"/>
          </a:xfrm>
          <a:prstGeom prst="rect">
            <a:avLst/>
          </a:prstGeom>
          <a:solidFill>
            <a:srgbClr val="FFFFFF"/>
          </a:solidFill>
          <a:ln w="25400">
            <a:solidFill>
              <a:schemeClr val="hlink"/>
            </a:solidFill>
            <a:miter lim="800000"/>
            <a:headEnd/>
            <a:tailEnd/>
          </a:ln>
        </p:spPr>
        <p:txBody>
          <a:bodyPr wrap="none" anchor="ctr"/>
          <a:lstStyle/>
          <a:p>
            <a:r>
              <a:rPr lang="en-US" sz="1200">
                <a:latin typeface="Courier New" pitchFamily="49" charset="0"/>
              </a:rPr>
              <a:t>2K block</a:t>
            </a:r>
          </a:p>
        </p:txBody>
      </p:sp>
      <p:sp>
        <p:nvSpPr>
          <p:cNvPr id="55311" name="Rectangle 15"/>
          <p:cNvSpPr>
            <a:spLocks noChangeArrowheads="1"/>
          </p:cNvSpPr>
          <p:nvPr/>
        </p:nvSpPr>
        <p:spPr bwMode="auto">
          <a:xfrm>
            <a:off x="7391400" y="3581400"/>
            <a:ext cx="1524000" cy="152400"/>
          </a:xfrm>
          <a:prstGeom prst="rect">
            <a:avLst/>
          </a:prstGeom>
          <a:solidFill>
            <a:srgbClr val="FFFFFF"/>
          </a:solidFill>
          <a:ln w="25400">
            <a:solidFill>
              <a:schemeClr val="hlink"/>
            </a:solidFill>
            <a:miter lim="800000"/>
            <a:headEnd/>
            <a:tailEnd/>
          </a:ln>
        </p:spPr>
        <p:txBody>
          <a:bodyPr wrap="none" anchor="ctr"/>
          <a:lstStyle/>
          <a:p>
            <a:r>
              <a:rPr lang="en-US" sz="1200">
                <a:latin typeface="Courier New" pitchFamily="49" charset="0"/>
              </a:rPr>
              <a:t>2K block</a:t>
            </a:r>
          </a:p>
        </p:txBody>
      </p:sp>
      <p:sp>
        <p:nvSpPr>
          <p:cNvPr id="55312" name="Rectangle 16"/>
          <p:cNvSpPr>
            <a:spLocks noChangeArrowheads="1"/>
          </p:cNvSpPr>
          <p:nvPr/>
        </p:nvSpPr>
        <p:spPr bwMode="auto">
          <a:xfrm>
            <a:off x="7391400" y="4648200"/>
            <a:ext cx="1524000" cy="152400"/>
          </a:xfrm>
          <a:prstGeom prst="rect">
            <a:avLst/>
          </a:prstGeom>
          <a:solidFill>
            <a:srgbClr val="FFFFFF"/>
          </a:solidFill>
          <a:ln w="25400">
            <a:solidFill>
              <a:schemeClr val="hlink"/>
            </a:solidFill>
            <a:miter lim="800000"/>
            <a:headEnd/>
            <a:tailEnd/>
          </a:ln>
        </p:spPr>
        <p:txBody>
          <a:bodyPr wrap="none" anchor="ctr"/>
          <a:lstStyle/>
          <a:p>
            <a:r>
              <a:rPr lang="en-US" sz="1200">
                <a:latin typeface="Courier New" pitchFamily="49" charset="0"/>
              </a:rPr>
              <a:t>2K block</a:t>
            </a:r>
          </a:p>
        </p:txBody>
      </p:sp>
      <p:sp>
        <p:nvSpPr>
          <p:cNvPr id="55313" name="Rectangle 17"/>
          <p:cNvSpPr>
            <a:spLocks noChangeArrowheads="1"/>
          </p:cNvSpPr>
          <p:nvPr/>
        </p:nvSpPr>
        <p:spPr bwMode="auto">
          <a:xfrm>
            <a:off x="7391400" y="4800600"/>
            <a:ext cx="1524000" cy="152400"/>
          </a:xfrm>
          <a:prstGeom prst="rect">
            <a:avLst/>
          </a:prstGeom>
          <a:solidFill>
            <a:srgbClr val="FFFFFF"/>
          </a:solidFill>
          <a:ln w="25400">
            <a:solidFill>
              <a:schemeClr val="hlink"/>
            </a:solidFill>
            <a:miter lim="800000"/>
            <a:headEnd/>
            <a:tailEnd/>
          </a:ln>
        </p:spPr>
        <p:txBody>
          <a:bodyPr wrap="none" anchor="ctr"/>
          <a:lstStyle/>
          <a:p>
            <a:r>
              <a:rPr lang="en-US" sz="1200">
                <a:latin typeface="Courier New" pitchFamily="49" charset="0"/>
              </a:rPr>
              <a:t>2K block</a:t>
            </a:r>
          </a:p>
        </p:txBody>
      </p:sp>
      <p:sp>
        <p:nvSpPr>
          <p:cNvPr id="55314" name="Rectangle 18"/>
          <p:cNvSpPr>
            <a:spLocks noChangeArrowheads="1"/>
          </p:cNvSpPr>
          <p:nvPr/>
        </p:nvSpPr>
        <p:spPr bwMode="auto">
          <a:xfrm>
            <a:off x="7391400" y="4953000"/>
            <a:ext cx="1524000" cy="152400"/>
          </a:xfrm>
          <a:prstGeom prst="rect">
            <a:avLst/>
          </a:prstGeom>
          <a:solidFill>
            <a:srgbClr val="FFFFFF"/>
          </a:solidFill>
          <a:ln w="25400">
            <a:solidFill>
              <a:schemeClr val="hlink"/>
            </a:solidFill>
            <a:miter lim="800000"/>
            <a:headEnd/>
            <a:tailEnd/>
          </a:ln>
        </p:spPr>
        <p:txBody>
          <a:bodyPr wrap="none" anchor="ctr"/>
          <a:lstStyle/>
          <a:p>
            <a:r>
              <a:rPr lang="en-US" sz="1200">
                <a:latin typeface="Courier New" pitchFamily="49" charset="0"/>
              </a:rPr>
              <a:t>2K block</a:t>
            </a:r>
          </a:p>
        </p:txBody>
      </p:sp>
      <p:sp>
        <p:nvSpPr>
          <p:cNvPr id="55315" name="Rectangle 19"/>
          <p:cNvSpPr>
            <a:spLocks noChangeArrowheads="1"/>
          </p:cNvSpPr>
          <p:nvPr/>
        </p:nvSpPr>
        <p:spPr bwMode="auto">
          <a:xfrm>
            <a:off x="2286000" y="3352800"/>
            <a:ext cx="838200" cy="1219200"/>
          </a:xfrm>
          <a:prstGeom prst="rect">
            <a:avLst/>
          </a:prstGeom>
          <a:solidFill>
            <a:srgbClr val="FFFFFF"/>
          </a:solidFill>
          <a:ln w="25400">
            <a:solidFill>
              <a:schemeClr val="hlink"/>
            </a:solidFill>
            <a:miter lim="800000"/>
            <a:headEnd/>
            <a:tailEnd/>
          </a:ln>
        </p:spPr>
        <p:txBody>
          <a:bodyPr wrap="none" anchor="ctr"/>
          <a:lstStyle/>
          <a:p>
            <a:r>
              <a:rPr lang="en-US" sz="1600"/>
              <a:t>Process</a:t>
            </a:r>
            <a:br>
              <a:rPr lang="en-US" sz="1600"/>
            </a:br>
            <a:r>
              <a:rPr lang="en-US" sz="1600"/>
              <a:t>table</a:t>
            </a:r>
          </a:p>
        </p:txBody>
      </p:sp>
      <p:sp>
        <p:nvSpPr>
          <p:cNvPr id="55316" name="AutoShape 20"/>
          <p:cNvSpPr>
            <a:spLocks noChangeArrowheads="1"/>
          </p:cNvSpPr>
          <p:nvPr/>
        </p:nvSpPr>
        <p:spPr bwMode="auto">
          <a:xfrm>
            <a:off x="533400" y="5105400"/>
            <a:ext cx="2514600" cy="914400"/>
          </a:xfrm>
          <a:prstGeom prst="wedgeRoundRectCallout">
            <a:avLst>
              <a:gd name="adj1" fmla="val -9282"/>
              <a:gd name="adj2" fmla="val -137847"/>
              <a:gd name="adj3" fmla="val 16667"/>
            </a:avLst>
          </a:prstGeom>
          <a:solidFill>
            <a:srgbClr val="FFFFCC"/>
          </a:solidFill>
          <a:ln w="12700">
            <a:solidFill>
              <a:schemeClr val="hlink"/>
            </a:solidFill>
            <a:miter lim="800000"/>
            <a:headEnd/>
            <a:tailEnd/>
          </a:ln>
        </p:spPr>
        <p:txBody>
          <a:bodyPr wrap="none" anchor="ctr"/>
          <a:lstStyle/>
          <a:p>
            <a:r>
              <a:rPr lang="en-US" sz="1800"/>
              <a:t>Each program thinks</a:t>
            </a:r>
            <a:br>
              <a:rPr lang="en-US" sz="1800"/>
            </a:br>
            <a:r>
              <a:rPr lang="en-US" sz="1800"/>
              <a:t>that it owns all the</a:t>
            </a:r>
            <a:br>
              <a:rPr lang="en-US" sz="1800"/>
            </a:br>
            <a:r>
              <a:rPr lang="en-US" sz="1800"/>
              <a:t>memory.</a:t>
            </a:r>
            <a:endParaRPr lang="en-US" sz="1600">
              <a:latin typeface="Courier New" pitchFamily="49" charset="0"/>
            </a:endParaRPr>
          </a:p>
        </p:txBody>
      </p:sp>
      <p:sp>
        <p:nvSpPr>
          <p:cNvPr id="55317" name="AutoShape 21"/>
          <p:cNvSpPr>
            <a:spLocks noChangeArrowheads="1"/>
          </p:cNvSpPr>
          <p:nvPr/>
        </p:nvSpPr>
        <p:spPr bwMode="auto">
          <a:xfrm>
            <a:off x="3200400" y="3429000"/>
            <a:ext cx="762000" cy="1066800"/>
          </a:xfrm>
          <a:prstGeom prst="rightArrow">
            <a:avLst>
              <a:gd name="adj1" fmla="val 50000"/>
              <a:gd name="adj2" fmla="val 25000"/>
            </a:avLst>
          </a:prstGeom>
          <a:solidFill>
            <a:srgbClr val="FFFFFF"/>
          </a:solidFill>
          <a:ln w="12700">
            <a:solidFill>
              <a:schemeClr val="hlink"/>
            </a:solidFill>
            <a:miter lim="800000"/>
            <a:headEnd/>
            <a:tailEnd/>
          </a:ln>
        </p:spPr>
        <p:txBody>
          <a:bodyPr wrap="none" anchor="ctr"/>
          <a:lstStyle/>
          <a:p>
            <a:r>
              <a:rPr lang="en-US" sz="1200">
                <a:latin typeface="Arial" charset="0"/>
              </a:rPr>
              <a:t>Physical</a:t>
            </a:r>
          </a:p>
          <a:p>
            <a:r>
              <a:rPr lang="en-US" sz="1200">
                <a:latin typeface="Arial" charset="0"/>
              </a:rPr>
              <a:t>address</a:t>
            </a:r>
          </a:p>
        </p:txBody>
      </p:sp>
      <p:sp>
        <p:nvSpPr>
          <p:cNvPr id="55318" name="Rectangle 22"/>
          <p:cNvSpPr>
            <a:spLocks noChangeArrowheads="1"/>
          </p:cNvSpPr>
          <p:nvPr/>
        </p:nvSpPr>
        <p:spPr bwMode="auto">
          <a:xfrm>
            <a:off x="4038600" y="3352800"/>
            <a:ext cx="838200" cy="1219200"/>
          </a:xfrm>
          <a:prstGeom prst="rect">
            <a:avLst/>
          </a:prstGeom>
          <a:solidFill>
            <a:srgbClr val="FFFFFF"/>
          </a:solidFill>
          <a:ln w="25400">
            <a:solidFill>
              <a:schemeClr val="hlink"/>
            </a:solidFill>
            <a:miter lim="800000"/>
            <a:headEnd/>
            <a:tailEnd/>
          </a:ln>
        </p:spPr>
        <p:txBody>
          <a:bodyPr wrap="none" anchor="ctr"/>
          <a:lstStyle/>
          <a:p>
            <a:r>
              <a:rPr lang="en-US" sz="1600"/>
              <a:t>Virtual</a:t>
            </a:r>
            <a:br>
              <a:rPr lang="en-US" sz="1600"/>
            </a:br>
            <a:r>
              <a:rPr lang="en-US" sz="1600"/>
              <a:t>Memory</a:t>
            </a:r>
            <a:br>
              <a:rPr lang="en-US" sz="1600"/>
            </a:br>
            <a:r>
              <a:rPr lang="en-US" sz="1600"/>
              <a:t>Manager</a:t>
            </a:r>
          </a:p>
        </p:txBody>
      </p:sp>
      <p:sp>
        <p:nvSpPr>
          <p:cNvPr id="55319" name="AutoShape 23"/>
          <p:cNvSpPr>
            <a:spLocks noChangeArrowheads="1"/>
          </p:cNvSpPr>
          <p:nvPr/>
        </p:nvSpPr>
        <p:spPr bwMode="auto">
          <a:xfrm>
            <a:off x="3200400" y="5257800"/>
            <a:ext cx="2209800" cy="914400"/>
          </a:xfrm>
          <a:prstGeom prst="wedgeRoundRectCallout">
            <a:avLst>
              <a:gd name="adj1" fmla="val 10704"/>
              <a:gd name="adj2" fmla="val -106773"/>
              <a:gd name="adj3" fmla="val 16667"/>
            </a:avLst>
          </a:prstGeom>
          <a:solidFill>
            <a:srgbClr val="FFFFCC"/>
          </a:solidFill>
          <a:ln w="12700">
            <a:solidFill>
              <a:schemeClr val="hlink"/>
            </a:solidFill>
            <a:miter lim="800000"/>
            <a:headEnd/>
            <a:tailEnd/>
          </a:ln>
        </p:spPr>
        <p:txBody>
          <a:bodyPr wrap="none" anchor="ctr"/>
          <a:lstStyle/>
          <a:p>
            <a:r>
              <a:rPr lang="en-US" sz="1800"/>
              <a:t>Checks whether the</a:t>
            </a:r>
            <a:br>
              <a:rPr lang="en-US" sz="1800"/>
            </a:br>
            <a:r>
              <a:rPr lang="en-US" sz="1800"/>
              <a:t>requested address</a:t>
            </a:r>
            <a:br>
              <a:rPr lang="en-US" sz="1800"/>
            </a:br>
            <a:r>
              <a:rPr lang="en-US" sz="1800"/>
              <a:t>is ‘in core’</a:t>
            </a:r>
            <a:endParaRPr lang="en-US" sz="1600">
              <a:latin typeface="Courier New" pitchFamily="49" charset="0"/>
            </a:endParaRPr>
          </a:p>
        </p:txBody>
      </p:sp>
      <p:sp>
        <p:nvSpPr>
          <p:cNvPr id="55320" name="AutoShape 24"/>
          <p:cNvSpPr>
            <a:spLocks noChangeArrowheads="1"/>
          </p:cNvSpPr>
          <p:nvPr/>
        </p:nvSpPr>
        <p:spPr bwMode="auto">
          <a:xfrm>
            <a:off x="4953000" y="4114800"/>
            <a:ext cx="1066800" cy="1066800"/>
          </a:xfrm>
          <a:prstGeom prst="rightArrow">
            <a:avLst>
              <a:gd name="adj1" fmla="val 50000"/>
              <a:gd name="adj2" fmla="val 25000"/>
            </a:avLst>
          </a:prstGeom>
          <a:solidFill>
            <a:srgbClr val="FFFFFF"/>
          </a:solidFill>
          <a:ln w="12700">
            <a:solidFill>
              <a:schemeClr val="hlink"/>
            </a:solidFill>
            <a:miter lim="800000"/>
            <a:headEnd/>
            <a:tailEnd/>
          </a:ln>
        </p:spPr>
        <p:txBody>
          <a:bodyPr wrap="none" anchor="ctr"/>
          <a:lstStyle/>
          <a:p>
            <a:r>
              <a:rPr lang="en-US" sz="1200">
                <a:latin typeface="Arial" charset="0"/>
              </a:rPr>
              <a:t>Physical</a:t>
            </a:r>
          </a:p>
          <a:p>
            <a:r>
              <a:rPr lang="en-US" sz="1200">
                <a:latin typeface="Arial" charset="0"/>
              </a:rPr>
              <a:t>address</a:t>
            </a:r>
          </a:p>
        </p:txBody>
      </p:sp>
      <p:sp>
        <p:nvSpPr>
          <p:cNvPr id="55321" name="AutoShape 25"/>
          <p:cNvSpPr>
            <a:spLocks noChangeArrowheads="1"/>
          </p:cNvSpPr>
          <p:nvPr/>
        </p:nvSpPr>
        <p:spPr bwMode="auto">
          <a:xfrm>
            <a:off x="6172200" y="5181600"/>
            <a:ext cx="533400" cy="1219200"/>
          </a:xfrm>
          <a:prstGeom prst="downArrow">
            <a:avLst>
              <a:gd name="adj1" fmla="val 50000"/>
              <a:gd name="adj2" fmla="val 57143"/>
            </a:avLst>
          </a:prstGeom>
          <a:solidFill>
            <a:srgbClr val="FFFFFF"/>
          </a:solidFill>
          <a:ln w="25400">
            <a:solidFill>
              <a:schemeClr val="tx1"/>
            </a:solidFill>
            <a:miter lim="800000"/>
            <a:headEnd/>
            <a:tailEnd/>
          </a:ln>
        </p:spPr>
        <p:txBody>
          <a:bodyPr wrap="none" anchor="ctr"/>
          <a:lstStyle/>
          <a:p>
            <a:endParaRPr lang="en-US"/>
          </a:p>
        </p:txBody>
      </p:sp>
      <p:sp>
        <p:nvSpPr>
          <p:cNvPr id="55322" name="AutoShape 26"/>
          <p:cNvSpPr>
            <a:spLocks noChangeArrowheads="1"/>
          </p:cNvSpPr>
          <p:nvPr/>
        </p:nvSpPr>
        <p:spPr bwMode="auto">
          <a:xfrm>
            <a:off x="7924800" y="5638800"/>
            <a:ext cx="533400" cy="762000"/>
          </a:xfrm>
          <a:prstGeom prst="downArrow">
            <a:avLst>
              <a:gd name="adj1" fmla="val 50000"/>
              <a:gd name="adj2" fmla="val 35714"/>
            </a:avLst>
          </a:prstGeom>
          <a:solidFill>
            <a:srgbClr val="FFFFFF"/>
          </a:solidFill>
          <a:ln w="25400">
            <a:solidFill>
              <a:schemeClr val="tx1"/>
            </a:solidFill>
            <a:miter lim="800000"/>
            <a:headEnd/>
            <a:tailEnd/>
          </a:ln>
        </p:spPr>
        <p:txBody>
          <a:bodyPr wrap="none" anchor="ctr"/>
          <a:lstStyle/>
          <a:p>
            <a:endParaRPr lang="en-US"/>
          </a:p>
        </p:txBody>
      </p:sp>
      <p:sp>
        <p:nvSpPr>
          <p:cNvPr id="55323" name="Text Box 27"/>
          <p:cNvSpPr txBox="1">
            <a:spLocks noChangeArrowheads="1"/>
          </p:cNvSpPr>
          <p:nvPr/>
        </p:nvSpPr>
        <p:spPr bwMode="auto">
          <a:xfrm>
            <a:off x="4919663" y="4038600"/>
            <a:ext cx="633412" cy="366713"/>
          </a:xfrm>
          <a:prstGeom prst="rect">
            <a:avLst/>
          </a:prstGeom>
          <a:noFill/>
          <a:ln w="25400">
            <a:noFill/>
            <a:miter lim="800000"/>
            <a:headEnd/>
            <a:tailEnd/>
          </a:ln>
        </p:spPr>
        <p:txBody>
          <a:bodyPr wrap="none">
            <a:spAutoFit/>
          </a:bodyPr>
          <a:lstStyle/>
          <a:p>
            <a:r>
              <a:rPr lang="en-US" sz="1800">
                <a:solidFill>
                  <a:srgbClr val="006600"/>
                </a:solidFill>
              </a:rPr>
              <a:t>Yes:</a:t>
            </a:r>
          </a:p>
        </p:txBody>
      </p:sp>
      <p:sp>
        <p:nvSpPr>
          <p:cNvPr id="55324" name="Text Box 28"/>
          <p:cNvSpPr txBox="1">
            <a:spLocks noChangeArrowheads="1"/>
          </p:cNvSpPr>
          <p:nvPr/>
        </p:nvSpPr>
        <p:spPr bwMode="auto">
          <a:xfrm>
            <a:off x="4953000" y="3200400"/>
            <a:ext cx="2033588" cy="915988"/>
          </a:xfrm>
          <a:prstGeom prst="rect">
            <a:avLst/>
          </a:prstGeom>
          <a:noFill/>
          <a:ln w="25400">
            <a:noFill/>
            <a:miter lim="800000"/>
            <a:headEnd/>
            <a:tailEnd/>
          </a:ln>
        </p:spPr>
        <p:txBody>
          <a:bodyPr wrap="none">
            <a:spAutoFit/>
          </a:bodyPr>
          <a:lstStyle/>
          <a:p>
            <a:r>
              <a:rPr lang="en-US" sz="1800">
                <a:solidFill>
                  <a:schemeClr val="tx2"/>
                </a:solidFill>
              </a:rPr>
              <a:t>No</a:t>
            </a:r>
            <a:r>
              <a:rPr lang="en-US" sz="1800"/>
              <a:t>: load 2K block</a:t>
            </a:r>
            <a:br>
              <a:rPr lang="en-US" sz="1800"/>
            </a:br>
            <a:r>
              <a:rPr lang="en-US" sz="1800"/>
              <a:t>from swap file</a:t>
            </a:r>
            <a:br>
              <a:rPr lang="en-US" sz="1800"/>
            </a:br>
            <a:r>
              <a:rPr lang="en-US" sz="1800"/>
              <a:t>on disk</a:t>
            </a:r>
          </a:p>
        </p:txBody>
      </p:sp>
      <p:sp>
        <p:nvSpPr>
          <p:cNvPr id="55325" name="Text Box 29"/>
          <p:cNvSpPr txBox="1">
            <a:spLocks noChangeArrowheads="1"/>
          </p:cNvSpPr>
          <p:nvPr/>
        </p:nvSpPr>
        <p:spPr bwMode="auto">
          <a:xfrm>
            <a:off x="3048000" y="3352800"/>
            <a:ext cx="633413" cy="366713"/>
          </a:xfrm>
          <a:prstGeom prst="rect">
            <a:avLst/>
          </a:prstGeom>
          <a:noFill/>
          <a:ln w="25400">
            <a:noFill/>
            <a:miter lim="800000"/>
            <a:headEnd/>
            <a:tailEnd/>
          </a:ln>
        </p:spPr>
        <p:txBody>
          <a:bodyPr wrap="none">
            <a:spAutoFit/>
          </a:bodyPr>
          <a:lstStyle/>
          <a:p>
            <a:r>
              <a:rPr lang="en-US" sz="1800">
                <a:solidFill>
                  <a:srgbClr val="006600"/>
                </a:solidFill>
              </a:rPr>
              <a:t>Yes:</a:t>
            </a:r>
          </a:p>
        </p:txBody>
      </p:sp>
      <p:sp>
        <p:nvSpPr>
          <p:cNvPr id="55326" name="Text Box 30"/>
          <p:cNvSpPr txBox="1">
            <a:spLocks noChangeArrowheads="1"/>
          </p:cNvSpPr>
          <p:nvPr/>
        </p:nvSpPr>
        <p:spPr bwMode="auto">
          <a:xfrm>
            <a:off x="2286000" y="2667000"/>
            <a:ext cx="1323975" cy="641350"/>
          </a:xfrm>
          <a:prstGeom prst="rect">
            <a:avLst/>
          </a:prstGeom>
          <a:noFill/>
          <a:ln w="25400">
            <a:noFill/>
            <a:miter lim="800000"/>
            <a:headEnd/>
            <a:tailEnd/>
          </a:ln>
        </p:spPr>
        <p:txBody>
          <a:bodyPr wrap="none">
            <a:spAutoFit/>
          </a:bodyPr>
          <a:lstStyle/>
          <a:p>
            <a:r>
              <a:rPr lang="en-US" sz="1800">
                <a:solidFill>
                  <a:schemeClr val="tx2"/>
                </a:solidFill>
              </a:rPr>
              <a:t>No</a:t>
            </a:r>
            <a:r>
              <a:rPr lang="en-US" sz="1800"/>
              <a:t>: access</a:t>
            </a:r>
            <a:br>
              <a:rPr lang="en-US" sz="1800"/>
            </a:br>
            <a:r>
              <a:rPr lang="en-US" sz="1800"/>
              <a:t>violation</a:t>
            </a:r>
          </a:p>
        </p:txBody>
      </p:sp>
      <p:sp>
        <p:nvSpPr>
          <p:cNvPr id="55327" name="Line 31"/>
          <p:cNvSpPr>
            <a:spLocks noChangeShapeType="1"/>
          </p:cNvSpPr>
          <p:nvPr/>
        </p:nvSpPr>
        <p:spPr bwMode="auto">
          <a:xfrm flipH="1">
            <a:off x="457200" y="6400800"/>
            <a:ext cx="7772400" cy="0"/>
          </a:xfrm>
          <a:prstGeom prst="line">
            <a:avLst/>
          </a:prstGeom>
          <a:noFill/>
          <a:ln w="25400">
            <a:solidFill>
              <a:schemeClr val="tx1"/>
            </a:solidFill>
            <a:round/>
            <a:headEnd/>
            <a:tailEnd/>
          </a:ln>
        </p:spPr>
        <p:txBody>
          <a:bodyPr wrap="none" anchor="ctr"/>
          <a:lstStyle/>
          <a:p>
            <a:endParaRPr lang="en-US"/>
          </a:p>
        </p:txBody>
      </p:sp>
      <p:sp>
        <p:nvSpPr>
          <p:cNvPr id="55328" name="Line 32"/>
          <p:cNvSpPr>
            <a:spLocks noChangeShapeType="1"/>
          </p:cNvSpPr>
          <p:nvPr/>
        </p:nvSpPr>
        <p:spPr bwMode="auto">
          <a:xfrm flipV="1">
            <a:off x="457200" y="4495800"/>
            <a:ext cx="0" cy="1905000"/>
          </a:xfrm>
          <a:prstGeom prst="line">
            <a:avLst/>
          </a:prstGeom>
          <a:noFill/>
          <a:ln w="25400">
            <a:solidFill>
              <a:schemeClr val="tx1"/>
            </a:solidFill>
            <a:round/>
            <a:headEnd/>
            <a:tailEnd type="arrow" w="med" len="med"/>
          </a:ln>
        </p:spPr>
        <p:txBody>
          <a:bodyPr wrap="none" anchor="ctr"/>
          <a:lstStyle/>
          <a:p>
            <a:endParaRPr lang="en-US"/>
          </a:p>
        </p:txBody>
      </p:sp>
    </p:spTree>
  </p:cSld>
  <p:clrMapOvr>
    <a:masterClrMapping/>
  </p:clrMapOvr>
  <p:transition>
    <p:cover dir="d"/>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noFill/>
        </p:spPr>
        <p:txBody>
          <a:bodyPr lIns="90488" tIns="44450" rIns="90488" bIns="44450"/>
          <a:lstStyle/>
          <a:p>
            <a:r>
              <a:rPr lang="en-US" smtClean="0"/>
              <a:t>Virtual Memory</a:t>
            </a:r>
          </a:p>
        </p:txBody>
      </p:sp>
      <p:sp>
        <p:nvSpPr>
          <p:cNvPr id="56324" name="Rectangle 3"/>
          <p:cNvSpPr>
            <a:spLocks noGrp="1" noChangeArrowheads="1"/>
          </p:cNvSpPr>
          <p:nvPr>
            <p:ph type="body" idx="1"/>
          </p:nvPr>
        </p:nvSpPr>
        <p:spPr>
          <a:xfrm>
            <a:off x="381000" y="914400"/>
            <a:ext cx="8382000" cy="533400"/>
          </a:xfrm>
          <a:noFill/>
        </p:spPr>
        <p:txBody>
          <a:bodyPr lIns="90488" tIns="44450" rIns="90488" bIns="44450"/>
          <a:lstStyle/>
          <a:p>
            <a:r>
              <a:rPr lang="en-US" smtClean="0"/>
              <a:t>Main memory can act as a cache for the secondary storage (disk)</a:t>
            </a:r>
            <a:br>
              <a:rPr lang="en-US" smtClean="0"/>
            </a:br>
            <a:r>
              <a:rPr lang="en-US" smtClean="0"/>
              <a:t/>
            </a:r>
            <a:br>
              <a:rPr lang="en-US" smtClean="0"/>
            </a:br>
            <a:r>
              <a:rPr lang="en-US" smtClean="0"/>
              <a:t>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endParaRPr lang="en-US" smtClean="0"/>
          </a:p>
          <a:p>
            <a:endParaRPr lang="en-US" smtClean="0"/>
          </a:p>
          <a:p>
            <a:pPr>
              <a:lnSpc>
                <a:spcPct val="80000"/>
              </a:lnSpc>
            </a:pPr>
            <a:endParaRPr lang="en-US" smtClean="0"/>
          </a:p>
          <a:p>
            <a:pPr>
              <a:lnSpc>
                <a:spcPct val="80000"/>
              </a:lnSpc>
            </a:pPr>
            <a:endParaRPr lang="en-US" smtClean="0"/>
          </a:p>
          <a:p>
            <a:pPr>
              <a:lnSpc>
                <a:spcPct val="80000"/>
              </a:lnSpc>
            </a:pPr>
            <a:endParaRPr lang="en-US" smtClean="0"/>
          </a:p>
          <a:p>
            <a:pPr>
              <a:lnSpc>
                <a:spcPct val="80000"/>
              </a:lnSpc>
            </a:pPr>
            <a:endParaRPr lang="en-US" smtClean="0"/>
          </a:p>
        </p:txBody>
      </p:sp>
      <p:pic>
        <p:nvPicPr>
          <p:cNvPr id="56325" name="Picture 4"/>
          <p:cNvPicPr>
            <a:picLocks noChangeArrowheads="1"/>
          </p:cNvPicPr>
          <p:nvPr/>
        </p:nvPicPr>
        <p:blipFill>
          <a:blip r:embed="rId3" cstate="print"/>
          <a:srcRect/>
          <a:stretch>
            <a:fillRect/>
          </a:stretch>
        </p:blipFill>
        <p:spPr bwMode="auto">
          <a:xfrm>
            <a:off x="3200400" y="1828800"/>
            <a:ext cx="5181600" cy="3724275"/>
          </a:xfrm>
          <a:prstGeom prst="rect">
            <a:avLst/>
          </a:prstGeom>
          <a:noFill/>
          <a:ln w="9525">
            <a:noFill/>
            <a:miter lim="800000"/>
            <a:headEnd/>
            <a:tailEnd/>
          </a:ln>
        </p:spPr>
      </p:pic>
      <p:sp>
        <p:nvSpPr>
          <p:cNvPr id="56326" name="Text Box 5"/>
          <p:cNvSpPr txBox="1">
            <a:spLocks noChangeArrowheads="1"/>
          </p:cNvSpPr>
          <p:nvPr/>
        </p:nvSpPr>
        <p:spPr bwMode="auto">
          <a:xfrm>
            <a:off x="3200400" y="1600200"/>
            <a:ext cx="1600200" cy="366713"/>
          </a:xfrm>
          <a:prstGeom prst="rect">
            <a:avLst/>
          </a:prstGeom>
          <a:solidFill>
            <a:schemeClr val="bg1"/>
          </a:solidFill>
          <a:ln w="19050">
            <a:noFill/>
            <a:miter lim="800000"/>
            <a:headEnd/>
            <a:tailEnd/>
          </a:ln>
        </p:spPr>
        <p:txBody>
          <a:bodyPr wrap="none" anchor="ctr">
            <a:spAutoFit/>
          </a:bodyPr>
          <a:lstStyle/>
          <a:p>
            <a:r>
              <a:rPr lang="en-US" sz="1800">
                <a:solidFill>
                  <a:srgbClr val="003399"/>
                </a:solidFill>
              </a:rPr>
              <a:t>virtual memory</a:t>
            </a:r>
          </a:p>
        </p:txBody>
      </p:sp>
      <p:sp>
        <p:nvSpPr>
          <p:cNvPr id="56327" name="Text Box 6"/>
          <p:cNvSpPr txBox="1">
            <a:spLocks noChangeArrowheads="1"/>
          </p:cNvSpPr>
          <p:nvPr/>
        </p:nvSpPr>
        <p:spPr bwMode="auto">
          <a:xfrm>
            <a:off x="6661150" y="1570038"/>
            <a:ext cx="1765300" cy="366712"/>
          </a:xfrm>
          <a:prstGeom prst="rect">
            <a:avLst/>
          </a:prstGeom>
          <a:solidFill>
            <a:schemeClr val="bg1"/>
          </a:solidFill>
          <a:ln w="19050">
            <a:noFill/>
            <a:miter lim="800000"/>
            <a:headEnd/>
            <a:tailEnd/>
          </a:ln>
        </p:spPr>
        <p:txBody>
          <a:bodyPr wrap="none" anchor="ctr">
            <a:spAutoFit/>
          </a:bodyPr>
          <a:lstStyle/>
          <a:p>
            <a:r>
              <a:rPr lang="en-US" sz="1800">
                <a:solidFill>
                  <a:srgbClr val="003399"/>
                </a:solidFill>
              </a:rPr>
              <a:t>physical memory</a:t>
            </a:r>
          </a:p>
        </p:txBody>
      </p:sp>
      <p:sp>
        <p:nvSpPr>
          <p:cNvPr id="56328" name="Text Box 7"/>
          <p:cNvSpPr txBox="1">
            <a:spLocks noChangeArrowheads="1"/>
          </p:cNvSpPr>
          <p:nvPr/>
        </p:nvSpPr>
        <p:spPr bwMode="auto">
          <a:xfrm>
            <a:off x="533400" y="5384800"/>
            <a:ext cx="5330825" cy="1603375"/>
          </a:xfrm>
          <a:prstGeom prst="rect">
            <a:avLst/>
          </a:prstGeom>
          <a:noFill/>
          <a:ln w="19050">
            <a:noFill/>
            <a:miter lim="800000"/>
            <a:headEnd/>
            <a:tailEnd/>
          </a:ln>
        </p:spPr>
        <p:txBody>
          <a:bodyPr wrap="none">
            <a:spAutoFit/>
          </a:bodyPr>
          <a:lstStyle/>
          <a:p>
            <a:pPr>
              <a:lnSpc>
                <a:spcPct val="80000"/>
              </a:lnSpc>
              <a:spcBef>
                <a:spcPct val="20000"/>
              </a:spcBef>
              <a:buClr>
                <a:schemeClr val="hlink"/>
              </a:buClr>
              <a:buSzPct val="50000"/>
              <a:buFont typeface="Monotype Sorts" pitchFamily="2" charset="2"/>
              <a:buChar char="n"/>
            </a:pPr>
            <a:r>
              <a:rPr lang="en-US">
                <a:latin typeface="Arial" charset="0"/>
              </a:rPr>
              <a:t>  Advantages:</a:t>
            </a:r>
          </a:p>
          <a:p>
            <a:pPr lvl="1">
              <a:lnSpc>
                <a:spcPct val="80000"/>
              </a:lnSpc>
              <a:spcBef>
                <a:spcPct val="20000"/>
              </a:spcBef>
              <a:buClr>
                <a:schemeClr val="tx2"/>
              </a:buClr>
              <a:buSzPct val="75000"/>
              <a:buFont typeface="Monotype Sorts" pitchFamily="2" charset="2"/>
              <a:buChar char="u"/>
            </a:pPr>
            <a:r>
              <a:rPr lang="en-US" sz="2000">
                <a:latin typeface="Arial" charset="0"/>
              </a:rPr>
              <a:t>illusion of having more physical memory</a:t>
            </a:r>
          </a:p>
          <a:p>
            <a:pPr lvl="1">
              <a:lnSpc>
                <a:spcPct val="80000"/>
              </a:lnSpc>
              <a:spcBef>
                <a:spcPct val="20000"/>
              </a:spcBef>
              <a:buClr>
                <a:schemeClr val="tx2"/>
              </a:buClr>
              <a:buSzPct val="75000"/>
              <a:buFont typeface="Monotype Sorts" pitchFamily="2" charset="2"/>
              <a:buChar char="u"/>
            </a:pPr>
            <a:r>
              <a:rPr lang="en-US" sz="2000">
                <a:latin typeface="Arial" charset="0"/>
              </a:rPr>
              <a:t>program relocation </a:t>
            </a:r>
          </a:p>
          <a:p>
            <a:pPr lvl="1">
              <a:lnSpc>
                <a:spcPct val="80000"/>
              </a:lnSpc>
              <a:spcBef>
                <a:spcPct val="20000"/>
              </a:spcBef>
              <a:buClr>
                <a:schemeClr val="tx2"/>
              </a:buClr>
              <a:buSzPct val="75000"/>
              <a:buFont typeface="Monotype Sorts" pitchFamily="2" charset="2"/>
              <a:buChar char="u"/>
            </a:pPr>
            <a:r>
              <a:rPr lang="en-US" sz="2000">
                <a:latin typeface="Arial" charset="0"/>
              </a:rPr>
              <a:t>protection</a:t>
            </a:r>
          </a:p>
          <a:p>
            <a:endParaRPr lang="en-US" sz="2000">
              <a:solidFill>
                <a:srgbClr val="003399"/>
              </a:solidFill>
            </a:endParaRP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050"/>
          <p:cNvSpPr>
            <a:spLocks noGrp="1" noChangeArrowheads="1"/>
          </p:cNvSpPr>
          <p:nvPr>
            <p:ph type="title"/>
          </p:nvPr>
        </p:nvSpPr>
        <p:spPr>
          <a:noFill/>
        </p:spPr>
        <p:txBody>
          <a:bodyPr lIns="90488" tIns="44450" rIns="90488" bIns="44450"/>
          <a:lstStyle/>
          <a:p>
            <a:r>
              <a:rPr lang="en-US" smtClean="0"/>
              <a:t>Pages:  virtual memory blocks</a:t>
            </a:r>
          </a:p>
        </p:txBody>
      </p:sp>
      <p:sp>
        <p:nvSpPr>
          <p:cNvPr id="57348" name="Rectangle 2051"/>
          <p:cNvSpPr>
            <a:spLocks noGrp="1" noChangeArrowheads="1"/>
          </p:cNvSpPr>
          <p:nvPr>
            <p:ph type="body" idx="1"/>
          </p:nvPr>
        </p:nvSpPr>
        <p:spPr>
          <a:noFill/>
        </p:spPr>
        <p:txBody>
          <a:bodyPr lIns="90488" tIns="44450" rIns="90488" bIns="44450"/>
          <a:lstStyle/>
          <a:p>
            <a:r>
              <a:rPr lang="en-US" smtClean="0"/>
              <a:t>Page faults:  the data is not in memory, retrieve it from disk</a:t>
            </a:r>
          </a:p>
          <a:p>
            <a:pPr lvl="1"/>
            <a:r>
              <a:rPr lang="en-US" smtClean="0"/>
              <a:t>huge miss penalty, thus pages should be fairly large (e.g., 4KB)</a:t>
            </a:r>
          </a:p>
          <a:p>
            <a:pPr lvl="1"/>
            <a:r>
              <a:rPr lang="en-US" smtClean="0"/>
              <a:t>reducing page faults is important (LRU is worth the price)</a:t>
            </a:r>
          </a:p>
          <a:p>
            <a:pPr lvl="1"/>
            <a:r>
              <a:rPr lang="en-US" smtClean="0"/>
              <a:t>can handle the faults in software instead of hardware</a:t>
            </a:r>
          </a:p>
          <a:p>
            <a:pPr lvl="1"/>
            <a:r>
              <a:rPr lang="en-US" smtClean="0"/>
              <a:t>using write-through is too expensive so we use writeback</a:t>
            </a:r>
            <a:br>
              <a:rPr lang="en-US" smtClean="0"/>
            </a:br>
            <a:r>
              <a:rPr lang="en-US" smtClean="0"/>
              <a:t/>
            </a:r>
            <a:br>
              <a:rPr lang="en-US" smtClean="0"/>
            </a:br>
            <a:endParaRPr lang="en-US" smtClean="0"/>
          </a:p>
        </p:txBody>
      </p:sp>
      <p:pic>
        <p:nvPicPr>
          <p:cNvPr id="57349" name="Picture 2052"/>
          <p:cNvPicPr>
            <a:picLocks noChangeArrowheads="1"/>
          </p:cNvPicPr>
          <p:nvPr/>
        </p:nvPicPr>
        <p:blipFill>
          <a:blip r:embed="rId3" cstate="print"/>
          <a:srcRect/>
          <a:stretch>
            <a:fillRect/>
          </a:stretch>
        </p:blipFill>
        <p:spPr bwMode="auto">
          <a:xfrm>
            <a:off x="1981200" y="3429000"/>
            <a:ext cx="5951538" cy="2981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noFill/>
        </p:spPr>
        <p:txBody>
          <a:bodyPr lIns="90488" tIns="44450" rIns="90488" bIns="44450"/>
          <a:lstStyle/>
          <a:p>
            <a:r>
              <a:rPr lang="en-US" smtClean="0"/>
              <a:t>Page Tables</a:t>
            </a:r>
          </a:p>
        </p:txBody>
      </p:sp>
      <p:grpSp>
        <p:nvGrpSpPr>
          <p:cNvPr id="2" name="Group 206"/>
          <p:cNvGrpSpPr>
            <a:grpSpLocks/>
          </p:cNvGrpSpPr>
          <p:nvPr/>
        </p:nvGrpSpPr>
        <p:grpSpPr bwMode="auto">
          <a:xfrm>
            <a:off x="852488" y="839788"/>
            <a:ext cx="7113587" cy="5356225"/>
            <a:chOff x="537" y="529"/>
            <a:chExt cx="4481" cy="3374"/>
          </a:xfrm>
        </p:grpSpPr>
        <p:sp>
          <p:nvSpPr>
            <p:cNvPr id="58381" name="Freeform 6"/>
            <p:cNvSpPr>
              <a:spLocks/>
            </p:cNvSpPr>
            <p:nvPr/>
          </p:nvSpPr>
          <p:spPr bwMode="auto">
            <a:xfrm>
              <a:off x="1431" y="1542"/>
              <a:ext cx="1137" cy="158"/>
            </a:xfrm>
            <a:custGeom>
              <a:avLst/>
              <a:gdLst>
                <a:gd name="T0" fmla="*/ 1133 w 1137"/>
                <a:gd name="T1" fmla="*/ 158 h 158"/>
                <a:gd name="T2" fmla="*/ 1137 w 1137"/>
                <a:gd name="T3" fmla="*/ 0 h 158"/>
                <a:gd name="T4" fmla="*/ 0 w 1137"/>
                <a:gd name="T5" fmla="*/ 0 h 158"/>
                <a:gd name="T6" fmla="*/ 0 w 1137"/>
                <a:gd name="T7" fmla="*/ 158 h 158"/>
                <a:gd name="T8" fmla="*/ 1137 w 1137"/>
                <a:gd name="T9" fmla="*/ 158 h 158"/>
                <a:gd name="T10" fmla="*/ 1137 w 1137"/>
                <a:gd name="T11" fmla="*/ 158 h 158"/>
                <a:gd name="T12" fmla="*/ 1133 w 1137"/>
                <a:gd name="T13" fmla="*/ 158 h 158"/>
                <a:gd name="T14" fmla="*/ 0 60000 65536"/>
                <a:gd name="T15" fmla="*/ 0 60000 65536"/>
                <a:gd name="T16" fmla="*/ 0 60000 65536"/>
                <a:gd name="T17" fmla="*/ 0 60000 65536"/>
                <a:gd name="T18" fmla="*/ 0 60000 65536"/>
                <a:gd name="T19" fmla="*/ 0 60000 65536"/>
                <a:gd name="T20" fmla="*/ 0 60000 65536"/>
                <a:gd name="T21" fmla="*/ 0 w 1137"/>
                <a:gd name="T22" fmla="*/ 0 h 158"/>
                <a:gd name="T23" fmla="*/ 1137 w 1137"/>
                <a:gd name="T24" fmla="*/ 158 h 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7" h="158">
                  <a:moveTo>
                    <a:pt x="1133" y="158"/>
                  </a:moveTo>
                  <a:lnTo>
                    <a:pt x="1137" y="0"/>
                  </a:lnTo>
                  <a:lnTo>
                    <a:pt x="0" y="0"/>
                  </a:lnTo>
                  <a:lnTo>
                    <a:pt x="0" y="158"/>
                  </a:lnTo>
                  <a:lnTo>
                    <a:pt x="1137" y="158"/>
                  </a:lnTo>
                  <a:lnTo>
                    <a:pt x="1133" y="158"/>
                  </a:lnTo>
                  <a:close/>
                </a:path>
              </a:pathLst>
            </a:custGeom>
            <a:solidFill>
              <a:srgbClr val="FFFFFF"/>
            </a:solidFill>
            <a:ln w="9525">
              <a:noFill/>
              <a:round/>
              <a:headEnd/>
              <a:tailEnd/>
            </a:ln>
          </p:spPr>
          <p:txBody>
            <a:bodyPr/>
            <a:lstStyle/>
            <a:p>
              <a:endParaRPr lang="en-US"/>
            </a:p>
          </p:txBody>
        </p:sp>
        <p:sp>
          <p:nvSpPr>
            <p:cNvPr id="58382" name="Freeform 7"/>
            <p:cNvSpPr>
              <a:spLocks/>
            </p:cNvSpPr>
            <p:nvPr/>
          </p:nvSpPr>
          <p:spPr bwMode="auto">
            <a:xfrm>
              <a:off x="1431" y="1542"/>
              <a:ext cx="1137" cy="158"/>
            </a:xfrm>
            <a:custGeom>
              <a:avLst/>
              <a:gdLst>
                <a:gd name="T0" fmla="*/ 1133 w 1137"/>
                <a:gd name="T1" fmla="*/ 158 h 158"/>
                <a:gd name="T2" fmla="*/ 1137 w 1137"/>
                <a:gd name="T3" fmla="*/ 0 h 158"/>
                <a:gd name="T4" fmla="*/ 0 w 1137"/>
                <a:gd name="T5" fmla="*/ 0 h 158"/>
                <a:gd name="T6" fmla="*/ 0 w 1137"/>
                <a:gd name="T7" fmla="*/ 158 h 158"/>
                <a:gd name="T8" fmla="*/ 1137 w 1137"/>
                <a:gd name="T9" fmla="*/ 158 h 158"/>
                <a:gd name="T10" fmla="*/ 1137 w 1137"/>
                <a:gd name="T11" fmla="*/ 158 h 158"/>
                <a:gd name="T12" fmla="*/ 0 60000 65536"/>
                <a:gd name="T13" fmla="*/ 0 60000 65536"/>
                <a:gd name="T14" fmla="*/ 0 60000 65536"/>
                <a:gd name="T15" fmla="*/ 0 60000 65536"/>
                <a:gd name="T16" fmla="*/ 0 60000 65536"/>
                <a:gd name="T17" fmla="*/ 0 60000 65536"/>
                <a:gd name="T18" fmla="*/ 0 w 1137"/>
                <a:gd name="T19" fmla="*/ 0 h 158"/>
                <a:gd name="T20" fmla="*/ 1137 w 1137"/>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1137" h="158">
                  <a:moveTo>
                    <a:pt x="1133" y="158"/>
                  </a:moveTo>
                  <a:lnTo>
                    <a:pt x="1137" y="0"/>
                  </a:lnTo>
                  <a:lnTo>
                    <a:pt x="0" y="0"/>
                  </a:lnTo>
                  <a:lnTo>
                    <a:pt x="0" y="158"/>
                  </a:lnTo>
                  <a:lnTo>
                    <a:pt x="1137" y="158"/>
                  </a:lnTo>
                </a:path>
              </a:pathLst>
            </a:custGeom>
            <a:noFill/>
            <a:ln w="20638">
              <a:solidFill>
                <a:srgbClr val="000000"/>
              </a:solidFill>
              <a:prstDash val="solid"/>
              <a:round/>
              <a:headEnd/>
              <a:tailEnd/>
            </a:ln>
          </p:spPr>
          <p:txBody>
            <a:bodyPr/>
            <a:lstStyle/>
            <a:p>
              <a:endParaRPr lang="en-US"/>
            </a:p>
          </p:txBody>
        </p:sp>
        <p:sp>
          <p:nvSpPr>
            <p:cNvPr id="58383" name="Freeform 8"/>
            <p:cNvSpPr>
              <a:spLocks/>
            </p:cNvSpPr>
            <p:nvPr/>
          </p:nvSpPr>
          <p:spPr bwMode="auto">
            <a:xfrm>
              <a:off x="1314" y="1542"/>
              <a:ext cx="117" cy="158"/>
            </a:xfrm>
            <a:custGeom>
              <a:avLst/>
              <a:gdLst>
                <a:gd name="T0" fmla="*/ 117 w 117"/>
                <a:gd name="T1" fmla="*/ 158 h 158"/>
                <a:gd name="T2" fmla="*/ 117 w 117"/>
                <a:gd name="T3" fmla="*/ 0 h 158"/>
                <a:gd name="T4" fmla="*/ 0 w 117"/>
                <a:gd name="T5" fmla="*/ 0 h 158"/>
                <a:gd name="T6" fmla="*/ 0 w 117"/>
                <a:gd name="T7" fmla="*/ 158 h 158"/>
                <a:gd name="T8" fmla="*/ 117 w 117"/>
                <a:gd name="T9" fmla="*/ 158 h 158"/>
                <a:gd name="T10" fmla="*/ 117 w 117"/>
                <a:gd name="T11" fmla="*/ 158 h 158"/>
                <a:gd name="T12" fmla="*/ 0 60000 65536"/>
                <a:gd name="T13" fmla="*/ 0 60000 65536"/>
                <a:gd name="T14" fmla="*/ 0 60000 65536"/>
                <a:gd name="T15" fmla="*/ 0 60000 65536"/>
                <a:gd name="T16" fmla="*/ 0 60000 65536"/>
                <a:gd name="T17" fmla="*/ 0 60000 65536"/>
                <a:gd name="T18" fmla="*/ 0 w 117"/>
                <a:gd name="T19" fmla="*/ 0 h 158"/>
                <a:gd name="T20" fmla="*/ 117 w 117"/>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117" h="158">
                  <a:moveTo>
                    <a:pt x="117" y="158"/>
                  </a:moveTo>
                  <a:lnTo>
                    <a:pt x="117" y="0"/>
                  </a:lnTo>
                  <a:lnTo>
                    <a:pt x="0" y="0"/>
                  </a:lnTo>
                  <a:lnTo>
                    <a:pt x="0" y="158"/>
                  </a:lnTo>
                  <a:lnTo>
                    <a:pt x="117" y="158"/>
                  </a:lnTo>
                  <a:close/>
                </a:path>
              </a:pathLst>
            </a:custGeom>
            <a:solidFill>
              <a:srgbClr val="FFFFFF"/>
            </a:solidFill>
            <a:ln w="9525">
              <a:noFill/>
              <a:round/>
              <a:headEnd/>
              <a:tailEnd/>
            </a:ln>
          </p:spPr>
          <p:txBody>
            <a:bodyPr/>
            <a:lstStyle/>
            <a:p>
              <a:endParaRPr lang="en-US"/>
            </a:p>
          </p:txBody>
        </p:sp>
        <p:sp>
          <p:nvSpPr>
            <p:cNvPr id="58384" name="Freeform 9"/>
            <p:cNvSpPr>
              <a:spLocks/>
            </p:cNvSpPr>
            <p:nvPr/>
          </p:nvSpPr>
          <p:spPr bwMode="auto">
            <a:xfrm>
              <a:off x="1314" y="1542"/>
              <a:ext cx="117" cy="158"/>
            </a:xfrm>
            <a:custGeom>
              <a:avLst/>
              <a:gdLst>
                <a:gd name="T0" fmla="*/ 117 w 117"/>
                <a:gd name="T1" fmla="*/ 158 h 158"/>
                <a:gd name="T2" fmla="*/ 117 w 117"/>
                <a:gd name="T3" fmla="*/ 0 h 158"/>
                <a:gd name="T4" fmla="*/ 0 w 117"/>
                <a:gd name="T5" fmla="*/ 0 h 158"/>
                <a:gd name="T6" fmla="*/ 0 w 117"/>
                <a:gd name="T7" fmla="*/ 158 h 158"/>
                <a:gd name="T8" fmla="*/ 117 w 117"/>
                <a:gd name="T9" fmla="*/ 158 h 158"/>
                <a:gd name="T10" fmla="*/ 117 w 117"/>
                <a:gd name="T11" fmla="*/ 158 h 158"/>
                <a:gd name="T12" fmla="*/ 0 60000 65536"/>
                <a:gd name="T13" fmla="*/ 0 60000 65536"/>
                <a:gd name="T14" fmla="*/ 0 60000 65536"/>
                <a:gd name="T15" fmla="*/ 0 60000 65536"/>
                <a:gd name="T16" fmla="*/ 0 60000 65536"/>
                <a:gd name="T17" fmla="*/ 0 60000 65536"/>
                <a:gd name="T18" fmla="*/ 0 w 117"/>
                <a:gd name="T19" fmla="*/ 0 h 158"/>
                <a:gd name="T20" fmla="*/ 117 w 117"/>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117" h="158">
                  <a:moveTo>
                    <a:pt x="117" y="158"/>
                  </a:moveTo>
                  <a:lnTo>
                    <a:pt x="117" y="0"/>
                  </a:lnTo>
                  <a:lnTo>
                    <a:pt x="0" y="0"/>
                  </a:lnTo>
                  <a:lnTo>
                    <a:pt x="0" y="158"/>
                  </a:lnTo>
                  <a:lnTo>
                    <a:pt x="117" y="158"/>
                  </a:lnTo>
                </a:path>
              </a:pathLst>
            </a:custGeom>
            <a:noFill/>
            <a:ln w="20638">
              <a:solidFill>
                <a:srgbClr val="000000"/>
              </a:solidFill>
              <a:prstDash val="solid"/>
              <a:round/>
              <a:headEnd/>
              <a:tailEnd/>
            </a:ln>
          </p:spPr>
          <p:txBody>
            <a:bodyPr/>
            <a:lstStyle/>
            <a:p>
              <a:endParaRPr lang="en-US"/>
            </a:p>
          </p:txBody>
        </p:sp>
        <p:sp>
          <p:nvSpPr>
            <p:cNvPr id="58385" name="Freeform 10"/>
            <p:cNvSpPr>
              <a:spLocks/>
            </p:cNvSpPr>
            <p:nvPr/>
          </p:nvSpPr>
          <p:spPr bwMode="auto">
            <a:xfrm>
              <a:off x="1431" y="1858"/>
              <a:ext cx="1137" cy="158"/>
            </a:xfrm>
            <a:custGeom>
              <a:avLst/>
              <a:gdLst>
                <a:gd name="T0" fmla="*/ 1133 w 1137"/>
                <a:gd name="T1" fmla="*/ 158 h 158"/>
                <a:gd name="T2" fmla="*/ 1137 w 1137"/>
                <a:gd name="T3" fmla="*/ 0 h 158"/>
                <a:gd name="T4" fmla="*/ 0 w 1137"/>
                <a:gd name="T5" fmla="*/ 0 h 158"/>
                <a:gd name="T6" fmla="*/ 0 w 1137"/>
                <a:gd name="T7" fmla="*/ 158 h 158"/>
                <a:gd name="T8" fmla="*/ 1137 w 1137"/>
                <a:gd name="T9" fmla="*/ 158 h 158"/>
                <a:gd name="T10" fmla="*/ 1137 w 1137"/>
                <a:gd name="T11" fmla="*/ 158 h 158"/>
                <a:gd name="T12" fmla="*/ 1133 w 1137"/>
                <a:gd name="T13" fmla="*/ 158 h 158"/>
                <a:gd name="T14" fmla="*/ 0 60000 65536"/>
                <a:gd name="T15" fmla="*/ 0 60000 65536"/>
                <a:gd name="T16" fmla="*/ 0 60000 65536"/>
                <a:gd name="T17" fmla="*/ 0 60000 65536"/>
                <a:gd name="T18" fmla="*/ 0 60000 65536"/>
                <a:gd name="T19" fmla="*/ 0 60000 65536"/>
                <a:gd name="T20" fmla="*/ 0 60000 65536"/>
                <a:gd name="T21" fmla="*/ 0 w 1137"/>
                <a:gd name="T22" fmla="*/ 0 h 158"/>
                <a:gd name="T23" fmla="*/ 1137 w 1137"/>
                <a:gd name="T24" fmla="*/ 158 h 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7" h="158">
                  <a:moveTo>
                    <a:pt x="1133" y="158"/>
                  </a:moveTo>
                  <a:lnTo>
                    <a:pt x="1137" y="0"/>
                  </a:lnTo>
                  <a:lnTo>
                    <a:pt x="0" y="0"/>
                  </a:lnTo>
                  <a:lnTo>
                    <a:pt x="0" y="158"/>
                  </a:lnTo>
                  <a:lnTo>
                    <a:pt x="1137" y="158"/>
                  </a:lnTo>
                  <a:lnTo>
                    <a:pt x="1133" y="158"/>
                  </a:lnTo>
                  <a:close/>
                </a:path>
              </a:pathLst>
            </a:custGeom>
            <a:solidFill>
              <a:srgbClr val="FFFFFF"/>
            </a:solidFill>
            <a:ln w="9525">
              <a:noFill/>
              <a:round/>
              <a:headEnd/>
              <a:tailEnd/>
            </a:ln>
          </p:spPr>
          <p:txBody>
            <a:bodyPr/>
            <a:lstStyle/>
            <a:p>
              <a:endParaRPr lang="en-US"/>
            </a:p>
          </p:txBody>
        </p:sp>
        <p:sp>
          <p:nvSpPr>
            <p:cNvPr id="58386" name="Freeform 11"/>
            <p:cNvSpPr>
              <a:spLocks/>
            </p:cNvSpPr>
            <p:nvPr/>
          </p:nvSpPr>
          <p:spPr bwMode="auto">
            <a:xfrm>
              <a:off x="1431" y="1858"/>
              <a:ext cx="1137" cy="158"/>
            </a:xfrm>
            <a:custGeom>
              <a:avLst/>
              <a:gdLst>
                <a:gd name="T0" fmla="*/ 1133 w 1137"/>
                <a:gd name="T1" fmla="*/ 158 h 158"/>
                <a:gd name="T2" fmla="*/ 1137 w 1137"/>
                <a:gd name="T3" fmla="*/ 0 h 158"/>
                <a:gd name="T4" fmla="*/ 0 w 1137"/>
                <a:gd name="T5" fmla="*/ 0 h 158"/>
                <a:gd name="T6" fmla="*/ 0 w 1137"/>
                <a:gd name="T7" fmla="*/ 158 h 158"/>
                <a:gd name="T8" fmla="*/ 1137 w 1137"/>
                <a:gd name="T9" fmla="*/ 158 h 158"/>
                <a:gd name="T10" fmla="*/ 1137 w 1137"/>
                <a:gd name="T11" fmla="*/ 158 h 158"/>
                <a:gd name="T12" fmla="*/ 0 60000 65536"/>
                <a:gd name="T13" fmla="*/ 0 60000 65536"/>
                <a:gd name="T14" fmla="*/ 0 60000 65536"/>
                <a:gd name="T15" fmla="*/ 0 60000 65536"/>
                <a:gd name="T16" fmla="*/ 0 60000 65536"/>
                <a:gd name="T17" fmla="*/ 0 60000 65536"/>
                <a:gd name="T18" fmla="*/ 0 w 1137"/>
                <a:gd name="T19" fmla="*/ 0 h 158"/>
                <a:gd name="T20" fmla="*/ 1137 w 1137"/>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1137" h="158">
                  <a:moveTo>
                    <a:pt x="1133" y="158"/>
                  </a:moveTo>
                  <a:lnTo>
                    <a:pt x="1137" y="0"/>
                  </a:lnTo>
                  <a:lnTo>
                    <a:pt x="0" y="0"/>
                  </a:lnTo>
                  <a:lnTo>
                    <a:pt x="0" y="158"/>
                  </a:lnTo>
                  <a:lnTo>
                    <a:pt x="1137" y="158"/>
                  </a:lnTo>
                </a:path>
              </a:pathLst>
            </a:custGeom>
            <a:noFill/>
            <a:ln w="20638">
              <a:solidFill>
                <a:srgbClr val="000000"/>
              </a:solidFill>
              <a:prstDash val="solid"/>
              <a:round/>
              <a:headEnd/>
              <a:tailEnd/>
            </a:ln>
          </p:spPr>
          <p:txBody>
            <a:bodyPr/>
            <a:lstStyle/>
            <a:p>
              <a:endParaRPr lang="en-US"/>
            </a:p>
          </p:txBody>
        </p:sp>
        <p:sp>
          <p:nvSpPr>
            <p:cNvPr id="58387" name="Freeform 12"/>
            <p:cNvSpPr>
              <a:spLocks/>
            </p:cNvSpPr>
            <p:nvPr/>
          </p:nvSpPr>
          <p:spPr bwMode="auto">
            <a:xfrm>
              <a:off x="1314" y="1858"/>
              <a:ext cx="117" cy="158"/>
            </a:xfrm>
            <a:custGeom>
              <a:avLst/>
              <a:gdLst>
                <a:gd name="T0" fmla="*/ 117 w 117"/>
                <a:gd name="T1" fmla="*/ 158 h 158"/>
                <a:gd name="T2" fmla="*/ 117 w 117"/>
                <a:gd name="T3" fmla="*/ 0 h 158"/>
                <a:gd name="T4" fmla="*/ 0 w 117"/>
                <a:gd name="T5" fmla="*/ 0 h 158"/>
                <a:gd name="T6" fmla="*/ 0 w 117"/>
                <a:gd name="T7" fmla="*/ 158 h 158"/>
                <a:gd name="T8" fmla="*/ 117 w 117"/>
                <a:gd name="T9" fmla="*/ 158 h 158"/>
                <a:gd name="T10" fmla="*/ 117 w 117"/>
                <a:gd name="T11" fmla="*/ 158 h 158"/>
                <a:gd name="T12" fmla="*/ 0 60000 65536"/>
                <a:gd name="T13" fmla="*/ 0 60000 65536"/>
                <a:gd name="T14" fmla="*/ 0 60000 65536"/>
                <a:gd name="T15" fmla="*/ 0 60000 65536"/>
                <a:gd name="T16" fmla="*/ 0 60000 65536"/>
                <a:gd name="T17" fmla="*/ 0 60000 65536"/>
                <a:gd name="T18" fmla="*/ 0 w 117"/>
                <a:gd name="T19" fmla="*/ 0 h 158"/>
                <a:gd name="T20" fmla="*/ 117 w 117"/>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117" h="158">
                  <a:moveTo>
                    <a:pt x="117" y="158"/>
                  </a:moveTo>
                  <a:lnTo>
                    <a:pt x="117" y="0"/>
                  </a:lnTo>
                  <a:lnTo>
                    <a:pt x="0" y="0"/>
                  </a:lnTo>
                  <a:lnTo>
                    <a:pt x="0" y="158"/>
                  </a:lnTo>
                  <a:lnTo>
                    <a:pt x="117" y="158"/>
                  </a:lnTo>
                  <a:close/>
                </a:path>
              </a:pathLst>
            </a:custGeom>
            <a:solidFill>
              <a:srgbClr val="FFFFFF"/>
            </a:solidFill>
            <a:ln w="9525">
              <a:noFill/>
              <a:round/>
              <a:headEnd/>
              <a:tailEnd/>
            </a:ln>
          </p:spPr>
          <p:txBody>
            <a:bodyPr/>
            <a:lstStyle/>
            <a:p>
              <a:endParaRPr lang="en-US"/>
            </a:p>
          </p:txBody>
        </p:sp>
        <p:sp>
          <p:nvSpPr>
            <p:cNvPr id="58388" name="Freeform 13"/>
            <p:cNvSpPr>
              <a:spLocks/>
            </p:cNvSpPr>
            <p:nvPr/>
          </p:nvSpPr>
          <p:spPr bwMode="auto">
            <a:xfrm>
              <a:off x="1314" y="1858"/>
              <a:ext cx="117" cy="158"/>
            </a:xfrm>
            <a:custGeom>
              <a:avLst/>
              <a:gdLst>
                <a:gd name="T0" fmla="*/ 117 w 117"/>
                <a:gd name="T1" fmla="*/ 158 h 158"/>
                <a:gd name="T2" fmla="*/ 117 w 117"/>
                <a:gd name="T3" fmla="*/ 0 h 158"/>
                <a:gd name="T4" fmla="*/ 0 w 117"/>
                <a:gd name="T5" fmla="*/ 0 h 158"/>
                <a:gd name="T6" fmla="*/ 0 w 117"/>
                <a:gd name="T7" fmla="*/ 158 h 158"/>
                <a:gd name="T8" fmla="*/ 117 w 117"/>
                <a:gd name="T9" fmla="*/ 158 h 158"/>
                <a:gd name="T10" fmla="*/ 117 w 117"/>
                <a:gd name="T11" fmla="*/ 158 h 158"/>
                <a:gd name="T12" fmla="*/ 0 60000 65536"/>
                <a:gd name="T13" fmla="*/ 0 60000 65536"/>
                <a:gd name="T14" fmla="*/ 0 60000 65536"/>
                <a:gd name="T15" fmla="*/ 0 60000 65536"/>
                <a:gd name="T16" fmla="*/ 0 60000 65536"/>
                <a:gd name="T17" fmla="*/ 0 60000 65536"/>
                <a:gd name="T18" fmla="*/ 0 w 117"/>
                <a:gd name="T19" fmla="*/ 0 h 158"/>
                <a:gd name="T20" fmla="*/ 117 w 117"/>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117" h="158">
                  <a:moveTo>
                    <a:pt x="117" y="158"/>
                  </a:moveTo>
                  <a:lnTo>
                    <a:pt x="117" y="0"/>
                  </a:lnTo>
                  <a:lnTo>
                    <a:pt x="0" y="0"/>
                  </a:lnTo>
                  <a:lnTo>
                    <a:pt x="0" y="158"/>
                  </a:lnTo>
                  <a:lnTo>
                    <a:pt x="117" y="158"/>
                  </a:lnTo>
                </a:path>
              </a:pathLst>
            </a:custGeom>
            <a:noFill/>
            <a:ln w="20638">
              <a:solidFill>
                <a:srgbClr val="000000"/>
              </a:solidFill>
              <a:prstDash val="solid"/>
              <a:round/>
              <a:headEnd/>
              <a:tailEnd/>
            </a:ln>
          </p:spPr>
          <p:txBody>
            <a:bodyPr/>
            <a:lstStyle/>
            <a:p>
              <a:endParaRPr lang="en-US"/>
            </a:p>
          </p:txBody>
        </p:sp>
        <p:sp>
          <p:nvSpPr>
            <p:cNvPr id="58389" name="Freeform 14"/>
            <p:cNvSpPr>
              <a:spLocks/>
            </p:cNvSpPr>
            <p:nvPr/>
          </p:nvSpPr>
          <p:spPr bwMode="auto">
            <a:xfrm>
              <a:off x="1431" y="2173"/>
              <a:ext cx="1137" cy="158"/>
            </a:xfrm>
            <a:custGeom>
              <a:avLst/>
              <a:gdLst>
                <a:gd name="T0" fmla="*/ 1133 w 1137"/>
                <a:gd name="T1" fmla="*/ 158 h 158"/>
                <a:gd name="T2" fmla="*/ 1137 w 1137"/>
                <a:gd name="T3" fmla="*/ 0 h 158"/>
                <a:gd name="T4" fmla="*/ 0 w 1137"/>
                <a:gd name="T5" fmla="*/ 0 h 158"/>
                <a:gd name="T6" fmla="*/ 0 w 1137"/>
                <a:gd name="T7" fmla="*/ 158 h 158"/>
                <a:gd name="T8" fmla="*/ 1137 w 1137"/>
                <a:gd name="T9" fmla="*/ 158 h 158"/>
                <a:gd name="T10" fmla="*/ 1137 w 1137"/>
                <a:gd name="T11" fmla="*/ 158 h 158"/>
                <a:gd name="T12" fmla="*/ 1133 w 1137"/>
                <a:gd name="T13" fmla="*/ 158 h 158"/>
                <a:gd name="T14" fmla="*/ 0 60000 65536"/>
                <a:gd name="T15" fmla="*/ 0 60000 65536"/>
                <a:gd name="T16" fmla="*/ 0 60000 65536"/>
                <a:gd name="T17" fmla="*/ 0 60000 65536"/>
                <a:gd name="T18" fmla="*/ 0 60000 65536"/>
                <a:gd name="T19" fmla="*/ 0 60000 65536"/>
                <a:gd name="T20" fmla="*/ 0 60000 65536"/>
                <a:gd name="T21" fmla="*/ 0 w 1137"/>
                <a:gd name="T22" fmla="*/ 0 h 158"/>
                <a:gd name="T23" fmla="*/ 1137 w 1137"/>
                <a:gd name="T24" fmla="*/ 158 h 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7" h="158">
                  <a:moveTo>
                    <a:pt x="1133" y="158"/>
                  </a:moveTo>
                  <a:lnTo>
                    <a:pt x="1137" y="0"/>
                  </a:lnTo>
                  <a:lnTo>
                    <a:pt x="0" y="0"/>
                  </a:lnTo>
                  <a:lnTo>
                    <a:pt x="0" y="158"/>
                  </a:lnTo>
                  <a:lnTo>
                    <a:pt x="1137" y="158"/>
                  </a:lnTo>
                  <a:lnTo>
                    <a:pt x="1133" y="158"/>
                  </a:lnTo>
                  <a:close/>
                </a:path>
              </a:pathLst>
            </a:custGeom>
            <a:solidFill>
              <a:srgbClr val="FFFFFF"/>
            </a:solidFill>
            <a:ln w="9525">
              <a:noFill/>
              <a:round/>
              <a:headEnd/>
              <a:tailEnd/>
            </a:ln>
          </p:spPr>
          <p:txBody>
            <a:bodyPr/>
            <a:lstStyle/>
            <a:p>
              <a:endParaRPr lang="en-US"/>
            </a:p>
          </p:txBody>
        </p:sp>
        <p:sp>
          <p:nvSpPr>
            <p:cNvPr id="58390" name="Freeform 15"/>
            <p:cNvSpPr>
              <a:spLocks/>
            </p:cNvSpPr>
            <p:nvPr/>
          </p:nvSpPr>
          <p:spPr bwMode="auto">
            <a:xfrm>
              <a:off x="1431" y="2173"/>
              <a:ext cx="1137" cy="158"/>
            </a:xfrm>
            <a:custGeom>
              <a:avLst/>
              <a:gdLst>
                <a:gd name="T0" fmla="*/ 1133 w 1137"/>
                <a:gd name="T1" fmla="*/ 158 h 158"/>
                <a:gd name="T2" fmla="*/ 1137 w 1137"/>
                <a:gd name="T3" fmla="*/ 0 h 158"/>
                <a:gd name="T4" fmla="*/ 0 w 1137"/>
                <a:gd name="T5" fmla="*/ 0 h 158"/>
                <a:gd name="T6" fmla="*/ 0 w 1137"/>
                <a:gd name="T7" fmla="*/ 158 h 158"/>
                <a:gd name="T8" fmla="*/ 1137 w 1137"/>
                <a:gd name="T9" fmla="*/ 158 h 158"/>
                <a:gd name="T10" fmla="*/ 1137 w 1137"/>
                <a:gd name="T11" fmla="*/ 158 h 158"/>
                <a:gd name="T12" fmla="*/ 0 60000 65536"/>
                <a:gd name="T13" fmla="*/ 0 60000 65536"/>
                <a:gd name="T14" fmla="*/ 0 60000 65536"/>
                <a:gd name="T15" fmla="*/ 0 60000 65536"/>
                <a:gd name="T16" fmla="*/ 0 60000 65536"/>
                <a:gd name="T17" fmla="*/ 0 60000 65536"/>
                <a:gd name="T18" fmla="*/ 0 w 1137"/>
                <a:gd name="T19" fmla="*/ 0 h 158"/>
                <a:gd name="T20" fmla="*/ 1137 w 1137"/>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1137" h="158">
                  <a:moveTo>
                    <a:pt x="1133" y="158"/>
                  </a:moveTo>
                  <a:lnTo>
                    <a:pt x="1137" y="0"/>
                  </a:lnTo>
                  <a:lnTo>
                    <a:pt x="0" y="0"/>
                  </a:lnTo>
                  <a:lnTo>
                    <a:pt x="0" y="158"/>
                  </a:lnTo>
                  <a:lnTo>
                    <a:pt x="1137" y="158"/>
                  </a:lnTo>
                </a:path>
              </a:pathLst>
            </a:custGeom>
            <a:noFill/>
            <a:ln w="20638">
              <a:solidFill>
                <a:srgbClr val="000000"/>
              </a:solidFill>
              <a:prstDash val="solid"/>
              <a:round/>
              <a:headEnd/>
              <a:tailEnd/>
            </a:ln>
          </p:spPr>
          <p:txBody>
            <a:bodyPr/>
            <a:lstStyle/>
            <a:p>
              <a:endParaRPr lang="en-US"/>
            </a:p>
          </p:txBody>
        </p:sp>
        <p:sp>
          <p:nvSpPr>
            <p:cNvPr id="58391" name="Freeform 16"/>
            <p:cNvSpPr>
              <a:spLocks/>
            </p:cNvSpPr>
            <p:nvPr/>
          </p:nvSpPr>
          <p:spPr bwMode="auto">
            <a:xfrm>
              <a:off x="1314" y="2173"/>
              <a:ext cx="117" cy="158"/>
            </a:xfrm>
            <a:custGeom>
              <a:avLst/>
              <a:gdLst>
                <a:gd name="T0" fmla="*/ 117 w 117"/>
                <a:gd name="T1" fmla="*/ 158 h 158"/>
                <a:gd name="T2" fmla="*/ 117 w 117"/>
                <a:gd name="T3" fmla="*/ 0 h 158"/>
                <a:gd name="T4" fmla="*/ 0 w 117"/>
                <a:gd name="T5" fmla="*/ 0 h 158"/>
                <a:gd name="T6" fmla="*/ 0 w 117"/>
                <a:gd name="T7" fmla="*/ 158 h 158"/>
                <a:gd name="T8" fmla="*/ 117 w 117"/>
                <a:gd name="T9" fmla="*/ 158 h 158"/>
                <a:gd name="T10" fmla="*/ 117 w 117"/>
                <a:gd name="T11" fmla="*/ 158 h 158"/>
                <a:gd name="T12" fmla="*/ 0 60000 65536"/>
                <a:gd name="T13" fmla="*/ 0 60000 65536"/>
                <a:gd name="T14" fmla="*/ 0 60000 65536"/>
                <a:gd name="T15" fmla="*/ 0 60000 65536"/>
                <a:gd name="T16" fmla="*/ 0 60000 65536"/>
                <a:gd name="T17" fmla="*/ 0 60000 65536"/>
                <a:gd name="T18" fmla="*/ 0 w 117"/>
                <a:gd name="T19" fmla="*/ 0 h 158"/>
                <a:gd name="T20" fmla="*/ 117 w 117"/>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117" h="158">
                  <a:moveTo>
                    <a:pt x="117" y="158"/>
                  </a:moveTo>
                  <a:lnTo>
                    <a:pt x="117" y="0"/>
                  </a:lnTo>
                  <a:lnTo>
                    <a:pt x="0" y="0"/>
                  </a:lnTo>
                  <a:lnTo>
                    <a:pt x="0" y="158"/>
                  </a:lnTo>
                  <a:lnTo>
                    <a:pt x="117" y="158"/>
                  </a:lnTo>
                  <a:close/>
                </a:path>
              </a:pathLst>
            </a:custGeom>
            <a:solidFill>
              <a:srgbClr val="FFFFFF"/>
            </a:solidFill>
            <a:ln w="9525">
              <a:noFill/>
              <a:round/>
              <a:headEnd/>
              <a:tailEnd/>
            </a:ln>
          </p:spPr>
          <p:txBody>
            <a:bodyPr/>
            <a:lstStyle/>
            <a:p>
              <a:endParaRPr lang="en-US"/>
            </a:p>
          </p:txBody>
        </p:sp>
        <p:sp>
          <p:nvSpPr>
            <p:cNvPr id="58392" name="Freeform 17"/>
            <p:cNvSpPr>
              <a:spLocks/>
            </p:cNvSpPr>
            <p:nvPr/>
          </p:nvSpPr>
          <p:spPr bwMode="auto">
            <a:xfrm>
              <a:off x="1314" y="2173"/>
              <a:ext cx="117" cy="158"/>
            </a:xfrm>
            <a:custGeom>
              <a:avLst/>
              <a:gdLst>
                <a:gd name="T0" fmla="*/ 117 w 117"/>
                <a:gd name="T1" fmla="*/ 158 h 158"/>
                <a:gd name="T2" fmla="*/ 117 w 117"/>
                <a:gd name="T3" fmla="*/ 0 h 158"/>
                <a:gd name="T4" fmla="*/ 0 w 117"/>
                <a:gd name="T5" fmla="*/ 0 h 158"/>
                <a:gd name="T6" fmla="*/ 0 w 117"/>
                <a:gd name="T7" fmla="*/ 158 h 158"/>
                <a:gd name="T8" fmla="*/ 117 w 117"/>
                <a:gd name="T9" fmla="*/ 158 h 158"/>
                <a:gd name="T10" fmla="*/ 117 w 117"/>
                <a:gd name="T11" fmla="*/ 158 h 158"/>
                <a:gd name="T12" fmla="*/ 0 60000 65536"/>
                <a:gd name="T13" fmla="*/ 0 60000 65536"/>
                <a:gd name="T14" fmla="*/ 0 60000 65536"/>
                <a:gd name="T15" fmla="*/ 0 60000 65536"/>
                <a:gd name="T16" fmla="*/ 0 60000 65536"/>
                <a:gd name="T17" fmla="*/ 0 60000 65536"/>
                <a:gd name="T18" fmla="*/ 0 w 117"/>
                <a:gd name="T19" fmla="*/ 0 h 158"/>
                <a:gd name="T20" fmla="*/ 117 w 117"/>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117" h="158">
                  <a:moveTo>
                    <a:pt x="117" y="158"/>
                  </a:moveTo>
                  <a:lnTo>
                    <a:pt x="117" y="0"/>
                  </a:lnTo>
                  <a:lnTo>
                    <a:pt x="0" y="0"/>
                  </a:lnTo>
                  <a:lnTo>
                    <a:pt x="0" y="158"/>
                  </a:lnTo>
                  <a:lnTo>
                    <a:pt x="117" y="158"/>
                  </a:lnTo>
                </a:path>
              </a:pathLst>
            </a:custGeom>
            <a:noFill/>
            <a:ln w="20638">
              <a:solidFill>
                <a:srgbClr val="000000"/>
              </a:solidFill>
              <a:prstDash val="solid"/>
              <a:round/>
              <a:headEnd/>
              <a:tailEnd/>
            </a:ln>
          </p:spPr>
          <p:txBody>
            <a:bodyPr/>
            <a:lstStyle/>
            <a:p>
              <a:endParaRPr lang="en-US"/>
            </a:p>
          </p:txBody>
        </p:sp>
        <p:sp>
          <p:nvSpPr>
            <p:cNvPr id="58393" name="Freeform 18"/>
            <p:cNvSpPr>
              <a:spLocks/>
            </p:cNvSpPr>
            <p:nvPr/>
          </p:nvSpPr>
          <p:spPr bwMode="auto">
            <a:xfrm>
              <a:off x="1431" y="2489"/>
              <a:ext cx="1137" cy="158"/>
            </a:xfrm>
            <a:custGeom>
              <a:avLst/>
              <a:gdLst>
                <a:gd name="T0" fmla="*/ 1133 w 1137"/>
                <a:gd name="T1" fmla="*/ 158 h 158"/>
                <a:gd name="T2" fmla="*/ 1137 w 1137"/>
                <a:gd name="T3" fmla="*/ 0 h 158"/>
                <a:gd name="T4" fmla="*/ 0 w 1137"/>
                <a:gd name="T5" fmla="*/ 0 h 158"/>
                <a:gd name="T6" fmla="*/ 0 w 1137"/>
                <a:gd name="T7" fmla="*/ 158 h 158"/>
                <a:gd name="T8" fmla="*/ 1137 w 1137"/>
                <a:gd name="T9" fmla="*/ 158 h 158"/>
                <a:gd name="T10" fmla="*/ 1137 w 1137"/>
                <a:gd name="T11" fmla="*/ 158 h 158"/>
                <a:gd name="T12" fmla="*/ 1133 w 1137"/>
                <a:gd name="T13" fmla="*/ 158 h 158"/>
                <a:gd name="T14" fmla="*/ 0 60000 65536"/>
                <a:gd name="T15" fmla="*/ 0 60000 65536"/>
                <a:gd name="T16" fmla="*/ 0 60000 65536"/>
                <a:gd name="T17" fmla="*/ 0 60000 65536"/>
                <a:gd name="T18" fmla="*/ 0 60000 65536"/>
                <a:gd name="T19" fmla="*/ 0 60000 65536"/>
                <a:gd name="T20" fmla="*/ 0 60000 65536"/>
                <a:gd name="T21" fmla="*/ 0 w 1137"/>
                <a:gd name="T22" fmla="*/ 0 h 158"/>
                <a:gd name="T23" fmla="*/ 1137 w 1137"/>
                <a:gd name="T24" fmla="*/ 158 h 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7" h="158">
                  <a:moveTo>
                    <a:pt x="1133" y="158"/>
                  </a:moveTo>
                  <a:lnTo>
                    <a:pt x="1137" y="0"/>
                  </a:lnTo>
                  <a:lnTo>
                    <a:pt x="0" y="0"/>
                  </a:lnTo>
                  <a:lnTo>
                    <a:pt x="0" y="158"/>
                  </a:lnTo>
                  <a:lnTo>
                    <a:pt x="1137" y="158"/>
                  </a:lnTo>
                  <a:lnTo>
                    <a:pt x="1133" y="158"/>
                  </a:lnTo>
                  <a:close/>
                </a:path>
              </a:pathLst>
            </a:custGeom>
            <a:solidFill>
              <a:srgbClr val="CCCCCC"/>
            </a:solidFill>
            <a:ln w="9525">
              <a:noFill/>
              <a:round/>
              <a:headEnd/>
              <a:tailEnd/>
            </a:ln>
          </p:spPr>
          <p:txBody>
            <a:bodyPr/>
            <a:lstStyle/>
            <a:p>
              <a:endParaRPr lang="en-US"/>
            </a:p>
          </p:txBody>
        </p:sp>
        <p:sp>
          <p:nvSpPr>
            <p:cNvPr id="58394" name="Freeform 19"/>
            <p:cNvSpPr>
              <a:spLocks/>
            </p:cNvSpPr>
            <p:nvPr/>
          </p:nvSpPr>
          <p:spPr bwMode="auto">
            <a:xfrm>
              <a:off x="1431" y="2489"/>
              <a:ext cx="1137" cy="158"/>
            </a:xfrm>
            <a:custGeom>
              <a:avLst/>
              <a:gdLst>
                <a:gd name="T0" fmla="*/ 1133 w 1137"/>
                <a:gd name="T1" fmla="*/ 158 h 158"/>
                <a:gd name="T2" fmla="*/ 1137 w 1137"/>
                <a:gd name="T3" fmla="*/ 0 h 158"/>
                <a:gd name="T4" fmla="*/ 0 w 1137"/>
                <a:gd name="T5" fmla="*/ 0 h 158"/>
                <a:gd name="T6" fmla="*/ 0 w 1137"/>
                <a:gd name="T7" fmla="*/ 158 h 158"/>
                <a:gd name="T8" fmla="*/ 1137 w 1137"/>
                <a:gd name="T9" fmla="*/ 158 h 158"/>
                <a:gd name="T10" fmla="*/ 1137 w 1137"/>
                <a:gd name="T11" fmla="*/ 158 h 158"/>
                <a:gd name="T12" fmla="*/ 0 60000 65536"/>
                <a:gd name="T13" fmla="*/ 0 60000 65536"/>
                <a:gd name="T14" fmla="*/ 0 60000 65536"/>
                <a:gd name="T15" fmla="*/ 0 60000 65536"/>
                <a:gd name="T16" fmla="*/ 0 60000 65536"/>
                <a:gd name="T17" fmla="*/ 0 60000 65536"/>
                <a:gd name="T18" fmla="*/ 0 w 1137"/>
                <a:gd name="T19" fmla="*/ 0 h 158"/>
                <a:gd name="T20" fmla="*/ 1137 w 1137"/>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1137" h="158">
                  <a:moveTo>
                    <a:pt x="1133" y="158"/>
                  </a:moveTo>
                  <a:lnTo>
                    <a:pt x="1137" y="0"/>
                  </a:lnTo>
                  <a:lnTo>
                    <a:pt x="0" y="0"/>
                  </a:lnTo>
                  <a:lnTo>
                    <a:pt x="0" y="158"/>
                  </a:lnTo>
                  <a:lnTo>
                    <a:pt x="1137" y="158"/>
                  </a:lnTo>
                </a:path>
              </a:pathLst>
            </a:custGeom>
            <a:noFill/>
            <a:ln w="20638">
              <a:solidFill>
                <a:srgbClr val="000000"/>
              </a:solidFill>
              <a:prstDash val="solid"/>
              <a:round/>
              <a:headEnd/>
              <a:tailEnd/>
            </a:ln>
          </p:spPr>
          <p:txBody>
            <a:bodyPr/>
            <a:lstStyle/>
            <a:p>
              <a:endParaRPr lang="en-US"/>
            </a:p>
          </p:txBody>
        </p:sp>
        <p:sp>
          <p:nvSpPr>
            <p:cNvPr id="58395" name="Freeform 20"/>
            <p:cNvSpPr>
              <a:spLocks/>
            </p:cNvSpPr>
            <p:nvPr/>
          </p:nvSpPr>
          <p:spPr bwMode="auto">
            <a:xfrm>
              <a:off x="1314" y="2489"/>
              <a:ext cx="117" cy="158"/>
            </a:xfrm>
            <a:custGeom>
              <a:avLst/>
              <a:gdLst>
                <a:gd name="T0" fmla="*/ 117 w 117"/>
                <a:gd name="T1" fmla="*/ 158 h 158"/>
                <a:gd name="T2" fmla="*/ 117 w 117"/>
                <a:gd name="T3" fmla="*/ 0 h 158"/>
                <a:gd name="T4" fmla="*/ 0 w 117"/>
                <a:gd name="T5" fmla="*/ 0 h 158"/>
                <a:gd name="T6" fmla="*/ 0 w 117"/>
                <a:gd name="T7" fmla="*/ 158 h 158"/>
                <a:gd name="T8" fmla="*/ 117 w 117"/>
                <a:gd name="T9" fmla="*/ 158 h 158"/>
                <a:gd name="T10" fmla="*/ 117 w 117"/>
                <a:gd name="T11" fmla="*/ 158 h 158"/>
                <a:gd name="T12" fmla="*/ 0 60000 65536"/>
                <a:gd name="T13" fmla="*/ 0 60000 65536"/>
                <a:gd name="T14" fmla="*/ 0 60000 65536"/>
                <a:gd name="T15" fmla="*/ 0 60000 65536"/>
                <a:gd name="T16" fmla="*/ 0 60000 65536"/>
                <a:gd name="T17" fmla="*/ 0 60000 65536"/>
                <a:gd name="T18" fmla="*/ 0 w 117"/>
                <a:gd name="T19" fmla="*/ 0 h 158"/>
                <a:gd name="T20" fmla="*/ 117 w 117"/>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117" h="158">
                  <a:moveTo>
                    <a:pt x="117" y="158"/>
                  </a:moveTo>
                  <a:lnTo>
                    <a:pt x="117" y="0"/>
                  </a:lnTo>
                  <a:lnTo>
                    <a:pt x="0" y="0"/>
                  </a:lnTo>
                  <a:lnTo>
                    <a:pt x="0" y="158"/>
                  </a:lnTo>
                  <a:lnTo>
                    <a:pt x="117" y="158"/>
                  </a:lnTo>
                  <a:close/>
                </a:path>
              </a:pathLst>
            </a:custGeom>
            <a:solidFill>
              <a:srgbClr val="CCCCCC"/>
            </a:solidFill>
            <a:ln w="9525">
              <a:noFill/>
              <a:round/>
              <a:headEnd/>
              <a:tailEnd/>
            </a:ln>
          </p:spPr>
          <p:txBody>
            <a:bodyPr/>
            <a:lstStyle/>
            <a:p>
              <a:endParaRPr lang="en-US"/>
            </a:p>
          </p:txBody>
        </p:sp>
        <p:sp>
          <p:nvSpPr>
            <p:cNvPr id="58396" name="Freeform 21"/>
            <p:cNvSpPr>
              <a:spLocks/>
            </p:cNvSpPr>
            <p:nvPr/>
          </p:nvSpPr>
          <p:spPr bwMode="auto">
            <a:xfrm>
              <a:off x="1314" y="2489"/>
              <a:ext cx="117" cy="158"/>
            </a:xfrm>
            <a:custGeom>
              <a:avLst/>
              <a:gdLst>
                <a:gd name="T0" fmla="*/ 117 w 117"/>
                <a:gd name="T1" fmla="*/ 158 h 158"/>
                <a:gd name="T2" fmla="*/ 117 w 117"/>
                <a:gd name="T3" fmla="*/ 0 h 158"/>
                <a:gd name="T4" fmla="*/ 0 w 117"/>
                <a:gd name="T5" fmla="*/ 0 h 158"/>
                <a:gd name="T6" fmla="*/ 0 w 117"/>
                <a:gd name="T7" fmla="*/ 158 h 158"/>
                <a:gd name="T8" fmla="*/ 117 w 117"/>
                <a:gd name="T9" fmla="*/ 158 h 158"/>
                <a:gd name="T10" fmla="*/ 117 w 117"/>
                <a:gd name="T11" fmla="*/ 158 h 158"/>
                <a:gd name="T12" fmla="*/ 0 60000 65536"/>
                <a:gd name="T13" fmla="*/ 0 60000 65536"/>
                <a:gd name="T14" fmla="*/ 0 60000 65536"/>
                <a:gd name="T15" fmla="*/ 0 60000 65536"/>
                <a:gd name="T16" fmla="*/ 0 60000 65536"/>
                <a:gd name="T17" fmla="*/ 0 60000 65536"/>
                <a:gd name="T18" fmla="*/ 0 w 117"/>
                <a:gd name="T19" fmla="*/ 0 h 158"/>
                <a:gd name="T20" fmla="*/ 117 w 117"/>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117" h="158">
                  <a:moveTo>
                    <a:pt x="117" y="158"/>
                  </a:moveTo>
                  <a:lnTo>
                    <a:pt x="117" y="0"/>
                  </a:lnTo>
                  <a:lnTo>
                    <a:pt x="0" y="0"/>
                  </a:lnTo>
                  <a:lnTo>
                    <a:pt x="0" y="158"/>
                  </a:lnTo>
                  <a:lnTo>
                    <a:pt x="117" y="158"/>
                  </a:lnTo>
                </a:path>
              </a:pathLst>
            </a:custGeom>
            <a:noFill/>
            <a:ln w="20638">
              <a:solidFill>
                <a:srgbClr val="000000"/>
              </a:solidFill>
              <a:prstDash val="solid"/>
              <a:round/>
              <a:headEnd/>
              <a:tailEnd/>
            </a:ln>
          </p:spPr>
          <p:txBody>
            <a:bodyPr/>
            <a:lstStyle/>
            <a:p>
              <a:endParaRPr lang="en-US"/>
            </a:p>
          </p:txBody>
        </p:sp>
        <p:sp>
          <p:nvSpPr>
            <p:cNvPr id="58397" name="Freeform 22"/>
            <p:cNvSpPr>
              <a:spLocks/>
            </p:cNvSpPr>
            <p:nvPr/>
          </p:nvSpPr>
          <p:spPr bwMode="auto">
            <a:xfrm>
              <a:off x="1431" y="2804"/>
              <a:ext cx="1137" cy="158"/>
            </a:xfrm>
            <a:custGeom>
              <a:avLst/>
              <a:gdLst>
                <a:gd name="T0" fmla="*/ 1133 w 1137"/>
                <a:gd name="T1" fmla="*/ 158 h 158"/>
                <a:gd name="T2" fmla="*/ 1137 w 1137"/>
                <a:gd name="T3" fmla="*/ 0 h 158"/>
                <a:gd name="T4" fmla="*/ 0 w 1137"/>
                <a:gd name="T5" fmla="*/ 0 h 158"/>
                <a:gd name="T6" fmla="*/ 0 w 1137"/>
                <a:gd name="T7" fmla="*/ 158 h 158"/>
                <a:gd name="T8" fmla="*/ 1137 w 1137"/>
                <a:gd name="T9" fmla="*/ 158 h 158"/>
                <a:gd name="T10" fmla="*/ 1137 w 1137"/>
                <a:gd name="T11" fmla="*/ 158 h 158"/>
                <a:gd name="T12" fmla="*/ 1133 w 1137"/>
                <a:gd name="T13" fmla="*/ 158 h 158"/>
                <a:gd name="T14" fmla="*/ 0 60000 65536"/>
                <a:gd name="T15" fmla="*/ 0 60000 65536"/>
                <a:gd name="T16" fmla="*/ 0 60000 65536"/>
                <a:gd name="T17" fmla="*/ 0 60000 65536"/>
                <a:gd name="T18" fmla="*/ 0 60000 65536"/>
                <a:gd name="T19" fmla="*/ 0 60000 65536"/>
                <a:gd name="T20" fmla="*/ 0 60000 65536"/>
                <a:gd name="T21" fmla="*/ 0 w 1137"/>
                <a:gd name="T22" fmla="*/ 0 h 158"/>
                <a:gd name="T23" fmla="*/ 1137 w 1137"/>
                <a:gd name="T24" fmla="*/ 158 h 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7" h="158">
                  <a:moveTo>
                    <a:pt x="1133" y="158"/>
                  </a:moveTo>
                  <a:lnTo>
                    <a:pt x="1137" y="0"/>
                  </a:lnTo>
                  <a:lnTo>
                    <a:pt x="0" y="0"/>
                  </a:lnTo>
                  <a:lnTo>
                    <a:pt x="0" y="158"/>
                  </a:lnTo>
                  <a:lnTo>
                    <a:pt x="1137" y="158"/>
                  </a:lnTo>
                  <a:lnTo>
                    <a:pt x="1133" y="158"/>
                  </a:lnTo>
                  <a:close/>
                </a:path>
              </a:pathLst>
            </a:custGeom>
            <a:solidFill>
              <a:srgbClr val="FFFFFF"/>
            </a:solidFill>
            <a:ln w="9525">
              <a:noFill/>
              <a:round/>
              <a:headEnd/>
              <a:tailEnd/>
            </a:ln>
          </p:spPr>
          <p:txBody>
            <a:bodyPr/>
            <a:lstStyle/>
            <a:p>
              <a:endParaRPr lang="en-US"/>
            </a:p>
          </p:txBody>
        </p:sp>
        <p:sp>
          <p:nvSpPr>
            <p:cNvPr id="58398" name="Freeform 23"/>
            <p:cNvSpPr>
              <a:spLocks/>
            </p:cNvSpPr>
            <p:nvPr/>
          </p:nvSpPr>
          <p:spPr bwMode="auto">
            <a:xfrm>
              <a:off x="1431" y="2804"/>
              <a:ext cx="1137" cy="158"/>
            </a:xfrm>
            <a:custGeom>
              <a:avLst/>
              <a:gdLst>
                <a:gd name="T0" fmla="*/ 1133 w 1137"/>
                <a:gd name="T1" fmla="*/ 158 h 158"/>
                <a:gd name="T2" fmla="*/ 1137 w 1137"/>
                <a:gd name="T3" fmla="*/ 0 h 158"/>
                <a:gd name="T4" fmla="*/ 0 w 1137"/>
                <a:gd name="T5" fmla="*/ 0 h 158"/>
                <a:gd name="T6" fmla="*/ 0 w 1137"/>
                <a:gd name="T7" fmla="*/ 158 h 158"/>
                <a:gd name="T8" fmla="*/ 1137 w 1137"/>
                <a:gd name="T9" fmla="*/ 158 h 158"/>
                <a:gd name="T10" fmla="*/ 1137 w 1137"/>
                <a:gd name="T11" fmla="*/ 158 h 158"/>
                <a:gd name="T12" fmla="*/ 0 60000 65536"/>
                <a:gd name="T13" fmla="*/ 0 60000 65536"/>
                <a:gd name="T14" fmla="*/ 0 60000 65536"/>
                <a:gd name="T15" fmla="*/ 0 60000 65536"/>
                <a:gd name="T16" fmla="*/ 0 60000 65536"/>
                <a:gd name="T17" fmla="*/ 0 60000 65536"/>
                <a:gd name="T18" fmla="*/ 0 w 1137"/>
                <a:gd name="T19" fmla="*/ 0 h 158"/>
                <a:gd name="T20" fmla="*/ 1137 w 1137"/>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1137" h="158">
                  <a:moveTo>
                    <a:pt x="1133" y="158"/>
                  </a:moveTo>
                  <a:lnTo>
                    <a:pt x="1137" y="0"/>
                  </a:lnTo>
                  <a:lnTo>
                    <a:pt x="0" y="0"/>
                  </a:lnTo>
                  <a:lnTo>
                    <a:pt x="0" y="158"/>
                  </a:lnTo>
                  <a:lnTo>
                    <a:pt x="1137" y="158"/>
                  </a:lnTo>
                </a:path>
              </a:pathLst>
            </a:custGeom>
            <a:noFill/>
            <a:ln w="20638">
              <a:solidFill>
                <a:srgbClr val="000000"/>
              </a:solidFill>
              <a:prstDash val="solid"/>
              <a:round/>
              <a:headEnd/>
              <a:tailEnd/>
            </a:ln>
          </p:spPr>
          <p:txBody>
            <a:bodyPr/>
            <a:lstStyle/>
            <a:p>
              <a:endParaRPr lang="en-US"/>
            </a:p>
          </p:txBody>
        </p:sp>
        <p:sp>
          <p:nvSpPr>
            <p:cNvPr id="58399" name="Freeform 24"/>
            <p:cNvSpPr>
              <a:spLocks/>
            </p:cNvSpPr>
            <p:nvPr/>
          </p:nvSpPr>
          <p:spPr bwMode="auto">
            <a:xfrm>
              <a:off x="1314" y="2804"/>
              <a:ext cx="117" cy="158"/>
            </a:xfrm>
            <a:custGeom>
              <a:avLst/>
              <a:gdLst>
                <a:gd name="T0" fmla="*/ 117 w 117"/>
                <a:gd name="T1" fmla="*/ 158 h 158"/>
                <a:gd name="T2" fmla="*/ 117 w 117"/>
                <a:gd name="T3" fmla="*/ 0 h 158"/>
                <a:gd name="T4" fmla="*/ 0 w 117"/>
                <a:gd name="T5" fmla="*/ 0 h 158"/>
                <a:gd name="T6" fmla="*/ 0 w 117"/>
                <a:gd name="T7" fmla="*/ 158 h 158"/>
                <a:gd name="T8" fmla="*/ 117 w 117"/>
                <a:gd name="T9" fmla="*/ 158 h 158"/>
                <a:gd name="T10" fmla="*/ 117 w 117"/>
                <a:gd name="T11" fmla="*/ 158 h 158"/>
                <a:gd name="T12" fmla="*/ 0 60000 65536"/>
                <a:gd name="T13" fmla="*/ 0 60000 65536"/>
                <a:gd name="T14" fmla="*/ 0 60000 65536"/>
                <a:gd name="T15" fmla="*/ 0 60000 65536"/>
                <a:gd name="T16" fmla="*/ 0 60000 65536"/>
                <a:gd name="T17" fmla="*/ 0 60000 65536"/>
                <a:gd name="T18" fmla="*/ 0 w 117"/>
                <a:gd name="T19" fmla="*/ 0 h 158"/>
                <a:gd name="T20" fmla="*/ 117 w 117"/>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117" h="158">
                  <a:moveTo>
                    <a:pt x="117" y="158"/>
                  </a:moveTo>
                  <a:lnTo>
                    <a:pt x="117" y="0"/>
                  </a:lnTo>
                  <a:lnTo>
                    <a:pt x="0" y="0"/>
                  </a:lnTo>
                  <a:lnTo>
                    <a:pt x="0" y="158"/>
                  </a:lnTo>
                  <a:lnTo>
                    <a:pt x="117" y="158"/>
                  </a:lnTo>
                  <a:close/>
                </a:path>
              </a:pathLst>
            </a:custGeom>
            <a:solidFill>
              <a:srgbClr val="FFFFFF"/>
            </a:solidFill>
            <a:ln w="9525">
              <a:noFill/>
              <a:round/>
              <a:headEnd/>
              <a:tailEnd/>
            </a:ln>
          </p:spPr>
          <p:txBody>
            <a:bodyPr/>
            <a:lstStyle/>
            <a:p>
              <a:endParaRPr lang="en-US"/>
            </a:p>
          </p:txBody>
        </p:sp>
        <p:sp>
          <p:nvSpPr>
            <p:cNvPr id="58400" name="Freeform 25"/>
            <p:cNvSpPr>
              <a:spLocks/>
            </p:cNvSpPr>
            <p:nvPr/>
          </p:nvSpPr>
          <p:spPr bwMode="auto">
            <a:xfrm>
              <a:off x="1314" y="2804"/>
              <a:ext cx="117" cy="158"/>
            </a:xfrm>
            <a:custGeom>
              <a:avLst/>
              <a:gdLst>
                <a:gd name="T0" fmla="*/ 117 w 117"/>
                <a:gd name="T1" fmla="*/ 158 h 158"/>
                <a:gd name="T2" fmla="*/ 117 w 117"/>
                <a:gd name="T3" fmla="*/ 0 h 158"/>
                <a:gd name="T4" fmla="*/ 0 w 117"/>
                <a:gd name="T5" fmla="*/ 0 h 158"/>
                <a:gd name="T6" fmla="*/ 0 w 117"/>
                <a:gd name="T7" fmla="*/ 158 h 158"/>
                <a:gd name="T8" fmla="*/ 117 w 117"/>
                <a:gd name="T9" fmla="*/ 158 h 158"/>
                <a:gd name="T10" fmla="*/ 117 w 117"/>
                <a:gd name="T11" fmla="*/ 158 h 158"/>
                <a:gd name="T12" fmla="*/ 0 60000 65536"/>
                <a:gd name="T13" fmla="*/ 0 60000 65536"/>
                <a:gd name="T14" fmla="*/ 0 60000 65536"/>
                <a:gd name="T15" fmla="*/ 0 60000 65536"/>
                <a:gd name="T16" fmla="*/ 0 60000 65536"/>
                <a:gd name="T17" fmla="*/ 0 60000 65536"/>
                <a:gd name="T18" fmla="*/ 0 w 117"/>
                <a:gd name="T19" fmla="*/ 0 h 158"/>
                <a:gd name="T20" fmla="*/ 117 w 117"/>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117" h="158">
                  <a:moveTo>
                    <a:pt x="117" y="158"/>
                  </a:moveTo>
                  <a:lnTo>
                    <a:pt x="117" y="0"/>
                  </a:lnTo>
                  <a:lnTo>
                    <a:pt x="0" y="0"/>
                  </a:lnTo>
                  <a:lnTo>
                    <a:pt x="0" y="158"/>
                  </a:lnTo>
                  <a:lnTo>
                    <a:pt x="117" y="158"/>
                  </a:lnTo>
                </a:path>
              </a:pathLst>
            </a:custGeom>
            <a:noFill/>
            <a:ln w="20638">
              <a:solidFill>
                <a:srgbClr val="000000"/>
              </a:solidFill>
              <a:prstDash val="solid"/>
              <a:round/>
              <a:headEnd/>
              <a:tailEnd/>
            </a:ln>
          </p:spPr>
          <p:txBody>
            <a:bodyPr/>
            <a:lstStyle/>
            <a:p>
              <a:endParaRPr lang="en-US"/>
            </a:p>
          </p:txBody>
        </p:sp>
        <p:sp>
          <p:nvSpPr>
            <p:cNvPr id="58401" name="Freeform 26"/>
            <p:cNvSpPr>
              <a:spLocks/>
            </p:cNvSpPr>
            <p:nvPr/>
          </p:nvSpPr>
          <p:spPr bwMode="auto">
            <a:xfrm>
              <a:off x="1431" y="3120"/>
              <a:ext cx="1137" cy="158"/>
            </a:xfrm>
            <a:custGeom>
              <a:avLst/>
              <a:gdLst>
                <a:gd name="T0" fmla="*/ 1133 w 1137"/>
                <a:gd name="T1" fmla="*/ 158 h 158"/>
                <a:gd name="T2" fmla="*/ 1137 w 1137"/>
                <a:gd name="T3" fmla="*/ 0 h 158"/>
                <a:gd name="T4" fmla="*/ 0 w 1137"/>
                <a:gd name="T5" fmla="*/ 0 h 158"/>
                <a:gd name="T6" fmla="*/ 0 w 1137"/>
                <a:gd name="T7" fmla="*/ 158 h 158"/>
                <a:gd name="T8" fmla="*/ 1137 w 1137"/>
                <a:gd name="T9" fmla="*/ 158 h 158"/>
                <a:gd name="T10" fmla="*/ 1137 w 1137"/>
                <a:gd name="T11" fmla="*/ 158 h 158"/>
                <a:gd name="T12" fmla="*/ 1133 w 1137"/>
                <a:gd name="T13" fmla="*/ 158 h 158"/>
                <a:gd name="T14" fmla="*/ 0 60000 65536"/>
                <a:gd name="T15" fmla="*/ 0 60000 65536"/>
                <a:gd name="T16" fmla="*/ 0 60000 65536"/>
                <a:gd name="T17" fmla="*/ 0 60000 65536"/>
                <a:gd name="T18" fmla="*/ 0 60000 65536"/>
                <a:gd name="T19" fmla="*/ 0 60000 65536"/>
                <a:gd name="T20" fmla="*/ 0 60000 65536"/>
                <a:gd name="T21" fmla="*/ 0 w 1137"/>
                <a:gd name="T22" fmla="*/ 0 h 158"/>
                <a:gd name="T23" fmla="*/ 1137 w 1137"/>
                <a:gd name="T24" fmla="*/ 158 h 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7" h="158">
                  <a:moveTo>
                    <a:pt x="1133" y="158"/>
                  </a:moveTo>
                  <a:lnTo>
                    <a:pt x="1137" y="0"/>
                  </a:lnTo>
                  <a:lnTo>
                    <a:pt x="0" y="0"/>
                  </a:lnTo>
                  <a:lnTo>
                    <a:pt x="0" y="158"/>
                  </a:lnTo>
                  <a:lnTo>
                    <a:pt x="1137" y="158"/>
                  </a:lnTo>
                  <a:lnTo>
                    <a:pt x="1133" y="158"/>
                  </a:lnTo>
                  <a:close/>
                </a:path>
              </a:pathLst>
            </a:custGeom>
            <a:solidFill>
              <a:srgbClr val="FFFFFF"/>
            </a:solidFill>
            <a:ln w="9525">
              <a:noFill/>
              <a:round/>
              <a:headEnd/>
              <a:tailEnd/>
            </a:ln>
          </p:spPr>
          <p:txBody>
            <a:bodyPr/>
            <a:lstStyle/>
            <a:p>
              <a:endParaRPr lang="en-US"/>
            </a:p>
          </p:txBody>
        </p:sp>
        <p:sp>
          <p:nvSpPr>
            <p:cNvPr id="58402" name="Freeform 27"/>
            <p:cNvSpPr>
              <a:spLocks/>
            </p:cNvSpPr>
            <p:nvPr/>
          </p:nvSpPr>
          <p:spPr bwMode="auto">
            <a:xfrm>
              <a:off x="1431" y="3120"/>
              <a:ext cx="1137" cy="158"/>
            </a:xfrm>
            <a:custGeom>
              <a:avLst/>
              <a:gdLst>
                <a:gd name="T0" fmla="*/ 1133 w 1137"/>
                <a:gd name="T1" fmla="*/ 158 h 158"/>
                <a:gd name="T2" fmla="*/ 1137 w 1137"/>
                <a:gd name="T3" fmla="*/ 0 h 158"/>
                <a:gd name="T4" fmla="*/ 0 w 1137"/>
                <a:gd name="T5" fmla="*/ 0 h 158"/>
                <a:gd name="T6" fmla="*/ 0 w 1137"/>
                <a:gd name="T7" fmla="*/ 158 h 158"/>
                <a:gd name="T8" fmla="*/ 1137 w 1137"/>
                <a:gd name="T9" fmla="*/ 158 h 158"/>
                <a:gd name="T10" fmla="*/ 1137 w 1137"/>
                <a:gd name="T11" fmla="*/ 158 h 158"/>
                <a:gd name="T12" fmla="*/ 0 60000 65536"/>
                <a:gd name="T13" fmla="*/ 0 60000 65536"/>
                <a:gd name="T14" fmla="*/ 0 60000 65536"/>
                <a:gd name="T15" fmla="*/ 0 60000 65536"/>
                <a:gd name="T16" fmla="*/ 0 60000 65536"/>
                <a:gd name="T17" fmla="*/ 0 60000 65536"/>
                <a:gd name="T18" fmla="*/ 0 w 1137"/>
                <a:gd name="T19" fmla="*/ 0 h 158"/>
                <a:gd name="T20" fmla="*/ 1137 w 1137"/>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1137" h="158">
                  <a:moveTo>
                    <a:pt x="1133" y="158"/>
                  </a:moveTo>
                  <a:lnTo>
                    <a:pt x="1137" y="0"/>
                  </a:lnTo>
                  <a:lnTo>
                    <a:pt x="0" y="0"/>
                  </a:lnTo>
                  <a:lnTo>
                    <a:pt x="0" y="158"/>
                  </a:lnTo>
                  <a:lnTo>
                    <a:pt x="1137" y="158"/>
                  </a:lnTo>
                </a:path>
              </a:pathLst>
            </a:custGeom>
            <a:noFill/>
            <a:ln w="20638">
              <a:solidFill>
                <a:srgbClr val="000000"/>
              </a:solidFill>
              <a:prstDash val="solid"/>
              <a:round/>
              <a:headEnd/>
              <a:tailEnd/>
            </a:ln>
          </p:spPr>
          <p:txBody>
            <a:bodyPr/>
            <a:lstStyle/>
            <a:p>
              <a:endParaRPr lang="en-US"/>
            </a:p>
          </p:txBody>
        </p:sp>
        <p:sp>
          <p:nvSpPr>
            <p:cNvPr id="58403" name="Freeform 28"/>
            <p:cNvSpPr>
              <a:spLocks/>
            </p:cNvSpPr>
            <p:nvPr/>
          </p:nvSpPr>
          <p:spPr bwMode="auto">
            <a:xfrm>
              <a:off x="1314" y="3120"/>
              <a:ext cx="117" cy="158"/>
            </a:xfrm>
            <a:custGeom>
              <a:avLst/>
              <a:gdLst>
                <a:gd name="T0" fmla="*/ 117 w 117"/>
                <a:gd name="T1" fmla="*/ 158 h 158"/>
                <a:gd name="T2" fmla="*/ 117 w 117"/>
                <a:gd name="T3" fmla="*/ 0 h 158"/>
                <a:gd name="T4" fmla="*/ 0 w 117"/>
                <a:gd name="T5" fmla="*/ 0 h 158"/>
                <a:gd name="T6" fmla="*/ 0 w 117"/>
                <a:gd name="T7" fmla="*/ 158 h 158"/>
                <a:gd name="T8" fmla="*/ 117 w 117"/>
                <a:gd name="T9" fmla="*/ 158 h 158"/>
                <a:gd name="T10" fmla="*/ 117 w 117"/>
                <a:gd name="T11" fmla="*/ 158 h 158"/>
                <a:gd name="T12" fmla="*/ 0 60000 65536"/>
                <a:gd name="T13" fmla="*/ 0 60000 65536"/>
                <a:gd name="T14" fmla="*/ 0 60000 65536"/>
                <a:gd name="T15" fmla="*/ 0 60000 65536"/>
                <a:gd name="T16" fmla="*/ 0 60000 65536"/>
                <a:gd name="T17" fmla="*/ 0 60000 65536"/>
                <a:gd name="T18" fmla="*/ 0 w 117"/>
                <a:gd name="T19" fmla="*/ 0 h 158"/>
                <a:gd name="T20" fmla="*/ 117 w 117"/>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117" h="158">
                  <a:moveTo>
                    <a:pt x="117" y="158"/>
                  </a:moveTo>
                  <a:lnTo>
                    <a:pt x="117" y="0"/>
                  </a:lnTo>
                  <a:lnTo>
                    <a:pt x="0" y="0"/>
                  </a:lnTo>
                  <a:lnTo>
                    <a:pt x="0" y="158"/>
                  </a:lnTo>
                  <a:lnTo>
                    <a:pt x="117" y="158"/>
                  </a:lnTo>
                  <a:close/>
                </a:path>
              </a:pathLst>
            </a:custGeom>
            <a:solidFill>
              <a:srgbClr val="FFFFFF"/>
            </a:solidFill>
            <a:ln w="9525">
              <a:noFill/>
              <a:round/>
              <a:headEnd/>
              <a:tailEnd/>
            </a:ln>
          </p:spPr>
          <p:txBody>
            <a:bodyPr/>
            <a:lstStyle/>
            <a:p>
              <a:endParaRPr lang="en-US"/>
            </a:p>
          </p:txBody>
        </p:sp>
        <p:sp>
          <p:nvSpPr>
            <p:cNvPr id="58404" name="Freeform 29"/>
            <p:cNvSpPr>
              <a:spLocks/>
            </p:cNvSpPr>
            <p:nvPr/>
          </p:nvSpPr>
          <p:spPr bwMode="auto">
            <a:xfrm>
              <a:off x="1314" y="3120"/>
              <a:ext cx="117" cy="158"/>
            </a:xfrm>
            <a:custGeom>
              <a:avLst/>
              <a:gdLst>
                <a:gd name="T0" fmla="*/ 117 w 117"/>
                <a:gd name="T1" fmla="*/ 158 h 158"/>
                <a:gd name="T2" fmla="*/ 117 w 117"/>
                <a:gd name="T3" fmla="*/ 0 h 158"/>
                <a:gd name="T4" fmla="*/ 0 w 117"/>
                <a:gd name="T5" fmla="*/ 0 h 158"/>
                <a:gd name="T6" fmla="*/ 0 w 117"/>
                <a:gd name="T7" fmla="*/ 158 h 158"/>
                <a:gd name="T8" fmla="*/ 117 w 117"/>
                <a:gd name="T9" fmla="*/ 158 h 158"/>
                <a:gd name="T10" fmla="*/ 117 w 117"/>
                <a:gd name="T11" fmla="*/ 158 h 158"/>
                <a:gd name="T12" fmla="*/ 0 60000 65536"/>
                <a:gd name="T13" fmla="*/ 0 60000 65536"/>
                <a:gd name="T14" fmla="*/ 0 60000 65536"/>
                <a:gd name="T15" fmla="*/ 0 60000 65536"/>
                <a:gd name="T16" fmla="*/ 0 60000 65536"/>
                <a:gd name="T17" fmla="*/ 0 60000 65536"/>
                <a:gd name="T18" fmla="*/ 0 w 117"/>
                <a:gd name="T19" fmla="*/ 0 h 158"/>
                <a:gd name="T20" fmla="*/ 117 w 117"/>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117" h="158">
                  <a:moveTo>
                    <a:pt x="117" y="158"/>
                  </a:moveTo>
                  <a:lnTo>
                    <a:pt x="117" y="0"/>
                  </a:lnTo>
                  <a:lnTo>
                    <a:pt x="0" y="0"/>
                  </a:lnTo>
                  <a:lnTo>
                    <a:pt x="0" y="158"/>
                  </a:lnTo>
                  <a:lnTo>
                    <a:pt x="117" y="158"/>
                  </a:lnTo>
                </a:path>
              </a:pathLst>
            </a:custGeom>
            <a:noFill/>
            <a:ln w="20638">
              <a:solidFill>
                <a:srgbClr val="000000"/>
              </a:solidFill>
              <a:prstDash val="solid"/>
              <a:round/>
              <a:headEnd/>
              <a:tailEnd/>
            </a:ln>
          </p:spPr>
          <p:txBody>
            <a:bodyPr/>
            <a:lstStyle/>
            <a:p>
              <a:endParaRPr lang="en-US"/>
            </a:p>
          </p:txBody>
        </p:sp>
        <p:sp>
          <p:nvSpPr>
            <p:cNvPr id="58405" name="Freeform 30"/>
            <p:cNvSpPr>
              <a:spLocks/>
            </p:cNvSpPr>
            <p:nvPr/>
          </p:nvSpPr>
          <p:spPr bwMode="auto">
            <a:xfrm>
              <a:off x="1431" y="1384"/>
              <a:ext cx="1137" cy="158"/>
            </a:xfrm>
            <a:custGeom>
              <a:avLst/>
              <a:gdLst>
                <a:gd name="T0" fmla="*/ 1133 w 1137"/>
                <a:gd name="T1" fmla="*/ 158 h 158"/>
                <a:gd name="T2" fmla="*/ 1137 w 1137"/>
                <a:gd name="T3" fmla="*/ 0 h 158"/>
                <a:gd name="T4" fmla="*/ 0 w 1137"/>
                <a:gd name="T5" fmla="*/ 0 h 158"/>
                <a:gd name="T6" fmla="*/ 0 w 1137"/>
                <a:gd name="T7" fmla="*/ 158 h 158"/>
                <a:gd name="T8" fmla="*/ 1137 w 1137"/>
                <a:gd name="T9" fmla="*/ 158 h 158"/>
                <a:gd name="T10" fmla="*/ 1137 w 1137"/>
                <a:gd name="T11" fmla="*/ 158 h 158"/>
                <a:gd name="T12" fmla="*/ 1133 w 1137"/>
                <a:gd name="T13" fmla="*/ 158 h 158"/>
                <a:gd name="T14" fmla="*/ 0 60000 65536"/>
                <a:gd name="T15" fmla="*/ 0 60000 65536"/>
                <a:gd name="T16" fmla="*/ 0 60000 65536"/>
                <a:gd name="T17" fmla="*/ 0 60000 65536"/>
                <a:gd name="T18" fmla="*/ 0 60000 65536"/>
                <a:gd name="T19" fmla="*/ 0 60000 65536"/>
                <a:gd name="T20" fmla="*/ 0 60000 65536"/>
                <a:gd name="T21" fmla="*/ 0 w 1137"/>
                <a:gd name="T22" fmla="*/ 0 h 158"/>
                <a:gd name="T23" fmla="*/ 1137 w 1137"/>
                <a:gd name="T24" fmla="*/ 158 h 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7" h="158">
                  <a:moveTo>
                    <a:pt x="1133" y="158"/>
                  </a:moveTo>
                  <a:lnTo>
                    <a:pt x="1137" y="0"/>
                  </a:lnTo>
                  <a:lnTo>
                    <a:pt x="0" y="0"/>
                  </a:lnTo>
                  <a:lnTo>
                    <a:pt x="0" y="158"/>
                  </a:lnTo>
                  <a:lnTo>
                    <a:pt x="1137" y="158"/>
                  </a:lnTo>
                  <a:lnTo>
                    <a:pt x="1133" y="158"/>
                  </a:lnTo>
                  <a:close/>
                </a:path>
              </a:pathLst>
            </a:custGeom>
            <a:solidFill>
              <a:srgbClr val="FFFFFF"/>
            </a:solidFill>
            <a:ln w="9525">
              <a:noFill/>
              <a:round/>
              <a:headEnd/>
              <a:tailEnd/>
            </a:ln>
          </p:spPr>
          <p:txBody>
            <a:bodyPr/>
            <a:lstStyle/>
            <a:p>
              <a:endParaRPr lang="en-US"/>
            </a:p>
          </p:txBody>
        </p:sp>
        <p:sp>
          <p:nvSpPr>
            <p:cNvPr id="58406" name="Freeform 31"/>
            <p:cNvSpPr>
              <a:spLocks/>
            </p:cNvSpPr>
            <p:nvPr/>
          </p:nvSpPr>
          <p:spPr bwMode="auto">
            <a:xfrm>
              <a:off x="1431" y="1384"/>
              <a:ext cx="1137" cy="158"/>
            </a:xfrm>
            <a:custGeom>
              <a:avLst/>
              <a:gdLst>
                <a:gd name="T0" fmla="*/ 1133 w 1137"/>
                <a:gd name="T1" fmla="*/ 158 h 158"/>
                <a:gd name="T2" fmla="*/ 1137 w 1137"/>
                <a:gd name="T3" fmla="*/ 0 h 158"/>
                <a:gd name="T4" fmla="*/ 0 w 1137"/>
                <a:gd name="T5" fmla="*/ 0 h 158"/>
                <a:gd name="T6" fmla="*/ 0 w 1137"/>
                <a:gd name="T7" fmla="*/ 158 h 158"/>
                <a:gd name="T8" fmla="*/ 1137 w 1137"/>
                <a:gd name="T9" fmla="*/ 158 h 158"/>
                <a:gd name="T10" fmla="*/ 1137 w 1137"/>
                <a:gd name="T11" fmla="*/ 158 h 158"/>
                <a:gd name="T12" fmla="*/ 0 60000 65536"/>
                <a:gd name="T13" fmla="*/ 0 60000 65536"/>
                <a:gd name="T14" fmla="*/ 0 60000 65536"/>
                <a:gd name="T15" fmla="*/ 0 60000 65536"/>
                <a:gd name="T16" fmla="*/ 0 60000 65536"/>
                <a:gd name="T17" fmla="*/ 0 60000 65536"/>
                <a:gd name="T18" fmla="*/ 0 w 1137"/>
                <a:gd name="T19" fmla="*/ 0 h 158"/>
                <a:gd name="T20" fmla="*/ 1137 w 1137"/>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1137" h="158">
                  <a:moveTo>
                    <a:pt x="1133" y="158"/>
                  </a:moveTo>
                  <a:lnTo>
                    <a:pt x="1137" y="0"/>
                  </a:lnTo>
                  <a:lnTo>
                    <a:pt x="0" y="0"/>
                  </a:lnTo>
                  <a:lnTo>
                    <a:pt x="0" y="158"/>
                  </a:lnTo>
                  <a:lnTo>
                    <a:pt x="1137" y="158"/>
                  </a:lnTo>
                </a:path>
              </a:pathLst>
            </a:custGeom>
            <a:noFill/>
            <a:ln w="20638">
              <a:solidFill>
                <a:srgbClr val="000000"/>
              </a:solidFill>
              <a:prstDash val="solid"/>
              <a:round/>
              <a:headEnd/>
              <a:tailEnd/>
            </a:ln>
          </p:spPr>
          <p:txBody>
            <a:bodyPr/>
            <a:lstStyle/>
            <a:p>
              <a:endParaRPr lang="en-US"/>
            </a:p>
          </p:txBody>
        </p:sp>
        <p:sp>
          <p:nvSpPr>
            <p:cNvPr id="58407" name="Freeform 32"/>
            <p:cNvSpPr>
              <a:spLocks/>
            </p:cNvSpPr>
            <p:nvPr/>
          </p:nvSpPr>
          <p:spPr bwMode="auto">
            <a:xfrm>
              <a:off x="1314" y="1384"/>
              <a:ext cx="117" cy="158"/>
            </a:xfrm>
            <a:custGeom>
              <a:avLst/>
              <a:gdLst>
                <a:gd name="T0" fmla="*/ 117 w 117"/>
                <a:gd name="T1" fmla="*/ 158 h 158"/>
                <a:gd name="T2" fmla="*/ 117 w 117"/>
                <a:gd name="T3" fmla="*/ 0 h 158"/>
                <a:gd name="T4" fmla="*/ 0 w 117"/>
                <a:gd name="T5" fmla="*/ 0 h 158"/>
                <a:gd name="T6" fmla="*/ 0 w 117"/>
                <a:gd name="T7" fmla="*/ 158 h 158"/>
                <a:gd name="T8" fmla="*/ 117 w 117"/>
                <a:gd name="T9" fmla="*/ 158 h 158"/>
                <a:gd name="T10" fmla="*/ 117 w 117"/>
                <a:gd name="T11" fmla="*/ 158 h 158"/>
                <a:gd name="T12" fmla="*/ 0 60000 65536"/>
                <a:gd name="T13" fmla="*/ 0 60000 65536"/>
                <a:gd name="T14" fmla="*/ 0 60000 65536"/>
                <a:gd name="T15" fmla="*/ 0 60000 65536"/>
                <a:gd name="T16" fmla="*/ 0 60000 65536"/>
                <a:gd name="T17" fmla="*/ 0 60000 65536"/>
                <a:gd name="T18" fmla="*/ 0 w 117"/>
                <a:gd name="T19" fmla="*/ 0 h 158"/>
                <a:gd name="T20" fmla="*/ 117 w 117"/>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117" h="158">
                  <a:moveTo>
                    <a:pt x="117" y="158"/>
                  </a:moveTo>
                  <a:lnTo>
                    <a:pt x="117" y="0"/>
                  </a:lnTo>
                  <a:lnTo>
                    <a:pt x="0" y="0"/>
                  </a:lnTo>
                  <a:lnTo>
                    <a:pt x="0" y="158"/>
                  </a:lnTo>
                  <a:lnTo>
                    <a:pt x="117" y="158"/>
                  </a:lnTo>
                  <a:close/>
                </a:path>
              </a:pathLst>
            </a:custGeom>
            <a:solidFill>
              <a:srgbClr val="FFFFFF"/>
            </a:solidFill>
            <a:ln w="9525">
              <a:noFill/>
              <a:round/>
              <a:headEnd/>
              <a:tailEnd/>
            </a:ln>
          </p:spPr>
          <p:txBody>
            <a:bodyPr/>
            <a:lstStyle/>
            <a:p>
              <a:endParaRPr lang="en-US"/>
            </a:p>
          </p:txBody>
        </p:sp>
        <p:sp>
          <p:nvSpPr>
            <p:cNvPr id="58408" name="Freeform 33"/>
            <p:cNvSpPr>
              <a:spLocks/>
            </p:cNvSpPr>
            <p:nvPr/>
          </p:nvSpPr>
          <p:spPr bwMode="auto">
            <a:xfrm>
              <a:off x="1314" y="1384"/>
              <a:ext cx="117" cy="158"/>
            </a:xfrm>
            <a:custGeom>
              <a:avLst/>
              <a:gdLst>
                <a:gd name="T0" fmla="*/ 117 w 117"/>
                <a:gd name="T1" fmla="*/ 158 h 158"/>
                <a:gd name="T2" fmla="*/ 117 w 117"/>
                <a:gd name="T3" fmla="*/ 0 h 158"/>
                <a:gd name="T4" fmla="*/ 0 w 117"/>
                <a:gd name="T5" fmla="*/ 0 h 158"/>
                <a:gd name="T6" fmla="*/ 0 w 117"/>
                <a:gd name="T7" fmla="*/ 158 h 158"/>
                <a:gd name="T8" fmla="*/ 117 w 117"/>
                <a:gd name="T9" fmla="*/ 158 h 158"/>
                <a:gd name="T10" fmla="*/ 117 w 117"/>
                <a:gd name="T11" fmla="*/ 158 h 158"/>
                <a:gd name="T12" fmla="*/ 0 60000 65536"/>
                <a:gd name="T13" fmla="*/ 0 60000 65536"/>
                <a:gd name="T14" fmla="*/ 0 60000 65536"/>
                <a:gd name="T15" fmla="*/ 0 60000 65536"/>
                <a:gd name="T16" fmla="*/ 0 60000 65536"/>
                <a:gd name="T17" fmla="*/ 0 60000 65536"/>
                <a:gd name="T18" fmla="*/ 0 w 117"/>
                <a:gd name="T19" fmla="*/ 0 h 158"/>
                <a:gd name="T20" fmla="*/ 117 w 117"/>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117" h="158">
                  <a:moveTo>
                    <a:pt x="117" y="158"/>
                  </a:moveTo>
                  <a:lnTo>
                    <a:pt x="117" y="0"/>
                  </a:lnTo>
                  <a:lnTo>
                    <a:pt x="0" y="0"/>
                  </a:lnTo>
                  <a:lnTo>
                    <a:pt x="0" y="158"/>
                  </a:lnTo>
                  <a:lnTo>
                    <a:pt x="117" y="158"/>
                  </a:lnTo>
                </a:path>
              </a:pathLst>
            </a:custGeom>
            <a:noFill/>
            <a:ln w="20638">
              <a:solidFill>
                <a:srgbClr val="000000"/>
              </a:solidFill>
              <a:prstDash val="solid"/>
              <a:round/>
              <a:headEnd/>
              <a:tailEnd/>
            </a:ln>
          </p:spPr>
          <p:txBody>
            <a:bodyPr/>
            <a:lstStyle/>
            <a:p>
              <a:endParaRPr lang="en-US"/>
            </a:p>
          </p:txBody>
        </p:sp>
        <p:sp>
          <p:nvSpPr>
            <p:cNvPr id="58409" name="Freeform 34"/>
            <p:cNvSpPr>
              <a:spLocks/>
            </p:cNvSpPr>
            <p:nvPr/>
          </p:nvSpPr>
          <p:spPr bwMode="auto">
            <a:xfrm>
              <a:off x="1431" y="1700"/>
              <a:ext cx="1137" cy="158"/>
            </a:xfrm>
            <a:custGeom>
              <a:avLst/>
              <a:gdLst>
                <a:gd name="T0" fmla="*/ 1133 w 1137"/>
                <a:gd name="T1" fmla="*/ 158 h 158"/>
                <a:gd name="T2" fmla="*/ 1137 w 1137"/>
                <a:gd name="T3" fmla="*/ 0 h 158"/>
                <a:gd name="T4" fmla="*/ 0 w 1137"/>
                <a:gd name="T5" fmla="*/ 0 h 158"/>
                <a:gd name="T6" fmla="*/ 0 w 1137"/>
                <a:gd name="T7" fmla="*/ 158 h 158"/>
                <a:gd name="T8" fmla="*/ 1137 w 1137"/>
                <a:gd name="T9" fmla="*/ 158 h 158"/>
                <a:gd name="T10" fmla="*/ 1137 w 1137"/>
                <a:gd name="T11" fmla="*/ 158 h 158"/>
                <a:gd name="T12" fmla="*/ 1133 w 1137"/>
                <a:gd name="T13" fmla="*/ 158 h 158"/>
                <a:gd name="T14" fmla="*/ 0 60000 65536"/>
                <a:gd name="T15" fmla="*/ 0 60000 65536"/>
                <a:gd name="T16" fmla="*/ 0 60000 65536"/>
                <a:gd name="T17" fmla="*/ 0 60000 65536"/>
                <a:gd name="T18" fmla="*/ 0 60000 65536"/>
                <a:gd name="T19" fmla="*/ 0 60000 65536"/>
                <a:gd name="T20" fmla="*/ 0 60000 65536"/>
                <a:gd name="T21" fmla="*/ 0 w 1137"/>
                <a:gd name="T22" fmla="*/ 0 h 158"/>
                <a:gd name="T23" fmla="*/ 1137 w 1137"/>
                <a:gd name="T24" fmla="*/ 158 h 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7" h="158">
                  <a:moveTo>
                    <a:pt x="1133" y="158"/>
                  </a:moveTo>
                  <a:lnTo>
                    <a:pt x="1137" y="0"/>
                  </a:lnTo>
                  <a:lnTo>
                    <a:pt x="0" y="0"/>
                  </a:lnTo>
                  <a:lnTo>
                    <a:pt x="0" y="158"/>
                  </a:lnTo>
                  <a:lnTo>
                    <a:pt x="1137" y="158"/>
                  </a:lnTo>
                  <a:lnTo>
                    <a:pt x="1133" y="158"/>
                  </a:lnTo>
                  <a:close/>
                </a:path>
              </a:pathLst>
            </a:custGeom>
            <a:solidFill>
              <a:srgbClr val="FFFFFF"/>
            </a:solidFill>
            <a:ln w="9525">
              <a:noFill/>
              <a:round/>
              <a:headEnd/>
              <a:tailEnd/>
            </a:ln>
          </p:spPr>
          <p:txBody>
            <a:bodyPr/>
            <a:lstStyle/>
            <a:p>
              <a:endParaRPr lang="en-US"/>
            </a:p>
          </p:txBody>
        </p:sp>
        <p:sp>
          <p:nvSpPr>
            <p:cNvPr id="58410" name="Freeform 35"/>
            <p:cNvSpPr>
              <a:spLocks/>
            </p:cNvSpPr>
            <p:nvPr/>
          </p:nvSpPr>
          <p:spPr bwMode="auto">
            <a:xfrm>
              <a:off x="1431" y="1700"/>
              <a:ext cx="1137" cy="158"/>
            </a:xfrm>
            <a:custGeom>
              <a:avLst/>
              <a:gdLst>
                <a:gd name="T0" fmla="*/ 1133 w 1137"/>
                <a:gd name="T1" fmla="*/ 158 h 158"/>
                <a:gd name="T2" fmla="*/ 1137 w 1137"/>
                <a:gd name="T3" fmla="*/ 0 h 158"/>
                <a:gd name="T4" fmla="*/ 0 w 1137"/>
                <a:gd name="T5" fmla="*/ 0 h 158"/>
                <a:gd name="T6" fmla="*/ 0 w 1137"/>
                <a:gd name="T7" fmla="*/ 158 h 158"/>
                <a:gd name="T8" fmla="*/ 1137 w 1137"/>
                <a:gd name="T9" fmla="*/ 158 h 158"/>
                <a:gd name="T10" fmla="*/ 1137 w 1137"/>
                <a:gd name="T11" fmla="*/ 158 h 158"/>
                <a:gd name="T12" fmla="*/ 0 60000 65536"/>
                <a:gd name="T13" fmla="*/ 0 60000 65536"/>
                <a:gd name="T14" fmla="*/ 0 60000 65536"/>
                <a:gd name="T15" fmla="*/ 0 60000 65536"/>
                <a:gd name="T16" fmla="*/ 0 60000 65536"/>
                <a:gd name="T17" fmla="*/ 0 60000 65536"/>
                <a:gd name="T18" fmla="*/ 0 w 1137"/>
                <a:gd name="T19" fmla="*/ 0 h 158"/>
                <a:gd name="T20" fmla="*/ 1137 w 1137"/>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1137" h="158">
                  <a:moveTo>
                    <a:pt x="1133" y="158"/>
                  </a:moveTo>
                  <a:lnTo>
                    <a:pt x="1137" y="0"/>
                  </a:lnTo>
                  <a:lnTo>
                    <a:pt x="0" y="0"/>
                  </a:lnTo>
                  <a:lnTo>
                    <a:pt x="0" y="158"/>
                  </a:lnTo>
                  <a:lnTo>
                    <a:pt x="1137" y="158"/>
                  </a:lnTo>
                </a:path>
              </a:pathLst>
            </a:custGeom>
            <a:noFill/>
            <a:ln w="20638">
              <a:solidFill>
                <a:srgbClr val="000000"/>
              </a:solidFill>
              <a:prstDash val="solid"/>
              <a:round/>
              <a:headEnd/>
              <a:tailEnd/>
            </a:ln>
          </p:spPr>
          <p:txBody>
            <a:bodyPr/>
            <a:lstStyle/>
            <a:p>
              <a:endParaRPr lang="en-US"/>
            </a:p>
          </p:txBody>
        </p:sp>
        <p:sp>
          <p:nvSpPr>
            <p:cNvPr id="58411" name="Freeform 36"/>
            <p:cNvSpPr>
              <a:spLocks/>
            </p:cNvSpPr>
            <p:nvPr/>
          </p:nvSpPr>
          <p:spPr bwMode="auto">
            <a:xfrm>
              <a:off x="1314" y="1700"/>
              <a:ext cx="117" cy="158"/>
            </a:xfrm>
            <a:custGeom>
              <a:avLst/>
              <a:gdLst>
                <a:gd name="T0" fmla="*/ 117 w 117"/>
                <a:gd name="T1" fmla="*/ 158 h 158"/>
                <a:gd name="T2" fmla="*/ 117 w 117"/>
                <a:gd name="T3" fmla="*/ 0 h 158"/>
                <a:gd name="T4" fmla="*/ 0 w 117"/>
                <a:gd name="T5" fmla="*/ 0 h 158"/>
                <a:gd name="T6" fmla="*/ 0 w 117"/>
                <a:gd name="T7" fmla="*/ 158 h 158"/>
                <a:gd name="T8" fmla="*/ 117 w 117"/>
                <a:gd name="T9" fmla="*/ 158 h 158"/>
                <a:gd name="T10" fmla="*/ 117 w 117"/>
                <a:gd name="T11" fmla="*/ 158 h 158"/>
                <a:gd name="T12" fmla="*/ 0 60000 65536"/>
                <a:gd name="T13" fmla="*/ 0 60000 65536"/>
                <a:gd name="T14" fmla="*/ 0 60000 65536"/>
                <a:gd name="T15" fmla="*/ 0 60000 65536"/>
                <a:gd name="T16" fmla="*/ 0 60000 65536"/>
                <a:gd name="T17" fmla="*/ 0 60000 65536"/>
                <a:gd name="T18" fmla="*/ 0 w 117"/>
                <a:gd name="T19" fmla="*/ 0 h 158"/>
                <a:gd name="T20" fmla="*/ 117 w 117"/>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117" h="158">
                  <a:moveTo>
                    <a:pt x="117" y="158"/>
                  </a:moveTo>
                  <a:lnTo>
                    <a:pt x="117" y="0"/>
                  </a:lnTo>
                  <a:lnTo>
                    <a:pt x="0" y="0"/>
                  </a:lnTo>
                  <a:lnTo>
                    <a:pt x="0" y="158"/>
                  </a:lnTo>
                  <a:lnTo>
                    <a:pt x="117" y="158"/>
                  </a:lnTo>
                  <a:close/>
                </a:path>
              </a:pathLst>
            </a:custGeom>
            <a:solidFill>
              <a:srgbClr val="FFFFFF"/>
            </a:solidFill>
            <a:ln w="9525">
              <a:noFill/>
              <a:round/>
              <a:headEnd/>
              <a:tailEnd/>
            </a:ln>
          </p:spPr>
          <p:txBody>
            <a:bodyPr/>
            <a:lstStyle/>
            <a:p>
              <a:endParaRPr lang="en-US"/>
            </a:p>
          </p:txBody>
        </p:sp>
        <p:sp>
          <p:nvSpPr>
            <p:cNvPr id="58412" name="Freeform 37"/>
            <p:cNvSpPr>
              <a:spLocks/>
            </p:cNvSpPr>
            <p:nvPr/>
          </p:nvSpPr>
          <p:spPr bwMode="auto">
            <a:xfrm>
              <a:off x="1314" y="1700"/>
              <a:ext cx="117" cy="158"/>
            </a:xfrm>
            <a:custGeom>
              <a:avLst/>
              <a:gdLst>
                <a:gd name="T0" fmla="*/ 117 w 117"/>
                <a:gd name="T1" fmla="*/ 158 h 158"/>
                <a:gd name="T2" fmla="*/ 117 w 117"/>
                <a:gd name="T3" fmla="*/ 0 h 158"/>
                <a:gd name="T4" fmla="*/ 0 w 117"/>
                <a:gd name="T5" fmla="*/ 0 h 158"/>
                <a:gd name="T6" fmla="*/ 0 w 117"/>
                <a:gd name="T7" fmla="*/ 158 h 158"/>
                <a:gd name="T8" fmla="*/ 117 w 117"/>
                <a:gd name="T9" fmla="*/ 158 h 158"/>
                <a:gd name="T10" fmla="*/ 117 w 117"/>
                <a:gd name="T11" fmla="*/ 158 h 158"/>
                <a:gd name="T12" fmla="*/ 0 60000 65536"/>
                <a:gd name="T13" fmla="*/ 0 60000 65536"/>
                <a:gd name="T14" fmla="*/ 0 60000 65536"/>
                <a:gd name="T15" fmla="*/ 0 60000 65536"/>
                <a:gd name="T16" fmla="*/ 0 60000 65536"/>
                <a:gd name="T17" fmla="*/ 0 60000 65536"/>
                <a:gd name="T18" fmla="*/ 0 w 117"/>
                <a:gd name="T19" fmla="*/ 0 h 158"/>
                <a:gd name="T20" fmla="*/ 117 w 117"/>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117" h="158">
                  <a:moveTo>
                    <a:pt x="117" y="158"/>
                  </a:moveTo>
                  <a:lnTo>
                    <a:pt x="117" y="0"/>
                  </a:lnTo>
                  <a:lnTo>
                    <a:pt x="0" y="0"/>
                  </a:lnTo>
                  <a:lnTo>
                    <a:pt x="0" y="158"/>
                  </a:lnTo>
                  <a:lnTo>
                    <a:pt x="117" y="158"/>
                  </a:lnTo>
                </a:path>
              </a:pathLst>
            </a:custGeom>
            <a:noFill/>
            <a:ln w="20638">
              <a:solidFill>
                <a:srgbClr val="000000"/>
              </a:solidFill>
              <a:prstDash val="solid"/>
              <a:round/>
              <a:headEnd/>
              <a:tailEnd/>
            </a:ln>
          </p:spPr>
          <p:txBody>
            <a:bodyPr/>
            <a:lstStyle/>
            <a:p>
              <a:endParaRPr lang="en-US"/>
            </a:p>
          </p:txBody>
        </p:sp>
        <p:sp>
          <p:nvSpPr>
            <p:cNvPr id="58413" name="Freeform 38"/>
            <p:cNvSpPr>
              <a:spLocks/>
            </p:cNvSpPr>
            <p:nvPr/>
          </p:nvSpPr>
          <p:spPr bwMode="auto">
            <a:xfrm>
              <a:off x="1431" y="2016"/>
              <a:ext cx="1137" cy="157"/>
            </a:xfrm>
            <a:custGeom>
              <a:avLst/>
              <a:gdLst>
                <a:gd name="T0" fmla="*/ 1133 w 1137"/>
                <a:gd name="T1" fmla="*/ 157 h 157"/>
                <a:gd name="T2" fmla="*/ 1137 w 1137"/>
                <a:gd name="T3" fmla="*/ 0 h 157"/>
                <a:gd name="T4" fmla="*/ 0 w 1137"/>
                <a:gd name="T5" fmla="*/ 0 h 157"/>
                <a:gd name="T6" fmla="*/ 0 w 1137"/>
                <a:gd name="T7" fmla="*/ 157 h 157"/>
                <a:gd name="T8" fmla="*/ 1137 w 1137"/>
                <a:gd name="T9" fmla="*/ 157 h 157"/>
                <a:gd name="T10" fmla="*/ 1137 w 1137"/>
                <a:gd name="T11" fmla="*/ 157 h 157"/>
                <a:gd name="T12" fmla="*/ 1133 w 1137"/>
                <a:gd name="T13" fmla="*/ 157 h 157"/>
                <a:gd name="T14" fmla="*/ 0 60000 65536"/>
                <a:gd name="T15" fmla="*/ 0 60000 65536"/>
                <a:gd name="T16" fmla="*/ 0 60000 65536"/>
                <a:gd name="T17" fmla="*/ 0 60000 65536"/>
                <a:gd name="T18" fmla="*/ 0 60000 65536"/>
                <a:gd name="T19" fmla="*/ 0 60000 65536"/>
                <a:gd name="T20" fmla="*/ 0 60000 65536"/>
                <a:gd name="T21" fmla="*/ 0 w 1137"/>
                <a:gd name="T22" fmla="*/ 0 h 157"/>
                <a:gd name="T23" fmla="*/ 1137 w 1137"/>
                <a:gd name="T24" fmla="*/ 157 h 1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7" h="157">
                  <a:moveTo>
                    <a:pt x="1133" y="157"/>
                  </a:moveTo>
                  <a:lnTo>
                    <a:pt x="1137" y="0"/>
                  </a:lnTo>
                  <a:lnTo>
                    <a:pt x="0" y="0"/>
                  </a:lnTo>
                  <a:lnTo>
                    <a:pt x="0" y="157"/>
                  </a:lnTo>
                  <a:lnTo>
                    <a:pt x="1137" y="157"/>
                  </a:lnTo>
                  <a:lnTo>
                    <a:pt x="1133" y="157"/>
                  </a:lnTo>
                  <a:close/>
                </a:path>
              </a:pathLst>
            </a:custGeom>
            <a:solidFill>
              <a:srgbClr val="CCCCCC"/>
            </a:solidFill>
            <a:ln w="9525">
              <a:noFill/>
              <a:round/>
              <a:headEnd/>
              <a:tailEnd/>
            </a:ln>
          </p:spPr>
          <p:txBody>
            <a:bodyPr/>
            <a:lstStyle/>
            <a:p>
              <a:endParaRPr lang="en-US"/>
            </a:p>
          </p:txBody>
        </p:sp>
        <p:sp>
          <p:nvSpPr>
            <p:cNvPr id="58414" name="Freeform 39"/>
            <p:cNvSpPr>
              <a:spLocks/>
            </p:cNvSpPr>
            <p:nvPr/>
          </p:nvSpPr>
          <p:spPr bwMode="auto">
            <a:xfrm>
              <a:off x="1431" y="2016"/>
              <a:ext cx="1137" cy="157"/>
            </a:xfrm>
            <a:custGeom>
              <a:avLst/>
              <a:gdLst>
                <a:gd name="T0" fmla="*/ 1133 w 1137"/>
                <a:gd name="T1" fmla="*/ 157 h 157"/>
                <a:gd name="T2" fmla="*/ 1137 w 1137"/>
                <a:gd name="T3" fmla="*/ 0 h 157"/>
                <a:gd name="T4" fmla="*/ 0 w 1137"/>
                <a:gd name="T5" fmla="*/ 0 h 157"/>
                <a:gd name="T6" fmla="*/ 0 w 1137"/>
                <a:gd name="T7" fmla="*/ 157 h 157"/>
                <a:gd name="T8" fmla="*/ 1137 w 1137"/>
                <a:gd name="T9" fmla="*/ 157 h 157"/>
                <a:gd name="T10" fmla="*/ 1137 w 1137"/>
                <a:gd name="T11" fmla="*/ 157 h 157"/>
                <a:gd name="T12" fmla="*/ 0 60000 65536"/>
                <a:gd name="T13" fmla="*/ 0 60000 65536"/>
                <a:gd name="T14" fmla="*/ 0 60000 65536"/>
                <a:gd name="T15" fmla="*/ 0 60000 65536"/>
                <a:gd name="T16" fmla="*/ 0 60000 65536"/>
                <a:gd name="T17" fmla="*/ 0 60000 65536"/>
                <a:gd name="T18" fmla="*/ 0 w 1137"/>
                <a:gd name="T19" fmla="*/ 0 h 157"/>
                <a:gd name="T20" fmla="*/ 1137 w 1137"/>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1137" h="157">
                  <a:moveTo>
                    <a:pt x="1133" y="157"/>
                  </a:moveTo>
                  <a:lnTo>
                    <a:pt x="1137" y="0"/>
                  </a:lnTo>
                  <a:lnTo>
                    <a:pt x="0" y="0"/>
                  </a:lnTo>
                  <a:lnTo>
                    <a:pt x="0" y="157"/>
                  </a:lnTo>
                  <a:lnTo>
                    <a:pt x="1137" y="157"/>
                  </a:lnTo>
                </a:path>
              </a:pathLst>
            </a:custGeom>
            <a:noFill/>
            <a:ln w="20638">
              <a:solidFill>
                <a:srgbClr val="000000"/>
              </a:solidFill>
              <a:prstDash val="solid"/>
              <a:round/>
              <a:headEnd/>
              <a:tailEnd/>
            </a:ln>
          </p:spPr>
          <p:txBody>
            <a:bodyPr/>
            <a:lstStyle/>
            <a:p>
              <a:endParaRPr lang="en-US"/>
            </a:p>
          </p:txBody>
        </p:sp>
        <p:sp>
          <p:nvSpPr>
            <p:cNvPr id="58415" name="Freeform 40"/>
            <p:cNvSpPr>
              <a:spLocks/>
            </p:cNvSpPr>
            <p:nvPr/>
          </p:nvSpPr>
          <p:spPr bwMode="auto">
            <a:xfrm>
              <a:off x="1314" y="2016"/>
              <a:ext cx="117" cy="157"/>
            </a:xfrm>
            <a:custGeom>
              <a:avLst/>
              <a:gdLst>
                <a:gd name="T0" fmla="*/ 117 w 117"/>
                <a:gd name="T1" fmla="*/ 157 h 157"/>
                <a:gd name="T2" fmla="*/ 117 w 117"/>
                <a:gd name="T3" fmla="*/ 0 h 157"/>
                <a:gd name="T4" fmla="*/ 0 w 117"/>
                <a:gd name="T5" fmla="*/ 0 h 157"/>
                <a:gd name="T6" fmla="*/ 0 w 117"/>
                <a:gd name="T7" fmla="*/ 157 h 157"/>
                <a:gd name="T8" fmla="*/ 117 w 117"/>
                <a:gd name="T9" fmla="*/ 157 h 157"/>
                <a:gd name="T10" fmla="*/ 117 w 117"/>
                <a:gd name="T11" fmla="*/ 157 h 157"/>
                <a:gd name="T12" fmla="*/ 0 60000 65536"/>
                <a:gd name="T13" fmla="*/ 0 60000 65536"/>
                <a:gd name="T14" fmla="*/ 0 60000 65536"/>
                <a:gd name="T15" fmla="*/ 0 60000 65536"/>
                <a:gd name="T16" fmla="*/ 0 60000 65536"/>
                <a:gd name="T17" fmla="*/ 0 60000 65536"/>
                <a:gd name="T18" fmla="*/ 0 w 117"/>
                <a:gd name="T19" fmla="*/ 0 h 157"/>
                <a:gd name="T20" fmla="*/ 117 w 117"/>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117" h="157">
                  <a:moveTo>
                    <a:pt x="117" y="157"/>
                  </a:moveTo>
                  <a:lnTo>
                    <a:pt x="117" y="0"/>
                  </a:lnTo>
                  <a:lnTo>
                    <a:pt x="0" y="0"/>
                  </a:lnTo>
                  <a:lnTo>
                    <a:pt x="0" y="157"/>
                  </a:lnTo>
                  <a:lnTo>
                    <a:pt x="117" y="157"/>
                  </a:lnTo>
                  <a:close/>
                </a:path>
              </a:pathLst>
            </a:custGeom>
            <a:solidFill>
              <a:srgbClr val="CCCCCC"/>
            </a:solidFill>
            <a:ln w="9525">
              <a:noFill/>
              <a:round/>
              <a:headEnd/>
              <a:tailEnd/>
            </a:ln>
          </p:spPr>
          <p:txBody>
            <a:bodyPr/>
            <a:lstStyle/>
            <a:p>
              <a:endParaRPr lang="en-US"/>
            </a:p>
          </p:txBody>
        </p:sp>
        <p:sp>
          <p:nvSpPr>
            <p:cNvPr id="58416" name="Freeform 41"/>
            <p:cNvSpPr>
              <a:spLocks/>
            </p:cNvSpPr>
            <p:nvPr/>
          </p:nvSpPr>
          <p:spPr bwMode="auto">
            <a:xfrm>
              <a:off x="1314" y="2016"/>
              <a:ext cx="117" cy="157"/>
            </a:xfrm>
            <a:custGeom>
              <a:avLst/>
              <a:gdLst>
                <a:gd name="T0" fmla="*/ 117 w 117"/>
                <a:gd name="T1" fmla="*/ 157 h 157"/>
                <a:gd name="T2" fmla="*/ 117 w 117"/>
                <a:gd name="T3" fmla="*/ 0 h 157"/>
                <a:gd name="T4" fmla="*/ 0 w 117"/>
                <a:gd name="T5" fmla="*/ 0 h 157"/>
                <a:gd name="T6" fmla="*/ 0 w 117"/>
                <a:gd name="T7" fmla="*/ 157 h 157"/>
                <a:gd name="T8" fmla="*/ 117 w 117"/>
                <a:gd name="T9" fmla="*/ 157 h 157"/>
                <a:gd name="T10" fmla="*/ 117 w 117"/>
                <a:gd name="T11" fmla="*/ 157 h 157"/>
                <a:gd name="T12" fmla="*/ 0 60000 65536"/>
                <a:gd name="T13" fmla="*/ 0 60000 65536"/>
                <a:gd name="T14" fmla="*/ 0 60000 65536"/>
                <a:gd name="T15" fmla="*/ 0 60000 65536"/>
                <a:gd name="T16" fmla="*/ 0 60000 65536"/>
                <a:gd name="T17" fmla="*/ 0 60000 65536"/>
                <a:gd name="T18" fmla="*/ 0 w 117"/>
                <a:gd name="T19" fmla="*/ 0 h 157"/>
                <a:gd name="T20" fmla="*/ 117 w 117"/>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117" h="157">
                  <a:moveTo>
                    <a:pt x="117" y="157"/>
                  </a:moveTo>
                  <a:lnTo>
                    <a:pt x="117" y="0"/>
                  </a:lnTo>
                  <a:lnTo>
                    <a:pt x="0" y="0"/>
                  </a:lnTo>
                  <a:lnTo>
                    <a:pt x="0" y="157"/>
                  </a:lnTo>
                  <a:lnTo>
                    <a:pt x="117" y="157"/>
                  </a:lnTo>
                </a:path>
              </a:pathLst>
            </a:custGeom>
            <a:noFill/>
            <a:ln w="20638">
              <a:solidFill>
                <a:srgbClr val="000000"/>
              </a:solidFill>
              <a:prstDash val="solid"/>
              <a:round/>
              <a:headEnd/>
              <a:tailEnd/>
            </a:ln>
          </p:spPr>
          <p:txBody>
            <a:bodyPr/>
            <a:lstStyle/>
            <a:p>
              <a:endParaRPr lang="en-US"/>
            </a:p>
          </p:txBody>
        </p:sp>
        <p:sp>
          <p:nvSpPr>
            <p:cNvPr id="58417" name="Freeform 42"/>
            <p:cNvSpPr>
              <a:spLocks/>
            </p:cNvSpPr>
            <p:nvPr/>
          </p:nvSpPr>
          <p:spPr bwMode="auto">
            <a:xfrm>
              <a:off x="1431" y="2331"/>
              <a:ext cx="1137" cy="158"/>
            </a:xfrm>
            <a:custGeom>
              <a:avLst/>
              <a:gdLst>
                <a:gd name="T0" fmla="*/ 1133 w 1137"/>
                <a:gd name="T1" fmla="*/ 158 h 158"/>
                <a:gd name="T2" fmla="*/ 1137 w 1137"/>
                <a:gd name="T3" fmla="*/ 0 h 158"/>
                <a:gd name="T4" fmla="*/ 0 w 1137"/>
                <a:gd name="T5" fmla="*/ 0 h 158"/>
                <a:gd name="T6" fmla="*/ 0 w 1137"/>
                <a:gd name="T7" fmla="*/ 158 h 158"/>
                <a:gd name="T8" fmla="*/ 1137 w 1137"/>
                <a:gd name="T9" fmla="*/ 158 h 158"/>
                <a:gd name="T10" fmla="*/ 1137 w 1137"/>
                <a:gd name="T11" fmla="*/ 158 h 158"/>
                <a:gd name="T12" fmla="*/ 1133 w 1137"/>
                <a:gd name="T13" fmla="*/ 158 h 158"/>
                <a:gd name="T14" fmla="*/ 0 60000 65536"/>
                <a:gd name="T15" fmla="*/ 0 60000 65536"/>
                <a:gd name="T16" fmla="*/ 0 60000 65536"/>
                <a:gd name="T17" fmla="*/ 0 60000 65536"/>
                <a:gd name="T18" fmla="*/ 0 60000 65536"/>
                <a:gd name="T19" fmla="*/ 0 60000 65536"/>
                <a:gd name="T20" fmla="*/ 0 60000 65536"/>
                <a:gd name="T21" fmla="*/ 0 w 1137"/>
                <a:gd name="T22" fmla="*/ 0 h 158"/>
                <a:gd name="T23" fmla="*/ 1137 w 1137"/>
                <a:gd name="T24" fmla="*/ 158 h 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7" h="158">
                  <a:moveTo>
                    <a:pt x="1133" y="158"/>
                  </a:moveTo>
                  <a:lnTo>
                    <a:pt x="1137" y="0"/>
                  </a:lnTo>
                  <a:lnTo>
                    <a:pt x="0" y="0"/>
                  </a:lnTo>
                  <a:lnTo>
                    <a:pt x="0" y="158"/>
                  </a:lnTo>
                  <a:lnTo>
                    <a:pt x="1137" y="158"/>
                  </a:lnTo>
                  <a:lnTo>
                    <a:pt x="1133" y="158"/>
                  </a:lnTo>
                  <a:close/>
                </a:path>
              </a:pathLst>
            </a:custGeom>
            <a:solidFill>
              <a:srgbClr val="FFFFFF"/>
            </a:solidFill>
            <a:ln w="9525">
              <a:noFill/>
              <a:round/>
              <a:headEnd/>
              <a:tailEnd/>
            </a:ln>
          </p:spPr>
          <p:txBody>
            <a:bodyPr/>
            <a:lstStyle/>
            <a:p>
              <a:endParaRPr lang="en-US"/>
            </a:p>
          </p:txBody>
        </p:sp>
        <p:sp>
          <p:nvSpPr>
            <p:cNvPr id="58418" name="Freeform 43"/>
            <p:cNvSpPr>
              <a:spLocks/>
            </p:cNvSpPr>
            <p:nvPr/>
          </p:nvSpPr>
          <p:spPr bwMode="auto">
            <a:xfrm>
              <a:off x="1431" y="2331"/>
              <a:ext cx="1137" cy="158"/>
            </a:xfrm>
            <a:custGeom>
              <a:avLst/>
              <a:gdLst>
                <a:gd name="T0" fmla="*/ 1133 w 1137"/>
                <a:gd name="T1" fmla="*/ 158 h 158"/>
                <a:gd name="T2" fmla="*/ 1137 w 1137"/>
                <a:gd name="T3" fmla="*/ 0 h 158"/>
                <a:gd name="T4" fmla="*/ 0 w 1137"/>
                <a:gd name="T5" fmla="*/ 0 h 158"/>
                <a:gd name="T6" fmla="*/ 0 w 1137"/>
                <a:gd name="T7" fmla="*/ 158 h 158"/>
                <a:gd name="T8" fmla="*/ 1137 w 1137"/>
                <a:gd name="T9" fmla="*/ 158 h 158"/>
                <a:gd name="T10" fmla="*/ 1137 w 1137"/>
                <a:gd name="T11" fmla="*/ 158 h 158"/>
                <a:gd name="T12" fmla="*/ 0 60000 65536"/>
                <a:gd name="T13" fmla="*/ 0 60000 65536"/>
                <a:gd name="T14" fmla="*/ 0 60000 65536"/>
                <a:gd name="T15" fmla="*/ 0 60000 65536"/>
                <a:gd name="T16" fmla="*/ 0 60000 65536"/>
                <a:gd name="T17" fmla="*/ 0 60000 65536"/>
                <a:gd name="T18" fmla="*/ 0 w 1137"/>
                <a:gd name="T19" fmla="*/ 0 h 158"/>
                <a:gd name="T20" fmla="*/ 1137 w 1137"/>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1137" h="158">
                  <a:moveTo>
                    <a:pt x="1133" y="158"/>
                  </a:moveTo>
                  <a:lnTo>
                    <a:pt x="1137" y="0"/>
                  </a:lnTo>
                  <a:lnTo>
                    <a:pt x="0" y="0"/>
                  </a:lnTo>
                  <a:lnTo>
                    <a:pt x="0" y="158"/>
                  </a:lnTo>
                  <a:lnTo>
                    <a:pt x="1137" y="158"/>
                  </a:lnTo>
                </a:path>
              </a:pathLst>
            </a:custGeom>
            <a:noFill/>
            <a:ln w="20638">
              <a:solidFill>
                <a:srgbClr val="000000"/>
              </a:solidFill>
              <a:prstDash val="solid"/>
              <a:round/>
              <a:headEnd/>
              <a:tailEnd/>
            </a:ln>
          </p:spPr>
          <p:txBody>
            <a:bodyPr/>
            <a:lstStyle/>
            <a:p>
              <a:endParaRPr lang="en-US"/>
            </a:p>
          </p:txBody>
        </p:sp>
        <p:sp>
          <p:nvSpPr>
            <p:cNvPr id="58419" name="Freeform 44"/>
            <p:cNvSpPr>
              <a:spLocks/>
            </p:cNvSpPr>
            <p:nvPr/>
          </p:nvSpPr>
          <p:spPr bwMode="auto">
            <a:xfrm>
              <a:off x="1314" y="2331"/>
              <a:ext cx="117" cy="158"/>
            </a:xfrm>
            <a:custGeom>
              <a:avLst/>
              <a:gdLst>
                <a:gd name="T0" fmla="*/ 117 w 117"/>
                <a:gd name="T1" fmla="*/ 158 h 158"/>
                <a:gd name="T2" fmla="*/ 117 w 117"/>
                <a:gd name="T3" fmla="*/ 0 h 158"/>
                <a:gd name="T4" fmla="*/ 0 w 117"/>
                <a:gd name="T5" fmla="*/ 0 h 158"/>
                <a:gd name="T6" fmla="*/ 0 w 117"/>
                <a:gd name="T7" fmla="*/ 158 h 158"/>
                <a:gd name="T8" fmla="*/ 117 w 117"/>
                <a:gd name="T9" fmla="*/ 158 h 158"/>
                <a:gd name="T10" fmla="*/ 117 w 117"/>
                <a:gd name="T11" fmla="*/ 158 h 158"/>
                <a:gd name="T12" fmla="*/ 0 60000 65536"/>
                <a:gd name="T13" fmla="*/ 0 60000 65536"/>
                <a:gd name="T14" fmla="*/ 0 60000 65536"/>
                <a:gd name="T15" fmla="*/ 0 60000 65536"/>
                <a:gd name="T16" fmla="*/ 0 60000 65536"/>
                <a:gd name="T17" fmla="*/ 0 60000 65536"/>
                <a:gd name="T18" fmla="*/ 0 w 117"/>
                <a:gd name="T19" fmla="*/ 0 h 158"/>
                <a:gd name="T20" fmla="*/ 117 w 117"/>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117" h="158">
                  <a:moveTo>
                    <a:pt x="117" y="158"/>
                  </a:moveTo>
                  <a:lnTo>
                    <a:pt x="117" y="0"/>
                  </a:lnTo>
                  <a:lnTo>
                    <a:pt x="0" y="0"/>
                  </a:lnTo>
                  <a:lnTo>
                    <a:pt x="0" y="158"/>
                  </a:lnTo>
                  <a:lnTo>
                    <a:pt x="117" y="158"/>
                  </a:lnTo>
                  <a:close/>
                </a:path>
              </a:pathLst>
            </a:custGeom>
            <a:solidFill>
              <a:srgbClr val="FFFFFF"/>
            </a:solidFill>
            <a:ln w="9525">
              <a:noFill/>
              <a:round/>
              <a:headEnd/>
              <a:tailEnd/>
            </a:ln>
          </p:spPr>
          <p:txBody>
            <a:bodyPr/>
            <a:lstStyle/>
            <a:p>
              <a:endParaRPr lang="en-US"/>
            </a:p>
          </p:txBody>
        </p:sp>
        <p:sp>
          <p:nvSpPr>
            <p:cNvPr id="58420" name="Freeform 45"/>
            <p:cNvSpPr>
              <a:spLocks/>
            </p:cNvSpPr>
            <p:nvPr/>
          </p:nvSpPr>
          <p:spPr bwMode="auto">
            <a:xfrm>
              <a:off x="1314" y="2331"/>
              <a:ext cx="117" cy="158"/>
            </a:xfrm>
            <a:custGeom>
              <a:avLst/>
              <a:gdLst>
                <a:gd name="T0" fmla="*/ 117 w 117"/>
                <a:gd name="T1" fmla="*/ 158 h 158"/>
                <a:gd name="T2" fmla="*/ 117 w 117"/>
                <a:gd name="T3" fmla="*/ 0 h 158"/>
                <a:gd name="T4" fmla="*/ 0 w 117"/>
                <a:gd name="T5" fmla="*/ 0 h 158"/>
                <a:gd name="T6" fmla="*/ 0 w 117"/>
                <a:gd name="T7" fmla="*/ 158 h 158"/>
                <a:gd name="T8" fmla="*/ 117 w 117"/>
                <a:gd name="T9" fmla="*/ 158 h 158"/>
                <a:gd name="T10" fmla="*/ 117 w 117"/>
                <a:gd name="T11" fmla="*/ 158 h 158"/>
                <a:gd name="T12" fmla="*/ 0 60000 65536"/>
                <a:gd name="T13" fmla="*/ 0 60000 65536"/>
                <a:gd name="T14" fmla="*/ 0 60000 65536"/>
                <a:gd name="T15" fmla="*/ 0 60000 65536"/>
                <a:gd name="T16" fmla="*/ 0 60000 65536"/>
                <a:gd name="T17" fmla="*/ 0 60000 65536"/>
                <a:gd name="T18" fmla="*/ 0 w 117"/>
                <a:gd name="T19" fmla="*/ 0 h 158"/>
                <a:gd name="T20" fmla="*/ 117 w 117"/>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117" h="158">
                  <a:moveTo>
                    <a:pt x="117" y="158"/>
                  </a:moveTo>
                  <a:lnTo>
                    <a:pt x="117" y="0"/>
                  </a:lnTo>
                  <a:lnTo>
                    <a:pt x="0" y="0"/>
                  </a:lnTo>
                  <a:lnTo>
                    <a:pt x="0" y="158"/>
                  </a:lnTo>
                  <a:lnTo>
                    <a:pt x="117" y="158"/>
                  </a:lnTo>
                </a:path>
              </a:pathLst>
            </a:custGeom>
            <a:noFill/>
            <a:ln w="20638">
              <a:solidFill>
                <a:srgbClr val="000000"/>
              </a:solidFill>
              <a:prstDash val="solid"/>
              <a:round/>
              <a:headEnd/>
              <a:tailEnd/>
            </a:ln>
          </p:spPr>
          <p:txBody>
            <a:bodyPr/>
            <a:lstStyle/>
            <a:p>
              <a:endParaRPr lang="en-US"/>
            </a:p>
          </p:txBody>
        </p:sp>
        <p:sp>
          <p:nvSpPr>
            <p:cNvPr id="58421" name="Freeform 46"/>
            <p:cNvSpPr>
              <a:spLocks/>
            </p:cNvSpPr>
            <p:nvPr/>
          </p:nvSpPr>
          <p:spPr bwMode="auto">
            <a:xfrm>
              <a:off x="1431" y="2647"/>
              <a:ext cx="1137" cy="157"/>
            </a:xfrm>
            <a:custGeom>
              <a:avLst/>
              <a:gdLst>
                <a:gd name="T0" fmla="*/ 1133 w 1137"/>
                <a:gd name="T1" fmla="*/ 157 h 157"/>
                <a:gd name="T2" fmla="*/ 1137 w 1137"/>
                <a:gd name="T3" fmla="*/ 0 h 157"/>
                <a:gd name="T4" fmla="*/ 0 w 1137"/>
                <a:gd name="T5" fmla="*/ 0 h 157"/>
                <a:gd name="T6" fmla="*/ 0 w 1137"/>
                <a:gd name="T7" fmla="*/ 157 h 157"/>
                <a:gd name="T8" fmla="*/ 1137 w 1137"/>
                <a:gd name="T9" fmla="*/ 157 h 157"/>
                <a:gd name="T10" fmla="*/ 1137 w 1137"/>
                <a:gd name="T11" fmla="*/ 157 h 157"/>
                <a:gd name="T12" fmla="*/ 1133 w 1137"/>
                <a:gd name="T13" fmla="*/ 157 h 157"/>
                <a:gd name="T14" fmla="*/ 0 60000 65536"/>
                <a:gd name="T15" fmla="*/ 0 60000 65536"/>
                <a:gd name="T16" fmla="*/ 0 60000 65536"/>
                <a:gd name="T17" fmla="*/ 0 60000 65536"/>
                <a:gd name="T18" fmla="*/ 0 60000 65536"/>
                <a:gd name="T19" fmla="*/ 0 60000 65536"/>
                <a:gd name="T20" fmla="*/ 0 60000 65536"/>
                <a:gd name="T21" fmla="*/ 0 w 1137"/>
                <a:gd name="T22" fmla="*/ 0 h 157"/>
                <a:gd name="T23" fmla="*/ 1137 w 1137"/>
                <a:gd name="T24" fmla="*/ 157 h 1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7" h="157">
                  <a:moveTo>
                    <a:pt x="1133" y="157"/>
                  </a:moveTo>
                  <a:lnTo>
                    <a:pt x="1137" y="0"/>
                  </a:lnTo>
                  <a:lnTo>
                    <a:pt x="0" y="0"/>
                  </a:lnTo>
                  <a:lnTo>
                    <a:pt x="0" y="157"/>
                  </a:lnTo>
                  <a:lnTo>
                    <a:pt x="1137" y="157"/>
                  </a:lnTo>
                  <a:lnTo>
                    <a:pt x="1133" y="157"/>
                  </a:lnTo>
                  <a:close/>
                </a:path>
              </a:pathLst>
            </a:custGeom>
            <a:solidFill>
              <a:srgbClr val="FFFFFF"/>
            </a:solidFill>
            <a:ln w="9525">
              <a:noFill/>
              <a:round/>
              <a:headEnd/>
              <a:tailEnd/>
            </a:ln>
          </p:spPr>
          <p:txBody>
            <a:bodyPr/>
            <a:lstStyle/>
            <a:p>
              <a:endParaRPr lang="en-US"/>
            </a:p>
          </p:txBody>
        </p:sp>
        <p:sp>
          <p:nvSpPr>
            <p:cNvPr id="58422" name="Freeform 47"/>
            <p:cNvSpPr>
              <a:spLocks/>
            </p:cNvSpPr>
            <p:nvPr/>
          </p:nvSpPr>
          <p:spPr bwMode="auto">
            <a:xfrm>
              <a:off x="1431" y="2647"/>
              <a:ext cx="1137" cy="157"/>
            </a:xfrm>
            <a:custGeom>
              <a:avLst/>
              <a:gdLst>
                <a:gd name="T0" fmla="*/ 1133 w 1137"/>
                <a:gd name="T1" fmla="*/ 157 h 157"/>
                <a:gd name="T2" fmla="*/ 1137 w 1137"/>
                <a:gd name="T3" fmla="*/ 0 h 157"/>
                <a:gd name="T4" fmla="*/ 0 w 1137"/>
                <a:gd name="T5" fmla="*/ 0 h 157"/>
                <a:gd name="T6" fmla="*/ 0 w 1137"/>
                <a:gd name="T7" fmla="*/ 157 h 157"/>
                <a:gd name="T8" fmla="*/ 1137 w 1137"/>
                <a:gd name="T9" fmla="*/ 157 h 157"/>
                <a:gd name="T10" fmla="*/ 1137 w 1137"/>
                <a:gd name="T11" fmla="*/ 157 h 157"/>
                <a:gd name="T12" fmla="*/ 0 60000 65536"/>
                <a:gd name="T13" fmla="*/ 0 60000 65536"/>
                <a:gd name="T14" fmla="*/ 0 60000 65536"/>
                <a:gd name="T15" fmla="*/ 0 60000 65536"/>
                <a:gd name="T16" fmla="*/ 0 60000 65536"/>
                <a:gd name="T17" fmla="*/ 0 60000 65536"/>
                <a:gd name="T18" fmla="*/ 0 w 1137"/>
                <a:gd name="T19" fmla="*/ 0 h 157"/>
                <a:gd name="T20" fmla="*/ 1137 w 1137"/>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1137" h="157">
                  <a:moveTo>
                    <a:pt x="1133" y="157"/>
                  </a:moveTo>
                  <a:lnTo>
                    <a:pt x="1137" y="0"/>
                  </a:lnTo>
                  <a:lnTo>
                    <a:pt x="0" y="0"/>
                  </a:lnTo>
                  <a:lnTo>
                    <a:pt x="0" y="157"/>
                  </a:lnTo>
                  <a:lnTo>
                    <a:pt x="1137" y="157"/>
                  </a:lnTo>
                </a:path>
              </a:pathLst>
            </a:custGeom>
            <a:noFill/>
            <a:ln w="20638">
              <a:solidFill>
                <a:srgbClr val="000000"/>
              </a:solidFill>
              <a:prstDash val="solid"/>
              <a:round/>
              <a:headEnd/>
              <a:tailEnd/>
            </a:ln>
          </p:spPr>
          <p:txBody>
            <a:bodyPr/>
            <a:lstStyle/>
            <a:p>
              <a:endParaRPr lang="en-US"/>
            </a:p>
          </p:txBody>
        </p:sp>
        <p:sp>
          <p:nvSpPr>
            <p:cNvPr id="58423" name="Freeform 48"/>
            <p:cNvSpPr>
              <a:spLocks/>
            </p:cNvSpPr>
            <p:nvPr/>
          </p:nvSpPr>
          <p:spPr bwMode="auto">
            <a:xfrm>
              <a:off x="1314" y="2647"/>
              <a:ext cx="117" cy="157"/>
            </a:xfrm>
            <a:custGeom>
              <a:avLst/>
              <a:gdLst>
                <a:gd name="T0" fmla="*/ 117 w 117"/>
                <a:gd name="T1" fmla="*/ 157 h 157"/>
                <a:gd name="T2" fmla="*/ 117 w 117"/>
                <a:gd name="T3" fmla="*/ 0 h 157"/>
                <a:gd name="T4" fmla="*/ 0 w 117"/>
                <a:gd name="T5" fmla="*/ 0 h 157"/>
                <a:gd name="T6" fmla="*/ 0 w 117"/>
                <a:gd name="T7" fmla="*/ 157 h 157"/>
                <a:gd name="T8" fmla="*/ 117 w 117"/>
                <a:gd name="T9" fmla="*/ 157 h 157"/>
                <a:gd name="T10" fmla="*/ 117 w 117"/>
                <a:gd name="T11" fmla="*/ 157 h 157"/>
                <a:gd name="T12" fmla="*/ 0 60000 65536"/>
                <a:gd name="T13" fmla="*/ 0 60000 65536"/>
                <a:gd name="T14" fmla="*/ 0 60000 65536"/>
                <a:gd name="T15" fmla="*/ 0 60000 65536"/>
                <a:gd name="T16" fmla="*/ 0 60000 65536"/>
                <a:gd name="T17" fmla="*/ 0 60000 65536"/>
                <a:gd name="T18" fmla="*/ 0 w 117"/>
                <a:gd name="T19" fmla="*/ 0 h 157"/>
                <a:gd name="T20" fmla="*/ 117 w 117"/>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117" h="157">
                  <a:moveTo>
                    <a:pt x="117" y="157"/>
                  </a:moveTo>
                  <a:lnTo>
                    <a:pt x="117" y="0"/>
                  </a:lnTo>
                  <a:lnTo>
                    <a:pt x="0" y="0"/>
                  </a:lnTo>
                  <a:lnTo>
                    <a:pt x="0" y="157"/>
                  </a:lnTo>
                  <a:lnTo>
                    <a:pt x="117" y="157"/>
                  </a:lnTo>
                  <a:close/>
                </a:path>
              </a:pathLst>
            </a:custGeom>
            <a:solidFill>
              <a:srgbClr val="FFFFFF"/>
            </a:solidFill>
            <a:ln w="9525">
              <a:noFill/>
              <a:round/>
              <a:headEnd/>
              <a:tailEnd/>
            </a:ln>
          </p:spPr>
          <p:txBody>
            <a:bodyPr/>
            <a:lstStyle/>
            <a:p>
              <a:endParaRPr lang="en-US"/>
            </a:p>
          </p:txBody>
        </p:sp>
        <p:sp>
          <p:nvSpPr>
            <p:cNvPr id="58424" name="Freeform 49"/>
            <p:cNvSpPr>
              <a:spLocks/>
            </p:cNvSpPr>
            <p:nvPr/>
          </p:nvSpPr>
          <p:spPr bwMode="auto">
            <a:xfrm>
              <a:off x="1314" y="2647"/>
              <a:ext cx="117" cy="157"/>
            </a:xfrm>
            <a:custGeom>
              <a:avLst/>
              <a:gdLst>
                <a:gd name="T0" fmla="*/ 117 w 117"/>
                <a:gd name="T1" fmla="*/ 157 h 157"/>
                <a:gd name="T2" fmla="*/ 117 w 117"/>
                <a:gd name="T3" fmla="*/ 0 h 157"/>
                <a:gd name="T4" fmla="*/ 0 w 117"/>
                <a:gd name="T5" fmla="*/ 0 h 157"/>
                <a:gd name="T6" fmla="*/ 0 w 117"/>
                <a:gd name="T7" fmla="*/ 157 h 157"/>
                <a:gd name="T8" fmla="*/ 117 w 117"/>
                <a:gd name="T9" fmla="*/ 157 h 157"/>
                <a:gd name="T10" fmla="*/ 117 w 117"/>
                <a:gd name="T11" fmla="*/ 157 h 157"/>
                <a:gd name="T12" fmla="*/ 0 60000 65536"/>
                <a:gd name="T13" fmla="*/ 0 60000 65536"/>
                <a:gd name="T14" fmla="*/ 0 60000 65536"/>
                <a:gd name="T15" fmla="*/ 0 60000 65536"/>
                <a:gd name="T16" fmla="*/ 0 60000 65536"/>
                <a:gd name="T17" fmla="*/ 0 60000 65536"/>
                <a:gd name="T18" fmla="*/ 0 w 117"/>
                <a:gd name="T19" fmla="*/ 0 h 157"/>
                <a:gd name="T20" fmla="*/ 117 w 117"/>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117" h="157">
                  <a:moveTo>
                    <a:pt x="117" y="157"/>
                  </a:moveTo>
                  <a:lnTo>
                    <a:pt x="117" y="0"/>
                  </a:lnTo>
                  <a:lnTo>
                    <a:pt x="0" y="0"/>
                  </a:lnTo>
                  <a:lnTo>
                    <a:pt x="0" y="157"/>
                  </a:lnTo>
                  <a:lnTo>
                    <a:pt x="117" y="157"/>
                  </a:lnTo>
                </a:path>
              </a:pathLst>
            </a:custGeom>
            <a:noFill/>
            <a:ln w="20638">
              <a:solidFill>
                <a:srgbClr val="000000"/>
              </a:solidFill>
              <a:prstDash val="solid"/>
              <a:round/>
              <a:headEnd/>
              <a:tailEnd/>
            </a:ln>
          </p:spPr>
          <p:txBody>
            <a:bodyPr/>
            <a:lstStyle/>
            <a:p>
              <a:endParaRPr lang="en-US"/>
            </a:p>
          </p:txBody>
        </p:sp>
        <p:sp>
          <p:nvSpPr>
            <p:cNvPr id="58425" name="Freeform 50"/>
            <p:cNvSpPr>
              <a:spLocks/>
            </p:cNvSpPr>
            <p:nvPr/>
          </p:nvSpPr>
          <p:spPr bwMode="auto">
            <a:xfrm>
              <a:off x="1431" y="2962"/>
              <a:ext cx="1137" cy="158"/>
            </a:xfrm>
            <a:custGeom>
              <a:avLst/>
              <a:gdLst>
                <a:gd name="T0" fmla="*/ 1133 w 1137"/>
                <a:gd name="T1" fmla="*/ 158 h 158"/>
                <a:gd name="T2" fmla="*/ 1137 w 1137"/>
                <a:gd name="T3" fmla="*/ 0 h 158"/>
                <a:gd name="T4" fmla="*/ 0 w 1137"/>
                <a:gd name="T5" fmla="*/ 0 h 158"/>
                <a:gd name="T6" fmla="*/ 0 w 1137"/>
                <a:gd name="T7" fmla="*/ 158 h 158"/>
                <a:gd name="T8" fmla="*/ 1137 w 1137"/>
                <a:gd name="T9" fmla="*/ 158 h 158"/>
                <a:gd name="T10" fmla="*/ 1137 w 1137"/>
                <a:gd name="T11" fmla="*/ 158 h 158"/>
                <a:gd name="T12" fmla="*/ 1133 w 1137"/>
                <a:gd name="T13" fmla="*/ 158 h 158"/>
                <a:gd name="T14" fmla="*/ 0 60000 65536"/>
                <a:gd name="T15" fmla="*/ 0 60000 65536"/>
                <a:gd name="T16" fmla="*/ 0 60000 65536"/>
                <a:gd name="T17" fmla="*/ 0 60000 65536"/>
                <a:gd name="T18" fmla="*/ 0 60000 65536"/>
                <a:gd name="T19" fmla="*/ 0 60000 65536"/>
                <a:gd name="T20" fmla="*/ 0 60000 65536"/>
                <a:gd name="T21" fmla="*/ 0 w 1137"/>
                <a:gd name="T22" fmla="*/ 0 h 158"/>
                <a:gd name="T23" fmla="*/ 1137 w 1137"/>
                <a:gd name="T24" fmla="*/ 158 h 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7" h="158">
                  <a:moveTo>
                    <a:pt x="1133" y="158"/>
                  </a:moveTo>
                  <a:lnTo>
                    <a:pt x="1137" y="0"/>
                  </a:lnTo>
                  <a:lnTo>
                    <a:pt x="0" y="0"/>
                  </a:lnTo>
                  <a:lnTo>
                    <a:pt x="0" y="158"/>
                  </a:lnTo>
                  <a:lnTo>
                    <a:pt x="1137" y="158"/>
                  </a:lnTo>
                  <a:lnTo>
                    <a:pt x="1133" y="158"/>
                  </a:lnTo>
                  <a:close/>
                </a:path>
              </a:pathLst>
            </a:custGeom>
            <a:solidFill>
              <a:srgbClr val="CCCCCC"/>
            </a:solidFill>
            <a:ln w="9525">
              <a:noFill/>
              <a:round/>
              <a:headEnd/>
              <a:tailEnd/>
            </a:ln>
          </p:spPr>
          <p:txBody>
            <a:bodyPr/>
            <a:lstStyle/>
            <a:p>
              <a:endParaRPr lang="en-US"/>
            </a:p>
          </p:txBody>
        </p:sp>
        <p:sp>
          <p:nvSpPr>
            <p:cNvPr id="58426" name="Freeform 51"/>
            <p:cNvSpPr>
              <a:spLocks/>
            </p:cNvSpPr>
            <p:nvPr/>
          </p:nvSpPr>
          <p:spPr bwMode="auto">
            <a:xfrm>
              <a:off x="1431" y="2962"/>
              <a:ext cx="1137" cy="158"/>
            </a:xfrm>
            <a:custGeom>
              <a:avLst/>
              <a:gdLst>
                <a:gd name="T0" fmla="*/ 1133 w 1137"/>
                <a:gd name="T1" fmla="*/ 158 h 158"/>
                <a:gd name="T2" fmla="*/ 1137 w 1137"/>
                <a:gd name="T3" fmla="*/ 0 h 158"/>
                <a:gd name="T4" fmla="*/ 0 w 1137"/>
                <a:gd name="T5" fmla="*/ 0 h 158"/>
                <a:gd name="T6" fmla="*/ 0 w 1137"/>
                <a:gd name="T7" fmla="*/ 158 h 158"/>
                <a:gd name="T8" fmla="*/ 1137 w 1137"/>
                <a:gd name="T9" fmla="*/ 158 h 158"/>
                <a:gd name="T10" fmla="*/ 1137 w 1137"/>
                <a:gd name="T11" fmla="*/ 158 h 158"/>
                <a:gd name="T12" fmla="*/ 0 60000 65536"/>
                <a:gd name="T13" fmla="*/ 0 60000 65536"/>
                <a:gd name="T14" fmla="*/ 0 60000 65536"/>
                <a:gd name="T15" fmla="*/ 0 60000 65536"/>
                <a:gd name="T16" fmla="*/ 0 60000 65536"/>
                <a:gd name="T17" fmla="*/ 0 60000 65536"/>
                <a:gd name="T18" fmla="*/ 0 w 1137"/>
                <a:gd name="T19" fmla="*/ 0 h 158"/>
                <a:gd name="T20" fmla="*/ 1137 w 1137"/>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1137" h="158">
                  <a:moveTo>
                    <a:pt x="1133" y="158"/>
                  </a:moveTo>
                  <a:lnTo>
                    <a:pt x="1137" y="0"/>
                  </a:lnTo>
                  <a:lnTo>
                    <a:pt x="0" y="0"/>
                  </a:lnTo>
                  <a:lnTo>
                    <a:pt x="0" y="158"/>
                  </a:lnTo>
                  <a:lnTo>
                    <a:pt x="1137" y="158"/>
                  </a:lnTo>
                </a:path>
              </a:pathLst>
            </a:custGeom>
            <a:noFill/>
            <a:ln w="20638">
              <a:solidFill>
                <a:srgbClr val="000000"/>
              </a:solidFill>
              <a:prstDash val="solid"/>
              <a:round/>
              <a:headEnd/>
              <a:tailEnd/>
            </a:ln>
          </p:spPr>
          <p:txBody>
            <a:bodyPr/>
            <a:lstStyle/>
            <a:p>
              <a:endParaRPr lang="en-US"/>
            </a:p>
          </p:txBody>
        </p:sp>
        <p:sp>
          <p:nvSpPr>
            <p:cNvPr id="58427" name="Freeform 52"/>
            <p:cNvSpPr>
              <a:spLocks/>
            </p:cNvSpPr>
            <p:nvPr/>
          </p:nvSpPr>
          <p:spPr bwMode="auto">
            <a:xfrm>
              <a:off x="1314" y="2962"/>
              <a:ext cx="117" cy="158"/>
            </a:xfrm>
            <a:custGeom>
              <a:avLst/>
              <a:gdLst>
                <a:gd name="T0" fmla="*/ 117 w 117"/>
                <a:gd name="T1" fmla="*/ 158 h 158"/>
                <a:gd name="T2" fmla="*/ 117 w 117"/>
                <a:gd name="T3" fmla="*/ 0 h 158"/>
                <a:gd name="T4" fmla="*/ 0 w 117"/>
                <a:gd name="T5" fmla="*/ 0 h 158"/>
                <a:gd name="T6" fmla="*/ 0 w 117"/>
                <a:gd name="T7" fmla="*/ 158 h 158"/>
                <a:gd name="T8" fmla="*/ 117 w 117"/>
                <a:gd name="T9" fmla="*/ 158 h 158"/>
                <a:gd name="T10" fmla="*/ 117 w 117"/>
                <a:gd name="T11" fmla="*/ 158 h 158"/>
                <a:gd name="T12" fmla="*/ 0 60000 65536"/>
                <a:gd name="T13" fmla="*/ 0 60000 65536"/>
                <a:gd name="T14" fmla="*/ 0 60000 65536"/>
                <a:gd name="T15" fmla="*/ 0 60000 65536"/>
                <a:gd name="T16" fmla="*/ 0 60000 65536"/>
                <a:gd name="T17" fmla="*/ 0 60000 65536"/>
                <a:gd name="T18" fmla="*/ 0 w 117"/>
                <a:gd name="T19" fmla="*/ 0 h 158"/>
                <a:gd name="T20" fmla="*/ 117 w 117"/>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117" h="158">
                  <a:moveTo>
                    <a:pt x="117" y="158"/>
                  </a:moveTo>
                  <a:lnTo>
                    <a:pt x="117" y="0"/>
                  </a:lnTo>
                  <a:lnTo>
                    <a:pt x="0" y="0"/>
                  </a:lnTo>
                  <a:lnTo>
                    <a:pt x="0" y="158"/>
                  </a:lnTo>
                  <a:lnTo>
                    <a:pt x="117" y="158"/>
                  </a:lnTo>
                  <a:close/>
                </a:path>
              </a:pathLst>
            </a:custGeom>
            <a:solidFill>
              <a:srgbClr val="CCCCCC"/>
            </a:solidFill>
            <a:ln w="9525">
              <a:noFill/>
              <a:round/>
              <a:headEnd/>
              <a:tailEnd/>
            </a:ln>
          </p:spPr>
          <p:txBody>
            <a:bodyPr/>
            <a:lstStyle/>
            <a:p>
              <a:endParaRPr lang="en-US"/>
            </a:p>
          </p:txBody>
        </p:sp>
        <p:sp>
          <p:nvSpPr>
            <p:cNvPr id="58428" name="Freeform 53"/>
            <p:cNvSpPr>
              <a:spLocks/>
            </p:cNvSpPr>
            <p:nvPr/>
          </p:nvSpPr>
          <p:spPr bwMode="auto">
            <a:xfrm>
              <a:off x="1314" y="2962"/>
              <a:ext cx="117" cy="158"/>
            </a:xfrm>
            <a:custGeom>
              <a:avLst/>
              <a:gdLst>
                <a:gd name="T0" fmla="*/ 117 w 117"/>
                <a:gd name="T1" fmla="*/ 158 h 158"/>
                <a:gd name="T2" fmla="*/ 117 w 117"/>
                <a:gd name="T3" fmla="*/ 0 h 158"/>
                <a:gd name="T4" fmla="*/ 0 w 117"/>
                <a:gd name="T5" fmla="*/ 0 h 158"/>
                <a:gd name="T6" fmla="*/ 0 w 117"/>
                <a:gd name="T7" fmla="*/ 158 h 158"/>
                <a:gd name="T8" fmla="*/ 117 w 117"/>
                <a:gd name="T9" fmla="*/ 158 h 158"/>
                <a:gd name="T10" fmla="*/ 117 w 117"/>
                <a:gd name="T11" fmla="*/ 158 h 158"/>
                <a:gd name="T12" fmla="*/ 0 60000 65536"/>
                <a:gd name="T13" fmla="*/ 0 60000 65536"/>
                <a:gd name="T14" fmla="*/ 0 60000 65536"/>
                <a:gd name="T15" fmla="*/ 0 60000 65536"/>
                <a:gd name="T16" fmla="*/ 0 60000 65536"/>
                <a:gd name="T17" fmla="*/ 0 60000 65536"/>
                <a:gd name="T18" fmla="*/ 0 w 117"/>
                <a:gd name="T19" fmla="*/ 0 h 158"/>
                <a:gd name="T20" fmla="*/ 117 w 117"/>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117" h="158">
                  <a:moveTo>
                    <a:pt x="117" y="158"/>
                  </a:moveTo>
                  <a:lnTo>
                    <a:pt x="117" y="0"/>
                  </a:lnTo>
                  <a:lnTo>
                    <a:pt x="0" y="0"/>
                  </a:lnTo>
                  <a:lnTo>
                    <a:pt x="0" y="158"/>
                  </a:lnTo>
                  <a:lnTo>
                    <a:pt x="117" y="158"/>
                  </a:lnTo>
                </a:path>
              </a:pathLst>
            </a:custGeom>
            <a:noFill/>
            <a:ln w="20638">
              <a:solidFill>
                <a:srgbClr val="000000"/>
              </a:solidFill>
              <a:prstDash val="solid"/>
              <a:round/>
              <a:headEnd/>
              <a:tailEnd/>
            </a:ln>
          </p:spPr>
          <p:txBody>
            <a:bodyPr/>
            <a:lstStyle/>
            <a:p>
              <a:endParaRPr lang="en-US"/>
            </a:p>
          </p:txBody>
        </p:sp>
        <p:sp>
          <p:nvSpPr>
            <p:cNvPr id="58429" name="Freeform 54"/>
            <p:cNvSpPr>
              <a:spLocks/>
            </p:cNvSpPr>
            <p:nvPr/>
          </p:nvSpPr>
          <p:spPr bwMode="auto">
            <a:xfrm>
              <a:off x="3442" y="2845"/>
              <a:ext cx="1563" cy="1058"/>
            </a:xfrm>
            <a:custGeom>
              <a:avLst/>
              <a:gdLst>
                <a:gd name="T0" fmla="*/ 1560 w 1563"/>
                <a:gd name="T1" fmla="*/ 133 h 1058"/>
                <a:gd name="T2" fmla="*/ 1550 w 1563"/>
                <a:gd name="T3" fmla="*/ 114 h 1058"/>
                <a:gd name="T4" fmla="*/ 1522 w 1563"/>
                <a:gd name="T5" fmla="*/ 92 h 1058"/>
                <a:gd name="T6" fmla="*/ 1474 w 1563"/>
                <a:gd name="T7" fmla="*/ 73 h 1058"/>
                <a:gd name="T8" fmla="*/ 1411 w 1563"/>
                <a:gd name="T9" fmla="*/ 57 h 1058"/>
                <a:gd name="T10" fmla="*/ 1332 w 1563"/>
                <a:gd name="T11" fmla="*/ 41 h 1058"/>
                <a:gd name="T12" fmla="*/ 1241 w 1563"/>
                <a:gd name="T13" fmla="*/ 26 h 1058"/>
                <a:gd name="T14" fmla="*/ 1140 w 1563"/>
                <a:gd name="T15" fmla="*/ 16 h 1058"/>
                <a:gd name="T16" fmla="*/ 1026 w 1563"/>
                <a:gd name="T17" fmla="*/ 7 h 1058"/>
                <a:gd name="T18" fmla="*/ 906 w 1563"/>
                <a:gd name="T19" fmla="*/ 4 h 1058"/>
                <a:gd name="T20" fmla="*/ 780 w 1563"/>
                <a:gd name="T21" fmla="*/ 0 h 1058"/>
                <a:gd name="T22" fmla="*/ 654 w 1563"/>
                <a:gd name="T23" fmla="*/ 4 h 1058"/>
                <a:gd name="T24" fmla="*/ 534 w 1563"/>
                <a:gd name="T25" fmla="*/ 7 h 1058"/>
                <a:gd name="T26" fmla="*/ 420 w 1563"/>
                <a:gd name="T27" fmla="*/ 16 h 1058"/>
                <a:gd name="T28" fmla="*/ 319 w 1563"/>
                <a:gd name="T29" fmla="*/ 26 h 1058"/>
                <a:gd name="T30" fmla="*/ 227 w 1563"/>
                <a:gd name="T31" fmla="*/ 41 h 1058"/>
                <a:gd name="T32" fmla="*/ 148 w 1563"/>
                <a:gd name="T33" fmla="*/ 57 h 1058"/>
                <a:gd name="T34" fmla="*/ 85 w 1563"/>
                <a:gd name="T35" fmla="*/ 73 h 1058"/>
                <a:gd name="T36" fmla="*/ 38 w 1563"/>
                <a:gd name="T37" fmla="*/ 92 h 1058"/>
                <a:gd name="T38" fmla="*/ 10 w 1563"/>
                <a:gd name="T39" fmla="*/ 114 h 1058"/>
                <a:gd name="T40" fmla="*/ 0 w 1563"/>
                <a:gd name="T41" fmla="*/ 136 h 1058"/>
                <a:gd name="T42" fmla="*/ 0 w 1563"/>
                <a:gd name="T43" fmla="*/ 925 h 1058"/>
                <a:gd name="T44" fmla="*/ 10 w 1563"/>
                <a:gd name="T45" fmla="*/ 947 h 1058"/>
                <a:gd name="T46" fmla="*/ 38 w 1563"/>
                <a:gd name="T47" fmla="*/ 966 h 1058"/>
                <a:gd name="T48" fmla="*/ 85 w 1563"/>
                <a:gd name="T49" fmla="*/ 985 h 1058"/>
                <a:gd name="T50" fmla="*/ 148 w 1563"/>
                <a:gd name="T51" fmla="*/ 1004 h 1058"/>
                <a:gd name="T52" fmla="*/ 227 w 1563"/>
                <a:gd name="T53" fmla="*/ 1020 h 1058"/>
                <a:gd name="T54" fmla="*/ 319 w 1563"/>
                <a:gd name="T55" fmla="*/ 1032 h 1058"/>
                <a:gd name="T56" fmla="*/ 420 w 1563"/>
                <a:gd name="T57" fmla="*/ 1045 h 1058"/>
                <a:gd name="T58" fmla="*/ 534 w 1563"/>
                <a:gd name="T59" fmla="*/ 1051 h 1058"/>
                <a:gd name="T60" fmla="*/ 654 w 1563"/>
                <a:gd name="T61" fmla="*/ 1058 h 1058"/>
                <a:gd name="T62" fmla="*/ 780 w 1563"/>
                <a:gd name="T63" fmla="*/ 1058 h 1058"/>
                <a:gd name="T64" fmla="*/ 906 w 1563"/>
                <a:gd name="T65" fmla="*/ 1058 h 1058"/>
                <a:gd name="T66" fmla="*/ 1026 w 1563"/>
                <a:gd name="T67" fmla="*/ 1051 h 1058"/>
                <a:gd name="T68" fmla="*/ 1140 w 1563"/>
                <a:gd name="T69" fmla="*/ 1045 h 1058"/>
                <a:gd name="T70" fmla="*/ 1241 w 1563"/>
                <a:gd name="T71" fmla="*/ 1032 h 1058"/>
                <a:gd name="T72" fmla="*/ 1332 w 1563"/>
                <a:gd name="T73" fmla="*/ 1020 h 1058"/>
                <a:gd name="T74" fmla="*/ 1411 w 1563"/>
                <a:gd name="T75" fmla="*/ 1004 h 1058"/>
                <a:gd name="T76" fmla="*/ 1474 w 1563"/>
                <a:gd name="T77" fmla="*/ 985 h 1058"/>
                <a:gd name="T78" fmla="*/ 1522 w 1563"/>
                <a:gd name="T79" fmla="*/ 966 h 1058"/>
                <a:gd name="T80" fmla="*/ 1550 w 1563"/>
                <a:gd name="T81" fmla="*/ 947 h 1058"/>
                <a:gd name="T82" fmla="*/ 1563 w 1563"/>
                <a:gd name="T83" fmla="*/ 925 h 1058"/>
                <a:gd name="T84" fmla="*/ 1563 w 1563"/>
                <a:gd name="T85" fmla="*/ 136 h 1058"/>
                <a:gd name="T86" fmla="*/ 1563 w 1563"/>
                <a:gd name="T87" fmla="*/ 136 h 10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63"/>
                <a:gd name="T133" fmla="*/ 0 h 1058"/>
                <a:gd name="T134" fmla="*/ 1563 w 1563"/>
                <a:gd name="T135" fmla="*/ 1058 h 105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63" h="1058">
                  <a:moveTo>
                    <a:pt x="1560" y="133"/>
                  </a:moveTo>
                  <a:lnTo>
                    <a:pt x="1550" y="114"/>
                  </a:lnTo>
                  <a:lnTo>
                    <a:pt x="1522" y="92"/>
                  </a:lnTo>
                  <a:lnTo>
                    <a:pt x="1474" y="73"/>
                  </a:lnTo>
                  <a:lnTo>
                    <a:pt x="1411" y="57"/>
                  </a:lnTo>
                  <a:lnTo>
                    <a:pt x="1332" y="41"/>
                  </a:lnTo>
                  <a:lnTo>
                    <a:pt x="1241" y="26"/>
                  </a:lnTo>
                  <a:lnTo>
                    <a:pt x="1140" y="16"/>
                  </a:lnTo>
                  <a:lnTo>
                    <a:pt x="1026" y="7"/>
                  </a:lnTo>
                  <a:lnTo>
                    <a:pt x="906" y="4"/>
                  </a:lnTo>
                  <a:lnTo>
                    <a:pt x="780" y="0"/>
                  </a:lnTo>
                  <a:lnTo>
                    <a:pt x="654" y="4"/>
                  </a:lnTo>
                  <a:lnTo>
                    <a:pt x="534" y="7"/>
                  </a:lnTo>
                  <a:lnTo>
                    <a:pt x="420" y="16"/>
                  </a:lnTo>
                  <a:lnTo>
                    <a:pt x="319" y="26"/>
                  </a:lnTo>
                  <a:lnTo>
                    <a:pt x="227" y="41"/>
                  </a:lnTo>
                  <a:lnTo>
                    <a:pt x="148" y="57"/>
                  </a:lnTo>
                  <a:lnTo>
                    <a:pt x="85" y="73"/>
                  </a:lnTo>
                  <a:lnTo>
                    <a:pt x="38" y="92"/>
                  </a:lnTo>
                  <a:lnTo>
                    <a:pt x="10" y="114"/>
                  </a:lnTo>
                  <a:lnTo>
                    <a:pt x="0" y="136"/>
                  </a:lnTo>
                  <a:lnTo>
                    <a:pt x="0" y="925"/>
                  </a:lnTo>
                  <a:lnTo>
                    <a:pt x="10" y="947"/>
                  </a:lnTo>
                  <a:lnTo>
                    <a:pt x="38" y="966"/>
                  </a:lnTo>
                  <a:lnTo>
                    <a:pt x="85" y="985"/>
                  </a:lnTo>
                  <a:lnTo>
                    <a:pt x="148" y="1004"/>
                  </a:lnTo>
                  <a:lnTo>
                    <a:pt x="227" y="1020"/>
                  </a:lnTo>
                  <a:lnTo>
                    <a:pt x="319" y="1032"/>
                  </a:lnTo>
                  <a:lnTo>
                    <a:pt x="420" y="1045"/>
                  </a:lnTo>
                  <a:lnTo>
                    <a:pt x="534" y="1051"/>
                  </a:lnTo>
                  <a:lnTo>
                    <a:pt x="654" y="1058"/>
                  </a:lnTo>
                  <a:lnTo>
                    <a:pt x="780" y="1058"/>
                  </a:lnTo>
                  <a:lnTo>
                    <a:pt x="906" y="1058"/>
                  </a:lnTo>
                  <a:lnTo>
                    <a:pt x="1026" y="1051"/>
                  </a:lnTo>
                  <a:lnTo>
                    <a:pt x="1140" y="1045"/>
                  </a:lnTo>
                  <a:lnTo>
                    <a:pt x="1241" y="1032"/>
                  </a:lnTo>
                  <a:lnTo>
                    <a:pt x="1332" y="1020"/>
                  </a:lnTo>
                  <a:lnTo>
                    <a:pt x="1411" y="1004"/>
                  </a:lnTo>
                  <a:lnTo>
                    <a:pt x="1474" y="985"/>
                  </a:lnTo>
                  <a:lnTo>
                    <a:pt x="1522" y="966"/>
                  </a:lnTo>
                  <a:lnTo>
                    <a:pt x="1550" y="947"/>
                  </a:lnTo>
                  <a:lnTo>
                    <a:pt x="1563" y="925"/>
                  </a:lnTo>
                  <a:lnTo>
                    <a:pt x="1563" y="136"/>
                  </a:lnTo>
                </a:path>
              </a:pathLst>
            </a:custGeom>
            <a:noFill/>
            <a:ln w="20638">
              <a:solidFill>
                <a:srgbClr val="000000"/>
              </a:solidFill>
              <a:prstDash val="solid"/>
              <a:round/>
              <a:headEnd/>
              <a:tailEnd/>
            </a:ln>
          </p:spPr>
          <p:txBody>
            <a:bodyPr/>
            <a:lstStyle/>
            <a:p>
              <a:endParaRPr lang="en-US"/>
            </a:p>
          </p:txBody>
        </p:sp>
        <p:sp>
          <p:nvSpPr>
            <p:cNvPr id="58430" name="Rectangle 55"/>
            <p:cNvSpPr>
              <a:spLocks noChangeArrowheads="1"/>
            </p:cNvSpPr>
            <p:nvPr/>
          </p:nvSpPr>
          <p:spPr bwMode="auto">
            <a:xfrm>
              <a:off x="3928" y="870"/>
              <a:ext cx="117"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P</a:t>
              </a:r>
              <a:endParaRPr lang="en-US" sz="1800">
                <a:solidFill>
                  <a:srgbClr val="003399"/>
                </a:solidFill>
              </a:endParaRPr>
            </a:p>
          </p:txBody>
        </p:sp>
        <p:sp>
          <p:nvSpPr>
            <p:cNvPr id="58431" name="Rectangle 56"/>
            <p:cNvSpPr>
              <a:spLocks noChangeArrowheads="1"/>
            </p:cNvSpPr>
            <p:nvPr/>
          </p:nvSpPr>
          <p:spPr bwMode="auto">
            <a:xfrm>
              <a:off x="3998" y="870"/>
              <a:ext cx="104"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h</a:t>
              </a:r>
              <a:endParaRPr lang="en-US" sz="1800">
                <a:solidFill>
                  <a:srgbClr val="003399"/>
                </a:solidFill>
              </a:endParaRPr>
            </a:p>
          </p:txBody>
        </p:sp>
        <p:sp>
          <p:nvSpPr>
            <p:cNvPr id="58432" name="Rectangle 57"/>
            <p:cNvSpPr>
              <a:spLocks noChangeArrowheads="1"/>
            </p:cNvSpPr>
            <p:nvPr/>
          </p:nvSpPr>
          <p:spPr bwMode="auto">
            <a:xfrm>
              <a:off x="4058" y="870"/>
              <a:ext cx="95"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y</a:t>
              </a:r>
              <a:endParaRPr lang="en-US" sz="1800">
                <a:solidFill>
                  <a:srgbClr val="003399"/>
                </a:solidFill>
              </a:endParaRPr>
            </a:p>
          </p:txBody>
        </p:sp>
        <p:sp>
          <p:nvSpPr>
            <p:cNvPr id="58433" name="Rectangle 58"/>
            <p:cNvSpPr>
              <a:spLocks noChangeArrowheads="1"/>
            </p:cNvSpPr>
            <p:nvPr/>
          </p:nvSpPr>
          <p:spPr bwMode="auto">
            <a:xfrm>
              <a:off x="4108" y="870"/>
              <a:ext cx="101"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s</a:t>
              </a:r>
              <a:endParaRPr lang="en-US" sz="1800">
                <a:solidFill>
                  <a:srgbClr val="003399"/>
                </a:solidFill>
              </a:endParaRPr>
            </a:p>
          </p:txBody>
        </p:sp>
        <p:sp>
          <p:nvSpPr>
            <p:cNvPr id="58434" name="Rectangle 59"/>
            <p:cNvSpPr>
              <a:spLocks noChangeArrowheads="1"/>
            </p:cNvSpPr>
            <p:nvPr/>
          </p:nvSpPr>
          <p:spPr bwMode="auto">
            <a:xfrm>
              <a:off x="4162" y="870"/>
              <a:ext cx="69"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i</a:t>
              </a:r>
              <a:endParaRPr lang="en-US" sz="1800">
                <a:solidFill>
                  <a:srgbClr val="003399"/>
                </a:solidFill>
              </a:endParaRPr>
            </a:p>
          </p:txBody>
        </p:sp>
        <p:sp>
          <p:nvSpPr>
            <p:cNvPr id="58435" name="Rectangle 60"/>
            <p:cNvSpPr>
              <a:spLocks noChangeArrowheads="1"/>
            </p:cNvSpPr>
            <p:nvPr/>
          </p:nvSpPr>
          <p:spPr bwMode="auto">
            <a:xfrm>
              <a:off x="4184" y="870"/>
              <a:ext cx="101"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c</a:t>
              </a:r>
              <a:endParaRPr lang="en-US" sz="1800">
                <a:solidFill>
                  <a:srgbClr val="003399"/>
                </a:solidFill>
              </a:endParaRPr>
            </a:p>
          </p:txBody>
        </p:sp>
        <p:sp>
          <p:nvSpPr>
            <p:cNvPr id="58436" name="Rectangle 61"/>
            <p:cNvSpPr>
              <a:spLocks noChangeArrowheads="1"/>
            </p:cNvSpPr>
            <p:nvPr/>
          </p:nvSpPr>
          <p:spPr bwMode="auto">
            <a:xfrm>
              <a:off x="4238" y="870"/>
              <a:ext cx="101"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a</a:t>
              </a:r>
              <a:endParaRPr lang="en-US" sz="1800">
                <a:solidFill>
                  <a:srgbClr val="003399"/>
                </a:solidFill>
              </a:endParaRPr>
            </a:p>
          </p:txBody>
        </p:sp>
        <p:sp>
          <p:nvSpPr>
            <p:cNvPr id="58437" name="Rectangle 62"/>
            <p:cNvSpPr>
              <a:spLocks noChangeArrowheads="1"/>
            </p:cNvSpPr>
            <p:nvPr/>
          </p:nvSpPr>
          <p:spPr bwMode="auto">
            <a:xfrm>
              <a:off x="4295" y="870"/>
              <a:ext cx="69"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l</a:t>
              </a:r>
              <a:endParaRPr lang="en-US" sz="1800">
                <a:solidFill>
                  <a:srgbClr val="003399"/>
                </a:solidFill>
              </a:endParaRPr>
            </a:p>
          </p:txBody>
        </p:sp>
        <p:sp>
          <p:nvSpPr>
            <p:cNvPr id="58438" name="Rectangle 63"/>
            <p:cNvSpPr>
              <a:spLocks noChangeArrowheads="1"/>
            </p:cNvSpPr>
            <p:nvPr/>
          </p:nvSpPr>
          <p:spPr bwMode="auto">
            <a:xfrm>
              <a:off x="4320" y="870"/>
              <a:ext cx="76"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sz="1800">
                <a:solidFill>
                  <a:srgbClr val="003399"/>
                </a:solidFill>
              </a:endParaRPr>
            </a:p>
          </p:txBody>
        </p:sp>
        <p:sp>
          <p:nvSpPr>
            <p:cNvPr id="58439" name="Rectangle 64"/>
            <p:cNvSpPr>
              <a:spLocks noChangeArrowheads="1"/>
            </p:cNvSpPr>
            <p:nvPr/>
          </p:nvSpPr>
          <p:spPr bwMode="auto">
            <a:xfrm>
              <a:off x="4348" y="870"/>
              <a:ext cx="133"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m</a:t>
              </a:r>
              <a:endParaRPr lang="en-US" sz="1800">
                <a:solidFill>
                  <a:srgbClr val="003399"/>
                </a:solidFill>
              </a:endParaRPr>
            </a:p>
          </p:txBody>
        </p:sp>
        <p:sp>
          <p:nvSpPr>
            <p:cNvPr id="58440" name="Rectangle 65"/>
            <p:cNvSpPr>
              <a:spLocks noChangeArrowheads="1"/>
            </p:cNvSpPr>
            <p:nvPr/>
          </p:nvSpPr>
          <p:spPr bwMode="auto">
            <a:xfrm>
              <a:off x="4437" y="870"/>
              <a:ext cx="101"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e</a:t>
              </a:r>
              <a:endParaRPr lang="en-US" sz="1800">
                <a:solidFill>
                  <a:srgbClr val="003399"/>
                </a:solidFill>
              </a:endParaRPr>
            </a:p>
          </p:txBody>
        </p:sp>
        <p:sp>
          <p:nvSpPr>
            <p:cNvPr id="58441" name="Rectangle 66"/>
            <p:cNvSpPr>
              <a:spLocks noChangeArrowheads="1"/>
            </p:cNvSpPr>
            <p:nvPr/>
          </p:nvSpPr>
          <p:spPr bwMode="auto">
            <a:xfrm>
              <a:off x="4493" y="870"/>
              <a:ext cx="133"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m</a:t>
              </a:r>
              <a:endParaRPr lang="en-US" sz="1800">
                <a:solidFill>
                  <a:srgbClr val="003399"/>
                </a:solidFill>
              </a:endParaRPr>
            </a:p>
          </p:txBody>
        </p:sp>
        <p:sp>
          <p:nvSpPr>
            <p:cNvPr id="58442" name="Rectangle 67"/>
            <p:cNvSpPr>
              <a:spLocks noChangeArrowheads="1"/>
            </p:cNvSpPr>
            <p:nvPr/>
          </p:nvSpPr>
          <p:spPr bwMode="auto">
            <a:xfrm>
              <a:off x="4582" y="870"/>
              <a:ext cx="101"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o</a:t>
              </a:r>
              <a:endParaRPr lang="en-US" sz="1800">
                <a:solidFill>
                  <a:srgbClr val="003399"/>
                </a:solidFill>
              </a:endParaRPr>
            </a:p>
          </p:txBody>
        </p:sp>
        <p:sp>
          <p:nvSpPr>
            <p:cNvPr id="58443" name="Rectangle 68"/>
            <p:cNvSpPr>
              <a:spLocks noChangeArrowheads="1"/>
            </p:cNvSpPr>
            <p:nvPr/>
          </p:nvSpPr>
          <p:spPr bwMode="auto">
            <a:xfrm>
              <a:off x="4642" y="870"/>
              <a:ext cx="82"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r</a:t>
              </a:r>
              <a:endParaRPr lang="en-US" sz="1800">
                <a:solidFill>
                  <a:srgbClr val="003399"/>
                </a:solidFill>
              </a:endParaRPr>
            </a:p>
          </p:txBody>
        </p:sp>
        <p:sp>
          <p:nvSpPr>
            <p:cNvPr id="58444" name="Rectangle 69"/>
            <p:cNvSpPr>
              <a:spLocks noChangeArrowheads="1"/>
            </p:cNvSpPr>
            <p:nvPr/>
          </p:nvSpPr>
          <p:spPr bwMode="auto">
            <a:xfrm>
              <a:off x="4677" y="870"/>
              <a:ext cx="95"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y</a:t>
              </a:r>
              <a:endParaRPr lang="en-US" sz="1800">
                <a:solidFill>
                  <a:srgbClr val="003399"/>
                </a:solidFill>
              </a:endParaRPr>
            </a:p>
          </p:txBody>
        </p:sp>
        <p:sp>
          <p:nvSpPr>
            <p:cNvPr id="58445" name="Freeform 70"/>
            <p:cNvSpPr>
              <a:spLocks/>
            </p:cNvSpPr>
            <p:nvPr/>
          </p:nvSpPr>
          <p:spPr bwMode="auto">
            <a:xfrm>
              <a:off x="3619" y="1047"/>
              <a:ext cx="1399" cy="158"/>
            </a:xfrm>
            <a:custGeom>
              <a:avLst/>
              <a:gdLst>
                <a:gd name="T0" fmla="*/ 1399 w 1399"/>
                <a:gd name="T1" fmla="*/ 158 h 158"/>
                <a:gd name="T2" fmla="*/ 1399 w 1399"/>
                <a:gd name="T3" fmla="*/ 0 h 158"/>
                <a:gd name="T4" fmla="*/ 0 w 1399"/>
                <a:gd name="T5" fmla="*/ 0 h 158"/>
                <a:gd name="T6" fmla="*/ 0 w 1399"/>
                <a:gd name="T7" fmla="*/ 158 h 158"/>
                <a:gd name="T8" fmla="*/ 1399 w 1399"/>
                <a:gd name="T9" fmla="*/ 158 h 158"/>
                <a:gd name="T10" fmla="*/ 1399 w 1399"/>
                <a:gd name="T11" fmla="*/ 158 h 158"/>
                <a:gd name="T12" fmla="*/ 0 60000 65536"/>
                <a:gd name="T13" fmla="*/ 0 60000 65536"/>
                <a:gd name="T14" fmla="*/ 0 60000 65536"/>
                <a:gd name="T15" fmla="*/ 0 60000 65536"/>
                <a:gd name="T16" fmla="*/ 0 60000 65536"/>
                <a:gd name="T17" fmla="*/ 0 60000 65536"/>
                <a:gd name="T18" fmla="*/ 0 w 1399"/>
                <a:gd name="T19" fmla="*/ 0 h 158"/>
                <a:gd name="T20" fmla="*/ 1399 w 1399"/>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1399" h="158">
                  <a:moveTo>
                    <a:pt x="1399" y="158"/>
                  </a:moveTo>
                  <a:lnTo>
                    <a:pt x="1399" y="0"/>
                  </a:lnTo>
                  <a:lnTo>
                    <a:pt x="0" y="0"/>
                  </a:lnTo>
                  <a:lnTo>
                    <a:pt x="0" y="158"/>
                  </a:lnTo>
                  <a:lnTo>
                    <a:pt x="1399" y="158"/>
                  </a:lnTo>
                </a:path>
              </a:pathLst>
            </a:custGeom>
            <a:noFill/>
            <a:ln w="20638">
              <a:solidFill>
                <a:srgbClr val="000000"/>
              </a:solidFill>
              <a:prstDash val="solid"/>
              <a:round/>
              <a:headEnd/>
              <a:tailEnd/>
            </a:ln>
          </p:spPr>
          <p:txBody>
            <a:bodyPr/>
            <a:lstStyle/>
            <a:p>
              <a:endParaRPr lang="en-US"/>
            </a:p>
          </p:txBody>
        </p:sp>
        <p:sp>
          <p:nvSpPr>
            <p:cNvPr id="58446" name="Freeform 71"/>
            <p:cNvSpPr>
              <a:spLocks/>
            </p:cNvSpPr>
            <p:nvPr/>
          </p:nvSpPr>
          <p:spPr bwMode="auto">
            <a:xfrm>
              <a:off x="3619" y="1205"/>
              <a:ext cx="1399" cy="157"/>
            </a:xfrm>
            <a:custGeom>
              <a:avLst/>
              <a:gdLst>
                <a:gd name="T0" fmla="*/ 1399 w 1399"/>
                <a:gd name="T1" fmla="*/ 157 h 157"/>
                <a:gd name="T2" fmla="*/ 1399 w 1399"/>
                <a:gd name="T3" fmla="*/ 0 h 157"/>
                <a:gd name="T4" fmla="*/ 0 w 1399"/>
                <a:gd name="T5" fmla="*/ 0 h 157"/>
                <a:gd name="T6" fmla="*/ 0 w 1399"/>
                <a:gd name="T7" fmla="*/ 157 h 157"/>
                <a:gd name="T8" fmla="*/ 1399 w 1399"/>
                <a:gd name="T9" fmla="*/ 157 h 157"/>
                <a:gd name="T10" fmla="*/ 1399 w 1399"/>
                <a:gd name="T11" fmla="*/ 157 h 157"/>
                <a:gd name="T12" fmla="*/ 0 60000 65536"/>
                <a:gd name="T13" fmla="*/ 0 60000 65536"/>
                <a:gd name="T14" fmla="*/ 0 60000 65536"/>
                <a:gd name="T15" fmla="*/ 0 60000 65536"/>
                <a:gd name="T16" fmla="*/ 0 60000 65536"/>
                <a:gd name="T17" fmla="*/ 0 60000 65536"/>
                <a:gd name="T18" fmla="*/ 0 w 1399"/>
                <a:gd name="T19" fmla="*/ 0 h 157"/>
                <a:gd name="T20" fmla="*/ 1399 w 1399"/>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1399" h="157">
                  <a:moveTo>
                    <a:pt x="1399" y="157"/>
                  </a:moveTo>
                  <a:lnTo>
                    <a:pt x="1399" y="0"/>
                  </a:lnTo>
                  <a:lnTo>
                    <a:pt x="0" y="0"/>
                  </a:lnTo>
                  <a:lnTo>
                    <a:pt x="0" y="157"/>
                  </a:lnTo>
                  <a:lnTo>
                    <a:pt x="1399" y="157"/>
                  </a:lnTo>
                </a:path>
              </a:pathLst>
            </a:custGeom>
            <a:noFill/>
            <a:ln w="20638">
              <a:solidFill>
                <a:srgbClr val="000000"/>
              </a:solidFill>
              <a:prstDash val="solid"/>
              <a:round/>
              <a:headEnd/>
              <a:tailEnd/>
            </a:ln>
          </p:spPr>
          <p:txBody>
            <a:bodyPr/>
            <a:lstStyle/>
            <a:p>
              <a:endParaRPr lang="en-US"/>
            </a:p>
          </p:txBody>
        </p:sp>
        <p:sp>
          <p:nvSpPr>
            <p:cNvPr id="58447" name="Freeform 72"/>
            <p:cNvSpPr>
              <a:spLocks/>
            </p:cNvSpPr>
            <p:nvPr/>
          </p:nvSpPr>
          <p:spPr bwMode="auto">
            <a:xfrm>
              <a:off x="3619" y="1362"/>
              <a:ext cx="1399" cy="158"/>
            </a:xfrm>
            <a:custGeom>
              <a:avLst/>
              <a:gdLst>
                <a:gd name="T0" fmla="*/ 1399 w 1399"/>
                <a:gd name="T1" fmla="*/ 158 h 158"/>
                <a:gd name="T2" fmla="*/ 1399 w 1399"/>
                <a:gd name="T3" fmla="*/ 0 h 158"/>
                <a:gd name="T4" fmla="*/ 0 w 1399"/>
                <a:gd name="T5" fmla="*/ 0 h 158"/>
                <a:gd name="T6" fmla="*/ 0 w 1399"/>
                <a:gd name="T7" fmla="*/ 158 h 158"/>
                <a:gd name="T8" fmla="*/ 1399 w 1399"/>
                <a:gd name="T9" fmla="*/ 158 h 158"/>
                <a:gd name="T10" fmla="*/ 1399 w 1399"/>
                <a:gd name="T11" fmla="*/ 158 h 158"/>
                <a:gd name="T12" fmla="*/ 0 60000 65536"/>
                <a:gd name="T13" fmla="*/ 0 60000 65536"/>
                <a:gd name="T14" fmla="*/ 0 60000 65536"/>
                <a:gd name="T15" fmla="*/ 0 60000 65536"/>
                <a:gd name="T16" fmla="*/ 0 60000 65536"/>
                <a:gd name="T17" fmla="*/ 0 60000 65536"/>
                <a:gd name="T18" fmla="*/ 0 w 1399"/>
                <a:gd name="T19" fmla="*/ 0 h 158"/>
                <a:gd name="T20" fmla="*/ 1399 w 1399"/>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1399" h="158">
                  <a:moveTo>
                    <a:pt x="1399" y="158"/>
                  </a:moveTo>
                  <a:lnTo>
                    <a:pt x="1399" y="0"/>
                  </a:lnTo>
                  <a:lnTo>
                    <a:pt x="0" y="0"/>
                  </a:lnTo>
                  <a:lnTo>
                    <a:pt x="0" y="158"/>
                  </a:lnTo>
                  <a:lnTo>
                    <a:pt x="1399" y="158"/>
                  </a:lnTo>
                </a:path>
              </a:pathLst>
            </a:custGeom>
            <a:noFill/>
            <a:ln w="20638">
              <a:solidFill>
                <a:srgbClr val="000000"/>
              </a:solidFill>
              <a:prstDash val="solid"/>
              <a:round/>
              <a:headEnd/>
              <a:tailEnd/>
            </a:ln>
          </p:spPr>
          <p:txBody>
            <a:bodyPr/>
            <a:lstStyle/>
            <a:p>
              <a:endParaRPr lang="en-US"/>
            </a:p>
          </p:txBody>
        </p:sp>
        <p:sp>
          <p:nvSpPr>
            <p:cNvPr id="58448" name="Freeform 73"/>
            <p:cNvSpPr>
              <a:spLocks/>
            </p:cNvSpPr>
            <p:nvPr/>
          </p:nvSpPr>
          <p:spPr bwMode="auto">
            <a:xfrm>
              <a:off x="3619" y="1520"/>
              <a:ext cx="1399" cy="158"/>
            </a:xfrm>
            <a:custGeom>
              <a:avLst/>
              <a:gdLst>
                <a:gd name="T0" fmla="*/ 1399 w 1399"/>
                <a:gd name="T1" fmla="*/ 158 h 158"/>
                <a:gd name="T2" fmla="*/ 1399 w 1399"/>
                <a:gd name="T3" fmla="*/ 0 h 158"/>
                <a:gd name="T4" fmla="*/ 0 w 1399"/>
                <a:gd name="T5" fmla="*/ 0 h 158"/>
                <a:gd name="T6" fmla="*/ 0 w 1399"/>
                <a:gd name="T7" fmla="*/ 158 h 158"/>
                <a:gd name="T8" fmla="*/ 1399 w 1399"/>
                <a:gd name="T9" fmla="*/ 158 h 158"/>
                <a:gd name="T10" fmla="*/ 1399 w 1399"/>
                <a:gd name="T11" fmla="*/ 158 h 158"/>
                <a:gd name="T12" fmla="*/ 0 60000 65536"/>
                <a:gd name="T13" fmla="*/ 0 60000 65536"/>
                <a:gd name="T14" fmla="*/ 0 60000 65536"/>
                <a:gd name="T15" fmla="*/ 0 60000 65536"/>
                <a:gd name="T16" fmla="*/ 0 60000 65536"/>
                <a:gd name="T17" fmla="*/ 0 60000 65536"/>
                <a:gd name="T18" fmla="*/ 0 w 1399"/>
                <a:gd name="T19" fmla="*/ 0 h 158"/>
                <a:gd name="T20" fmla="*/ 1399 w 1399"/>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1399" h="158">
                  <a:moveTo>
                    <a:pt x="1399" y="158"/>
                  </a:moveTo>
                  <a:lnTo>
                    <a:pt x="1399" y="0"/>
                  </a:lnTo>
                  <a:lnTo>
                    <a:pt x="0" y="0"/>
                  </a:lnTo>
                  <a:lnTo>
                    <a:pt x="0" y="158"/>
                  </a:lnTo>
                  <a:lnTo>
                    <a:pt x="1399" y="158"/>
                  </a:lnTo>
                </a:path>
              </a:pathLst>
            </a:custGeom>
            <a:noFill/>
            <a:ln w="20638">
              <a:solidFill>
                <a:srgbClr val="000000"/>
              </a:solidFill>
              <a:prstDash val="solid"/>
              <a:round/>
              <a:headEnd/>
              <a:tailEnd/>
            </a:ln>
          </p:spPr>
          <p:txBody>
            <a:bodyPr/>
            <a:lstStyle/>
            <a:p>
              <a:endParaRPr lang="en-US"/>
            </a:p>
          </p:txBody>
        </p:sp>
        <p:sp>
          <p:nvSpPr>
            <p:cNvPr id="58449" name="Freeform 74"/>
            <p:cNvSpPr>
              <a:spLocks/>
            </p:cNvSpPr>
            <p:nvPr/>
          </p:nvSpPr>
          <p:spPr bwMode="auto">
            <a:xfrm>
              <a:off x="3619" y="1678"/>
              <a:ext cx="1399" cy="158"/>
            </a:xfrm>
            <a:custGeom>
              <a:avLst/>
              <a:gdLst>
                <a:gd name="T0" fmla="*/ 1399 w 1399"/>
                <a:gd name="T1" fmla="*/ 158 h 158"/>
                <a:gd name="T2" fmla="*/ 1399 w 1399"/>
                <a:gd name="T3" fmla="*/ 0 h 158"/>
                <a:gd name="T4" fmla="*/ 0 w 1399"/>
                <a:gd name="T5" fmla="*/ 0 h 158"/>
                <a:gd name="T6" fmla="*/ 0 w 1399"/>
                <a:gd name="T7" fmla="*/ 158 h 158"/>
                <a:gd name="T8" fmla="*/ 1399 w 1399"/>
                <a:gd name="T9" fmla="*/ 158 h 158"/>
                <a:gd name="T10" fmla="*/ 1399 w 1399"/>
                <a:gd name="T11" fmla="*/ 158 h 158"/>
                <a:gd name="T12" fmla="*/ 0 60000 65536"/>
                <a:gd name="T13" fmla="*/ 0 60000 65536"/>
                <a:gd name="T14" fmla="*/ 0 60000 65536"/>
                <a:gd name="T15" fmla="*/ 0 60000 65536"/>
                <a:gd name="T16" fmla="*/ 0 60000 65536"/>
                <a:gd name="T17" fmla="*/ 0 60000 65536"/>
                <a:gd name="T18" fmla="*/ 0 w 1399"/>
                <a:gd name="T19" fmla="*/ 0 h 158"/>
                <a:gd name="T20" fmla="*/ 1399 w 1399"/>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1399" h="158">
                  <a:moveTo>
                    <a:pt x="1399" y="158"/>
                  </a:moveTo>
                  <a:lnTo>
                    <a:pt x="1399" y="0"/>
                  </a:lnTo>
                  <a:lnTo>
                    <a:pt x="0" y="0"/>
                  </a:lnTo>
                  <a:lnTo>
                    <a:pt x="0" y="158"/>
                  </a:lnTo>
                  <a:lnTo>
                    <a:pt x="1399" y="158"/>
                  </a:lnTo>
                </a:path>
              </a:pathLst>
            </a:custGeom>
            <a:noFill/>
            <a:ln w="20638">
              <a:solidFill>
                <a:srgbClr val="000000"/>
              </a:solidFill>
              <a:prstDash val="solid"/>
              <a:round/>
              <a:headEnd/>
              <a:tailEnd/>
            </a:ln>
          </p:spPr>
          <p:txBody>
            <a:bodyPr/>
            <a:lstStyle/>
            <a:p>
              <a:endParaRPr lang="en-US"/>
            </a:p>
          </p:txBody>
        </p:sp>
        <p:sp>
          <p:nvSpPr>
            <p:cNvPr id="58450" name="Freeform 75"/>
            <p:cNvSpPr>
              <a:spLocks/>
            </p:cNvSpPr>
            <p:nvPr/>
          </p:nvSpPr>
          <p:spPr bwMode="auto">
            <a:xfrm>
              <a:off x="3619" y="1836"/>
              <a:ext cx="1399" cy="157"/>
            </a:xfrm>
            <a:custGeom>
              <a:avLst/>
              <a:gdLst>
                <a:gd name="T0" fmla="*/ 1399 w 1399"/>
                <a:gd name="T1" fmla="*/ 157 h 157"/>
                <a:gd name="T2" fmla="*/ 1399 w 1399"/>
                <a:gd name="T3" fmla="*/ 0 h 157"/>
                <a:gd name="T4" fmla="*/ 0 w 1399"/>
                <a:gd name="T5" fmla="*/ 0 h 157"/>
                <a:gd name="T6" fmla="*/ 0 w 1399"/>
                <a:gd name="T7" fmla="*/ 157 h 157"/>
                <a:gd name="T8" fmla="*/ 1399 w 1399"/>
                <a:gd name="T9" fmla="*/ 157 h 157"/>
                <a:gd name="T10" fmla="*/ 1399 w 1399"/>
                <a:gd name="T11" fmla="*/ 157 h 157"/>
                <a:gd name="T12" fmla="*/ 0 60000 65536"/>
                <a:gd name="T13" fmla="*/ 0 60000 65536"/>
                <a:gd name="T14" fmla="*/ 0 60000 65536"/>
                <a:gd name="T15" fmla="*/ 0 60000 65536"/>
                <a:gd name="T16" fmla="*/ 0 60000 65536"/>
                <a:gd name="T17" fmla="*/ 0 60000 65536"/>
                <a:gd name="T18" fmla="*/ 0 w 1399"/>
                <a:gd name="T19" fmla="*/ 0 h 157"/>
                <a:gd name="T20" fmla="*/ 1399 w 1399"/>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1399" h="157">
                  <a:moveTo>
                    <a:pt x="1399" y="157"/>
                  </a:moveTo>
                  <a:lnTo>
                    <a:pt x="1399" y="0"/>
                  </a:lnTo>
                  <a:lnTo>
                    <a:pt x="0" y="0"/>
                  </a:lnTo>
                  <a:lnTo>
                    <a:pt x="0" y="157"/>
                  </a:lnTo>
                  <a:lnTo>
                    <a:pt x="1399" y="157"/>
                  </a:lnTo>
                </a:path>
              </a:pathLst>
            </a:custGeom>
            <a:noFill/>
            <a:ln w="20638">
              <a:solidFill>
                <a:srgbClr val="000000"/>
              </a:solidFill>
              <a:prstDash val="solid"/>
              <a:round/>
              <a:headEnd/>
              <a:tailEnd/>
            </a:ln>
          </p:spPr>
          <p:txBody>
            <a:bodyPr/>
            <a:lstStyle/>
            <a:p>
              <a:endParaRPr lang="en-US"/>
            </a:p>
          </p:txBody>
        </p:sp>
        <p:sp>
          <p:nvSpPr>
            <p:cNvPr id="58451" name="Freeform 76"/>
            <p:cNvSpPr>
              <a:spLocks/>
            </p:cNvSpPr>
            <p:nvPr/>
          </p:nvSpPr>
          <p:spPr bwMode="auto">
            <a:xfrm>
              <a:off x="3619" y="1993"/>
              <a:ext cx="1399" cy="158"/>
            </a:xfrm>
            <a:custGeom>
              <a:avLst/>
              <a:gdLst>
                <a:gd name="T0" fmla="*/ 1399 w 1399"/>
                <a:gd name="T1" fmla="*/ 158 h 158"/>
                <a:gd name="T2" fmla="*/ 1399 w 1399"/>
                <a:gd name="T3" fmla="*/ 0 h 158"/>
                <a:gd name="T4" fmla="*/ 0 w 1399"/>
                <a:gd name="T5" fmla="*/ 0 h 158"/>
                <a:gd name="T6" fmla="*/ 0 w 1399"/>
                <a:gd name="T7" fmla="*/ 158 h 158"/>
                <a:gd name="T8" fmla="*/ 1399 w 1399"/>
                <a:gd name="T9" fmla="*/ 158 h 158"/>
                <a:gd name="T10" fmla="*/ 1399 w 1399"/>
                <a:gd name="T11" fmla="*/ 158 h 158"/>
                <a:gd name="T12" fmla="*/ 0 60000 65536"/>
                <a:gd name="T13" fmla="*/ 0 60000 65536"/>
                <a:gd name="T14" fmla="*/ 0 60000 65536"/>
                <a:gd name="T15" fmla="*/ 0 60000 65536"/>
                <a:gd name="T16" fmla="*/ 0 60000 65536"/>
                <a:gd name="T17" fmla="*/ 0 60000 65536"/>
                <a:gd name="T18" fmla="*/ 0 w 1399"/>
                <a:gd name="T19" fmla="*/ 0 h 158"/>
                <a:gd name="T20" fmla="*/ 1399 w 1399"/>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1399" h="158">
                  <a:moveTo>
                    <a:pt x="1399" y="158"/>
                  </a:moveTo>
                  <a:lnTo>
                    <a:pt x="1399" y="0"/>
                  </a:lnTo>
                  <a:lnTo>
                    <a:pt x="0" y="0"/>
                  </a:lnTo>
                  <a:lnTo>
                    <a:pt x="0" y="158"/>
                  </a:lnTo>
                  <a:lnTo>
                    <a:pt x="1399" y="158"/>
                  </a:lnTo>
                </a:path>
              </a:pathLst>
            </a:custGeom>
            <a:noFill/>
            <a:ln w="20638">
              <a:solidFill>
                <a:srgbClr val="000000"/>
              </a:solidFill>
              <a:prstDash val="solid"/>
              <a:round/>
              <a:headEnd/>
              <a:tailEnd/>
            </a:ln>
          </p:spPr>
          <p:txBody>
            <a:bodyPr/>
            <a:lstStyle/>
            <a:p>
              <a:endParaRPr lang="en-US"/>
            </a:p>
          </p:txBody>
        </p:sp>
        <p:sp>
          <p:nvSpPr>
            <p:cNvPr id="58452" name="Freeform 77"/>
            <p:cNvSpPr>
              <a:spLocks/>
            </p:cNvSpPr>
            <p:nvPr/>
          </p:nvSpPr>
          <p:spPr bwMode="auto">
            <a:xfrm>
              <a:off x="3619" y="2151"/>
              <a:ext cx="1399" cy="158"/>
            </a:xfrm>
            <a:custGeom>
              <a:avLst/>
              <a:gdLst>
                <a:gd name="T0" fmla="*/ 1399 w 1399"/>
                <a:gd name="T1" fmla="*/ 158 h 158"/>
                <a:gd name="T2" fmla="*/ 1399 w 1399"/>
                <a:gd name="T3" fmla="*/ 0 h 158"/>
                <a:gd name="T4" fmla="*/ 0 w 1399"/>
                <a:gd name="T5" fmla="*/ 0 h 158"/>
                <a:gd name="T6" fmla="*/ 0 w 1399"/>
                <a:gd name="T7" fmla="*/ 158 h 158"/>
                <a:gd name="T8" fmla="*/ 1399 w 1399"/>
                <a:gd name="T9" fmla="*/ 158 h 158"/>
                <a:gd name="T10" fmla="*/ 1399 w 1399"/>
                <a:gd name="T11" fmla="*/ 158 h 158"/>
                <a:gd name="T12" fmla="*/ 0 60000 65536"/>
                <a:gd name="T13" fmla="*/ 0 60000 65536"/>
                <a:gd name="T14" fmla="*/ 0 60000 65536"/>
                <a:gd name="T15" fmla="*/ 0 60000 65536"/>
                <a:gd name="T16" fmla="*/ 0 60000 65536"/>
                <a:gd name="T17" fmla="*/ 0 60000 65536"/>
                <a:gd name="T18" fmla="*/ 0 w 1399"/>
                <a:gd name="T19" fmla="*/ 0 h 158"/>
                <a:gd name="T20" fmla="*/ 1399 w 1399"/>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1399" h="158">
                  <a:moveTo>
                    <a:pt x="1399" y="158"/>
                  </a:moveTo>
                  <a:lnTo>
                    <a:pt x="1399" y="0"/>
                  </a:lnTo>
                  <a:lnTo>
                    <a:pt x="0" y="0"/>
                  </a:lnTo>
                  <a:lnTo>
                    <a:pt x="0" y="158"/>
                  </a:lnTo>
                  <a:lnTo>
                    <a:pt x="1399" y="158"/>
                  </a:lnTo>
                </a:path>
              </a:pathLst>
            </a:custGeom>
            <a:noFill/>
            <a:ln w="20638">
              <a:solidFill>
                <a:srgbClr val="000000"/>
              </a:solidFill>
              <a:prstDash val="solid"/>
              <a:round/>
              <a:headEnd/>
              <a:tailEnd/>
            </a:ln>
          </p:spPr>
          <p:txBody>
            <a:bodyPr/>
            <a:lstStyle/>
            <a:p>
              <a:endParaRPr lang="en-US"/>
            </a:p>
          </p:txBody>
        </p:sp>
        <p:sp>
          <p:nvSpPr>
            <p:cNvPr id="58453" name="Freeform 78"/>
            <p:cNvSpPr>
              <a:spLocks/>
            </p:cNvSpPr>
            <p:nvPr/>
          </p:nvSpPr>
          <p:spPr bwMode="auto">
            <a:xfrm>
              <a:off x="3619" y="2309"/>
              <a:ext cx="1399" cy="158"/>
            </a:xfrm>
            <a:custGeom>
              <a:avLst/>
              <a:gdLst>
                <a:gd name="T0" fmla="*/ 1399 w 1399"/>
                <a:gd name="T1" fmla="*/ 158 h 158"/>
                <a:gd name="T2" fmla="*/ 1399 w 1399"/>
                <a:gd name="T3" fmla="*/ 0 h 158"/>
                <a:gd name="T4" fmla="*/ 0 w 1399"/>
                <a:gd name="T5" fmla="*/ 0 h 158"/>
                <a:gd name="T6" fmla="*/ 0 w 1399"/>
                <a:gd name="T7" fmla="*/ 158 h 158"/>
                <a:gd name="T8" fmla="*/ 1399 w 1399"/>
                <a:gd name="T9" fmla="*/ 158 h 158"/>
                <a:gd name="T10" fmla="*/ 1399 w 1399"/>
                <a:gd name="T11" fmla="*/ 158 h 158"/>
                <a:gd name="T12" fmla="*/ 0 60000 65536"/>
                <a:gd name="T13" fmla="*/ 0 60000 65536"/>
                <a:gd name="T14" fmla="*/ 0 60000 65536"/>
                <a:gd name="T15" fmla="*/ 0 60000 65536"/>
                <a:gd name="T16" fmla="*/ 0 60000 65536"/>
                <a:gd name="T17" fmla="*/ 0 60000 65536"/>
                <a:gd name="T18" fmla="*/ 0 w 1399"/>
                <a:gd name="T19" fmla="*/ 0 h 158"/>
                <a:gd name="T20" fmla="*/ 1399 w 1399"/>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1399" h="158">
                  <a:moveTo>
                    <a:pt x="1399" y="158"/>
                  </a:moveTo>
                  <a:lnTo>
                    <a:pt x="1399" y="0"/>
                  </a:lnTo>
                  <a:lnTo>
                    <a:pt x="0" y="0"/>
                  </a:lnTo>
                  <a:lnTo>
                    <a:pt x="0" y="158"/>
                  </a:lnTo>
                  <a:lnTo>
                    <a:pt x="1399" y="158"/>
                  </a:lnTo>
                </a:path>
              </a:pathLst>
            </a:custGeom>
            <a:noFill/>
            <a:ln w="20638">
              <a:solidFill>
                <a:srgbClr val="000000"/>
              </a:solidFill>
              <a:prstDash val="solid"/>
              <a:round/>
              <a:headEnd/>
              <a:tailEnd/>
            </a:ln>
          </p:spPr>
          <p:txBody>
            <a:bodyPr/>
            <a:lstStyle/>
            <a:p>
              <a:endParaRPr lang="en-US"/>
            </a:p>
          </p:txBody>
        </p:sp>
        <p:sp>
          <p:nvSpPr>
            <p:cNvPr id="58454" name="Freeform 79"/>
            <p:cNvSpPr>
              <a:spLocks/>
            </p:cNvSpPr>
            <p:nvPr/>
          </p:nvSpPr>
          <p:spPr bwMode="auto">
            <a:xfrm>
              <a:off x="3546" y="3183"/>
              <a:ext cx="1399" cy="158"/>
            </a:xfrm>
            <a:custGeom>
              <a:avLst/>
              <a:gdLst>
                <a:gd name="T0" fmla="*/ 1399 w 1399"/>
                <a:gd name="T1" fmla="*/ 155 h 158"/>
                <a:gd name="T2" fmla="*/ 1399 w 1399"/>
                <a:gd name="T3" fmla="*/ 0 h 158"/>
                <a:gd name="T4" fmla="*/ 0 w 1399"/>
                <a:gd name="T5" fmla="*/ 0 h 158"/>
                <a:gd name="T6" fmla="*/ 0 w 1399"/>
                <a:gd name="T7" fmla="*/ 158 h 158"/>
                <a:gd name="T8" fmla="*/ 1399 w 1399"/>
                <a:gd name="T9" fmla="*/ 158 h 158"/>
                <a:gd name="T10" fmla="*/ 1399 w 1399"/>
                <a:gd name="T11" fmla="*/ 158 h 158"/>
                <a:gd name="T12" fmla="*/ 1399 w 1399"/>
                <a:gd name="T13" fmla="*/ 155 h 158"/>
                <a:gd name="T14" fmla="*/ 0 60000 65536"/>
                <a:gd name="T15" fmla="*/ 0 60000 65536"/>
                <a:gd name="T16" fmla="*/ 0 60000 65536"/>
                <a:gd name="T17" fmla="*/ 0 60000 65536"/>
                <a:gd name="T18" fmla="*/ 0 60000 65536"/>
                <a:gd name="T19" fmla="*/ 0 60000 65536"/>
                <a:gd name="T20" fmla="*/ 0 60000 65536"/>
                <a:gd name="T21" fmla="*/ 0 w 1399"/>
                <a:gd name="T22" fmla="*/ 0 h 158"/>
                <a:gd name="T23" fmla="*/ 1399 w 1399"/>
                <a:gd name="T24" fmla="*/ 158 h 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9" h="158">
                  <a:moveTo>
                    <a:pt x="1399" y="155"/>
                  </a:moveTo>
                  <a:lnTo>
                    <a:pt x="1399" y="0"/>
                  </a:lnTo>
                  <a:lnTo>
                    <a:pt x="0" y="0"/>
                  </a:lnTo>
                  <a:lnTo>
                    <a:pt x="0" y="158"/>
                  </a:lnTo>
                  <a:lnTo>
                    <a:pt x="1399" y="158"/>
                  </a:lnTo>
                  <a:lnTo>
                    <a:pt x="1399" y="155"/>
                  </a:lnTo>
                  <a:close/>
                </a:path>
              </a:pathLst>
            </a:custGeom>
            <a:solidFill>
              <a:srgbClr val="CCCCCC"/>
            </a:solidFill>
            <a:ln w="9525">
              <a:noFill/>
              <a:round/>
              <a:headEnd/>
              <a:tailEnd/>
            </a:ln>
          </p:spPr>
          <p:txBody>
            <a:bodyPr/>
            <a:lstStyle/>
            <a:p>
              <a:endParaRPr lang="en-US"/>
            </a:p>
          </p:txBody>
        </p:sp>
        <p:sp>
          <p:nvSpPr>
            <p:cNvPr id="58455" name="Freeform 80"/>
            <p:cNvSpPr>
              <a:spLocks/>
            </p:cNvSpPr>
            <p:nvPr/>
          </p:nvSpPr>
          <p:spPr bwMode="auto">
            <a:xfrm>
              <a:off x="3546" y="3183"/>
              <a:ext cx="1399" cy="158"/>
            </a:xfrm>
            <a:custGeom>
              <a:avLst/>
              <a:gdLst>
                <a:gd name="T0" fmla="*/ 1399 w 1399"/>
                <a:gd name="T1" fmla="*/ 155 h 158"/>
                <a:gd name="T2" fmla="*/ 1399 w 1399"/>
                <a:gd name="T3" fmla="*/ 0 h 158"/>
                <a:gd name="T4" fmla="*/ 0 w 1399"/>
                <a:gd name="T5" fmla="*/ 0 h 158"/>
                <a:gd name="T6" fmla="*/ 0 w 1399"/>
                <a:gd name="T7" fmla="*/ 158 h 158"/>
                <a:gd name="T8" fmla="*/ 1399 w 1399"/>
                <a:gd name="T9" fmla="*/ 158 h 158"/>
                <a:gd name="T10" fmla="*/ 1399 w 1399"/>
                <a:gd name="T11" fmla="*/ 158 h 158"/>
                <a:gd name="T12" fmla="*/ 0 60000 65536"/>
                <a:gd name="T13" fmla="*/ 0 60000 65536"/>
                <a:gd name="T14" fmla="*/ 0 60000 65536"/>
                <a:gd name="T15" fmla="*/ 0 60000 65536"/>
                <a:gd name="T16" fmla="*/ 0 60000 65536"/>
                <a:gd name="T17" fmla="*/ 0 60000 65536"/>
                <a:gd name="T18" fmla="*/ 0 w 1399"/>
                <a:gd name="T19" fmla="*/ 0 h 158"/>
                <a:gd name="T20" fmla="*/ 1399 w 1399"/>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1399" h="158">
                  <a:moveTo>
                    <a:pt x="1399" y="155"/>
                  </a:moveTo>
                  <a:lnTo>
                    <a:pt x="1399" y="0"/>
                  </a:lnTo>
                  <a:lnTo>
                    <a:pt x="0" y="0"/>
                  </a:lnTo>
                  <a:lnTo>
                    <a:pt x="0" y="158"/>
                  </a:lnTo>
                  <a:lnTo>
                    <a:pt x="1399" y="158"/>
                  </a:lnTo>
                </a:path>
              </a:pathLst>
            </a:custGeom>
            <a:noFill/>
            <a:ln w="20638">
              <a:solidFill>
                <a:srgbClr val="000000"/>
              </a:solidFill>
              <a:prstDash val="solid"/>
              <a:round/>
              <a:headEnd/>
              <a:tailEnd/>
            </a:ln>
          </p:spPr>
          <p:txBody>
            <a:bodyPr/>
            <a:lstStyle/>
            <a:p>
              <a:endParaRPr lang="en-US"/>
            </a:p>
          </p:txBody>
        </p:sp>
        <p:sp>
          <p:nvSpPr>
            <p:cNvPr id="58456" name="Freeform 81"/>
            <p:cNvSpPr>
              <a:spLocks/>
            </p:cNvSpPr>
            <p:nvPr/>
          </p:nvSpPr>
          <p:spPr bwMode="auto">
            <a:xfrm>
              <a:off x="3546" y="3391"/>
              <a:ext cx="1399" cy="158"/>
            </a:xfrm>
            <a:custGeom>
              <a:avLst/>
              <a:gdLst>
                <a:gd name="T0" fmla="*/ 1399 w 1399"/>
                <a:gd name="T1" fmla="*/ 158 h 158"/>
                <a:gd name="T2" fmla="*/ 1399 w 1399"/>
                <a:gd name="T3" fmla="*/ 0 h 158"/>
                <a:gd name="T4" fmla="*/ 0 w 1399"/>
                <a:gd name="T5" fmla="*/ 0 h 158"/>
                <a:gd name="T6" fmla="*/ 0 w 1399"/>
                <a:gd name="T7" fmla="*/ 158 h 158"/>
                <a:gd name="T8" fmla="*/ 1399 w 1399"/>
                <a:gd name="T9" fmla="*/ 158 h 158"/>
                <a:gd name="T10" fmla="*/ 1399 w 1399"/>
                <a:gd name="T11" fmla="*/ 158 h 158"/>
                <a:gd name="T12" fmla="*/ 0 60000 65536"/>
                <a:gd name="T13" fmla="*/ 0 60000 65536"/>
                <a:gd name="T14" fmla="*/ 0 60000 65536"/>
                <a:gd name="T15" fmla="*/ 0 60000 65536"/>
                <a:gd name="T16" fmla="*/ 0 60000 65536"/>
                <a:gd name="T17" fmla="*/ 0 60000 65536"/>
                <a:gd name="T18" fmla="*/ 0 w 1399"/>
                <a:gd name="T19" fmla="*/ 0 h 158"/>
                <a:gd name="T20" fmla="*/ 1399 w 1399"/>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1399" h="158">
                  <a:moveTo>
                    <a:pt x="1399" y="158"/>
                  </a:moveTo>
                  <a:lnTo>
                    <a:pt x="1399" y="0"/>
                  </a:lnTo>
                  <a:lnTo>
                    <a:pt x="0" y="0"/>
                  </a:lnTo>
                  <a:lnTo>
                    <a:pt x="0" y="158"/>
                  </a:lnTo>
                  <a:lnTo>
                    <a:pt x="1399" y="158"/>
                  </a:lnTo>
                  <a:close/>
                </a:path>
              </a:pathLst>
            </a:custGeom>
            <a:solidFill>
              <a:srgbClr val="CCCCCC"/>
            </a:solidFill>
            <a:ln w="9525">
              <a:noFill/>
              <a:round/>
              <a:headEnd/>
              <a:tailEnd/>
            </a:ln>
          </p:spPr>
          <p:txBody>
            <a:bodyPr/>
            <a:lstStyle/>
            <a:p>
              <a:endParaRPr lang="en-US"/>
            </a:p>
          </p:txBody>
        </p:sp>
        <p:sp>
          <p:nvSpPr>
            <p:cNvPr id="58457" name="Freeform 82"/>
            <p:cNvSpPr>
              <a:spLocks/>
            </p:cNvSpPr>
            <p:nvPr/>
          </p:nvSpPr>
          <p:spPr bwMode="auto">
            <a:xfrm>
              <a:off x="3546" y="3391"/>
              <a:ext cx="1399" cy="158"/>
            </a:xfrm>
            <a:custGeom>
              <a:avLst/>
              <a:gdLst>
                <a:gd name="T0" fmla="*/ 1399 w 1399"/>
                <a:gd name="T1" fmla="*/ 158 h 158"/>
                <a:gd name="T2" fmla="*/ 1399 w 1399"/>
                <a:gd name="T3" fmla="*/ 0 h 158"/>
                <a:gd name="T4" fmla="*/ 0 w 1399"/>
                <a:gd name="T5" fmla="*/ 0 h 158"/>
                <a:gd name="T6" fmla="*/ 0 w 1399"/>
                <a:gd name="T7" fmla="*/ 158 h 158"/>
                <a:gd name="T8" fmla="*/ 1399 w 1399"/>
                <a:gd name="T9" fmla="*/ 158 h 158"/>
                <a:gd name="T10" fmla="*/ 1399 w 1399"/>
                <a:gd name="T11" fmla="*/ 158 h 158"/>
                <a:gd name="T12" fmla="*/ 0 60000 65536"/>
                <a:gd name="T13" fmla="*/ 0 60000 65536"/>
                <a:gd name="T14" fmla="*/ 0 60000 65536"/>
                <a:gd name="T15" fmla="*/ 0 60000 65536"/>
                <a:gd name="T16" fmla="*/ 0 60000 65536"/>
                <a:gd name="T17" fmla="*/ 0 60000 65536"/>
                <a:gd name="T18" fmla="*/ 0 w 1399"/>
                <a:gd name="T19" fmla="*/ 0 h 158"/>
                <a:gd name="T20" fmla="*/ 1399 w 1399"/>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1399" h="158">
                  <a:moveTo>
                    <a:pt x="1399" y="158"/>
                  </a:moveTo>
                  <a:lnTo>
                    <a:pt x="1399" y="0"/>
                  </a:lnTo>
                  <a:lnTo>
                    <a:pt x="0" y="0"/>
                  </a:lnTo>
                  <a:lnTo>
                    <a:pt x="0" y="158"/>
                  </a:lnTo>
                  <a:lnTo>
                    <a:pt x="1399" y="158"/>
                  </a:lnTo>
                </a:path>
              </a:pathLst>
            </a:custGeom>
            <a:noFill/>
            <a:ln w="20638">
              <a:solidFill>
                <a:srgbClr val="000000"/>
              </a:solidFill>
              <a:prstDash val="solid"/>
              <a:round/>
              <a:headEnd/>
              <a:tailEnd/>
            </a:ln>
          </p:spPr>
          <p:txBody>
            <a:bodyPr/>
            <a:lstStyle/>
            <a:p>
              <a:endParaRPr lang="en-US"/>
            </a:p>
          </p:txBody>
        </p:sp>
        <p:sp>
          <p:nvSpPr>
            <p:cNvPr id="58458" name="Freeform 83"/>
            <p:cNvSpPr>
              <a:spLocks/>
            </p:cNvSpPr>
            <p:nvPr/>
          </p:nvSpPr>
          <p:spPr bwMode="auto">
            <a:xfrm>
              <a:off x="3546" y="3603"/>
              <a:ext cx="1399" cy="158"/>
            </a:xfrm>
            <a:custGeom>
              <a:avLst/>
              <a:gdLst>
                <a:gd name="T0" fmla="*/ 1399 w 1399"/>
                <a:gd name="T1" fmla="*/ 154 h 158"/>
                <a:gd name="T2" fmla="*/ 1399 w 1399"/>
                <a:gd name="T3" fmla="*/ 0 h 158"/>
                <a:gd name="T4" fmla="*/ 0 w 1399"/>
                <a:gd name="T5" fmla="*/ 0 h 158"/>
                <a:gd name="T6" fmla="*/ 0 w 1399"/>
                <a:gd name="T7" fmla="*/ 158 h 158"/>
                <a:gd name="T8" fmla="*/ 1399 w 1399"/>
                <a:gd name="T9" fmla="*/ 158 h 158"/>
                <a:gd name="T10" fmla="*/ 1399 w 1399"/>
                <a:gd name="T11" fmla="*/ 158 h 158"/>
                <a:gd name="T12" fmla="*/ 1399 w 1399"/>
                <a:gd name="T13" fmla="*/ 154 h 158"/>
                <a:gd name="T14" fmla="*/ 0 60000 65536"/>
                <a:gd name="T15" fmla="*/ 0 60000 65536"/>
                <a:gd name="T16" fmla="*/ 0 60000 65536"/>
                <a:gd name="T17" fmla="*/ 0 60000 65536"/>
                <a:gd name="T18" fmla="*/ 0 60000 65536"/>
                <a:gd name="T19" fmla="*/ 0 60000 65536"/>
                <a:gd name="T20" fmla="*/ 0 60000 65536"/>
                <a:gd name="T21" fmla="*/ 0 w 1399"/>
                <a:gd name="T22" fmla="*/ 0 h 158"/>
                <a:gd name="T23" fmla="*/ 1399 w 1399"/>
                <a:gd name="T24" fmla="*/ 158 h 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9" h="158">
                  <a:moveTo>
                    <a:pt x="1399" y="154"/>
                  </a:moveTo>
                  <a:lnTo>
                    <a:pt x="1399" y="0"/>
                  </a:lnTo>
                  <a:lnTo>
                    <a:pt x="0" y="0"/>
                  </a:lnTo>
                  <a:lnTo>
                    <a:pt x="0" y="158"/>
                  </a:lnTo>
                  <a:lnTo>
                    <a:pt x="1399" y="158"/>
                  </a:lnTo>
                  <a:lnTo>
                    <a:pt x="1399" y="154"/>
                  </a:lnTo>
                  <a:close/>
                </a:path>
              </a:pathLst>
            </a:custGeom>
            <a:solidFill>
              <a:srgbClr val="CCCCCC"/>
            </a:solidFill>
            <a:ln w="9525">
              <a:noFill/>
              <a:round/>
              <a:headEnd/>
              <a:tailEnd/>
            </a:ln>
          </p:spPr>
          <p:txBody>
            <a:bodyPr/>
            <a:lstStyle/>
            <a:p>
              <a:endParaRPr lang="en-US"/>
            </a:p>
          </p:txBody>
        </p:sp>
        <p:sp>
          <p:nvSpPr>
            <p:cNvPr id="58459" name="Freeform 84"/>
            <p:cNvSpPr>
              <a:spLocks/>
            </p:cNvSpPr>
            <p:nvPr/>
          </p:nvSpPr>
          <p:spPr bwMode="auto">
            <a:xfrm>
              <a:off x="3546" y="3603"/>
              <a:ext cx="1399" cy="158"/>
            </a:xfrm>
            <a:custGeom>
              <a:avLst/>
              <a:gdLst>
                <a:gd name="T0" fmla="*/ 1399 w 1399"/>
                <a:gd name="T1" fmla="*/ 154 h 158"/>
                <a:gd name="T2" fmla="*/ 1399 w 1399"/>
                <a:gd name="T3" fmla="*/ 0 h 158"/>
                <a:gd name="T4" fmla="*/ 0 w 1399"/>
                <a:gd name="T5" fmla="*/ 0 h 158"/>
                <a:gd name="T6" fmla="*/ 0 w 1399"/>
                <a:gd name="T7" fmla="*/ 158 h 158"/>
                <a:gd name="T8" fmla="*/ 1399 w 1399"/>
                <a:gd name="T9" fmla="*/ 158 h 158"/>
                <a:gd name="T10" fmla="*/ 1399 w 1399"/>
                <a:gd name="T11" fmla="*/ 158 h 158"/>
                <a:gd name="T12" fmla="*/ 0 60000 65536"/>
                <a:gd name="T13" fmla="*/ 0 60000 65536"/>
                <a:gd name="T14" fmla="*/ 0 60000 65536"/>
                <a:gd name="T15" fmla="*/ 0 60000 65536"/>
                <a:gd name="T16" fmla="*/ 0 60000 65536"/>
                <a:gd name="T17" fmla="*/ 0 60000 65536"/>
                <a:gd name="T18" fmla="*/ 0 w 1399"/>
                <a:gd name="T19" fmla="*/ 0 h 158"/>
                <a:gd name="T20" fmla="*/ 1399 w 1399"/>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1399" h="158">
                  <a:moveTo>
                    <a:pt x="1399" y="154"/>
                  </a:moveTo>
                  <a:lnTo>
                    <a:pt x="1399" y="0"/>
                  </a:lnTo>
                  <a:lnTo>
                    <a:pt x="0" y="0"/>
                  </a:lnTo>
                  <a:lnTo>
                    <a:pt x="0" y="158"/>
                  </a:lnTo>
                  <a:lnTo>
                    <a:pt x="1399" y="158"/>
                  </a:lnTo>
                </a:path>
              </a:pathLst>
            </a:custGeom>
            <a:noFill/>
            <a:ln w="20638">
              <a:solidFill>
                <a:srgbClr val="000000"/>
              </a:solidFill>
              <a:prstDash val="solid"/>
              <a:round/>
              <a:headEnd/>
              <a:tailEnd/>
            </a:ln>
          </p:spPr>
          <p:txBody>
            <a:bodyPr/>
            <a:lstStyle/>
            <a:p>
              <a:endParaRPr lang="en-US"/>
            </a:p>
          </p:txBody>
        </p:sp>
        <p:sp>
          <p:nvSpPr>
            <p:cNvPr id="58460" name="Freeform 85"/>
            <p:cNvSpPr>
              <a:spLocks/>
            </p:cNvSpPr>
            <p:nvPr/>
          </p:nvSpPr>
          <p:spPr bwMode="auto">
            <a:xfrm>
              <a:off x="3439" y="2978"/>
              <a:ext cx="1566" cy="139"/>
            </a:xfrm>
            <a:custGeom>
              <a:avLst/>
              <a:gdLst>
                <a:gd name="T0" fmla="*/ 0 w 1566"/>
                <a:gd name="T1" fmla="*/ 0 h 139"/>
                <a:gd name="T2" fmla="*/ 13 w 1566"/>
                <a:gd name="T3" fmla="*/ 25 h 139"/>
                <a:gd name="T4" fmla="*/ 41 w 1566"/>
                <a:gd name="T5" fmla="*/ 44 h 139"/>
                <a:gd name="T6" fmla="*/ 88 w 1566"/>
                <a:gd name="T7" fmla="*/ 66 h 139"/>
                <a:gd name="T8" fmla="*/ 151 w 1566"/>
                <a:gd name="T9" fmla="*/ 82 h 139"/>
                <a:gd name="T10" fmla="*/ 230 w 1566"/>
                <a:gd name="T11" fmla="*/ 98 h 139"/>
                <a:gd name="T12" fmla="*/ 322 w 1566"/>
                <a:gd name="T13" fmla="*/ 110 h 139"/>
                <a:gd name="T14" fmla="*/ 423 w 1566"/>
                <a:gd name="T15" fmla="*/ 123 h 139"/>
                <a:gd name="T16" fmla="*/ 537 w 1566"/>
                <a:gd name="T17" fmla="*/ 133 h 139"/>
                <a:gd name="T18" fmla="*/ 657 w 1566"/>
                <a:gd name="T19" fmla="*/ 136 h 139"/>
                <a:gd name="T20" fmla="*/ 783 w 1566"/>
                <a:gd name="T21" fmla="*/ 139 h 139"/>
                <a:gd name="T22" fmla="*/ 909 w 1566"/>
                <a:gd name="T23" fmla="*/ 136 h 139"/>
                <a:gd name="T24" fmla="*/ 1029 w 1566"/>
                <a:gd name="T25" fmla="*/ 133 h 139"/>
                <a:gd name="T26" fmla="*/ 1143 w 1566"/>
                <a:gd name="T27" fmla="*/ 123 h 139"/>
                <a:gd name="T28" fmla="*/ 1244 w 1566"/>
                <a:gd name="T29" fmla="*/ 110 h 139"/>
                <a:gd name="T30" fmla="*/ 1335 w 1566"/>
                <a:gd name="T31" fmla="*/ 98 h 139"/>
                <a:gd name="T32" fmla="*/ 1414 w 1566"/>
                <a:gd name="T33" fmla="*/ 82 h 139"/>
                <a:gd name="T34" fmla="*/ 1477 w 1566"/>
                <a:gd name="T35" fmla="*/ 66 h 139"/>
                <a:gd name="T36" fmla="*/ 1525 w 1566"/>
                <a:gd name="T37" fmla="*/ 44 h 139"/>
                <a:gd name="T38" fmla="*/ 1553 w 1566"/>
                <a:gd name="T39" fmla="*/ 25 h 139"/>
                <a:gd name="T40" fmla="*/ 1566 w 1566"/>
                <a:gd name="T41" fmla="*/ 3 h 1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66"/>
                <a:gd name="T64" fmla="*/ 0 h 139"/>
                <a:gd name="T65" fmla="*/ 1566 w 1566"/>
                <a:gd name="T66" fmla="*/ 139 h 1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66" h="139">
                  <a:moveTo>
                    <a:pt x="0" y="0"/>
                  </a:moveTo>
                  <a:lnTo>
                    <a:pt x="13" y="25"/>
                  </a:lnTo>
                  <a:lnTo>
                    <a:pt x="41" y="44"/>
                  </a:lnTo>
                  <a:lnTo>
                    <a:pt x="88" y="66"/>
                  </a:lnTo>
                  <a:lnTo>
                    <a:pt x="151" y="82"/>
                  </a:lnTo>
                  <a:lnTo>
                    <a:pt x="230" y="98"/>
                  </a:lnTo>
                  <a:lnTo>
                    <a:pt x="322" y="110"/>
                  </a:lnTo>
                  <a:lnTo>
                    <a:pt x="423" y="123"/>
                  </a:lnTo>
                  <a:lnTo>
                    <a:pt x="537" y="133"/>
                  </a:lnTo>
                  <a:lnTo>
                    <a:pt x="657" y="136"/>
                  </a:lnTo>
                  <a:lnTo>
                    <a:pt x="783" y="139"/>
                  </a:lnTo>
                  <a:lnTo>
                    <a:pt x="909" y="136"/>
                  </a:lnTo>
                  <a:lnTo>
                    <a:pt x="1029" y="133"/>
                  </a:lnTo>
                  <a:lnTo>
                    <a:pt x="1143" y="123"/>
                  </a:lnTo>
                  <a:lnTo>
                    <a:pt x="1244" y="110"/>
                  </a:lnTo>
                  <a:lnTo>
                    <a:pt x="1335" y="98"/>
                  </a:lnTo>
                  <a:lnTo>
                    <a:pt x="1414" y="82"/>
                  </a:lnTo>
                  <a:lnTo>
                    <a:pt x="1477" y="66"/>
                  </a:lnTo>
                  <a:lnTo>
                    <a:pt x="1525" y="44"/>
                  </a:lnTo>
                  <a:lnTo>
                    <a:pt x="1553" y="25"/>
                  </a:lnTo>
                  <a:lnTo>
                    <a:pt x="1566" y="3"/>
                  </a:lnTo>
                </a:path>
              </a:pathLst>
            </a:custGeom>
            <a:noFill/>
            <a:ln w="20638">
              <a:solidFill>
                <a:srgbClr val="000000"/>
              </a:solidFill>
              <a:prstDash val="solid"/>
              <a:round/>
              <a:headEnd/>
              <a:tailEnd/>
            </a:ln>
          </p:spPr>
          <p:txBody>
            <a:bodyPr/>
            <a:lstStyle/>
            <a:p>
              <a:endParaRPr lang="en-US"/>
            </a:p>
          </p:txBody>
        </p:sp>
        <p:sp>
          <p:nvSpPr>
            <p:cNvPr id="58461" name="Rectangle 86"/>
            <p:cNvSpPr>
              <a:spLocks noChangeArrowheads="1"/>
            </p:cNvSpPr>
            <p:nvPr/>
          </p:nvSpPr>
          <p:spPr bwMode="auto">
            <a:xfrm>
              <a:off x="3941" y="2675"/>
              <a:ext cx="123"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D</a:t>
              </a:r>
              <a:endParaRPr lang="en-US" sz="1800">
                <a:solidFill>
                  <a:srgbClr val="003399"/>
                </a:solidFill>
              </a:endParaRPr>
            </a:p>
          </p:txBody>
        </p:sp>
        <p:sp>
          <p:nvSpPr>
            <p:cNvPr id="58462" name="Rectangle 87"/>
            <p:cNvSpPr>
              <a:spLocks noChangeArrowheads="1"/>
            </p:cNvSpPr>
            <p:nvPr/>
          </p:nvSpPr>
          <p:spPr bwMode="auto">
            <a:xfrm>
              <a:off x="4017" y="2675"/>
              <a:ext cx="69"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i</a:t>
              </a:r>
              <a:endParaRPr lang="en-US" sz="1800">
                <a:solidFill>
                  <a:srgbClr val="003399"/>
                </a:solidFill>
              </a:endParaRPr>
            </a:p>
          </p:txBody>
        </p:sp>
        <p:sp>
          <p:nvSpPr>
            <p:cNvPr id="58463" name="Rectangle 88"/>
            <p:cNvSpPr>
              <a:spLocks noChangeArrowheads="1"/>
            </p:cNvSpPr>
            <p:nvPr/>
          </p:nvSpPr>
          <p:spPr bwMode="auto">
            <a:xfrm>
              <a:off x="4042" y="2675"/>
              <a:ext cx="101"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s</a:t>
              </a:r>
              <a:endParaRPr lang="en-US" sz="1800">
                <a:solidFill>
                  <a:srgbClr val="003399"/>
                </a:solidFill>
              </a:endParaRPr>
            </a:p>
          </p:txBody>
        </p:sp>
        <p:sp>
          <p:nvSpPr>
            <p:cNvPr id="58464" name="Rectangle 89"/>
            <p:cNvSpPr>
              <a:spLocks noChangeArrowheads="1"/>
            </p:cNvSpPr>
            <p:nvPr/>
          </p:nvSpPr>
          <p:spPr bwMode="auto">
            <a:xfrm>
              <a:off x="4096" y="2675"/>
              <a:ext cx="98"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k</a:t>
              </a:r>
              <a:endParaRPr lang="en-US" sz="1800">
                <a:solidFill>
                  <a:srgbClr val="003399"/>
                </a:solidFill>
              </a:endParaRPr>
            </a:p>
          </p:txBody>
        </p:sp>
        <p:sp>
          <p:nvSpPr>
            <p:cNvPr id="58465" name="Rectangle 90"/>
            <p:cNvSpPr>
              <a:spLocks noChangeArrowheads="1"/>
            </p:cNvSpPr>
            <p:nvPr/>
          </p:nvSpPr>
          <p:spPr bwMode="auto">
            <a:xfrm>
              <a:off x="4146" y="2675"/>
              <a:ext cx="76"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sz="1800">
                <a:solidFill>
                  <a:srgbClr val="003399"/>
                </a:solidFill>
              </a:endParaRPr>
            </a:p>
          </p:txBody>
        </p:sp>
        <p:sp>
          <p:nvSpPr>
            <p:cNvPr id="58466" name="Rectangle 91"/>
            <p:cNvSpPr>
              <a:spLocks noChangeArrowheads="1"/>
            </p:cNvSpPr>
            <p:nvPr/>
          </p:nvSpPr>
          <p:spPr bwMode="auto">
            <a:xfrm>
              <a:off x="4175" y="2675"/>
              <a:ext cx="101"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s</a:t>
              </a:r>
              <a:endParaRPr lang="en-US" sz="1800">
                <a:solidFill>
                  <a:srgbClr val="003399"/>
                </a:solidFill>
              </a:endParaRPr>
            </a:p>
          </p:txBody>
        </p:sp>
        <p:sp>
          <p:nvSpPr>
            <p:cNvPr id="58467" name="Rectangle 92"/>
            <p:cNvSpPr>
              <a:spLocks noChangeArrowheads="1"/>
            </p:cNvSpPr>
            <p:nvPr/>
          </p:nvSpPr>
          <p:spPr bwMode="auto">
            <a:xfrm>
              <a:off x="4228" y="2675"/>
              <a:ext cx="76"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t</a:t>
              </a:r>
              <a:endParaRPr lang="en-US" sz="1800">
                <a:solidFill>
                  <a:srgbClr val="003399"/>
                </a:solidFill>
              </a:endParaRPr>
            </a:p>
          </p:txBody>
        </p:sp>
        <p:sp>
          <p:nvSpPr>
            <p:cNvPr id="58468" name="Rectangle 93"/>
            <p:cNvSpPr>
              <a:spLocks noChangeArrowheads="1"/>
            </p:cNvSpPr>
            <p:nvPr/>
          </p:nvSpPr>
          <p:spPr bwMode="auto">
            <a:xfrm>
              <a:off x="4257" y="2675"/>
              <a:ext cx="101"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o</a:t>
              </a:r>
              <a:endParaRPr lang="en-US" sz="1800">
                <a:solidFill>
                  <a:srgbClr val="003399"/>
                </a:solidFill>
              </a:endParaRPr>
            </a:p>
          </p:txBody>
        </p:sp>
        <p:sp>
          <p:nvSpPr>
            <p:cNvPr id="58469" name="Rectangle 94"/>
            <p:cNvSpPr>
              <a:spLocks noChangeArrowheads="1"/>
            </p:cNvSpPr>
            <p:nvPr/>
          </p:nvSpPr>
          <p:spPr bwMode="auto">
            <a:xfrm>
              <a:off x="4317" y="2675"/>
              <a:ext cx="82"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r</a:t>
              </a:r>
              <a:endParaRPr lang="en-US" sz="1800">
                <a:solidFill>
                  <a:srgbClr val="003399"/>
                </a:solidFill>
              </a:endParaRPr>
            </a:p>
          </p:txBody>
        </p:sp>
        <p:sp>
          <p:nvSpPr>
            <p:cNvPr id="58470" name="Rectangle 95"/>
            <p:cNvSpPr>
              <a:spLocks noChangeArrowheads="1"/>
            </p:cNvSpPr>
            <p:nvPr/>
          </p:nvSpPr>
          <p:spPr bwMode="auto">
            <a:xfrm>
              <a:off x="4351" y="2675"/>
              <a:ext cx="101"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a</a:t>
              </a:r>
              <a:endParaRPr lang="en-US" sz="1800">
                <a:solidFill>
                  <a:srgbClr val="003399"/>
                </a:solidFill>
              </a:endParaRPr>
            </a:p>
          </p:txBody>
        </p:sp>
        <p:sp>
          <p:nvSpPr>
            <p:cNvPr id="58471" name="Rectangle 96"/>
            <p:cNvSpPr>
              <a:spLocks noChangeArrowheads="1"/>
            </p:cNvSpPr>
            <p:nvPr/>
          </p:nvSpPr>
          <p:spPr bwMode="auto">
            <a:xfrm>
              <a:off x="4411" y="2675"/>
              <a:ext cx="104"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g</a:t>
              </a:r>
              <a:endParaRPr lang="en-US" sz="1800">
                <a:solidFill>
                  <a:srgbClr val="003399"/>
                </a:solidFill>
              </a:endParaRPr>
            </a:p>
          </p:txBody>
        </p:sp>
        <p:sp>
          <p:nvSpPr>
            <p:cNvPr id="58472" name="Rectangle 97"/>
            <p:cNvSpPr>
              <a:spLocks noChangeArrowheads="1"/>
            </p:cNvSpPr>
            <p:nvPr/>
          </p:nvSpPr>
          <p:spPr bwMode="auto">
            <a:xfrm>
              <a:off x="4468" y="2675"/>
              <a:ext cx="101"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e</a:t>
              </a:r>
              <a:endParaRPr lang="en-US" sz="1800">
                <a:solidFill>
                  <a:srgbClr val="003399"/>
                </a:solidFill>
              </a:endParaRPr>
            </a:p>
          </p:txBody>
        </p:sp>
        <p:sp>
          <p:nvSpPr>
            <p:cNvPr id="58473" name="Freeform 98"/>
            <p:cNvSpPr>
              <a:spLocks/>
            </p:cNvSpPr>
            <p:nvPr/>
          </p:nvSpPr>
          <p:spPr bwMode="auto">
            <a:xfrm>
              <a:off x="1431" y="1227"/>
              <a:ext cx="1137" cy="157"/>
            </a:xfrm>
            <a:custGeom>
              <a:avLst/>
              <a:gdLst>
                <a:gd name="T0" fmla="*/ 1133 w 1137"/>
                <a:gd name="T1" fmla="*/ 157 h 157"/>
                <a:gd name="T2" fmla="*/ 1137 w 1137"/>
                <a:gd name="T3" fmla="*/ 0 h 157"/>
                <a:gd name="T4" fmla="*/ 0 w 1137"/>
                <a:gd name="T5" fmla="*/ 0 h 157"/>
                <a:gd name="T6" fmla="*/ 0 w 1137"/>
                <a:gd name="T7" fmla="*/ 157 h 157"/>
                <a:gd name="T8" fmla="*/ 1137 w 1137"/>
                <a:gd name="T9" fmla="*/ 157 h 157"/>
                <a:gd name="T10" fmla="*/ 1137 w 1137"/>
                <a:gd name="T11" fmla="*/ 157 h 157"/>
                <a:gd name="T12" fmla="*/ 0 60000 65536"/>
                <a:gd name="T13" fmla="*/ 0 60000 65536"/>
                <a:gd name="T14" fmla="*/ 0 60000 65536"/>
                <a:gd name="T15" fmla="*/ 0 60000 65536"/>
                <a:gd name="T16" fmla="*/ 0 60000 65536"/>
                <a:gd name="T17" fmla="*/ 0 60000 65536"/>
                <a:gd name="T18" fmla="*/ 0 w 1137"/>
                <a:gd name="T19" fmla="*/ 0 h 157"/>
                <a:gd name="T20" fmla="*/ 1137 w 1137"/>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1137" h="157">
                  <a:moveTo>
                    <a:pt x="1133" y="157"/>
                  </a:moveTo>
                  <a:lnTo>
                    <a:pt x="1137" y="0"/>
                  </a:lnTo>
                  <a:lnTo>
                    <a:pt x="0" y="0"/>
                  </a:lnTo>
                  <a:lnTo>
                    <a:pt x="0" y="157"/>
                  </a:lnTo>
                  <a:lnTo>
                    <a:pt x="1137" y="157"/>
                  </a:lnTo>
                </a:path>
              </a:pathLst>
            </a:custGeom>
            <a:noFill/>
            <a:ln w="20638">
              <a:solidFill>
                <a:srgbClr val="000000"/>
              </a:solidFill>
              <a:prstDash val="solid"/>
              <a:round/>
              <a:headEnd/>
              <a:tailEnd/>
            </a:ln>
          </p:spPr>
          <p:txBody>
            <a:bodyPr/>
            <a:lstStyle/>
            <a:p>
              <a:endParaRPr lang="en-US"/>
            </a:p>
          </p:txBody>
        </p:sp>
        <p:sp>
          <p:nvSpPr>
            <p:cNvPr id="58474" name="Rectangle 99"/>
            <p:cNvSpPr>
              <a:spLocks noChangeArrowheads="1"/>
            </p:cNvSpPr>
            <p:nvPr/>
          </p:nvSpPr>
          <p:spPr bwMode="auto">
            <a:xfrm>
              <a:off x="1267" y="1053"/>
              <a:ext cx="117"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V</a:t>
              </a:r>
              <a:endParaRPr lang="en-US" sz="1800">
                <a:solidFill>
                  <a:srgbClr val="003399"/>
                </a:solidFill>
              </a:endParaRPr>
            </a:p>
          </p:txBody>
        </p:sp>
        <p:sp>
          <p:nvSpPr>
            <p:cNvPr id="58475" name="Rectangle 100"/>
            <p:cNvSpPr>
              <a:spLocks noChangeArrowheads="1"/>
            </p:cNvSpPr>
            <p:nvPr/>
          </p:nvSpPr>
          <p:spPr bwMode="auto">
            <a:xfrm>
              <a:off x="1336" y="1053"/>
              <a:ext cx="101"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a</a:t>
              </a:r>
              <a:endParaRPr lang="en-US" sz="1800">
                <a:solidFill>
                  <a:srgbClr val="003399"/>
                </a:solidFill>
              </a:endParaRPr>
            </a:p>
          </p:txBody>
        </p:sp>
        <p:sp>
          <p:nvSpPr>
            <p:cNvPr id="58476" name="Rectangle 101"/>
            <p:cNvSpPr>
              <a:spLocks noChangeArrowheads="1"/>
            </p:cNvSpPr>
            <p:nvPr/>
          </p:nvSpPr>
          <p:spPr bwMode="auto">
            <a:xfrm>
              <a:off x="1393" y="1053"/>
              <a:ext cx="69"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l</a:t>
              </a:r>
              <a:endParaRPr lang="en-US" sz="1800">
                <a:solidFill>
                  <a:srgbClr val="003399"/>
                </a:solidFill>
              </a:endParaRPr>
            </a:p>
          </p:txBody>
        </p:sp>
        <p:sp>
          <p:nvSpPr>
            <p:cNvPr id="58477" name="Rectangle 102"/>
            <p:cNvSpPr>
              <a:spLocks noChangeArrowheads="1"/>
            </p:cNvSpPr>
            <p:nvPr/>
          </p:nvSpPr>
          <p:spPr bwMode="auto">
            <a:xfrm>
              <a:off x="1418" y="1053"/>
              <a:ext cx="69"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i</a:t>
              </a:r>
              <a:endParaRPr lang="en-US" sz="1800">
                <a:solidFill>
                  <a:srgbClr val="003399"/>
                </a:solidFill>
              </a:endParaRPr>
            </a:p>
          </p:txBody>
        </p:sp>
        <p:sp>
          <p:nvSpPr>
            <p:cNvPr id="58478" name="Rectangle 103"/>
            <p:cNvSpPr>
              <a:spLocks noChangeArrowheads="1"/>
            </p:cNvSpPr>
            <p:nvPr/>
          </p:nvSpPr>
          <p:spPr bwMode="auto">
            <a:xfrm>
              <a:off x="1440" y="1053"/>
              <a:ext cx="104"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d</a:t>
              </a:r>
              <a:endParaRPr lang="en-US" sz="1800">
                <a:solidFill>
                  <a:srgbClr val="003399"/>
                </a:solidFill>
              </a:endParaRPr>
            </a:p>
          </p:txBody>
        </p:sp>
        <p:sp>
          <p:nvSpPr>
            <p:cNvPr id="58479" name="Freeform 104"/>
            <p:cNvSpPr>
              <a:spLocks/>
            </p:cNvSpPr>
            <p:nvPr/>
          </p:nvSpPr>
          <p:spPr bwMode="auto">
            <a:xfrm>
              <a:off x="1314" y="1227"/>
              <a:ext cx="117" cy="157"/>
            </a:xfrm>
            <a:custGeom>
              <a:avLst/>
              <a:gdLst>
                <a:gd name="T0" fmla="*/ 117 w 117"/>
                <a:gd name="T1" fmla="*/ 157 h 157"/>
                <a:gd name="T2" fmla="*/ 117 w 117"/>
                <a:gd name="T3" fmla="*/ 0 h 157"/>
                <a:gd name="T4" fmla="*/ 0 w 117"/>
                <a:gd name="T5" fmla="*/ 0 h 157"/>
                <a:gd name="T6" fmla="*/ 0 w 117"/>
                <a:gd name="T7" fmla="*/ 157 h 157"/>
                <a:gd name="T8" fmla="*/ 117 w 117"/>
                <a:gd name="T9" fmla="*/ 157 h 157"/>
                <a:gd name="T10" fmla="*/ 117 w 117"/>
                <a:gd name="T11" fmla="*/ 157 h 157"/>
                <a:gd name="T12" fmla="*/ 0 60000 65536"/>
                <a:gd name="T13" fmla="*/ 0 60000 65536"/>
                <a:gd name="T14" fmla="*/ 0 60000 65536"/>
                <a:gd name="T15" fmla="*/ 0 60000 65536"/>
                <a:gd name="T16" fmla="*/ 0 60000 65536"/>
                <a:gd name="T17" fmla="*/ 0 60000 65536"/>
                <a:gd name="T18" fmla="*/ 0 w 117"/>
                <a:gd name="T19" fmla="*/ 0 h 157"/>
                <a:gd name="T20" fmla="*/ 117 w 117"/>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117" h="157">
                  <a:moveTo>
                    <a:pt x="117" y="157"/>
                  </a:moveTo>
                  <a:lnTo>
                    <a:pt x="117" y="0"/>
                  </a:lnTo>
                  <a:lnTo>
                    <a:pt x="0" y="0"/>
                  </a:lnTo>
                  <a:lnTo>
                    <a:pt x="0" y="157"/>
                  </a:lnTo>
                  <a:lnTo>
                    <a:pt x="117" y="157"/>
                  </a:lnTo>
                </a:path>
              </a:pathLst>
            </a:custGeom>
            <a:noFill/>
            <a:ln w="20638">
              <a:solidFill>
                <a:srgbClr val="000000"/>
              </a:solidFill>
              <a:prstDash val="solid"/>
              <a:round/>
              <a:headEnd/>
              <a:tailEnd/>
            </a:ln>
          </p:spPr>
          <p:txBody>
            <a:bodyPr/>
            <a:lstStyle/>
            <a:p>
              <a:endParaRPr lang="en-US"/>
            </a:p>
          </p:txBody>
        </p:sp>
        <p:sp>
          <p:nvSpPr>
            <p:cNvPr id="58480" name="Rectangle 105"/>
            <p:cNvSpPr>
              <a:spLocks noChangeArrowheads="1"/>
            </p:cNvSpPr>
            <p:nvPr/>
          </p:nvSpPr>
          <p:spPr bwMode="auto">
            <a:xfrm>
              <a:off x="1343" y="1400"/>
              <a:ext cx="104"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1</a:t>
              </a:r>
              <a:endParaRPr lang="en-US" sz="1800">
                <a:solidFill>
                  <a:srgbClr val="003399"/>
                </a:solidFill>
              </a:endParaRPr>
            </a:p>
          </p:txBody>
        </p:sp>
        <p:sp>
          <p:nvSpPr>
            <p:cNvPr id="58481" name="Rectangle 106"/>
            <p:cNvSpPr>
              <a:spLocks noChangeArrowheads="1"/>
            </p:cNvSpPr>
            <p:nvPr/>
          </p:nvSpPr>
          <p:spPr bwMode="auto">
            <a:xfrm>
              <a:off x="1343" y="1558"/>
              <a:ext cx="104"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1</a:t>
              </a:r>
              <a:endParaRPr lang="en-US" sz="1800">
                <a:solidFill>
                  <a:srgbClr val="003399"/>
                </a:solidFill>
              </a:endParaRPr>
            </a:p>
          </p:txBody>
        </p:sp>
        <p:sp>
          <p:nvSpPr>
            <p:cNvPr id="58482" name="Rectangle 107"/>
            <p:cNvSpPr>
              <a:spLocks noChangeArrowheads="1"/>
            </p:cNvSpPr>
            <p:nvPr/>
          </p:nvSpPr>
          <p:spPr bwMode="auto">
            <a:xfrm>
              <a:off x="1343" y="1716"/>
              <a:ext cx="104"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1</a:t>
              </a:r>
              <a:endParaRPr lang="en-US" sz="1800">
                <a:solidFill>
                  <a:srgbClr val="003399"/>
                </a:solidFill>
              </a:endParaRPr>
            </a:p>
          </p:txBody>
        </p:sp>
        <p:sp>
          <p:nvSpPr>
            <p:cNvPr id="58483" name="Rectangle 108"/>
            <p:cNvSpPr>
              <a:spLocks noChangeArrowheads="1"/>
            </p:cNvSpPr>
            <p:nvPr/>
          </p:nvSpPr>
          <p:spPr bwMode="auto">
            <a:xfrm>
              <a:off x="1343" y="1873"/>
              <a:ext cx="104"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1</a:t>
              </a:r>
              <a:endParaRPr lang="en-US" sz="1800">
                <a:solidFill>
                  <a:srgbClr val="003399"/>
                </a:solidFill>
              </a:endParaRPr>
            </a:p>
          </p:txBody>
        </p:sp>
        <p:sp>
          <p:nvSpPr>
            <p:cNvPr id="58484" name="Rectangle 109"/>
            <p:cNvSpPr>
              <a:spLocks noChangeArrowheads="1"/>
            </p:cNvSpPr>
            <p:nvPr/>
          </p:nvSpPr>
          <p:spPr bwMode="auto">
            <a:xfrm>
              <a:off x="1343" y="2031"/>
              <a:ext cx="104"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0</a:t>
              </a:r>
              <a:endParaRPr lang="en-US" sz="1800">
                <a:solidFill>
                  <a:srgbClr val="003399"/>
                </a:solidFill>
              </a:endParaRPr>
            </a:p>
          </p:txBody>
        </p:sp>
        <p:sp>
          <p:nvSpPr>
            <p:cNvPr id="58485" name="Rectangle 110"/>
            <p:cNvSpPr>
              <a:spLocks noChangeArrowheads="1"/>
            </p:cNvSpPr>
            <p:nvPr/>
          </p:nvSpPr>
          <p:spPr bwMode="auto">
            <a:xfrm>
              <a:off x="1343" y="2189"/>
              <a:ext cx="104"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1</a:t>
              </a:r>
              <a:endParaRPr lang="en-US" sz="1800">
                <a:solidFill>
                  <a:srgbClr val="003399"/>
                </a:solidFill>
              </a:endParaRPr>
            </a:p>
          </p:txBody>
        </p:sp>
        <p:sp>
          <p:nvSpPr>
            <p:cNvPr id="58486" name="Rectangle 111"/>
            <p:cNvSpPr>
              <a:spLocks noChangeArrowheads="1"/>
            </p:cNvSpPr>
            <p:nvPr/>
          </p:nvSpPr>
          <p:spPr bwMode="auto">
            <a:xfrm>
              <a:off x="1343" y="2347"/>
              <a:ext cx="104"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1</a:t>
              </a:r>
              <a:endParaRPr lang="en-US" sz="1800">
                <a:solidFill>
                  <a:srgbClr val="003399"/>
                </a:solidFill>
              </a:endParaRPr>
            </a:p>
          </p:txBody>
        </p:sp>
        <p:sp>
          <p:nvSpPr>
            <p:cNvPr id="58487" name="Rectangle 112"/>
            <p:cNvSpPr>
              <a:spLocks noChangeArrowheads="1"/>
            </p:cNvSpPr>
            <p:nvPr/>
          </p:nvSpPr>
          <p:spPr bwMode="auto">
            <a:xfrm>
              <a:off x="1343" y="2504"/>
              <a:ext cx="104"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0</a:t>
              </a:r>
              <a:endParaRPr lang="en-US" sz="1800">
                <a:solidFill>
                  <a:srgbClr val="003399"/>
                </a:solidFill>
              </a:endParaRPr>
            </a:p>
          </p:txBody>
        </p:sp>
        <p:sp>
          <p:nvSpPr>
            <p:cNvPr id="58488" name="Rectangle 113"/>
            <p:cNvSpPr>
              <a:spLocks noChangeArrowheads="1"/>
            </p:cNvSpPr>
            <p:nvPr/>
          </p:nvSpPr>
          <p:spPr bwMode="auto">
            <a:xfrm>
              <a:off x="1343" y="2662"/>
              <a:ext cx="104"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1</a:t>
              </a:r>
              <a:endParaRPr lang="en-US" sz="1800">
                <a:solidFill>
                  <a:srgbClr val="003399"/>
                </a:solidFill>
              </a:endParaRPr>
            </a:p>
          </p:txBody>
        </p:sp>
        <p:sp>
          <p:nvSpPr>
            <p:cNvPr id="58489" name="Rectangle 114"/>
            <p:cNvSpPr>
              <a:spLocks noChangeArrowheads="1"/>
            </p:cNvSpPr>
            <p:nvPr/>
          </p:nvSpPr>
          <p:spPr bwMode="auto">
            <a:xfrm>
              <a:off x="1343" y="2820"/>
              <a:ext cx="104"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1</a:t>
              </a:r>
              <a:endParaRPr lang="en-US" sz="1800">
                <a:solidFill>
                  <a:srgbClr val="003399"/>
                </a:solidFill>
              </a:endParaRPr>
            </a:p>
          </p:txBody>
        </p:sp>
        <p:sp>
          <p:nvSpPr>
            <p:cNvPr id="58490" name="Rectangle 115"/>
            <p:cNvSpPr>
              <a:spLocks noChangeArrowheads="1"/>
            </p:cNvSpPr>
            <p:nvPr/>
          </p:nvSpPr>
          <p:spPr bwMode="auto">
            <a:xfrm>
              <a:off x="1343" y="2978"/>
              <a:ext cx="104"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0</a:t>
              </a:r>
              <a:endParaRPr lang="en-US" sz="1800">
                <a:solidFill>
                  <a:srgbClr val="003399"/>
                </a:solidFill>
              </a:endParaRPr>
            </a:p>
          </p:txBody>
        </p:sp>
        <p:sp>
          <p:nvSpPr>
            <p:cNvPr id="58491" name="Rectangle 116"/>
            <p:cNvSpPr>
              <a:spLocks noChangeArrowheads="1"/>
            </p:cNvSpPr>
            <p:nvPr/>
          </p:nvSpPr>
          <p:spPr bwMode="auto">
            <a:xfrm>
              <a:off x="1343" y="3136"/>
              <a:ext cx="104"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1</a:t>
              </a:r>
              <a:endParaRPr lang="en-US" sz="1800">
                <a:solidFill>
                  <a:srgbClr val="003399"/>
                </a:solidFill>
              </a:endParaRPr>
            </a:p>
          </p:txBody>
        </p:sp>
        <p:sp>
          <p:nvSpPr>
            <p:cNvPr id="58492" name="Rectangle 117"/>
            <p:cNvSpPr>
              <a:spLocks noChangeArrowheads="1"/>
            </p:cNvSpPr>
            <p:nvPr/>
          </p:nvSpPr>
          <p:spPr bwMode="auto">
            <a:xfrm>
              <a:off x="1725" y="785"/>
              <a:ext cx="117"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P</a:t>
              </a:r>
              <a:endParaRPr lang="en-US" sz="1800">
                <a:solidFill>
                  <a:srgbClr val="003399"/>
                </a:solidFill>
              </a:endParaRPr>
            </a:p>
          </p:txBody>
        </p:sp>
        <p:sp>
          <p:nvSpPr>
            <p:cNvPr id="58493" name="Rectangle 118"/>
            <p:cNvSpPr>
              <a:spLocks noChangeArrowheads="1"/>
            </p:cNvSpPr>
            <p:nvPr/>
          </p:nvSpPr>
          <p:spPr bwMode="auto">
            <a:xfrm>
              <a:off x="1794" y="785"/>
              <a:ext cx="101"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a</a:t>
              </a:r>
              <a:endParaRPr lang="en-US" sz="1800">
                <a:solidFill>
                  <a:srgbClr val="003399"/>
                </a:solidFill>
              </a:endParaRPr>
            </a:p>
          </p:txBody>
        </p:sp>
        <p:sp>
          <p:nvSpPr>
            <p:cNvPr id="58494" name="Rectangle 119"/>
            <p:cNvSpPr>
              <a:spLocks noChangeArrowheads="1"/>
            </p:cNvSpPr>
            <p:nvPr/>
          </p:nvSpPr>
          <p:spPr bwMode="auto">
            <a:xfrm>
              <a:off x="1851" y="785"/>
              <a:ext cx="104"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g</a:t>
              </a:r>
              <a:endParaRPr lang="en-US" sz="1800">
                <a:solidFill>
                  <a:srgbClr val="003399"/>
                </a:solidFill>
              </a:endParaRPr>
            </a:p>
          </p:txBody>
        </p:sp>
        <p:sp>
          <p:nvSpPr>
            <p:cNvPr id="58495" name="Rectangle 120"/>
            <p:cNvSpPr>
              <a:spLocks noChangeArrowheads="1"/>
            </p:cNvSpPr>
            <p:nvPr/>
          </p:nvSpPr>
          <p:spPr bwMode="auto">
            <a:xfrm>
              <a:off x="1911" y="785"/>
              <a:ext cx="101"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e</a:t>
              </a:r>
              <a:endParaRPr lang="en-US" sz="1800">
                <a:solidFill>
                  <a:srgbClr val="003399"/>
                </a:solidFill>
              </a:endParaRPr>
            </a:p>
          </p:txBody>
        </p:sp>
        <p:sp>
          <p:nvSpPr>
            <p:cNvPr id="58496" name="Rectangle 121"/>
            <p:cNvSpPr>
              <a:spLocks noChangeArrowheads="1"/>
            </p:cNvSpPr>
            <p:nvPr/>
          </p:nvSpPr>
          <p:spPr bwMode="auto">
            <a:xfrm>
              <a:off x="1968" y="785"/>
              <a:ext cx="76"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sz="1800">
                <a:solidFill>
                  <a:srgbClr val="003399"/>
                </a:solidFill>
              </a:endParaRPr>
            </a:p>
          </p:txBody>
        </p:sp>
        <p:sp>
          <p:nvSpPr>
            <p:cNvPr id="58497" name="Rectangle 122"/>
            <p:cNvSpPr>
              <a:spLocks noChangeArrowheads="1"/>
            </p:cNvSpPr>
            <p:nvPr/>
          </p:nvSpPr>
          <p:spPr bwMode="auto">
            <a:xfrm>
              <a:off x="1999" y="785"/>
              <a:ext cx="76"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t</a:t>
              </a:r>
              <a:endParaRPr lang="en-US" sz="1800">
                <a:solidFill>
                  <a:srgbClr val="003399"/>
                </a:solidFill>
              </a:endParaRPr>
            </a:p>
          </p:txBody>
        </p:sp>
        <p:sp>
          <p:nvSpPr>
            <p:cNvPr id="58498" name="Rectangle 123"/>
            <p:cNvSpPr>
              <a:spLocks noChangeArrowheads="1"/>
            </p:cNvSpPr>
            <p:nvPr/>
          </p:nvSpPr>
          <p:spPr bwMode="auto">
            <a:xfrm>
              <a:off x="2028" y="785"/>
              <a:ext cx="101"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a</a:t>
              </a:r>
              <a:endParaRPr lang="en-US" sz="1800">
                <a:solidFill>
                  <a:srgbClr val="003399"/>
                </a:solidFill>
              </a:endParaRPr>
            </a:p>
          </p:txBody>
        </p:sp>
        <p:sp>
          <p:nvSpPr>
            <p:cNvPr id="58499" name="Rectangle 124"/>
            <p:cNvSpPr>
              <a:spLocks noChangeArrowheads="1"/>
            </p:cNvSpPr>
            <p:nvPr/>
          </p:nvSpPr>
          <p:spPr bwMode="auto">
            <a:xfrm>
              <a:off x="2084" y="785"/>
              <a:ext cx="104"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b</a:t>
              </a:r>
              <a:endParaRPr lang="en-US" sz="1800">
                <a:solidFill>
                  <a:srgbClr val="003399"/>
                </a:solidFill>
              </a:endParaRPr>
            </a:p>
          </p:txBody>
        </p:sp>
        <p:sp>
          <p:nvSpPr>
            <p:cNvPr id="58500" name="Rectangle 125"/>
            <p:cNvSpPr>
              <a:spLocks noChangeArrowheads="1"/>
            </p:cNvSpPr>
            <p:nvPr/>
          </p:nvSpPr>
          <p:spPr bwMode="auto">
            <a:xfrm>
              <a:off x="2144" y="785"/>
              <a:ext cx="69"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l</a:t>
              </a:r>
              <a:endParaRPr lang="en-US" sz="1800">
                <a:solidFill>
                  <a:srgbClr val="003399"/>
                </a:solidFill>
              </a:endParaRPr>
            </a:p>
          </p:txBody>
        </p:sp>
        <p:sp>
          <p:nvSpPr>
            <p:cNvPr id="58501" name="Rectangle 126"/>
            <p:cNvSpPr>
              <a:spLocks noChangeArrowheads="1"/>
            </p:cNvSpPr>
            <p:nvPr/>
          </p:nvSpPr>
          <p:spPr bwMode="auto">
            <a:xfrm>
              <a:off x="2167" y="785"/>
              <a:ext cx="101"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e</a:t>
              </a:r>
              <a:endParaRPr lang="en-US" sz="1800">
                <a:solidFill>
                  <a:srgbClr val="003399"/>
                </a:solidFill>
              </a:endParaRPr>
            </a:p>
          </p:txBody>
        </p:sp>
        <p:sp>
          <p:nvSpPr>
            <p:cNvPr id="58502" name="Freeform 127"/>
            <p:cNvSpPr>
              <a:spLocks/>
            </p:cNvSpPr>
            <p:nvPr/>
          </p:nvSpPr>
          <p:spPr bwMode="auto">
            <a:xfrm>
              <a:off x="1895" y="1438"/>
              <a:ext cx="54" cy="51"/>
            </a:xfrm>
            <a:custGeom>
              <a:avLst/>
              <a:gdLst>
                <a:gd name="T0" fmla="*/ 25 w 54"/>
                <a:gd name="T1" fmla="*/ 51 h 51"/>
                <a:gd name="T2" fmla="*/ 32 w 54"/>
                <a:gd name="T3" fmla="*/ 51 h 51"/>
                <a:gd name="T4" fmla="*/ 35 w 54"/>
                <a:gd name="T5" fmla="*/ 51 h 51"/>
                <a:gd name="T6" fmla="*/ 38 w 54"/>
                <a:gd name="T7" fmla="*/ 47 h 51"/>
                <a:gd name="T8" fmla="*/ 41 w 54"/>
                <a:gd name="T9" fmla="*/ 47 h 51"/>
                <a:gd name="T10" fmla="*/ 44 w 54"/>
                <a:gd name="T11" fmla="*/ 44 h 51"/>
                <a:gd name="T12" fmla="*/ 47 w 54"/>
                <a:gd name="T13" fmla="*/ 41 h 51"/>
                <a:gd name="T14" fmla="*/ 51 w 54"/>
                <a:gd name="T15" fmla="*/ 38 h 51"/>
                <a:gd name="T16" fmla="*/ 51 w 54"/>
                <a:gd name="T17" fmla="*/ 35 h 51"/>
                <a:gd name="T18" fmla="*/ 54 w 54"/>
                <a:gd name="T19" fmla="*/ 29 h 51"/>
                <a:gd name="T20" fmla="*/ 54 w 54"/>
                <a:gd name="T21" fmla="*/ 25 h 51"/>
                <a:gd name="T22" fmla="*/ 54 w 54"/>
                <a:gd name="T23" fmla="*/ 22 h 51"/>
                <a:gd name="T24" fmla="*/ 51 w 54"/>
                <a:gd name="T25" fmla="*/ 16 h 51"/>
                <a:gd name="T26" fmla="*/ 51 w 54"/>
                <a:gd name="T27" fmla="*/ 13 h 51"/>
                <a:gd name="T28" fmla="*/ 47 w 54"/>
                <a:gd name="T29" fmla="*/ 10 h 51"/>
                <a:gd name="T30" fmla="*/ 44 w 54"/>
                <a:gd name="T31" fmla="*/ 6 h 51"/>
                <a:gd name="T32" fmla="*/ 41 w 54"/>
                <a:gd name="T33" fmla="*/ 3 h 51"/>
                <a:gd name="T34" fmla="*/ 38 w 54"/>
                <a:gd name="T35" fmla="*/ 3 h 51"/>
                <a:gd name="T36" fmla="*/ 35 w 54"/>
                <a:gd name="T37" fmla="*/ 0 h 51"/>
                <a:gd name="T38" fmla="*/ 32 w 54"/>
                <a:gd name="T39" fmla="*/ 0 h 51"/>
                <a:gd name="T40" fmla="*/ 28 w 54"/>
                <a:gd name="T41" fmla="*/ 0 h 51"/>
                <a:gd name="T42" fmla="*/ 22 w 54"/>
                <a:gd name="T43" fmla="*/ 0 h 51"/>
                <a:gd name="T44" fmla="*/ 19 w 54"/>
                <a:gd name="T45" fmla="*/ 0 h 51"/>
                <a:gd name="T46" fmla="*/ 16 w 54"/>
                <a:gd name="T47" fmla="*/ 3 h 51"/>
                <a:gd name="T48" fmla="*/ 13 w 54"/>
                <a:gd name="T49" fmla="*/ 3 h 51"/>
                <a:gd name="T50" fmla="*/ 10 w 54"/>
                <a:gd name="T51" fmla="*/ 6 h 51"/>
                <a:gd name="T52" fmla="*/ 6 w 54"/>
                <a:gd name="T53" fmla="*/ 10 h 51"/>
                <a:gd name="T54" fmla="*/ 3 w 54"/>
                <a:gd name="T55" fmla="*/ 13 h 51"/>
                <a:gd name="T56" fmla="*/ 3 w 54"/>
                <a:gd name="T57" fmla="*/ 16 h 51"/>
                <a:gd name="T58" fmla="*/ 0 w 54"/>
                <a:gd name="T59" fmla="*/ 22 h 51"/>
                <a:gd name="T60" fmla="*/ 0 w 54"/>
                <a:gd name="T61" fmla="*/ 25 h 51"/>
                <a:gd name="T62" fmla="*/ 0 w 54"/>
                <a:gd name="T63" fmla="*/ 29 h 51"/>
                <a:gd name="T64" fmla="*/ 3 w 54"/>
                <a:gd name="T65" fmla="*/ 35 h 51"/>
                <a:gd name="T66" fmla="*/ 3 w 54"/>
                <a:gd name="T67" fmla="*/ 38 h 51"/>
                <a:gd name="T68" fmla="*/ 6 w 54"/>
                <a:gd name="T69" fmla="*/ 41 h 51"/>
                <a:gd name="T70" fmla="*/ 10 w 54"/>
                <a:gd name="T71" fmla="*/ 44 h 51"/>
                <a:gd name="T72" fmla="*/ 13 w 54"/>
                <a:gd name="T73" fmla="*/ 47 h 51"/>
                <a:gd name="T74" fmla="*/ 16 w 54"/>
                <a:gd name="T75" fmla="*/ 47 h 51"/>
                <a:gd name="T76" fmla="*/ 19 w 54"/>
                <a:gd name="T77" fmla="*/ 51 h 51"/>
                <a:gd name="T78" fmla="*/ 22 w 54"/>
                <a:gd name="T79" fmla="*/ 51 h 51"/>
                <a:gd name="T80" fmla="*/ 28 w 54"/>
                <a:gd name="T81" fmla="*/ 51 h 51"/>
                <a:gd name="T82" fmla="*/ 28 w 54"/>
                <a:gd name="T83" fmla="*/ 51 h 51"/>
                <a:gd name="T84" fmla="*/ 25 w 54"/>
                <a:gd name="T85" fmla="*/ 51 h 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
                <a:gd name="T130" fmla="*/ 0 h 51"/>
                <a:gd name="T131" fmla="*/ 54 w 54"/>
                <a:gd name="T132" fmla="*/ 51 h 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 h="51">
                  <a:moveTo>
                    <a:pt x="25" y="51"/>
                  </a:moveTo>
                  <a:lnTo>
                    <a:pt x="32" y="51"/>
                  </a:lnTo>
                  <a:lnTo>
                    <a:pt x="35" y="51"/>
                  </a:lnTo>
                  <a:lnTo>
                    <a:pt x="38" y="47"/>
                  </a:lnTo>
                  <a:lnTo>
                    <a:pt x="41" y="47"/>
                  </a:lnTo>
                  <a:lnTo>
                    <a:pt x="44" y="44"/>
                  </a:lnTo>
                  <a:lnTo>
                    <a:pt x="47" y="41"/>
                  </a:lnTo>
                  <a:lnTo>
                    <a:pt x="51" y="38"/>
                  </a:lnTo>
                  <a:lnTo>
                    <a:pt x="51" y="35"/>
                  </a:lnTo>
                  <a:lnTo>
                    <a:pt x="54" y="29"/>
                  </a:lnTo>
                  <a:lnTo>
                    <a:pt x="54" y="25"/>
                  </a:lnTo>
                  <a:lnTo>
                    <a:pt x="54" y="22"/>
                  </a:lnTo>
                  <a:lnTo>
                    <a:pt x="51" y="16"/>
                  </a:lnTo>
                  <a:lnTo>
                    <a:pt x="51" y="13"/>
                  </a:lnTo>
                  <a:lnTo>
                    <a:pt x="47" y="10"/>
                  </a:lnTo>
                  <a:lnTo>
                    <a:pt x="44" y="6"/>
                  </a:lnTo>
                  <a:lnTo>
                    <a:pt x="41" y="3"/>
                  </a:lnTo>
                  <a:lnTo>
                    <a:pt x="38" y="3"/>
                  </a:lnTo>
                  <a:lnTo>
                    <a:pt x="35" y="0"/>
                  </a:lnTo>
                  <a:lnTo>
                    <a:pt x="32" y="0"/>
                  </a:lnTo>
                  <a:lnTo>
                    <a:pt x="28" y="0"/>
                  </a:lnTo>
                  <a:lnTo>
                    <a:pt x="22" y="0"/>
                  </a:lnTo>
                  <a:lnTo>
                    <a:pt x="19" y="0"/>
                  </a:lnTo>
                  <a:lnTo>
                    <a:pt x="16" y="3"/>
                  </a:lnTo>
                  <a:lnTo>
                    <a:pt x="13" y="3"/>
                  </a:lnTo>
                  <a:lnTo>
                    <a:pt x="10" y="6"/>
                  </a:lnTo>
                  <a:lnTo>
                    <a:pt x="6" y="10"/>
                  </a:lnTo>
                  <a:lnTo>
                    <a:pt x="3" y="13"/>
                  </a:lnTo>
                  <a:lnTo>
                    <a:pt x="3" y="16"/>
                  </a:lnTo>
                  <a:lnTo>
                    <a:pt x="0" y="22"/>
                  </a:lnTo>
                  <a:lnTo>
                    <a:pt x="0" y="25"/>
                  </a:lnTo>
                  <a:lnTo>
                    <a:pt x="0" y="29"/>
                  </a:lnTo>
                  <a:lnTo>
                    <a:pt x="3" y="35"/>
                  </a:lnTo>
                  <a:lnTo>
                    <a:pt x="3" y="38"/>
                  </a:lnTo>
                  <a:lnTo>
                    <a:pt x="6" y="41"/>
                  </a:lnTo>
                  <a:lnTo>
                    <a:pt x="10" y="44"/>
                  </a:lnTo>
                  <a:lnTo>
                    <a:pt x="13" y="47"/>
                  </a:lnTo>
                  <a:lnTo>
                    <a:pt x="16" y="47"/>
                  </a:lnTo>
                  <a:lnTo>
                    <a:pt x="19" y="51"/>
                  </a:lnTo>
                  <a:lnTo>
                    <a:pt x="22" y="51"/>
                  </a:lnTo>
                  <a:lnTo>
                    <a:pt x="28" y="51"/>
                  </a:lnTo>
                  <a:lnTo>
                    <a:pt x="25" y="51"/>
                  </a:lnTo>
                  <a:close/>
                </a:path>
              </a:pathLst>
            </a:custGeom>
            <a:solidFill>
              <a:srgbClr val="000000"/>
            </a:solidFill>
            <a:ln w="9525">
              <a:noFill/>
              <a:round/>
              <a:headEnd/>
              <a:tailEnd/>
            </a:ln>
          </p:spPr>
          <p:txBody>
            <a:bodyPr/>
            <a:lstStyle/>
            <a:p>
              <a:endParaRPr lang="en-US"/>
            </a:p>
          </p:txBody>
        </p:sp>
        <p:sp>
          <p:nvSpPr>
            <p:cNvPr id="58503" name="Freeform 128"/>
            <p:cNvSpPr>
              <a:spLocks/>
            </p:cNvSpPr>
            <p:nvPr/>
          </p:nvSpPr>
          <p:spPr bwMode="auto">
            <a:xfrm>
              <a:off x="1895" y="1596"/>
              <a:ext cx="54" cy="50"/>
            </a:xfrm>
            <a:custGeom>
              <a:avLst/>
              <a:gdLst>
                <a:gd name="T0" fmla="*/ 25 w 54"/>
                <a:gd name="T1" fmla="*/ 50 h 50"/>
                <a:gd name="T2" fmla="*/ 32 w 54"/>
                <a:gd name="T3" fmla="*/ 50 h 50"/>
                <a:gd name="T4" fmla="*/ 35 w 54"/>
                <a:gd name="T5" fmla="*/ 50 h 50"/>
                <a:gd name="T6" fmla="*/ 38 w 54"/>
                <a:gd name="T7" fmla="*/ 47 h 50"/>
                <a:gd name="T8" fmla="*/ 41 w 54"/>
                <a:gd name="T9" fmla="*/ 47 h 50"/>
                <a:gd name="T10" fmla="*/ 44 w 54"/>
                <a:gd name="T11" fmla="*/ 44 h 50"/>
                <a:gd name="T12" fmla="*/ 47 w 54"/>
                <a:gd name="T13" fmla="*/ 41 h 50"/>
                <a:gd name="T14" fmla="*/ 51 w 54"/>
                <a:gd name="T15" fmla="*/ 38 h 50"/>
                <a:gd name="T16" fmla="*/ 51 w 54"/>
                <a:gd name="T17" fmla="*/ 35 h 50"/>
                <a:gd name="T18" fmla="*/ 54 w 54"/>
                <a:gd name="T19" fmla="*/ 28 h 50"/>
                <a:gd name="T20" fmla="*/ 54 w 54"/>
                <a:gd name="T21" fmla="*/ 25 h 50"/>
                <a:gd name="T22" fmla="*/ 54 w 54"/>
                <a:gd name="T23" fmla="*/ 22 h 50"/>
                <a:gd name="T24" fmla="*/ 51 w 54"/>
                <a:gd name="T25" fmla="*/ 16 h 50"/>
                <a:gd name="T26" fmla="*/ 51 w 54"/>
                <a:gd name="T27" fmla="*/ 13 h 50"/>
                <a:gd name="T28" fmla="*/ 47 w 54"/>
                <a:gd name="T29" fmla="*/ 9 h 50"/>
                <a:gd name="T30" fmla="*/ 44 w 54"/>
                <a:gd name="T31" fmla="*/ 6 h 50"/>
                <a:gd name="T32" fmla="*/ 41 w 54"/>
                <a:gd name="T33" fmla="*/ 3 h 50"/>
                <a:gd name="T34" fmla="*/ 38 w 54"/>
                <a:gd name="T35" fmla="*/ 3 h 50"/>
                <a:gd name="T36" fmla="*/ 35 w 54"/>
                <a:gd name="T37" fmla="*/ 0 h 50"/>
                <a:gd name="T38" fmla="*/ 32 w 54"/>
                <a:gd name="T39" fmla="*/ 0 h 50"/>
                <a:gd name="T40" fmla="*/ 28 w 54"/>
                <a:gd name="T41" fmla="*/ 0 h 50"/>
                <a:gd name="T42" fmla="*/ 22 w 54"/>
                <a:gd name="T43" fmla="*/ 0 h 50"/>
                <a:gd name="T44" fmla="*/ 19 w 54"/>
                <a:gd name="T45" fmla="*/ 0 h 50"/>
                <a:gd name="T46" fmla="*/ 16 w 54"/>
                <a:gd name="T47" fmla="*/ 3 h 50"/>
                <a:gd name="T48" fmla="*/ 13 w 54"/>
                <a:gd name="T49" fmla="*/ 3 h 50"/>
                <a:gd name="T50" fmla="*/ 10 w 54"/>
                <a:gd name="T51" fmla="*/ 6 h 50"/>
                <a:gd name="T52" fmla="*/ 6 w 54"/>
                <a:gd name="T53" fmla="*/ 9 h 50"/>
                <a:gd name="T54" fmla="*/ 3 w 54"/>
                <a:gd name="T55" fmla="*/ 13 h 50"/>
                <a:gd name="T56" fmla="*/ 3 w 54"/>
                <a:gd name="T57" fmla="*/ 16 h 50"/>
                <a:gd name="T58" fmla="*/ 0 w 54"/>
                <a:gd name="T59" fmla="*/ 22 h 50"/>
                <a:gd name="T60" fmla="*/ 0 w 54"/>
                <a:gd name="T61" fmla="*/ 25 h 50"/>
                <a:gd name="T62" fmla="*/ 0 w 54"/>
                <a:gd name="T63" fmla="*/ 28 h 50"/>
                <a:gd name="T64" fmla="*/ 3 w 54"/>
                <a:gd name="T65" fmla="*/ 35 h 50"/>
                <a:gd name="T66" fmla="*/ 3 w 54"/>
                <a:gd name="T67" fmla="*/ 38 h 50"/>
                <a:gd name="T68" fmla="*/ 6 w 54"/>
                <a:gd name="T69" fmla="*/ 41 h 50"/>
                <a:gd name="T70" fmla="*/ 10 w 54"/>
                <a:gd name="T71" fmla="*/ 44 h 50"/>
                <a:gd name="T72" fmla="*/ 13 w 54"/>
                <a:gd name="T73" fmla="*/ 47 h 50"/>
                <a:gd name="T74" fmla="*/ 16 w 54"/>
                <a:gd name="T75" fmla="*/ 47 h 50"/>
                <a:gd name="T76" fmla="*/ 19 w 54"/>
                <a:gd name="T77" fmla="*/ 50 h 50"/>
                <a:gd name="T78" fmla="*/ 22 w 54"/>
                <a:gd name="T79" fmla="*/ 50 h 50"/>
                <a:gd name="T80" fmla="*/ 28 w 54"/>
                <a:gd name="T81" fmla="*/ 50 h 50"/>
                <a:gd name="T82" fmla="*/ 28 w 54"/>
                <a:gd name="T83" fmla="*/ 50 h 50"/>
                <a:gd name="T84" fmla="*/ 25 w 54"/>
                <a:gd name="T85" fmla="*/ 50 h 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
                <a:gd name="T130" fmla="*/ 0 h 50"/>
                <a:gd name="T131" fmla="*/ 54 w 54"/>
                <a:gd name="T132" fmla="*/ 50 h 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 h="50">
                  <a:moveTo>
                    <a:pt x="25" y="50"/>
                  </a:moveTo>
                  <a:lnTo>
                    <a:pt x="32" y="50"/>
                  </a:lnTo>
                  <a:lnTo>
                    <a:pt x="35" y="50"/>
                  </a:lnTo>
                  <a:lnTo>
                    <a:pt x="38" y="47"/>
                  </a:lnTo>
                  <a:lnTo>
                    <a:pt x="41" y="47"/>
                  </a:lnTo>
                  <a:lnTo>
                    <a:pt x="44" y="44"/>
                  </a:lnTo>
                  <a:lnTo>
                    <a:pt x="47" y="41"/>
                  </a:lnTo>
                  <a:lnTo>
                    <a:pt x="51" y="38"/>
                  </a:lnTo>
                  <a:lnTo>
                    <a:pt x="51" y="35"/>
                  </a:lnTo>
                  <a:lnTo>
                    <a:pt x="54" y="28"/>
                  </a:lnTo>
                  <a:lnTo>
                    <a:pt x="54" y="25"/>
                  </a:lnTo>
                  <a:lnTo>
                    <a:pt x="54" y="22"/>
                  </a:lnTo>
                  <a:lnTo>
                    <a:pt x="51" y="16"/>
                  </a:lnTo>
                  <a:lnTo>
                    <a:pt x="51" y="13"/>
                  </a:lnTo>
                  <a:lnTo>
                    <a:pt x="47" y="9"/>
                  </a:lnTo>
                  <a:lnTo>
                    <a:pt x="44" y="6"/>
                  </a:lnTo>
                  <a:lnTo>
                    <a:pt x="41" y="3"/>
                  </a:lnTo>
                  <a:lnTo>
                    <a:pt x="38" y="3"/>
                  </a:lnTo>
                  <a:lnTo>
                    <a:pt x="35" y="0"/>
                  </a:lnTo>
                  <a:lnTo>
                    <a:pt x="32" y="0"/>
                  </a:lnTo>
                  <a:lnTo>
                    <a:pt x="28" y="0"/>
                  </a:lnTo>
                  <a:lnTo>
                    <a:pt x="22" y="0"/>
                  </a:lnTo>
                  <a:lnTo>
                    <a:pt x="19" y="0"/>
                  </a:lnTo>
                  <a:lnTo>
                    <a:pt x="16" y="3"/>
                  </a:lnTo>
                  <a:lnTo>
                    <a:pt x="13" y="3"/>
                  </a:lnTo>
                  <a:lnTo>
                    <a:pt x="10" y="6"/>
                  </a:lnTo>
                  <a:lnTo>
                    <a:pt x="6" y="9"/>
                  </a:lnTo>
                  <a:lnTo>
                    <a:pt x="3" y="13"/>
                  </a:lnTo>
                  <a:lnTo>
                    <a:pt x="3" y="16"/>
                  </a:lnTo>
                  <a:lnTo>
                    <a:pt x="0" y="22"/>
                  </a:lnTo>
                  <a:lnTo>
                    <a:pt x="0" y="25"/>
                  </a:lnTo>
                  <a:lnTo>
                    <a:pt x="0" y="28"/>
                  </a:lnTo>
                  <a:lnTo>
                    <a:pt x="3" y="35"/>
                  </a:lnTo>
                  <a:lnTo>
                    <a:pt x="3" y="38"/>
                  </a:lnTo>
                  <a:lnTo>
                    <a:pt x="6" y="41"/>
                  </a:lnTo>
                  <a:lnTo>
                    <a:pt x="10" y="44"/>
                  </a:lnTo>
                  <a:lnTo>
                    <a:pt x="13" y="47"/>
                  </a:lnTo>
                  <a:lnTo>
                    <a:pt x="16" y="47"/>
                  </a:lnTo>
                  <a:lnTo>
                    <a:pt x="19" y="50"/>
                  </a:lnTo>
                  <a:lnTo>
                    <a:pt x="22" y="50"/>
                  </a:lnTo>
                  <a:lnTo>
                    <a:pt x="28" y="50"/>
                  </a:lnTo>
                  <a:lnTo>
                    <a:pt x="25" y="50"/>
                  </a:lnTo>
                  <a:close/>
                </a:path>
              </a:pathLst>
            </a:custGeom>
            <a:solidFill>
              <a:srgbClr val="000000"/>
            </a:solidFill>
            <a:ln w="9525">
              <a:noFill/>
              <a:round/>
              <a:headEnd/>
              <a:tailEnd/>
            </a:ln>
          </p:spPr>
          <p:txBody>
            <a:bodyPr/>
            <a:lstStyle/>
            <a:p>
              <a:endParaRPr lang="en-US"/>
            </a:p>
          </p:txBody>
        </p:sp>
        <p:sp>
          <p:nvSpPr>
            <p:cNvPr id="58504" name="Freeform 129"/>
            <p:cNvSpPr>
              <a:spLocks/>
            </p:cNvSpPr>
            <p:nvPr/>
          </p:nvSpPr>
          <p:spPr bwMode="auto">
            <a:xfrm>
              <a:off x="1895" y="1754"/>
              <a:ext cx="54" cy="50"/>
            </a:xfrm>
            <a:custGeom>
              <a:avLst/>
              <a:gdLst>
                <a:gd name="T0" fmla="*/ 25 w 54"/>
                <a:gd name="T1" fmla="*/ 50 h 50"/>
                <a:gd name="T2" fmla="*/ 32 w 54"/>
                <a:gd name="T3" fmla="*/ 50 h 50"/>
                <a:gd name="T4" fmla="*/ 35 w 54"/>
                <a:gd name="T5" fmla="*/ 50 h 50"/>
                <a:gd name="T6" fmla="*/ 38 w 54"/>
                <a:gd name="T7" fmla="*/ 47 h 50"/>
                <a:gd name="T8" fmla="*/ 41 w 54"/>
                <a:gd name="T9" fmla="*/ 47 h 50"/>
                <a:gd name="T10" fmla="*/ 44 w 54"/>
                <a:gd name="T11" fmla="*/ 44 h 50"/>
                <a:gd name="T12" fmla="*/ 47 w 54"/>
                <a:gd name="T13" fmla="*/ 41 h 50"/>
                <a:gd name="T14" fmla="*/ 51 w 54"/>
                <a:gd name="T15" fmla="*/ 38 h 50"/>
                <a:gd name="T16" fmla="*/ 51 w 54"/>
                <a:gd name="T17" fmla="*/ 34 h 50"/>
                <a:gd name="T18" fmla="*/ 54 w 54"/>
                <a:gd name="T19" fmla="*/ 28 h 50"/>
                <a:gd name="T20" fmla="*/ 54 w 54"/>
                <a:gd name="T21" fmla="*/ 25 h 50"/>
                <a:gd name="T22" fmla="*/ 54 w 54"/>
                <a:gd name="T23" fmla="*/ 22 h 50"/>
                <a:gd name="T24" fmla="*/ 51 w 54"/>
                <a:gd name="T25" fmla="*/ 15 h 50"/>
                <a:gd name="T26" fmla="*/ 51 w 54"/>
                <a:gd name="T27" fmla="*/ 12 h 50"/>
                <a:gd name="T28" fmla="*/ 47 w 54"/>
                <a:gd name="T29" fmla="*/ 9 h 50"/>
                <a:gd name="T30" fmla="*/ 44 w 54"/>
                <a:gd name="T31" fmla="*/ 6 h 50"/>
                <a:gd name="T32" fmla="*/ 41 w 54"/>
                <a:gd name="T33" fmla="*/ 3 h 50"/>
                <a:gd name="T34" fmla="*/ 38 w 54"/>
                <a:gd name="T35" fmla="*/ 3 h 50"/>
                <a:gd name="T36" fmla="*/ 35 w 54"/>
                <a:gd name="T37" fmla="*/ 0 h 50"/>
                <a:gd name="T38" fmla="*/ 32 w 54"/>
                <a:gd name="T39" fmla="*/ 0 h 50"/>
                <a:gd name="T40" fmla="*/ 28 w 54"/>
                <a:gd name="T41" fmla="*/ 0 h 50"/>
                <a:gd name="T42" fmla="*/ 22 w 54"/>
                <a:gd name="T43" fmla="*/ 0 h 50"/>
                <a:gd name="T44" fmla="*/ 19 w 54"/>
                <a:gd name="T45" fmla="*/ 0 h 50"/>
                <a:gd name="T46" fmla="*/ 16 w 54"/>
                <a:gd name="T47" fmla="*/ 3 h 50"/>
                <a:gd name="T48" fmla="*/ 13 w 54"/>
                <a:gd name="T49" fmla="*/ 3 h 50"/>
                <a:gd name="T50" fmla="*/ 10 w 54"/>
                <a:gd name="T51" fmla="*/ 6 h 50"/>
                <a:gd name="T52" fmla="*/ 6 w 54"/>
                <a:gd name="T53" fmla="*/ 9 h 50"/>
                <a:gd name="T54" fmla="*/ 3 w 54"/>
                <a:gd name="T55" fmla="*/ 12 h 50"/>
                <a:gd name="T56" fmla="*/ 3 w 54"/>
                <a:gd name="T57" fmla="*/ 15 h 50"/>
                <a:gd name="T58" fmla="*/ 0 w 54"/>
                <a:gd name="T59" fmla="*/ 22 h 50"/>
                <a:gd name="T60" fmla="*/ 0 w 54"/>
                <a:gd name="T61" fmla="*/ 25 h 50"/>
                <a:gd name="T62" fmla="*/ 0 w 54"/>
                <a:gd name="T63" fmla="*/ 28 h 50"/>
                <a:gd name="T64" fmla="*/ 3 w 54"/>
                <a:gd name="T65" fmla="*/ 34 h 50"/>
                <a:gd name="T66" fmla="*/ 3 w 54"/>
                <a:gd name="T67" fmla="*/ 38 h 50"/>
                <a:gd name="T68" fmla="*/ 6 w 54"/>
                <a:gd name="T69" fmla="*/ 41 h 50"/>
                <a:gd name="T70" fmla="*/ 10 w 54"/>
                <a:gd name="T71" fmla="*/ 44 h 50"/>
                <a:gd name="T72" fmla="*/ 13 w 54"/>
                <a:gd name="T73" fmla="*/ 47 h 50"/>
                <a:gd name="T74" fmla="*/ 16 w 54"/>
                <a:gd name="T75" fmla="*/ 47 h 50"/>
                <a:gd name="T76" fmla="*/ 19 w 54"/>
                <a:gd name="T77" fmla="*/ 50 h 50"/>
                <a:gd name="T78" fmla="*/ 22 w 54"/>
                <a:gd name="T79" fmla="*/ 50 h 50"/>
                <a:gd name="T80" fmla="*/ 28 w 54"/>
                <a:gd name="T81" fmla="*/ 50 h 50"/>
                <a:gd name="T82" fmla="*/ 28 w 54"/>
                <a:gd name="T83" fmla="*/ 50 h 50"/>
                <a:gd name="T84" fmla="*/ 25 w 54"/>
                <a:gd name="T85" fmla="*/ 50 h 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
                <a:gd name="T130" fmla="*/ 0 h 50"/>
                <a:gd name="T131" fmla="*/ 54 w 54"/>
                <a:gd name="T132" fmla="*/ 50 h 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 h="50">
                  <a:moveTo>
                    <a:pt x="25" y="50"/>
                  </a:moveTo>
                  <a:lnTo>
                    <a:pt x="32" y="50"/>
                  </a:lnTo>
                  <a:lnTo>
                    <a:pt x="35" y="50"/>
                  </a:lnTo>
                  <a:lnTo>
                    <a:pt x="38" y="47"/>
                  </a:lnTo>
                  <a:lnTo>
                    <a:pt x="41" y="47"/>
                  </a:lnTo>
                  <a:lnTo>
                    <a:pt x="44" y="44"/>
                  </a:lnTo>
                  <a:lnTo>
                    <a:pt x="47" y="41"/>
                  </a:lnTo>
                  <a:lnTo>
                    <a:pt x="51" y="38"/>
                  </a:lnTo>
                  <a:lnTo>
                    <a:pt x="51" y="34"/>
                  </a:lnTo>
                  <a:lnTo>
                    <a:pt x="54" y="28"/>
                  </a:lnTo>
                  <a:lnTo>
                    <a:pt x="54" y="25"/>
                  </a:lnTo>
                  <a:lnTo>
                    <a:pt x="54" y="22"/>
                  </a:lnTo>
                  <a:lnTo>
                    <a:pt x="51" y="15"/>
                  </a:lnTo>
                  <a:lnTo>
                    <a:pt x="51" y="12"/>
                  </a:lnTo>
                  <a:lnTo>
                    <a:pt x="47" y="9"/>
                  </a:lnTo>
                  <a:lnTo>
                    <a:pt x="44" y="6"/>
                  </a:lnTo>
                  <a:lnTo>
                    <a:pt x="41" y="3"/>
                  </a:lnTo>
                  <a:lnTo>
                    <a:pt x="38" y="3"/>
                  </a:lnTo>
                  <a:lnTo>
                    <a:pt x="35" y="0"/>
                  </a:lnTo>
                  <a:lnTo>
                    <a:pt x="32" y="0"/>
                  </a:lnTo>
                  <a:lnTo>
                    <a:pt x="28" y="0"/>
                  </a:lnTo>
                  <a:lnTo>
                    <a:pt x="22" y="0"/>
                  </a:lnTo>
                  <a:lnTo>
                    <a:pt x="19" y="0"/>
                  </a:lnTo>
                  <a:lnTo>
                    <a:pt x="16" y="3"/>
                  </a:lnTo>
                  <a:lnTo>
                    <a:pt x="13" y="3"/>
                  </a:lnTo>
                  <a:lnTo>
                    <a:pt x="10" y="6"/>
                  </a:lnTo>
                  <a:lnTo>
                    <a:pt x="6" y="9"/>
                  </a:lnTo>
                  <a:lnTo>
                    <a:pt x="3" y="12"/>
                  </a:lnTo>
                  <a:lnTo>
                    <a:pt x="3" y="15"/>
                  </a:lnTo>
                  <a:lnTo>
                    <a:pt x="0" y="22"/>
                  </a:lnTo>
                  <a:lnTo>
                    <a:pt x="0" y="25"/>
                  </a:lnTo>
                  <a:lnTo>
                    <a:pt x="0" y="28"/>
                  </a:lnTo>
                  <a:lnTo>
                    <a:pt x="3" y="34"/>
                  </a:lnTo>
                  <a:lnTo>
                    <a:pt x="3" y="38"/>
                  </a:lnTo>
                  <a:lnTo>
                    <a:pt x="6" y="41"/>
                  </a:lnTo>
                  <a:lnTo>
                    <a:pt x="10" y="44"/>
                  </a:lnTo>
                  <a:lnTo>
                    <a:pt x="13" y="47"/>
                  </a:lnTo>
                  <a:lnTo>
                    <a:pt x="16" y="47"/>
                  </a:lnTo>
                  <a:lnTo>
                    <a:pt x="19" y="50"/>
                  </a:lnTo>
                  <a:lnTo>
                    <a:pt x="22" y="50"/>
                  </a:lnTo>
                  <a:lnTo>
                    <a:pt x="28" y="50"/>
                  </a:lnTo>
                  <a:lnTo>
                    <a:pt x="25" y="50"/>
                  </a:lnTo>
                  <a:close/>
                </a:path>
              </a:pathLst>
            </a:custGeom>
            <a:solidFill>
              <a:srgbClr val="000000"/>
            </a:solidFill>
            <a:ln w="9525">
              <a:noFill/>
              <a:round/>
              <a:headEnd/>
              <a:tailEnd/>
            </a:ln>
          </p:spPr>
          <p:txBody>
            <a:bodyPr/>
            <a:lstStyle/>
            <a:p>
              <a:endParaRPr lang="en-US"/>
            </a:p>
          </p:txBody>
        </p:sp>
        <p:sp>
          <p:nvSpPr>
            <p:cNvPr id="58505" name="Freeform 130"/>
            <p:cNvSpPr>
              <a:spLocks/>
            </p:cNvSpPr>
            <p:nvPr/>
          </p:nvSpPr>
          <p:spPr bwMode="auto">
            <a:xfrm>
              <a:off x="1895" y="1911"/>
              <a:ext cx="54" cy="51"/>
            </a:xfrm>
            <a:custGeom>
              <a:avLst/>
              <a:gdLst>
                <a:gd name="T0" fmla="*/ 25 w 54"/>
                <a:gd name="T1" fmla="*/ 51 h 51"/>
                <a:gd name="T2" fmla="*/ 32 w 54"/>
                <a:gd name="T3" fmla="*/ 51 h 51"/>
                <a:gd name="T4" fmla="*/ 35 w 54"/>
                <a:gd name="T5" fmla="*/ 51 h 51"/>
                <a:gd name="T6" fmla="*/ 38 w 54"/>
                <a:gd name="T7" fmla="*/ 48 h 51"/>
                <a:gd name="T8" fmla="*/ 41 w 54"/>
                <a:gd name="T9" fmla="*/ 48 h 51"/>
                <a:gd name="T10" fmla="*/ 44 w 54"/>
                <a:gd name="T11" fmla="*/ 45 h 51"/>
                <a:gd name="T12" fmla="*/ 47 w 54"/>
                <a:gd name="T13" fmla="*/ 41 h 51"/>
                <a:gd name="T14" fmla="*/ 51 w 54"/>
                <a:gd name="T15" fmla="*/ 38 h 51"/>
                <a:gd name="T16" fmla="*/ 51 w 54"/>
                <a:gd name="T17" fmla="*/ 35 h 51"/>
                <a:gd name="T18" fmla="*/ 54 w 54"/>
                <a:gd name="T19" fmla="*/ 29 h 51"/>
                <a:gd name="T20" fmla="*/ 54 w 54"/>
                <a:gd name="T21" fmla="*/ 26 h 51"/>
                <a:gd name="T22" fmla="*/ 54 w 54"/>
                <a:gd name="T23" fmla="*/ 23 h 51"/>
                <a:gd name="T24" fmla="*/ 51 w 54"/>
                <a:gd name="T25" fmla="*/ 16 h 51"/>
                <a:gd name="T26" fmla="*/ 51 w 54"/>
                <a:gd name="T27" fmla="*/ 13 h 51"/>
                <a:gd name="T28" fmla="*/ 47 w 54"/>
                <a:gd name="T29" fmla="*/ 10 h 51"/>
                <a:gd name="T30" fmla="*/ 44 w 54"/>
                <a:gd name="T31" fmla="*/ 7 h 51"/>
                <a:gd name="T32" fmla="*/ 41 w 54"/>
                <a:gd name="T33" fmla="*/ 4 h 51"/>
                <a:gd name="T34" fmla="*/ 38 w 54"/>
                <a:gd name="T35" fmla="*/ 4 h 51"/>
                <a:gd name="T36" fmla="*/ 35 w 54"/>
                <a:gd name="T37" fmla="*/ 0 h 51"/>
                <a:gd name="T38" fmla="*/ 32 w 54"/>
                <a:gd name="T39" fmla="*/ 0 h 51"/>
                <a:gd name="T40" fmla="*/ 28 w 54"/>
                <a:gd name="T41" fmla="*/ 0 h 51"/>
                <a:gd name="T42" fmla="*/ 22 w 54"/>
                <a:gd name="T43" fmla="*/ 0 h 51"/>
                <a:gd name="T44" fmla="*/ 19 w 54"/>
                <a:gd name="T45" fmla="*/ 0 h 51"/>
                <a:gd name="T46" fmla="*/ 16 w 54"/>
                <a:gd name="T47" fmla="*/ 4 h 51"/>
                <a:gd name="T48" fmla="*/ 13 w 54"/>
                <a:gd name="T49" fmla="*/ 4 h 51"/>
                <a:gd name="T50" fmla="*/ 10 w 54"/>
                <a:gd name="T51" fmla="*/ 7 h 51"/>
                <a:gd name="T52" fmla="*/ 6 w 54"/>
                <a:gd name="T53" fmla="*/ 10 h 51"/>
                <a:gd name="T54" fmla="*/ 3 w 54"/>
                <a:gd name="T55" fmla="*/ 13 h 51"/>
                <a:gd name="T56" fmla="*/ 3 w 54"/>
                <a:gd name="T57" fmla="*/ 16 h 51"/>
                <a:gd name="T58" fmla="*/ 0 w 54"/>
                <a:gd name="T59" fmla="*/ 23 h 51"/>
                <a:gd name="T60" fmla="*/ 0 w 54"/>
                <a:gd name="T61" fmla="*/ 26 h 51"/>
                <a:gd name="T62" fmla="*/ 0 w 54"/>
                <a:gd name="T63" fmla="*/ 29 h 51"/>
                <a:gd name="T64" fmla="*/ 3 w 54"/>
                <a:gd name="T65" fmla="*/ 35 h 51"/>
                <a:gd name="T66" fmla="*/ 3 w 54"/>
                <a:gd name="T67" fmla="*/ 38 h 51"/>
                <a:gd name="T68" fmla="*/ 6 w 54"/>
                <a:gd name="T69" fmla="*/ 41 h 51"/>
                <a:gd name="T70" fmla="*/ 10 w 54"/>
                <a:gd name="T71" fmla="*/ 45 h 51"/>
                <a:gd name="T72" fmla="*/ 13 w 54"/>
                <a:gd name="T73" fmla="*/ 48 h 51"/>
                <a:gd name="T74" fmla="*/ 16 w 54"/>
                <a:gd name="T75" fmla="*/ 48 h 51"/>
                <a:gd name="T76" fmla="*/ 19 w 54"/>
                <a:gd name="T77" fmla="*/ 51 h 51"/>
                <a:gd name="T78" fmla="*/ 22 w 54"/>
                <a:gd name="T79" fmla="*/ 51 h 51"/>
                <a:gd name="T80" fmla="*/ 28 w 54"/>
                <a:gd name="T81" fmla="*/ 51 h 51"/>
                <a:gd name="T82" fmla="*/ 28 w 54"/>
                <a:gd name="T83" fmla="*/ 51 h 51"/>
                <a:gd name="T84" fmla="*/ 25 w 54"/>
                <a:gd name="T85" fmla="*/ 51 h 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
                <a:gd name="T130" fmla="*/ 0 h 51"/>
                <a:gd name="T131" fmla="*/ 54 w 54"/>
                <a:gd name="T132" fmla="*/ 51 h 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 h="51">
                  <a:moveTo>
                    <a:pt x="25" y="51"/>
                  </a:moveTo>
                  <a:lnTo>
                    <a:pt x="32" y="51"/>
                  </a:lnTo>
                  <a:lnTo>
                    <a:pt x="35" y="51"/>
                  </a:lnTo>
                  <a:lnTo>
                    <a:pt x="38" y="48"/>
                  </a:lnTo>
                  <a:lnTo>
                    <a:pt x="41" y="48"/>
                  </a:lnTo>
                  <a:lnTo>
                    <a:pt x="44" y="45"/>
                  </a:lnTo>
                  <a:lnTo>
                    <a:pt x="47" y="41"/>
                  </a:lnTo>
                  <a:lnTo>
                    <a:pt x="51" y="38"/>
                  </a:lnTo>
                  <a:lnTo>
                    <a:pt x="51" y="35"/>
                  </a:lnTo>
                  <a:lnTo>
                    <a:pt x="54" y="29"/>
                  </a:lnTo>
                  <a:lnTo>
                    <a:pt x="54" y="26"/>
                  </a:lnTo>
                  <a:lnTo>
                    <a:pt x="54" y="23"/>
                  </a:lnTo>
                  <a:lnTo>
                    <a:pt x="51" y="16"/>
                  </a:lnTo>
                  <a:lnTo>
                    <a:pt x="51" y="13"/>
                  </a:lnTo>
                  <a:lnTo>
                    <a:pt x="47" y="10"/>
                  </a:lnTo>
                  <a:lnTo>
                    <a:pt x="44" y="7"/>
                  </a:lnTo>
                  <a:lnTo>
                    <a:pt x="41" y="4"/>
                  </a:lnTo>
                  <a:lnTo>
                    <a:pt x="38" y="4"/>
                  </a:lnTo>
                  <a:lnTo>
                    <a:pt x="35" y="0"/>
                  </a:lnTo>
                  <a:lnTo>
                    <a:pt x="32" y="0"/>
                  </a:lnTo>
                  <a:lnTo>
                    <a:pt x="28" y="0"/>
                  </a:lnTo>
                  <a:lnTo>
                    <a:pt x="22" y="0"/>
                  </a:lnTo>
                  <a:lnTo>
                    <a:pt x="19" y="0"/>
                  </a:lnTo>
                  <a:lnTo>
                    <a:pt x="16" y="4"/>
                  </a:lnTo>
                  <a:lnTo>
                    <a:pt x="13" y="4"/>
                  </a:lnTo>
                  <a:lnTo>
                    <a:pt x="10" y="7"/>
                  </a:lnTo>
                  <a:lnTo>
                    <a:pt x="6" y="10"/>
                  </a:lnTo>
                  <a:lnTo>
                    <a:pt x="3" y="13"/>
                  </a:lnTo>
                  <a:lnTo>
                    <a:pt x="3" y="16"/>
                  </a:lnTo>
                  <a:lnTo>
                    <a:pt x="0" y="23"/>
                  </a:lnTo>
                  <a:lnTo>
                    <a:pt x="0" y="26"/>
                  </a:lnTo>
                  <a:lnTo>
                    <a:pt x="0" y="29"/>
                  </a:lnTo>
                  <a:lnTo>
                    <a:pt x="3" y="35"/>
                  </a:lnTo>
                  <a:lnTo>
                    <a:pt x="3" y="38"/>
                  </a:lnTo>
                  <a:lnTo>
                    <a:pt x="6" y="41"/>
                  </a:lnTo>
                  <a:lnTo>
                    <a:pt x="10" y="45"/>
                  </a:lnTo>
                  <a:lnTo>
                    <a:pt x="13" y="48"/>
                  </a:lnTo>
                  <a:lnTo>
                    <a:pt x="16" y="48"/>
                  </a:lnTo>
                  <a:lnTo>
                    <a:pt x="19" y="51"/>
                  </a:lnTo>
                  <a:lnTo>
                    <a:pt x="22" y="51"/>
                  </a:lnTo>
                  <a:lnTo>
                    <a:pt x="28" y="51"/>
                  </a:lnTo>
                  <a:lnTo>
                    <a:pt x="25" y="51"/>
                  </a:lnTo>
                  <a:close/>
                </a:path>
              </a:pathLst>
            </a:custGeom>
            <a:solidFill>
              <a:srgbClr val="000000"/>
            </a:solidFill>
            <a:ln w="9525">
              <a:noFill/>
              <a:round/>
              <a:headEnd/>
              <a:tailEnd/>
            </a:ln>
          </p:spPr>
          <p:txBody>
            <a:bodyPr/>
            <a:lstStyle/>
            <a:p>
              <a:endParaRPr lang="en-US"/>
            </a:p>
          </p:txBody>
        </p:sp>
        <p:sp>
          <p:nvSpPr>
            <p:cNvPr id="58506" name="Freeform 131"/>
            <p:cNvSpPr>
              <a:spLocks/>
            </p:cNvSpPr>
            <p:nvPr/>
          </p:nvSpPr>
          <p:spPr bwMode="auto">
            <a:xfrm>
              <a:off x="1895" y="2069"/>
              <a:ext cx="54" cy="51"/>
            </a:xfrm>
            <a:custGeom>
              <a:avLst/>
              <a:gdLst>
                <a:gd name="T0" fmla="*/ 25 w 54"/>
                <a:gd name="T1" fmla="*/ 51 h 51"/>
                <a:gd name="T2" fmla="*/ 32 w 54"/>
                <a:gd name="T3" fmla="*/ 51 h 51"/>
                <a:gd name="T4" fmla="*/ 35 w 54"/>
                <a:gd name="T5" fmla="*/ 51 h 51"/>
                <a:gd name="T6" fmla="*/ 38 w 54"/>
                <a:gd name="T7" fmla="*/ 48 h 51"/>
                <a:gd name="T8" fmla="*/ 41 w 54"/>
                <a:gd name="T9" fmla="*/ 48 h 51"/>
                <a:gd name="T10" fmla="*/ 44 w 54"/>
                <a:gd name="T11" fmla="*/ 44 h 51"/>
                <a:gd name="T12" fmla="*/ 47 w 54"/>
                <a:gd name="T13" fmla="*/ 41 h 51"/>
                <a:gd name="T14" fmla="*/ 51 w 54"/>
                <a:gd name="T15" fmla="*/ 38 h 51"/>
                <a:gd name="T16" fmla="*/ 51 w 54"/>
                <a:gd name="T17" fmla="*/ 35 h 51"/>
                <a:gd name="T18" fmla="*/ 54 w 54"/>
                <a:gd name="T19" fmla="*/ 29 h 51"/>
                <a:gd name="T20" fmla="*/ 54 w 54"/>
                <a:gd name="T21" fmla="*/ 25 h 51"/>
                <a:gd name="T22" fmla="*/ 54 w 54"/>
                <a:gd name="T23" fmla="*/ 22 h 51"/>
                <a:gd name="T24" fmla="*/ 51 w 54"/>
                <a:gd name="T25" fmla="*/ 16 h 51"/>
                <a:gd name="T26" fmla="*/ 51 w 54"/>
                <a:gd name="T27" fmla="*/ 13 h 51"/>
                <a:gd name="T28" fmla="*/ 47 w 54"/>
                <a:gd name="T29" fmla="*/ 10 h 51"/>
                <a:gd name="T30" fmla="*/ 44 w 54"/>
                <a:gd name="T31" fmla="*/ 7 h 51"/>
                <a:gd name="T32" fmla="*/ 41 w 54"/>
                <a:gd name="T33" fmla="*/ 3 h 51"/>
                <a:gd name="T34" fmla="*/ 38 w 54"/>
                <a:gd name="T35" fmla="*/ 3 h 51"/>
                <a:gd name="T36" fmla="*/ 35 w 54"/>
                <a:gd name="T37" fmla="*/ 0 h 51"/>
                <a:gd name="T38" fmla="*/ 32 w 54"/>
                <a:gd name="T39" fmla="*/ 0 h 51"/>
                <a:gd name="T40" fmla="*/ 28 w 54"/>
                <a:gd name="T41" fmla="*/ 0 h 51"/>
                <a:gd name="T42" fmla="*/ 22 w 54"/>
                <a:gd name="T43" fmla="*/ 0 h 51"/>
                <a:gd name="T44" fmla="*/ 19 w 54"/>
                <a:gd name="T45" fmla="*/ 0 h 51"/>
                <a:gd name="T46" fmla="*/ 16 w 54"/>
                <a:gd name="T47" fmla="*/ 3 h 51"/>
                <a:gd name="T48" fmla="*/ 13 w 54"/>
                <a:gd name="T49" fmla="*/ 3 h 51"/>
                <a:gd name="T50" fmla="*/ 10 w 54"/>
                <a:gd name="T51" fmla="*/ 7 h 51"/>
                <a:gd name="T52" fmla="*/ 6 w 54"/>
                <a:gd name="T53" fmla="*/ 10 h 51"/>
                <a:gd name="T54" fmla="*/ 3 w 54"/>
                <a:gd name="T55" fmla="*/ 13 h 51"/>
                <a:gd name="T56" fmla="*/ 3 w 54"/>
                <a:gd name="T57" fmla="*/ 16 h 51"/>
                <a:gd name="T58" fmla="*/ 0 w 54"/>
                <a:gd name="T59" fmla="*/ 22 h 51"/>
                <a:gd name="T60" fmla="*/ 0 w 54"/>
                <a:gd name="T61" fmla="*/ 25 h 51"/>
                <a:gd name="T62" fmla="*/ 0 w 54"/>
                <a:gd name="T63" fmla="*/ 29 h 51"/>
                <a:gd name="T64" fmla="*/ 3 w 54"/>
                <a:gd name="T65" fmla="*/ 35 h 51"/>
                <a:gd name="T66" fmla="*/ 3 w 54"/>
                <a:gd name="T67" fmla="*/ 38 h 51"/>
                <a:gd name="T68" fmla="*/ 6 w 54"/>
                <a:gd name="T69" fmla="*/ 41 h 51"/>
                <a:gd name="T70" fmla="*/ 10 w 54"/>
                <a:gd name="T71" fmla="*/ 44 h 51"/>
                <a:gd name="T72" fmla="*/ 13 w 54"/>
                <a:gd name="T73" fmla="*/ 48 h 51"/>
                <a:gd name="T74" fmla="*/ 16 w 54"/>
                <a:gd name="T75" fmla="*/ 48 h 51"/>
                <a:gd name="T76" fmla="*/ 19 w 54"/>
                <a:gd name="T77" fmla="*/ 51 h 51"/>
                <a:gd name="T78" fmla="*/ 22 w 54"/>
                <a:gd name="T79" fmla="*/ 51 h 51"/>
                <a:gd name="T80" fmla="*/ 28 w 54"/>
                <a:gd name="T81" fmla="*/ 51 h 51"/>
                <a:gd name="T82" fmla="*/ 28 w 54"/>
                <a:gd name="T83" fmla="*/ 51 h 51"/>
                <a:gd name="T84" fmla="*/ 25 w 54"/>
                <a:gd name="T85" fmla="*/ 51 h 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
                <a:gd name="T130" fmla="*/ 0 h 51"/>
                <a:gd name="T131" fmla="*/ 54 w 54"/>
                <a:gd name="T132" fmla="*/ 51 h 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 h="51">
                  <a:moveTo>
                    <a:pt x="25" y="51"/>
                  </a:moveTo>
                  <a:lnTo>
                    <a:pt x="32" y="51"/>
                  </a:lnTo>
                  <a:lnTo>
                    <a:pt x="35" y="51"/>
                  </a:lnTo>
                  <a:lnTo>
                    <a:pt x="38" y="48"/>
                  </a:lnTo>
                  <a:lnTo>
                    <a:pt x="41" y="48"/>
                  </a:lnTo>
                  <a:lnTo>
                    <a:pt x="44" y="44"/>
                  </a:lnTo>
                  <a:lnTo>
                    <a:pt x="47" y="41"/>
                  </a:lnTo>
                  <a:lnTo>
                    <a:pt x="51" y="38"/>
                  </a:lnTo>
                  <a:lnTo>
                    <a:pt x="51" y="35"/>
                  </a:lnTo>
                  <a:lnTo>
                    <a:pt x="54" y="29"/>
                  </a:lnTo>
                  <a:lnTo>
                    <a:pt x="54" y="25"/>
                  </a:lnTo>
                  <a:lnTo>
                    <a:pt x="54" y="22"/>
                  </a:lnTo>
                  <a:lnTo>
                    <a:pt x="51" y="16"/>
                  </a:lnTo>
                  <a:lnTo>
                    <a:pt x="51" y="13"/>
                  </a:lnTo>
                  <a:lnTo>
                    <a:pt x="47" y="10"/>
                  </a:lnTo>
                  <a:lnTo>
                    <a:pt x="44" y="7"/>
                  </a:lnTo>
                  <a:lnTo>
                    <a:pt x="41" y="3"/>
                  </a:lnTo>
                  <a:lnTo>
                    <a:pt x="38" y="3"/>
                  </a:lnTo>
                  <a:lnTo>
                    <a:pt x="35" y="0"/>
                  </a:lnTo>
                  <a:lnTo>
                    <a:pt x="32" y="0"/>
                  </a:lnTo>
                  <a:lnTo>
                    <a:pt x="28" y="0"/>
                  </a:lnTo>
                  <a:lnTo>
                    <a:pt x="22" y="0"/>
                  </a:lnTo>
                  <a:lnTo>
                    <a:pt x="19" y="0"/>
                  </a:lnTo>
                  <a:lnTo>
                    <a:pt x="16" y="3"/>
                  </a:lnTo>
                  <a:lnTo>
                    <a:pt x="13" y="3"/>
                  </a:lnTo>
                  <a:lnTo>
                    <a:pt x="10" y="7"/>
                  </a:lnTo>
                  <a:lnTo>
                    <a:pt x="6" y="10"/>
                  </a:lnTo>
                  <a:lnTo>
                    <a:pt x="3" y="13"/>
                  </a:lnTo>
                  <a:lnTo>
                    <a:pt x="3" y="16"/>
                  </a:lnTo>
                  <a:lnTo>
                    <a:pt x="0" y="22"/>
                  </a:lnTo>
                  <a:lnTo>
                    <a:pt x="0" y="25"/>
                  </a:lnTo>
                  <a:lnTo>
                    <a:pt x="0" y="29"/>
                  </a:lnTo>
                  <a:lnTo>
                    <a:pt x="3" y="35"/>
                  </a:lnTo>
                  <a:lnTo>
                    <a:pt x="3" y="38"/>
                  </a:lnTo>
                  <a:lnTo>
                    <a:pt x="6" y="41"/>
                  </a:lnTo>
                  <a:lnTo>
                    <a:pt x="10" y="44"/>
                  </a:lnTo>
                  <a:lnTo>
                    <a:pt x="13" y="48"/>
                  </a:lnTo>
                  <a:lnTo>
                    <a:pt x="16" y="48"/>
                  </a:lnTo>
                  <a:lnTo>
                    <a:pt x="19" y="51"/>
                  </a:lnTo>
                  <a:lnTo>
                    <a:pt x="22" y="51"/>
                  </a:lnTo>
                  <a:lnTo>
                    <a:pt x="28" y="51"/>
                  </a:lnTo>
                  <a:lnTo>
                    <a:pt x="25" y="51"/>
                  </a:lnTo>
                  <a:close/>
                </a:path>
              </a:pathLst>
            </a:custGeom>
            <a:solidFill>
              <a:srgbClr val="000000"/>
            </a:solidFill>
            <a:ln w="9525">
              <a:noFill/>
              <a:round/>
              <a:headEnd/>
              <a:tailEnd/>
            </a:ln>
          </p:spPr>
          <p:txBody>
            <a:bodyPr/>
            <a:lstStyle/>
            <a:p>
              <a:endParaRPr lang="en-US"/>
            </a:p>
          </p:txBody>
        </p:sp>
        <p:sp>
          <p:nvSpPr>
            <p:cNvPr id="58507" name="Freeform 132"/>
            <p:cNvSpPr>
              <a:spLocks/>
            </p:cNvSpPr>
            <p:nvPr/>
          </p:nvSpPr>
          <p:spPr bwMode="auto">
            <a:xfrm>
              <a:off x="1895" y="2227"/>
              <a:ext cx="54" cy="50"/>
            </a:xfrm>
            <a:custGeom>
              <a:avLst/>
              <a:gdLst>
                <a:gd name="T0" fmla="*/ 25 w 54"/>
                <a:gd name="T1" fmla="*/ 50 h 50"/>
                <a:gd name="T2" fmla="*/ 32 w 54"/>
                <a:gd name="T3" fmla="*/ 50 h 50"/>
                <a:gd name="T4" fmla="*/ 35 w 54"/>
                <a:gd name="T5" fmla="*/ 50 h 50"/>
                <a:gd name="T6" fmla="*/ 38 w 54"/>
                <a:gd name="T7" fmla="*/ 47 h 50"/>
                <a:gd name="T8" fmla="*/ 41 w 54"/>
                <a:gd name="T9" fmla="*/ 47 h 50"/>
                <a:gd name="T10" fmla="*/ 44 w 54"/>
                <a:gd name="T11" fmla="*/ 44 h 50"/>
                <a:gd name="T12" fmla="*/ 47 w 54"/>
                <a:gd name="T13" fmla="*/ 41 h 50"/>
                <a:gd name="T14" fmla="*/ 51 w 54"/>
                <a:gd name="T15" fmla="*/ 38 h 50"/>
                <a:gd name="T16" fmla="*/ 51 w 54"/>
                <a:gd name="T17" fmla="*/ 35 h 50"/>
                <a:gd name="T18" fmla="*/ 54 w 54"/>
                <a:gd name="T19" fmla="*/ 28 h 50"/>
                <a:gd name="T20" fmla="*/ 54 w 54"/>
                <a:gd name="T21" fmla="*/ 25 h 50"/>
                <a:gd name="T22" fmla="*/ 54 w 54"/>
                <a:gd name="T23" fmla="*/ 22 h 50"/>
                <a:gd name="T24" fmla="*/ 51 w 54"/>
                <a:gd name="T25" fmla="*/ 16 h 50"/>
                <a:gd name="T26" fmla="*/ 51 w 54"/>
                <a:gd name="T27" fmla="*/ 13 h 50"/>
                <a:gd name="T28" fmla="*/ 47 w 54"/>
                <a:gd name="T29" fmla="*/ 9 h 50"/>
                <a:gd name="T30" fmla="*/ 44 w 54"/>
                <a:gd name="T31" fmla="*/ 6 h 50"/>
                <a:gd name="T32" fmla="*/ 41 w 54"/>
                <a:gd name="T33" fmla="*/ 3 h 50"/>
                <a:gd name="T34" fmla="*/ 38 w 54"/>
                <a:gd name="T35" fmla="*/ 3 h 50"/>
                <a:gd name="T36" fmla="*/ 35 w 54"/>
                <a:gd name="T37" fmla="*/ 0 h 50"/>
                <a:gd name="T38" fmla="*/ 32 w 54"/>
                <a:gd name="T39" fmla="*/ 0 h 50"/>
                <a:gd name="T40" fmla="*/ 28 w 54"/>
                <a:gd name="T41" fmla="*/ 0 h 50"/>
                <a:gd name="T42" fmla="*/ 22 w 54"/>
                <a:gd name="T43" fmla="*/ 0 h 50"/>
                <a:gd name="T44" fmla="*/ 19 w 54"/>
                <a:gd name="T45" fmla="*/ 0 h 50"/>
                <a:gd name="T46" fmla="*/ 16 w 54"/>
                <a:gd name="T47" fmla="*/ 3 h 50"/>
                <a:gd name="T48" fmla="*/ 13 w 54"/>
                <a:gd name="T49" fmla="*/ 3 h 50"/>
                <a:gd name="T50" fmla="*/ 10 w 54"/>
                <a:gd name="T51" fmla="*/ 6 h 50"/>
                <a:gd name="T52" fmla="*/ 6 w 54"/>
                <a:gd name="T53" fmla="*/ 9 h 50"/>
                <a:gd name="T54" fmla="*/ 3 w 54"/>
                <a:gd name="T55" fmla="*/ 13 h 50"/>
                <a:gd name="T56" fmla="*/ 3 w 54"/>
                <a:gd name="T57" fmla="*/ 16 h 50"/>
                <a:gd name="T58" fmla="*/ 0 w 54"/>
                <a:gd name="T59" fmla="*/ 22 h 50"/>
                <a:gd name="T60" fmla="*/ 0 w 54"/>
                <a:gd name="T61" fmla="*/ 25 h 50"/>
                <a:gd name="T62" fmla="*/ 0 w 54"/>
                <a:gd name="T63" fmla="*/ 28 h 50"/>
                <a:gd name="T64" fmla="*/ 3 w 54"/>
                <a:gd name="T65" fmla="*/ 35 h 50"/>
                <a:gd name="T66" fmla="*/ 3 w 54"/>
                <a:gd name="T67" fmla="*/ 38 h 50"/>
                <a:gd name="T68" fmla="*/ 6 w 54"/>
                <a:gd name="T69" fmla="*/ 41 h 50"/>
                <a:gd name="T70" fmla="*/ 10 w 54"/>
                <a:gd name="T71" fmla="*/ 44 h 50"/>
                <a:gd name="T72" fmla="*/ 13 w 54"/>
                <a:gd name="T73" fmla="*/ 47 h 50"/>
                <a:gd name="T74" fmla="*/ 16 w 54"/>
                <a:gd name="T75" fmla="*/ 47 h 50"/>
                <a:gd name="T76" fmla="*/ 19 w 54"/>
                <a:gd name="T77" fmla="*/ 50 h 50"/>
                <a:gd name="T78" fmla="*/ 22 w 54"/>
                <a:gd name="T79" fmla="*/ 50 h 50"/>
                <a:gd name="T80" fmla="*/ 28 w 54"/>
                <a:gd name="T81" fmla="*/ 50 h 50"/>
                <a:gd name="T82" fmla="*/ 28 w 54"/>
                <a:gd name="T83" fmla="*/ 50 h 50"/>
                <a:gd name="T84" fmla="*/ 25 w 54"/>
                <a:gd name="T85" fmla="*/ 50 h 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
                <a:gd name="T130" fmla="*/ 0 h 50"/>
                <a:gd name="T131" fmla="*/ 54 w 54"/>
                <a:gd name="T132" fmla="*/ 50 h 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 h="50">
                  <a:moveTo>
                    <a:pt x="25" y="50"/>
                  </a:moveTo>
                  <a:lnTo>
                    <a:pt x="32" y="50"/>
                  </a:lnTo>
                  <a:lnTo>
                    <a:pt x="35" y="50"/>
                  </a:lnTo>
                  <a:lnTo>
                    <a:pt x="38" y="47"/>
                  </a:lnTo>
                  <a:lnTo>
                    <a:pt x="41" y="47"/>
                  </a:lnTo>
                  <a:lnTo>
                    <a:pt x="44" y="44"/>
                  </a:lnTo>
                  <a:lnTo>
                    <a:pt x="47" y="41"/>
                  </a:lnTo>
                  <a:lnTo>
                    <a:pt x="51" y="38"/>
                  </a:lnTo>
                  <a:lnTo>
                    <a:pt x="51" y="35"/>
                  </a:lnTo>
                  <a:lnTo>
                    <a:pt x="54" y="28"/>
                  </a:lnTo>
                  <a:lnTo>
                    <a:pt x="54" y="25"/>
                  </a:lnTo>
                  <a:lnTo>
                    <a:pt x="54" y="22"/>
                  </a:lnTo>
                  <a:lnTo>
                    <a:pt x="51" y="16"/>
                  </a:lnTo>
                  <a:lnTo>
                    <a:pt x="51" y="13"/>
                  </a:lnTo>
                  <a:lnTo>
                    <a:pt x="47" y="9"/>
                  </a:lnTo>
                  <a:lnTo>
                    <a:pt x="44" y="6"/>
                  </a:lnTo>
                  <a:lnTo>
                    <a:pt x="41" y="3"/>
                  </a:lnTo>
                  <a:lnTo>
                    <a:pt x="38" y="3"/>
                  </a:lnTo>
                  <a:lnTo>
                    <a:pt x="35" y="0"/>
                  </a:lnTo>
                  <a:lnTo>
                    <a:pt x="32" y="0"/>
                  </a:lnTo>
                  <a:lnTo>
                    <a:pt x="28" y="0"/>
                  </a:lnTo>
                  <a:lnTo>
                    <a:pt x="22" y="0"/>
                  </a:lnTo>
                  <a:lnTo>
                    <a:pt x="19" y="0"/>
                  </a:lnTo>
                  <a:lnTo>
                    <a:pt x="16" y="3"/>
                  </a:lnTo>
                  <a:lnTo>
                    <a:pt x="13" y="3"/>
                  </a:lnTo>
                  <a:lnTo>
                    <a:pt x="10" y="6"/>
                  </a:lnTo>
                  <a:lnTo>
                    <a:pt x="6" y="9"/>
                  </a:lnTo>
                  <a:lnTo>
                    <a:pt x="3" y="13"/>
                  </a:lnTo>
                  <a:lnTo>
                    <a:pt x="3" y="16"/>
                  </a:lnTo>
                  <a:lnTo>
                    <a:pt x="0" y="22"/>
                  </a:lnTo>
                  <a:lnTo>
                    <a:pt x="0" y="25"/>
                  </a:lnTo>
                  <a:lnTo>
                    <a:pt x="0" y="28"/>
                  </a:lnTo>
                  <a:lnTo>
                    <a:pt x="3" y="35"/>
                  </a:lnTo>
                  <a:lnTo>
                    <a:pt x="3" y="38"/>
                  </a:lnTo>
                  <a:lnTo>
                    <a:pt x="6" y="41"/>
                  </a:lnTo>
                  <a:lnTo>
                    <a:pt x="10" y="44"/>
                  </a:lnTo>
                  <a:lnTo>
                    <a:pt x="13" y="47"/>
                  </a:lnTo>
                  <a:lnTo>
                    <a:pt x="16" y="47"/>
                  </a:lnTo>
                  <a:lnTo>
                    <a:pt x="19" y="50"/>
                  </a:lnTo>
                  <a:lnTo>
                    <a:pt x="22" y="50"/>
                  </a:lnTo>
                  <a:lnTo>
                    <a:pt x="28" y="50"/>
                  </a:lnTo>
                  <a:lnTo>
                    <a:pt x="25" y="50"/>
                  </a:lnTo>
                  <a:close/>
                </a:path>
              </a:pathLst>
            </a:custGeom>
            <a:solidFill>
              <a:srgbClr val="000000"/>
            </a:solidFill>
            <a:ln w="9525">
              <a:noFill/>
              <a:round/>
              <a:headEnd/>
              <a:tailEnd/>
            </a:ln>
          </p:spPr>
          <p:txBody>
            <a:bodyPr/>
            <a:lstStyle/>
            <a:p>
              <a:endParaRPr lang="en-US"/>
            </a:p>
          </p:txBody>
        </p:sp>
        <p:sp>
          <p:nvSpPr>
            <p:cNvPr id="58508" name="Freeform 133"/>
            <p:cNvSpPr>
              <a:spLocks/>
            </p:cNvSpPr>
            <p:nvPr/>
          </p:nvSpPr>
          <p:spPr bwMode="auto">
            <a:xfrm>
              <a:off x="1895" y="2385"/>
              <a:ext cx="54" cy="50"/>
            </a:xfrm>
            <a:custGeom>
              <a:avLst/>
              <a:gdLst>
                <a:gd name="T0" fmla="*/ 25 w 54"/>
                <a:gd name="T1" fmla="*/ 50 h 50"/>
                <a:gd name="T2" fmla="*/ 32 w 54"/>
                <a:gd name="T3" fmla="*/ 50 h 50"/>
                <a:gd name="T4" fmla="*/ 35 w 54"/>
                <a:gd name="T5" fmla="*/ 50 h 50"/>
                <a:gd name="T6" fmla="*/ 38 w 54"/>
                <a:gd name="T7" fmla="*/ 47 h 50"/>
                <a:gd name="T8" fmla="*/ 41 w 54"/>
                <a:gd name="T9" fmla="*/ 47 h 50"/>
                <a:gd name="T10" fmla="*/ 44 w 54"/>
                <a:gd name="T11" fmla="*/ 44 h 50"/>
                <a:gd name="T12" fmla="*/ 47 w 54"/>
                <a:gd name="T13" fmla="*/ 41 h 50"/>
                <a:gd name="T14" fmla="*/ 51 w 54"/>
                <a:gd name="T15" fmla="*/ 38 h 50"/>
                <a:gd name="T16" fmla="*/ 51 w 54"/>
                <a:gd name="T17" fmla="*/ 34 h 50"/>
                <a:gd name="T18" fmla="*/ 54 w 54"/>
                <a:gd name="T19" fmla="*/ 28 h 50"/>
                <a:gd name="T20" fmla="*/ 54 w 54"/>
                <a:gd name="T21" fmla="*/ 25 h 50"/>
                <a:gd name="T22" fmla="*/ 54 w 54"/>
                <a:gd name="T23" fmla="*/ 22 h 50"/>
                <a:gd name="T24" fmla="*/ 51 w 54"/>
                <a:gd name="T25" fmla="*/ 16 h 50"/>
                <a:gd name="T26" fmla="*/ 51 w 54"/>
                <a:gd name="T27" fmla="*/ 12 h 50"/>
                <a:gd name="T28" fmla="*/ 47 w 54"/>
                <a:gd name="T29" fmla="*/ 9 h 50"/>
                <a:gd name="T30" fmla="*/ 44 w 54"/>
                <a:gd name="T31" fmla="*/ 6 h 50"/>
                <a:gd name="T32" fmla="*/ 41 w 54"/>
                <a:gd name="T33" fmla="*/ 3 h 50"/>
                <a:gd name="T34" fmla="*/ 38 w 54"/>
                <a:gd name="T35" fmla="*/ 3 h 50"/>
                <a:gd name="T36" fmla="*/ 35 w 54"/>
                <a:gd name="T37" fmla="*/ 0 h 50"/>
                <a:gd name="T38" fmla="*/ 32 w 54"/>
                <a:gd name="T39" fmla="*/ 0 h 50"/>
                <a:gd name="T40" fmla="*/ 28 w 54"/>
                <a:gd name="T41" fmla="*/ 0 h 50"/>
                <a:gd name="T42" fmla="*/ 22 w 54"/>
                <a:gd name="T43" fmla="*/ 0 h 50"/>
                <a:gd name="T44" fmla="*/ 19 w 54"/>
                <a:gd name="T45" fmla="*/ 0 h 50"/>
                <a:gd name="T46" fmla="*/ 16 w 54"/>
                <a:gd name="T47" fmla="*/ 3 h 50"/>
                <a:gd name="T48" fmla="*/ 13 w 54"/>
                <a:gd name="T49" fmla="*/ 3 h 50"/>
                <a:gd name="T50" fmla="*/ 10 w 54"/>
                <a:gd name="T51" fmla="*/ 6 h 50"/>
                <a:gd name="T52" fmla="*/ 6 w 54"/>
                <a:gd name="T53" fmla="*/ 9 h 50"/>
                <a:gd name="T54" fmla="*/ 3 w 54"/>
                <a:gd name="T55" fmla="*/ 12 h 50"/>
                <a:gd name="T56" fmla="*/ 3 w 54"/>
                <a:gd name="T57" fmla="*/ 16 h 50"/>
                <a:gd name="T58" fmla="*/ 0 w 54"/>
                <a:gd name="T59" fmla="*/ 22 h 50"/>
                <a:gd name="T60" fmla="*/ 0 w 54"/>
                <a:gd name="T61" fmla="*/ 25 h 50"/>
                <a:gd name="T62" fmla="*/ 0 w 54"/>
                <a:gd name="T63" fmla="*/ 28 h 50"/>
                <a:gd name="T64" fmla="*/ 3 w 54"/>
                <a:gd name="T65" fmla="*/ 34 h 50"/>
                <a:gd name="T66" fmla="*/ 3 w 54"/>
                <a:gd name="T67" fmla="*/ 38 h 50"/>
                <a:gd name="T68" fmla="*/ 6 w 54"/>
                <a:gd name="T69" fmla="*/ 41 h 50"/>
                <a:gd name="T70" fmla="*/ 10 w 54"/>
                <a:gd name="T71" fmla="*/ 44 h 50"/>
                <a:gd name="T72" fmla="*/ 13 w 54"/>
                <a:gd name="T73" fmla="*/ 47 h 50"/>
                <a:gd name="T74" fmla="*/ 16 w 54"/>
                <a:gd name="T75" fmla="*/ 47 h 50"/>
                <a:gd name="T76" fmla="*/ 19 w 54"/>
                <a:gd name="T77" fmla="*/ 50 h 50"/>
                <a:gd name="T78" fmla="*/ 22 w 54"/>
                <a:gd name="T79" fmla="*/ 50 h 50"/>
                <a:gd name="T80" fmla="*/ 28 w 54"/>
                <a:gd name="T81" fmla="*/ 50 h 50"/>
                <a:gd name="T82" fmla="*/ 28 w 54"/>
                <a:gd name="T83" fmla="*/ 50 h 50"/>
                <a:gd name="T84" fmla="*/ 25 w 54"/>
                <a:gd name="T85" fmla="*/ 50 h 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
                <a:gd name="T130" fmla="*/ 0 h 50"/>
                <a:gd name="T131" fmla="*/ 54 w 54"/>
                <a:gd name="T132" fmla="*/ 50 h 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 h="50">
                  <a:moveTo>
                    <a:pt x="25" y="50"/>
                  </a:moveTo>
                  <a:lnTo>
                    <a:pt x="32" y="50"/>
                  </a:lnTo>
                  <a:lnTo>
                    <a:pt x="35" y="50"/>
                  </a:lnTo>
                  <a:lnTo>
                    <a:pt x="38" y="47"/>
                  </a:lnTo>
                  <a:lnTo>
                    <a:pt x="41" y="47"/>
                  </a:lnTo>
                  <a:lnTo>
                    <a:pt x="44" y="44"/>
                  </a:lnTo>
                  <a:lnTo>
                    <a:pt x="47" y="41"/>
                  </a:lnTo>
                  <a:lnTo>
                    <a:pt x="51" y="38"/>
                  </a:lnTo>
                  <a:lnTo>
                    <a:pt x="51" y="34"/>
                  </a:lnTo>
                  <a:lnTo>
                    <a:pt x="54" y="28"/>
                  </a:lnTo>
                  <a:lnTo>
                    <a:pt x="54" y="25"/>
                  </a:lnTo>
                  <a:lnTo>
                    <a:pt x="54" y="22"/>
                  </a:lnTo>
                  <a:lnTo>
                    <a:pt x="51" y="16"/>
                  </a:lnTo>
                  <a:lnTo>
                    <a:pt x="51" y="12"/>
                  </a:lnTo>
                  <a:lnTo>
                    <a:pt x="47" y="9"/>
                  </a:lnTo>
                  <a:lnTo>
                    <a:pt x="44" y="6"/>
                  </a:lnTo>
                  <a:lnTo>
                    <a:pt x="41" y="3"/>
                  </a:lnTo>
                  <a:lnTo>
                    <a:pt x="38" y="3"/>
                  </a:lnTo>
                  <a:lnTo>
                    <a:pt x="35" y="0"/>
                  </a:lnTo>
                  <a:lnTo>
                    <a:pt x="32" y="0"/>
                  </a:lnTo>
                  <a:lnTo>
                    <a:pt x="28" y="0"/>
                  </a:lnTo>
                  <a:lnTo>
                    <a:pt x="22" y="0"/>
                  </a:lnTo>
                  <a:lnTo>
                    <a:pt x="19" y="0"/>
                  </a:lnTo>
                  <a:lnTo>
                    <a:pt x="16" y="3"/>
                  </a:lnTo>
                  <a:lnTo>
                    <a:pt x="13" y="3"/>
                  </a:lnTo>
                  <a:lnTo>
                    <a:pt x="10" y="6"/>
                  </a:lnTo>
                  <a:lnTo>
                    <a:pt x="6" y="9"/>
                  </a:lnTo>
                  <a:lnTo>
                    <a:pt x="3" y="12"/>
                  </a:lnTo>
                  <a:lnTo>
                    <a:pt x="3" y="16"/>
                  </a:lnTo>
                  <a:lnTo>
                    <a:pt x="0" y="22"/>
                  </a:lnTo>
                  <a:lnTo>
                    <a:pt x="0" y="25"/>
                  </a:lnTo>
                  <a:lnTo>
                    <a:pt x="0" y="28"/>
                  </a:lnTo>
                  <a:lnTo>
                    <a:pt x="3" y="34"/>
                  </a:lnTo>
                  <a:lnTo>
                    <a:pt x="3" y="38"/>
                  </a:lnTo>
                  <a:lnTo>
                    <a:pt x="6" y="41"/>
                  </a:lnTo>
                  <a:lnTo>
                    <a:pt x="10" y="44"/>
                  </a:lnTo>
                  <a:lnTo>
                    <a:pt x="13" y="47"/>
                  </a:lnTo>
                  <a:lnTo>
                    <a:pt x="16" y="47"/>
                  </a:lnTo>
                  <a:lnTo>
                    <a:pt x="19" y="50"/>
                  </a:lnTo>
                  <a:lnTo>
                    <a:pt x="22" y="50"/>
                  </a:lnTo>
                  <a:lnTo>
                    <a:pt x="28" y="50"/>
                  </a:lnTo>
                  <a:lnTo>
                    <a:pt x="25" y="50"/>
                  </a:lnTo>
                  <a:close/>
                </a:path>
              </a:pathLst>
            </a:custGeom>
            <a:solidFill>
              <a:srgbClr val="000000"/>
            </a:solidFill>
            <a:ln w="9525">
              <a:noFill/>
              <a:round/>
              <a:headEnd/>
              <a:tailEnd/>
            </a:ln>
          </p:spPr>
          <p:txBody>
            <a:bodyPr/>
            <a:lstStyle/>
            <a:p>
              <a:endParaRPr lang="en-US"/>
            </a:p>
          </p:txBody>
        </p:sp>
        <p:sp>
          <p:nvSpPr>
            <p:cNvPr id="58509" name="Freeform 134"/>
            <p:cNvSpPr>
              <a:spLocks/>
            </p:cNvSpPr>
            <p:nvPr/>
          </p:nvSpPr>
          <p:spPr bwMode="auto">
            <a:xfrm>
              <a:off x="1895" y="2543"/>
              <a:ext cx="54" cy="50"/>
            </a:xfrm>
            <a:custGeom>
              <a:avLst/>
              <a:gdLst>
                <a:gd name="T0" fmla="*/ 25 w 54"/>
                <a:gd name="T1" fmla="*/ 50 h 50"/>
                <a:gd name="T2" fmla="*/ 32 w 54"/>
                <a:gd name="T3" fmla="*/ 50 h 50"/>
                <a:gd name="T4" fmla="*/ 35 w 54"/>
                <a:gd name="T5" fmla="*/ 50 h 50"/>
                <a:gd name="T6" fmla="*/ 38 w 54"/>
                <a:gd name="T7" fmla="*/ 47 h 50"/>
                <a:gd name="T8" fmla="*/ 41 w 54"/>
                <a:gd name="T9" fmla="*/ 47 h 50"/>
                <a:gd name="T10" fmla="*/ 44 w 54"/>
                <a:gd name="T11" fmla="*/ 44 h 50"/>
                <a:gd name="T12" fmla="*/ 47 w 54"/>
                <a:gd name="T13" fmla="*/ 41 h 50"/>
                <a:gd name="T14" fmla="*/ 51 w 54"/>
                <a:gd name="T15" fmla="*/ 37 h 50"/>
                <a:gd name="T16" fmla="*/ 51 w 54"/>
                <a:gd name="T17" fmla="*/ 34 h 50"/>
                <a:gd name="T18" fmla="*/ 54 w 54"/>
                <a:gd name="T19" fmla="*/ 28 h 50"/>
                <a:gd name="T20" fmla="*/ 54 w 54"/>
                <a:gd name="T21" fmla="*/ 25 h 50"/>
                <a:gd name="T22" fmla="*/ 54 w 54"/>
                <a:gd name="T23" fmla="*/ 22 h 50"/>
                <a:gd name="T24" fmla="*/ 51 w 54"/>
                <a:gd name="T25" fmla="*/ 15 h 50"/>
                <a:gd name="T26" fmla="*/ 51 w 54"/>
                <a:gd name="T27" fmla="*/ 12 h 50"/>
                <a:gd name="T28" fmla="*/ 47 w 54"/>
                <a:gd name="T29" fmla="*/ 9 h 50"/>
                <a:gd name="T30" fmla="*/ 44 w 54"/>
                <a:gd name="T31" fmla="*/ 6 h 50"/>
                <a:gd name="T32" fmla="*/ 41 w 54"/>
                <a:gd name="T33" fmla="*/ 3 h 50"/>
                <a:gd name="T34" fmla="*/ 38 w 54"/>
                <a:gd name="T35" fmla="*/ 3 h 50"/>
                <a:gd name="T36" fmla="*/ 35 w 54"/>
                <a:gd name="T37" fmla="*/ 0 h 50"/>
                <a:gd name="T38" fmla="*/ 32 w 54"/>
                <a:gd name="T39" fmla="*/ 0 h 50"/>
                <a:gd name="T40" fmla="*/ 28 w 54"/>
                <a:gd name="T41" fmla="*/ 0 h 50"/>
                <a:gd name="T42" fmla="*/ 22 w 54"/>
                <a:gd name="T43" fmla="*/ 0 h 50"/>
                <a:gd name="T44" fmla="*/ 19 w 54"/>
                <a:gd name="T45" fmla="*/ 0 h 50"/>
                <a:gd name="T46" fmla="*/ 16 w 54"/>
                <a:gd name="T47" fmla="*/ 3 h 50"/>
                <a:gd name="T48" fmla="*/ 13 w 54"/>
                <a:gd name="T49" fmla="*/ 3 h 50"/>
                <a:gd name="T50" fmla="*/ 10 w 54"/>
                <a:gd name="T51" fmla="*/ 6 h 50"/>
                <a:gd name="T52" fmla="*/ 6 w 54"/>
                <a:gd name="T53" fmla="*/ 9 h 50"/>
                <a:gd name="T54" fmla="*/ 3 w 54"/>
                <a:gd name="T55" fmla="*/ 12 h 50"/>
                <a:gd name="T56" fmla="*/ 3 w 54"/>
                <a:gd name="T57" fmla="*/ 15 h 50"/>
                <a:gd name="T58" fmla="*/ 0 w 54"/>
                <a:gd name="T59" fmla="*/ 22 h 50"/>
                <a:gd name="T60" fmla="*/ 0 w 54"/>
                <a:gd name="T61" fmla="*/ 25 h 50"/>
                <a:gd name="T62" fmla="*/ 0 w 54"/>
                <a:gd name="T63" fmla="*/ 28 h 50"/>
                <a:gd name="T64" fmla="*/ 3 w 54"/>
                <a:gd name="T65" fmla="*/ 34 h 50"/>
                <a:gd name="T66" fmla="*/ 3 w 54"/>
                <a:gd name="T67" fmla="*/ 37 h 50"/>
                <a:gd name="T68" fmla="*/ 6 w 54"/>
                <a:gd name="T69" fmla="*/ 41 h 50"/>
                <a:gd name="T70" fmla="*/ 10 w 54"/>
                <a:gd name="T71" fmla="*/ 44 h 50"/>
                <a:gd name="T72" fmla="*/ 13 w 54"/>
                <a:gd name="T73" fmla="*/ 47 h 50"/>
                <a:gd name="T74" fmla="*/ 16 w 54"/>
                <a:gd name="T75" fmla="*/ 47 h 50"/>
                <a:gd name="T76" fmla="*/ 19 w 54"/>
                <a:gd name="T77" fmla="*/ 50 h 50"/>
                <a:gd name="T78" fmla="*/ 22 w 54"/>
                <a:gd name="T79" fmla="*/ 50 h 50"/>
                <a:gd name="T80" fmla="*/ 28 w 54"/>
                <a:gd name="T81" fmla="*/ 50 h 50"/>
                <a:gd name="T82" fmla="*/ 28 w 54"/>
                <a:gd name="T83" fmla="*/ 50 h 50"/>
                <a:gd name="T84" fmla="*/ 25 w 54"/>
                <a:gd name="T85" fmla="*/ 50 h 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
                <a:gd name="T130" fmla="*/ 0 h 50"/>
                <a:gd name="T131" fmla="*/ 54 w 54"/>
                <a:gd name="T132" fmla="*/ 50 h 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 h="50">
                  <a:moveTo>
                    <a:pt x="25" y="50"/>
                  </a:moveTo>
                  <a:lnTo>
                    <a:pt x="32" y="50"/>
                  </a:lnTo>
                  <a:lnTo>
                    <a:pt x="35" y="50"/>
                  </a:lnTo>
                  <a:lnTo>
                    <a:pt x="38" y="47"/>
                  </a:lnTo>
                  <a:lnTo>
                    <a:pt x="41" y="47"/>
                  </a:lnTo>
                  <a:lnTo>
                    <a:pt x="44" y="44"/>
                  </a:lnTo>
                  <a:lnTo>
                    <a:pt x="47" y="41"/>
                  </a:lnTo>
                  <a:lnTo>
                    <a:pt x="51" y="37"/>
                  </a:lnTo>
                  <a:lnTo>
                    <a:pt x="51" y="34"/>
                  </a:lnTo>
                  <a:lnTo>
                    <a:pt x="54" y="28"/>
                  </a:lnTo>
                  <a:lnTo>
                    <a:pt x="54" y="25"/>
                  </a:lnTo>
                  <a:lnTo>
                    <a:pt x="54" y="22"/>
                  </a:lnTo>
                  <a:lnTo>
                    <a:pt x="51" y="15"/>
                  </a:lnTo>
                  <a:lnTo>
                    <a:pt x="51" y="12"/>
                  </a:lnTo>
                  <a:lnTo>
                    <a:pt x="47" y="9"/>
                  </a:lnTo>
                  <a:lnTo>
                    <a:pt x="44" y="6"/>
                  </a:lnTo>
                  <a:lnTo>
                    <a:pt x="41" y="3"/>
                  </a:lnTo>
                  <a:lnTo>
                    <a:pt x="38" y="3"/>
                  </a:lnTo>
                  <a:lnTo>
                    <a:pt x="35" y="0"/>
                  </a:lnTo>
                  <a:lnTo>
                    <a:pt x="32" y="0"/>
                  </a:lnTo>
                  <a:lnTo>
                    <a:pt x="28" y="0"/>
                  </a:lnTo>
                  <a:lnTo>
                    <a:pt x="22" y="0"/>
                  </a:lnTo>
                  <a:lnTo>
                    <a:pt x="19" y="0"/>
                  </a:lnTo>
                  <a:lnTo>
                    <a:pt x="16" y="3"/>
                  </a:lnTo>
                  <a:lnTo>
                    <a:pt x="13" y="3"/>
                  </a:lnTo>
                  <a:lnTo>
                    <a:pt x="10" y="6"/>
                  </a:lnTo>
                  <a:lnTo>
                    <a:pt x="6" y="9"/>
                  </a:lnTo>
                  <a:lnTo>
                    <a:pt x="3" y="12"/>
                  </a:lnTo>
                  <a:lnTo>
                    <a:pt x="3" y="15"/>
                  </a:lnTo>
                  <a:lnTo>
                    <a:pt x="0" y="22"/>
                  </a:lnTo>
                  <a:lnTo>
                    <a:pt x="0" y="25"/>
                  </a:lnTo>
                  <a:lnTo>
                    <a:pt x="0" y="28"/>
                  </a:lnTo>
                  <a:lnTo>
                    <a:pt x="3" y="34"/>
                  </a:lnTo>
                  <a:lnTo>
                    <a:pt x="3" y="37"/>
                  </a:lnTo>
                  <a:lnTo>
                    <a:pt x="6" y="41"/>
                  </a:lnTo>
                  <a:lnTo>
                    <a:pt x="10" y="44"/>
                  </a:lnTo>
                  <a:lnTo>
                    <a:pt x="13" y="47"/>
                  </a:lnTo>
                  <a:lnTo>
                    <a:pt x="16" y="47"/>
                  </a:lnTo>
                  <a:lnTo>
                    <a:pt x="19" y="50"/>
                  </a:lnTo>
                  <a:lnTo>
                    <a:pt x="22" y="50"/>
                  </a:lnTo>
                  <a:lnTo>
                    <a:pt x="28" y="50"/>
                  </a:lnTo>
                  <a:lnTo>
                    <a:pt x="25" y="50"/>
                  </a:lnTo>
                  <a:close/>
                </a:path>
              </a:pathLst>
            </a:custGeom>
            <a:solidFill>
              <a:srgbClr val="000000"/>
            </a:solidFill>
            <a:ln w="9525">
              <a:noFill/>
              <a:round/>
              <a:headEnd/>
              <a:tailEnd/>
            </a:ln>
          </p:spPr>
          <p:txBody>
            <a:bodyPr/>
            <a:lstStyle/>
            <a:p>
              <a:endParaRPr lang="en-US"/>
            </a:p>
          </p:txBody>
        </p:sp>
        <p:sp>
          <p:nvSpPr>
            <p:cNvPr id="58510" name="Freeform 135"/>
            <p:cNvSpPr>
              <a:spLocks/>
            </p:cNvSpPr>
            <p:nvPr/>
          </p:nvSpPr>
          <p:spPr bwMode="auto">
            <a:xfrm>
              <a:off x="1895" y="2700"/>
              <a:ext cx="54" cy="51"/>
            </a:xfrm>
            <a:custGeom>
              <a:avLst/>
              <a:gdLst>
                <a:gd name="T0" fmla="*/ 25 w 54"/>
                <a:gd name="T1" fmla="*/ 51 h 51"/>
                <a:gd name="T2" fmla="*/ 32 w 54"/>
                <a:gd name="T3" fmla="*/ 51 h 51"/>
                <a:gd name="T4" fmla="*/ 35 w 54"/>
                <a:gd name="T5" fmla="*/ 51 h 51"/>
                <a:gd name="T6" fmla="*/ 38 w 54"/>
                <a:gd name="T7" fmla="*/ 48 h 51"/>
                <a:gd name="T8" fmla="*/ 41 w 54"/>
                <a:gd name="T9" fmla="*/ 48 h 51"/>
                <a:gd name="T10" fmla="*/ 44 w 54"/>
                <a:gd name="T11" fmla="*/ 44 h 51"/>
                <a:gd name="T12" fmla="*/ 47 w 54"/>
                <a:gd name="T13" fmla="*/ 41 h 51"/>
                <a:gd name="T14" fmla="*/ 51 w 54"/>
                <a:gd name="T15" fmla="*/ 38 h 51"/>
                <a:gd name="T16" fmla="*/ 51 w 54"/>
                <a:gd name="T17" fmla="*/ 35 h 51"/>
                <a:gd name="T18" fmla="*/ 54 w 54"/>
                <a:gd name="T19" fmla="*/ 29 h 51"/>
                <a:gd name="T20" fmla="*/ 54 w 54"/>
                <a:gd name="T21" fmla="*/ 26 h 51"/>
                <a:gd name="T22" fmla="*/ 54 w 54"/>
                <a:gd name="T23" fmla="*/ 22 h 51"/>
                <a:gd name="T24" fmla="*/ 51 w 54"/>
                <a:gd name="T25" fmla="*/ 16 h 51"/>
                <a:gd name="T26" fmla="*/ 51 w 54"/>
                <a:gd name="T27" fmla="*/ 13 h 51"/>
                <a:gd name="T28" fmla="*/ 47 w 54"/>
                <a:gd name="T29" fmla="*/ 10 h 51"/>
                <a:gd name="T30" fmla="*/ 44 w 54"/>
                <a:gd name="T31" fmla="*/ 7 h 51"/>
                <a:gd name="T32" fmla="*/ 41 w 54"/>
                <a:gd name="T33" fmla="*/ 3 h 51"/>
                <a:gd name="T34" fmla="*/ 38 w 54"/>
                <a:gd name="T35" fmla="*/ 3 h 51"/>
                <a:gd name="T36" fmla="*/ 35 w 54"/>
                <a:gd name="T37" fmla="*/ 0 h 51"/>
                <a:gd name="T38" fmla="*/ 32 w 54"/>
                <a:gd name="T39" fmla="*/ 0 h 51"/>
                <a:gd name="T40" fmla="*/ 28 w 54"/>
                <a:gd name="T41" fmla="*/ 0 h 51"/>
                <a:gd name="T42" fmla="*/ 22 w 54"/>
                <a:gd name="T43" fmla="*/ 0 h 51"/>
                <a:gd name="T44" fmla="*/ 19 w 54"/>
                <a:gd name="T45" fmla="*/ 0 h 51"/>
                <a:gd name="T46" fmla="*/ 16 w 54"/>
                <a:gd name="T47" fmla="*/ 3 h 51"/>
                <a:gd name="T48" fmla="*/ 13 w 54"/>
                <a:gd name="T49" fmla="*/ 3 h 51"/>
                <a:gd name="T50" fmla="*/ 10 w 54"/>
                <a:gd name="T51" fmla="*/ 7 h 51"/>
                <a:gd name="T52" fmla="*/ 6 w 54"/>
                <a:gd name="T53" fmla="*/ 10 h 51"/>
                <a:gd name="T54" fmla="*/ 3 w 54"/>
                <a:gd name="T55" fmla="*/ 13 h 51"/>
                <a:gd name="T56" fmla="*/ 3 w 54"/>
                <a:gd name="T57" fmla="*/ 16 h 51"/>
                <a:gd name="T58" fmla="*/ 0 w 54"/>
                <a:gd name="T59" fmla="*/ 22 h 51"/>
                <a:gd name="T60" fmla="*/ 0 w 54"/>
                <a:gd name="T61" fmla="*/ 26 h 51"/>
                <a:gd name="T62" fmla="*/ 0 w 54"/>
                <a:gd name="T63" fmla="*/ 29 h 51"/>
                <a:gd name="T64" fmla="*/ 3 w 54"/>
                <a:gd name="T65" fmla="*/ 35 h 51"/>
                <a:gd name="T66" fmla="*/ 3 w 54"/>
                <a:gd name="T67" fmla="*/ 38 h 51"/>
                <a:gd name="T68" fmla="*/ 6 w 54"/>
                <a:gd name="T69" fmla="*/ 41 h 51"/>
                <a:gd name="T70" fmla="*/ 10 w 54"/>
                <a:gd name="T71" fmla="*/ 44 h 51"/>
                <a:gd name="T72" fmla="*/ 13 w 54"/>
                <a:gd name="T73" fmla="*/ 48 h 51"/>
                <a:gd name="T74" fmla="*/ 16 w 54"/>
                <a:gd name="T75" fmla="*/ 48 h 51"/>
                <a:gd name="T76" fmla="*/ 19 w 54"/>
                <a:gd name="T77" fmla="*/ 51 h 51"/>
                <a:gd name="T78" fmla="*/ 22 w 54"/>
                <a:gd name="T79" fmla="*/ 51 h 51"/>
                <a:gd name="T80" fmla="*/ 28 w 54"/>
                <a:gd name="T81" fmla="*/ 51 h 51"/>
                <a:gd name="T82" fmla="*/ 28 w 54"/>
                <a:gd name="T83" fmla="*/ 51 h 51"/>
                <a:gd name="T84" fmla="*/ 25 w 54"/>
                <a:gd name="T85" fmla="*/ 51 h 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
                <a:gd name="T130" fmla="*/ 0 h 51"/>
                <a:gd name="T131" fmla="*/ 54 w 54"/>
                <a:gd name="T132" fmla="*/ 51 h 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 h="51">
                  <a:moveTo>
                    <a:pt x="25" y="51"/>
                  </a:moveTo>
                  <a:lnTo>
                    <a:pt x="32" y="51"/>
                  </a:lnTo>
                  <a:lnTo>
                    <a:pt x="35" y="51"/>
                  </a:lnTo>
                  <a:lnTo>
                    <a:pt x="38" y="48"/>
                  </a:lnTo>
                  <a:lnTo>
                    <a:pt x="41" y="48"/>
                  </a:lnTo>
                  <a:lnTo>
                    <a:pt x="44" y="44"/>
                  </a:lnTo>
                  <a:lnTo>
                    <a:pt x="47" y="41"/>
                  </a:lnTo>
                  <a:lnTo>
                    <a:pt x="51" y="38"/>
                  </a:lnTo>
                  <a:lnTo>
                    <a:pt x="51" y="35"/>
                  </a:lnTo>
                  <a:lnTo>
                    <a:pt x="54" y="29"/>
                  </a:lnTo>
                  <a:lnTo>
                    <a:pt x="54" y="26"/>
                  </a:lnTo>
                  <a:lnTo>
                    <a:pt x="54" y="22"/>
                  </a:lnTo>
                  <a:lnTo>
                    <a:pt x="51" y="16"/>
                  </a:lnTo>
                  <a:lnTo>
                    <a:pt x="51" y="13"/>
                  </a:lnTo>
                  <a:lnTo>
                    <a:pt x="47" y="10"/>
                  </a:lnTo>
                  <a:lnTo>
                    <a:pt x="44" y="7"/>
                  </a:lnTo>
                  <a:lnTo>
                    <a:pt x="41" y="3"/>
                  </a:lnTo>
                  <a:lnTo>
                    <a:pt x="38" y="3"/>
                  </a:lnTo>
                  <a:lnTo>
                    <a:pt x="35" y="0"/>
                  </a:lnTo>
                  <a:lnTo>
                    <a:pt x="32" y="0"/>
                  </a:lnTo>
                  <a:lnTo>
                    <a:pt x="28" y="0"/>
                  </a:lnTo>
                  <a:lnTo>
                    <a:pt x="22" y="0"/>
                  </a:lnTo>
                  <a:lnTo>
                    <a:pt x="19" y="0"/>
                  </a:lnTo>
                  <a:lnTo>
                    <a:pt x="16" y="3"/>
                  </a:lnTo>
                  <a:lnTo>
                    <a:pt x="13" y="3"/>
                  </a:lnTo>
                  <a:lnTo>
                    <a:pt x="10" y="7"/>
                  </a:lnTo>
                  <a:lnTo>
                    <a:pt x="6" y="10"/>
                  </a:lnTo>
                  <a:lnTo>
                    <a:pt x="3" y="13"/>
                  </a:lnTo>
                  <a:lnTo>
                    <a:pt x="3" y="16"/>
                  </a:lnTo>
                  <a:lnTo>
                    <a:pt x="0" y="22"/>
                  </a:lnTo>
                  <a:lnTo>
                    <a:pt x="0" y="26"/>
                  </a:lnTo>
                  <a:lnTo>
                    <a:pt x="0" y="29"/>
                  </a:lnTo>
                  <a:lnTo>
                    <a:pt x="3" y="35"/>
                  </a:lnTo>
                  <a:lnTo>
                    <a:pt x="3" y="38"/>
                  </a:lnTo>
                  <a:lnTo>
                    <a:pt x="6" y="41"/>
                  </a:lnTo>
                  <a:lnTo>
                    <a:pt x="10" y="44"/>
                  </a:lnTo>
                  <a:lnTo>
                    <a:pt x="13" y="48"/>
                  </a:lnTo>
                  <a:lnTo>
                    <a:pt x="16" y="48"/>
                  </a:lnTo>
                  <a:lnTo>
                    <a:pt x="19" y="51"/>
                  </a:lnTo>
                  <a:lnTo>
                    <a:pt x="22" y="51"/>
                  </a:lnTo>
                  <a:lnTo>
                    <a:pt x="28" y="51"/>
                  </a:lnTo>
                  <a:lnTo>
                    <a:pt x="25" y="51"/>
                  </a:lnTo>
                  <a:close/>
                </a:path>
              </a:pathLst>
            </a:custGeom>
            <a:solidFill>
              <a:srgbClr val="000000"/>
            </a:solidFill>
            <a:ln w="9525">
              <a:noFill/>
              <a:round/>
              <a:headEnd/>
              <a:tailEnd/>
            </a:ln>
          </p:spPr>
          <p:txBody>
            <a:bodyPr/>
            <a:lstStyle/>
            <a:p>
              <a:endParaRPr lang="en-US"/>
            </a:p>
          </p:txBody>
        </p:sp>
        <p:sp>
          <p:nvSpPr>
            <p:cNvPr id="58511" name="Freeform 136"/>
            <p:cNvSpPr>
              <a:spLocks/>
            </p:cNvSpPr>
            <p:nvPr/>
          </p:nvSpPr>
          <p:spPr bwMode="auto">
            <a:xfrm>
              <a:off x="1895" y="2858"/>
              <a:ext cx="54" cy="51"/>
            </a:xfrm>
            <a:custGeom>
              <a:avLst/>
              <a:gdLst>
                <a:gd name="T0" fmla="*/ 25 w 54"/>
                <a:gd name="T1" fmla="*/ 51 h 51"/>
                <a:gd name="T2" fmla="*/ 32 w 54"/>
                <a:gd name="T3" fmla="*/ 51 h 51"/>
                <a:gd name="T4" fmla="*/ 35 w 54"/>
                <a:gd name="T5" fmla="*/ 51 h 51"/>
                <a:gd name="T6" fmla="*/ 38 w 54"/>
                <a:gd name="T7" fmla="*/ 47 h 51"/>
                <a:gd name="T8" fmla="*/ 41 w 54"/>
                <a:gd name="T9" fmla="*/ 47 h 51"/>
                <a:gd name="T10" fmla="*/ 44 w 54"/>
                <a:gd name="T11" fmla="*/ 44 h 51"/>
                <a:gd name="T12" fmla="*/ 47 w 54"/>
                <a:gd name="T13" fmla="*/ 41 h 51"/>
                <a:gd name="T14" fmla="*/ 51 w 54"/>
                <a:gd name="T15" fmla="*/ 38 h 51"/>
                <a:gd name="T16" fmla="*/ 51 w 54"/>
                <a:gd name="T17" fmla="*/ 35 h 51"/>
                <a:gd name="T18" fmla="*/ 54 w 54"/>
                <a:gd name="T19" fmla="*/ 28 h 51"/>
                <a:gd name="T20" fmla="*/ 54 w 54"/>
                <a:gd name="T21" fmla="*/ 25 h 51"/>
                <a:gd name="T22" fmla="*/ 54 w 54"/>
                <a:gd name="T23" fmla="*/ 22 h 51"/>
                <a:gd name="T24" fmla="*/ 51 w 54"/>
                <a:gd name="T25" fmla="*/ 16 h 51"/>
                <a:gd name="T26" fmla="*/ 51 w 54"/>
                <a:gd name="T27" fmla="*/ 13 h 51"/>
                <a:gd name="T28" fmla="*/ 47 w 54"/>
                <a:gd name="T29" fmla="*/ 10 h 51"/>
                <a:gd name="T30" fmla="*/ 44 w 54"/>
                <a:gd name="T31" fmla="*/ 6 h 51"/>
                <a:gd name="T32" fmla="*/ 41 w 54"/>
                <a:gd name="T33" fmla="*/ 3 h 51"/>
                <a:gd name="T34" fmla="*/ 38 w 54"/>
                <a:gd name="T35" fmla="*/ 3 h 51"/>
                <a:gd name="T36" fmla="*/ 35 w 54"/>
                <a:gd name="T37" fmla="*/ 0 h 51"/>
                <a:gd name="T38" fmla="*/ 32 w 54"/>
                <a:gd name="T39" fmla="*/ 0 h 51"/>
                <a:gd name="T40" fmla="*/ 28 w 54"/>
                <a:gd name="T41" fmla="*/ 0 h 51"/>
                <a:gd name="T42" fmla="*/ 22 w 54"/>
                <a:gd name="T43" fmla="*/ 0 h 51"/>
                <a:gd name="T44" fmla="*/ 19 w 54"/>
                <a:gd name="T45" fmla="*/ 0 h 51"/>
                <a:gd name="T46" fmla="*/ 16 w 54"/>
                <a:gd name="T47" fmla="*/ 3 h 51"/>
                <a:gd name="T48" fmla="*/ 13 w 54"/>
                <a:gd name="T49" fmla="*/ 3 h 51"/>
                <a:gd name="T50" fmla="*/ 10 w 54"/>
                <a:gd name="T51" fmla="*/ 6 h 51"/>
                <a:gd name="T52" fmla="*/ 6 w 54"/>
                <a:gd name="T53" fmla="*/ 10 h 51"/>
                <a:gd name="T54" fmla="*/ 3 w 54"/>
                <a:gd name="T55" fmla="*/ 13 h 51"/>
                <a:gd name="T56" fmla="*/ 3 w 54"/>
                <a:gd name="T57" fmla="*/ 16 h 51"/>
                <a:gd name="T58" fmla="*/ 0 w 54"/>
                <a:gd name="T59" fmla="*/ 22 h 51"/>
                <a:gd name="T60" fmla="*/ 0 w 54"/>
                <a:gd name="T61" fmla="*/ 25 h 51"/>
                <a:gd name="T62" fmla="*/ 0 w 54"/>
                <a:gd name="T63" fmla="*/ 28 h 51"/>
                <a:gd name="T64" fmla="*/ 3 w 54"/>
                <a:gd name="T65" fmla="*/ 35 h 51"/>
                <a:gd name="T66" fmla="*/ 3 w 54"/>
                <a:gd name="T67" fmla="*/ 38 h 51"/>
                <a:gd name="T68" fmla="*/ 6 w 54"/>
                <a:gd name="T69" fmla="*/ 41 h 51"/>
                <a:gd name="T70" fmla="*/ 10 w 54"/>
                <a:gd name="T71" fmla="*/ 44 h 51"/>
                <a:gd name="T72" fmla="*/ 13 w 54"/>
                <a:gd name="T73" fmla="*/ 47 h 51"/>
                <a:gd name="T74" fmla="*/ 16 w 54"/>
                <a:gd name="T75" fmla="*/ 47 h 51"/>
                <a:gd name="T76" fmla="*/ 19 w 54"/>
                <a:gd name="T77" fmla="*/ 51 h 51"/>
                <a:gd name="T78" fmla="*/ 22 w 54"/>
                <a:gd name="T79" fmla="*/ 51 h 51"/>
                <a:gd name="T80" fmla="*/ 28 w 54"/>
                <a:gd name="T81" fmla="*/ 51 h 51"/>
                <a:gd name="T82" fmla="*/ 28 w 54"/>
                <a:gd name="T83" fmla="*/ 51 h 51"/>
                <a:gd name="T84" fmla="*/ 25 w 54"/>
                <a:gd name="T85" fmla="*/ 51 h 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
                <a:gd name="T130" fmla="*/ 0 h 51"/>
                <a:gd name="T131" fmla="*/ 54 w 54"/>
                <a:gd name="T132" fmla="*/ 51 h 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 h="51">
                  <a:moveTo>
                    <a:pt x="25" y="51"/>
                  </a:moveTo>
                  <a:lnTo>
                    <a:pt x="32" y="51"/>
                  </a:lnTo>
                  <a:lnTo>
                    <a:pt x="35" y="51"/>
                  </a:lnTo>
                  <a:lnTo>
                    <a:pt x="38" y="47"/>
                  </a:lnTo>
                  <a:lnTo>
                    <a:pt x="41" y="47"/>
                  </a:lnTo>
                  <a:lnTo>
                    <a:pt x="44" y="44"/>
                  </a:lnTo>
                  <a:lnTo>
                    <a:pt x="47" y="41"/>
                  </a:lnTo>
                  <a:lnTo>
                    <a:pt x="51" y="38"/>
                  </a:lnTo>
                  <a:lnTo>
                    <a:pt x="51" y="35"/>
                  </a:lnTo>
                  <a:lnTo>
                    <a:pt x="54" y="28"/>
                  </a:lnTo>
                  <a:lnTo>
                    <a:pt x="54" y="25"/>
                  </a:lnTo>
                  <a:lnTo>
                    <a:pt x="54" y="22"/>
                  </a:lnTo>
                  <a:lnTo>
                    <a:pt x="51" y="16"/>
                  </a:lnTo>
                  <a:lnTo>
                    <a:pt x="51" y="13"/>
                  </a:lnTo>
                  <a:lnTo>
                    <a:pt x="47" y="10"/>
                  </a:lnTo>
                  <a:lnTo>
                    <a:pt x="44" y="6"/>
                  </a:lnTo>
                  <a:lnTo>
                    <a:pt x="41" y="3"/>
                  </a:lnTo>
                  <a:lnTo>
                    <a:pt x="38" y="3"/>
                  </a:lnTo>
                  <a:lnTo>
                    <a:pt x="35" y="0"/>
                  </a:lnTo>
                  <a:lnTo>
                    <a:pt x="32" y="0"/>
                  </a:lnTo>
                  <a:lnTo>
                    <a:pt x="28" y="0"/>
                  </a:lnTo>
                  <a:lnTo>
                    <a:pt x="22" y="0"/>
                  </a:lnTo>
                  <a:lnTo>
                    <a:pt x="19" y="0"/>
                  </a:lnTo>
                  <a:lnTo>
                    <a:pt x="16" y="3"/>
                  </a:lnTo>
                  <a:lnTo>
                    <a:pt x="13" y="3"/>
                  </a:lnTo>
                  <a:lnTo>
                    <a:pt x="10" y="6"/>
                  </a:lnTo>
                  <a:lnTo>
                    <a:pt x="6" y="10"/>
                  </a:lnTo>
                  <a:lnTo>
                    <a:pt x="3" y="13"/>
                  </a:lnTo>
                  <a:lnTo>
                    <a:pt x="3" y="16"/>
                  </a:lnTo>
                  <a:lnTo>
                    <a:pt x="0" y="22"/>
                  </a:lnTo>
                  <a:lnTo>
                    <a:pt x="0" y="25"/>
                  </a:lnTo>
                  <a:lnTo>
                    <a:pt x="0" y="28"/>
                  </a:lnTo>
                  <a:lnTo>
                    <a:pt x="3" y="35"/>
                  </a:lnTo>
                  <a:lnTo>
                    <a:pt x="3" y="38"/>
                  </a:lnTo>
                  <a:lnTo>
                    <a:pt x="6" y="41"/>
                  </a:lnTo>
                  <a:lnTo>
                    <a:pt x="10" y="44"/>
                  </a:lnTo>
                  <a:lnTo>
                    <a:pt x="13" y="47"/>
                  </a:lnTo>
                  <a:lnTo>
                    <a:pt x="16" y="47"/>
                  </a:lnTo>
                  <a:lnTo>
                    <a:pt x="19" y="51"/>
                  </a:lnTo>
                  <a:lnTo>
                    <a:pt x="22" y="51"/>
                  </a:lnTo>
                  <a:lnTo>
                    <a:pt x="28" y="51"/>
                  </a:lnTo>
                  <a:lnTo>
                    <a:pt x="25" y="51"/>
                  </a:lnTo>
                  <a:close/>
                </a:path>
              </a:pathLst>
            </a:custGeom>
            <a:solidFill>
              <a:srgbClr val="000000"/>
            </a:solidFill>
            <a:ln w="9525">
              <a:noFill/>
              <a:round/>
              <a:headEnd/>
              <a:tailEnd/>
            </a:ln>
          </p:spPr>
          <p:txBody>
            <a:bodyPr/>
            <a:lstStyle/>
            <a:p>
              <a:endParaRPr lang="en-US"/>
            </a:p>
          </p:txBody>
        </p:sp>
        <p:sp>
          <p:nvSpPr>
            <p:cNvPr id="58512" name="Freeform 137"/>
            <p:cNvSpPr>
              <a:spLocks/>
            </p:cNvSpPr>
            <p:nvPr/>
          </p:nvSpPr>
          <p:spPr bwMode="auto">
            <a:xfrm>
              <a:off x="1895" y="3016"/>
              <a:ext cx="54" cy="50"/>
            </a:xfrm>
            <a:custGeom>
              <a:avLst/>
              <a:gdLst>
                <a:gd name="T0" fmla="*/ 25 w 54"/>
                <a:gd name="T1" fmla="*/ 50 h 50"/>
                <a:gd name="T2" fmla="*/ 32 w 54"/>
                <a:gd name="T3" fmla="*/ 50 h 50"/>
                <a:gd name="T4" fmla="*/ 35 w 54"/>
                <a:gd name="T5" fmla="*/ 50 h 50"/>
                <a:gd name="T6" fmla="*/ 38 w 54"/>
                <a:gd name="T7" fmla="*/ 47 h 50"/>
                <a:gd name="T8" fmla="*/ 41 w 54"/>
                <a:gd name="T9" fmla="*/ 47 h 50"/>
                <a:gd name="T10" fmla="*/ 44 w 54"/>
                <a:gd name="T11" fmla="*/ 44 h 50"/>
                <a:gd name="T12" fmla="*/ 47 w 54"/>
                <a:gd name="T13" fmla="*/ 41 h 50"/>
                <a:gd name="T14" fmla="*/ 51 w 54"/>
                <a:gd name="T15" fmla="*/ 38 h 50"/>
                <a:gd name="T16" fmla="*/ 51 w 54"/>
                <a:gd name="T17" fmla="*/ 35 h 50"/>
                <a:gd name="T18" fmla="*/ 54 w 54"/>
                <a:gd name="T19" fmla="*/ 28 h 50"/>
                <a:gd name="T20" fmla="*/ 54 w 54"/>
                <a:gd name="T21" fmla="*/ 25 h 50"/>
                <a:gd name="T22" fmla="*/ 54 w 54"/>
                <a:gd name="T23" fmla="*/ 22 h 50"/>
                <a:gd name="T24" fmla="*/ 51 w 54"/>
                <a:gd name="T25" fmla="*/ 16 h 50"/>
                <a:gd name="T26" fmla="*/ 51 w 54"/>
                <a:gd name="T27" fmla="*/ 12 h 50"/>
                <a:gd name="T28" fmla="*/ 47 w 54"/>
                <a:gd name="T29" fmla="*/ 9 h 50"/>
                <a:gd name="T30" fmla="*/ 44 w 54"/>
                <a:gd name="T31" fmla="*/ 6 h 50"/>
                <a:gd name="T32" fmla="*/ 41 w 54"/>
                <a:gd name="T33" fmla="*/ 3 h 50"/>
                <a:gd name="T34" fmla="*/ 38 w 54"/>
                <a:gd name="T35" fmla="*/ 3 h 50"/>
                <a:gd name="T36" fmla="*/ 35 w 54"/>
                <a:gd name="T37" fmla="*/ 0 h 50"/>
                <a:gd name="T38" fmla="*/ 32 w 54"/>
                <a:gd name="T39" fmla="*/ 0 h 50"/>
                <a:gd name="T40" fmla="*/ 28 w 54"/>
                <a:gd name="T41" fmla="*/ 0 h 50"/>
                <a:gd name="T42" fmla="*/ 22 w 54"/>
                <a:gd name="T43" fmla="*/ 0 h 50"/>
                <a:gd name="T44" fmla="*/ 19 w 54"/>
                <a:gd name="T45" fmla="*/ 0 h 50"/>
                <a:gd name="T46" fmla="*/ 16 w 54"/>
                <a:gd name="T47" fmla="*/ 3 h 50"/>
                <a:gd name="T48" fmla="*/ 13 w 54"/>
                <a:gd name="T49" fmla="*/ 3 h 50"/>
                <a:gd name="T50" fmla="*/ 10 w 54"/>
                <a:gd name="T51" fmla="*/ 6 h 50"/>
                <a:gd name="T52" fmla="*/ 6 w 54"/>
                <a:gd name="T53" fmla="*/ 9 h 50"/>
                <a:gd name="T54" fmla="*/ 3 w 54"/>
                <a:gd name="T55" fmla="*/ 12 h 50"/>
                <a:gd name="T56" fmla="*/ 3 w 54"/>
                <a:gd name="T57" fmla="*/ 16 h 50"/>
                <a:gd name="T58" fmla="*/ 0 w 54"/>
                <a:gd name="T59" fmla="*/ 22 h 50"/>
                <a:gd name="T60" fmla="*/ 0 w 54"/>
                <a:gd name="T61" fmla="*/ 25 h 50"/>
                <a:gd name="T62" fmla="*/ 0 w 54"/>
                <a:gd name="T63" fmla="*/ 28 h 50"/>
                <a:gd name="T64" fmla="*/ 3 w 54"/>
                <a:gd name="T65" fmla="*/ 35 h 50"/>
                <a:gd name="T66" fmla="*/ 3 w 54"/>
                <a:gd name="T67" fmla="*/ 38 h 50"/>
                <a:gd name="T68" fmla="*/ 6 w 54"/>
                <a:gd name="T69" fmla="*/ 41 h 50"/>
                <a:gd name="T70" fmla="*/ 10 w 54"/>
                <a:gd name="T71" fmla="*/ 44 h 50"/>
                <a:gd name="T72" fmla="*/ 13 w 54"/>
                <a:gd name="T73" fmla="*/ 47 h 50"/>
                <a:gd name="T74" fmla="*/ 16 w 54"/>
                <a:gd name="T75" fmla="*/ 47 h 50"/>
                <a:gd name="T76" fmla="*/ 19 w 54"/>
                <a:gd name="T77" fmla="*/ 50 h 50"/>
                <a:gd name="T78" fmla="*/ 22 w 54"/>
                <a:gd name="T79" fmla="*/ 50 h 50"/>
                <a:gd name="T80" fmla="*/ 28 w 54"/>
                <a:gd name="T81" fmla="*/ 50 h 50"/>
                <a:gd name="T82" fmla="*/ 28 w 54"/>
                <a:gd name="T83" fmla="*/ 50 h 50"/>
                <a:gd name="T84" fmla="*/ 25 w 54"/>
                <a:gd name="T85" fmla="*/ 50 h 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
                <a:gd name="T130" fmla="*/ 0 h 50"/>
                <a:gd name="T131" fmla="*/ 54 w 54"/>
                <a:gd name="T132" fmla="*/ 50 h 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 h="50">
                  <a:moveTo>
                    <a:pt x="25" y="50"/>
                  </a:moveTo>
                  <a:lnTo>
                    <a:pt x="32" y="50"/>
                  </a:lnTo>
                  <a:lnTo>
                    <a:pt x="35" y="50"/>
                  </a:lnTo>
                  <a:lnTo>
                    <a:pt x="38" y="47"/>
                  </a:lnTo>
                  <a:lnTo>
                    <a:pt x="41" y="47"/>
                  </a:lnTo>
                  <a:lnTo>
                    <a:pt x="44" y="44"/>
                  </a:lnTo>
                  <a:lnTo>
                    <a:pt x="47" y="41"/>
                  </a:lnTo>
                  <a:lnTo>
                    <a:pt x="51" y="38"/>
                  </a:lnTo>
                  <a:lnTo>
                    <a:pt x="51" y="35"/>
                  </a:lnTo>
                  <a:lnTo>
                    <a:pt x="54" y="28"/>
                  </a:lnTo>
                  <a:lnTo>
                    <a:pt x="54" y="25"/>
                  </a:lnTo>
                  <a:lnTo>
                    <a:pt x="54" y="22"/>
                  </a:lnTo>
                  <a:lnTo>
                    <a:pt x="51" y="16"/>
                  </a:lnTo>
                  <a:lnTo>
                    <a:pt x="51" y="12"/>
                  </a:lnTo>
                  <a:lnTo>
                    <a:pt x="47" y="9"/>
                  </a:lnTo>
                  <a:lnTo>
                    <a:pt x="44" y="6"/>
                  </a:lnTo>
                  <a:lnTo>
                    <a:pt x="41" y="3"/>
                  </a:lnTo>
                  <a:lnTo>
                    <a:pt x="38" y="3"/>
                  </a:lnTo>
                  <a:lnTo>
                    <a:pt x="35" y="0"/>
                  </a:lnTo>
                  <a:lnTo>
                    <a:pt x="32" y="0"/>
                  </a:lnTo>
                  <a:lnTo>
                    <a:pt x="28" y="0"/>
                  </a:lnTo>
                  <a:lnTo>
                    <a:pt x="22" y="0"/>
                  </a:lnTo>
                  <a:lnTo>
                    <a:pt x="19" y="0"/>
                  </a:lnTo>
                  <a:lnTo>
                    <a:pt x="16" y="3"/>
                  </a:lnTo>
                  <a:lnTo>
                    <a:pt x="13" y="3"/>
                  </a:lnTo>
                  <a:lnTo>
                    <a:pt x="10" y="6"/>
                  </a:lnTo>
                  <a:lnTo>
                    <a:pt x="6" y="9"/>
                  </a:lnTo>
                  <a:lnTo>
                    <a:pt x="3" y="12"/>
                  </a:lnTo>
                  <a:lnTo>
                    <a:pt x="3" y="16"/>
                  </a:lnTo>
                  <a:lnTo>
                    <a:pt x="0" y="22"/>
                  </a:lnTo>
                  <a:lnTo>
                    <a:pt x="0" y="25"/>
                  </a:lnTo>
                  <a:lnTo>
                    <a:pt x="0" y="28"/>
                  </a:lnTo>
                  <a:lnTo>
                    <a:pt x="3" y="35"/>
                  </a:lnTo>
                  <a:lnTo>
                    <a:pt x="3" y="38"/>
                  </a:lnTo>
                  <a:lnTo>
                    <a:pt x="6" y="41"/>
                  </a:lnTo>
                  <a:lnTo>
                    <a:pt x="10" y="44"/>
                  </a:lnTo>
                  <a:lnTo>
                    <a:pt x="13" y="47"/>
                  </a:lnTo>
                  <a:lnTo>
                    <a:pt x="16" y="47"/>
                  </a:lnTo>
                  <a:lnTo>
                    <a:pt x="19" y="50"/>
                  </a:lnTo>
                  <a:lnTo>
                    <a:pt x="22" y="50"/>
                  </a:lnTo>
                  <a:lnTo>
                    <a:pt x="28" y="50"/>
                  </a:lnTo>
                  <a:lnTo>
                    <a:pt x="25" y="50"/>
                  </a:lnTo>
                  <a:close/>
                </a:path>
              </a:pathLst>
            </a:custGeom>
            <a:solidFill>
              <a:srgbClr val="000000"/>
            </a:solidFill>
            <a:ln w="9525">
              <a:noFill/>
              <a:round/>
              <a:headEnd/>
              <a:tailEnd/>
            </a:ln>
          </p:spPr>
          <p:txBody>
            <a:bodyPr/>
            <a:lstStyle/>
            <a:p>
              <a:endParaRPr lang="en-US"/>
            </a:p>
          </p:txBody>
        </p:sp>
        <p:sp>
          <p:nvSpPr>
            <p:cNvPr id="58513" name="Freeform 138"/>
            <p:cNvSpPr>
              <a:spLocks/>
            </p:cNvSpPr>
            <p:nvPr/>
          </p:nvSpPr>
          <p:spPr bwMode="auto">
            <a:xfrm>
              <a:off x="1895" y="3174"/>
              <a:ext cx="54" cy="50"/>
            </a:xfrm>
            <a:custGeom>
              <a:avLst/>
              <a:gdLst>
                <a:gd name="T0" fmla="*/ 25 w 54"/>
                <a:gd name="T1" fmla="*/ 50 h 50"/>
                <a:gd name="T2" fmla="*/ 32 w 54"/>
                <a:gd name="T3" fmla="*/ 50 h 50"/>
                <a:gd name="T4" fmla="*/ 35 w 54"/>
                <a:gd name="T5" fmla="*/ 50 h 50"/>
                <a:gd name="T6" fmla="*/ 38 w 54"/>
                <a:gd name="T7" fmla="*/ 47 h 50"/>
                <a:gd name="T8" fmla="*/ 41 w 54"/>
                <a:gd name="T9" fmla="*/ 47 h 50"/>
                <a:gd name="T10" fmla="*/ 44 w 54"/>
                <a:gd name="T11" fmla="*/ 44 h 50"/>
                <a:gd name="T12" fmla="*/ 47 w 54"/>
                <a:gd name="T13" fmla="*/ 41 h 50"/>
                <a:gd name="T14" fmla="*/ 51 w 54"/>
                <a:gd name="T15" fmla="*/ 37 h 50"/>
                <a:gd name="T16" fmla="*/ 51 w 54"/>
                <a:gd name="T17" fmla="*/ 34 h 50"/>
                <a:gd name="T18" fmla="*/ 54 w 54"/>
                <a:gd name="T19" fmla="*/ 28 h 50"/>
                <a:gd name="T20" fmla="*/ 54 w 54"/>
                <a:gd name="T21" fmla="*/ 25 h 50"/>
                <a:gd name="T22" fmla="*/ 54 w 54"/>
                <a:gd name="T23" fmla="*/ 22 h 50"/>
                <a:gd name="T24" fmla="*/ 51 w 54"/>
                <a:gd name="T25" fmla="*/ 15 h 50"/>
                <a:gd name="T26" fmla="*/ 51 w 54"/>
                <a:gd name="T27" fmla="*/ 12 h 50"/>
                <a:gd name="T28" fmla="*/ 47 w 54"/>
                <a:gd name="T29" fmla="*/ 9 h 50"/>
                <a:gd name="T30" fmla="*/ 44 w 54"/>
                <a:gd name="T31" fmla="*/ 6 h 50"/>
                <a:gd name="T32" fmla="*/ 41 w 54"/>
                <a:gd name="T33" fmla="*/ 3 h 50"/>
                <a:gd name="T34" fmla="*/ 38 w 54"/>
                <a:gd name="T35" fmla="*/ 3 h 50"/>
                <a:gd name="T36" fmla="*/ 35 w 54"/>
                <a:gd name="T37" fmla="*/ 0 h 50"/>
                <a:gd name="T38" fmla="*/ 32 w 54"/>
                <a:gd name="T39" fmla="*/ 0 h 50"/>
                <a:gd name="T40" fmla="*/ 28 w 54"/>
                <a:gd name="T41" fmla="*/ 0 h 50"/>
                <a:gd name="T42" fmla="*/ 22 w 54"/>
                <a:gd name="T43" fmla="*/ 0 h 50"/>
                <a:gd name="T44" fmla="*/ 19 w 54"/>
                <a:gd name="T45" fmla="*/ 0 h 50"/>
                <a:gd name="T46" fmla="*/ 16 w 54"/>
                <a:gd name="T47" fmla="*/ 3 h 50"/>
                <a:gd name="T48" fmla="*/ 13 w 54"/>
                <a:gd name="T49" fmla="*/ 3 h 50"/>
                <a:gd name="T50" fmla="*/ 10 w 54"/>
                <a:gd name="T51" fmla="*/ 6 h 50"/>
                <a:gd name="T52" fmla="*/ 6 w 54"/>
                <a:gd name="T53" fmla="*/ 9 h 50"/>
                <a:gd name="T54" fmla="*/ 3 w 54"/>
                <a:gd name="T55" fmla="*/ 12 h 50"/>
                <a:gd name="T56" fmla="*/ 3 w 54"/>
                <a:gd name="T57" fmla="*/ 15 h 50"/>
                <a:gd name="T58" fmla="*/ 0 w 54"/>
                <a:gd name="T59" fmla="*/ 22 h 50"/>
                <a:gd name="T60" fmla="*/ 0 w 54"/>
                <a:gd name="T61" fmla="*/ 25 h 50"/>
                <a:gd name="T62" fmla="*/ 0 w 54"/>
                <a:gd name="T63" fmla="*/ 28 h 50"/>
                <a:gd name="T64" fmla="*/ 3 w 54"/>
                <a:gd name="T65" fmla="*/ 34 h 50"/>
                <a:gd name="T66" fmla="*/ 3 w 54"/>
                <a:gd name="T67" fmla="*/ 37 h 50"/>
                <a:gd name="T68" fmla="*/ 6 w 54"/>
                <a:gd name="T69" fmla="*/ 41 h 50"/>
                <a:gd name="T70" fmla="*/ 10 w 54"/>
                <a:gd name="T71" fmla="*/ 44 h 50"/>
                <a:gd name="T72" fmla="*/ 13 w 54"/>
                <a:gd name="T73" fmla="*/ 47 h 50"/>
                <a:gd name="T74" fmla="*/ 16 w 54"/>
                <a:gd name="T75" fmla="*/ 47 h 50"/>
                <a:gd name="T76" fmla="*/ 19 w 54"/>
                <a:gd name="T77" fmla="*/ 50 h 50"/>
                <a:gd name="T78" fmla="*/ 22 w 54"/>
                <a:gd name="T79" fmla="*/ 50 h 50"/>
                <a:gd name="T80" fmla="*/ 28 w 54"/>
                <a:gd name="T81" fmla="*/ 50 h 50"/>
                <a:gd name="T82" fmla="*/ 28 w 54"/>
                <a:gd name="T83" fmla="*/ 50 h 50"/>
                <a:gd name="T84" fmla="*/ 25 w 54"/>
                <a:gd name="T85" fmla="*/ 50 h 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
                <a:gd name="T130" fmla="*/ 0 h 50"/>
                <a:gd name="T131" fmla="*/ 54 w 54"/>
                <a:gd name="T132" fmla="*/ 50 h 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 h="50">
                  <a:moveTo>
                    <a:pt x="25" y="50"/>
                  </a:moveTo>
                  <a:lnTo>
                    <a:pt x="32" y="50"/>
                  </a:lnTo>
                  <a:lnTo>
                    <a:pt x="35" y="50"/>
                  </a:lnTo>
                  <a:lnTo>
                    <a:pt x="38" y="47"/>
                  </a:lnTo>
                  <a:lnTo>
                    <a:pt x="41" y="47"/>
                  </a:lnTo>
                  <a:lnTo>
                    <a:pt x="44" y="44"/>
                  </a:lnTo>
                  <a:lnTo>
                    <a:pt x="47" y="41"/>
                  </a:lnTo>
                  <a:lnTo>
                    <a:pt x="51" y="37"/>
                  </a:lnTo>
                  <a:lnTo>
                    <a:pt x="51" y="34"/>
                  </a:lnTo>
                  <a:lnTo>
                    <a:pt x="54" y="28"/>
                  </a:lnTo>
                  <a:lnTo>
                    <a:pt x="54" y="25"/>
                  </a:lnTo>
                  <a:lnTo>
                    <a:pt x="54" y="22"/>
                  </a:lnTo>
                  <a:lnTo>
                    <a:pt x="51" y="15"/>
                  </a:lnTo>
                  <a:lnTo>
                    <a:pt x="51" y="12"/>
                  </a:lnTo>
                  <a:lnTo>
                    <a:pt x="47" y="9"/>
                  </a:lnTo>
                  <a:lnTo>
                    <a:pt x="44" y="6"/>
                  </a:lnTo>
                  <a:lnTo>
                    <a:pt x="41" y="3"/>
                  </a:lnTo>
                  <a:lnTo>
                    <a:pt x="38" y="3"/>
                  </a:lnTo>
                  <a:lnTo>
                    <a:pt x="35" y="0"/>
                  </a:lnTo>
                  <a:lnTo>
                    <a:pt x="32" y="0"/>
                  </a:lnTo>
                  <a:lnTo>
                    <a:pt x="28" y="0"/>
                  </a:lnTo>
                  <a:lnTo>
                    <a:pt x="22" y="0"/>
                  </a:lnTo>
                  <a:lnTo>
                    <a:pt x="19" y="0"/>
                  </a:lnTo>
                  <a:lnTo>
                    <a:pt x="16" y="3"/>
                  </a:lnTo>
                  <a:lnTo>
                    <a:pt x="13" y="3"/>
                  </a:lnTo>
                  <a:lnTo>
                    <a:pt x="10" y="6"/>
                  </a:lnTo>
                  <a:lnTo>
                    <a:pt x="6" y="9"/>
                  </a:lnTo>
                  <a:lnTo>
                    <a:pt x="3" y="12"/>
                  </a:lnTo>
                  <a:lnTo>
                    <a:pt x="3" y="15"/>
                  </a:lnTo>
                  <a:lnTo>
                    <a:pt x="0" y="22"/>
                  </a:lnTo>
                  <a:lnTo>
                    <a:pt x="0" y="25"/>
                  </a:lnTo>
                  <a:lnTo>
                    <a:pt x="0" y="28"/>
                  </a:lnTo>
                  <a:lnTo>
                    <a:pt x="3" y="34"/>
                  </a:lnTo>
                  <a:lnTo>
                    <a:pt x="3" y="37"/>
                  </a:lnTo>
                  <a:lnTo>
                    <a:pt x="6" y="41"/>
                  </a:lnTo>
                  <a:lnTo>
                    <a:pt x="10" y="44"/>
                  </a:lnTo>
                  <a:lnTo>
                    <a:pt x="13" y="47"/>
                  </a:lnTo>
                  <a:lnTo>
                    <a:pt x="16" y="47"/>
                  </a:lnTo>
                  <a:lnTo>
                    <a:pt x="19" y="50"/>
                  </a:lnTo>
                  <a:lnTo>
                    <a:pt x="22" y="50"/>
                  </a:lnTo>
                  <a:lnTo>
                    <a:pt x="28" y="50"/>
                  </a:lnTo>
                  <a:lnTo>
                    <a:pt x="25" y="50"/>
                  </a:lnTo>
                  <a:close/>
                </a:path>
              </a:pathLst>
            </a:custGeom>
            <a:solidFill>
              <a:srgbClr val="000000"/>
            </a:solidFill>
            <a:ln w="9525">
              <a:noFill/>
              <a:round/>
              <a:headEnd/>
              <a:tailEnd/>
            </a:ln>
          </p:spPr>
          <p:txBody>
            <a:bodyPr/>
            <a:lstStyle/>
            <a:p>
              <a:endParaRPr lang="en-US"/>
            </a:p>
          </p:txBody>
        </p:sp>
        <p:sp>
          <p:nvSpPr>
            <p:cNvPr id="58514" name="Freeform 139"/>
            <p:cNvSpPr>
              <a:spLocks/>
            </p:cNvSpPr>
            <p:nvPr/>
          </p:nvSpPr>
          <p:spPr bwMode="auto">
            <a:xfrm>
              <a:off x="537" y="832"/>
              <a:ext cx="632" cy="158"/>
            </a:xfrm>
            <a:custGeom>
              <a:avLst/>
              <a:gdLst>
                <a:gd name="T0" fmla="*/ 632 w 632"/>
                <a:gd name="T1" fmla="*/ 158 h 158"/>
                <a:gd name="T2" fmla="*/ 632 w 632"/>
                <a:gd name="T3" fmla="*/ 0 h 158"/>
                <a:gd name="T4" fmla="*/ 0 w 632"/>
                <a:gd name="T5" fmla="*/ 0 h 158"/>
                <a:gd name="T6" fmla="*/ 0 w 632"/>
                <a:gd name="T7" fmla="*/ 158 h 158"/>
                <a:gd name="T8" fmla="*/ 632 w 632"/>
                <a:gd name="T9" fmla="*/ 158 h 158"/>
                <a:gd name="T10" fmla="*/ 632 w 632"/>
                <a:gd name="T11" fmla="*/ 158 h 158"/>
                <a:gd name="T12" fmla="*/ 0 60000 65536"/>
                <a:gd name="T13" fmla="*/ 0 60000 65536"/>
                <a:gd name="T14" fmla="*/ 0 60000 65536"/>
                <a:gd name="T15" fmla="*/ 0 60000 65536"/>
                <a:gd name="T16" fmla="*/ 0 60000 65536"/>
                <a:gd name="T17" fmla="*/ 0 60000 65536"/>
                <a:gd name="T18" fmla="*/ 0 w 632"/>
                <a:gd name="T19" fmla="*/ 0 h 158"/>
                <a:gd name="T20" fmla="*/ 632 w 632"/>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632" h="158">
                  <a:moveTo>
                    <a:pt x="632" y="158"/>
                  </a:moveTo>
                  <a:lnTo>
                    <a:pt x="632" y="0"/>
                  </a:lnTo>
                  <a:lnTo>
                    <a:pt x="0" y="0"/>
                  </a:lnTo>
                  <a:lnTo>
                    <a:pt x="0" y="158"/>
                  </a:lnTo>
                  <a:lnTo>
                    <a:pt x="632" y="158"/>
                  </a:lnTo>
                </a:path>
              </a:pathLst>
            </a:custGeom>
            <a:noFill/>
            <a:ln w="20638">
              <a:solidFill>
                <a:srgbClr val="000000"/>
              </a:solidFill>
              <a:prstDash val="solid"/>
              <a:round/>
              <a:headEnd/>
              <a:tailEnd/>
            </a:ln>
          </p:spPr>
          <p:txBody>
            <a:bodyPr/>
            <a:lstStyle/>
            <a:p>
              <a:endParaRPr lang="en-US"/>
            </a:p>
          </p:txBody>
        </p:sp>
        <p:sp>
          <p:nvSpPr>
            <p:cNvPr id="58515" name="Rectangle 140"/>
            <p:cNvSpPr>
              <a:spLocks noChangeArrowheads="1"/>
            </p:cNvSpPr>
            <p:nvPr/>
          </p:nvSpPr>
          <p:spPr bwMode="auto">
            <a:xfrm>
              <a:off x="579" y="529"/>
              <a:ext cx="117"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V</a:t>
              </a:r>
              <a:endParaRPr lang="en-US" sz="1800">
                <a:solidFill>
                  <a:srgbClr val="003399"/>
                </a:solidFill>
              </a:endParaRPr>
            </a:p>
          </p:txBody>
        </p:sp>
        <p:sp>
          <p:nvSpPr>
            <p:cNvPr id="58516" name="Rectangle 141"/>
            <p:cNvSpPr>
              <a:spLocks noChangeArrowheads="1"/>
            </p:cNvSpPr>
            <p:nvPr/>
          </p:nvSpPr>
          <p:spPr bwMode="auto">
            <a:xfrm>
              <a:off x="648" y="529"/>
              <a:ext cx="69"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i</a:t>
              </a:r>
              <a:endParaRPr lang="en-US" sz="1800">
                <a:solidFill>
                  <a:srgbClr val="003399"/>
                </a:solidFill>
              </a:endParaRPr>
            </a:p>
          </p:txBody>
        </p:sp>
        <p:sp>
          <p:nvSpPr>
            <p:cNvPr id="58517" name="Rectangle 142"/>
            <p:cNvSpPr>
              <a:spLocks noChangeArrowheads="1"/>
            </p:cNvSpPr>
            <p:nvPr/>
          </p:nvSpPr>
          <p:spPr bwMode="auto">
            <a:xfrm>
              <a:off x="673" y="529"/>
              <a:ext cx="82"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r</a:t>
              </a:r>
              <a:endParaRPr lang="en-US" sz="1800">
                <a:solidFill>
                  <a:srgbClr val="003399"/>
                </a:solidFill>
              </a:endParaRPr>
            </a:p>
          </p:txBody>
        </p:sp>
        <p:sp>
          <p:nvSpPr>
            <p:cNvPr id="58518" name="Rectangle 143"/>
            <p:cNvSpPr>
              <a:spLocks noChangeArrowheads="1"/>
            </p:cNvSpPr>
            <p:nvPr/>
          </p:nvSpPr>
          <p:spPr bwMode="auto">
            <a:xfrm>
              <a:off x="708" y="529"/>
              <a:ext cx="76"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t</a:t>
              </a:r>
              <a:endParaRPr lang="en-US" sz="1800">
                <a:solidFill>
                  <a:srgbClr val="003399"/>
                </a:solidFill>
              </a:endParaRPr>
            </a:p>
          </p:txBody>
        </p:sp>
        <p:sp>
          <p:nvSpPr>
            <p:cNvPr id="58519" name="Rectangle 144"/>
            <p:cNvSpPr>
              <a:spLocks noChangeArrowheads="1"/>
            </p:cNvSpPr>
            <p:nvPr/>
          </p:nvSpPr>
          <p:spPr bwMode="auto">
            <a:xfrm>
              <a:off x="736" y="529"/>
              <a:ext cx="104"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u</a:t>
              </a:r>
              <a:endParaRPr lang="en-US" sz="1800">
                <a:solidFill>
                  <a:srgbClr val="003399"/>
                </a:solidFill>
              </a:endParaRPr>
            </a:p>
          </p:txBody>
        </p:sp>
        <p:sp>
          <p:nvSpPr>
            <p:cNvPr id="58520" name="Rectangle 145"/>
            <p:cNvSpPr>
              <a:spLocks noChangeArrowheads="1"/>
            </p:cNvSpPr>
            <p:nvPr/>
          </p:nvSpPr>
          <p:spPr bwMode="auto">
            <a:xfrm>
              <a:off x="796" y="529"/>
              <a:ext cx="101"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a</a:t>
              </a:r>
              <a:endParaRPr lang="en-US" sz="1800">
                <a:solidFill>
                  <a:srgbClr val="003399"/>
                </a:solidFill>
              </a:endParaRPr>
            </a:p>
          </p:txBody>
        </p:sp>
        <p:sp>
          <p:nvSpPr>
            <p:cNvPr id="58521" name="Rectangle 146"/>
            <p:cNvSpPr>
              <a:spLocks noChangeArrowheads="1"/>
            </p:cNvSpPr>
            <p:nvPr/>
          </p:nvSpPr>
          <p:spPr bwMode="auto">
            <a:xfrm>
              <a:off x="853" y="529"/>
              <a:ext cx="69"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l</a:t>
              </a:r>
              <a:endParaRPr lang="en-US" sz="1800">
                <a:solidFill>
                  <a:srgbClr val="003399"/>
                </a:solidFill>
              </a:endParaRPr>
            </a:p>
          </p:txBody>
        </p:sp>
        <p:sp>
          <p:nvSpPr>
            <p:cNvPr id="58522" name="Rectangle 147"/>
            <p:cNvSpPr>
              <a:spLocks noChangeArrowheads="1"/>
            </p:cNvSpPr>
            <p:nvPr/>
          </p:nvSpPr>
          <p:spPr bwMode="auto">
            <a:xfrm>
              <a:off x="878" y="529"/>
              <a:ext cx="76"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sz="1800">
                <a:solidFill>
                  <a:srgbClr val="003399"/>
                </a:solidFill>
              </a:endParaRPr>
            </a:p>
          </p:txBody>
        </p:sp>
        <p:sp>
          <p:nvSpPr>
            <p:cNvPr id="58523" name="Rectangle 148"/>
            <p:cNvSpPr>
              <a:spLocks noChangeArrowheads="1"/>
            </p:cNvSpPr>
            <p:nvPr/>
          </p:nvSpPr>
          <p:spPr bwMode="auto">
            <a:xfrm>
              <a:off x="907" y="529"/>
              <a:ext cx="104"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p</a:t>
              </a:r>
              <a:endParaRPr lang="en-US" sz="1800">
                <a:solidFill>
                  <a:srgbClr val="003399"/>
                </a:solidFill>
              </a:endParaRPr>
            </a:p>
          </p:txBody>
        </p:sp>
        <p:sp>
          <p:nvSpPr>
            <p:cNvPr id="58524" name="Rectangle 149"/>
            <p:cNvSpPr>
              <a:spLocks noChangeArrowheads="1"/>
            </p:cNvSpPr>
            <p:nvPr/>
          </p:nvSpPr>
          <p:spPr bwMode="auto">
            <a:xfrm>
              <a:off x="964" y="529"/>
              <a:ext cx="101"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a</a:t>
              </a:r>
              <a:endParaRPr lang="en-US" sz="1800">
                <a:solidFill>
                  <a:srgbClr val="003399"/>
                </a:solidFill>
              </a:endParaRPr>
            </a:p>
          </p:txBody>
        </p:sp>
        <p:sp>
          <p:nvSpPr>
            <p:cNvPr id="58525" name="Rectangle 150"/>
            <p:cNvSpPr>
              <a:spLocks noChangeArrowheads="1"/>
            </p:cNvSpPr>
            <p:nvPr/>
          </p:nvSpPr>
          <p:spPr bwMode="auto">
            <a:xfrm>
              <a:off x="1024" y="529"/>
              <a:ext cx="104"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g</a:t>
              </a:r>
              <a:endParaRPr lang="en-US" sz="1800">
                <a:solidFill>
                  <a:srgbClr val="003399"/>
                </a:solidFill>
              </a:endParaRPr>
            </a:p>
          </p:txBody>
        </p:sp>
        <p:sp>
          <p:nvSpPr>
            <p:cNvPr id="58526" name="Rectangle 151"/>
            <p:cNvSpPr>
              <a:spLocks noChangeArrowheads="1"/>
            </p:cNvSpPr>
            <p:nvPr/>
          </p:nvSpPr>
          <p:spPr bwMode="auto">
            <a:xfrm>
              <a:off x="1081" y="529"/>
              <a:ext cx="101"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e</a:t>
              </a:r>
              <a:endParaRPr lang="en-US" sz="1800">
                <a:solidFill>
                  <a:srgbClr val="003399"/>
                </a:solidFill>
              </a:endParaRPr>
            </a:p>
          </p:txBody>
        </p:sp>
        <p:sp>
          <p:nvSpPr>
            <p:cNvPr id="58527" name="Rectangle 152"/>
            <p:cNvSpPr>
              <a:spLocks noChangeArrowheads="1"/>
            </p:cNvSpPr>
            <p:nvPr/>
          </p:nvSpPr>
          <p:spPr bwMode="auto">
            <a:xfrm>
              <a:off x="1140" y="529"/>
              <a:ext cx="126" cy="142"/>
            </a:xfrm>
            <a:prstGeom prst="rect">
              <a:avLst/>
            </a:prstGeom>
            <a:noFill/>
            <a:ln w="9525">
              <a:noFill/>
              <a:miter lim="800000"/>
              <a:headEnd/>
              <a:tailEnd/>
            </a:ln>
          </p:spPr>
          <p:txBody>
            <a:bodyPr wrap="none" lIns="0" tIns="0" rIns="0" bIns="0">
              <a:spAutoFit/>
            </a:bodyPr>
            <a:lstStyle/>
            <a:p>
              <a:endParaRPr lang="en-US" sz="1800">
                <a:solidFill>
                  <a:srgbClr val="003399"/>
                </a:solidFill>
              </a:endParaRPr>
            </a:p>
          </p:txBody>
        </p:sp>
        <p:sp>
          <p:nvSpPr>
            <p:cNvPr id="58528" name="Rectangle 153"/>
            <p:cNvSpPr>
              <a:spLocks noChangeArrowheads="1"/>
            </p:cNvSpPr>
            <p:nvPr/>
          </p:nvSpPr>
          <p:spPr bwMode="auto">
            <a:xfrm>
              <a:off x="680" y="655"/>
              <a:ext cx="104"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n</a:t>
              </a:r>
              <a:endParaRPr lang="en-US" sz="1800">
                <a:solidFill>
                  <a:srgbClr val="003399"/>
                </a:solidFill>
              </a:endParaRPr>
            </a:p>
          </p:txBody>
        </p:sp>
        <p:sp>
          <p:nvSpPr>
            <p:cNvPr id="58529" name="Rectangle 154"/>
            <p:cNvSpPr>
              <a:spLocks noChangeArrowheads="1"/>
            </p:cNvSpPr>
            <p:nvPr/>
          </p:nvSpPr>
          <p:spPr bwMode="auto">
            <a:xfrm>
              <a:off x="736" y="655"/>
              <a:ext cx="104"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u</a:t>
              </a:r>
              <a:endParaRPr lang="en-US" sz="1800">
                <a:solidFill>
                  <a:srgbClr val="003399"/>
                </a:solidFill>
              </a:endParaRPr>
            </a:p>
          </p:txBody>
        </p:sp>
        <p:sp>
          <p:nvSpPr>
            <p:cNvPr id="58530" name="Rectangle 155"/>
            <p:cNvSpPr>
              <a:spLocks noChangeArrowheads="1"/>
            </p:cNvSpPr>
            <p:nvPr/>
          </p:nvSpPr>
          <p:spPr bwMode="auto">
            <a:xfrm>
              <a:off x="796" y="655"/>
              <a:ext cx="133"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m</a:t>
              </a:r>
              <a:endParaRPr lang="en-US" sz="1800">
                <a:solidFill>
                  <a:srgbClr val="003399"/>
                </a:solidFill>
              </a:endParaRPr>
            </a:p>
          </p:txBody>
        </p:sp>
        <p:sp>
          <p:nvSpPr>
            <p:cNvPr id="58531" name="Rectangle 156"/>
            <p:cNvSpPr>
              <a:spLocks noChangeArrowheads="1"/>
            </p:cNvSpPr>
            <p:nvPr/>
          </p:nvSpPr>
          <p:spPr bwMode="auto">
            <a:xfrm>
              <a:off x="882" y="655"/>
              <a:ext cx="104"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b</a:t>
              </a:r>
              <a:endParaRPr lang="en-US" sz="1800">
                <a:solidFill>
                  <a:srgbClr val="003399"/>
                </a:solidFill>
              </a:endParaRPr>
            </a:p>
          </p:txBody>
        </p:sp>
        <p:sp>
          <p:nvSpPr>
            <p:cNvPr id="58532" name="Rectangle 157"/>
            <p:cNvSpPr>
              <a:spLocks noChangeArrowheads="1"/>
            </p:cNvSpPr>
            <p:nvPr/>
          </p:nvSpPr>
          <p:spPr bwMode="auto">
            <a:xfrm>
              <a:off x="942" y="655"/>
              <a:ext cx="101"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e</a:t>
              </a:r>
              <a:endParaRPr lang="en-US" sz="1800">
                <a:solidFill>
                  <a:srgbClr val="003399"/>
                </a:solidFill>
              </a:endParaRPr>
            </a:p>
          </p:txBody>
        </p:sp>
        <p:sp>
          <p:nvSpPr>
            <p:cNvPr id="58533" name="Rectangle 158"/>
            <p:cNvSpPr>
              <a:spLocks noChangeArrowheads="1"/>
            </p:cNvSpPr>
            <p:nvPr/>
          </p:nvSpPr>
          <p:spPr bwMode="auto">
            <a:xfrm>
              <a:off x="998" y="655"/>
              <a:ext cx="82"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r</a:t>
              </a:r>
              <a:endParaRPr lang="en-US" sz="1800">
                <a:solidFill>
                  <a:srgbClr val="003399"/>
                </a:solidFill>
              </a:endParaRPr>
            </a:p>
          </p:txBody>
        </p:sp>
        <p:sp>
          <p:nvSpPr>
            <p:cNvPr id="58534" name="Freeform 159"/>
            <p:cNvSpPr>
              <a:spLocks/>
            </p:cNvSpPr>
            <p:nvPr/>
          </p:nvSpPr>
          <p:spPr bwMode="auto">
            <a:xfrm>
              <a:off x="853" y="990"/>
              <a:ext cx="414" cy="1262"/>
            </a:xfrm>
            <a:custGeom>
              <a:avLst/>
              <a:gdLst>
                <a:gd name="T0" fmla="*/ 0 w 414"/>
                <a:gd name="T1" fmla="*/ 0 h 1262"/>
                <a:gd name="T2" fmla="*/ 0 w 414"/>
                <a:gd name="T3" fmla="*/ 1262 h 1262"/>
                <a:gd name="T4" fmla="*/ 414 w 414"/>
                <a:gd name="T5" fmla="*/ 1262 h 1262"/>
                <a:gd name="T6" fmla="*/ 0 60000 65536"/>
                <a:gd name="T7" fmla="*/ 0 60000 65536"/>
                <a:gd name="T8" fmla="*/ 0 60000 65536"/>
                <a:gd name="T9" fmla="*/ 0 w 414"/>
                <a:gd name="T10" fmla="*/ 0 h 1262"/>
                <a:gd name="T11" fmla="*/ 414 w 414"/>
                <a:gd name="T12" fmla="*/ 1262 h 1262"/>
              </a:gdLst>
              <a:ahLst/>
              <a:cxnLst>
                <a:cxn ang="T6">
                  <a:pos x="T0" y="T1"/>
                </a:cxn>
                <a:cxn ang="T7">
                  <a:pos x="T2" y="T3"/>
                </a:cxn>
                <a:cxn ang="T8">
                  <a:pos x="T4" y="T5"/>
                </a:cxn>
              </a:cxnLst>
              <a:rect l="T9" t="T10" r="T11" b="T12"/>
              <a:pathLst>
                <a:path w="414" h="1262">
                  <a:moveTo>
                    <a:pt x="0" y="0"/>
                  </a:moveTo>
                  <a:lnTo>
                    <a:pt x="0" y="1262"/>
                  </a:lnTo>
                  <a:lnTo>
                    <a:pt x="414" y="1262"/>
                  </a:lnTo>
                </a:path>
              </a:pathLst>
            </a:custGeom>
            <a:noFill/>
            <a:ln w="20638">
              <a:solidFill>
                <a:srgbClr val="000000"/>
              </a:solidFill>
              <a:prstDash val="solid"/>
              <a:round/>
              <a:headEnd/>
              <a:tailEnd/>
            </a:ln>
          </p:spPr>
          <p:txBody>
            <a:bodyPr/>
            <a:lstStyle/>
            <a:p>
              <a:endParaRPr lang="en-US"/>
            </a:p>
          </p:txBody>
        </p:sp>
        <p:sp>
          <p:nvSpPr>
            <p:cNvPr id="58535" name="Freeform 160"/>
            <p:cNvSpPr>
              <a:spLocks/>
            </p:cNvSpPr>
            <p:nvPr/>
          </p:nvSpPr>
          <p:spPr bwMode="auto">
            <a:xfrm>
              <a:off x="3553" y="1056"/>
              <a:ext cx="56" cy="57"/>
            </a:xfrm>
            <a:custGeom>
              <a:avLst/>
              <a:gdLst>
                <a:gd name="T0" fmla="*/ 0 w 56"/>
                <a:gd name="T1" fmla="*/ 19 h 57"/>
                <a:gd name="T2" fmla="*/ 37 w 56"/>
                <a:gd name="T3" fmla="*/ 57 h 57"/>
                <a:gd name="T4" fmla="*/ 56 w 56"/>
                <a:gd name="T5" fmla="*/ 0 h 57"/>
                <a:gd name="T6" fmla="*/ 0 w 56"/>
                <a:gd name="T7" fmla="*/ 19 h 57"/>
                <a:gd name="T8" fmla="*/ 0 w 56"/>
                <a:gd name="T9" fmla="*/ 19 h 57"/>
                <a:gd name="T10" fmla="*/ 0 60000 65536"/>
                <a:gd name="T11" fmla="*/ 0 60000 65536"/>
                <a:gd name="T12" fmla="*/ 0 60000 65536"/>
                <a:gd name="T13" fmla="*/ 0 60000 65536"/>
                <a:gd name="T14" fmla="*/ 0 60000 65536"/>
                <a:gd name="T15" fmla="*/ 0 w 56"/>
                <a:gd name="T16" fmla="*/ 0 h 57"/>
                <a:gd name="T17" fmla="*/ 56 w 56"/>
                <a:gd name="T18" fmla="*/ 57 h 57"/>
              </a:gdLst>
              <a:ahLst/>
              <a:cxnLst>
                <a:cxn ang="T10">
                  <a:pos x="T0" y="T1"/>
                </a:cxn>
                <a:cxn ang="T11">
                  <a:pos x="T2" y="T3"/>
                </a:cxn>
                <a:cxn ang="T12">
                  <a:pos x="T4" y="T5"/>
                </a:cxn>
                <a:cxn ang="T13">
                  <a:pos x="T6" y="T7"/>
                </a:cxn>
                <a:cxn ang="T14">
                  <a:pos x="T8" y="T9"/>
                </a:cxn>
              </a:cxnLst>
              <a:rect l="T15" t="T16" r="T17" b="T18"/>
              <a:pathLst>
                <a:path w="56" h="57">
                  <a:moveTo>
                    <a:pt x="0" y="19"/>
                  </a:moveTo>
                  <a:lnTo>
                    <a:pt x="37" y="57"/>
                  </a:lnTo>
                  <a:lnTo>
                    <a:pt x="56" y="0"/>
                  </a:lnTo>
                  <a:lnTo>
                    <a:pt x="0" y="19"/>
                  </a:lnTo>
                  <a:close/>
                </a:path>
              </a:pathLst>
            </a:custGeom>
            <a:solidFill>
              <a:srgbClr val="000000"/>
            </a:solidFill>
            <a:ln w="9525">
              <a:noFill/>
              <a:round/>
              <a:headEnd/>
              <a:tailEnd/>
            </a:ln>
          </p:spPr>
          <p:txBody>
            <a:bodyPr/>
            <a:lstStyle/>
            <a:p>
              <a:endParaRPr lang="en-US"/>
            </a:p>
          </p:txBody>
        </p:sp>
        <p:sp>
          <p:nvSpPr>
            <p:cNvPr id="58536" name="Freeform 161"/>
            <p:cNvSpPr>
              <a:spLocks/>
            </p:cNvSpPr>
            <p:nvPr/>
          </p:nvSpPr>
          <p:spPr bwMode="auto">
            <a:xfrm>
              <a:off x="3486" y="3133"/>
              <a:ext cx="57" cy="50"/>
            </a:xfrm>
            <a:custGeom>
              <a:avLst/>
              <a:gdLst>
                <a:gd name="T0" fmla="*/ 26 w 57"/>
                <a:gd name="T1" fmla="*/ 0 h 50"/>
                <a:gd name="T2" fmla="*/ 0 w 57"/>
                <a:gd name="T3" fmla="*/ 47 h 50"/>
                <a:gd name="T4" fmla="*/ 57 w 57"/>
                <a:gd name="T5" fmla="*/ 50 h 50"/>
                <a:gd name="T6" fmla="*/ 26 w 57"/>
                <a:gd name="T7" fmla="*/ 3 h 50"/>
                <a:gd name="T8" fmla="*/ 26 w 57"/>
                <a:gd name="T9" fmla="*/ 3 h 50"/>
                <a:gd name="T10" fmla="*/ 26 w 57"/>
                <a:gd name="T11" fmla="*/ 0 h 50"/>
                <a:gd name="T12" fmla="*/ 0 60000 65536"/>
                <a:gd name="T13" fmla="*/ 0 60000 65536"/>
                <a:gd name="T14" fmla="*/ 0 60000 65536"/>
                <a:gd name="T15" fmla="*/ 0 60000 65536"/>
                <a:gd name="T16" fmla="*/ 0 60000 65536"/>
                <a:gd name="T17" fmla="*/ 0 60000 65536"/>
                <a:gd name="T18" fmla="*/ 0 w 57"/>
                <a:gd name="T19" fmla="*/ 0 h 50"/>
                <a:gd name="T20" fmla="*/ 57 w 57"/>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57" h="50">
                  <a:moveTo>
                    <a:pt x="26" y="0"/>
                  </a:moveTo>
                  <a:lnTo>
                    <a:pt x="0" y="47"/>
                  </a:lnTo>
                  <a:lnTo>
                    <a:pt x="57" y="50"/>
                  </a:lnTo>
                  <a:lnTo>
                    <a:pt x="26" y="3"/>
                  </a:lnTo>
                  <a:lnTo>
                    <a:pt x="26" y="0"/>
                  </a:lnTo>
                  <a:close/>
                </a:path>
              </a:pathLst>
            </a:custGeom>
            <a:solidFill>
              <a:srgbClr val="000000"/>
            </a:solidFill>
            <a:ln w="9525">
              <a:noFill/>
              <a:round/>
              <a:headEnd/>
              <a:tailEnd/>
            </a:ln>
          </p:spPr>
          <p:txBody>
            <a:bodyPr/>
            <a:lstStyle/>
            <a:p>
              <a:endParaRPr lang="en-US"/>
            </a:p>
          </p:txBody>
        </p:sp>
        <p:sp>
          <p:nvSpPr>
            <p:cNvPr id="58537" name="Rectangle 162"/>
            <p:cNvSpPr>
              <a:spLocks noChangeArrowheads="1"/>
            </p:cNvSpPr>
            <p:nvPr/>
          </p:nvSpPr>
          <p:spPr bwMode="auto">
            <a:xfrm>
              <a:off x="1595" y="924"/>
              <a:ext cx="117"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P</a:t>
              </a:r>
              <a:endParaRPr lang="en-US" sz="1800">
                <a:solidFill>
                  <a:srgbClr val="003399"/>
                </a:solidFill>
              </a:endParaRPr>
            </a:p>
          </p:txBody>
        </p:sp>
        <p:sp>
          <p:nvSpPr>
            <p:cNvPr id="58538" name="Rectangle 163"/>
            <p:cNvSpPr>
              <a:spLocks noChangeArrowheads="1"/>
            </p:cNvSpPr>
            <p:nvPr/>
          </p:nvSpPr>
          <p:spPr bwMode="auto">
            <a:xfrm>
              <a:off x="1665" y="924"/>
              <a:ext cx="104"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h</a:t>
              </a:r>
              <a:endParaRPr lang="en-US" sz="1800">
                <a:solidFill>
                  <a:srgbClr val="003399"/>
                </a:solidFill>
              </a:endParaRPr>
            </a:p>
          </p:txBody>
        </p:sp>
        <p:sp>
          <p:nvSpPr>
            <p:cNvPr id="58539" name="Rectangle 164"/>
            <p:cNvSpPr>
              <a:spLocks noChangeArrowheads="1"/>
            </p:cNvSpPr>
            <p:nvPr/>
          </p:nvSpPr>
          <p:spPr bwMode="auto">
            <a:xfrm>
              <a:off x="1725" y="924"/>
              <a:ext cx="95"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y</a:t>
              </a:r>
              <a:endParaRPr lang="en-US" sz="1800">
                <a:solidFill>
                  <a:srgbClr val="003399"/>
                </a:solidFill>
              </a:endParaRPr>
            </a:p>
          </p:txBody>
        </p:sp>
        <p:sp>
          <p:nvSpPr>
            <p:cNvPr id="58540" name="Rectangle 165"/>
            <p:cNvSpPr>
              <a:spLocks noChangeArrowheads="1"/>
            </p:cNvSpPr>
            <p:nvPr/>
          </p:nvSpPr>
          <p:spPr bwMode="auto">
            <a:xfrm>
              <a:off x="1778" y="924"/>
              <a:ext cx="101"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s</a:t>
              </a:r>
              <a:endParaRPr lang="en-US" sz="1800">
                <a:solidFill>
                  <a:srgbClr val="003399"/>
                </a:solidFill>
              </a:endParaRPr>
            </a:p>
          </p:txBody>
        </p:sp>
        <p:sp>
          <p:nvSpPr>
            <p:cNvPr id="58541" name="Rectangle 166"/>
            <p:cNvSpPr>
              <a:spLocks noChangeArrowheads="1"/>
            </p:cNvSpPr>
            <p:nvPr/>
          </p:nvSpPr>
          <p:spPr bwMode="auto">
            <a:xfrm>
              <a:off x="1829" y="924"/>
              <a:ext cx="69"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i</a:t>
              </a:r>
              <a:endParaRPr lang="en-US" sz="1800">
                <a:solidFill>
                  <a:srgbClr val="003399"/>
                </a:solidFill>
              </a:endParaRPr>
            </a:p>
          </p:txBody>
        </p:sp>
        <p:sp>
          <p:nvSpPr>
            <p:cNvPr id="58542" name="Rectangle 167"/>
            <p:cNvSpPr>
              <a:spLocks noChangeArrowheads="1"/>
            </p:cNvSpPr>
            <p:nvPr/>
          </p:nvSpPr>
          <p:spPr bwMode="auto">
            <a:xfrm>
              <a:off x="1854" y="924"/>
              <a:ext cx="101"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c</a:t>
              </a:r>
              <a:endParaRPr lang="en-US" sz="1800">
                <a:solidFill>
                  <a:srgbClr val="003399"/>
                </a:solidFill>
              </a:endParaRPr>
            </a:p>
          </p:txBody>
        </p:sp>
        <p:sp>
          <p:nvSpPr>
            <p:cNvPr id="58543" name="Rectangle 168"/>
            <p:cNvSpPr>
              <a:spLocks noChangeArrowheads="1"/>
            </p:cNvSpPr>
            <p:nvPr/>
          </p:nvSpPr>
          <p:spPr bwMode="auto">
            <a:xfrm>
              <a:off x="1905" y="924"/>
              <a:ext cx="101"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a</a:t>
              </a:r>
              <a:endParaRPr lang="en-US" sz="1800">
                <a:solidFill>
                  <a:srgbClr val="003399"/>
                </a:solidFill>
              </a:endParaRPr>
            </a:p>
          </p:txBody>
        </p:sp>
        <p:sp>
          <p:nvSpPr>
            <p:cNvPr id="58544" name="Rectangle 169"/>
            <p:cNvSpPr>
              <a:spLocks noChangeArrowheads="1"/>
            </p:cNvSpPr>
            <p:nvPr/>
          </p:nvSpPr>
          <p:spPr bwMode="auto">
            <a:xfrm>
              <a:off x="1965" y="924"/>
              <a:ext cx="69"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l</a:t>
              </a:r>
              <a:endParaRPr lang="en-US" sz="1800">
                <a:solidFill>
                  <a:srgbClr val="003399"/>
                </a:solidFill>
              </a:endParaRPr>
            </a:p>
          </p:txBody>
        </p:sp>
        <p:sp>
          <p:nvSpPr>
            <p:cNvPr id="58545" name="Rectangle 170"/>
            <p:cNvSpPr>
              <a:spLocks noChangeArrowheads="1"/>
            </p:cNvSpPr>
            <p:nvPr/>
          </p:nvSpPr>
          <p:spPr bwMode="auto">
            <a:xfrm>
              <a:off x="1987" y="924"/>
              <a:ext cx="76"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sz="1800">
                <a:solidFill>
                  <a:srgbClr val="003399"/>
                </a:solidFill>
              </a:endParaRPr>
            </a:p>
          </p:txBody>
        </p:sp>
        <p:sp>
          <p:nvSpPr>
            <p:cNvPr id="58546" name="Rectangle 171"/>
            <p:cNvSpPr>
              <a:spLocks noChangeArrowheads="1"/>
            </p:cNvSpPr>
            <p:nvPr/>
          </p:nvSpPr>
          <p:spPr bwMode="auto">
            <a:xfrm>
              <a:off x="2015" y="924"/>
              <a:ext cx="104"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p</a:t>
              </a:r>
              <a:endParaRPr lang="en-US" sz="1800">
                <a:solidFill>
                  <a:srgbClr val="003399"/>
                </a:solidFill>
              </a:endParaRPr>
            </a:p>
          </p:txBody>
        </p:sp>
        <p:sp>
          <p:nvSpPr>
            <p:cNvPr id="58547" name="Rectangle 172"/>
            <p:cNvSpPr>
              <a:spLocks noChangeArrowheads="1"/>
            </p:cNvSpPr>
            <p:nvPr/>
          </p:nvSpPr>
          <p:spPr bwMode="auto">
            <a:xfrm>
              <a:off x="2075" y="924"/>
              <a:ext cx="101"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a</a:t>
              </a:r>
              <a:endParaRPr lang="en-US" sz="1800">
                <a:solidFill>
                  <a:srgbClr val="003399"/>
                </a:solidFill>
              </a:endParaRPr>
            </a:p>
          </p:txBody>
        </p:sp>
        <p:sp>
          <p:nvSpPr>
            <p:cNvPr id="58548" name="Rectangle 173"/>
            <p:cNvSpPr>
              <a:spLocks noChangeArrowheads="1"/>
            </p:cNvSpPr>
            <p:nvPr/>
          </p:nvSpPr>
          <p:spPr bwMode="auto">
            <a:xfrm>
              <a:off x="2135" y="924"/>
              <a:ext cx="104"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g</a:t>
              </a:r>
              <a:endParaRPr lang="en-US" sz="1800">
                <a:solidFill>
                  <a:srgbClr val="003399"/>
                </a:solidFill>
              </a:endParaRPr>
            </a:p>
          </p:txBody>
        </p:sp>
        <p:sp>
          <p:nvSpPr>
            <p:cNvPr id="58549" name="Rectangle 174"/>
            <p:cNvSpPr>
              <a:spLocks noChangeArrowheads="1"/>
            </p:cNvSpPr>
            <p:nvPr/>
          </p:nvSpPr>
          <p:spPr bwMode="auto">
            <a:xfrm>
              <a:off x="2192" y="924"/>
              <a:ext cx="101"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e</a:t>
              </a:r>
              <a:endParaRPr lang="en-US" sz="1800">
                <a:solidFill>
                  <a:srgbClr val="003399"/>
                </a:solidFill>
              </a:endParaRPr>
            </a:p>
          </p:txBody>
        </p:sp>
        <p:sp>
          <p:nvSpPr>
            <p:cNvPr id="58550" name="Rectangle 175"/>
            <p:cNvSpPr>
              <a:spLocks noChangeArrowheads="1"/>
            </p:cNvSpPr>
            <p:nvPr/>
          </p:nvSpPr>
          <p:spPr bwMode="auto">
            <a:xfrm>
              <a:off x="2252" y="924"/>
              <a:ext cx="76"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sz="1800">
                <a:solidFill>
                  <a:srgbClr val="003399"/>
                </a:solidFill>
              </a:endParaRPr>
            </a:p>
          </p:txBody>
        </p:sp>
        <p:sp>
          <p:nvSpPr>
            <p:cNvPr id="58551" name="Rectangle 176"/>
            <p:cNvSpPr>
              <a:spLocks noChangeArrowheads="1"/>
            </p:cNvSpPr>
            <p:nvPr/>
          </p:nvSpPr>
          <p:spPr bwMode="auto">
            <a:xfrm>
              <a:off x="2280" y="924"/>
              <a:ext cx="101"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o</a:t>
              </a:r>
              <a:endParaRPr lang="en-US" sz="1800">
                <a:solidFill>
                  <a:srgbClr val="003399"/>
                </a:solidFill>
              </a:endParaRPr>
            </a:p>
          </p:txBody>
        </p:sp>
        <p:sp>
          <p:nvSpPr>
            <p:cNvPr id="58552" name="Rectangle 177"/>
            <p:cNvSpPr>
              <a:spLocks noChangeArrowheads="1"/>
            </p:cNvSpPr>
            <p:nvPr/>
          </p:nvSpPr>
          <p:spPr bwMode="auto">
            <a:xfrm>
              <a:off x="2337" y="924"/>
              <a:ext cx="82"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r</a:t>
              </a:r>
              <a:endParaRPr lang="en-US" sz="1800">
                <a:solidFill>
                  <a:srgbClr val="003399"/>
                </a:solidFill>
              </a:endParaRPr>
            </a:p>
          </p:txBody>
        </p:sp>
        <p:sp>
          <p:nvSpPr>
            <p:cNvPr id="58553" name="Rectangle 178"/>
            <p:cNvSpPr>
              <a:spLocks noChangeArrowheads="1"/>
            </p:cNvSpPr>
            <p:nvPr/>
          </p:nvSpPr>
          <p:spPr bwMode="auto">
            <a:xfrm>
              <a:off x="2372" y="924"/>
              <a:ext cx="126" cy="142"/>
            </a:xfrm>
            <a:prstGeom prst="rect">
              <a:avLst/>
            </a:prstGeom>
            <a:noFill/>
            <a:ln w="9525">
              <a:noFill/>
              <a:miter lim="800000"/>
              <a:headEnd/>
              <a:tailEnd/>
            </a:ln>
          </p:spPr>
          <p:txBody>
            <a:bodyPr wrap="none" lIns="0" tIns="0" rIns="0" bIns="0">
              <a:spAutoFit/>
            </a:bodyPr>
            <a:lstStyle/>
            <a:p>
              <a:endParaRPr lang="en-US" sz="1800">
                <a:solidFill>
                  <a:srgbClr val="003399"/>
                </a:solidFill>
              </a:endParaRPr>
            </a:p>
          </p:txBody>
        </p:sp>
        <p:sp>
          <p:nvSpPr>
            <p:cNvPr id="58554" name="Rectangle 179"/>
            <p:cNvSpPr>
              <a:spLocks noChangeArrowheads="1"/>
            </p:cNvSpPr>
            <p:nvPr/>
          </p:nvSpPr>
          <p:spPr bwMode="auto">
            <a:xfrm>
              <a:off x="1674" y="1047"/>
              <a:ext cx="104"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d</a:t>
              </a:r>
              <a:endParaRPr lang="en-US" sz="1800">
                <a:solidFill>
                  <a:srgbClr val="003399"/>
                </a:solidFill>
              </a:endParaRPr>
            </a:p>
          </p:txBody>
        </p:sp>
        <p:sp>
          <p:nvSpPr>
            <p:cNvPr id="58555" name="Rectangle 180"/>
            <p:cNvSpPr>
              <a:spLocks noChangeArrowheads="1"/>
            </p:cNvSpPr>
            <p:nvPr/>
          </p:nvSpPr>
          <p:spPr bwMode="auto">
            <a:xfrm>
              <a:off x="1734" y="1047"/>
              <a:ext cx="69"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i</a:t>
              </a:r>
              <a:endParaRPr lang="en-US" sz="1800">
                <a:solidFill>
                  <a:srgbClr val="003399"/>
                </a:solidFill>
              </a:endParaRPr>
            </a:p>
          </p:txBody>
        </p:sp>
        <p:sp>
          <p:nvSpPr>
            <p:cNvPr id="58556" name="Rectangle 181"/>
            <p:cNvSpPr>
              <a:spLocks noChangeArrowheads="1"/>
            </p:cNvSpPr>
            <p:nvPr/>
          </p:nvSpPr>
          <p:spPr bwMode="auto">
            <a:xfrm>
              <a:off x="1756" y="1047"/>
              <a:ext cx="101"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s</a:t>
              </a:r>
              <a:endParaRPr lang="en-US" sz="1800">
                <a:solidFill>
                  <a:srgbClr val="003399"/>
                </a:solidFill>
              </a:endParaRPr>
            </a:p>
          </p:txBody>
        </p:sp>
        <p:sp>
          <p:nvSpPr>
            <p:cNvPr id="58557" name="Rectangle 182"/>
            <p:cNvSpPr>
              <a:spLocks noChangeArrowheads="1"/>
            </p:cNvSpPr>
            <p:nvPr/>
          </p:nvSpPr>
          <p:spPr bwMode="auto">
            <a:xfrm>
              <a:off x="1810" y="1047"/>
              <a:ext cx="98"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k</a:t>
              </a:r>
              <a:endParaRPr lang="en-US" sz="1800">
                <a:solidFill>
                  <a:srgbClr val="003399"/>
                </a:solidFill>
              </a:endParaRPr>
            </a:p>
          </p:txBody>
        </p:sp>
        <p:sp>
          <p:nvSpPr>
            <p:cNvPr id="58558" name="Rectangle 183"/>
            <p:cNvSpPr>
              <a:spLocks noChangeArrowheads="1"/>
            </p:cNvSpPr>
            <p:nvPr/>
          </p:nvSpPr>
          <p:spPr bwMode="auto">
            <a:xfrm>
              <a:off x="1860" y="1047"/>
              <a:ext cx="76"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sz="1800">
                <a:solidFill>
                  <a:srgbClr val="003399"/>
                </a:solidFill>
              </a:endParaRPr>
            </a:p>
          </p:txBody>
        </p:sp>
        <p:sp>
          <p:nvSpPr>
            <p:cNvPr id="58559" name="Rectangle 184"/>
            <p:cNvSpPr>
              <a:spLocks noChangeArrowheads="1"/>
            </p:cNvSpPr>
            <p:nvPr/>
          </p:nvSpPr>
          <p:spPr bwMode="auto">
            <a:xfrm>
              <a:off x="1892" y="1047"/>
              <a:ext cx="101"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a</a:t>
              </a:r>
              <a:endParaRPr lang="en-US" sz="1800">
                <a:solidFill>
                  <a:srgbClr val="003399"/>
                </a:solidFill>
              </a:endParaRPr>
            </a:p>
          </p:txBody>
        </p:sp>
        <p:sp>
          <p:nvSpPr>
            <p:cNvPr id="58560" name="Rectangle 185"/>
            <p:cNvSpPr>
              <a:spLocks noChangeArrowheads="1"/>
            </p:cNvSpPr>
            <p:nvPr/>
          </p:nvSpPr>
          <p:spPr bwMode="auto">
            <a:xfrm>
              <a:off x="1949" y="1047"/>
              <a:ext cx="104"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d</a:t>
              </a:r>
              <a:endParaRPr lang="en-US" sz="1800">
                <a:solidFill>
                  <a:srgbClr val="003399"/>
                </a:solidFill>
              </a:endParaRPr>
            </a:p>
          </p:txBody>
        </p:sp>
        <p:sp>
          <p:nvSpPr>
            <p:cNvPr id="58561" name="Rectangle 186"/>
            <p:cNvSpPr>
              <a:spLocks noChangeArrowheads="1"/>
            </p:cNvSpPr>
            <p:nvPr/>
          </p:nvSpPr>
          <p:spPr bwMode="auto">
            <a:xfrm>
              <a:off x="2009" y="1047"/>
              <a:ext cx="104"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d</a:t>
              </a:r>
              <a:endParaRPr lang="en-US" sz="1800">
                <a:solidFill>
                  <a:srgbClr val="003399"/>
                </a:solidFill>
              </a:endParaRPr>
            </a:p>
          </p:txBody>
        </p:sp>
        <p:sp>
          <p:nvSpPr>
            <p:cNvPr id="58562" name="Rectangle 187"/>
            <p:cNvSpPr>
              <a:spLocks noChangeArrowheads="1"/>
            </p:cNvSpPr>
            <p:nvPr/>
          </p:nvSpPr>
          <p:spPr bwMode="auto">
            <a:xfrm>
              <a:off x="2066" y="1047"/>
              <a:ext cx="82"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r</a:t>
              </a:r>
              <a:endParaRPr lang="en-US" sz="1800">
                <a:solidFill>
                  <a:srgbClr val="003399"/>
                </a:solidFill>
              </a:endParaRPr>
            </a:p>
          </p:txBody>
        </p:sp>
        <p:sp>
          <p:nvSpPr>
            <p:cNvPr id="58563" name="Rectangle 188"/>
            <p:cNvSpPr>
              <a:spLocks noChangeArrowheads="1"/>
            </p:cNvSpPr>
            <p:nvPr/>
          </p:nvSpPr>
          <p:spPr bwMode="auto">
            <a:xfrm>
              <a:off x="2100" y="1047"/>
              <a:ext cx="101"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e</a:t>
              </a:r>
              <a:endParaRPr lang="en-US" sz="1800">
                <a:solidFill>
                  <a:srgbClr val="003399"/>
                </a:solidFill>
              </a:endParaRPr>
            </a:p>
          </p:txBody>
        </p:sp>
        <p:sp>
          <p:nvSpPr>
            <p:cNvPr id="58564" name="Rectangle 189"/>
            <p:cNvSpPr>
              <a:spLocks noChangeArrowheads="1"/>
            </p:cNvSpPr>
            <p:nvPr/>
          </p:nvSpPr>
          <p:spPr bwMode="auto">
            <a:xfrm>
              <a:off x="2160" y="1047"/>
              <a:ext cx="101"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s</a:t>
              </a:r>
              <a:endParaRPr lang="en-US" sz="1800">
                <a:solidFill>
                  <a:srgbClr val="003399"/>
                </a:solidFill>
              </a:endParaRPr>
            </a:p>
          </p:txBody>
        </p:sp>
        <p:sp>
          <p:nvSpPr>
            <p:cNvPr id="58565" name="Rectangle 190"/>
            <p:cNvSpPr>
              <a:spLocks noChangeArrowheads="1"/>
            </p:cNvSpPr>
            <p:nvPr/>
          </p:nvSpPr>
          <p:spPr bwMode="auto">
            <a:xfrm>
              <a:off x="2214" y="1047"/>
              <a:ext cx="101" cy="142"/>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s</a:t>
              </a:r>
              <a:endParaRPr lang="en-US" sz="1800">
                <a:solidFill>
                  <a:srgbClr val="003399"/>
                </a:solidFill>
              </a:endParaRPr>
            </a:p>
          </p:txBody>
        </p:sp>
        <p:sp>
          <p:nvSpPr>
            <p:cNvPr id="58566" name="Freeform 191"/>
            <p:cNvSpPr>
              <a:spLocks/>
            </p:cNvSpPr>
            <p:nvPr/>
          </p:nvSpPr>
          <p:spPr bwMode="auto">
            <a:xfrm>
              <a:off x="1251" y="2224"/>
              <a:ext cx="54" cy="53"/>
            </a:xfrm>
            <a:custGeom>
              <a:avLst/>
              <a:gdLst>
                <a:gd name="T0" fmla="*/ 0 w 54"/>
                <a:gd name="T1" fmla="*/ 0 h 53"/>
                <a:gd name="T2" fmla="*/ 3 w 54"/>
                <a:gd name="T3" fmla="*/ 53 h 53"/>
                <a:gd name="T4" fmla="*/ 54 w 54"/>
                <a:gd name="T5" fmla="*/ 28 h 53"/>
                <a:gd name="T6" fmla="*/ 3 w 54"/>
                <a:gd name="T7" fmla="*/ 3 h 53"/>
                <a:gd name="T8" fmla="*/ 3 w 54"/>
                <a:gd name="T9" fmla="*/ 3 h 53"/>
                <a:gd name="T10" fmla="*/ 0 w 54"/>
                <a:gd name="T11" fmla="*/ 0 h 53"/>
                <a:gd name="T12" fmla="*/ 0 60000 65536"/>
                <a:gd name="T13" fmla="*/ 0 60000 65536"/>
                <a:gd name="T14" fmla="*/ 0 60000 65536"/>
                <a:gd name="T15" fmla="*/ 0 60000 65536"/>
                <a:gd name="T16" fmla="*/ 0 60000 65536"/>
                <a:gd name="T17" fmla="*/ 0 60000 65536"/>
                <a:gd name="T18" fmla="*/ 0 w 54"/>
                <a:gd name="T19" fmla="*/ 0 h 53"/>
                <a:gd name="T20" fmla="*/ 54 w 54"/>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54" h="53">
                  <a:moveTo>
                    <a:pt x="0" y="0"/>
                  </a:moveTo>
                  <a:lnTo>
                    <a:pt x="3" y="53"/>
                  </a:lnTo>
                  <a:lnTo>
                    <a:pt x="54" y="28"/>
                  </a:lnTo>
                  <a:lnTo>
                    <a:pt x="3" y="3"/>
                  </a:lnTo>
                  <a:lnTo>
                    <a:pt x="0" y="0"/>
                  </a:lnTo>
                  <a:close/>
                </a:path>
              </a:pathLst>
            </a:custGeom>
            <a:solidFill>
              <a:srgbClr val="000000"/>
            </a:solidFill>
            <a:ln w="9525">
              <a:noFill/>
              <a:round/>
              <a:headEnd/>
              <a:tailEnd/>
            </a:ln>
          </p:spPr>
          <p:txBody>
            <a:bodyPr/>
            <a:lstStyle/>
            <a:p>
              <a:endParaRPr lang="en-US"/>
            </a:p>
          </p:txBody>
        </p:sp>
        <p:sp>
          <p:nvSpPr>
            <p:cNvPr id="58567" name="Line 192"/>
            <p:cNvSpPr>
              <a:spLocks noChangeShapeType="1"/>
            </p:cNvSpPr>
            <p:nvPr/>
          </p:nvSpPr>
          <p:spPr bwMode="auto">
            <a:xfrm>
              <a:off x="1920" y="2094"/>
              <a:ext cx="1595" cy="1073"/>
            </a:xfrm>
            <a:prstGeom prst="line">
              <a:avLst/>
            </a:prstGeom>
            <a:noFill/>
            <a:ln w="20638">
              <a:solidFill>
                <a:srgbClr val="000000"/>
              </a:solidFill>
              <a:round/>
              <a:headEnd/>
              <a:tailEnd/>
            </a:ln>
          </p:spPr>
          <p:txBody>
            <a:bodyPr/>
            <a:lstStyle/>
            <a:p>
              <a:endParaRPr lang="en-US"/>
            </a:p>
          </p:txBody>
        </p:sp>
        <p:sp>
          <p:nvSpPr>
            <p:cNvPr id="58568" name="Freeform 193"/>
            <p:cNvSpPr>
              <a:spLocks/>
            </p:cNvSpPr>
            <p:nvPr/>
          </p:nvSpPr>
          <p:spPr bwMode="auto">
            <a:xfrm>
              <a:off x="3489" y="3568"/>
              <a:ext cx="54" cy="54"/>
            </a:xfrm>
            <a:custGeom>
              <a:avLst/>
              <a:gdLst>
                <a:gd name="T0" fmla="*/ 4 w 54"/>
                <a:gd name="T1" fmla="*/ 0 h 54"/>
                <a:gd name="T2" fmla="*/ 0 w 54"/>
                <a:gd name="T3" fmla="*/ 54 h 54"/>
                <a:gd name="T4" fmla="*/ 54 w 54"/>
                <a:gd name="T5" fmla="*/ 35 h 54"/>
                <a:gd name="T6" fmla="*/ 4 w 54"/>
                <a:gd name="T7" fmla="*/ 3 h 54"/>
                <a:gd name="T8" fmla="*/ 4 w 54"/>
                <a:gd name="T9" fmla="*/ 3 h 54"/>
                <a:gd name="T10" fmla="*/ 4 w 54"/>
                <a:gd name="T11" fmla="*/ 0 h 54"/>
                <a:gd name="T12" fmla="*/ 0 60000 65536"/>
                <a:gd name="T13" fmla="*/ 0 60000 65536"/>
                <a:gd name="T14" fmla="*/ 0 60000 65536"/>
                <a:gd name="T15" fmla="*/ 0 60000 65536"/>
                <a:gd name="T16" fmla="*/ 0 60000 65536"/>
                <a:gd name="T17" fmla="*/ 0 60000 65536"/>
                <a:gd name="T18" fmla="*/ 0 w 54"/>
                <a:gd name="T19" fmla="*/ 0 h 54"/>
                <a:gd name="T20" fmla="*/ 54 w 54"/>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54" h="54">
                  <a:moveTo>
                    <a:pt x="4" y="0"/>
                  </a:moveTo>
                  <a:lnTo>
                    <a:pt x="0" y="54"/>
                  </a:lnTo>
                  <a:lnTo>
                    <a:pt x="54" y="35"/>
                  </a:lnTo>
                  <a:lnTo>
                    <a:pt x="4" y="3"/>
                  </a:lnTo>
                  <a:lnTo>
                    <a:pt x="4" y="0"/>
                  </a:lnTo>
                  <a:close/>
                </a:path>
              </a:pathLst>
            </a:custGeom>
            <a:solidFill>
              <a:srgbClr val="000000"/>
            </a:solidFill>
            <a:ln w="9525">
              <a:noFill/>
              <a:round/>
              <a:headEnd/>
              <a:tailEnd/>
            </a:ln>
          </p:spPr>
          <p:txBody>
            <a:bodyPr/>
            <a:lstStyle/>
            <a:p>
              <a:endParaRPr lang="en-US"/>
            </a:p>
          </p:txBody>
        </p:sp>
        <p:sp>
          <p:nvSpPr>
            <p:cNvPr id="58569" name="Line 194"/>
            <p:cNvSpPr>
              <a:spLocks noChangeShapeType="1"/>
            </p:cNvSpPr>
            <p:nvPr/>
          </p:nvSpPr>
          <p:spPr bwMode="auto">
            <a:xfrm>
              <a:off x="1920" y="3041"/>
              <a:ext cx="1569" cy="555"/>
            </a:xfrm>
            <a:prstGeom prst="line">
              <a:avLst/>
            </a:prstGeom>
            <a:noFill/>
            <a:ln w="20638">
              <a:solidFill>
                <a:srgbClr val="000000"/>
              </a:solidFill>
              <a:round/>
              <a:headEnd/>
              <a:tailEnd/>
            </a:ln>
          </p:spPr>
          <p:txBody>
            <a:bodyPr/>
            <a:lstStyle/>
            <a:p>
              <a:endParaRPr lang="en-US"/>
            </a:p>
          </p:txBody>
        </p:sp>
        <p:sp>
          <p:nvSpPr>
            <p:cNvPr id="58570" name="Freeform 195"/>
            <p:cNvSpPr>
              <a:spLocks/>
            </p:cNvSpPr>
            <p:nvPr/>
          </p:nvSpPr>
          <p:spPr bwMode="auto">
            <a:xfrm>
              <a:off x="3483" y="3350"/>
              <a:ext cx="60" cy="51"/>
            </a:xfrm>
            <a:custGeom>
              <a:avLst/>
              <a:gdLst>
                <a:gd name="T0" fmla="*/ 16 w 60"/>
                <a:gd name="T1" fmla="*/ 0 h 51"/>
                <a:gd name="T2" fmla="*/ 0 w 60"/>
                <a:gd name="T3" fmla="*/ 51 h 51"/>
                <a:gd name="T4" fmla="*/ 60 w 60"/>
                <a:gd name="T5" fmla="*/ 41 h 51"/>
                <a:gd name="T6" fmla="*/ 16 w 60"/>
                <a:gd name="T7" fmla="*/ 0 h 51"/>
                <a:gd name="T8" fmla="*/ 16 w 60"/>
                <a:gd name="T9" fmla="*/ 0 h 51"/>
                <a:gd name="T10" fmla="*/ 0 60000 65536"/>
                <a:gd name="T11" fmla="*/ 0 60000 65536"/>
                <a:gd name="T12" fmla="*/ 0 60000 65536"/>
                <a:gd name="T13" fmla="*/ 0 60000 65536"/>
                <a:gd name="T14" fmla="*/ 0 60000 65536"/>
                <a:gd name="T15" fmla="*/ 0 w 60"/>
                <a:gd name="T16" fmla="*/ 0 h 51"/>
                <a:gd name="T17" fmla="*/ 60 w 60"/>
                <a:gd name="T18" fmla="*/ 51 h 51"/>
              </a:gdLst>
              <a:ahLst/>
              <a:cxnLst>
                <a:cxn ang="T10">
                  <a:pos x="T0" y="T1"/>
                </a:cxn>
                <a:cxn ang="T11">
                  <a:pos x="T2" y="T3"/>
                </a:cxn>
                <a:cxn ang="T12">
                  <a:pos x="T4" y="T5"/>
                </a:cxn>
                <a:cxn ang="T13">
                  <a:pos x="T6" y="T7"/>
                </a:cxn>
                <a:cxn ang="T14">
                  <a:pos x="T8" y="T9"/>
                </a:cxn>
              </a:cxnLst>
              <a:rect l="T15" t="T16" r="T17" b="T18"/>
              <a:pathLst>
                <a:path w="60" h="51">
                  <a:moveTo>
                    <a:pt x="16" y="0"/>
                  </a:moveTo>
                  <a:lnTo>
                    <a:pt x="0" y="51"/>
                  </a:lnTo>
                  <a:lnTo>
                    <a:pt x="60" y="41"/>
                  </a:lnTo>
                  <a:lnTo>
                    <a:pt x="16" y="0"/>
                  </a:lnTo>
                  <a:close/>
                </a:path>
              </a:pathLst>
            </a:custGeom>
            <a:solidFill>
              <a:srgbClr val="000000"/>
            </a:solidFill>
            <a:ln w="9525">
              <a:noFill/>
              <a:round/>
              <a:headEnd/>
              <a:tailEnd/>
            </a:ln>
          </p:spPr>
          <p:txBody>
            <a:bodyPr/>
            <a:lstStyle/>
            <a:p>
              <a:endParaRPr lang="en-US"/>
            </a:p>
          </p:txBody>
        </p:sp>
        <p:sp>
          <p:nvSpPr>
            <p:cNvPr id="58571" name="Line 196"/>
            <p:cNvSpPr>
              <a:spLocks noChangeShapeType="1"/>
            </p:cNvSpPr>
            <p:nvPr/>
          </p:nvSpPr>
          <p:spPr bwMode="auto">
            <a:xfrm>
              <a:off x="1920" y="2568"/>
              <a:ext cx="1582" cy="814"/>
            </a:xfrm>
            <a:prstGeom prst="line">
              <a:avLst/>
            </a:prstGeom>
            <a:noFill/>
            <a:ln w="20638">
              <a:solidFill>
                <a:srgbClr val="000000"/>
              </a:solidFill>
              <a:round/>
              <a:headEnd/>
              <a:tailEnd/>
            </a:ln>
          </p:spPr>
          <p:txBody>
            <a:bodyPr/>
            <a:lstStyle/>
            <a:p>
              <a:endParaRPr lang="en-US"/>
            </a:p>
          </p:txBody>
        </p:sp>
        <p:sp>
          <p:nvSpPr>
            <p:cNvPr id="58572" name="Line 197"/>
            <p:cNvSpPr>
              <a:spLocks noChangeShapeType="1"/>
            </p:cNvSpPr>
            <p:nvPr/>
          </p:nvSpPr>
          <p:spPr bwMode="auto">
            <a:xfrm flipV="1">
              <a:off x="1920" y="1085"/>
              <a:ext cx="1661" cy="1641"/>
            </a:xfrm>
            <a:prstGeom prst="line">
              <a:avLst/>
            </a:prstGeom>
            <a:noFill/>
            <a:ln w="20638">
              <a:solidFill>
                <a:srgbClr val="000000"/>
              </a:solidFill>
              <a:round/>
              <a:headEnd/>
              <a:tailEnd/>
            </a:ln>
          </p:spPr>
          <p:txBody>
            <a:bodyPr/>
            <a:lstStyle/>
            <a:p>
              <a:endParaRPr lang="en-US"/>
            </a:p>
          </p:txBody>
        </p:sp>
        <p:sp>
          <p:nvSpPr>
            <p:cNvPr id="58573" name="Freeform 198"/>
            <p:cNvSpPr>
              <a:spLocks/>
            </p:cNvSpPr>
            <p:nvPr/>
          </p:nvSpPr>
          <p:spPr bwMode="auto">
            <a:xfrm>
              <a:off x="3553" y="1217"/>
              <a:ext cx="56" cy="57"/>
            </a:xfrm>
            <a:custGeom>
              <a:avLst/>
              <a:gdLst>
                <a:gd name="T0" fmla="*/ 0 w 56"/>
                <a:gd name="T1" fmla="*/ 22 h 57"/>
                <a:gd name="T2" fmla="*/ 41 w 56"/>
                <a:gd name="T3" fmla="*/ 57 h 57"/>
                <a:gd name="T4" fmla="*/ 56 w 56"/>
                <a:gd name="T5" fmla="*/ 0 h 57"/>
                <a:gd name="T6" fmla="*/ 0 w 56"/>
                <a:gd name="T7" fmla="*/ 22 h 57"/>
                <a:gd name="T8" fmla="*/ 0 w 56"/>
                <a:gd name="T9" fmla="*/ 22 h 57"/>
                <a:gd name="T10" fmla="*/ 0 60000 65536"/>
                <a:gd name="T11" fmla="*/ 0 60000 65536"/>
                <a:gd name="T12" fmla="*/ 0 60000 65536"/>
                <a:gd name="T13" fmla="*/ 0 60000 65536"/>
                <a:gd name="T14" fmla="*/ 0 60000 65536"/>
                <a:gd name="T15" fmla="*/ 0 w 56"/>
                <a:gd name="T16" fmla="*/ 0 h 57"/>
                <a:gd name="T17" fmla="*/ 56 w 56"/>
                <a:gd name="T18" fmla="*/ 57 h 57"/>
              </a:gdLst>
              <a:ahLst/>
              <a:cxnLst>
                <a:cxn ang="T10">
                  <a:pos x="T0" y="T1"/>
                </a:cxn>
                <a:cxn ang="T11">
                  <a:pos x="T2" y="T3"/>
                </a:cxn>
                <a:cxn ang="T12">
                  <a:pos x="T4" y="T5"/>
                </a:cxn>
                <a:cxn ang="T13">
                  <a:pos x="T6" y="T7"/>
                </a:cxn>
                <a:cxn ang="T14">
                  <a:pos x="T8" y="T9"/>
                </a:cxn>
              </a:cxnLst>
              <a:rect l="T15" t="T16" r="T17" b="T18"/>
              <a:pathLst>
                <a:path w="56" h="57">
                  <a:moveTo>
                    <a:pt x="0" y="22"/>
                  </a:moveTo>
                  <a:lnTo>
                    <a:pt x="41" y="57"/>
                  </a:lnTo>
                  <a:lnTo>
                    <a:pt x="56" y="0"/>
                  </a:lnTo>
                  <a:lnTo>
                    <a:pt x="0" y="22"/>
                  </a:lnTo>
                  <a:close/>
                </a:path>
              </a:pathLst>
            </a:custGeom>
            <a:solidFill>
              <a:srgbClr val="000000"/>
            </a:solidFill>
            <a:ln w="9525">
              <a:noFill/>
              <a:round/>
              <a:headEnd/>
              <a:tailEnd/>
            </a:ln>
          </p:spPr>
          <p:txBody>
            <a:bodyPr/>
            <a:lstStyle/>
            <a:p>
              <a:endParaRPr lang="en-US"/>
            </a:p>
          </p:txBody>
        </p:sp>
        <p:sp>
          <p:nvSpPr>
            <p:cNvPr id="58574" name="Line 199"/>
            <p:cNvSpPr>
              <a:spLocks noChangeShapeType="1"/>
            </p:cNvSpPr>
            <p:nvPr/>
          </p:nvSpPr>
          <p:spPr bwMode="auto">
            <a:xfrm flipV="1">
              <a:off x="1920" y="1246"/>
              <a:ext cx="1664" cy="1953"/>
            </a:xfrm>
            <a:prstGeom prst="line">
              <a:avLst/>
            </a:prstGeom>
            <a:noFill/>
            <a:ln w="20638">
              <a:solidFill>
                <a:srgbClr val="000000"/>
              </a:solidFill>
              <a:round/>
              <a:headEnd/>
              <a:tailEnd/>
            </a:ln>
          </p:spPr>
          <p:txBody>
            <a:bodyPr/>
            <a:lstStyle/>
            <a:p>
              <a:endParaRPr lang="en-US"/>
            </a:p>
          </p:txBody>
        </p:sp>
        <p:sp>
          <p:nvSpPr>
            <p:cNvPr id="58575" name="Freeform 200"/>
            <p:cNvSpPr>
              <a:spLocks/>
            </p:cNvSpPr>
            <p:nvPr/>
          </p:nvSpPr>
          <p:spPr bwMode="auto">
            <a:xfrm>
              <a:off x="3553" y="1347"/>
              <a:ext cx="56" cy="50"/>
            </a:xfrm>
            <a:custGeom>
              <a:avLst/>
              <a:gdLst>
                <a:gd name="T0" fmla="*/ 0 w 56"/>
                <a:gd name="T1" fmla="*/ 0 h 50"/>
                <a:gd name="T2" fmla="*/ 6 w 56"/>
                <a:gd name="T3" fmla="*/ 50 h 50"/>
                <a:gd name="T4" fmla="*/ 56 w 56"/>
                <a:gd name="T5" fmla="*/ 19 h 50"/>
                <a:gd name="T6" fmla="*/ 0 w 56"/>
                <a:gd name="T7" fmla="*/ 0 h 50"/>
                <a:gd name="T8" fmla="*/ 0 w 56"/>
                <a:gd name="T9" fmla="*/ 0 h 50"/>
                <a:gd name="T10" fmla="*/ 0 60000 65536"/>
                <a:gd name="T11" fmla="*/ 0 60000 65536"/>
                <a:gd name="T12" fmla="*/ 0 60000 65536"/>
                <a:gd name="T13" fmla="*/ 0 60000 65536"/>
                <a:gd name="T14" fmla="*/ 0 60000 65536"/>
                <a:gd name="T15" fmla="*/ 0 w 56"/>
                <a:gd name="T16" fmla="*/ 0 h 50"/>
                <a:gd name="T17" fmla="*/ 56 w 56"/>
                <a:gd name="T18" fmla="*/ 50 h 50"/>
              </a:gdLst>
              <a:ahLst/>
              <a:cxnLst>
                <a:cxn ang="T10">
                  <a:pos x="T0" y="T1"/>
                </a:cxn>
                <a:cxn ang="T11">
                  <a:pos x="T2" y="T3"/>
                </a:cxn>
                <a:cxn ang="T12">
                  <a:pos x="T4" y="T5"/>
                </a:cxn>
                <a:cxn ang="T13">
                  <a:pos x="T6" y="T7"/>
                </a:cxn>
                <a:cxn ang="T14">
                  <a:pos x="T8" y="T9"/>
                </a:cxn>
              </a:cxnLst>
              <a:rect l="T15" t="T16" r="T17" b="T18"/>
              <a:pathLst>
                <a:path w="56" h="50">
                  <a:moveTo>
                    <a:pt x="0" y="0"/>
                  </a:moveTo>
                  <a:lnTo>
                    <a:pt x="6" y="50"/>
                  </a:lnTo>
                  <a:lnTo>
                    <a:pt x="56" y="19"/>
                  </a:lnTo>
                  <a:lnTo>
                    <a:pt x="0" y="0"/>
                  </a:lnTo>
                  <a:close/>
                </a:path>
              </a:pathLst>
            </a:custGeom>
            <a:solidFill>
              <a:srgbClr val="000000"/>
            </a:solidFill>
            <a:ln w="9525">
              <a:noFill/>
              <a:round/>
              <a:headEnd/>
              <a:tailEnd/>
            </a:ln>
          </p:spPr>
          <p:txBody>
            <a:bodyPr/>
            <a:lstStyle/>
            <a:p>
              <a:endParaRPr lang="en-US"/>
            </a:p>
          </p:txBody>
        </p:sp>
        <p:sp>
          <p:nvSpPr>
            <p:cNvPr id="58576" name="Line 201"/>
            <p:cNvSpPr>
              <a:spLocks noChangeShapeType="1"/>
            </p:cNvSpPr>
            <p:nvPr/>
          </p:nvSpPr>
          <p:spPr bwMode="auto">
            <a:xfrm flipV="1">
              <a:off x="1920" y="1369"/>
              <a:ext cx="1652" cy="252"/>
            </a:xfrm>
            <a:prstGeom prst="line">
              <a:avLst/>
            </a:prstGeom>
            <a:noFill/>
            <a:ln w="20638">
              <a:solidFill>
                <a:srgbClr val="000000"/>
              </a:solidFill>
              <a:round/>
              <a:headEnd/>
              <a:tailEnd/>
            </a:ln>
          </p:spPr>
          <p:txBody>
            <a:bodyPr/>
            <a:lstStyle/>
            <a:p>
              <a:endParaRPr lang="en-US"/>
            </a:p>
          </p:txBody>
        </p:sp>
        <p:sp>
          <p:nvSpPr>
            <p:cNvPr id="58577" name="Freeform 202"/>
            <p:cNvSpPr>
              <a:spLocks/>
            </p:cNvSpPr>
            <p:nvPr/>
          </p:nvSpPr>
          <p:spPr bwMode="auto">
            <a:xfrm>
              <a:off x="3549" y="1520"/>
              <a:ext cx="60" cy="51"/>
            </a:xfrm>
            <a:custGeom>
              <a:avLst/>
              <a:gdLst>
                <a:gd name="T0" fmla="*/ 0 w 60"/>
                <a:gd name="T1" fmla="*/ 0 h 51"/>
                <a:gd name="T2" fmla="*/ 23 w 60"/>
                <a:gd name="T3" fmla="*/ 51 h 51"/>
                <a:gd name="T4" fmla="*/ 60 w 60"/>
                <a:gd name="T5" fmla="*/ 3 h 51"/>
                <a:gd name="T6" fmla="*/ 0 w 60"/>
                <a:gd name="T7" fmla="*/ 3 h 51"/>
                <a:gd name="T8" fmla="*/ 0 w 60"/>
                <a:gd name="T9" fmla="*/ 3 h 51"/>
                <a:gd name="T10" fmla="*/ 0 w 60"/>
                <a:gd name="T11" fmla="*/ 0 h 51"/>
                <a:gd name="T12" fmla="*/ 0 60000 65536"/>
                <a:gd name="T13" fmla="*/ 0 60000 65536"/>
                <a:gd name="T14" fmla="*/ 0 60000 65536"/>
                <a:gd name="T15" fmla="*/ 0 60000 65536"/>
                <a:gd name="T16" fmla="*/ 0 60000 65536"/>
                <a:gd name="T17" fmla="*/ 0 60000 65536"/>
                <a:gd name="T18" fmla="*/ 0 w 60"/>
                <a:gd name="T19" fmla="*/ 0 h 51"/>
                <a:gd name="T20" fmla="*/ 60 w 60"/>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60" h="51">
                  <a:moveTo>
                    <a:pt x="0" y="0"/>
                  </a:moveTo>
                  <a:lnTo>
                    <a:pt x="23" y="51"/>
                  </a:lnTo>
                  <a:lnTo>
                    <a:pt x="60" y="3"/>
                  </a:lnTo>
                  <a:lnTo>
                    <a:pt x="0" y="3"/>
                  </a:lnTo>
                  <a:lnTo>
                    <a:pt x="0" y="0"/>
                  </a:lnTo>
                  <a:close/>
                </a:path>
              </a:pathLst>
            </a:custGeom>
            <a:solidFill>
              <a:srgbClr val="000000"/>
            </a:solidFill>
            <a:ln w="9525">
              <a:noFill/>
              <a:round/>
              <a:headEnd/>
              <a:tailEnd/>
            </a:ln>
          </p:spPr>
          <p:txBody>
            <a:bodyPr/>
            <a:lstStyle/>
            <a:p>
              <a:endParaRPr lang="en-US"/>
            </a:p>
          </p:txBody>
        </p:sp>
        <p:sp>
          <p:nvSpPr>
            <p:cNvPr id="58578" name="Line 203"/>
            <p:cNvSpPr>
              <a:spLocks noChangeShapeType="1"/>
            </p:cNvSpPr>
            <p:nvPr/>
          </p:nvSpPr>
          <p:spPr bwMode="auto">
            <a:xfrm flipV="1">
              <a:off x="1920" y="1539"/>
              <a:ext cx="1655" cy="713"/>
            </a:xfrm>
            <a:prstGeom prst="line">
              <a:avLst/>
            </a:prstGeom>
            <a:noFill/>
            <a:ln w="20638">
              <a:solidFill>
                <a:srgbClr val="000000"/>
              </a:solidFill>
              <a:round/>
              <a:headEnd/>
              <a:tailEnd/>
            </a:ln>
          </p:spPr>
          <p:txBody>
            <a:bodyPr/>
            <a:lstStyle/>
            <a:p>
              <a:endParaRPr lang="en-US"/>
            </a:p>
          </p:txBody>
        </p:sp>
        <p:sp>
          <p:nvSpPr>
            <p:cNvPr id="58579" name="Freeform 204"/>
            <p:cNvSpPr>
              <a:spLocks/>
            </p:cNvSpPr>
            <p:nvPr/>
          </p:nvSpPr>
          <p:spPr bwMode="auto">
            <a:xfrm>
              <a:off x="3549" y="1687"/>
              <a:ext cx="60" cy="51"/>
            </a:xfrm>
            <a:custGeom>
              <a:avLst/>
              <a:gdLst>
                <a:gd name="T0" fmla="*/ 0 w 60"/>
                <a:gd name="T1" fmla="*/ 7 h 51"/>
                <a:gd name="T2" fmla="*/ 32 w 60"/>
                <a:gd name="T3" fmla="*/ 51 h 51"/>
                <a:gd name="T4" fmla="*/ 60 w 60"/>
                <a:gd name="T5" fmla="*/ 0 h 51"/>
                <a:gd name="T6" fmla="*/ 0 w 60"/>
                <a:gd name="T7" fmla="*/ 10 h 51"/>
                <a:gd name="T8" fmla="*/ 0 w 60"/>
                <a:gd name="T9" fmla="*/ 10 h 51"/>
                <a:gd name="T10" fmla="*/ 0 w 60"/>
                <a:gd name="T11" fmla="*/ 7 h 51"/>
                <a:gd name="T12" fmla="*/ 0 60000 65536"/>
                <a:gd name="T13" fmla="*/ 0 60000 65536"/>
                <a:gd name="T14" fmla="*/ 0 60000 65536"/>
                <a:gd name="T15" fmla="*/ 0 60000 65536"/>
                <a:gd name="T16" fmla="*/ 0 60000 65536"/>
                <a:gd name="T17" fmla="*/ 0 60000 65536"/>
                <a:gd name="T18" fmla="*/ 0 w 60"/>
                <a:gd name="T19" fmla="*/ 0 h 51"/>
                <a:gd name="T20" fmla="*/ 60 w 60"/>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60" h="51">
                  <a:moveTo>
                    <a:pt x="0" y="7"/>
                  </a:moveTo>
                  <a:lnTo>
                    <a:pt x="32" y="51"/>
                  </a:lnTo>
                  <a:lnTo>
                    <a:pt x="60" y="0"/>
                  </a:lnTo>
                  <a:lnTo>
                    <a:pt x="0" y="10"/>
                  </a:lnTo>
                  <a:lnTo>
                    <a:pt x="0" y="7"/>
                  </a:lnTo>
                  <a:close/>
                </a:path>
              </a:pathLst>
            </a:custGeom>
            <a:solidFill>
              <a:srgbClr val="000000"/>
            </a:solidFill>
            <a:ln w="9525">
              <a:noFill/>
              <a:round/>
              <a:headEnd/>
              <a:tailEnd/>
            </a:ln>
          </p:spPr>
          <p:txBody>
            <a:bodyPr/>
            <a:lstStyle/>
            <a:p>
              <a:endParaRPr lang="en-US"/>
            </a:p>
          </p:txBody>
        </p:sp>
        <p:sp>
          <p:nvSpPr>
            <p:cNvPr id="58580" name="Line 205"/>
            <p:cNvSpPr>
              <a:spLocks noChangeShapeType="1"/>
            </p:cNvSpPr>
            <p:nvPr/>
          </p:nvSpPr>
          <p:spPr bwMode="auto">
            <a:xfrm flipV="1">
              <a:off x="1920" y="1706"/>
              <a:ext cx="1658" cy="1177"/>
            </a:xfrm>
            <a:prstGeom prst="line">
              <a:avLst/>
            </a:prstGeom>
            <a:noFill/>
            <a:ln w="20638">
              <a:solidFill>
                <a:srgbClr val="000000"/>
              </a:solidFill>
              <a:round/>
              <a:headEnd/>
              <a:tailEnd/>
            </a:ln>
          </p:spPr>
          <p:txBody>
            <a:bodyPr/>
            <a:lstStyle/>
            <a:p>
              <a:endParaRPr lang="en-US"/>
            </a:p>
          </p:txBody>
        </p:sp>
      </p:grpSp>
      <p:sp>
        <p:nvSpPr>
          <p:cNvPr id="58373" name="Freeform 207"/>
          <p:cNvSpPr>
            <a:spLocks/>
          </p:cNvSpPr>
          <p:nvPr/>
        </p:nvSpPr>
        <p:spPr bwMode="auto">
          <a:xfrm>
            <a:off x="5640388" y="2849563"/>
            <a:ext cx="88900" cy="84137"/>
          </a:xfrm>
          <a:custGeom>
            <a:avLst/>
            <a:gdLst>
              <a:gd name="T0" fmla="*/ 2147483647 w 56"/>
              <a:gd name="T1" fmla="*/ 0 h 53"/>
              <a:gd name="T2" fmla="*/ 0 w 56"/>
              <a:gd name="T3" fmla="*/ 2147483647 h 53"/>
              <a:gd name="T4" fmla="*/ 2147483647 w 56"/>
              <a:gd name="T5" fmla="*/ 2147483647 h 53"/>
              <a:gd name="T6" fmla="*/ 2147483647 w 56"/>
              <a:gd name="T7" fmla="*/ 2147483647 h 53"/>
              <a:gd name="T8" fmla="*/ 2147483647 w 56"/>
              <a:gd name="T9" fmla="*/ 2147483647 h 53"/>
              <a:gd name="T10" fmla="*/ 2147483647 w 56"/>
              <a:gd name="T11" fmla="*/ 0 h 53"/>
              <a:gd name="T12" fmla="*/ 0 60000 65536"/>
              <a:gd name="T13" fmla="*/ 0 60000 65536"/>
              <a:gd name="T14" fmla="*/ 0 60000 65536"/>
              <a:gd name="T15" fmla="*/ 0 60000 65536"/>
              <a:gd name="T16" fmla="*/ 0 60000 65536"/>
              <a:gd name="T17" fmla="*/ 0 60000 65536"/>
              <a:gd name="T18" fmla="*/ 0 w 56"/>
              <a:gd name="T19" fmla="*/ 0 h 53"/>
              <a:gd name="T20" fmla="*/ 56 w 56"/>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56" h="53">
                <a:moveTo>
                  <a:pt x="9" y="0"/>
                </a:moveTo>
                <a:lnTo>
                  <a:pt x="0" y="53"/>
                </a:lnTo>
                <a:lnTo>
                  <a:pt x="56" y="38"/>
                </a:lnTo>
                <a:lnTo>
                  <a:pt x="9" y="3"/>
                </a:lnTo>
                <a:lnTo>
                  <a:pt x="9" y="0"/>
                </a:lnTo>
                <a:close/>
              </a:path>
            </a:pathLst>
          </a:custGeom>
          <a:solidFill>
            <a:srgbClr val="000000"/>
          </a:solidFill>
          <a:ln w="9525">
            <a:noFill/>
            <a:round/>
            <a:headEnd/>
            <a:tailEnd/>
          </a:ln>
        </p:spPr>
        <p:txBody>
          <a:bodyPr/>
          <a:lstStyle/>
          <a:p>
            <a:endParaRPr lang="en-US"/>
          </a:p>
        </p:txBody>
      </p:sp>
      <p:sp>
        <p:nvSpPr>
          <p:cNvPr id="58374" name="Line 208"/>
          <p:cNvSpPr>
            <a:spLocks noChangeShapeType="1"/>
          </p:cNvSpPr>
          <p:nvPr/>
        </p:nvSpPr>
        <p:spPr bwMode="auto">
          <a:xfrm>
            <a:off x="3048000" y="2322513"/>
            <a:ext cx="2616200" cy="576262"/>
          </a:xfrm>
          <a:prstGeom prst="line">
            <a:avLst/>
          </a:prstGeom>
          <a:noFill/>
          <a:ln w="20638">
            <a:solidFill>
              <a:srgbClr val="000000"/>
            </a:solidFill>
            <a:round/>
            <a:headEnd/>
            <a:tailEnd/>
          </a:ln>
        </p:spPr>
        <p:txBody>
          <a:bodyPr/>
          <a:lstStyle/>
          <a:p>
            <a:endParaRPr lang="en-US"/>
          </a:p>
        </p:txBody>
      </p:sp>
      <p:sp>
        <p:nvSpPr>
          <p:cNvPr id="58375" name="Freeform 209"/>
          <p:cNvSpPr>
            <a:spLocks/>
          </p:cNvSpPr>
          <p:nvPr/>
        </p:nvSpPr>
        <p:spPr bwMode="auto">
          <a:xfrm>
            <a:off x="5640388" y="3109913"/>
            <a:ext cx="88900" cy="84137"/>
          </a:xfrm>
          <a:custGeom>
            <a:avLst/>
            <a:gdLst>
              <a:gd name="T0" fmla="*/ 2147483647 w 56"/>
              <a:gd name="T1" fmla="*/ 0 h 53"/>
              <a:gd name="T2" fmla="*/ 0 w 56"/>
              <a:gd name="T3" fmla="*/ 2147483647 h 53"/>
              <a:gd name="T4" fmla="*/ 2147483647 w 56"/>
              <a:gd name="T5" fmla="*/ 2147483647 h 53"/>
              <a:gd name="T6" fmla="*/ 2147483647 w 56"/>
              <a:gd name="T7" fmla="*/ 0 h 53"/>
              <a:gd name="T8" fmla="*/ 2147483647 w 56"/>
              <a:gd name="T9" fmla="*/ 0 h 53"/>
              <a:gd name="T10" fmla="*/ 0 60000 65536"/>
              <a:gd name="T11" fmla="*/ 0 60000 65536"/>
              <a:gd name="T12" fmla="*/ 0 60000 65536"/>
              <a:gd name="T13" fmla="*/ 0 60000 65536"/>
              <a:gd name="T14" fmla="*/ 0 60000 65536"/>
              <a:gd name="T15" fmla="*/ 0 w 56"/>
              <a:gd name="T16" fmla="*/ 0 h 53"/>
              <a:gd name="T17" fmla="*/ 56 w 56"/>
              <a:gd name="T18" fmla="*/ 53 h 53"/>
            </a:gdLst>
            <a:ahLst/>
            <a:cxnLst>
              <a:cxn ang="T10">
                <a:pos x="T0" y="T1"/>
              </a:cxn>
              <a:cxn ang="T11">
                <a:pos x="T2" y="T3"/>
              </a:cxn>
              <a:cxn ang="T12">
                <a:pos x="T4" y="T5"/>
              </a:cxn>
              <a:cxn ang="T13">
                <a:pos x="T6" y="T7"/>
              </a:cxn>
              <a:cxn ang="T14">
                <a:pos x="T8" y="T9"/>
              </a:cxn>
            </a:cxnLst>
            <a:rect l="T15" t="T16" r="T17" b="T18"/>
            <a:pathLst>
              <a:path w="56" h="53">
                <a:moveTo>
                  <a:pt x="6" y="0"/>
                </a:moveTo>
                <a:lnTo>
                  <a:pt x="0" y="53"/>
                </a:lnTo>
                <a:lnTo>
                  <a:pt x="56" y="34"/>
                </a:lnTo>
                <a:lnTo>
                  <a:pt x="6" y="0"/>
                </a:lnTo>
                <a:close/>
              </a:path>
            </a:pathLst>
          </a:custGeom>
          <a:solidFill>
            <a:srgbClr val="000000"/>
          </a:solidFill>
          <a:ln w="9525">
            <a:noFill/>
            <a:round/>
            <a:headEnd/>
            <a:tailEnd/>
          </a:ln>
        </p:spPr>
        <p:txBody>
          <a:bodyPr/>
          <a:lstStyle/>
          <a:p>
            <a:endParaRPr lang="en-US"/>
          </a:p>
        </p:txBody>
      </p:sp>
      <p:sp>
        <p:nvSpPr>
          <p:cNvPr id="58376" name="Line 210"/>
          <p:cNvSpPr>
            <a:spLocks noChangeShapeType="1"/>
          </p:cNvSpPr>
          <p:nvPr/>
        </p:nvSpPr>
        <p:spPr bwMode="auto">
          <a:xfrm>
            <a:off x="3048000" y="2824163"/>
            <a:ext cx="2616200" cy="330200"/>
          </a:xfrm>
          <a:prstGeom prst="line">
            <a:avLst/>
          </a:prstGeom>
          <a:noFill/>
          <a:ln w="20638">
            <a:solidFill>
              <a:srgbClr val="000000"/>
            </a:solidFill>
            <a:round/>
            <a:headEnd/>
            <a:tailEnd/>
          </a:ln>
        </p:spPr>
        <p:txBody>
          <a:bodyPr/>
          <a:lstStyle/>
          <a:p>
            <a:endParaRPr lang="en-US"/>
          </a:p>
        </p:txBody>
      </p:sp>
      <p:sp>
        <p:nvSpPr>
          <p:cNvPr id="58377" name="Freeform 211"/>
          <p:cNvSpPr>
            <a:spLocks/>
          </p:cNvSpPr>
          <p:nvPr/>
        </p:nvSpPr>
        <p:spPr bwMode="auto">
          <a:xfrm>
            <a:off x="5640388" y="3360738"/>
            <a:ext cx="88900" cy="84137"/>
          </a:xfrm>
          <a:custGeom>
            <a:avLst/>
            <a:gdLst>
              <a:gd name="T0" fmla="*/ 2147483647 w 56"/>
              <a:gd name="T1" fmla="*/ 0 h 53"/>
              <a:gd name="T2" fmla="*/ 0 w 56"/>
              <a:gd name="T3" fmla="*/ 2147483647 h 53"/>
              <a:gd name="T4" fmla="*/ 2147483647 w 56"/>
              <a:gd name="T5" fmla="*/ 2147483647 h 53"/>
              <a:gd name="T6" fmla="*/ 2147483647 w 56"/>
              <a:gd name="T7" fmla="*/ 0 h 53"/>
              <a:gd name="T8" fmla="*/ 2147483647 w 56"/>
              <a:gd name="T9" fmla="*/ 0 h 53"/>
              <a:gd name="T10" fmla="*/ 0 60000 65536"/>
              <a:gd name="T11" fmla="*/ 0 60000 65536"/>
              <a:gd name="T12" fmla="*/ 0 60000 65536"/>
              <a:gd name="T13" fmla="*/ 0 60000 65536"/>
              <a:gd name="T14" fmla="*/ 0 60000 65536"/>
              <a:gd name="T15" fmla="*/ 0 w 56"/>
              <a:gd name="T16" fmla="*/ 0 h 53"/>
              <a:gd name="T17" fmla="*/ 56 w 56"/>
              <a:gd name="T18" fmla="*/ 53 h 53"/>
            </a:gdLst>
            <a:ahLst/>
            <a:cxnLst>
              <a:cxn ang="T10">
                <a:pos x="T0" y="T1"/>
              </a:cxn>
              <a:cxn ang="T11">
                <a:pos x="T2" y="T3"/>
              </a:cxn>
              <a:cxn ang="T12">
                <a:pos x="T4" y="T5"/>
              </a:cxn>
              <a:cxn ang="T13">
                <a:pos x="T6" y="T7"/>
              </a:cxn>
              <a:cxn ang="T14">
                <a:pos x="T8" y="T9"/>
              </a:cxn>
            </a:cxnLst>
            <a:rect l="T15" t="T16" r="T17" b="T18"/>
            <a:pathLst>
              <a:path w="56" h="53">
                <a:moveTo>
                  <a:pt x="6" y="0"/>
                </a:moveTo>
                <a:lnTo>
                  <a:pt x="0" y="53"/>
                </a:lnTo>
                <a:lnTo>
                  <a:pt x="56" y="34"/>
                </a:lnTo>
                <a:lnTo>
                  <a:pt x="6" y="0"/>
                </a:lnTo>
                <a:close/>
              </a:path>
            </a:pathLst>
          </a:custGeom>
          <a:solidFill>
            <a:srgbClr val="000000"/>
          </a:solidFill>
          <a:ln w="9525">
            <a:noFill/>
            <a:round/>
            <a:headEnd/>
            <a:tailEnd/>
          </a:ln>
        </p:spPr>
        <p:txBody>
          <a:bodyPr/>
          <a:lstStyle/>
          <a:p>
            <a:endParaRPr lang="en-US"/>
          </a:p>
        </p:txBody>
      </p:sp>
      <p:sp>
        <p:nvSpPr>
          <p:cNvPr id="58378" name="Line 212"/>
          <p:cNvSpPr>
            <a:spLocks noChangeShapeType="1"/>
          </p:cNvSpPr>
          <p:nvPr/>
        </p:nvSpPr>
        <p:spPr bwMode="auto">
          <a:xfrm>
            <a:off x="3048000" y="3074988"/>
            <a:ext cx="2622550" cy="330200"/>
          </a:xfrm>
          <a:prstGeom prst="line">
            <a:avLst/>
          </a:prstGeom>
          <a:noFill/>
          <a:ln w="20638">
            <a:solidFill>
              <a:srgbClr val="000000"/>
            </a:solidFill>
            <a:round/>
            <a:headEnd/>
            <a:tailEnd/>
          </a:ln>
        </p:spPr>
        <p:txBody>
          <a:bodyPr/>
          <a:lstStyle/>
          <a:p>
            <a:endParaRPr lang="en-US"/>
          </a:p>
        </p:txBody>
      </p:sp>
      <p:sp>
        <p:nvSpPr>
          <p:cNvPr id="58379" name="Freeform 213"/>
          <p:cNvSpPr>
            <a:spLocks/>
          </p:cNvSpPr>
          <p:nvPr/>
        </p:nvSpPr>
        <p:spPr bwMode="auto">
          <a:xfrm>
            <a:off x="5640388" y="3625850"/>
            <a:ext cx="88900" cy="84138"/>
          </a:xfrm>
          <a:custGeom>
            <a:avLst/>
            <a:gdLst>
              <a:gd name="T0" fmla="*/ 0 w 56"/>
              <a:gd name="T1" fmla="*/ 0 h 53"/>
              <a:gd name="T2" fmla="*/ 2147483647 w 56"/>
              <a:gd name="T3" fmla="*/ 2147483647 h 53"/>
              <a:gd name="T4" fmla="*/ 2147483647 w 56"/>
              <a:gd name="T5" fmla="*/ 2147483647 h 53"/>
              <a:gd name="T6" fmla="*/ 2147483647 w 56"/>
              <a:gd name="T7" fmla="*/ 2147483647 h 53"/>
              <a:gd name="T8" fmla="*/ 2147483647 w 56"/>
              <a:gd name="T9" fmla="*/ 2147483647 h 53"/>
              <a:gd name="T10" fmla="*/ 0 w 56"/>
              <a:gd name="T11" fmla="*/ 0 h 53"/>
              <a:gd name="T12" fmla="*/ 0 60000 65536"/>
              <a:gd name="T13" fmla="*/ 0 60000 65536"/>
              <a:gd name="T14" fmla="*/ 0 60000 65536"/>
              <a:gd name="T15" fmla="*/ 0 60000 65536"/>
              <a:gd name="T16" fmla="*/ 0 60000 65536"/>
              <a:gd name="T17" fmla="*/ 0 60000 65536"/>
              <a:gd name="T18" fmla="*/ 0 w 56"/>
              <a:gd name="T19" fmla="*/ 0 h 53"/>
              <a:gd name="T20" fmla="*/ 56 w 56"/>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56" h="53">
                <a:moveTo>
                  <a:pt x="0" y="0"/>
                </a:moveTo>
                <a:lnTo>
                  <a:pt x="3" y="53"/>
                </a:lnTo>
                <a:lnTo>
                  <a:pt x="56" y="25"/>
                </a:lnTo>
                <a:lnTo>
                  <a:pt x="3" y="3"/>
                </a:lnTo>
                <a:lnTo>
                  <a:pt x="0" y="0"/>
                </a:lnTo>
                <a:close/>
              </a:path>
            </a:pathLst>
          </a:custGeom>
          <a:solidFill>
            <a:srgbClr val="000000"/>
          </a:solidFill>
          <a:ln w="9525">
            <a:noFill/>
            <a:round/>
            <a:headEnd/>
            <a:tailEnd/>
          </a:ln>
        </p:spPr>
        <p:txBody>
          <a:bodyPr/>
          <a:lstStyle/>
          <a:p>
            <a:endParaRPr lang="en-US"/>
          </a:p>
        </p:txBody>
      </p:sp>
      <p:sp>
        <p:nvSpPr>
          <p:cNvPr id="58380" name="Line 214"/>
          <p:cNvSpPr>
            <a:spLocks noChangeShapeType="1"/>
          </p:cNvSpPr>
          <p:nvPr/>
        </p:nvSpPr>
        <p:spPr bwMode="auto">
          <a:xfrm flipV="1">
            <a:off x="3048000" y="3670300"/>
            <a:ext cx="2616200" cy="155575"/>
          </a:xfrm>
          <a:prstGeom prst="line">
            <a:avLst/>
          </a:prstGeom>
          <a:noFill/>
          <a:ln w="20638">
            <a:solidFill>
              <a:srgbClr val="000000"/>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050"/>
          <p:cNvSpPr>
            <a:spLocks noGrp="1" noChangeArrowheads="1"/>
          </p:cNvSpPr>
          <p:nvPr>
            <p:ph type="title"/>
          </p:nvPr>
        </p:nvSpPr>
        <p:spPr>
          <a:xfrm>
            <a:off x="381000" y="152400"/>
            <a:ext cx="2895600" cy="609600"/>
          </a:xfrm>
          <a:noFill/>
        </p:spPr>
        <p:txBody>
          <a:bodyPr lIns="90488" tIns="44450" rIns="90488" bIns="44450"/>
          <a:lstStyle/>
          <a:p>
            <a:r>
              <a:rPr lang="en-US" smtClean="0"/>
              <a:t>Page Tables</a:t>
            </a:r>
          </a:p>
        </p:txBody>
      </p:sp>
      <p:sp>
        <p:nvSpPr>
          <p:cNvPr id="59396" name="Rectangle 2051"/>
          <p:cNvSpPr>
            <a:spLocks noGrp="1" noChangeArrowheads="1"/>
          </p:cNvSpPr>
          <p:nvPr>
            <p:ph type="body" idx="1"/>
          </p:nvPr>
        </p:nvSpPr>
        <p:spPr>
          <a:noFill/>
        </p:spPr>
        <p:txBody>
          <a:bodyPr lIns="90488" tIns="44450" rIns="90488" bIns="44450"/>
          <a:lstStyle/>
          <a:p>
            <a:pPr>
              <a:buFont typeface="Monotype Sorts" pitchFamily="2" charset="2"/>
              <a:buNone/>
            </a:pPr>
            <a:r>
              <a:rPr lang="en-US" smtClean="0"/>
              <a:t> </a:t>
            </a:r>
          </a:p>
        </p:txBody>
      </p:sp>
      <p:pic>
        <p:nvPicPr>
          <p:cNvPr id="59397" name="Picture 2052"/>
          <p:cNvPicPr>
            <a:picLocks noChangeArrowheads="1"/>
          </p:cNvPicPr>
          <p:nvPr/>
        </p:nvPicPr>
        <p:blipFill>
          <a:blip r:embed="rId3" cstate="print"/>
          <a:srcRect/>
          <a:stretch>
            <a:fillRect/>
          </a:stretch>
        </p:blipFill>
        <p:spPr bwMode="auto">
          <a:xfrm>
            <a:off x="2133600" y="620688"/>
            <a:ext cx="6614864" cy="58912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2"/>
          <p:cNvSpPr>
            <a:spLocks noGrp="1" noChangeArrowheads="1"/>
          </p:cNvSpPr>
          <p:nvPr>
            <p:ph type="title"/>
          </p:nvPr>
        </p:nvSpPr>
        <p:spPr>
          <a:xfrm>
            <a:off x="381000" y="304800"/>
            <a:ext cx="8534400" cy="533400"/>
          </a:xfrm>
        </p:spPr>
        <p:txBody>
          <a:bodyPr/>
          <a:lstStyle/>
          <a:p>
            <a:pPr eaLnBrk="1" hangingPunct="1"/>
            <a:r>
              <a:rPr lang="en-US" sz="3600" smtClean="0"/>
              <a:t>Cache operation</a:t>
            </a:r>
          </a:p>
        </p:txBody>
      </p:sp>
      <p:sp>
        <p:nvSpPr>
          <p:cNvPr id="44038" name="Rectangle 3"/>
          <p:cNvSpPr>
            <a:spLocks noChangeArrowheads="1"/>
          </p:cNvSpPr>
          <p:nvPr/>
        </p:nvSpPr>
        <p:spPr bwMode="auto">
          <a:xfrm>
            <a:off x="1219200" y="11430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4039" name="Rectangle 4"/>
          <p:cNvSpPr>
            <a:spLocks noChangeArrowheads="1"/>
          </p:cNvSpPr>
          <p:nvPr/>
        </p:nvSpPr>
        <p:spPr bwMode="auto">
          <a:xfrm>
            <a:off x="1219200" y="13716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4040" name="Rectangle 5"/>
          <p:cNvSpPr>
            <a:spLocks noChangeArrowheads="1"/>
          </p:cNvSpPr>
          <p:nvPr/>
        </p:nvSpPr>
        <p:spPr bwMode="auto">
          <a:xfrm>
            <a:off x="1219200" y="16002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4041" name="Rectangle 6"/>
          <p:cNvSpPr>
            <a:spLocks noChangeArrowheads="1"/>
          </p:cNvSpPr>
          <p:nvPr/>
        </p:nvSpPr>
        <p:spPr bwMode="auto">
          <a:xfrm>
            <a:off x="1219200" y="18288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4042" name="Rectangle 7"/>
          <p:cNvSpPr>
            <a:spLocks noChangeArrowheads="1"/>
          </p:cNvSpPr>
          <p:nvPr/>
        </p:nvSpPr>
        <p:spPr bwMode="auto">
          <a:xfrm>
            <a:off x="1219200" y="20574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4043" name="Rectangle 8"/>
          <p:cNvSpPr>
            <a:spLocks noChangeArrowheads="1"/>
          </p:cNvSpPr>
          <p:nvPr/>
        </p:nvSpPr>
        <p:spPr bwMode="auto">
          <a:xfrm>
            <a:off x="1219200" y="22860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4044" name="Rectangle 9"/>
          <p:cNvSpPr>
            <a:spLocks noChangeArrowheads="1"/>
          </p:cNvSpPr>
          <p:nvPr/>
        </p:nvSpPr>
        <p:spPr bwMode="auto">
          <a:xfrm>
            <a:off x="1219200" y="25146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4045" name="Rectangle 10"/>
          <p:cNvSpPr>
            <a:spLocks noChangeArrowheads="1"/>
          </p:cNvSpPr>
          <p:nvPr/>
        </p:nvSpPr>
        <p:spPr bwMode="auto">
          <a:xfrm>
            <a:off x="1219200" y="27432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4046" name="Rectangle 11"/>
          <p:cNvSpPr>
            <a:spLocks noChangeArrowheads="1"/>
          </p:cNvSpPr>
          <p:nvPr/>
        </p:nvSpPr>
        <p:spPr bwMode="auto">
          <a:xfrm>
            <a:off x="1219200" y="29718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4047" name="Rectangle 12"/>
          <p:cNvSpPr>
            <a:spLocks noChangeArrowheads="1"/>
          </p:cNvSpPr>
          <p:nvPr/>
        </p:nvSpPr>
        <p:spPr bwMode="auto">
          <a:xfrm>
            <a:off x="1219200" y="32004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4048" name="Rectangle 13"/>
          <p:cNvSpPr>
            <a:spLocks noChangeArrowheads="1"/>
          </p:cNvSpPr>
          <p:nvPr/>
        </p:nvSpPr>
        <p:spPr bwMode="auto">
          <a:xfrm>
            <a:off x="1219200" y="34290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4049" name="Rectangle 14"/>
          <p:cNvSpPr>
            <a:spLocks noChangeArrowheads="1"/>
          </p:cNvSpPr>
          <p:nvPr/>
        </p:nvSpPr>
        <p:spPr bwMode="auto">
          <a:xfrm>
            <a:off x="1219200" y="36576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4050" name="Rectangle 15"/>
          <p:cNvSpPr>
            <a:spLocks noChangeArrowheads="1"/>
          </p:cNvSpPr>
          <p:nvPr/>
        </p:nvSpPr>
        <p:spPr bwMode="auto">
          <a:xfrm>
            <a:off x="1219200" y="38862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4051" name="Rectangle 16"/>
          <p:cNvSpPr>
            <a:spLocks noChangeArrowheads="1"/>
          </p:cNvSpPr>
          <p:nvPr/>
        </p:nvSpPr>
        <p:spPr bwMode="auto">
          <a:xfrm>
            <a:off x="1219200" y="41148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4052" name="Rectangle 17"/>
          <p:cNvSpPr>
            <a:spLocks noChangeArrowheads="1"/>
          </p:cNvSpPr>
          <p:nvPr/>
        </p:nvSpPr>
        <p:spPr bwMode="auto">
          <a:xfrm>
            <a:off x="1219200" y="43434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4053" name="Rectangle 18"/>
          <p:cNvSpPr>
            <a:spLocks noChangeArrowheads="1"/>
          </p:cNvSpPr>
          <p:nvPr/>
        </p:nvSpPr>
        <p:spPr bwMode="auto">
          <a:xfrm>
            <a:off x="1219200" y="45720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4054" name="Rectangle 19"/>
          <p:cNvSpPr>
            <a:spLocks noChangeArrowheads="1"/>
          </p:cNvSpPr>
          <p:nvPr/>
        </p:nvSpPr>
        <p:spPr bwMode="auto">
          <a:xfrm>
            <a:off x="1219200" y="48006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4055" name="Rectangle 20"/>
          <p:cNvSpPr>
            <a:spLocks noChangeArrowheads="1"/>
          </p:cNvSpPr>
          <p:nvPr/>
        </p:nvSpPr>
        <p:spPr bwMode="auto">
          <a:xfrm>
            <a:off x="1219200" y="50292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4056" name="Rectangle 21"/>
          <p:cNvSpPr>
            <a:spLocks noChangeArrowheads="1"/>
          </p:cNvSpPr>
          <p:nvPr/>
        </p:nvSpPr>
        <p:spPr bwMode="auto">
          <a:xfrm>
            <a:off x="1219200" y="52578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4057" name="Rectangle 22"/>
          <p:cNvSpPr>
            <a:spLocks noChangeArrowheads="1"/>
          </p:cNvSpPr>
          <p:nvPr/>
        </p:nvSpPr>
        <p:spPr bwMode="auto">
          <a:xfrm>
            <a:off x="1219200" y="54864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4058" name="Rectangle 23"/>
          <p:cNvSpPr>
            <a:spLocks noChangeArrowheads="1"/>
          </p:cNvSpPr>
          <p:nvPr/>
        </p:nvSpPr>
        <p:spPr bwMode="auto">
          <a:xfrm>
            <a:off x="4495800" y="2819400"/>
            <a:ext cx="685800" cy="228600"/>
          </a:xfrm>
          <a:prstGeom prst="rect">
            <a:avLst/>
          </a:prstGeom>
          <a:solidFill>
            <a:srgbClr val="FFFF66"/>
          </a:solidFill>
          <a:ln w="9525">
            <a:solidFill>
              <a:schemeClr val="tx1"/>
            </a:solidFill>
            <a:miter lim="800000"/>
            <a:headEnd/>
            <a:tailEnd/>
          </a:ln>
        </p:spPr>
        <p:txBody>
          <a:bodyPr wrap="none" anchor="ctr"/>
          <a:lstStyle/>
          <a:p>
            <a:endParaRPr lang="en-US"/>
          </a:p>
        </p:txBody>
      </p:sp>
      <p:sp>
        <p:nvSpPr>
          <p:cNvPr id="44059" name="Rectangle 24"/>
          <p:cNvSpPr>
            <a:spLocks noChangeArrowheads="1"/>
          </p:cNvSpPr>
          <p:nvPr/>
        </p:nvSpPr>
        <p:spPr bwMode="auto">
          <a:xfrm>
            <a:off x="4495800" y="3048000"/>
            <a:ext cx="685800" cy="228600"/>
          </a:xfrm>
          <a:prstGeom prst="rect">
            <a:avLst/>
          </a:prstGeom>
          <a:solidFill>
            <a:srgbClr val="FFFF66"/>
          </a:solidFill>
          <a:ln w="9525">
            <a:solidFill>
              <a:schemeClr val="tx1"/>
            </a:solidFill>
            <a:miter lim="800000"/>
            <a:headEnd/>
            <a:tailEnd/>
          </a:ln>
        </p:spPr>
        <p:txBody>
          <a:bodyPr wrap="none" anchor="ctr"/>
          <a:lstStyle/>
          <a:p>
            <a:endParaRPr lang="en-US"/>
          </a:p>
        </p:txBody>
      </p:sp>
      <p:sp>
        <p:nvSpPr>
          <p:cNvPr id="44060" name="Rectangle 25"/>
          <p:cNvSpPr>
            <a:spLocks noChangeArrowheads="1"/>
          </p:cNvSpPr>
          <p:nvPr/>
        </p:nvSpPr>
        <p:spPr bwMode="auto">
          <a:xfrm>
            <a:off x="4495800" y="3276600"/>
            <a:ext cx="685800" cy="228600"/>
          </a:xfrm>
          <a:prstGeom prst="rect">
            <a:avLst/>
          </a:prstGeom>
          <a:solidFill>
            <a:srgbClr val="FFFF66"/>
          </a:solidFill>
          <a:ln w="9525">
            <a:solidFill>
              <a:schemeClr val="tx1"/>
            </a:solidFill>
            <a:miter lim="800000"/>
            <a:headEnd/>
            <a:tailEnd/>
          </a:ln>
        </p:spPr>
        <p:txBody>
          <a:bodyPr wrap="none" anchor="ctr"/>
          <a:lstStyle/>
          <a:p>
            <a:endParaRPr lang="en-US"/>
          </a:p>
        </p:txBody>
      </p:sp>
      <p:sp>
        <p:nvSpPr>
          <p:cNvPr id="44061" name="Rectangle 26"/>
          <p:cNvSpPr>
            <a:spLocks noChangeArrowheads="1"/>
          </p:cNvSpPr>
          <p:nvPr/>
        </p:nvSpPr>
        <p:spPr bwMode="auto">
          <a:xfrm>
            <a:off x="4495800" y="3505200"/>
            <a:ext cx="685800" cy="228600"/>
          </a:xfrm>
          <a:prstGeom prst="rect">
            <a:avLst/>
          </a:prstGeom>
          <a:solidFill>
            <a:srgbClr val="FFFF66"/>
          </a:solidFill>
          <a:ln w="9525">
            <a:solidFill>
              <a:schemeClr val="tx1"/>
            </a:solidFill>
            <a:miter lim="800000"/>
            <a:headEnd/>
            <a:tailEnd/>
          </a:ln>
        </p:spPr>
        <p:txBody>
          <a:bodyPr wrap="none" anchor="ctr"/>
          <a:lstStyle/>
          <a:p>
            <a:endParaRPr lang="en-US"/>
          </a:p>
        </p:txBody>
      </p:sp>
      <p:sp>
        <p:nvSpPr>
          <p:cNvPr id="44062" name="Rectangle 27"/>
          <p:cNvSpPr>
            <a:spLocks noChangeArrowheads="1"/>
          </p:cNvSpPr>
          <p:nvPr/>
        </p:nvSpPr>
        <p:spPr bwMode="auto">
          <a:xfrm>
            <a:off x="4495800" y="3733800"/>
            <a:ext cx="685800" cy="228600"/>
          </a:xfrm>
          <a:prstGeom prst="rect">
            <a:avLst/>
          </a:prstGeom>
          <a:solidFill>
            <a:srgbClr val="FFFF66"/>
          </a:solidFill>
          <a:ln w="9525">
            <a:solidFill>
              <a:schemeClr val="tx1"/>
            </a:solidFill>
            <a:miter lim="800000"/>
            <a:headEnd/>
            <a:tailEnd/>
          </a:ln>
        </p:spPr>
        <p:txBody>
          <a:bodyPr wrap="none" anchor="ctr"/>
          <a:lstStyle/>
          <a:p>
            <a:endParaRPr lang="en-US"/>
          </a:p>
        </p:txBody>
      </p:sp>
      <p:sp>
        <p:nvSpPr>
          <p:cNvPr id="44063" name="Rectangle 28"/>
          <p:cNvSpPr>
            <a:spLocks noChangeArrowheads="1"/>
          </p:cNvSpPr>
          <p:nvPr/>
        </p:nvSpPr>
        <p:spPr bwMode="auto">
          <a:xfrm>
            <a:off x="4495800" y="3962400"/>
            <a:ext cx="685800" cy="228600"/>
          </a:xfrm>
          <a:prstGeom prst="rect">
            <a:avLst/>
          </a:prstGeom>
          <a:solidFill>
            <a:srgbClr val="FFFF66"/>
          </a:solidFill>
          <a:ln w="9525">
            <a:solidFill>
              <a:schemeClr val="tx1"/>
            </a:solidFill>
            <a:miter lim="800000"/>
            <a:headEnd/>
            <a:tailEnd/>
          </a:ln>
        </p:spPr>
        <p:txBody>
          <a:bodyPr wrap="none" anchor="ctr"/>
          <a:lstStyle/>
          <a:p>
            <a:endParaRPr lang="en-US"/>
          </a:p>
        </p:txBody>
      </p:sp>
      <p:sp>
        <p:nvSpPr>
          <p:cNvPr id="44064" name="Rectangle 29"/>
          <p:cNvSpPr>
            <a:spLocks noChangeArrowheads="1"/>
          </p:cNvSpPr>
          <p:nvPr/>
        </p:nvSpPr>
        <p:spPr bwMode="auto">
          <a:xfrm>
            <a:off x="4495800" y="4191000"/>
            <a:ext cx="685800" cy="228600"/>
          </a:xfrm>
          <a:prstGeom prst="rect">
            <a:avLst/>
          </a:prstGeom>
          <a:solidFill>
            <a:srgbClr val="FFFF66"/>
          </a:solidFill>
          <a:ln w="9525">
            <a:solidFill>
              <a:schemeClr val="tx1"/>
            </a:solidFill>
            <a:miter lim="800000"/>
            <a:headEnd/>
            <a:tailEnd/>
          </a:ln>
        </p:spPr>
        <p:txBody>
          <a:bodyPr wrap="none" anchor="ctr"/>
          <a:lstStyle/>
          <a:p>
            <a:endParaRPr lang="en-US"/>
          </a:p>
        </p:txBody>
      </p:sp>
      <p:sp>
        <p:nvSpPr>
          <p:cNvPr id="44065" name="Rectangle 30"/>
          <p:cNvSpPr>
            <a:spLocks noChangeArrowheads="1"/>
          </p:cNvSpPr>
          <p:nvPr/>
        </p:nvSpPr>
        <p:spPr bwMode="auto">
          <a:xfrm>
            <a:off x="4495800" y="4419600"/>
            <a:ext cx="685800" cy="228600"/>
          </a:xfrm>
          <a:prstGeom prst="rect">
            <a:avLst/>
          </a:prstGeom>
          <a:solidFill>
            <a:srgbClr val="FFFF66"/>
          </a:solidFill>
          <a:ln w="9525">
            <a:solidFill>
              <a:schemeClr val="tx1"/>
            </a:solidFill>
            <a:miter lim="800000"/>
            <a:headEnd/>
            <a:tailEnd/>
          </a:ln>
        </p:spPr>
        <p:txBody>
          <a:bodyPr wrap="none" anchor="ctr"/>
          <a:lstStyle/>
          <a:p>
            <a:endParaRPr lang="en-US"/>
          </a:p>
        </p:txBody>
      </p:sp>
      <p:sp>
        <p:nvSpPr>
          <p:cNvPr id="44066" name="Rectangle 31"/>
          <p:cNvSpPr>
            <a:spLocks noChangeArrowheads="1"/>
          </p:cNvSpPr>
          <p:nvPr/>
        </p:nvSpPr>
        <p:spPr bwMode="auto">
          <a:xfrm>
            <a:off x="5181600" y="2819400"/>
            <a:ext cx="685800" cy="228600"/>
          </a:xfrm>
          <a:prstGeom prst="rect">
            <a:avLst/>
          </a:prstGeom>
          <a:solidFill>
            <a:srgbClr val="FFFF66"/>
          </a:solidFill>
          <a:ln w="9525">
            <a:solidFill>
              <a:schemeClr val="tx1"/>
            </a:solidFill>
            <a:miter lim="800000"/>
            <a:headEnd/>
            <a:tailEnd/>
          </a:ln>
        </p:spPr>
        <p:txBody>
          <a:bodyPr wrap="none" anchor="ctr"/>
          <a:lstStyle/>
          <a:p>
            <a:endParaRPr lang="en-US"/>
          </a:p>
        </p:txBody>
      </p:sp>
      <p:sp>
        <p:nvSpPr>
          <p:cNvPr id="44067" name="Rectangle 32"/>
          <p:cNvSpPr>
            <a:spLocks noChangeArrowheads="1"/>
          </p:cNvSpPr>
          <p:nvPr/>
        </p:nvSpPr>
        <p:spPr bwMode="auto">
          <a:xfrm>
            <a:off x="5181600" y="3048000"/>
            <a:ext cx="685800" cy="228600"/>
          </a:xfrm>
          <a:prstGeom prst="rect">
            <a:avLst/>
          </a:prstGeom>
          <a:solidFill>
            <a:srgbClr val="FFFF66"/>
          </a:solidFill>
          <a:ln w="9525">
            <a:solidFill>
              <a:schemeClr val="tx1"/>
            </a:solidFill>
            <a:miter lim="800000"/>
            <a:headEnd/>
            <a:tailEnd/>
          </a:ln>
        </p:spPr>
        <p:txBody>
          <a:bodyPr wrap="none" anchor="ctr"/>
          <a:lstStyle/>
          <a:p>
            <a:endParaRPr lang="en-US"/>
          </a:p>
        </p:txBody>
      </p:sp>
      <p:sp>
        <p:nvSpPr>
          <p:cNvPr id="44068" name="Rectangle 33"/>
          <p:cNvSpPr>
            <a:spLocks noChangeArrowheads="1"/>
          </p:cNvSpPr>
          <p:nvPr/>
        </p:nvSpPr>
        <p:spPr bwMode="auto">
          <a:xfrm>
            <a:off x="5181600" y="3276600"/>
            <a:ext cx="685800" cy="228600"/>
          </a:xfrm>
          <a:prstGeom prst="rect">
            <a:avLst/>
          </a:prstGeom>
          <a:solidFill>
            <a:srgbClr val="FFFF66"/>
          </a:solidFill>
          <a:ln w="9525">
            <a:solidFill>
              <a:schemeClr val="tx1"/>
            </a:solidFill>
            <a:miter lim="800000"/>
            <a:headEnd/>
            <a:tailEnd/>
          </a:ln>
        </p:spPr>
        <p:txBody>
          <a:bodyPr wrap="none" anchor="ctr"/>
          <a:lstStyle/>
          <a:p>
            <a:endParaRPr lang="en-US"/>
          </a:p>
        </p:txBody>
      </p:sp>
      <p:sp>
        <p:nvSpPr>
          <p:cNvPr id="44069" name="Rectangle 34"/>
          <p:cNvSpPr>
            <a:spLocks noChangeArrowheads="1"/>
          </p:cNvSpPr>
          <p:nvPr/>
        </p:nvSpPr>
        <p:spPr bwMode="auto">
          <a:xfrm>
            <a:off x="5181600" y="3505200"/>
            <a:ext cx="685800" cy="228600"/>
          </a:xfrm>
          <a:prstGeom prst="rect">
            <a:avLst/>
          </a:prstGeom>
          <a:solidFill>
            <a:srgbClr val="FFFF66"/>
          </a:solidFill>
          <a:ln w="9525">
            <a:solidFill>
              <a:schemeClr val="tx1"/>
            </a:solidFill>
            <a:miter lim="800000"/>
            <a:headEnd/>
            <a:tailEnd/>
          </a:ln>
        </p:spPr>
        <p:txBody>
          <a:bodyPr wrap="none" anchor="ctr"/>
          <a:lstStyle/>
          <a:p>
            <a:endParaRPr lang="en-US"/>
          </a:p>
        </p:txBody>
      </p:sp>
      <p:sp>
        <p:nvSpPr>
          <p:cNvPr id="44070" name="Rectangle 35"/>
          <p:cNvSpPr>
            <a:spLocks noChangeArrowheads="1"/>
          </p:cNvSpPr>
          <p:nvPr/>
        </p:nvSpPr>
        <p:spPr bwMode="auto">
          <a:xfrm>
            <a:off x="5181600" y="3733800"/>
            <a:ext cx="685800" cy="228600"/>
          </a:xfrm>
          <a:prstGeom prst="rect">
            <a:avLst/>
          </a:prstGeom>
          <a:solidFill>
            <a:srgbClr val="FFFF66"/>
          </a:solidFill>
          <a:ln w="9525">
            <a:solidFill>
              <a:schemeClr val="tx1"/>
            </a:solidFill>
            <a:miter lim="800000"/>
            <a:headEnd/>
            <a:tailEnd/>
          </a:ln>
        </p:spPr>
        <p:txBody>
          <a:bodyPr wrap="none" anchor="ctr"/>
          <a:lstStyle/>
          <a:p>
            <a:endParaRPr lang="en-US"/>
          </a:p>
        </p:txBody>
      </p:sp>
      <p:sp>
        <p:nvSpPr>
          <p:cNvPr id="44071" name="Rectangle 36"/>
          <p:cNvSpPr>
            <a:spLocks noChangeArrowheads="1"/>
          </p:cNvSpPr>
          <p:nvPr/>
        </p:nvSpPr>
        <p:spPr bwMode="auto">
          <a:xfrm>
            <a:off x="5181600" y="3962400"/>
            <a:ext cx="685800" cy="228600"/>
          </a:xfrm>
          <a:prstGeom prst="rect">
            <a:avLst/>
          </a:prstGeom>
          <a:solidFill>
            <a:srgbClr val="FFFF66"/>
          </a:solidFill>
          <a:ln w="9525">
            <a:solidFill>
              <a:schemeClr val="tx1"/>
            </a:solidFill>
            <a:miter lim="800000"/>
            <a:headEnd/>
            <a:tailEnd/>
          </a:ln>
        </p:spPr>
        <p:txBody>
          <a:bodyPr wrap="none" anchor="ctr"/>
          <a:lstStyle/>
          <a:p>
            <a:endParaRPr lang="en-US"/>
          </a:p>
        </p:txBody>
      </p:sp>
      <p:sp>
        <p:nvSpPr>
          <p:cNvPr id="44072" name="Rectangle 37"/>
          <p:cNvSpPr>
            <a:spLocks noChangeArrowheads="1"/>
          </p:cNvSpPr>
          <p:nvPr/>
        </p:nvSpPr>
        <p:spPr bwMode="auto">
          <a:xfrm>
            <a:off x="5181600" y="4191000"/>
            <a:ext cx="685800" cy="228600"/>
          </a:xfrm>
          <a:prstGeom prst="rect">
            <a:avLst/>
          </a:prstGeom>
          <a:solidFill>
            <a:srgbClr val="FFFF66"/>
          </a:solidFill>
          <a:ln w="9525">
            <a:solidFill>
              <a:schemeClr val="tx1"/>
            </a:solidFill>
            <a:miter lim="800000"/>
            <a:headEnd/>
            <a:tailEnd/>
          </a:ln>
        </p:spPr>
        <p:txBody>
          <a:bodyPr wrap="none" anchor="ctr"/>
          <a:lstStyle/>
          <a:p>
            <a:endParaRPr lang="en-US"/>
          </a:p>
        </p:txBody>
      </p:sp>
      <p:sp>
        <p:nvSpPr>
          <p:cNvPr id="44073" name="Rectangle 38"/>
          <p:cNvSpPr>
            <a:spLocks noChangeArrowheads="1"/>
          </p:cNvSpPr>
          <p:nvPr/>
        </p:nvSpPr>
        <p:spPr bwMode="auto">
          <a:xfrm>
            <a:off x="5181600" y="4419600"/>
            <a:ext cx="685800" cy="228600"/>
          </a:xfrm>
          <a:prstGeom prst="rect">
            <a:avLst/>
          </a:prstGeom>
          <a:solidFill>
            <a:srgbClr val="FFFF66"/>
          </a:solidFill>
          <a:ln w="9525">
            <a:solidFill>
              <a:schemeClr val="tx1"/>
            </a:solidFill>
            <a:miter lim="800000"/>
            <a:headEnd/>
            <a:tailEnd/>
          </a:ln>
        </p:spPr>
        <p:txBody>
          <a:bodyPr wrap="none" anchor="ctr"/>
          <a:lstStyle/>
          <a:p>
            <a:endParaRPr lang="en-US"/>
          </a:p>
        </p:txBody>
      </p:sp>
      <p:sp>
        <p:nvSpPr>
          <p:cNvPr id="44074" name="Rectangle 39"/>
          <p:cNvSpPr>
            <a:spLocks noChangeArrowheads="1"/>
          </p:cNvSpPr>
          <p:nvPr/>
        </p:nvSpPr>
        <p:spPr bwMode="auto">
          <a:xfrm>
            <a:off x="5867400" y="2819400"/>
            <a:ext cx="685800" cy="228600"/>
          </a:xfrm>
          <a:prstGeom prst="rect">
            <a:avLst/>
          </a:prstGeom>
          <a:solidFill>
            <a:srgbClr val="FFFF66"/>
          </a:solidFill>
          <a:ln w="9525">
            <a:solidFill>
              <a:schemeClr val="tx1"/>
            </a:solidFill>
            <a:miter lim="800000"/>
            <a:headEnd/>
            <a:tailEnd/>
          </a:ln>
        </p:spPr>
        <p:txBody>
          <a:bodyPr wrap="none" anchor="ctr"/>
          <a:lstStyle/>
          <a:p>
            <a:endParaRPr lang="en-US"/>
          </a:p>
        </p:txBody>
      </p:sp>
      <p:sp>
        <p:nvSpPr>
          <p:cNvPr id="44075" name="Rectangle 40"/>
          <p:cNvSpPr>
            <a:spLocks noChangeArrowheads="1"/>
          </p:cNvSpPr>
          <p:nvPr/>
        </p:nvSpPr>
        <p:spPr bwMode="auto">
          <a:xfrm>
            <a:off x="5867400" y="3048000"/>
            <a:ext cx="685800" cy="228600"/>
          </a:xfrm>
          <a:prstGeom prst="rect">
            <a:avLst/>
          </a:prstGeom>
          <a:solidFill>
            <a:srgbClr val="FFFF66"/>
          </a:solidFill>
          <a:ln w="9525">
            <a:solidFill>
              <a:schemeClr val="tx1"/>
            </a:solidFill>
            <a:miter lim="800000"/>
            <a:headEnd/>
            <a:tailEnd/>
          </a:ln>
        </p:spPr>
        <p:txBody>
          <a:bodyPr wrap="none" anchor="ctr"/>
          <a:lstStyle/>
          <a:p>
            <a:endParaRPr lang="en-US"/>
          </a:p>
        </p:txBody>
      </p:sp>
      <p:sp>
        <p:nvSpPr>
          <p:cNvPr id="44076" name="Rectangle 41"/>
          <p:cNvSpPr>
            <a:spLocks noChangeArrowheads="1"/>
          </p:cNvSpPr>
          <p:nvPr/>
        </p:nvSpPr>
        <p:spPr bwMode="auto">
          <a:xfrm>
            <a:off x="5867400" y="3276600"/>
            <a:ext cx="685800" cy="228600"/>
          </a:xfrm>
          <a:prstGeom prst="rect">
            <a:avLst/>
          </a:prstGeom>
          <a:solidFill>
            <a:srgbClr val="FFFF66"/>
          </a:solidFill>
          <a:ln w="9525">
            <a:solidFill>
              <a:schemeClr val="tx1"/>
            </a:solidFill>
            <a:miter lim="800000"/>
            <a:headEnd/>
            <a:tailEnd/>
          </a:ln>
        </p:spPr>
        <p:txBody>
          <a:bodyPr wrap="none" anchor="ctr"/>
          <a:lstStyle/>
          <a:p>
            <a:endParaRPr lang="en-US"/>
          </a:p>
        </p:txBody>
      </p:sp>
      <p:sp>
        <p:nvSpPr>
          <p:cNvPr id="44077" name="Rectangle 42"/>
          <p:cNvSpPr>
            <a:spLocks noChangeArrowheads="1"/>
          </p:cNvSpPr>
          <p:nvPr/>
        </p:nvSpPr>
        <p:spPr bwMode="auto">
          <a:xfrm>
            <a:off x="5867400" y="3505200"/>
            <a:ext cx="685800" cy="228600"/>
          </a:xfrm>
          <a:prstGeom prst="rect">
            <a:avLst/>
          </a:prstGeom>
          <a:solidFill>
            <a:srgbClr val="FFFF66"/>
          </a:solidFill>
          <a:ln w="9525">
            <a:solidFill>
              <a:schemeClr val="tx1"/>
            </a:solidFill>
            <a:miter lim="800000"/>
            <a:headEnd/>
            <a:tailEnd/>
          </a:ln>
        </p:spPr>
        <p:txBody>
          <a:bodyPr wrap="none" anchor="ctr"/>
          <a:lstStyle/>
          <a:p>
            <a:endParaRPr lang="en-US"/>
          </a:p>
        </p:txBody>
      </p:sp>
      <p:sp>
        <p:nvSpPr>
          <p:cNvPr id="44078" name="Rectangle 43"/>
          <p:cNvSpPr>
            <a:spLocks noChangeArrowheads="1"/>
          </p:cNvSpPr>
          <p:nvPr/>
        </p:nvSpPr>
        <p:spPr bwMode="auto">
          <a:xfrm>
            <a:off x="5867400" y="3733800"/>
            <a:ext cx="685800" cy="228600"/>
          </a:xfrm>
          <a:prstGeom prst="rect">
            <a:avLst/>
          </a:prstGeom>
          <a:solidFill>
            <a:srgbClr val="FFFF66"/>
          </a:solidFill>
          <a:ln w="9525">
            <a:solidFill>
              <a:schemeClr val="tx1"/>
            </a:solidFill>
            <a:miter lim="800000"/>
            <a:headEnd/>
            <a:tailEnd/>
          </a:ln>
        </p:spPr>
        <p:txBody>
          <a:bodyPr wrap="none" anchor="ctr"/>
          <a:lstStyle/>
          <a:p>
            <a:endParaRPr lang="en-US"/>
          </a:p>
        </p:txBody>
      </p:sp>
      <p:sp>
        <p:nvSpPr>
          <p:cNvPr id="44079" name="Rectangle 44"/>
          <p:cNvSpPr>
            <a:spLocks noChangeArrowheads="1"/>
          </p:cNvSpPr>
          <p:nvPr/>
        </p:nvSpPr>
        <p:spPr bwMode="auto">
          <a:xfrm>
            <a:off x="5867400" y="3962400"/>
            <a:ext cx="685800" cy="228600"/>
          </a:xfrm>
          <a:prstGeom prst="rect">
            <a:avLst/>
          </a:prstGeom>
          <a:solidFill>
            <a:srgbClr val="FFFF66"/>
          </a:solidFill>
          <a:ln w="9525">
            <a:solidFill>
              <a:schemeClr val="tx1"/>
            </a:solidFill>
            <a:miter lim="800000"/>
            <a:headEnd/>
            <a:tailEnd/>
          </a:ln>
        </p:spPr>
        <p:txBody>
          <a:bodyPr wrap="none" anchor="ctr"/>
          <a:lstStyle/>
          <a:p>
            <a:endParaRPr lang="en-US"/>
          </a:p>
        </p:txBody>
      </p:sp>
      <p:sp>
        <p:nvSpPr>
          <p:cNvPr id="44080" name="Rectangle 45"/>
          <p:cNvSpPr>
            <a:spLocks noChangeArrowheads="1"/>
          </p:cNvSpPr>
          <p:nvPr/>
        </p:nvSpPr>
        <p:spPr bwMode="auto">
          <a:xfrm>
            <a:off x="5867400" y="4191000"/>
            <a:ext cx="685800" cy="228600"/>
          </a:xfrm>
          <a:prstGeom prst="rect">
            <a:avLst/>
          </a:prstGeom>
          <a:solidFill>
            <a:srgbClr val="FFFF66"/>
          </a:solidFill>
          <a:ln w="9525">
            <a:solidFill>
              <a:schemeClr val="tx1"/>
            </a:solidFill>
            <a:miter lim="800000"/>
            <a:headEnd/>
            <a:tailEnd/>
          </a:ln>
        </p:spPr>
        <p:txBody>
          <a:bodyPr wrap="none" anchor="ctr"/>
          <a:lstStyle/>
          <a:p>
            <a:endParaRPr lang="en-US"/>
          </a:p>
        </p:txBody>
      </p:sp>
      <p:sp>
        <p:nvSpPr>
          <p:cNvPr id="44081" name="Rectangle 46"/>
          <p:cNvSpPr>
            <a:spLocks noChangeArrowheads="1"/>
          </p:cNvSpPr>
          <p:nvPr/>
        </p:nvSpPr>
        <p:spPr bwMode="auto">
          <a:xfrm>
            <a:off x="5867400" y="4419600"/>
            <a:ext cx="685800" cy="228600"/>
          </a:xfrm>
          <a:prstGeom prst="rect">
            <a:avLst/>
          </a:prstGeom>
          <a:solidFill>
            <a:srgbClr val="FFFF66"/>
          </a:solidFill>
          <a:ln w="9525">
            <a:solidFill>
              <a:schemeClr val="tx1"/>
            </a:solidFill>
            <a:miter lim="800000"/>
            <a:headEnd/>
            <a:tailEnd/>
          </a:ln>
        </p:spPr>
        <p:txBody>
          <a:bodyPr wrap="none" anchor="ctr"/>
          <a:lstStyle/>
          <a:p>
            <a:endParaRPr lang="en-US"/>
          </a:p>
        </p:txBody>
      </p:sp>
      <p:sp>
        <p:nvSpPr>
          <p:cNvPr id="44082" name="Rectangle 47"/>
          <p:cNvSpPr>
            <a:spLocks noChangeArrowheads="1"/>
          </p:cNvSpPr>
          <p:nvPr/>
        </p:nvSpPr>
        <p:spPr bwMode="auto">
          <a:xfrm>
            <a:off x="6553200" y="2819400"/>
            <a:ext cx="685800" cy="228600"/>
          </a:xfrm>
          <a:prstGeom prst="rect">
            <a:avLst/>
          </a:prstGeom>
          <a:solidFill>
            <a:srgbClr val="FFFF66"/>
          </a:solidFill>
          <a:ln w="9525">
            <a:solidFill>
              <a:schemeClr val="tx1"/>
            </a:solidFill>
            <a:miter lim="800000"/>
            <a:headEnd/>
            <a:tailEnd/>
          </a:ln>
        </p:spPr>
        <p:txBody>
          <a:bodyPr wrap="none" anchor="ctr"/>
          <a:lstStyle/>
          <a:p>
            <a:endParaRPr lang="en-US"/>
          </a:p>
        </p:txBody>
      </p:sp>
      <p:sp>
        <p:nvSpPr>
          <p:cNvPr id="44083" name="Rectangle 48"/>
          <p:cNvSpPr>
            <a:spLocks noChangeArrowheads="1"/>
          </p:cNvSpPr>
          <p:nvPr/>
        </p:nvSpPr>
        <p:spPr bwMode="auto">
          <a:xfrm>
            <a:off x="6553200" y="3048000"/>
            <a:ext cx="685800" cy="228600"/>
          </a:xfrm>
          <a:prstGeom prst="rect">
            <a:avLst/>
          </a:prstGeom>
          <a:solidFill>
            <a:srgbClr val="FFFF66"/>
          </a:solidFill>
          <a:ln w="9525">
            <a:solidFill>
              <a:schemeClr val="tx1"/>
            </a:solidFill>
            <a:miter lim="800000"/>
            <a:headEnd/>
            <a:tailEnd/>
          </a:ln>
        </p:spPr>
        <p:txBody>
          <a:bodyPr wrap="none" anchor="ctr"/>
          <a:lstStyle/>
          <a:p>
            <a:endParaRPr lang="en-US"/>
          </a:p>
        </p:txBody>
      </p:sp>
      <p:sp>
        <p:nvSpPr>
          <p:cNvPr id="44084" name="Rectangle 49"/>
          <p:cNvSpPr>
            <a:spLocks noChangeArrowheads="1"/>
          </p:cNvSpPr>
          <p:nvPr/>
        </p:nvSpPr>
        <p:spPr bwMode="auto">
          <a:xfrm>
            <a:off x="6553200" y="3276600"/>
            <a:ext cx="685800" cy="228600"/>
          </a:xfrm>
          <a:prstGeom prst="rect">
            <a:avLst/>
          </a:prstGeom>
          <a:solidFill>
            <a:srgbClr val="FFFF66"/>
          </a:solidFill>
          <a:ln w="9525">
            <a:solidFill>
              <a:schemeClr val="tx1"/>
            </a:solidFill>
            <a:miter lim="800000"/>
            <a:headEnd/>
            <a:tailEnd/>
          </a:ln>
        </p:spPr>
        <p:txBody>
          <a:bodyPr wrap="none" anchor="ctr"/>
          <a:lstStyle/>
          <a:p>
            <a:endParaRPr lang="en-US"/>
          </a:p>
        </p:txBody>
      </p:sp>
      <p:sp>
        <p:nvSpPr>
          <p:cNvPr id="44085" name="Rectangle 50"/>
          <p:cNvSpPr>
            <a:spLocks noChangeArrowheads="1"/>
          </p:cNvSpPr>
          <p:nvPr/>
        </p:nvSpPr>
        <p:spPr bwMode="auto">
          <a:xfrm>
            <a:off x="6553200" y="3505200"/>
            <a:ext cx="685800" cy="228600"/>
          </a:xfrm>
          <a:prstGeom prst="rect">
            <a:avLst/>
          </a:prstGeom>
          <a:solidFill>
            <a:srgbClr val="FFFF66"/>
          </a:solidFill>
          <a:ln w="9525">
            <a:solidFill>
              <a:schemeClr val="tx1"/>
            </a:solidFill>
            <a:miter lim="800000"/>
            <a:headEnd/>
            <a:tailEnd/>
          </a:ln>
        </p:spPr>
        <p:txBody>
          <a:bodyPr wrap="none" anchor="ctr"/>
          <a:lstStyle/>
          <a:p>
            <a:endParaRPr lang="en-US"/>
          </a:p>
        </p:txBody>
      </p:sp>
      <p:sp>
        <p:nvSpPr>
          <p:cNvPr id="44086" name="Rectangle 51"/>
          <p:cNvSpPr>
            <a:spLocks noChangeArrowheads="1"/>
          </p:cNvSpPr>
          <p:nvPr/>
        </p:nvSpPr>
        <p:spPr bwMode="auto">
          <a:xfrm>
            <a:off x="6553200" y="3733800"/>
            <a:ext cx="685800" cy="228600"/>
          </a:xfrm>
          <a:prstGeom prst="rect">
            <a:avLst/>
          </a:prstGeom>
          <a:solidFill>
            <a:srgbClr val="FFFF66"/>
          </a:solidFill>
          <a:ln w="9525">
            <a:solidFill>
              <a:schemeClr val="tx1"/>
            </a:solidFill>
            <a:miter lim="800000"/>
            <a:headEnd/>
            <a:tailEnd/>
          </a:ln>
        </p:spPr>
        <p:txBody>
          <a:bodyPr wrap="none" anchor="ctr"/>
          <a:lstStyle/>
          <a:p>
            <a:endParaRPr lang="en-US"/>
          </a:p>
        </p:txBody>
      </p:sp>
      <p:sp>
        <p:nvSpPr>
          <p:cNvPr id="44087" name="Rectangle 52"/>
          <p:cNvSpPr>
            <a:spLocks noChangeArrowheads="1"/>
          </p:cNvSpPr>
          <p:nvPr/>
        </p:nvSpPr>
        <p:spPr bwMode="auto">
          <a:xfrm>
            <a:off x="6553200" y="3962400"/>
            <a:ext cx="685800" cy="228600"/>
          </a:xfrm>
          <a:prstGeom prst="rect">
            <a:avLst/>
          </a:prstGeom>
          <a:solidFill>
            <a:srgbClr val="FFFF66"/>
          </a:solidFill>
          <a:ln w="9525">
            <a:solidFill>
              <a:schemeClr val="tx1"/>
            </a:solidFill>
            <a:miter lim="800000"/>
            <a:headEnd/>
            <a:tailEnd/>
          </a:ln>
        </p:spPr>
        <p:txBody>
          <a:bodyPr wrap="none" anchor="ctr"/>
          <a:lstStyle/>
          <a:p>
            <a:endParaRPr lang="en-US"/>
          </a:p>
        </p:txBody>
      </p:sp>
      <p:sp>
        <p:nvSpPr>
          <p:cNvPr id="44088" name="Rectangle 53"/>
          <p:cNvSpPr>
            <a:spLocks noChangeArrowheads="1"/>
          </p:cNvSpPr>
          <p:nvPr/>
        </p:nvSpPr>
        <p:spPr bwMode="auto">
          <a:xfrm>
            <a:off x="6553200" y="4191000"/>
            <a:ext cx="685800" cy="228600"/>
          </a:xfrm>
          <a:prstGeom prst="rect">
            <a:avLst/>
          </a:prstGeom>
          <a:solidFill>
            <a:srgbClr val="FFFF66"/>
          </a:solidFill>
          <a:ln w="9525">
            <a:solidFill>
              <a:schemeClr val="tx1"/>
            </a:solidFill>
            <a:miter lim="800000"/>
            <a:headEnd/>
            <a:tailEnd/>
          </a:ln>
        </p:spPr>
        <p:txBody>
          <a:bodyPr wrap="none" anchor="ctr"/>
          <a:lstStyle/>
          <a:p>
            <a:endParaRPr lang="en-US"/>
          </a:p>
        </p:txBody>
      </p:sp>
      <p:sp>
        <p:nvSpPr>
          <p:cNvPr id="44089" name="Rectangle 54"/>
          <p:cNvSpPr>
            <a:spLocks noChangeArrowheads="1"/>
          </p:cNvSpPr>
          <p:nvPr/>
        </p:nvSpPr>
        <p:spPr bwMode="auto">
          <a:xfrm>
            <a:off x="6553200" y="4419600"/>
            <a:ext cx="685800" cy="228600"/>
          </a:xfrm>
          <a:prstGeom prst="rect">
            <a:avLst/>
          </a:prstGeom>
          <a:solidFill>
            <a:srgbClr val="FFFF66"/>
          </a:solidFill>
          <a:ln w="9525">
            <a:solidFill>
              <a:schemeClr val="tx1"/>
            </a:solidFill>
            <a:miter lim="800000"/>
            <a:headEnd/>
            <a:tailEnd/>
          </a:ln>
        </p:spPr>
        <p:txBody>
          <a:bodyPr wrap="none" anchor="ctr"/>
          <a:lstStyle/>
          <a:p>
            <a:endParaRPr lang="en-US"/>
          </a:p>
        </p:txBody>
      </p:sp>
      <p:sp>
        <p:nvSpPr>
          <p:cNvPr id="44090" name="Rectangle 55"/>
          <p:cNvSpPr>
            <a:spLocks noChangeArrowheads="1"/>
          </p:cNvSpPr>
          <p:nvPr/>
        </p:nvSpPr>
        <p:spPr bwMode="auto">
          <a:xfrm>
            <a:off x="1219200" y="60960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4091" name="Rectangle 56"/>
          <p:cNvSpPr>
            <a:spLocks noChangeArrowheads="1"/>
          </p:cNvSpPr>
          <p:nvPr/>
        </p:nvSpPr>
        <p:spPr bwMode="auto">
          <a:xfrm>
            <a:off x="1219200" y="5715000"/>
            <a:ext cx="685800" cy="381000"/>
          </a:xfrm>
          <a:prstGeom prst="rect">
            <a:avLst/>
          </a:prstGeom>
          <a:solidFill>
            <a:schemeClr val="bg1"/>
          </a:solidFill>
          <a:ln w="9525">
            <a:solidFill>
              <a:schemeClr val="tx1"/>
            </a:solidFill>
            <a:prstDash val="dash"/>
            <a:miter lim="800000"/>
            <a:headEnd/>
            <a:tailEnd/>
          </a:ln>
        </p:spPr>
        <p:txBody>
          <a:bodyPr wrap="none" anchor="ctr"/>
          <a:lstStyle/>
          <a:p>
            <a:endParaRPr lang="en-US"/>
          </a:p>
        </p:txBody>
      </p:sp>
      <p:sp>
        <p:nvSpPr>
          <p:cNvPr id="44092" name="Text Box 57"/>
          <p:cNvSpPr txBox="1">
            <a:spLocks noChangeArrowheads="1"/>
          </p:cNvSpPr>
          <p:nvPr/>
        </p:nvSpPr>
        <p:spPr bwMode="auto">
          <a:xfrm rot="-5400000">
            <a:off x="-627857" y="3218657"/>
            <a:ext cx="2932113" cy="457200"/>
          </a:xfrm>
          <a:prstGeom prst="rect">
            <a:avLst/>
          </a:prstGeom>
          <a:noFill/>
          <a:ln w="9525">
            <a:noFill/>
            <a:miter lim="800000"/>
            <a:headEnd/>
            <a:tailEnd/>
          </a:ln>
        </p:spPr>
        <p:txBody>
          <a:bodyPr wrap="none">
            <a:spAutoFit/>
          </a:bodyPr>
          <a:lstStyle/>
          <a:p>
            <a:r>
              <a:rPr lang="en-US"/>
              <a:t>Memory / Lower level</a:t>
            </a:r>
          </a:p>
        </p:txBody>
      </p:sp>
      <p:sp>
        <p:nvSpPr>
          <p:cNvPr id="44093" name="Text Box 58"/>
          <p:cNvSpPr txBox="1">
            <a:spLocks noChangeArrowheads="1"/>
          </p:cNvSpPr>
          <p:nvPr/>
        </p:nvSpPr>
        <p:spPr bwMode="auto">
          <a:xfrm>
            <a:off x="4495800" y="2133600"/>
            <a:ext cx="2693988" cy="457200"/>
          </a:xfrm>
          <a:prstGeom prst="rect">
            <a:avLst/>
          </a:prstGeom>
          <a:noFill/>
          <a:ln w="9525">
            <a:noFill/>
            <a:miter lim="800000"/>
            <a:headEnd/>
            <a:tailEnd/>
          </a:ln>
        </p:spPr>
        <p:txBody>
          <a:bodyPr wrap="none">
            <a:spAutoFit/>
          </a:bodyPr>
          <a:lstStyle/>
          <a:p>
            <a:r>
              <a:rPr lang="en-US"/>
              <a:t>Cache / Higher level</a:t>
            </a:r>
          </a:p>
        </p:txBody>
      </p:sp>
      <p:sp>
        <p:nvSpPr>
          <p:cNvPr id="619579" name="Line 59"/>
          <p:cNvSpPr>
            <a:spLocks noChangeShapeType="1"/>
          </p:cNvSpPr>
          <p:nvPr/>
        </p:nvSpPr>
        <p:spPr bwMode="auto">
          <a:xfrm>
            <a:off x="1905000" y="1524000"/>
            <a:ext cx="3581400" cy="1371600"/>
          </a:xfrm>
          <a:prstGeom prst="line">
            <a:avLst/>
          </a:prstGeom>
          <a:noFill/>
          <a:ln w="9525">
            <a:solidFill>
              <a:schemeClr val="tx1"/>
            </a:solidFill>
            <a:round/>
            <a:headEnd/>
            <a:tailEnd type="triangle" w="med" len="med"/>
          </a:ln>
        </p:spPr>
        <p:txBody>
          <a:bodyPr/>
          <a:lstStyle/>
          <a:p>
            <a:endParaRPr lang="en-US"/>
          </a:p>
        </p:txBody>
      </p:sp>
      <p:sp>
        <p:nvSpPr>
          <p:cNvPr id="44095" name="Text Box 60"/>
          <p:cNvSpPr txBox="1">
            <a:spLocks noChangeArrowheads="1"/>
          </p:cNvSpPr>
          <p:nvPr/>
        </p:nvSpPr>
        <p:spPr bwMode="auto">
          <a:xfrm>
            <a:off x="7543800" y="3886200"/>
            <a:ext cx="1309688" cy="396875"/>
          </a:xfrm>
          <a:prstGeom prst="rect">
            <a:avLst/>
          </a:prstGeom>
          <a:noFill/>
          <a:ln w="9525">
            <a:noFill/>
            <a:miter lim="800000"/>
            <a:headEnd/>
            <a:tailEnd/>
          </a:ln>
        </p:spPr>
        <p:txBody>
          <a:bodyPr wrap="none">
            <a:spAutoFit/>
          </a:bodyPr>
          <a:lstStyle/>
          <a:p>
            <a:r>
              <a:rPr lang="en-US" sz="2000" i="1"/>
              <a:t>block / line</a:t>
            </a:r>
          </a:p>
        </p:txBody>
      </p:sp>
      <p:sp>
        <p:nvSpPr>
          <p:cNvPr id="44096" name="Line 61"/>
          <p:cNvSpPr>
            <a:spLocks noChangeShapeType="1"/>
          </p:cNvSpPr>
          <p:nvPr/>
        </p:nvSpPr>
        <p:spPr bwMode="auto">
          <a:xfrm flipH="1">
            <a:off x="7239000" y="4114800"/>
            <a:ext cx="381000" cy="0"/>
          </a:xfrm>
          <a:prstGeom prst="line">
            <a:avLst/>
          </a:prstGeom>
          <a:noFill/>
          <a:ln w="9525">
            <a:solidFill>
              <a:schemeClr val="tx1"/>
            </a:solidFill>
            <a:round/>
            <a:headEnd/>
            <a:tailEnd type="triangle" w="med" len="med"/>
          </a:ln>
        </p:spPr>
        <p:txBody>
          <a:bodyPr/>
          <a:lstStyle/>
          <a:p>
            <a:endParaRPr lang="en-US"/>
          </a:p>
        </p:txBody>
      </p:sp>
      <p:sp>
        <p:nvSpPr>
          <p:cNvPr id="44097" name="Rectangle 62"/>
          <p:cNvSpPr>
            <a:spLocks noChangeArrowheads="1"/>
          </p:cNvSpPr>
          <p:nvPr/>
        </p:nvSpPr>
        <p:spPr bwMode="auto">
          <a:xfrm>
            <a:off x="3886200" y="2819400"/>
            <a:ext cx="533400" cy="228600"/>
          </a:xfrm>
          <a:prstGeom prst="rect">
            <a:avLst/>
          </a:prstGeom>
          <a:solidFill>
            <a:srgbClr val="66CCFF"/>
          </a:solidFill>
          <a:ln w="9525">
            <a:solidFill>
              <a:schemeClr val="tx1"/>
            </a:solidFill>
            <a:miter lim="800000"/>
            <a:headEnd/>
            <a:tailEnd/>
          </a:ln>
        </p:spPr>
        <p:txBody>
          <a:bodyPr wrap="none" anchor="ctr"/>
          <a:lstStyle/>
          <a:p>
            <a:endParaRPr lang="en-US"/>
          </a:p>
        </p:txBody>
      </p:sp>
      <p:sp>
        <p:nvSpPr>
          <p:cNvPr id="44098" name="Rectangle 63"/>
          <p:cNvSpPr>
            <a:spLocks noChangeArrowheads="1"/>
          </p:cNvSpPr>
          <p:nvPr/>
        </p:nvSpPr>
        <p:spPr bwMode="auto">
          <a:xfrm>
            <a:off x="3886200" y="3048000"/>
            <a:ext cx="533400" cy="228600"/>
          </a:xfrm>
          <a:prstGeom prst="rect">
            <a:avLst/>
          </a:prstGeom>
          <a:solidFill>
            <a:srgbClr val="66CCFF"/>
          </a:solidFill>
          <a:ln w="9525">
            <a:solidFill>
              <a:schemeClr val="tx1"/>
            </a:solidFill>
            <a:miter lim="800000"/>
            <a:headEnd/>
            <a:tailEnd/>
          </a:ln>
        </p:spPr>
        <p:txBody>
          <a:bodyPr wrap="none" anchor="ctr"/>
          <a:lstStyle/>
          <a:p>
            <a:endParaRPr lang="en-US"/>
          </a:p>
        </p:txBody>
      </p:sp>
      <p:sp>
        <p:nvSpPr>
          <p:cNvPr id="44099" name="Rectangle 64"/>
          <p:cNvSpPr>
            <a:spLocks noChangeArrowheads="1"/>
          </p:cNvSpPr>
          <p:nvPr/>
        </p:nvSpPr>
        <p:spPr bwMode="auto">
          <a:xfrm>
            <a:off x="3886200" y="3276600"/>
            <a:ext cx="533400" cy="228600"/>
          </a:xfrm>
          <a:prstGeom prst="rect">
            <a:avLst/>
          </a:prstGeom>
          <a:solidFill>
            <a:srgbClr val="66CCFF"/>
          </a:solidFill>
          <a:ln w="9525">
            <a:solidFill>
              <a:schemeClr val="tx1"/>
            </a:solidFill>
            <a:miter lim="800000"/>
            <a:headEnd/>
            <a:tailEnd/>
          </a:ln>
        </p:spPr>
        <p:txBody>
          <a:bodyPr wrap="none" anchor="ctr"/>
          <a:lstStyle/>
          <a:p>
            <a:endParaRPr lang="en-US"/>
          </a:p>
        </p:txBody>
      </p:sp>
      <p:sp>
        <p:nvSpPr>
          <p:cNvPr id="44100" name="Rectangle 65"/>
          <p:cNvSpPr>
            <a:spLocks noChangeArrowheads="1"/>
          </p:cNvSpPr>
          <p:nvPr/>
        </p:nvSpPr>
        <p:spPr bwMode="auto">
          <a:xfrm>
            <a:off x="3886200" y="3505200"/>
            <a:ext cx="533400" cy="228600"/>
          </a:xfrm>
          <a:prstGeom prst="rect">
            <a:avLst/>
          </a:prstGeom>
          <a:solidFill>
            <a:srgbClr val="66CCFF"/>
          </a:solidFill>
          <a:ln w="9525">
            <a:solidFill>
              <a:schemeClr val="tx1"/>
            </a:solidFill>
            <a:miter lim="800000"/>
            <a:headEnd/>
            <a:tailEnd/>
          </a:ln>
        </p:spPr>
        <p:txBody>
          <a:bodyPr wrap="none" anchor="ctr"/>
          <a:lstStyle/>
          <a:p>
            <a:endParaRPr lang="en-US"/>
          </a:p>
        </p:txBody>
      </p:sp>
      <p:sp>
        <p:nvSpPr>
          <p:cNvPr id="44101" name="Rectangle 66"/>
          <p:cNvSpPr>
            <a:spLocks noChangeArrowheads="1"/>
          </p:cNvSpPr>
          <p:nvPr/>
        </p:nvSpPr>
        <p:spPr bwMode="auto">
          <a:xfrm>
            <a:off x="3886200" y="3733800"/>
            <a:ext cx="533400" cy="228600"/>
          </a:xfrm>
          <a:prstGeom prst="rect">
            <a:avLst/>
          </a:prstGeom>
          <a:solidFill>
            <a:srgbClr val="66CCFF"/>
          </a:solidFill>
          <a:ln w="9525">
            <a:solidFill>
              <a:schemeClr val="tx1"/>
            </a:solidFill>
            <a:miter lim="800000"/>
            <a:headEnd/>
            <a:tailEnd/>
          </a:ln>
        </p:spPr>
        <p:txBody>
          <a:bodyPr wrap="none" anchor="ctr"/>
          <a:lstStyle/>
          <a:p>
            <a:endParaRPr lang="en-US"/>
          </a:p>
        </p:txBody>
      </p:sp>
      <p:sp>
        <p:nvSpPr>
          <p:cNvPr id="44102" name="Rectangle 67"/>
          <p:cNvSpPr>
            <a:spLocks noChangeArrowheads="1"/>
          </p:cNvSpPr>
          <p:nvPr/>
        </p:nvSpPr>
        <p:spPr bwMode="auto">
          <a:xfrm>
            <a:off x="3886200" y="3962400"/>
            <a:ext cx="533400" cy="228600"/>
          </a:xfrm>
          <a:prstGeom prst="rect">
            <a:avLst/>
          </a:prstGeom>
          <a:solidFill>
            <a:srgbClr val="66CCFF"/>
          </a:solidFill>
          <a:ln w="9525">
            <a:solidFill>
              <a:schemeClr val="tx1"/>
            </a:solidFill>
            <a:miter lim="800000"/>
            <a:headEnd/>
            <a:tailEnd/>
          </a:ln>
        </p:spPr>
        <p:txBody>
          <a:bodyPr wrap="none" anchor="ctr"/>
          <a:lstStyle/>
          <a:p>
            <a:endParaRPr lang="en-US"/>
          </a:p>
        </p:txBody>
      </p:sp>
      <p:sp>
        <p:nvSpPr>
          <p:cNvPr id="44103" name="Rectangle 68"/>
          <p:cNvSpPr>
            <a:spLocks noChangeArrowheads="1"/>
          </p:cNvSpPr>
          <p:nvPr/>
        </p:nvSpPr>
        <p:spPr bwMode="auto">
          <a:xfrm>
            <a:off x="3886200" y="4191000"/>
            <a:ext cx="533400" cy="228600"/>
          </a:xfrm>
          <a:prstGeom prst="rect">
            <a:avLst/>
          </a:prstGeom>
          <a:solidFill>
            <a:srgbClr val="66CCFF"/>
          </a:solidFill>
          <a:ln w="9525">
            <a:solidFill>
              <a:schemeClr val="tx1"/>
            </a:solidFill>
            <a:miter lim="800000"/>
            <a:headEnd/>
            <a:tailEnd/>
          </a:ln>
        </p:spPr>
        <p:txBody>
          <a:bodyPr wrap="none" anchor="ctr"/>
          <a:lstStyle/>
          <a:p>
            <a:endParaRPr lang="en-US"/>
          </a:p>
        </p:txBody>
      </p:sp>
      <p:sp>
        <p:nvSpPr>
          <p:cNvPr id="44104" name="Rectangle 69"/>
          <p:cNvSpPr>
            <a:spLocks noChangeArrowheads="1"/>
          </p:cNvSpPr>
          <p:nvPr/>
        </p:nvSpPr>
        <p:spPr bwMode="auto">
          <a:xfrm>
            <a:off x="3886200" y="4419600"/>
            <a:ext cx="533400" cy="228600"/>
          </a:xfrm>
          <a:prstGeom prst="rect">
            <a:avLst/>
          </a:prstGeom>
          <a:solidFill>
            <a:srgbClr val="66CCFF"/>
          </a:solidFill>
          <a:ln w="9525">
            <a:solidFill>
              <a:schemeClr val="tx1"/>
            </a:solidFill>
            <a:miter lim="800000"/>
            <a:headEnd/>
            <a:tailEnd/>
          </a:ln>
        </p:spPr>
        <p:txBody>
          <a:bodyPr wrap="none" anchor="ctr"/>
          <a:lstStyle/>
          <a:p>
            <a:endParaRPr lang="en-US"/>
          </a:p>
        </p:txBody>
      </p:sp>
      <p:grpSp>
        <p:nvGrpSpPr>
          <p:cNvPr id="2" name="Group 70"/>
          <p:cNvGrpSpPr>
            <a:grpSpLocks/>
          </p:cNvGrpSpPr>
          <p:nvPr/>
        </p:nvGrpSpPr>
        <p:grpSpPr bwMode="auto">
          <a:xfrm>
            <a:off x="1905000" y="2057400"/>
            <a:ext cx="2590800" cy="1066800"/>
            <a:chOff x="1200" y="1296"/>
            <a:chExt cx="1632" cy="672"/>
          </a:xfrm>
        </p:grpSpPr>
        <p:sp>
          <p:nvSpPr>
            <p:cNvPr id="44108" name="AutoShape 71"/>
            <p:cNvSpPr>
              <a:spLocks/>
            </p:cNvSpPr>
            <p:nvPr/>
          </p:nvSpPr>
          <p:spPr bwMode="auto">
            <a:xfrm>
              <a:off x="1200" y="1296"/>
              <a:ext cx="144" cy="576"/>
            </a:xfrm>
            <a:prstGeom prst="rightBrace">
              <a:avLst>
                <a:gd name="adj1" fmla="val 33333"/>
                <a:gd name="adj2" fmla="val 50000"/>
              </a:avLst>
            </a:prstGeom>
            <a:noFill/>
            <a:ln w="9525">
              <a:solidFill>
                <a:schemeClr val="tx1"/>
              </a:solidFill>
              <a:round/>
              <a:headEnd/>
              <a:tailEnd/>
            </a:ln>
          </p:spPr>
          <p:txBody>
            <a:bodyPr wrap="none" anchor="ctr"/>
            <a:lstStyle/>
            <a:p>
              <a:endParaRPr lang="en-US"/>
            </a:p>
          </p:txBody>
        </p:sp>
        <p:sp>
          <p:nvSpPr>
            <p:cNvPr id="44109" name="Line 72"/>
            <p:cNvSpPr>
              <a:spLocks noChangeShapeType="1"/>
            </p:cNvSpPr>
            <p:nvPr/>
          </p:nvSpPr>
          <p:spPr bwMode="auto">
            <a:xfrm>
              <a:off x="1344" y="1584"/>
              <a:ext cx="1488" cy="384"/>
            </a:xfrm>
            <a:prstGeom prst="line">
              <a:avLst/>
            </a:prstGeom>
            <a:noFill/>
            <a:ln w="9525">
              <a:solidFill>
                <a:schemeClr val="tx1"/>
              </a:solidFill>
              <a:round/>
              <a:headEnd/>
              <a:tailEnd type="triangle" w="med" len="med"/>
            </a:ln>
          </p:spPr>
          <p:txBody>
            <a:bodyPr/>
            <a:lstStyle/>
            <a:p>
              <a:endParaRPr lang="en-US"/>
            </a:p>
          </p:txBody>
        </p:sp>
      </p:grpSp>
      <p:sp>
        <p:nvSpPr>
          <p:cNvPr id="44106" name="Text Box 73"/>
          <p:cNvSpPr txBox="1">
            <a:spLocks noChangeArrowheads="1"/>
          </p:cNvSpPr>
          <p:nvPr/>
        </p:nvSpPr>
        <p:spPr bwMode="auto">
          <a:xfrm>
            <a:off x="3810000" y="4724400"/>
            <a:ext cx="606425" cy="396875"/>
          </a:xfrm>
          <a:prstGeom prst="rect">
            <a:avLst/>
          </a:prstGeom>
          <a:noFill/>
          <a:ln w="9525">
            <a:noFill/>
            <a:miter lim="800000"/>
            <a:headEnd/>
            <a:tailEnd/>
          </a:ln>
        </p:spPr>
        <p:txBody>
          <a:bodyPr wrap="none">
            <a:spAutoFit/>
          </a:bodyPr>
          <a:lstStyle/>
          <a:p>
            <a:r>
              <a:rPr lang="en-US" sz="2000" i="1"/>
              <a:t>tags</a:t>
            </a:r>
          </a:p>
        </p:txBody>
      </p:sp>
      <p:sp>
        <p:nvSpPr>
          <p:cNvPr id="44107" name="Text Box 74"/>
          <p:cNvSpPr txBox="1">
            <a:spLocks noChangeArrowheads="1"/>
          </p:cNvSpPr>
          <p:nvPr/>
        </p:nvSpPr>
        <p:spPr bwMode="auto">
          <a:xfrm>
            <a:off x="5410200" y="4724400"/>
            <a:ext cx="635000" cy="396875"/>
          </a:xfrm>
          <a:prstGeom prst="rect">
            <a:avLst/>
          </a:prstGeom>
          <a:noFill/>
          <a:ln w="9525">
            <a:noFill/>
            <a:miter lim="800000"/>
            <a:headEnd/>
            <a:tailEnd/>
          </a:ln>
        </p:spPr>
        <p:txBody>
          <a:bodyPr wrap="none">
            <a:spAutoFit/>
          </a:bodyPr>
          <a:lstStyle/>
          <a:p>
            <a:r>
              <a:rPr lang="en-US" sz="2000" i="1"/>
              <a:t>data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95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79"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050"/>
          <p:cNvSpPr>
            <a:spLocks noGrp="1" noChangeArrowheads="1"/>
          </p:cNvSpPr>
          <p:nvPr>
            <p:ph type="title"/>
          </p:nvPr>
        </p:nvSpPr>
        <p:spPr/>
        <p:txBody>
          <a:bodyPr/>
          <a:lstStyle/>
          <a:p>
            <a:r>
              <a:rPr lang="en-US" smtClean="0"/>
              <a:t>Size of page table</a:t>
            </a:r>
          </a:p>
        </p:txBody>
      </p:sp>
      <p:sp>
        <p:nvSpPr>
          <p:cNvPr id="60420" name="Rectangle 2051"/>
          <p:cNvSpPr>
            <a:spLocks noGrp="1" noChangeArrowheads="1"/>
          </p:cNvSpPr>
          <p:nvPr>
            <p:ph type="body" idx="1"/>
          </p:nvPr>
        </p:nvSpPr>
        <p:spPr>
          <a:xfrm>
            <a:off x="381000" y="1066800"/>
            <a:ext cx="8382000" cy="1295400"/>
          </a:xfrm>
        </p:spPr>
        <p:txBody>
          <a:bodyPr/>
          <a:lstStyle/>
          <a:p>
            <a:r>
              <a:rPr lang="en-US" dirty="0" smtClean="0"/>
              <a:t>Assume</a:t>
            </a:r>
          </a:p>
          <a:p>
            <a:pPr lvl="1"/>
            <a:r>
              <a:rPr lang="en-US" dirty="0" smtClean="0"/>
              <a:t>40-bit virtual address; 32-bit physical</a:t>
            </a:r>
          </a:p>
          <a:p>
            <a:pPr lvl="1"/>
            <a:r>
              <a:rPr lang="en-US" dirty="0" smtClean="0"/>
              <a:t>4 Kbyte pages; 4 bytes per page table entry (PTE)</a:t>
            </a:r>
          </a:p>
          <a:p>
            <a:pPr lvl="1"/>
            <a:endParaRPr lang="en-US" dirty="0" smtClean="0"/>
          </a:p>
          <a:p>
            <a:pPr lvl="1"/>
            <a:endParaRPr lang="en-US" dirty="0" smtClean="0"/>
          </a:p>
        </p:txBody>
      </p:sp>
      <p:sp>
        <p:nvSpPr>
          <p:cNvPr id="28677" name="Rectangle 2052"/>
          <p:cNvSpPr>
            <a:spLocks noChangeArrowheads="1"/>
          </p:cNvSpPr>
          <p:nvPr/>
        </p:nvSpPr>
        <p:spPr bwMode="auto">
          <a:xfrm>
            <a:off x="457200" y="2743200"/>
            <a:ext cx="8382000" cy="914400"/>
          </a:xfrm>
          <a:prstGeom prst="rect">
            <a:avLst/>
          </a:prstGeom>
          <a:noFill/>
          <a:ln w="9525">
            <a:noFill/>
            <a:miter lim="800000"/>
            <a:headEnd/>
            <a:tailEnd/>
          </a:ln>
        </p:spPr>
        <p:txBody>
          <a:bodyPr lIns="92075" tIns="46038" rIns="92075" bIns="46038"/>
          <a:lstStyle/>
          <a:p>
            <a:pPr marL="342900" indent="-342900">
              <a:spcBef>
                <a:spcPct val="20000"/>
              </a:spcBef>
              <a:buClr>
                <a:schemeClr val="hlink"/>
              </a:buClr>
              <a:buSzPct val="50000"/>
              <a:buFont typeface="Monotype Sorts" pitchFamily="2" charset="2"/>
              <a:buChar char="n"/>
            </a:pPr>
            <a:r>
              <a:rPr lang="en-US">
                <a:latin typeface="Arial" charset="0"/>
              </a:rPr>
              <a:t>Solution</a:t>
            </a:r>
          </a:p>
          <a:p>
            <a:pPr marL="742950" lvl="1" indent="-285750">
              <a:spcBef>
                <a:spcPct val="20000"/>
              </a:spcBef>
              <a:buClr>
                <a:schemeClr val="tx2"/>
              </a:buClr>
              <a:buSzPct val="75000"/>
              <a:buFont typeface="Monotype Sorts" pitchFamily="2" charset="2"/>
              <a:buChar char="u"/>
            </a:pPr>
            <a:r>
              <a:rPr lang="en-US" sz="2000">
                <a:latin typeface="Arial" charset="0"/>
              </a:rPr>
              <a:t>Size = N</a:t>
            </a:r>
            <a:r>
              <a:rPr lang="en-US" sz="2000" baseline="-25000">
                <a:latin typeface="Arial" charset="0"/>
              </a:rPr>
              <a:t>entries</a:t>
            </a:r>
            <a:r>
              <a:rPr lang="en-US" sz="2000">
                <a:latin typeface="Arial" charset="0"/>
              </a:rPr>
              <a:t> * Size-of-entry = 2 </a:t>
            </a:r>
            <a:r>
              <a:rPr lang="en-US" sz="2000" baseline="30000">
                <a:latin typeface="Arial" charset="0"/>
              </a:rPr>
              <a:t>40</a:t>
            </a:r>
            <a:r>
              <a:rPr lang="en-US" sz="2000">
                <a:latin typeface="Arial" charset="0"/>
              </a:rPr>
              <a:t> / 2 </a:t>
            </a:r>
            <a:r>
              <a:rPr lang="en-US" sz="2000" baseline="30000">
                <a:latin typeface="Arial" charset="0"/>
              </a:rPr>
              <a:t>12</a:t>
            </a:r>
            <a:r>
              <a:rPr lang="en-US" sz="2000">
                <a:latin typeface="Arial" charset="0"/>
              </a:rPr>
              <a:t> * 4 bytes = 1 Gbyte</a:t>
            </a:r>
          </a:p>
        </p:txBody>
      </p:sp>
      <p:sp>
        <p:nvSpPr>
          <p:cNvPr id="28678" name="Rectangle 2053"/>
          <p:cNvSpPr>
            <a:spLocks noChangeArrowheads="1"/>
          </p:cNvSpPr>
          <p:nvPr/>
        </p:nvSpPr>
        <p:spPr bwMode="auto">
          <a:xfrm>
            <a:off x="457200" y="4038600"/>
            <a:ext cx="8382000" cy="914400"/>
          </a:xfrm>
          <a:prstGeom prst="rect">
            <a:avLst/>
          </a:prstGeom>
          <a:noFill/>
          <a:ln w="9525">
            <a:noFill/>
            <a:miter lim="800000"/>
            <a:headEnd/>
            <a:tailEnd/>
          </a:ln>
        </p:spPr>
        <p:txBody>
          <a:bodyPr lIns="92075" tIns="46038" rIns="92075" bIns="46038"/>
          <a:lstStyle/>
          <a:p>
            <a:pPr marL="342900" indent="-342900">
              <a:spcBef>
                <a:spcPct val="20000"/>
              </a:spcBef>
              <a:buClr>
                <a:schemeClr val="hlink"/>
              </a:buClr>
              <a:buSzPct val="50000"/>
              <a:buFont typeface="Monotype Sorts" pitchFamily="2" charset="2"/>
              <a:buChar char="n"/>
            </a:pPr>
            <a:r>
              <a:rPr lang="en-US">
                <a:latin typeface="Arial" charset="0"/>
              </a:rPr>
              <a:t>Reduce size:</a:t>
            </a:r>
          </a:p>
          <a:p>
            <a:pPr marL="742950" lvl="1" indent="-285750">
              <a:spcBef>
                <a:spcPct val="20000"/>
              </a:spcBef>
              <a:buClr>
                <a:schemeClr val="tx2"/>
              </a:buClr>
              <a:buSzPct val="75000"/>
              <a:buFont typeface="Monotype Sorts" pitchFamily="2" charset="2"/>
              <a:buChar char="u"/>
            </a:pPr>
            <a:r>
              <a:rPr lang="en-US" sz="2000">
                <a:latin typeface="Arial" charset="0"/>
              </a:rPr>
              <a:t>Dynamic allocation of page table entries</a:t>
            </a:r>
          </a:p>
          <a:p>
            <a:pPr marL="742950" lvl="1" indent="-285750">
              <a:spcBef>
                <a:spcPct val="20000"/>
              </a:spcBef>
              <a:buClr>
                <a:schemeClr val="tx2"/>
              </a:buClr>
              <a:buSzPct val="75000"/>
              <a:buFont typeface="Monotype Sorts" pitchFamily="2" charset="2"/>
              <a:buChar char="u"/>
            </a:pPr>
            <a:r>
              <a:rPr lang="en-US" sz="2000">
                <a:latin typeface="Arial" charset="0"/>
              </a:rPr>
              <a:t>Hashing: inverted page table </a:t>
            </a:r>
          </a:p>
          <a:p>
            <a:pPr marL="1143000" lvl="2" indent="-228600">
              <a:spcBef>
                <a:spcPct val="20000"/>
              </a:spcBef>
              <a:buClr>
                <a:schemeClr val="tx2"/>
              </a:buClr>
              <a:buSzPct val="75000"/>
              <a:buFont typeface="Monotype Sorts" pitchFamily="2" charset="2"/>
              <a:buChar char="u"/>
            </a:pPr>
            <a:r>
              <a:rPr lang="en-US" sz="2000">
                <a:latin typeface="Arial" charset="0"/>
              </a:rPr>
              <a:t>1 entry per physical available instead of virtual page</a:t>
            </a:r>
          </a:p>
          <a:p>
            <a:pPr marL="742950" lvl="1" indent="-285750">
              <a:spcBef>
                <a:spcPct val="20000"/>
              </a:spcBef>
              <a:buClr>
                <a:schemeClr val="tx2"/>
              </a:buClr>
              <a:buSzPct val="75000"/>
              <a:buFont typeface="Monotype Sorts" pitchFamily="2" charset="2"/>
              <a:buChar char="u"/>
            </a:pPr>
            <a:r>
              <a:rPr lang="en-US" sz="2000">
                <a:latin typeface="Arial" charset="0"/>
              </a:rPr>
              <a:t>Page the page table itself (i.e. part of it can be on disk)</a:t>
            </a:r>
          </a:p>
          <a:p>
            <a:pPr marL="742950" lvl="1" indent="-285750">
              <a:spcBef>
                <a:spcPct val="20000"/>
              </a:spcBef>
              <a:buClr>
                <a:schemeClr val="tx2"/>
              </a:buClr>
              <a:buSzPct val="75000"/>
              <a:buFont typeface="Monotype Sorts" pitchFamily="2" charset="2"/>
              <a:buChar char="u"/>
            </a:pPr>
            <a:r>
              <a:rPr lang="en-US" sz="2000">
                <a:latin typeface="Arial" charset="0"/>
              </a:rPr>
              <a:t>Use larger page size (multiple page sizes)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wipe(down)">
                                      <p:cBhvr>
                                        <p:cTn id="7" dur="500"/>
                                        <p:tgtEl>
                                          <p:spTgt spid="286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678"/>
                                        </p:tgtEl>
                                        <p:attrNameLst>
                                          <p:attrName>style.visibility</p:attrName>
                                        </p:attrNameLst>
                                      </p:cBhvr>
                                      <p:to>
                                        <p:strVal val="visible"/>
                                      </p:to>
                                    </p:set>
                                    <p:animEffect transition="in" filter="wipe(down)">
                                      <p:cBhvr>
                                        <p:cTn id="12" dur="5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P spid="28678"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6" name="Rectangle 4"/>
          <p:cNvSpPr>
            <a:spLocks noGrp="1" noChangeArrowheads="1"/>
          </p:cNvSpPr>
          <p:nvPr>
            <p:ph type="title"/>
          </p:nvPr>
        </p:nvSpPr>
        <p:spPr/>
        <p:txBody>
          <a:bodyPr/>
          <a:lstStyle/>
          <a:p>
            <a:r>
              <a:rPr lang="en-US"/>
              <a:t>Fast Translation Using a TLB</a:t>
            </a:r>
            <a:endParaRPr lang="en-AU"/>
          </a:p>
        </p:txBody>
      </p:sp>
      <p:sp>
        <p:nvSpPr>
          <p:cNvPr id="340997" name="Rectangle 5"/>
          <p:cNvSpPr>
            <a:spLocks noGrp="1" noChangeArrowheads="1"/>
          </p:cNvSpPr>
          <p:nvPr>
            <p:ph idx="1"/>
          </p:nvPr>
        </p:nvSpPr>
        <p:spPr/>
        <p:txBody>
          <a:bodyPr/>
          <a:lstStyle/>
          <a:p>
            <a:r>
              <a:rPr lang="en-US" sz="2800" dirty="0"/>
              <a:t>Address translation would appear to require extra memory references</a:t>
            </a:r>
          </a:p>
          <a:p>
            <a:pPr lvl="1"/>
            <a:r>
              <a:rPr lang="en-US" sz="2400" dirty="0"/>
              <a:t>One to access the </a:t>
            </a:r>
            <a:r>
              <a:rPr lang="en-US" sz="2400" dirty="0" smtClean="0"/>
              <a:t>PTE (page table entry)</a:t>
            </a:r>
            <a:endParaRPr lang="en-US" sz="2400" dirty="0"/>
          </a:p>
          <a:p>
            <a:pPr lvl="1"/>
            <a:r>
              <a:rPr lang="en-US" sz="2400" dirty="0"/>
              <a:t>Then the actual memory access</a:t>
            </a:r>
          </a:p>
          <a:p>
            <a:endParaRPr lang="en-US" sz="2800" dirty="0" smtClean="0"/>
          </a:p>
          <a:p>
            <a:r>
              <a:rPr lang="en-US" sz="2800" dirty="0" smtClean="0"/>
              <a:t>However access </a:t>
            </a:r>
            <a:r>
              <a:rPr lang="en-US" sz="2800" dirty="0"/>
              <a:t>to page tables has good locality</a:t>
            </a:r>
          </a:p>
          <a:p>
            <a:pPr lvl="1"/>
            <a:r>
              <a:rPr lang="en-US" sz="2400" dirty="0"/>
              <a:t>So use a fast cache of PTEs within the CPU</a:t>
            </a:r>
          </a:p>
          <a:p>
            <a:pPr lvl="1"/>
            <a:r>
              <a:rPr lang="en-US" sz="2400" dirty="0"/>
              <a:t>Called a Translation Look-aside Buffer (TLB)</a:t>
            </a:r>
          </a:p>
          <a:p>
            <a:pPr lvl="1"/>
            <a:r>
              <a:rPr lang="en-US" sz="2400" dirty="0"/>
              <a:t>Typical: 16–512 PTEs, 0.5–1 cycle for hit, 10–100 cycles for miss, 0.01%–1% miss rate</a:t>
            </a:r>
          </a:p>
          <a:p>
            <a:pPr lvl="1"/>
            <a:r>
              <a:rPr lang="en-US" sz="2400" dirty="0"/>
              <a:t>Misses could be handled by hardware or software</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a:noFill/>
        </p:spPr>
        <p:txBody>
          <a:bodyPr lIns="90488" tIns="44450" rIns="90488" bIns="44450"/>
          <a:lstStyle/>
          <a:p>
            <a:r>
              <a:rPr lang="en-US" smtClean="0"/>
              <a:t>Making Address Translation Fast</a:t>
            </a:r>
          </a:p>
        </p:txBody>
      </p:sp>
      <p:sp>
        <p:nvSpPr>
          <p:cNvPr id="61444" name="Rectangle 3"/>
          <p:cNvSpPr>
            <a:spLocks noGrp="1" noChangeArrowheads="1"/>
          </p:cNvSpPr>
          <p:nvPr>
            <p:ph type="body" idx="1"/>
          </p:nvPr>
        </p:nvSpPr>
        <p:spPr>
          <a:xfrm>
            <a:off x="304800" y="838200"/>
            <a:ext cx="8382000" cy="762000"/>
          </a:xfrm>
          <a:noFill/>
        </p:spPr>
        <p:txBody>
          <a:bodyPr lIns="90488" tIns="44450" rIns="90488" bIns="44450"/>
          <a:lstStyle/>
          <a:p>
            <a:r>
              <a:rPr lang="en-US" smtClean="0"/>
              <a:t>A cache for address translations:  </a:t>
            </a:r>
            <a:r>
              <a:rPr lang="en-US" b="1" smtClean="0">
                <a:solidFill>
                  <a:srgbClr val="0070C0"/>
                </a:solidFill>
              </a:rPr>
              <a:t>translation lookaside buffer (TLB)</a:t>
            </a:r>
          </a:p>
        </p:txBody>
      </p:sp>
      <p:sp>
        <p:nvSpPr>
          <p:cNvPr id="61445" name="Rectangle 134"/>
          <p:cNvSpPr>
            <a:spLocks noChangeArrowheads="1"/>
          </p:cNvSpPr>
          <p:nvPr/>
        </p:nvSpPr>
        <p:spPr bwMode="auto">
          <a:xfrm>
            <a:off x="5384800" y="1684338"/>
            <a:ext cx="0" cy="274637"/>
          </a:xfrm>
          <a:prstGeom prst="rect">
            <a:avLst/>
          </a:prstGeom>
          <a:noFill/>
          <a:ln w="9525">
            <a:noFill/>
            <a:miter lim="800000"/>
            <a:headEnd/>
            <a:tailEnd/>
          </a:ln>
        </p:spPr>
        <p:txBody>
          <a:bodyPr wrap="none" lIns="0" tIns="0" rIns="0" bIns="0">
            <a:spAutoFit/>
          </a:bodyPr>
          <a:lstStyle/>
          <a:p>
            <a:endParaRPr lang="en-US" sz="1800">
              <a:solidFill>
                <a:srgbClr val="003399"/>
              </a:solidFill>
            </a:endParaRPr>
          </a:p>
        </p:txBody>
      </p:sp>
      <p:sp>
        <p:nvSpPr>
          <p:cNvPr id="61446" name="Rectangle 178"/>
          <p:cNvSpPr>
            <a:spLocks noChangeArrowheads="1"/>
          </p:cNvSpPr>
          <p:nvPr/>
        </p:nvSpPr>
        <p:spPr bwMode="auto">
          <a:xfrm>
            <a:off x="2974975" y="1638300"/>
            <a:ext cx="0" cy="274638"/>
          </a:xfrm>
          <a:prstGeom prst="rect">
            <a:avLst/>
          </a:prstGeom>
          <a:noFill/>
          <a:ln w="9525">
            <a:noFill/>
            <a:miter lim="800000"/>
            <a:headEnd/>
            <a:tailEnd/>
          </a:ln>
        </p:spPr>
        <p:txBody>
          <a:bodyPr wrap="none" lIns="0" tIns="0" rIns="0" bIns="0">
            <a:spAutoFit/>
          </a:bodyPr>
          <a:lstStyle/>
          <a:p>
            <a:endParaRPr lang="en-US" sz="1800">
              <a:solidFill>
                <a:srgbClr val="003399"/>
              </a:solidFill>
            </a:endParaRPr>
          </a:p>
        </p:txBody>
      </p:sp>
      <p:grpSp>
        <p:nvGrpSpPr>
          <p:cNvPr id="2" name="Group 317"/>
          <p:cNvGrpSpPr>
            <a:grpSpLocks/>
          </p:cNvGrpSpPr>
          <p:nvPr/>
        </p:nvGrpSpPr>
        <p:grpSpPr bwMode="auto">
          <a:xfrm>
            <a:off x="1331913" y="1341437"/>
            <a:ext cx="7369175" cy="5118100"/>
            <a:chOff x="856" y="845"/>
            <a:chExt cx="4624" cy="3224"/>
          </a:xfrm>
        </p:grpSpPr>
        <p:sp>
          <p:nvSpPr>
            <p:cNvPr id="61448" name="Freeform 5"/>
            <p:cNvSpPr>
              <a:spLocks/>
            </p:cNvSpPr>
            <p:nvPr/>
          </p:nvSpPr>
          <p:spPr bwMode="auto">
            <a:xfrm>
              <a:off x="2805" y="1858"/>
              <a:ext cx="664" cy="119"/>
            </a:xfrm>
            <a:custGeom>
              <a:avLst/>
              <a:gdLst>
                <a:gd name="T0" fmla="*/ 664 w 664"/>
                <a:gd name="T1" fmla="*/ 117 h 119"/>
                <a:gd name="T2" fmla="*/ 664 w 664"/>
                <a:gd name="T3" fmla="*/ 0 h 119"/>
                <a:gd name="T4" fmla="*/ 0 w 664"/>
                <a:gd name="T5" fmla="*/ 0 h 119"/>
                <a:gd name="T6" fmla="*/ 0 w 664"/>
                <a:gd name="T7" fmla="*/ 119 h 119"/>
                <a:gd name="T8" fmla="*/ 664 w 664"/>
                <a:gd name="T9" fmla="*/ 119 h 119"/>
                <a:gd name="T10" fmla="*/ 664 w 664"/>
                <a:gd name="T11" fmla="*/ 119 h 119"/>
                <a:gd name="T12" fmla="*/ 0 60000 65536"/>
                <a:gd name="T13" fmla="*/ 0 60000 65536"/>
                <a:gd name="T14" fmla="*/ 0 60000 65536"/>
                <a:gd name="T15" fmla="*/ 0 60000 65536"/>
                <a:gd name="T16" fmla="*/ 0 60000 65536"/>
                <a:gd name="T17" fmla="*/ 0 60000 65536"/>
                <a:gd name="T18" fmla="*/ 0 w 664"/>
                <a:gd name="T19" fmla="*/ 0 h 119"/>
                <a:gd name="T20" fmla="*/ 664 w 664"/>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664" h="119">
                  <a:moveTo>
                    <a:pt x="664" y="117"/>
                  </a:moveTo>
                  <a:lnTo>
                    <a:pt x="664" y="0"/>
                  </a:lnTo>
                  <a:lnTo>
                    <a:pt x="0" y="0"/>
                  </a:lnTo>
                  <a:lnTo>
                    <a:pt x="0" y="119"/>
                  </a:lnTo>
                  <a:lnTo>
                    <a:pt x="664" y="119"/>
                  </a:lnTo>
                </a:path>
              </a:pathLst>
            </a:custGeom>
            <a:noFill/>
            <a:ln w="15875">
              <a:solidFill>
                <a:srgbClr val="000000"/>
              </a:solidFill>
              <a:prstDash val="solid"/>
              <a:round/>
              <a:headEnd/>
              <a:tailEnd/>
            </a:ln>
          </p:spPr>
          <p:txBody>
            <a:bodyPr/>
            <a:lstStyle/>
            <a:p>
              <a:endParaRPr lang="en-US"/>
            </a:p>
          </p:txBody>
        </p:sp>
        <p:sp>
          <p:nvSpPr>
            <p:cNvPr id="61449" name="Freeform 6"/>
            <p:cNvSpPr>
              <a:spLocks/>
            </p:cNvSpPr>
            <p:nvPr/>
          </p:nvSpPr>
          <p:spPr bwMode="auto">
            <a:xfrm>
              <a:off x="2050" y="1500"/>
              <a:ext cx="101" cy="119"/>
            </a:xfrm>
            <a:custGeom>
              <a:avLst/>
              <a:gdLst>
                <a:gd name="T0" fmla="*/ 101 w 101"/>
                <a:gd name="T1" fmla="*/ 117 h 119"/>
                <a:gd name="T2" fmla="*/ 101 w 101"/>
                <a:gd name="T3" fmla="*/ 0 h 119"/>
                <a:gd name="T4" fmla="*/ 0 w 101"/>
                <a:gd name="T5" fmla="*/ 0 h 119"/>
                <a:gd name="T6" fmla="*/ 0 w 101"/>
                <a:gd name="T7" fmla="*/ 119 h 119"/>
                <a:gd name="T8" fmla="*/ 101 w 101"/>
                <a:gd name="T9" fmla="*/ 119 h 119"/>
                <a:gd name="T10" fmla="*/ 101 w 101"/>
                <a:gd name="T11" fmla="*/ 119 h 119"/>
                <a:gd name="T12" fmla="*/ 0 60000 65536"/>
                <a:gd name="T13" fmla="*/ 0 60000 65536"/>
                <a:gd name="T14" fmla="*/ 0 60000 65536"/>
                <a:gd name="T15" fmla="*/ 0 60000 65536"/>
                <a:gd name="T16" fmla="*/ 0 60000 65536"/>
                <a:gd name="T17" fmla="*/ 0 60000 65536"/>
                <a:gd name="T18" fmla="*/ 0 w 101"/>
                <a:gd name="T19" fmla="*/ 0 h 119"/>
                <a:gd name="T20" fmla="*/ 101 w 101"/>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101" h="119">
                  <a:moveTo>
                    <a:pt x="101" y="117"/>
                  </a:moveTo>
                  <a:lnTo>
                    <a:pt x="101" y="0"/>
                  </a:lnTo>
                  <a:lnTo>
                    <a:pt x="0" y="0"/>
                  </a:lnTo>
                  <a:lnTo>
                    <a:pt x="0" y="119"/>
                  </a:lnTo>
                  <a:lnTo>
                    <a:pt x="101" y="119"/>
                  </a:lnTo>
                </a:path>
              </a:pathLst>
            </a:custGeom>
            <a:noFill/>
            <a:ln w="15875">
              <a:solidFill>
                <a:srgbClr val="000000"/>
              </a:solidFill>
              <a:prstDash val="solid"/>
              <a:round/>
              <a:headEnd/>
              <a:tailEnd/>
            </a:ln>
          </p:spPr>
          <p:txBody>
            <a:bodyPr/>
            <a:lstStyle/>
            <a:p>
              <a:endParaRPr lang="en-US"/>
            </a:p>
          </p:txBody>
        </p:sp>
        <p:sp>
          <p:nvSpPr>
            <p:cNvPr id="61450" name="Freeform 7"/>
            <p:cNvSpPr>
              <a:spLocks/>
            </p:cNvSpPr>
            <p:nvPr/>
          </p:nvSpPr>
          <p:spPr bwMode="auto">
            <a:xfrm>
              <a:off x="2050" y="1738"/>
              <a:ext cx="101" cy="120"/>
            </a:xfrm>
            <a:custGeom>
              <a:avLst/>
              <a:gdLst>
                <a:gd name="T0" fmla="*/ 101 w 101"/>
                <a:gd name="T1" fmla="*/ 117 h 120"/>
                <a:gd name="T2" fmla="*/ 101 w 101"/>
                <a:gd name="T3" fmla="*/ 0 h 120"/>
                <a:gd name="T4" fmla="*/ 0 w 101"/>
                <a:gd name="T5" fmla="*/ 0 h 120"/>
                <a:gd name="T6" fmla="*/ 0 w 101"/>
                <a:gd name="T7" fmla="*/ 120 h 120"/>
                <a:gd name="T8" fmla="*/ 101 w 101"/>
                <a:gd name="T9" fmla="*/ 120 h 120"/>
                <a:gd name="T10" fmla="*/ 101 w 101"/>
                <a:gd name="T11" fmla="*/ 120 h 120"/>
                <a:gd name="T12" fmla="*/ 0 60000 65536"/>
                <a:gd name="T13" fmla="*/ 0 60000 65536"/>
                <a:gd name="T14" fmla="*/ 0 60000 65536"/>
                <a:gd name="T15" fmla="*/ 0 60000 65536"/>
                <a:gd name="T16" fmla="*/ 0 60000 65536"/>
                <a:gd name="T17" fmla="*/ 0 60000 65536"/>
                <a:gd name="T18" fmla="*/ 0 w 101"/>
                <a:gd name="T19" fmla="*/ 0 h 120"/>
                <a:gd name="T20" fmla="*/ 101 w 101"/>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101" h="120">
                  <a:moveTo>
                    <a:pt x="101" y="117"/>
                  </a:moveTo>
                  <a:lnTo>
                    <a:pt x="101" y="0"/>
                  </a:lnTo>
                  <a:lnTo>
                    <a:pt x="0" y="0"/>
                  </a:lnTo>
                  <a:lnTo>
                    <a:pt x="0" y="120"/>
                  </a:lnTo>
                  <a:lnTo>
                    <a:pt x="101" y="120"/>
                  </a:lnTo>
                </a:path>
              </a:pathLst>
            </a:custGeom>
            <a:noFill/>
            <a:ln w="15875">
              <a:solidFill>
                <a:srgbClr val="000000"/>
              </a:solidFill>
              <a:prstDash val="solid"/>
              <a:round/>
              <a:headEnd/>
              <a:tailEnd/>
            </a:ln>
          </p:spPr>
          <p:txBody>
            <a:bodyPr/>
            <a:lstStyle/>
            <a:p>
              <a:endParaRPr lang="en-US"/>
            </a:p>
          </p:txBody>
        </p:sp>
        <p:sp>
          <p:nvSpPr>
            <p:cNvPr id="61451" name="Freeform 8"/>
            <p:cNvSpPr>
              <a:spLocks/>
            </p:cNvSpPr>
            <p:nvPr/>
          </p:nvSpPr>
          <p:spPr bwMode="auto">
            <a:xfrm>
              <a:off x="2050" y="1977"/>
              <a:ext cx="101" cy="119"/>
            </a:xfrm>
            <a:custGeom>
              <a:avLst/>
              <a:gdLst>
                <a:gd name="T0" fmla="*/ 101 w 101"/>
                <a:gd name="T1" fmla="*/ 117 h 119"/>
                <a:gd name="T2" fmla="*/ 101 w 101"/>
                <a:gd name="T3" fmla="*/ 0 h 119"/>
                <a:gd name="T4" fmla="*/ 0 w 101"/>
                <a:gd name="T5" fmla="*/ 0 h 119"/>
                <a:gd name="T6" fmla="*/ 0 w 101"/>
                <a:gd name="T7" fmla="*/ 119 h 119"/>
                <a:gd name="T8" fmla="*/ 101 w 101"/>
                <a:gd name="T9" fmla="*/ 119 h 119"/>
                <a:gd name="T10" fmla="*/ 101 w 101"/>
                <a:gd name="T11" fmla="*/ 119 h 119"/>
                <a:gd name="T12" fmla="*/ 0 60000 65536"/>
                <a:gd name="T13" fmla="*/ 0 60000 65536"/>
                <a:gd name="T14" fmla="*/ 0 60000 65536"/>
                <a:gd name="T15" fmla="*/ 0 60000 65536"/>
                <a:gd name="T16" fmla="*/ 0 60000 65536"/>
                <a:gd name="T17" fmla="*/ 0 60000 65536"/>
                <a:gd name="T18" fmla="*/ 0 w 101"/>
                <a:gd name="T19" fmla="*/ 0 h 119"/>
                <a:gd name="T20" fmla="*/ 101 w 101"/>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101" h="119">
                  <a:moveTo>
                    <a:pt x="101" y="117"/>
                  </a:moveTo>
                  <a:lnTo>
                    <a:pt x="101" y="0"/>
                  </a:lnTo>
                  <a:lnTo>
                    <a:pt x="0" y="0"/>
                  </a:lnTo>
                  <a:lnTo>
                    <a:pt x="0" y="119"/>
                  </a:lnTo>
                  <a:lnTo>
                    <a:pt x="101" y="119"/>
                  </a:lnTo>
                </a:path>
              </a:pathLst>
            </a:custGeom>
            <a:noFill/>
            <a:ln w="15875">
              <a:solidFill>
                <a:srgbClr val="000000"/>
              </a:solidFill>
              <a:prstDash val="solid"/>
              <a:round/>
              <a:headEnd/>
              <a:tailEnd/>
            </a:ln>
          </p:spPr>
          <p:txBody>
            <a:bodyPr/>
            <a:lstStyle/>
            <a:p>
              <a:endParaRPr lang="en-US"/>
            </a:p>
          </p:txBody>
        </p:sp>
        <p:sp>
          <p:nvSpPr>
            <p:cNvPr id="61452" name="Freeform 9"/>
            <p:cNvSpPr>
              <a:spLocks/>
            </p:cNvSpPr>
            <p:nvPr/>
          </p:nvSpPr>
          <p:spPr bwMode="auto">
            <a:xfrm>
              <a:off x="2151" y="1500"/>
              <a:ext cx="654" cy="119"/>
            </a:xfrm>
            <a:custGeom>
              <a:avLst/>
              <a:gdLst>
                <a:gd name="T0" fmla="*/ 654 w 654"/>
                <a:gd name="T1" fmla="*/ 117 h 119"/>
                <a:gd name="T2" fmla="*/ 654 w 654"/>
                <a:gd name="T3" fmla="*/ 0 h 119"/>
                <a:gd name="T4" fmla="*/ 0 w 654"/>
                <a:gd name="T5" fmla="*/ 0 h 119"/>
                <a:gd name="T6" fmla="*/ 0 w 654"/>
                <a:gd name="T7" fmla="*/ 119 h 119"/>
                <a:gd name="T8" fmla="*/ 654 w 654"/>
                <a:gd name="T9" fmla="*/ 119 h 119"/>
                <a:gd name="T10" fmla="*/ 654 w 654"/>
                <a:gd name="T11" fmla="*/ 119 h 119"/>
                <a:gd name="T12" fmla="*/ 0 60000 65536"/>
                <a:gd name="T13" fmla="*/ 0 60000 65536"/>
                <a:gd name="T14" fmla="*/ 0 60000 65536"/>
                <a:gd name="T15" fmla="*/ 0 60000 65536"/>
                <a:gd name="T16" fmla="*/ 0 60000 65536"/>
                <a:gd name="T17" fmla="*/ 0 60000 65536"/>
                <a:gd name="T18" fmla="*/ 0 w 654"/>
                <a:gd name="T19" fmla="*/ 0 h 119"/>
                <a:gd name="T20" fmla="*/ 654 w 654"/>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654" h="119">
                  <a:moveTo>
                    <a:pt x="654" y="117"/>
                  </a:moveTo>
                  <a:lnTo>
                    <a:pt x="654" y="0"/>
                  </a:lnTo>
                  <a:lnTo>
                    <a:pt x="0" y="0"/>
                  </a:lnTo>
                  <a:lnTo>
                    <a:pt x="0" y="119"/>
                  </a:lnTo>
                  <a:lnTo>
                    <a:pt x="654" y="119"/>
                  </a:lnTo>
                </a:path>
              </a:pathLst>
            </a:custGeom>
            <a:noFill/>
            <a:ln w="15875">
              <a:solidFill>
                <a:srgbClr val="000000"/>
              </a:solidFill>
              <a:prstDash val="solid"/>
              <a:round/>
              <a:headEnd/>
              <a:tailEnd/>
            </a:ln>
          </p:spPr>
          <p:txBody>
            <a:bodyPr/>
            <a:lstStyle/>
            <a:p>
              <a:endParaRPr lang="en-US"/>
            </a:p>
          </p:txBody>
        </p:sp>
        <p:sp>
          <p:nvSpPr>
            <p:cNvPr id="61453" name="Freeform 10"/>
            <p:cNvSpPr>
              <a:spLocks/>
            </p:cNvSpPr>
            <p:nvPr/>
          </p:nvSpPr>
          <p:spPr bwMode="auto">
            <a:xfrm>
              <a:off x="2151" y="1738"/>
              <a:ext cx="654" cy="120"/>
            </a:xfrm>
            <a:custGeom>
              <a:avLst/>
              <a:gdLst>
                <a:gd name="T0" fmla="*/ 654 w 654"/>
                <a:gd name="T1" fmla="*/ 117 h 120"/>
                <a:gd name="T2" fmla="*/ 654 w 654"/>
                <a:gd name="T3" fmla="*/ 0 h 120"/>
                <a:gd name="T4" fmla="*/ 0 w 654"/>
                <a:gd name="T5" fmla="*/ 0 h 120"/>
                <a:gd name="T6" fmla="*/ 0 w 654"/>
                <a:gd name="T7" fmla="*/ 120 h 120"/>
                <a:gd name="T8" fmla="*/ 654 w 654"/>
                <a:gd name="T9" fmla="*/ 120 h 120"/>
                <a:gd name="T10" fmla="*/ 654 w 654"/>
                <a:gd name="T11" fmla="*/ 120 h 120"/>
                <a:gd name="T12" fmla="*/ 0 60000 65536"/>
                <a:gd name="T13" fmla="*/ 0 60000 65536"/>
                <a:gd name="T14" fmla="*/ 0 60000 65536"/>
                <a:gd name="T15" fmla="*/ 0 60000 65536"/>
                <a:gd name="T16" fmla="*/ 0 60000 65536"/>
                <a:gd name="T17" fmla="*/ 0 60000 65536"/>
                <a:gd name="T18" fmla="*/ 0 w 654"/>
                <a:gd name="T19" fmla="*/ 0 h 120"/>
                <a:gd name="T20" fmla="*/ 654 w 654"/>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654" h="120">
                  <a:moveTo>
                    <a:pt x="654" y="117"/>
                  </a:moveTo>
                  <a:lnTo>
                    <a:pt x="654" y="0"/>
                  </a:lnTo>
                  <a:lnTo>
                    <a:pt x="0" y="0"/>
                  </a:lnTo>
                  <a:lnTo>
                    <a:pt x="0" y="120"/>
                  </a:lnTo>
                  <a:lnTo>
                    <a:pt x="654" y="120"/>
                  </a:lnTo>
                </a:path>
              </a:pathLst>
            </a:custGeom>
            <a:noFill/>
            <a:ln w="15875">
              <a:solidFill>
                <a:srgbClr val="000000"/>
              </a:solidFill>
              <a:prstDash val="solid"/>
              <a:round/>
              <a:headEnd/>
              <a:tailEnd/>
            </a:ln>
          </p:spPr>
          <p:txBody>
            <a:bodyPr/>
            <a:lstStyle/>
            <a:p>
              <a:endParaRPr lang="en-US"/>
            </a:p>
          </p:txBody>
        </p:sp>
        <p:sp>
          <p:nvSpPr>
            <p:cNvPr id="61454" name="Freeform 11"/>
            <p:cNvSpPr>
              <a:spLocks/>
            </p:cNvSpPr>
            <p:nvPr/>
          </p:nvSpPr>
          <p:spPr bwMode="auto">
            <a:xfrm>
              <a:off x="2151" y="1977"/>
              <a:ext cx="654" cy="119"/>
            </a:xfrm>
            <a:custGeom>
              <a:avLst/>
              <a:gdLst>
                <a:gd name="T0" fmla="*/ 654 w 654"/>
                <a:gd name="T1" fmla="*/ 117 h 119"/>
                <a:gd name="T2" fmla="*/ 654 w 654"/>
                <a:gd name="T3" fmla="*/ 0 h 119"/>
                <a:gd name="T4" fmla="*/ 0 w 654"/>
                <a:gd name="T5" fmla="*/ 0 h 119"/>
                <a:gd name="T6" fmla="*/ 0 w 654"/>
                <a:gd name="T7" fmla="*/ 119 h 119"/>
                <a:gd name="T8" fmla="*/ 654 w 654"/>
                <a:gd name="T9" fmla="*/ 119 h 119"/>
                <a:gd name="T10" fmla="*/ 654 w 654"/>
                <a:gd name="T11" fmla="*/ 119 h 119"/>
                <a:gd name="T12" fmla="*/ 0 60000 65536"/>
                <a:gd name="T13" fmla="*/ 0 60000 65536"/>
                <a:gd name="T14" fmla="*/ 0 60000 65536"/>
                <a:gd name="T15" fmla="*/ 0 60000 65536"/>
                <a:gd name="T16" fmla="*/ 0 60000 65536"/>
                <a:gd name="T17" fmla="*/ 0 60000 65536"/>
                <a:gd name="T18" fmla="*/ 0 w 654"/>
                <a:gd name="T19" fmla="*/ 0 h 119"/>
                <a:gd name="T20" fmla="*/ 654 w 654"/>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654" h="119">
                  <a:moveTo>
                    <a:pt x="654" y="117"/>
                  </a:moveTo>
                  <a:lnTo>
                    <a:pt x="654" y="0"/>
                  </a:lnTo>
                  <a:lnTo>
                    <a:pt x="0" y="0"/>
                  </a:lnTo>
                  <a:lnTo>
                    <a:pt x="0" y="119"/>
                  </a:lnTo>
                  <a:lnTo>
                    <a:pt x="654" y="119"/>
                  </a:lnTo>
                </a:path>
              </a:pathLst>
            </a:custGeom>
            <a:noFill/>
            <a:ln w="15875">
              <a:solidFill>
                <a:srgbClr val="000000"/>
              </a:solidFill>
              <a:prstDash val="solid"/>
              <a:round/>
              <a:headEnd/>
              <a:tailEnd/>
            </a:ln>
          </p:spPr>
          <p:txBody>
            <a:bodyPr/>
            <a:lstStyle/>
            <a:p>
              <a:endParaRPr lang="en-US"/>
            </a:p>
          </p:txBody>
        </p:sp>
        <p:sp>
          <p:nvSpPr>
            <p:cNvPr id="61455" name="Freeform 12"/>
            <p:cNvSpPr>
              <a:spLocks/>
            </p:cNvSpPr>
            <p:nvPr/>
          </p:nvSpPr>
          <p:spPr bwMode="auto">
            <a:xfrm>
              <a:off x="2153" y="2757"/>
              <a:ext cx="661" cy="122"/>
            </a:xfrm>
            <a:custGeom>
              <a:avLst/>
              <a:gdLst>
                <a:gd name="T0" fmla="*/ 661 w 661"/>
                <a:gd name="T1" fmla="*/ 119 h 122"/>
                <a:gd name="T2" fmla="*/ 661 w 661"/>
                <a:gd name="T3" fmla="*/ 0 h 122"/>
                <a:gd name="T4" fmla="*/ 0 w 661"/>
                <a:gd name="T5" fmla="*/ 0 h 122"/>
                <a:gd name="T6" fmla="*/ 0 w 661"/>
                <a:gd name="T7" fmla="*/ 122 h 122"/>
                <a:gd name="T8" fmla="*/ 661 w 661"/>
                <a:gd name="T9" fmla="*/ 122 h 122"/>
                <a:gd name="T10" fmla="*/ 661 w 661"/>
                <a:gd name="T11" fmla="*/ 122 h 122"/>
                <a:gd name="T12" fmla="*/ 661 w 661"/>
                <a:gd name="T13" fmla="*/ 119 h 122"/>
                <a:gd name="T14" fmla="*/ 0 60000 65536"/>
                <a:gd name="T15" fmla="*/ 0 60000 65536"/>
                <a:gd name="T16" fmla="*/ 0 60000 65536"/>
                <a:gd name="T17" fmla="*/ 0 60000 65536"/>
                <a:gd name="T18" fmla="*/ 0 60000 65536"/>
                <a:gd name="T19" fmla="*/ 0 60000 65536"/>
                <a:gd name="T20" fmla="*/ 0 60000 65536"/>
                <a:gd name="T21" fmla="*/ 0 w 661"/>
                <a:gd name="T22" fmla="*/ 0 h 122"/>
                <a:gd name="T23" fmla="*/ 661 w 661"/>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1" h="122">
                  <a:moveTo>
                    <a:pt x="661" y="119"/>
                  </a:moveTo>
                  <a:lnTo>
                    <a:pt x="661" y="0"/>
                  </a:lnTo>
                  <a:lnTo>
                    <a:pt x="0" y="0"/>
                  </a:lnTo>
                  <a:lnTo>
                    <a:pt x="0" y="122"/>
                  </a:lnTo>
                  <a:lnTo>
                    <a:pt x="661" y="122"/>
                  </a:lnTo>
                  <a:lnTo>
                    <a:pt x="661" y="119"/>
                  </a:lnTo>
                  <a:close/>
                </a:path>
              </a:pathLst>
            </a:custGeom>
            <a:solidFill>
              <a:srgbClr val="FFFFFF"/>
            </a:solidFill>
            <a:ln w="9525">
              <a:noFill/>
              <a:round/>
              <a:headEnd/>
              <a:tailEnd/>
            </a:ln>
          </p:spPr>
          <p:txBody>
            <a:bodyPr/>
            <a:lstStyle/>
            <a:p>
              <a:endParaRPr lang="en-US"/>
            </a:p>
          </p:txBody>
        </p:sp>
        <p:sp>
          <p:nvSpPr>
            <p:cNvPr id="61456" name="Freeform 13"/>
            <p:cNvSpPr>
              <a:spLocks/>
            </p:cNvSpPr>
            <p:nvPr/>
          </p:nvSpPr>
          <p:spPr bwMode="auto">
            <a:xfrm>
              <a:off x="2153" y="2757"/>
              <a:ext cx="661" cy="122"/>
            </a:xfrm>
            <a:custGeom>
              <a:avLst/>
              <a:gdLst>
                <a:gd name="T0" fmla="*/ 661 w 661"/>
                <a:gd name="T1" fmla="*/ 119 h 122"/>
                <a:gd name="T2" fmla="*/ 661 w 661"/>
                <a:gd name="T3" fmla="*/ 0 h 122"/>
                <a:gd name="T4" fmla="*/ 0 w 661"/>
                <a:gd name="T5" fmla="*/ 0 h 122"/>
                <a:gd name="T6" fmla="*/ 0 w 661"/>
                <a:gd name="T7" fmla="*/ 122 h 122"/>
                <a:gd name="T8" fmla="*/ 661 w 661"/>
                <a:gd name="T9" fmla="*/ 122 h 122"/>
                <a:gd name="T10" fmla="*/ 661 w 661"/>
                <a:gd name="T11" fmla="*/ 122 h 122"/>
                <a:gd name="T12" fmla="*/ 0 60000 65536"/>
                <a:gd name="T13" fmla="*/ 0 60000 65536"/>
                <a:gd name="T14" fmla="*/ 0 60000 65536"/>
                <a:gd name="T15" fmla="*/ 0 60000 65536"/>
                <a:gd name="T16" fmla="*/ 0 60000 65536"/>
                <a:gd name="T17" fmla="*/ 0 60000 65536"/>
                <a:gd name="T18" fmla="*/ 0 w 661"/>
                <a:gd name="T19" fmla="*/ 0 h 122"/>
                <a:gd name="T20" fmla="*/ 661 w 661"/>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661" h="122">
                  <a:moveTo>
                    <a:pt x="661" y="119"/>
                  </a:moveTo>
                  <a:lnTo>
                    <a:pt x="661" y="0"/>
                  </a:lnTo>
                  <a:lnTo>
                    <a:pt x="0" y="0"/>
                  </a:lnTo>
                  <a:lnTo>
                    <a:pt x="0" y="122"/>
                  </a:lnTo>
                  <a:lnTo>
                    <a:pt x="661" y="122"/>
                  </a:lnTo>
                </a:path>
              </a:pathLst>
            </a:custGeom>
            <a:noFill/>
            <a:ln w="15875">
              <a:solidFill>
                <a:srgbClr val="000000"/>
              </a:solidFill>
              <a:prstDash val="solid"/>
              <a:round/>
              <a:headEnd/>
              <a:tailEnd/>
            </a:ln>
          </p:spPr>
          <p:txBody>
            <a:bodyPr/>
            <a:lstStyle/>
            <a:p>
              <a:endParaRPr lang="en-US"/>
            </a:p>
          </p:txBody>
        </p:sp>
        <p:sp>
          <p:nvSpPr>
            <p:cNvPr id="61457" name="Freeform 14"/>
            <p:cNvSpPr>
              <a:spLocks/>
            </p:cNvSpPr>
            <p:nvPr/>
          </p:nvSpPr>
          <p:spPr bwMode="auto">
            <a:xfrm>
              <a:off x="2050" y="2755"/>
              <a:ext cx="101" cy="119"/>
            </a:xfrm>
            <a:custGeom>
              <a:avLst/>
              <a:gdLst>
                <a:gd name="T0" fmla="*/ 101 w 101"/>
                <a:gd name="T1" fmla="*/ 119 h 119"/>
                <a:gd name="T2" fmla="*/ 101 w 101"/>
                <a:gd name="T3" fmla="*/ 0 h 119"/>
                <a:gd name="T4" fmla="*/ 0 w 101"/>
                <a:gd name="T5" fmla="*/ 0 h 119"/>
                <a:gd name="T6" fmla="*/ 0 w 101"/>
                <a:gd name="T7" fmla="*/ 119 h 119"/>
                <a:gd name="T8" fmla="*/ 101 w 101"/>
                <a:gd name="T9" fmla="*/ 119 h 119"/>
                <a:gd name="T10" fmla="*/ 101 w 101"/>
                <a:gd name="T11" fmla="*/ 119 h 119"/>
                <a:gd name="T12" fmla="*/ 0 60000 65536"/>
                <a:gd name="T13" fmla="*/ 0 60000 65536"/>
                <a:gd name="T14" fmla="*/ 0 60000 65536"/>
                <a:gd name="T15" fmla="*/ 0 60000 65536"/>
                <a:gd name="T16" fmla="*/ 0 60000 65536"/>
                <a:gd name="T17" fmla="*/ 0 60000 65536"/>
                <a:gd name="T18" fmla="*/ 0 w 101"/>
                <a:gd name="T19" fmla="*/ 0 h 119"/>
                <a:gd name="T20" fmla="*/ 101 w 101"/>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101" h="119">
                  <a:moveTo>
                    <a:pt x="101" y="119"/>
                  </a:moveTo>
                  <a:lnTo>
                    <a:pt x="101" y="0"/>
                  </a:lnTo>
                  <a:lnTo>
                    <a:pt x="0" y="0"/>
                  </a:lnTo>
                  <a:lnTo>
                    <a:pt x="0" y="119"/>
                  </a:lnTo>
                  <a:lnTo>
                    <a:pt x="101" y="119"/>
                  </a:lnTo>
                  <a:close/>
                </a:path>
              </a:pathLst>
            </a:custGeom>
            <a:solidFill>
              <a:srgbClr val="FFFFFF"/>
            </a:solidFill>
            <a:ln w="9525">
              <a:noFill/>
              <a:round/>
              <a:headEnd/>
              <a:tailEnd/>
            </a:ln>
          </p:spPr>
          <p:txBody>
            <a:bodyPr/>
            <a:lstStyle/>
            <a:p>
              <a:endParaRPr lang="en-US"/>
            </a:p>
          </p:txBody>
        </p:sp>
        <p:sp>
          <p:nvSpPr>
            <p:cNvPr id="61458" name="Freeform 15"/>
            <p:cNvSpPr>
              <a:spLocks/>
            </p:cNvSpPr>
            <p:nvPr/>
          </p:nvSpPr>
          <p:spPr bwMode="auto">
            <a:xfrm>
              <a:off x="2050" y="2755"/>
              <a:ext cx="101" cy="119"/>
            </a:xfrm>
            <a:custGeom>
              <a:avLst/>
              <a:gdLst>
                <a:gd name="T0" fmla="*/ 101 w 101"/>
                <a:gd name="T1" fmla="*/ 119 h 119"/>
                <a:gd name="T2" fmla="*/ 101 w 101"/>
                <a:gd name="T3" fmla="*/ 0 h 119"/>
                <a:gd name="T4" fmla="*/ 0 w 101"/>
                <a:gd name="T5" fmla="*/ 0 h 119"/>
                <a:gd name="T6" fmla="*/ 0 w 101"/>
                <a:gd name="T7" fmla="*/ 119 h 119"/>
                <a:gd name="T8" fmla="*/ 101 w 101"/>
                <a:gd name="T9" fmla="*/ 119 h 119"/>
                <a:gd name="T10" fmla="*/ 101 w 101"/>
                <a:gd name="T11" fmla="*/ 119 h 119"/>
                <a:gd name="T12" fmla="*/ 0 60000 65536"/>
                <a:gd name="T13" fmla="*/ 0 60000 65536"/>
                <a:gd name="T14" fmla="*/ 0 60000 65536"/>
                <a:gd name="T15" fmla="*/ 0 60000 65536"/>
                <a:gd name="T16" fmla="*/ 0 60000 65536"/>
                <a:gd name="T17" fmla="*/ 0 60000 65536"/>
                <a:gd name="T18" fmla="*/ 0 w 101"/>
                <a:gd name="T19" fmla="*/ 0 h 119"/>
                <a:gd name="T20" fmla="*/ 101 w 101"/>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101" h="119">
                  <a:moveTo>
                    <a:pt x="101" y="119"/>
                  </a:moveTo>
                  <a:lnTo>
                    <a:pt x="101" y="0"/>
                  </a:lnTo>
                  <a:lnTo>
                    <a:pt x="0" y="0"/>
                  </a:lnTo>
                  <a:lnTo>
                    <a:pt x="0" y="119"/>
                  </a:lnTo>
                  <a:lnTo>
                    <a:pt x="101" y="119"/>
                  </a:lnTo>
                </a:path>
              </a:pathLst>
            </a:custGeom>
            <a:noFill/>
            <a:ln w="15875">
              <a:solidFill>
                <a:srgbClr val="000000"/>
              </a:solidFill>
              <a:prstDash val="solid"/>
              <a:round/>
              <a:headEnd/>
              <a:tailEnd/>
            </a:ln>
          </p:spPr>
          <p:txBody>
            <a:bodyPr/>
            <a:lstStyle/>
            <a:p>
              <a:endParaRPr lang="en-US"/>
            </a:p>
          </p:txBody>
        </p:sp>
        <p:sp>
          <p:nvSpPr>
            <p:cNvPr id="61459" name="Freeform 16"/>
            <p:cNvSpPr>
              <a:spLocks/>
            </p:cNvSpPr>
            <p:nvPr/>
          </p:nvSpPr>
          <p:spPr bwMode="auto">
            <a:xfrm>
              <a:off x="2153" y="2996"/>
              <a:ext cx="661" cy="119"/>
            </a:xfrm>
            <a:custGeom>
              <a:avLst/>
              <a:gdLst>
                <a:gd name="T0" fmla="*/ 661 w 661"/>
                <a:gd name="T1" fmla="*/ 119 h 119"/>
                <a:gd name="T2" fmla="*/ 661 w 661"/>
                <a:gd name="T3" fmla="*/ 0 h 119"/>
                <a:gd name="T4" fmla="*/ 0 w 661"/>
                <a:gd name="T5" fmla="*/ 0 h 119"/>
                <a:gd name="T6" fmla="*/ 0 w 661"/>
                <a:gd name="T7" fmla="*/ 119 h 119"/>
                <a:gd name="T8" fmla="*/ 661 w 661"/>
                <a:gd name="T9" fmla="*/ 119 h 119"/>
                <a:gd name="T10" fmla="*/ 661 w 661"/>
                <a:gd name="T11" fmla="*/ 119 h 119"/>
                <a:gd name="T12" fmla="*/ 0 60000 65536"/>
                <a:gd name="T13" fmla="*/ 0 60000 65536"/>
                <a:gd name="T14" fmla="*/ 0 60000 65536"/>
                <a:gd name="T15" fmla="*/ 0 60000 65536"/>
                <a:gd name="T16" fmla="*/ 0 60000 65536"/>
                <a:gd name="T17" fmla="*/ 0 60000 65536"/>
                <a:gd name="T18" fmla="*/ 0 w 661"/>
                <a:gd name="T19" fmla="*/ 0 h 119"/>
                <a:gd name="T20" fmla="*/ 661 w 661"/>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661" h="119">
                  <a:moveTo>
                    <a:pt x="661" y="119"/>
                  </a:moveTo>
                  <a:lnTo>
                    <a:pt x="661" y="0"/>
                  </a:lnTo>
                  <a:lnTo>
                    <a:pt x="0" y="0"/>
                  </a:lnTo>
                  <a:lnTo>
                    <a:pt x="0" y="119"/>
                  </a:lnTo>
                  <a:lnTo>
                    <a:pt x="661" y="119"/>
                  </a:lnTo>
                  <a:close/>
                </a:path>
              </a:pathLst>
            </a:custGeom>
            <a:solidFill>
              <a:srgbClr val="FFFFFF"/>
            </a:solidFill>
            <a:ln w="9525">
              <a:noFill/>
              <a:round/>
              <a:headEnd/>
              <a:tailEnd/>
            </a:ln>
          </p:spPr>
          <p:txBody>
            <a:bodyPr/>
            <a:lstStyle/>
            <a:p>
              <a:endParaRPr lang="en-US"/>
            </a:p>
          </p:txBody>
        </p:sp>
        <p:sp>
          <p:nvSpPr>
            <p:cNvPr id="61460" name="Freeform 17"/>
            <p:cNvSpPr>
              <a:spLocks/>
            </p:cNvSpPr>
            <p:nvPr/>
          </p:nvSpPr>
          <p:spPr bwMode="auto">
            <a:xfrm>
              <a:off x="2153" y="2996"/>
              <a:ext cx="661" cy="119"/>
            </a:xfrm>
            <a:custGeom>
              <a:avLst/>
              <a:gdLst>
                <a:gd name="T0" fmla="*/ 661 w 661"/>
                <a:gd name="T1" fmla="*/ 119 h 119"/>
                <a:gd name="T2" fmla="*/ 661 w 661"/>
                <a:gd name="T3" fmla="*/ 0 h 119"/>
                <a:gd name="T4" fmla="*/ 0 w 661"/>
                <a:gd name="T5" fmla="*/ 0 h 119"/>
                <a:gd name="T6" fmla="*/ 0 w 661"/>
                <a:gd name="T7" fmla="*/ 119 h 119"/>
                <a:gd name="T8" fmla="*/ 661 w 661"/>
                <a:gd name="T9" fmla="*/ 119 h 119"/>
                <a:gd name="T10" fmla="*/ 661 w 661"/>
                <a:gd name="T11" fmla="*/ 119 h 119"/>
                <a:gd name="T12" fmla="*/ 0 60000 65536"/>
                <a:gd name="T13" fmla="*/ 0 60000 65536"/>
                <a:gd name="T14" fmla="*/ 0 60000 65536"/>
                <a:gd name="T15" fmla="*/ 0 60000 65536"/>
                <a:gd name="T16" fmla="*/ 0 60000 65536"/>
                <a:gd name="T17" fmla="*/ 0 60000 65536"/>
                <a:gd name="T18" fmla="*/ 0 w 661"/>
                <a:gd name="T19" fmla="*/ 0 h 119"/>
                <a:gd name="T20" fmla="*/ 661 w 661"/>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661" h="119">
                  <a:moveTo>
                    <a:pt x="661" y="119"/>
                  </a:moveTo>
                  <a:lnTo>
                    <a:pt x="661" y="0"/>
                  </a:lnTo>
                  <a:lnTo>
                    <a:pt x="0" y="0"/>
                  </a:lnTo>
                  <a:lnTo>
                    <a:pt x="0" y="119"/>
                  </a:lnTo>
                  <a:lnTo>
                    <a:pt x="661" y="119"/>
                  </a:lnTo>
                </a:path>
              </a:pathLst>
            </a:custGeom>
            <a:noFill/>
            <a:ln w="15875">
              <a:solidFill>
                <a:srgbClr val="000000"/>
              </a:solidFill>
              <a:prstDash val="solid"/>
              <a:round/>
              <a:headEnd/>
              <a:tailEnd/>
            </a:ln>
          </p:spPr>
          <p:txBody>
            <a:bodyPr/>
            <a:lstStyle/>
            <a:p>
              <a:endParaRPr lang="en-US"/>
            </a:p>
          </p:txBody>
        </p:sp>
        <p:sp>
          <p:nvSpPr>
            <p:cNvPr id="61461" name="Freeform 18"/>
            <p:cNvSpPr>
              <a:spLocks/>
            </p:cNvSpPr>
            <p:nvPr/>
          </p:nvSpPr>
          <p:spPr bwMode="auto">
            <a:xfrm>
              <a:off x="2050" y="2993"/>
              <a:ext cx="101" cy="120"/>
            </a:xfrm>
            <a:custGeom>
              <a:avLst/>
              <a:gdLst>
                <a:gd name="T0" fmla="*/ 101 w 101"/>
                <a:gd name="T1" fmla="*/ 120 h 120"/>
                <a:gd name="T2" fmla="*/ 101 w 101"/>
                <a:gd name="T3" fmla="*/ 0 h 120"/>
                <a:gd name="T4" fmla="*/ 0 w 101"/>
                <a:gd name="T5" fmla="*/ 0 h 120"/>
                <a:gd name="T6" fmla="*/ 0 w 101"/>
                <a:gd name="T7" fmla="*/ 120 h 120"/>
                <a:gd name="T8" fmla="*/ 101 w 101"/>
                <a:gd name="T9" fmla="*/ 120 h 120"/>
                <a:gd name="T10" fmla="*/ 101 w 101"/>
                <a:gd name="T11" fmla="*/ 120 h 120"/>
                <a:gd name="T12" fmla="*/ 0 60000 65536"/>
                <a:gd name="T13" fmla="*/ 0 60000 65536"/>
                <a:gd name="T14" fmla="*/ 0 60000 65536"/>
                <a:gd name="T15" fmla="*/ 0 60000 65536"/>
                <a:gd name="T16" fmla="*/ 0 60000 65536"/>
                <a:gd name="T17" fmla="*/ 0 60000 65536"/>
                <a:gd name="T18" fmla="*/ 0 w 101"/>
                <a:gd name="T19" fmla="*/ 0 h 120"/>
                <a:gd name="T20" fmla="*/ 101 w 101"/>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101" h="120">
                  <a:moveTo>
                    <a:pt x="101" y="120"/>
                  </a:moveTo>
                  <a:lnTo>
                    <a:pt x="101" y="0"/>
                  </a:lnTo>
                  <a:lnTo>
                    <a:pt x="0" y="0"/>
                  </a:lnTo>
                  <a:lnTo>
                    <a:pt x="0" y="120"/>
                  </a:lnTo>
                  <a:lnTo>
                    <a:pt x="101" y="120"/>
                  </a:lnTo>
                  <a:close/>
                </a:path>
              </a:pathLst>
            </a:custGeom>
            <a:solidFill>
              <a:srgbClr val="FFFFFF"/>
            </a:solidFill>
            <a:ln w="9525">
              <a:noFill/>
              <a:round/>
              <a:headEnd/>
              <a:tailEnd/>
            </a:ln>
          </p:spPr>
          <p:txBody>
            <a:bodyPr/>
            <a:lstStyle/>
            <a:p>
              <a:endParaRPr lang="en-US"/>
            </a:p>
          </p:txBody>
        </p:sp>
        <p:sp>
          <p:nvSpPr>
            <p:cNvPr id="61462" name="Freeform 19"/>
            <p:cNvSpPr>
              <a:spLocks/>
            </p:cNvSpPr>
            <p:nvPr/>
          </p:nvSpPr>
          <p:spPr bwMode="auto">
            <a:xfrm>
              <a:off x="2050" y="2993"/>
              <a:ext cx="101" cy="120"/>
            </a:xfrm>
            <a:custGeom>
              <a:avLst/>
              <a:gdLst>
                <a:gd name="T0" fmla="*/ 101 w 101"/>
                <a:gd name="T1" fmla="*/ 120 h 120"/>
                <a:gd name="T2" fmla="*/ 101 w 101"/>
                <a:gd name="T3" fmla="*/ 0 h 120"/>
                <a:gd name="T4" fmla="*/ 0 w 101"/>
                <a:gd name="T5" fmla="*/ 0 h 120"/>
                <a:gd name="T6" fmla="*/ 0 w 101"/>
                <a:gd name="T7" fmla="*/ 120 h 120"/>
                <a:gd name="T8" fmla="*/ 101 w 101"/>
                <a:gd name="T9" fmla="*/ 120 h 120"/>
                <a:gd name="T10" fmla="*/ 101 w 101"/>
                <a:gd name="T11" fmla="*/ 120 h 120"/>
                <a:gd name="T12" fmla="*/ 0 60000 65536"/>
                <a:gd name="T13" fmla="*/ 0 60000 65536"/>
                <a:gd name="T14" fmla="*/ 0 60000 65536"/>
                <a:gd name="T15" fmla="*/ 0 60000 65536"/>
                <a:gd name="T16" fmla="*/ 0 60000 65536"/>
                <a:gd name="T17" fmla="*/ 0 60000 65536"/>
                <a:gd name="T18" fmla="*/ 0 w 101"/>
                <a:gd name="T19" fmla="*/ 0 h 120"/>
                <a:gd name="T20" fmla="*/ 101 w 101"/>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101" h="120">
                  <a:moveTo>
                    <a:pt x="101" y="120"/>
                  </a:moveTo>
                  <a:lnTo>
                    <a:pt x="101" y="0"/>
                  </a:lnTo>
                  <a:lnTo>
                    <a:pt x="0" y="0"/>
                  </a:lnTo>
                  <a:lnTo>
                    <a:pt x="0" y="120"/>
                  </a:lnTo>
                  <a:lnTo>
                    <a:pt x="101" y="120"/>
                  </a:lnTo>
                </a:path>
              </a:pathLst>
            </a:custGeom>
            <a:noFill/>
            <a:ln w="15875">
              <a:solidFill>
                <a:srgbClr val="000000"/>
              </a:solidFill>
              <a:prstDash val="solid"/>
              <a:round/>
              <a:headEnd/>
              <a:tailEnd/>
            </a:ln>
          </p:spPr>
          <p:txBody>
            <a:bodyPr/>
            <a:lstStyle/>
            <a:p>
              <a:endParaRPr lang="en-US"/>
            </a:p>
          </p:txBody>
        </p:sp>
        <p:sp>
          <p:nvSpPr>
            <p:cNvPr id="61463" name="Freeform 20"/>
            <p:cNvSpPr>
              <a:spLocks/>
            </p:cNvSpPr>
            <p:nvPr/>
          </p:nvSpPr>
          <p:spPr bwMode="auto">
            <a:xfrm>
              <a:off x="2153" y="3232"/>
              <a:ext cx="661" cy="119"/>
            </a:xfrm>
            <a:custGeom>
              <a:avLst/>
              <a:gdLst>
                <a:gd name="T0" fmla="*/ 661 w 661"/>
                <a:gd name="T1" fmla="*/ 119 h 119"/>
                <a:gd name="T2" fmla="*/ 661 w 661"/>
                <a:gd name="T3" fmla="*/ 0 h 119"/>
                <a:gd name="T4" fmla="*/ 0 w 661"/>
                <a:gd name="T5" fmla="*/ 0 h 119"/>
                <a:gd name="T6" fmla="*/ 0 w 661"/>
                <a:gd name="T7" fmla="*/ 119 h 119"/>
                <a:gd name="T8" fmla="*/ 661 w 661"/>
                <a:gd name="T9" fmla="*/ 119 h 119"/>
                <a:gd name="T10" fmla="*/ 661 w 661"/>
                <a:gd name="T11" fmla="*/ 119 h 119"/>
                <a:gd name="T12" fmla="*/ 0 60000 65536"/>
                <a:gd name="T13" fmla="*/ 0 60000 65536"/>
                <a:gd name="T14" fmla="*/ 0 60000 65536"/>
                <a:gd name="T15" fmla="*/ 0 60000 65536"/>
                <a:gd name="T16" fmla="*/ 0 60000 65536"/>
                <a:gd name="T17" fmla="*/ 0 60000 65536"/>
                <a:gd name="T18" fmla="*/ 0 w 661"/>
                <a:gd name="T19" fmla="*/ 0 h 119"/>
                <a:gd name="T20" fmla="*/ 661 w 661"/>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661" h="119">
                  <a:moveTo>
                    <a:pt x="661" y="119"/>
                  </a:moveTo>
                  <a:lnTo>
                    <a:pt x="661" y="0"/>
                  </a:lnTo>
                  <a:lnTo>
                    <a:pt x="0" y="0"/>
                  </a:lnTo>
                  <a:lnTo>
                    <a:pt x="0" y="119"/>
                  </a:lnTo>
                  <a:lnTo>
                    <a:pt x="661" y="119"/>
                  </a:lnTo>
                  <a:close/>
                </a:path>
              </a:pathLst>
            </a:custGeom>
            <a:solidFill>
              <a:srgbClr val="FFFFFF"/>
            </a:solidFill>
            <a:ln w="9525">
              <a:noFill/>
              <a:round/>
              <a:headEnd/>
              <a:tailEnd/>
            </a:ln>
          </p:spPr>
          <p:txBody>
            <a:bodyPr/>
            <a:lstStyle/>
            <a:p>
              <a:endParaRPr lang="en-US"/>
            </a:p>
          </p:txBody>
        </p:sp>
        <p:sp>
          <p:nvSpPr>
            <p:cNvPr id="61464" name="Freeform 21"/>
            <p:cNvSpPr>
              <a:spLocks/>
            </p:cNvSpPr>
            <p:nvPr/>
          </p:nvSpPr>
          <p:spPr bwMode="auto">
            <a:xfrm>
              <a:off x="2153" y="3232"/>
              <a:ext cx="661" cy="119"/>
            </a:xfrm>
            <a:custGeom>
              <a:avLst/>
              <a:gdLst>
                <a:gd name="T0" fmla="*/ 661 w 661"/>
                <a:gd name="T1" fmla="*/ 119 h 119"/>
                <a:gd name="T2" fmla="*/ 661 w 661"/>
                <a:gd name="T3" fmla="*/ 0 h 119"/>
                <a:gd name="T4" fmla="*/ 0 w 661"/>
                <a:gd name="T5" fmla="*/ 0 h 119"/>
                <a:gd name="T6" fmla="*/ 0 w 661"/>
                <a:gd name="T7" fmla="*/ 119 h 119"/>
                <a:gd name="T8" fmla="*/ 661 w 661"/>
                <a:gd name="T9" fmla="*/ 119 h 119"/>
                <a:gd name="T10" fmla="*/ 661 w 661"/>
                <a:gd name="T11" fmla="*/ 119 h 119"/>
                <a:gd name="T12" fmla="*/ 0 60000 65536"/>
                <a:gd name="T13" fmla="*/ 0 60000 65536"/>
                <a:gd name="T14" fmla="*/ 0 60000 65536"/>
                <a:gd name="T15" fmla="*/ 0 60000 65536"/>
                <a:gd name="T16" fmla="*/ 0 60000 65536"/>
                <a:gd name="T17" fmla="*/ 0 60000 65536"/>
                <a:gd name="T18" fmla="*/ 0 w 661"/>
                <a:gd name="T19" fmla="*/ 0 h 119"/>
                <a:gd name="T20" fmla="*/ 661 w 661"/>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661" h="119">
                  <a:moveTo>
                    <a:pt x="661" y="119"/>
                  </a:moveTo>
                  <a:lnTo>
                    <a:pt x="661" y="0"/>
                  </a:lnTo>
                  <a:lnTo>
                    <a:pt x="0" y="0"/>
                  </a:lnTo>
                  <a:lnTo>
                    <a:pt x="0" y="119"/>
                  </a:lnTo>
                  <a:lnTo>
                    <a:pt x="661" y="119"/>
                  </a:lnTo>
                </a:path>
              </a:pathLst>
            </a:custGeom>
            <a:noFill/>
            <a:ln w="15875">
              <a:solidFill>
                <a:srgbClr val="000000"/>
              </a:solidFill>
              <a:prstDash val="solid"/>
              <a:round/>
              <a:headEnd/>
              <a:tailEnd/>
            </a:ln>
          </p:spPr>
          <p:txBody>
            <a:bodyPr/>
            <a:lstStyle/>
            <a:p>
              <a:endParaRPr lang="en-US"/>
            </a:p>
          </p:txBody>
        </p:sp>
        <p:sp>
          <p:nvSpPr>
            <p:cNvPr id="61465" name="Freeform 22"/>
            <p:cNvSpPr>
              <a:spLocks/>
            </p:cNvSpPr>
            <p:nvPr/>
          </p:nvSpPr>
          <p:spPr bwMode="auto">
            <a:xfrm>
              <a:off x="2050" y="3232"/>
              <a:ext cx="101" cy="119"/>
            </a:xfrm>
            <a:custGeom>
              <a:avLst/>
              <a:gdLst>
                <a:gd name="T0" fmla="*/ 101 w 101"/>
                <a:gd name="T1" fmla="*/ 119 h 119"/>
                <a:gd name="T2" fmla="*/ 101 w 101"/>
                <a:gd name="T3" fmla="*/ 0 h 119"/>
                <a:gd name="T4" fmla="*/ 0 w 101"/>
                <a:gd name="T5" fmla="*/ 0 h 119"/>
                <a:gd name="T6" fmla="*/ 0 w 101"/>
                <a:gd name="T7" fmla="*/ 119 h 119"/>
                <a:gd name="T8" fmla="*/ 101 w 101"/>
                <a:gd name="T9" fmla="*/ 119 h 119"/>
                <a:gd name="T10" fmla="*/ 101 w 101"/>
                <a:gd name="T11" fmla="*/ 119 h 119"/>
                <a:gd name="T12" fmla="*/ 0 60000 65536"/>
                <a:gd name="T13" fmla="*/ 0 60000 65536"/>
                <a:gd name="T14" fmla="*/ 0 60000 65536"/>
                <a:gd name="T15" fmla="*/ 0 60000 65536"/>
                <a:gd name="T16" fmla="*/ 0 60000 65536"/>
                <a:gd name="T17" fmla="*/ 0 60000 65536"/>
                <a:gd name="T18" fmla="*/ 0 w 101"/>
                <a:gd name="T19" fmla="*/ 0 h 119"/>
                <a:gd name="T20" fmla="*/ 101 w 101"/>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101" h="119">
                  <a:moveTo>
                    <a:pt x="101" y="119"/>
                  </a:moveTo>
                  <a:lnTo>
                    <a:pt x="101" y="0"/>
                  </a:lnTo>
                  <a:lnTo>
                    <a:pt x="0" y="0"/>
                  </a:lnTo>
                  <a:lnTo>
                    <a:pt x="0" y="119"/>
                  </a:lnTo>
                  <a:lnTo>
                    <a:pt x="101" y="119"/>
                  </a:lnTo>
                  <a:close/>
                </a:path>
              </a:pathLst>
            </a:custGeom>
            <a:solidFill>
              <a:srgbClr val="FFFFFF"/>
            </a:solidFill>
            <a:ln w="9525">
              <a:noFill/>
              <a:round/>
              <a:headEnd/>
              <a:tailEnd/>
            </a:ln>
          </p:spPr>
          <p:txBody>
            <a:bodyPr/>
            <a:lstStyle/>
            <a:p>
              <a:endParaRPr lang="en-US"/>
            </a:p>
          </p:txBody>
        </p:sp>
        <p:sp>
          <p:nvSpPr>
            <p:cNvPr id="61466" name="Freeform 23"/>
            <p:cNvSpPr>
              <a:spLocks/>
            </p:cNvSpPr>
            <p:nvPr/>
          </p:nvSpPr>
          <p:spPr bwMode="auto">
            <a:xfrm>
              <a:off x="2050" y="3232"/>
              <a:ext cx="101" cy="119"/>
            </a:xfrm>
            <a:custGeom>
              <a:avLst/>
              <a:gdLst>
                <a:gd name="T0" fmla="*/ 101 w 101"/>
                <a:gd name="T1" fmla="*/ 119 h 119"/>
                <a:gd name="T2" fmla="*/ 101 w 101"/>
                <a:gd name="T3" fmla="*/ 0 h 119"/>
                <a:gd name="T4" fmla="*/ 0 w 101"/>
                <a:gd name="T5" fmla="*/ 0 h 119"/>
                <a:gd name="T6" fmla="*/ 0 w 101"/>
                <a:gd name="T7" fmla="*/ 119 h 119"/>
                <a:gd name="T8" fmla="*/ 101 w 101"/>
                <a:gd name="T9" fmla="*/ 119 h 119"/>
                <a:gd name="T10" fmla="*/ 101 w 101"/>
                <a:gd name="T11" fmla="*/ 119 h 119"/>
                <a:gd name="T12" fmla="*/ 0 60000 65536"/>
                <a:gd name="T13" fmla="*/ 0 60000 65536"/>
                <a:gd name="T14" fmla="*/ 0 60000 65536"/>
                <a:gd name="T15" fmla="*/ 0 60000 65536"/>
                <a:gd name="T16" fmla="*/ 0 60000 65536"/>
                <a:gd name="T17" fmla="*/ 0 60000 65536"/>
                <a:gd name="T18" fmla="*/ 0 w 101"/>
                <a:gd name="T19" fmla="*/ 0 h 119"/>
                <a:gd name="T20" fmla="*/ 101 w 101"/>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101" h="119">
                  <a:moveTo>
                    <a:pt x="101" y="119"/>
                  </a:moveTo>
                  <a:lnTo>
                    <a:pt x="101" y="0"/>
                  </a:lnTo>
                  <a:lnTo>
                    <a:pt x="0" y="0"/>
                  </a:lnTo>
                  <a:lnTo>
                    <a:pt x="0" y="119"/>
                  </a:lnTo>
                  <a:lnTo>
                    <a:pt x="101" y="119"/>
                  </a:lnTo>
                </a:path>
              </a:pathLst>
            </a:custGeom>
            <a:noFill/>
            <a:ln w="15875">
              <a:solidFill>
                <a:srgbClr val="000000"/>
              </a:solidFill>
              <a:prstDash val="solid"/>
              <a:round/>
              <a:headEnd/>
              <a:tailEnd/>
            </a:ln>
          </p:spPr>
          <p:txBody>
            <a:bodyPr/>
            <a:lstStyle/>
            <a:p>
              <a:endParaRPr lang="en-US"/>
            </a:p>
          </p:txBody>
        </p:sp>
        <p:sp>
          <p:nvSpPr>
            <p:cNvPr id="61467" name="Freeform 24"/>
            <p:cNvSpPr>
              <a:spLocks/>
            </p:cNvSpPr>
            <p:nvPr/>
          </p:nvSpPr>
          <p:spPr bwMode="auto">
            <a:xfrm>
              <a:off x="2153" y="3473"/>
              <a:ext cx="661" cy="119"/>
            </a:xfrm>
            <a:custGeom>
              <a:avLst/>
              <a:gdLst>
                <a:gd name="T0" fmla="*/ 661 w 661"/>
                <a:gd name="T1" fmla="*/ 119 h 119"/>
                <a:gd name="T2" fmla="*/ 661 w 661"/>
                <a:gd name="T3" fmla="*/ 0 h 119"/>
                <a:gd name="T4" fmla="*/ 0 w 661"/>
                <a:gd name="T5" fmla="*/ 0 h 119"/>
                <a:gd name="T6" fmla="*/ 0 w 661"/>
                <a:gd name="T7" fmla="*/ 119 h 119"/>
                <a:gd name="T8" fmla="*/ 661 w 661"/>
                <a:gd name="T9" fmla="*/ 119 h 119"/>
                <a:gd name="T10" fmla="*/ 661 w 661"/>
                <a:gd name="T11" fmla="*/ 119 h 119"/>
                <a:gd name="T12" fmla="*/ 0 60000 65536"/>
                <a:gd name="T13" fmla="*/ 0 60000 65536"/>
                <a:gd name="T14" fmla="*/ 0 60000 65536"/>
                <a:gd name="T15" fmla="*/ 0 60000 65536"/>
                <a:gd name="T16" fmla="*/ 0 60000 65536"/>
                <a:gd name="T17" fmla="*/ 0 60000 65536"/>
                <a:gd name="T18" fmla="*/ 0 w 661"/>
                <a:gd name="T19" fmla="*/ 0 h 119"/>
                <a:gd name="T20" fmla="*/ 661 w 661"/>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661" h="119">
                  <a:moveTo>
                    <a:pt x="661" y="119"/>
                  </a:moveTo>
                  <a:lnTo>
                    <a:pt x="661" y="0"/>
                  </a:lnTo>
                  <a:lnTo>
                    <a:pt x="0" y="0"/>
                  </a:lnTo>
                  <a:lnTo>
                    <a:pt x="0" y="119"/>
                  </a:lnTo>
                  <a:lnTo>
                    <a:pt x="661" y="119"/>
                  </a:lnTo>
                  <a:close/>
                </a:path>
              </a:pathLst>
            </a:custGeom>
            <a:solidFill>
              <a:srgbClr val="CCCCCC"/>
            </a:solidFill>
            <a:ln w="9525">
              <a:noFill/>
              <a:round/>
              <a:headEnd/>
              <a:tailEnd/>
            </a:ln>
          </p:spPr>
          <p:txBody>
            <a:bodyPr/>
            <a:lstStyle/>
            <a:p>
              <a:endParaRPr lang="en-US"/>
            </a:p>
          </p:txBody>
        </p:sp>
        <p:sp>
          <p:nvSpPr>
            <p:cNvPr id="61468" name="Freeform 25"/>
            <p:cNvSpPr>
              <a:spLocks/>
            </p:cNvSpPr>
            <p:nvPr/>
          </p:nvSpPr>
          <p:spPr bwMode="auto">
            <a:xfrm>
              <a:off x="2153" y="3473"/>
              <a:ext cx="661" cy="119"/>
            </a:xfrm>
            <a:custGeom>
              <a:avLst/>
              <a:gdLst>
                <a:gd name="T0" fmla="*/ 661 w 661"/>
                <a:gd name="T1" fmla="*/ 119 h 119"/>
                <a:gd name="T2" fmla="*/ 661 w 661"/>
                <a:gd name="T3" fmla="*/ 0 h 119"/>
                <a:gd name="T4" fmla="*/ 0 w 661"/>
                <a:gd name="T5" fmla="*/ 0 h 119"/>
                <a:gd name="T6" fmla="*/ 0 w 661"/>
                <a:gd name="T7" fmla="*/ 119 h 119"/>
                <a:gd name="T8" fmla="*/ 661 w 661"/>
                <a:gd name="T9" fmla="*/ 119 h 119"/>
                <a:gd name="T10" fmla="*/ 661 w 661"/>
                <a:gd name="T11" fmla="*/ 119 h 119"/>
                <a:gd name="T12" fmla="*/ 0 60000 65536"/>
                <a:gd name="T13" fmla="*/ 0 60000 65536"/>
                <a:gd name="T14" fmla="*/ 0 60000 65536"/>
                <a:gd name="T15" fmla="*/ 0 60000 65536"/>
                <a:gd name="T16" fmla="*/ 0 60000 65536"/>
                <a:gd name="T17" fmla="*/ 0 60000 65536"/>
                <a:gd name="T18" fmla="*/ 0 w 661"/>
                <a:gd name="T19" fmla="*/ 0 h 119"/>
                <a:gd name="T20" fmla="*/ 661 w 661"/>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661" h="119">
                  <a:moveTo>
                    <a:pt x="661" y="119"/>
                  </a:moveTo>
                  <a:lnTo>
                    <a:pt x="661" y="0"/>
                  </a:lnTo>
                  <a:lnTo>
                    <a:pt x="0" y="0"/>
                  </a:lnTo>
                  <a:lnTo>
                    <a:pt x="0" y="119"/>
                  </a:lnTo>
                  <a:lnTo>
                    <a:pt x="661" y="119"/>
                  </a:lnTo>
                </a:path>
              </a:pathLst>
            </a:custGeom>
            <a:noFill/>
            <a:ln w="15875">
              <a:solidFill>
                <a:srgbClr val="000000"/>
              </a:solidFill>
              <a:prstDash val="solid"/>
              <a:round/>
              <a:headEnd/>
              <a:tailEnd/>
            </a:ln>
          </p:spPr>
          <p:txBody>
            <a:bodyPr/>
            <a:lstStyle/>
            <a:p>
              <a:endParaRPr lang="en-US"/>
            </a:p>
          </p:txBody>
        </p:sp>
        <p:sp>
          <p:nvSpPr>
            <p:cNvPr id="61469" name="Freeform 26"/>
            <p:cNvSpPr>
              <a:spLocks/>
            </p:cNvSpPr>
            <p:nvPr/>
          </p:nvSpPr>
          <p:spPr bwMode="auto">
            <a:xfrm>
              <a:off x="2050" y="3471"/>
              <a:ext cx="101" cy="119"/>
            </a:xfrm>
            <a:custGeom>
              <a:avLst/>
              <a:gdLst>
                <a:gd name="T0" fmla="*/ 101 w 101"/>
                <a:gd name="T1" fmla="*/ 119 h 119"/>
                <a:gd name="T2" fmla="*/ 101 w 101"/>
                <a:gd name="T3" fmla="*/ 0 h 119"/>
                <a:gd name="T4" fmla="*/ 0 w 101"/>
                <a:gd name="T5" fmla="*/ 0 h 119"/>
                <a:gd name="T6" fmla="*/ 0 w 101"/>
                <a:gd name="T7" fmla="*/ 119 h 119"/>
                <a:gd name="T8" fmla="*/ 101 w 101"/>
                <a:gd name="T9" fmla="*/ 119 h 119"/>
                <a:gd name="T10" fmla="*/ 101 w 101"/>
                <a:gd name="T11" fmla="*/ 119 h 119"/>
                <a:gd name="T12" fmla="*/ 0 60000 65536"/>
                <a:gd name="T13" fmla="*/ 0 60000 65536"/>
                <a:gd name="T14" fmla="*/ 0 60000 65536"/>
                <a:gd name="T15" fmla="*/ 0 60000 65536"/>
                <a:gd name="T16" fmla="*/ 0 60000 65536"/>
                <a:gd name="T17" fmla="*/ 0 60000 65536"/>
                <a:gd name="T18" fmla="*/ 0 w 101"/>
                <a:gd name="T19" fmla="*/ 0 h 119"/>
                <a:gd name="T20" fmla="*/ 101 w 101"/>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101" h="119">
                  <a:moveTo>
                    <a:pt x="101" y="119"/>
                  </a:moveTo>
                  <a:lnTo>
                    <a:pt x="101" y="0"/>
                  </a:lnTo>
                  <a:lnTo>
                    <a:pt x="0" y="0"/>
                  </a:lnTo>
                  <a:lnTo>
                    <a:pt x="0" y="119"/>
                  </a:lnTo>
                  <a:lnTo>
                    <a:pt x="101" y="119"/>
                  </a:lnTo>
                  <a:close/>
                </a:path>
              </a:pathLst>
            </a:custGeom>
            <a:solidFill>
              <a:srgbClr val="CCCCCC"/>
            </a:solidFill>
            <a:ln w="9525">
              <a:noFill/>
              <a:round/>
              <a:headEnd/>
              <a:tailEnd/>
            </a:ln>
          </p:spPr>
          <p:txBody>
            <a:bodyPr/>
            <a:lstStyle/>
            <a:p>
              <a:endParaRPr lang="en-US"/>
            </a:p>
          </p:txBody>
        </p:sp>
        <p:sp>
          <p:nvSpPr>
            <p:cNvPr id="61470" name="Freeform 27"/>
            <p:cNvSpPr>
              <a:spLocks/>
            </p:cNvSpPr>
            <p:nvPr/>
          </p:nvSpPr>
          <p:spPr bwMode="auto">
            <a:xfrm>
              <a:off x="2050" y="3471"/>
              <a:ext cx="101" cy="119"/>
            </a:xfrm>
            <a:custGeom>
              <a:avLst/>
              <a:gdLst>
                <a:gd name="T0" fmla="*/ 101 w 101"/>
                <a:gd name="T1" fmla="*/ 119 h 119"/>
                <a:gd name="T2" fmla="*/ 101 w 101"/>
                <a:gd name="T3" fmla="*/ 0 h 119"/>
                <a:gd name="T4" fmla="*/ 0 w 101"/>
                <a:gd name="T5" fmla="*/ 0 h 119"/>
                <a:gd name="T6" fmla="*/ 0 w 101"/>
                <a:gd name="T7" fmla="*/ 119 h 119"/>
                <a:gd name="T8" fmla="*/ 101 w 101"/>
                <a:gd name="T9" fmla="*/ 119 h 119"/>
                <a:gd name="T10" fmla="*/ 101 w 101"/>
                <a:gd name="T11" fmla="*/ 119 h 119"/>
                <a:gd name="T12" fmla="*/ 0 60000 65536"/>
                <a:gd name="T13" fmla="*/ 0 60000 65536"/>
                <a:gd name="T14" fmla="*/ 0 60000 65536"/>
                <a:gd name="T15" fmla="*/ 0 60000 65536"/>
                <a:gd name="T16" fmla="*/ 0 60000 65536"/>
                <a:gd name="T17" fmla="*/ 0 60000 65536"/>
                <a:gd name="T18" fmla="*/ 0 w 101"/>
                <a:gd name="T19" fmla="*/ 0 h 119"/>
                <a:gd name="T20" fmla="*/ 101 w 101"/>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101" h="119">
                  <a:moveTo>
                    <a:pt x="101" y="119"/>
                  </a:moveTo>
                  <a:lnTo>
                    <a:pt x="101" y="0"/>
                  </a:lnTo>
                  <a:lnTo>
                    <a:pt x="0" y="0"/>
                  </a:lnTo>
                  <a:lnTo>
                    <a:pt x="0" y="119"/>
                  </a:lnTo>
                  <a:lnTo>
                    <a:pt x="101" y="119"/>
                  </a:lnTo>
                </a:path>
              </a:pathLst>
            </a:custGeom>
            <a:noFill/>
            <a:ln w="15875">
              <a:solidFill>
                <a:srgbClr val="000000"/>
              </a:solidFill>
              <a:prstDash val="solid"/>
              <a:round/>
              <a:headEnd/>
              <a:tailEnd/>
            </a:ln>
          </p:spPr>
          <p:txBody>
            <a:bodyPr/>
            <a:lstStyle/>
            <a:p>
              <a:endParaRPr lang="en-US"/>
            </a:p>
          </p:txBody>
        </p:sp>
        <p:sp>
          <p:nvSpPr>
            <p:cNvPr id="61471" name="Freeform 28"/>
            <p:cNvSpPr>
              <a:spLocks/>
            </p:cNvSpPr>
            <p:nvPr/>
          </p:nvSpPr>
          <p:spPr bwMode="auto">
            <a:xfrm>
              <a:off x="2153" y="3712"/>
              <a:ext cx="661" cy="119"/>
            </a:xfrm>
            <a:custGeom>
              <a:avLst/>
              <a:gdLst>
                <a:gd name="T0" fmla="*/ 661 w 661"/>
                <a:gd name="T1" fmla="*/ 119 h 119"/>
                <a:gd name="T2" fmla="*/ 661 w 661"/>
                <a:gd name="T3" fmla="*/ 0 h 119"/>
                <a:gd name="T4" fmla="*/ 0 w 661"/>
                <a:gd name="T5" fmla="*/ 0 h 119"/>
                <a:gd name="T6" fmla="*/ 0 w 661"/>
                <a:gd name="T7" fmla="*/ 119 h 119"/>
                <a:gd name="T8" fmla="*/ 661 w 661"/>
                <a:gd name="T9" fmla="*/ 119 h 119"/>
                <a:gd name="T10" fmla="*/ 661 w 661"/>
                <a:gd name="T11" fmla="*/ 119 h 119"/>
                <a:gd name="T12" fmla="*/ 0 60000 65536"/>
                <a:gd name="T13" fmla="*/ 0 60000 65536"/>
                <a:gd name="T14" fmla="*/ 0 60000 65536"/>
                <a:gd name="T15" fmla="*/ 0 60000 65536"/>
                <a:gd name="T16" fmla="*/ 0 60000 65536"/>
                <a:gd name="T17" fmla="*/ 0 60000 65536"/>
                <a:gd name="T18" fmla="*/ 0 w 661"/>
                <a:gd name="T19" fmla="*/ 0 h 119"/>
                <a:gd name="T20" fmla="*/ 661 w 661"/>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661" h="119">
                  <a:moveTo>
                    <a:pt x="661" y="119"/>
                  </a:moveTo>
                  <a:lnTo>
                    <a:pt x="661" y="0"/>
                  </a:lnTo>
                  <a:lnTo>
                    <a:pt x="0" y="0"/>
                  </a:lnTo>
                  <a:lnTo>
                    <a:pt x="0" y="119"/>
                  </a:lnTo>
                  <a:lnTo>
                    <a:pt x="661" y="119"/>
                  </a:lnTo>
                  <a:close/>
                </a:path>
              </a:pathLst>
            </a:custGeom>
            <a:solidFill>
              <a:srgbClr val="FFFFFF"/>
            </a:solidFill>
            <a:ln w="9525">
              <a:noFill/>
              <a:round/>
              <a:headEnd/>
              <a:tailEnd/>
            </a:ln>
          </p:spPr>
          <p:txBody>
            <a:bodyPr/>
            <a:lstStyle/>
            <a:p>
              <a:endParaRPr lang="en-US"/>
            </a:p>
          </p:txBody>
        </p:sp>
        <p:sp>
          <p:nvSpPr>
            <p:cNvPr id="61472" name="Freeform 29"/>
            <p:cNvSpPr>
              <a:spLocks/>
            </p:cNvSpPr>
            <p:nvPr/>
          </p:nvSpPr>
          <p:spPr bwMode="auto">
            <a:xfrm>
              <a:off x="2153" y="3712"/>
              <a:ext cx="661" cy="119"/>
            </a:xfrm>
            <a:custGeom>
              <a:avLst/>
              <a:gdLst>
                <a:gd name="T0" fmla="*/ 661 w 661"/>
                <a:gd name="T1" fmla="*/ 119 h 119"/>
                <a:gd name="T2" fmla="*/ 661 w 661"/>
                <a:gd name="T3" fmla="*/ 0 h 119"/>
                <a:gd name="T4" fmla="*/ 0 w 661"/>
                <a:gd name="T5" fmla="*/ 0 h 119"/>
                <a:gd name="T6" fmla="*/ 0 w 661"/>
                <a:gd name="T7" fmla="*/ 119 h 119"/>
                <a:gd name="T8" fmla="*/ 661 w 661"/>
                <a:gd name="T9" fmla="*/ 119 h 119"/>
                <a:gd name="T10" fmla="*/ 661 w 661"/>
                <a:gd name="T11" fmla="*/ 119 h 119"/>
                <a:gd name="T12" fmla="*/ 0 60000 65536"/>
                <a:gd name="T13" fmla="*/ 0 60000 65536"/>
                <a:gd name="T14" fmla="*/ 0 60000 65536"/>
                <a:gd name="T15" fmla="*/ 0 60000 65536"/>
                <a:gd name="T16" fmla="*/ 0 60000 65536"/>
                <a:gd name="T17" fmla="*/ 0 60000 65536"/>
                <a:gd name="T18" fmla="*/ 0 w 661"/>
                <a:gd name="T19" fmla="*/ 0 h 119"/>
                <a:gd name="T20" fmla="*/ 661 w 661"/>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661" h="119">
                  <a:moveTo>
                    <a:pt x="661" y="119"/>
                  </a:moveTo>
                  <a:lnTo>
                    <a:pt x="661" y="0"/>
                  </a:lnTo>
                  <a:lnTo>
                    <a:pt x="0" y="0"/>
                  </a:lnTo>
                  <a:lnTo>
                    <a:pt x="0" y="119"/>
                  </a:lnTo>
                  <a:lnTo>
                    <a:pt x="661" y="119"/>
                  </a:lnTo>
                </a:path>
              </a:pathLst>
            </a:custGeom>
            <a:noFill/>
            <a:ln w="15875">
              <a:solidFill>
                <a:srgbClr val="000000"/>
              </a:solidFill>
              <a:prstDash val="solid"/>
              <a:round/>
              <a:headEnd/>
              <a:tailEnd/>
            </a:ln>
          </p:spPr>
          <p:txBody>
            <a:bodyPr/>
            <a:lstStyle/>
            <a:p>
              <a:endParaRPr lang="en-US"/>
            </a:p>
          </p:txBody>
        </p:sp>
        <p:sp>
          <p:nvSpPr>
            <p:cNvPr id="61473" name="Freeform 30"/>
            <p:cNvSpPr>
              <a:spLocks/>
            </p:cNvSpPr>
            <p:nvPr/>
          </p:nvSpPr>
          <p:spPr bwMode="auto">
            <a:xfrm>
              <a:off x="2050" y="3709"/>
              <a:ext cx="101" cy="119"/>
            </a:xfrm>
            <a:custGeom>
              <a:avLst/>
              <a:gdLst>
                <a:gd name="T0" fmla="*/ 101 w 101"/>
                <a:gd name="T1" fmla="*/ 119 h 119"/>
                <a:gd name="T2" fmla="*/ 101 w 101"/>
                <a:gd name="T3" fmla="*/ 0 h 119"/>
                <a:gd name="T4" fmla="*/ 0 w 101"/>
                <a:gd name="T5" fmla="*/ 0 h 119"/>
                <a:gd name="T6" fmla="*/ 0 w 101"/>
                <a:gd name="T7" fmla="*/ 119 h 119"/>
                <a:gd name="T8" fmla="*/ 101 w 101"/>
                <a:gd name="T9" fmla="*/ 119 h 119"/>
                <a:gd name="T10" fmla="*/ 101 w 101"/>
                <a:gd name="T11" fmla="*/ 119 h 119"/>
                <a:gd name="T12" fmla="*/ 0 60000 65536"/>
                <a:gd name="T13" fmla="*/ 0 60000 65536"/>
                <a:gd name="T14" fmla="*/ 0 60000 65536"/>
                <a:gd name="T15" fmla="*/ 0 60000 65536"/>
                <a:gd name="T16" fmla="*/ 0 60000 65536"/>
                <a:gd name="T17" fmla="*/ 0 60000 65536"/>
                <a:gd name="T18" fmla="*/ 0 w 101"/>
                <a:gd name="T19" fmla="*/ 0 h 119"/>
                <a:gd name="T20" fmla="*/ 101 w 101"/>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101" h="119">
                  <a:moveTo>
                    <a:pt x="101" y="119"/>
                  </a:moveTo>
                  <a:lnTo>
                    <a:pt x="101" y="0"/>
                  </a:lnTo>
                  <a:lnTo>
                    <a:pt x="0" y="0"/>
                  </a:lnTo>
                  <a:lnTo>
                    <a:pt x="0" y="119"/>
                  </a:lnTo>
                  <a:lnTo>
                    <a:pt x="101" y="119"/>
                  </a:lnTo>
                  <a:close/>
                </a:path>
              </a:pathLst>
            </a:custGeom>
            <a:solidFill>
              <a:srgbClr val="FFFFFF"/>
            </a:solidFill>
            <a:ln w="9525">
              <a:noFill/>
              <a:round/>
              <a:headEnd/>
              <a:tailEnd/>
            </a:ln>
          </p:spPr>
          <p:txBody>
            <a:bodyPr/>
            <a:lstStyle/>
            <a:p>
              <a:endParaRPr lang="en-US"/>
            </a:p>
          </p:txBody>
        </p:sp>
        <p:sp>
          <p:nvSpPr>
            <p:cNvPr id="61474" name="Freeform 31"/>
            <p:cNvSpPr>
              <a:spLocks/>
            </p:cNvSpPr>
            <p:nvPr/>
          </p:nvSpPr>
          <p:spPr bwMode="auto">
            <a:xfrm>
              <a:off x="2050" y="3709"/>
              <a:ext cx="101" cy="119"/>
            </a:xfrm>
            <a:custGeom>
              <a:avLst/>
              <a:gdLst>
                <a:gd name="T0" fmla="*/ 101 w 101"/>
                <a:gd name="T1" fmla="*/ 119 h 119"/>
                <a:gd name="T2" fmla="*/ 101 w 101"/>
                <a:gd name="T3" fmla="*/ 0 h 119"/>
                <a:gd name="T4" fmla="*/ 0 w 101"/>
                <a:gd name="T5" fmla="*/ 0 h 119"/>
                <a:gd name="T6" fmla="*/ 0 w 101"/>
                <a:gd name="T7" fmla="*/ 119 h 119"/>
                <a:gd name="T8" fmla="*/ 101 w 101"/>
                <a:gd name="T9" fmla="*/ 119 h 119"/>
                <a:gd name="T10" fmla="*/ 101 w 101"/>
                <a:gd name="T11" fmla="*/ 119 h 119"/>
                <a:gd name="T12" fmla="*/ 0 60000 65536"/>
                <a:gd name="T13" fmla="*/ 0 60000 65536"/>
                <a:gd name="T14" fmla="*/ 0 60000 65536"/>
                <a:gd name="T15" fmla="*/ 0 60000 65536"/>
                <a:gd name="T16" fmla="*/ 0 60000 65536"/>
                <a:gd name="T17" fmla="*/ 0 60000 65536"/>
                <a:gd name="T18" fmla="*/ 0 w 101"/>
                <a:gd name="T19" fmla="*/ 0 h 119"/>
                <a:gd name="T20" fmla="*/ 101 w 101"/>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101" h="119">
                  <a:moveTo>
                    <a:pt x="101" y="119"/>
                  </a:moveTo>
                  <a:lnTo>
                    <a:pt x="101" y="0"/>
                  </a:lnTo>
                  <a:lnTo>
                    <a:pt x="0" y="0"/>
                  </a:lnTo>
                  <a:lnTo>
                    <a:pt x="0" y="119"/>
                  </a:lnTo>
                  <a:lnTo>
                    <a:pt x="101" y="119"/>
                  </a:lnTo>
                </a:path>
              </a:pathLst>
            </a:custGeom>
            <a:noFill/>
            <a:ln w="15875">
              <a:solidFill>
                <a:srgbClr val="000000"/>
              </a:solidFill>
              <a:prstDash val="solid"/>
              <a:round/>
              <a:headEnd/>
              <a:tailEnd/>
            </a:ln>
          </p:spPr>
          <p:txBody>
            <a:bodyPr/>
            <a:lstStyle/>
            <a:p>
              <a:endParaRPr lang="en-US"/>
            </a:p>
          </p:txBody>
        </p:sp>
        <p:sp>
          <p:nvSpPr>
            <p:cNvPr id="61475" name="Freeform 32"/>
            <p:cNvSpPr>
              <a:spLocks/>
            </p:cNvSpPr>
            <p:nvPr/>
          </p:nvSpPr>
          <p:spPr bwMode="auto">
            <a:xfrm>
              <a:off x="2153" y="3950"/>
              <a:ext cx="661" cy="119"/>
            </a:xfrm>
            <a:custGeom>
              <a:avLst/>
              <a:gdLst>
                <a:gd name="T0" fmla="*/ 661 w 661"/>
                <a:gd name="T1" fmla="*/ 117 h 119"/>
                <a:gd name="T2" fmla="*/ 661 w 661"/>
                <a:gd name="T3" fmla="*/ 0 h 119"/>
                <a:gd name="T4" fmla="*/ 0 w 661"/>
                <a:gd name="T5" fmla="*/ 0 h 119"/>
                <a:gd name="T6" fmla="*/ 0 w 661"/>
                <a:gd name="T7" fmla="*/ 119 h 119"/>
                <a:gd name="T8" fmla="*/ 661 w 661"/>
                <a:gd name="T9" fmla="*/ 119 h 119"/>
                <a:gd name="T10" fmla="*/ 661 w 661"/>
                <a:gd name="T11" fmla="*/ 119 h 119"/>
                <a:gd name="T12" fmla="*/ 661 w 661"/>
                <a:gd name="T13" fmla="*/ 117 h 119"/>
                <a:gd name="T14" fmla="*/ 0 60000 65536"/>
                <a:gd name="T15" fmla="*/ 0 60000 65536"/>
                <a:gd name="T16" fmla="*/ 0 60000 65536"/>
                <a:gd name="T17" fmla="*/ 0 60000 65536"/>
                <a:gd name="T18" fmla="*/ 0 60000 65536"/>
                <a:gd name="T19" fmla="*/ 0 60000 65536"/>
                <a:gd name="T20" fmla="*/ 0 60000 65536"/>
                <a:gd name="T21" fmla="*/ 0 w 661"/>
                <a:gd name="T22" fmla="*/ 0 h 119"/>
                <a:gd name="T23" fmla="*/ 661 w 661"/>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1" h="119">
                  <a:moveTo>
                    <a:pt x="661" y="117"/>
                  </a:moveTo>
                  <a:lnTo>
                    <a:pt x="661" y="0"/>
                  </a:lnTo>
                  <a:lnTo>
                    <a:pt x="0" y="0"/>
                  </a:lnTo>
                  <a:lnTo>
                    <a:pt x="0" y="119"/>
                  </a:lnTo>
                  <a:lnTo>
                    <a:pt x="661" y="119"/>
                  </a:lnTo>
                  <a:lnTo>
                    <a:pt x="661" y="117"/>
                  </a:lnTo>
                  <a:close/>
                </a:path>
              </a:pathLst>
            </a:custGeom>
            <a:solidFill>
              <a:srgbClr val="FFFFFF"/>
            </a:solidFill>
            <a:ln w="9525">
              <a:noFill/>
              <a:round/>
              <a:headEnd/>
              <a:tailEnd/>
            </a:ln>
          </p:spPr>
          <p:txBody>
            <a:bodyPr/>
            <a:lstStyle/>
            <a:p>
              <a:endParaRPr lang="en-US"/>
            </a:p>
          </p:txBody>
        </p:sp>
        <p:sp>
          <p:nvSpPr>
            <p:cNvPr id="61476" name="Freeform 33"/>
            <p:cNvSpPr>
              <a:spLocks/>
            </p:cNvSpPr>
            <p:nvPr/>
          </p:nvSpPr>
          <p:spPr bwMode="auto">
            <a:xfrm>
              <a:off x="2153" y="3950"/>
              <a:ext cx="661" cy="119"/>
            </a:xfrm>
            <a:custGeom>
              <a:avLst/>
              <a:gdLst>
                <a:gd name="T0" fmla="*/ 661 w 661"/>
                <a:gd name="T1" fmla="*/ 117 h 119"/>
                <a:gd name="T2" fmla="*/ 661 w 661"/>
                <a:gd name="T3" fmla="*/ 0 h 119"/>
                <a:gd name="T4" fmla="*/ 0 w 661"/>
                <a:gd name="T5" fmla="*/ 0 h 119"/>
                <a:gd name="T6" fmla="*/ 0 w 661"/>
                <a:gd name="T7" fmla="*/ 119 h 119"/>
                <a:gd name="T8" fmla="*/ 661 w 661"/>
                <a:gd name="T9" fmla="*/ 119 h 119"/>
                <a:gd name="T10" fmla="*/ 661 w 661"/>
                <a:gd name="T11" fmla="*/ 119 h 119"/>
                <a:gd name="T12" fmla="*/ 0 60000 65536"/>
                <a:gd name="T13" fmla="*/ 0 60000 65536"/>
                <a:gd name="T14" fmla="*/ 0 60000 65536"/>
                <a:gd name="T15" fmla="*/ 0 60000 65536"/>
                <a:gd name="T16" fmla="*/ 0 60000 65536"/>
                <a:gd name="T17" fmla="*/ 0 60000 65536"/>
                <a:gd name="T18" fmla="*/ 0 w 661"/>
                <a:gd name="T19" fmla="*/ 0 h 119"/>
                <a:gd name="T20" fmla="*/ 661 w 661"/>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661" h="119">
                  <a:moveTo>
                    <a:pt x="661" y="117"/>
                  </a:moveTo>
                  <a:lnTo>
                    <a:pt x="661" y="0"/>
                  </a:lnTo>
                  <a:lnTo>
                    <a:pt x="0" y="0"/>
                  </a:lnTo>
                  <a:lnTo>
                    <a:pt x="0" y="119"/>
                  </a:lnTo>
                  <a:lnTo>
                    <a:pt x="661" y="119"/>
                  </a:lnTo>
                </a:path>
              </a:pathLst>
            </a:custGeom>
            <a:noFill/>
            <a:ln w="15875">
              <a:solidFill>
                <a:srgbClr val="000000"/>
              </a:solidFill>
              <a:prstDash val="solid"/>
              <a:round/>
              <a:headEnd/>
              <a:tailEnd/>
            </a:ln>
          </p:spPr>
          <p:txBody>
            <a:bodyPr/>
            <a:lstStyle/>
            <a:p>
              <a:endParaRPr lang="en-US"/>
            </a:p>
          </p:txBody>
        </p:sp>
        <p:sp>
          <p:nvSpPr>
            <p:cNvPr id="61477" name="Freeform 34"/>
            <p:cNvSpPr>
              <a:spLocks/>
            </p:cNvSpPr>
            <p:nvPr/>
          </p:nvSpPr>
          <p:spPr bwMode="auto">
            <a:xfrm>
              <a:off x="2050" y="3948"/>
              <a:ext cx="101" cy="119"/>
            </a:xfrm>
            <a:custGeom>
              <a:avLst/>
              <a:gdLst>
                <a:gd name="T0" fmla="*/ 101 w 101"/>
                <a:gd name="T1" fmla="*/ 119 h 119"/>
                <a:gd name="T2" fmla="*/ 101 w 101"/>
                <a:gd name="T3" fmla="*/ 0 h 119"/>
                <a:gd name="T4" fmla="*/ 0 w 101"/>
                <a:gd name="T5" fmla="*/ 0 h 119"/>
                <a:gd name="T6" fmla="*/ 0 w 101"/>
                <a:gd name="T7" fmla="*/ 119 h 119"/>
                <a:gd name="T8" fmla="*/ 101 w 101"/>
                <a:gd name="T9" fmla="*/ 119 h 119"/>
                <a:gd name="T10" fmla="*/ 101 w 101"/>
                <a:gd name="T11" fmla="*/ 119 h 119"/>
                <a:gd name="T12" fmla="*/ 0 60000 65536"/>
                <a:gd name="T13" fmla="*/ 0 60000 65536"/>
                <a:gd name="T14" fmla="*/ 0 60000 65536"/>
                <a:gd name="T15" fmla="*/ 0 60000 65536"/>
                <a:gd name="T16" fmla="*/ 0 60000 65536"/>
                <a:gd name="T17" fmla="*/ 0 60000 65536"/>
                <a:gd name="T18" fmla="*/ 0 w 101"/>
                <a:gd name="T19" fmla="*/ 0 h 119"/>
                <a:gd name="T20" fmla="*/ 101 w 101"/>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101" h="119">
                  <a:moveTo>
                    <a:pt x="101" y="119"/>
                  </a:moveTo>
                  <a:lnTo>
                    <a:pt x="101" y="0"/>
                  </a:lnTo>
                  <a:lnTo>
                    <a:pt x="0" y="0"/>
                  </a:lnTo>
                  <a:lnTo>
                    <a:pt x="0" y="119"/>
                  </a:lnTo>
                  <a:lnTo>
                    <a:pt x="101" y="119"/>
                  </a:lnTo>
                  <a:close/>
                </a:path>
              </a:pathLst>
            </a:custGeom>
            <a:solidFill>
              <a:srgbClr val="FFFFFF"/>
            </a:solidFill>
            <a:ln w="9525">
              <a:noFill/>
              <a:round/>
              <a:headEnd/>
              <a:tailEnd/>
            </a:ln>
          </p:spPr>
          <p:txBody>
            <a:bodyPr/>
            <a:lstStyle/>
            <a:p>
              <a:endParaRPr lang="en-US"/>
            </a:p>
          </p:txBody>
        </p:sp>
        <p:sp>
          <p:nvSpPr>
            <p:cNvPr id="61478" name="Freeform 35"/>
            <p:cNvSpPr>
              <a:spLocks/>
            </p:cNvSpPr>
            <p:nvPr/>
          </p:nvSpPr>
          <p:spPr bwMode="auto">
            <a:xfrm>
              <a:off x="2050" y="3948"/>
              <a:ext cx="101" cy="119"/>
            </a:xfrm>
            <a:custGeom>
              <a:avLst/>
              <a:gdLst>
                <a:gd name="T0" fmla="*/ 101 w 101"/>
                <a:gd name="T1" fmla="*/ 119 h 119"/>
                <a:gd name="T2" fmla="*/ 101 w 101"/>
                <a:gd name="T3" fmla="*/ 0 h 119"/>
                <a:gd name="T4" fmla="*/ 0 w 101"/>
                <a:gd name="T5" fmla="*/ 0 h 119"/>
                <a:gd name="T6" fmla="*/ 0 w 101"/>
                <a:gd name="T7" fmla="*/ 119 h 119"/>
                <a:gd name="T8" fmla="*/ 101 w 101"/>
                <a:gd name="T9" fmla="*/ 119 h 119"/>
                <a:gd name="T10" fmla="*/ 101 w 101"/>
                <a:gd name="T11" fmla="*/ 119 h 119"/>
                <a:gd name="T12" fmla="*/ 0 60000 65536"/>
                <a:gd name="T13" fmla="*/ 0 60000 65536"/>
                <a:gd name="T14" fmla="*/ 0 60000 65536"/>
                <a:gd name="T15" fmla="*/ 0 60000 65536"/>
                <a:gd name="T16" fmla="*/ 0 60000 65536"/>
                <a:gd name="T17" fmla="*/ 0 60000 65536"/>
                <a:gd name="T18" fmla="*/ 0 w 101"/>
                <a:gd name="T19" fmla="*/ 0 h 119"/>
                <a:gd name="T20" fmla="*/ 101 w 101"/>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101" h="119">
                  <a:moveTo>
                    <a:pt x="101" y="119"/>
                  </a:moveTo>
                  <a:lnTo>
                    <a:pt x="101" y="0"/>
                  </a:lnTo>
                  <a:lnTo>
                    <a:pt x="0" y="0"/>
                  </a:lnTo>
                  <a:lnTo>
                    <a:pt x="0" y="119"/>
                  </a:lnTo>
                  <a:lnTo>
                    <a:pt x="101" y="119"/>
                  </a:lnTo>
                </a:path>
              </a:pathLst>
            </a:custGeom>
            <a:noFill/>
            <a:ln w="15875">
              <a:solidFill>
                <a:srgbClr val="000000"/>
              </a:solidFill>
              <a:prstDash val="solid"/>
              <a:round/>
              <a:headEnd/>
              <a:tailEnd/>
            </a:ln>
          </p:spPr>
          <p:txBody>
            <a:bodyPr/>
            <a:lstStyle/>
            <a:p>
              <a:endParaRPr lang="en-US"/>
            </a:p>
          </p:txBody>
        </p:sp>
        <p:sp>
          <p:nvSpPr>
            <p:cNvPr id="61479" name="Freeform 36"/>
            <p:cNvSpPr>
              <a:spLocks/>
            </p:cNvSpPr>
            <p:nvPr/>
          </p:nvSpPr>
          <p:spPr bwMode="auto">
            <a:xfrm>
              <a:off x="4087" y="2588"/>
              <a:ext cx="45" cy="38"/>
            </a:xfrm>
            <a:custGeom>
              <a:avLst/>
              <a:gdLst>
                <a:gd name="T0" fmla="*/ 22 w 45"/>
                <a:gd name="T1" fmla="*/ 0 h 38"/>
                <a:gd name="T2" fmla="*/ 0 w 45"/>
                <a:gd name="T3" fmla="*/ 33 h 38"/>
                <a:gd name="T4" fmla="*/ 45 w 45"/>
                <a:gd name="T5" fmla="*/ 38 h 38"/>
                <a:gd name="T6" fmla="*/ 24 w 45"/>
                <a:gd name="T7" fmla="*/ 0 h 38"/>
                <a:gd name="T8" fmla="*/ 24 w 45"/>
                <a:gd name="T9" fmla="*/ 0 h 38"/>
                <a:gd name="T10" fmla="*/ 22 w 45"/>
                <a:gd name="T11" fmla="*/ 0 h 38"/>
                <a:gd name="T12" fmla="*/ 0 60000 65536"/>
                <a:gd name="T13" fmla="*/ 0 60000 65536"/>
                <a:gd name="T14" fmla="*/ 0 60000 65536"/>
                <a:gd name="T15" fmla="*/ 0 60000 65536"/>
                <a:gd name="T16" fmla="*/ 0 60000 65536"/>
                <a:gd name="T17" fmla="*/ 0 60000 65536"/>
                <a:gd name="T18" fmla="*/ 0 w 45"/>
                <a:gd name="T19" fmla="*/ 0 h 38"/>
                <a:gd name="T20" fmla="*/ 45 w 45"/>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5" h="38">
                  <a:moveTo>
                    <a:pt x="22" y="0"/>
                  </a:moveTo>
                  <a:lnTo>
                    <a:pt x="0" y="33"/>
                  </a:lnTo>
                  <a:lnTo>
                    <a:pt x="45" y="38"/>
                  </a:lnTo>
                  <a:lnTo>
                    <a:pt x="24" y="0"/>
                  </a:lnTo>
                  <a:lnTo>
                    <a:pt x="22" y="0"/>
                  </a:lnTo>
                  <a:close/>
                </a:path>
              </a:pathLst>
            </a:custGeom>
            <a:solidFill>
              <a:srgbClr val="EB7500"/>
            </a:solidFill>
            <a:ln w="9525">
              <a:noFill/>
              <a:round/>
              <a:headEnd/>
              <a:tailEnd/>
            </a:ln>
          </p:spPr>
          <p:txBody>
            <a:bodyPr/>
            <a:lstStyle/>
            <a:p>
              <a:endParaRPr lang="en-US"/>
            </a:p>
          </p:txBody>
        </p:sp>
        <p:sp>
          <p:nvSpPr>
            <p:cNvPr id="61480" name="Freeform 37"/>
            <p:cNvSpPr>
              <a:spLocks/>
            </p:cNvSpPr>
            <p:nvPr/>
          </p:nvSpPr>
          <p:spPr bwMode="auto">
            <a:xfrm>
              <a:off x="4087" y="2588"/>
              <a:ext cx="45" cy="38"/>
            </a:xfrm>
            <a:custGeom>
              <a:avLst/>
              <a:gdLst>
                <a:gd name="T0" fmla="*/ 22 w 45"/>
                <a:gd name="T1" fmla="*/ 0 h 38"/>
                <a:gd name="T2" fmla="*/ 0 w 45"/>
                <a:gd name="T3" fmla="*/ 33 h 38"/>
                <a:gd name="T4" fmla="*/ 45 w 45"/>
                <a:gd name="T5" fmla="*/ 38 h 38"/>
                <a:gd name="T6" fmla="*/ 24 w 45"/>
                <a:gd name="T7" fmla="*/ 0 h 38"/>
                <a:gd name="T8" fmla="*/ 24 w 45"/>
                <a:gd name="T9" fmla="*/ 0 h 38"/>
                <a:gd name="T10" fmla="*/ 0 60000 65536"/>
                <a:gd name="T11" fmla="*/ 0 60000 65536"/>
                <a:gd name="T12" fmla="*/ 0 60000 65536"/>
                <a:gd name="T13" fmla="*/ 0 60000 65536"/>
                <a:gd name="T14" fmla="*/ 0 60000 65536"/>
                <a:gd name="T15" fmla="*/ 0 w 45"/>
                <a:gd name="T16" fmla="*/ 0 h 38"/>
                <a:gd name="T17" fmla="*/ 45 w 45"/>
                <a:gd name="T18" fmla="*/ 38 h 38"/>
              </a:gdLst>
              <a:ahLst/>
              <a:cxnLst>
                <a:cxn ang="T10">
                  <a:pos x="T0" y="T1"/>
                </a:cxn>
                <a:cxn ang="T11">
                  <a:pos x="T2" y="T3"/>
                </a:cxn>
                <a:cxn ang="T12">
                  <a:pos x="T4" y="T5"/>
                </a:cxn>
                <a:cxn ang="T13">
                  <a:pos x="T6" y="T7"/>
                </a:cxn>
                <a:cxn ang="T14">
                  <a:pos x="T8" y="T9"/>
                </a:cxn>
              </a:cxnLst>
              <a:rect l="T15" t="T16" r="T17" b="T18"/>
              <a:pathLst>
                <a:path w="45" h="38">
                  <a:moveTo>
                    <a:pt x="22" y="0"/>
                  </a:moveTo>
                  <a:lnTo>
                    <a:pt x="0" y="33"/>
                  </a:lnTo>
                  <a:lnTo>
                    <a:pt x="45" y="38"/>
                  </a:lnTo>
                  <a:lnTo>
                    <a:pt x="24" y="0"/>
                  </a:lnTo>
                </a:path>
              </a:pathLst>
            </a:custGeom>
            <a:noFill/>
            <a:ln w="3175">
              <a:solidFill>
                <a:srgbClr val="EB7500"/>
              </a:solidFill>
              <a:prstDash val="solid"/>
              <a:round/>
              <a:headEnd/>
              <a:tailEnd/>
            </a:ln>
          </p:spPr>
          <p:txBody>
            <a:bodyPr/>
            <a:lstStyle/>
            <a:p>
              <a:endParaRPr lang="en-US"/>
            </a:p>
          </p:txBody>
        </p:sp>
        <p:sp>
          <p:nvSpPr>
            <p:cNvPr id="61481" name="Freeform 38"/>
            <p:cNvSpPr>
              <a:spLocks/>
            </p:cNvSpPr>
            <p:nvPr/>
          </p:nvSpPr>
          <p:spPr bwMode="auto">
            <a:xfrm>
              <a:off x="4087" y="2235"/>
              <a:ext cx="45" cy="38"/>
            </a:xfrm>
            <a:custGeom>
              <a:avLst/>
              <a:gdLst>
                <a:gd name="T0" fmla="*/ 17 w 45"/>
                <a:gd name="T1" fmla="*/ 0 h 38"/>
                <a:gd name="T2" fmla="*/ 0 w 45"/>
                <a:gd name="T3" fmla="*/ 38 h 38"/>
                <a:gd name="T4" fmla="*/ 45 w 45"/>
                <a:gd name="T5" fmla="*/ 35 h 38"/>
                <a:gd name="T6" fmla="*/ 17 w 45"/>
                <a:gd name="T7" fmla="*/ 2 h 38"/>
                <a:gd name="T8" fmla="*/ 17 w 45"/>
                <a:gd name="T9" fmla="*/ 2 h 38"/>
                <a:gd name="T10" fmla="*/ 17 w 45"/>
                <a:gd name="T11" fmla="*/ 0 h 38"/>
                <a:gd name="T12" fmla="*/ 0 60000 65536"/>
                <a:gd name="T13" fmla="*/ 0 60000 65536"/>
                <a:gd name="T14" fmla="*/ 0 60000 65536"/>
                <a:gd name="T15" fmla="*/ 0 60000 65536"/>
                <a:gd name="T16" fmla="*/ 0 60000 65536"/>
                <a:gd name="T17" fmla="*/ 0 60000 65536"/>
                <a:gd name="T18" fmla="*/ 0 w 45"/>
                <a:gd name="T19" fmla="*/ 0 h 38"/>
                <a:gd name="T20" fmla="*/ 45 w 45"/>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5" h="38">
                  <a:moveTo>
                    <a:pt x="17" y="0"/>
                  </a:moveTo>
                  <a:lnTo>
                    <a:pt x="0" y="38"/>
                  </a:lnTo>
                  <a:lnTo>
                    <a:pt x="45" y="35"/>
                  </a:lnTo>
                  <a:lnTo>
                    <a:pt x="17" y="2"/>
                  </a:lnTo>
                  <a:lnTo>
                    <a:pt x="17" y="0"/>
                  </a:lnTo>
                  <a:close/>
                </a:path>
              </a:pathLst>
            </a:custGeom>
            <a:solidFill>
              <a:srgbClr val="EB7500"/>
            </a:solidFill>
            <a:ln w="9525">
              <a:noFill/>
              <a:round/>
              <a:headEnd/>
              <a:tailEnd/>
            </a:ln>
          </p:spPr>
          <p:txBody>
            <a:bodyPr/>
            <a:lstStyle/>
            <a:p>
              <a:endParaRPr lang="en-US"/>
            </a:p>
          </p:txBody>
        </p:sp>
        <p:sp>
          <p:nvSpPr>
            <p:cNvPr id="61482" name="Freeform 39"/>
            <p:cNvSpPr>
              <a:spLocks/>
            </p:cNvSpPr>
            <p:nvPr/>
          </p:nvSpPr>
          <p:spPr bwMode="auto">
            <a:xfrm>
              <a:off x="4087" y="2235"/>
              <a:ext cx="45" cy="38"/>
            </a:xfrm>
            <a:custGeom>
              <a:avLst/>
              <a:gdLst>
                <a:gd name="T0" fmla="*/ 17 w 45"/>
                <a:gd name="T1" fmla="*/ 0 h 38"/>
                <a:gd name="T2" fmla="*/ 0 w 45"/>
                <a:gd name="T3" fmla="*/ 38 h 38"/>
                <a:gd name="T4" fmla="*/ 45 w 45"/>
                <a:gd name="T5" fmla="*/ 35 h 38"/>
                <a:gd name="T6" fmla="*/ 17 w 45"/>
                <a:gd name="T7" fmla="*/ 2 h 38"/>
                <a:gd name="T8" fmla="*/ 17 w 45"/>
                <a:gd name="T9" fmla="*/ 2 h 38"/>
                <a:gd name="T10" fmla="*/ 0 60000 65536"/>
                <a:gd name="T11" fmla="*/ 0 60000 65536"/>
                <a:gd name="T12" fmla="*/ 0 60000 65536"/>
                <a:gd name="T13" fmla="*/ 0 60000 65536"/>
                <a:gd name="T14" fmla="*/ 0 60000 65536"/>
                <a:gd name="T15" fmla="*/ 0 w 45"/>
                <a:gd name="T16" fmla="*/ 0 h 38"/>
                <a:gd name="T17" fmla="*/ 45 w 45"/>
                <a:gd name="T18" fmla="*/ 38 h 38"/>
              </a:gdLst>
              <a:ahLst/>
              <a:cxnLst>
                <a:cxn ang="T10">
                  <a:pos x="T0" y="T1"/>
                </a:cxn>
                <a:cxn ang="T11">
                  <a:pos x="T2" y="T3"/>
                </a:cxn>
                <a:cxn ang="T12">
                  <a:pos x="T4" y="T5"/>
                </a:cxn>
                <a:cxn ang="T13">
                  <a:pos x="T6" y="T7"/>
                </a:cxn>
                <a:cxn ang="T14">
                  <a:pos x="T8" y="T9"/>
                </a:cxn>
              </a:cxnLst>
              <a:rect l="T15" t="T16" r="T17" b="T18"/>
              <a:pathLst>
                <a:path w="45" h="38">
                  <a:moveTo>
                    <a:pt x="17" y="0"/>
                  </a:moveTo>
                  <a:lnTo>
                    <a:pt x="0" y="38"/>
                  </a:lnTo>
                  <a:lnTo>
                    <a:pt x="45" y="35"/>
                  </a:lnTo>
                  <a:lnTo>
                    <a:pt x="17" y="2"/>
                  </a:lnTo>
                </a:path>
              </a:pathLst>
            </a:custGeom>
            <a:noFill/>
            <a:ln w="3175">
              <a:solidFill>
                <a:srgbClr val="EB7500"/>
              </a:solidFill>
              <a:prstDash val="solid"/>
              <a:round/>
              <a:headEnd/>
              <a:tailEnd/>
            </a:ln>
          </p:spPr>
          <p:txBody>
            <a:bodyPr/>
            <a:lstStyle/>
            <a:p>
              <a:endParaRPr lang="en-US"/>
            </a:p>
          </p:txBody>
        </p:sp>
        <p:sp>
          <p:nvSpPr>
            <p:cNvPr id="61483" name="Freeform 40"/>
            <p:cNvSpPr>
              <a:spLocks/>
            </p:cNvSpPr>
            <p:nvPr/>
          </p:nvSpPr>
          <p:spPr bwMode="auto">
            <a:xfrm>
              <a:off x="4087" y="1994"/>
              <a:ext cx="45" cy="38"/>
            </a:xfrm>
            <a:custGeom>
              <a:avLst/>
              <a:gdLst>
                <a:gd name="T0" fmla="*/ 19 w 45"/>
                <a:gd name="T1" fmla="*/ 0 h 38"/>
                <a:gd name="T2" fmla="*/ 0 w 45"/>
                <a:gd name="T3" fmla="*/ 35 h 38"/>
                <a:gd name="T4" fmla="*/ 45 w 45"/>
                <a:gd name="T5" fmla="*/ 38 h 38"/>
                <a:gd name="T6" fmla="*/ 22 w 45"/>
                <a:gd name="T7" fmla="*/ 0 h 38"/>
                <a:gd name="T8" fmla="*/ 22 w 45"/>
                <a:gd name="T9" fmla="*/ 0 h 38"/>
                <a:gd name="T10" fmla="*/ 19 w 45"/>
                <a:gd name="T11" fmla="*/ 0 h 38"/>
                <a:gd name="T12" fmla="*/ 0 60000 65536"/>
                <a:gd name="T13" fmla="*/ 0 60000 65536"/>
                <a:gd name="T14" fmla="*/ 0 60000 65536"/>
                <a:gd name="T15" fmla="*/ 0 60000 65536"/>
                <a:gd name="T16" fmla="*/ 0 60000 65536"/>
                <a:gd name="T17" fmla="*/ 0 60000 65536"/>
                <a:gd name="T18" fmla="*/ 0 w 45"/>
                <a:gd name="T19" fmla="*/ 0 h 38"/>
                <a:gd name="T20" fmla="*/ 45 w 45"/>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5" h="38">
                  <a:moveTo>
                    <a:pt x="19" y="0"/>
                  </a:moveTo>
                  <a:lnTo>
                    <a:pt x="0" y="35"/>
                  </a:lnTo>
                  <a:lnTo>
                    <a:pt x="45" y="38"/>
                  </a:lnTo>
                  <a:lnTo>
                    <a:pt x="22" y="0"/>
                  </a:lnTo>
                  <a:lnTo>
                    <a:pt x="19" y="0"/>
                  </a:lnTo>
                  <a:close/>
                </a:path>
              </a:pathLst>
            </a:custGeom>
            <a:solidFill>
              <a:srgbClr val="EB7500"/>
            </a:solidFill>
            <a:ln w="9525">
              <a:noFill/>
              <a:round/>
              <a:headEnd/>
              <a:tailEnd/>
            </a:ln>
          </p:spPr>
          <p:txBody>
            <a:bodyPr/>
            <a:lstStyle/>
            <a:p>
              <a:endParaRPr lang="en-US"/>
            </a:p>
          </p:txBody>
        </p:sp>
        <p:sp>
          <p:nvSpPr>
            <p:cNvPr id="61484" name="Freeform 41"/>
            <p:cNvSpPr>
              <a:spLocks/>
            </p:cNvSpPr>
            <p:nvPr/>
          </p:nvSpPr>
          <p:spPr bwMode="auto">
            <a:xfrm>
              <a:off x="4087" y="1994"/>
              <a:ext cx="45" cy="38"/>
            </a:xfrm>
            <a:custGeom>
              <a:avLst/>
              <a:gdLst>
                <a:gd name="T0" fmla="*/ 19 w 45"/>
                <a:gd name="T1" fmla="*/ 0 h 38"/>
                <a:gd name="T2" fmla="*/ 0 w 45"/>
                <a:gd name="T3" fmla="*/ 35 h 38"/>
                <a:gd name="T4" fmla="*/ 45 w 45"/>
                <a:gd name="T5" fmla="*/ 38 h 38"/>
                <a:gd name="T6" fmla="*/ 22 w 45"/>
                <a:gd name="T7" fmla="*/ 0 h 38"/>
                <a:gd name="T8" fmla="*/ 22 w 45"/>
                <a:gd name="T9" fmla="*/ 0 h 38"/>
                <a:gd name="T10" fmla="*/ 0 60000 65536"/>
                <a:gd name="T11" fmla="*/ 0 60000 65536"/>
                <a:gd name="T12" fmla="*/ 0 60000 65536"/>
                <a:gd name="T13" fmla="*/ 0 60000 65536"/>
                <a:gd name="T14" fmla="*/ 0 60000 65536"/>
                <a:gd name="T15" fmla="*/ 0 w 45"/>
                <a:gd name="T16" fmla="*/ 0 h 38"/>
                <a:gd name="T17" fmla="*/ 45 w 45"/>
                <a:gd name="T18" fmla="*/ 38 h 38"/>
              </a:gdLst>
              <a:ahLst/>
              <a:cxnLst>
                <a:cxn ang="T10">
                  <a:pos x="T0" y="T1"/>
                </a:cxn>
                <a:cxn ang="T11">
                  <a:pos x="T2" y="T3"/>
                </a:cxn>
                <a:cxn ang="T12">
                  <a:pos x="T4" y="T5"/>
                </a:cxn>
                <a:cxn ang="T13">
                  <a:pos x="T6" y="T7"/>
                </a:cxn>
                <a:cxn ang="T14">
                  <a:pos x="T8" y="T9"/>
                </a:cxn>
              </a:cxnLst>
              <a:rect l="T15" t="T16" r="T17" b="T18"/>
              <a:pathLst>
                <a:path w="45" h="38">
                  <a:moveTo>
                    <a:pt x="19" y="0"/>
                  </a:moveTo>
                  <a:lnTo>
                    <a:pt x="0" y="35"/>
                  </a:lnTo>
                  <a:lnTo>
                    <a:pt x="45" y="38"/>
                  </a:lnTo>
                  <a:lnTo>
                    <a:pt x="22" y="0"/>
                  </a:lnTo>
                </a:path>
              </a:pathLst>
            </a:custGeom>
            <a:noFill/>
            <a:ln w="3175">
              <a:solidFill>
                <a:srgbClr val="EB7500"/>
              </a:solidFill>
              <a:prstDash val="solid"/>
              <a:round/>
              <a:headEnd/>
              <a:tailEnd/>
            </a:ln>
          </p:spPr>
          <p:txBody>
            <a:bodyPr/>
            <a:lstStyle/>
            <a:p>
              <a:endParaRPr lang="en-US"/>
            </a:p>
          </p:txBody>
        </p:sp>
        <p:sp>
          <p:nvSpPr>
            <p:cNvPr id="61485" name="Freeform 42"/>
            <p:cNvSpPr>
              <a:spLocks/>
            </p:cNvSpPr>
            <p:nvPr/>
          </p:nvSpPr>
          <p:spPr bwMode="auto">
            <a:xfrm>
              <a:off x="4092" y="1657"/>
              <a:ext cx="40" cy="41"/>
            </a:xfrm>
            <a:custGeom>
              <a:avLst/>
              <a:gdLst>
                <a:gd name="T0" fmla="*/ 0 w 40"/>
                <a:gd name="T1" fmla="*/ 0 h 41"/>
                <a:gd name="T2" fmla="*/ 0 w 40"/>
                <a:gd name="T3" fmla="*/ 41 h 41"/>
                <a:gd name="T4" fmla="*/ 40 w 40"/>
                <a:gd name="T5" fmla="*/ 22 h 41"/>
                <a:gd name="T6" fmla="*/ 0 w 40"/>
                <a:gd name="T7" fmla="*/ 3 h 41"/>
                <a:gd name="T8" fmla="*/ 0 w 40"/>
                <a:gd name="T9" fmla="*/ 3 h 41"/>
                <a:gd name="T10" fmla="*/ 0 w 40"/>
                <a:gd name="T11" fmla="*/ 0 h 41"/>
                <a:gd name="T12" fmla="*/ 0 60000 65536"/>
                <a:gd name="T13" fmla="*/ 0 60000 65536"/>
                <a:gd name="T14" fmla="*/ 0 60000 65536"/>
                <a:gd name="T15" fmla="*/ 0 60000 65536"/>
                <a:gd name="T16" fmla="*/ 0 60000 65536"/>
                <a:gd name="T17" fmla="*/ 0 60000 65536"/>
                <a:gd name="T18" fmla="*/ 0 w 40"/>
                <a:gd name="T19" fmla="*/ 0 h 41"/>
                <a:gd name="T20" fmla="*/ 40 w 40"/>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40" h="41">
                  <a:moveTo>
                    <a:pt x="0" y="0"/>
                  </a:moveTo>
                  <a:lnTo>
                    <a:pt x="0" y="41"/>
                  </a:lnTo>
                  <a:lnTo>
                    <a:pt x="40" y="22"/>
                  </a:lnTo>
                  <a:lnTo>
                    <a:pt x="0" y="3"/>
                  </a:lnTo>
                  <a:lnTo>
                    <a:pt x="0" y="0"/>
                  </a:lnTo>
                  <a:close/>
                </a:path>
              </a:pathLst>
            </a:custGeom>
            <a:solidFill>
              <a:srgbClr val="EB7500"/>
            </a:solidFill>
            <a:ln w="9525">
              <a:noFill/>
              <a:round/>
              <a:headEnd/>
              <a:tailEnd/>
            </a:ln>
          </p:spPr>
          <p:txBody>
            <a:bodyPr/>
            <a:lstStyle/>
            <a:p>
              <a:endParaRPr lang="en-US"/>
            </a:p>
          </p:txBody>
        </p:sp>
        <p:sp>
          <p:nvSpPr>
            <p:cNvPr id="61486" name="Freeform 43"/>
            <p:cNvSpPr>
              <a:spLocks/>
            </p:cNvSpPr>
            <p:nvPr/>
          </p:nvSpPr>
          <p:spPr bwMode="auto">
            <a:xfrm>
              <a:off x="4092" y="1657"/>
              <a:ext cx="40" cy="41"/>
            </a:xfrm>
            <a:custGeom>
              <a:avLst/>
              <a:gdLst>
                <a:gd name="T0" fmla="*/ 0 w 40"/>
                <a:gd name="T1" fmla="*/ 0 h 41"/>
                <a:gd name="T2" fmla="*/ 0 w 40"/>
                <a:gd name="T3" fmla="*/ 41 h 41"/>
                <a:gd name="T4" fmla="*/ 40 w 40"/>
                <a:gd name="T5" fmla="*/ 22 h 41"/>
                <a:gd name="T6" fmla="*/ 0 w 40"/>
                <a:gd name="T7" fmla="*/ 3 h 41"/>
                <a:gd name="T8" fmla="*/ 0 w 40"/>
                <a:gd name="T9" fmla="*/ 3 h 41"/>
                <a:gd name="T10" fmla="*/ 0 60000 65536"/>
                <a:gd name="T11" fmla="*/ 0 60000 65536"/>
                <a:gd name="T12" fmla="*/ 0 60000 65536"/>
                <a:gd name="T13" fmla="*/ 0 60000 65536"/>
                <a:gd name="T14" fmla="*/ 0 60000 65536"/>
                <a:gd name="T15" fmla="*/ 0 w 40"/>
                <a:gd name="T16" fmla="*/ 0 h 41"/>
                <a:gd name="T17" fmla="*/ 40 w 40"/>
                <a:gd name="T18" fmla="*/ 41 h 41"/>
              </a:gdLst>
              <a:ahLst/>
              <a:cxnLst>
                <a:cxn ang="T10">
                  <a:pos x="T0" y="T1"/>
                </a:cxn>
                <a:cxn ang="T11">
                  <a:pos x="T2" y="T3"/>
                </a:cxn>
                <a:cxn ang="T12">
                  <a:pos x="T4" y="T5"/>
                </a:cxn>
                <a:cxn ang="T13">
                  <a:pos x="T6" y="T7"/>
                </a:cxn>
                <a:cxn ang="T14">
                  <a:pos x="T8" y="T9"/>
                </a:cxn>
              </a:cxnLst>
              <a:rect l="T15" t="T16" r="T17" b="T18"/>
              <a:pathLst>
                <a:path w="40" h="41">
                  <a:moveTo>
                    <a:pt x="0" y="0"/>
                  </a:moveTo>
                  <a:lnTo>
                    <a:pt x="0" y="41"/>
                  </a:lnTo>
                  <a:lnTo>
                    <a:pt x="40" y="22"/>
                  </a:lnTo>
                  <a:lnTo>
                    <a:pt x="0" y="3"/>
                  </a:lnTo>
                </a:path>
              </a:pathLst>
            </a:custGeom>
            <a:noFill/>
            <a:ln w="3175">
              <a:solidFill>
                <a:srgbClr val="EB7500"/>
              </a:solidFill>
              <a:prstDash val="solid"/>
              <a:round/>
              <a:headEnd/>
              <a:tailEnd/>
            </a:ln>
          </p:spPr>
          <p:txBody>
            <a:bodyPr/>
            <a:lstStyle/>
            <a:p>
              <a:endParaRPr lang="en-US"/>
            </a:p>
          </p:txBody>
        </p:sp>
        <p:sp>
          <p:nvSpPr>
            <p:cNvPr id="61487" name="Freeform 44"/>
            <p:cNvSpPr>
              <a:spLocks/>
            </p:cNvSpPr>
            <p:nvPr/>
          </p:nvSpPr>
          <p:spPr bwMode="auto">
            <a:xfrm>
              <a:off x="2805" y="1858"/>
              <a:ext cx="664" cy="119"/>
            </a:xfrm>
            <a:custGeom>
              <a:avLst/>
              <a:gdLst>
                <a:gd name="T0" fmla="*/ 664 w 664"/>
                <a:gd name="T1" fmla="*/ 117 h 119"/>
                <a:gd name="T2" fmla="*/ 664 w 664"/>
                <a:gd name="T3" fmla="*/ 0 h 119"/>
                <a:gd name="T4" fmla="*/ 0 w 664"/>
                <a:gd name="T5" fmla="*/ 0 h 119"/>
                <a:gd name="T6" fmla="*/ 0 w 664"/>
                <a:gd name="T7" fmla="*/ 119 h 119"/>
                <a:gd name="T8" fmla="*/ 664 w 664"/>
                <a:gd name="T9" fmla="*/ 119 h 119"/>
                <a:gd name="T10" fmla="*/ 664 w 664"/>
                <a:gd name="T11" fmla="*/ 119 h 119"/>
                <a:gd name="T12" fmla="*/ 0 60000 65536"/>
                <a:gd name="T13" fmla="*/ 0 60000 65536"/>
                <a:gd name="T14" fmla="*/ 0 60000 65536"/>
                <a:gd name="T15" fmla="*/ 0 60000 65536"/>
                <a:gd name="T16" fmla="*/ 0 60000 65536"/>
                <a:gd name="T17" fmla="*/ 0 60000 65536"/>
                <a:gd name="T18" fmla="*/ 0 w 664"/>
                <a:gd name="T19" fmla="*/ 0 h 119"/>
                <a:gd name="T20" fmla="*/ 664 w 664"/>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664" h="119">
                  <a:moveTo>
                    <a:pt x="664" y="117"/>
                  </a:moveTo>
                  <a:lnTo>
                    <a:pt x="664" y="0"/>
                  </a:lnTo>
                  <a:lnTo>
                    <a:pt x="0" y="0"/>
                  </a:lnTo>
                  <a:lnTo>
                    <a:pt x="0" y="119"/>
                  </a:lnTo>
                  <a:lnTo>
                    <a:pt x="664" y="119"/>
                  </a:lnTo>
                </a:path>
              </a:pathLst>
            </a:custGeom>
            <a:noFill/>
            <a:ln w="15875">
              <a:solidFill>
                <a:srgbClr val="000000"/>
              </a:solidFill>
              <a:prstDash val="solid"/>
              <a:round/>
              <a:headEnd/>
              <a:tailEnd/>
            </a:ln>
          </p:spPr>
          <p:txBody>
            <a:bodyPr/>
            <a:lstStyle/>
            <a:p>
              <a:endParaRPr lang="en-US"/>
            </a:p>
          </p:txBody>
        </p:sp>
        <p:sp>
          <p:nvSpPr>
            <p:cNvPr id="61488" name="Freeform 45"/>
            <p:cNvSpPr>
              <a:spLocks/>
            </p:cNvSpPr>
            <p:nvPr/>
          </p:nvSpPr>
          <p:spPr bwMode="auto">
            <a:xfrm>
              <a:off x="3125" y="1674"/>
              <a:ext cx="979" cy="10"/>
            </a:xfrm>
            <a:custGeom>
              <a:avLst/>
              <a:gdLst>
                <a:gd name="T0" fmla="*/ 0 w 979"/>
                <a:gd name="T1" fmla="*/ 10 h 10"/>
                <a:gd name="T2" fmla="*/ 979 w 979"/>
                <a:gd name="T3" fmla="*/ 10 h 10"/>
                <a:gd name="T4" fmla="*/ 979 w 979"/>
                <a:gd name="T5" fmla="*/ 0 h 10"/>
                <a:gd name="T6" fmla="*/ 2 w 979"/>
                <a:gd name="T7" fmla="*/ 0 h 10"/>
                <a:gd name="T8" fmla="*/ 2 w 979"/>
                <a:gd name="T9" fmla="*/ 10 h 10"/>
                <a:gd name="T10" fmla="*/ 2 w 979"/>
                <a:gd name="T11" fmla="*/ 10 h 10"/>
                <a:gd name="T12" fmla="*/ 0 w 979"/>
                <a:gd name="T13" fmla="*/ 10 h 10"/>
                <a:gd name="T14" fmla="*/ 0 60000 65536"/>
                <a:gd name="T15" fmla="*/ 0 60000 65536"/>
                <a:gd name="T16" fmla="*/ 0 60000 65536"/>
                <a:gd name="T17" fmla="*/ 0 60000 65536"/>
                <a:gd name="T18" fmla="*/ 0 60000 65536"/>
                <a:gd name="T19" fmla="*/ 0 60000 65536"/>
                <a:gd name="T20" fmla="*/ 0 60000 65536"/>
                <a:gd name="T21" fmla="*/ 0 w 979"/>
                <a:gd name="T22" fmla="*/ 0 h 10"/>
                <a:gd name="T23" fmla="*/ 979 w 97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9" h="10">
                  <a:moveTo>
                    <a:pt x="0" y="10"/>
                  </a:moveTo>
                  <a:lnTo>
                    <a:pt x="979" y="10"/>
                  </a:lnTo>
                  <a:lnTo>
                    <a:pt x="979" y="0"/>
                  </a:lnTo>
                  <a:lnTo>
                    <a:pt x="2" y="0"/>
                  </a:lnTo>
                  <a:lnTo>
                    <a:pt x="2" y="10"/>
                  </a:lnTo>
                  <a:lnTo>
                    <a:pt x="0" y="10"/>
                  </a:lnTo>
                  <a:close/>
                </a:path>
              </a:pathLst>
            </a:custGeom>
            <a:solidFill>
              <a:srgbClr val="EB7500"/>
            </a:solidFill>
            <a:ln w="9525">
              <a:noFill/>
              <a:round/>
              <a:headEnd/>
              <a:tailEnd/>
            </a:ln>
          </p:spPr>
          <p:txBody>
            <a:bodyPr/>
            <a:lstStyle/>
            <a:p>
              <a:endParaRPr lang="en-US"/>
            </a:p>
          </p:txBody>
        </p:sp>
        <p:sp>
          <p:nvSpPr>
            <p:cNvPr id="61489" name="Freeform 46"/>
            <p:cNvSpPr>
              <a:spLocks/>
            </p:cNvSpPr>
            <p:nvPr/>
          </p:nvSpPr>
          <p:spPr bwMode="auto">
            <a:xfrm>
              <a:off x="3125" y="1674"/>
              <a:ext cx="979" cy="10"/>
            </a:xfrm>
            <a:custGeom>
              <a:avLst/>
              <a:gdLst>
                <a:gd name="T0" fmla="*/ 0 w 979"/>
                <a:gd name="T1" fmla="*/ 10 h 10"/>
                <a:gd name="T2" fmla="*/ 979 w 979"/>
                <a:gd name="T3" fmla="*/ 10 h 10"/>
                <a:gd name="T4" fmla="*/ 979 w 979"/>
                <a:gd name="T5" fmla="*/ 0 h 10"/>
                <a:gd name="T6" fmla="*/ 2 w 979"/>
                <a:gd name="T7" fmla="*/ 0 h 10"/>
                <a:gd name="T8" fmla="*/ 2 w 979"/>
                <a:gd name="T9" fmla="*/ 10 h 10"/>
                <a:gd name="T10" fmla="*/ 2 w 979"/>
                <a:gd name="T11" fmla="*/ 10 h 10"/>
                <a:gd name="T12" fmla="*/ 0 60000 65536"/>
                <a:gd name="T13" fmla="*/ 0 60000 65536"/>
                <a:gd name="T14" fmla="*/ 0 60000 65536"/>
                <a:gd name="T15" fmla="*/ 0 60000 65536"/>
                <a:gd name="T16" fmla="*/ 0 60000 65536"/>
                <a:gd name="T17" fmla="*/ 0 60000 65536"/>
                <a:gd name="T18" fmla="*/ 0 w 979"/>
                <a:gd name="T19" fmla="*/ 0 h 10"/>
                <a:gd name="T20" fmla="*/ 979 w 97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79" h="10">
                  <a:moveTo>
                    <a:pt x="0" y="10"/>
                  </a:moveTo>
                  <a:lnTo>
                    <a:pt x="979" y="10"/>
                  </a:lnTo>
                  <a:lnTo>
                    <a:pt x="979" y="0"/>
                  </a:lnTo>
                  <a:lnTo>
                    <a:pt x="2" y="0"/>
                  </a:lnTo>
                  <a:lnTo>
                    <a:pt x="2" y="10"/>
                  </a:lnTo>
                </a:path>
              </a:pathLst>
            </a:custGeom>
            <a:noFill/>
            <a:ln w="3175">
              <a:solidFill>
                <a:srgbClr val="EB7500"/>
              </a:solidFill>
              <a:prstDash val="solid"/>
              <a:round/>
              <a:headEnd/>
              <a:tailEnd/>
            </a:ln>
          </p:spPr>
          <p:txBody>
            <a:bodyPr/>
            <a:lstStyle/>
            <a:p>
              <a:endParaRPr lang="en-US"/>
            </a:p>
          </p:txBody>
        </p:sp>
        <p:sp>
          <p:nvSpPr>
            <p:cNvPr id="61490" name="Freeform 47"/>
            <p:cNvSpPr>
              <a:spLocks/>
            </p:cNvSpPr>
            <p:nvPr/>
          </p:nvSpPr>
          <p:spPr bwMode="auto">
            <a:xfrm>
              <a:off x="3132" y="1438"/>
              <a:ext cx="977" cy="584"/>
            </a:xfrm>
            <a:custGeom>
              <a:avLst/>
              <a:gdLst>
                <a:gd name="T0" fmla="*/ 0 w 977"/>
                <a:gd name="T1" fmla="*/ 9 h 584"/>
                <a:gd name="T2" fmla="*/ 972 w 977"/>
                <a:gd name="T3" fmla="*/ 584 h 584"/>
                <a:gd name="T4" fmla="*/ 977 w 977"/>
                <a:gd name="T5" fmla="*/ 575 h 584"/>
                <a:gd name="T6" fmla="*/ 7 w 977"/>
                <a:gd name="T7" fmla="*/ 0 h 584"/>
                <a:gd name="T8" fmla="*/ 2 w 977"/>
                <a:gd name="T9" fmla="*/ 9 h 584"/>
                <a:gd name="T10" fmla="*/ 2 w 977"/>
                <a:gd name="T11" fmla="*/ 9 h 584"/>
                <a:gd name="T12" fmla="*/ 0 w 977"/>
                <a:gd name="T13" fmla="*/ 9 h 584"/>
                <a:gd name="T14" fmla="*/ 0 60000 65536"/>
                <a:gd name="T15" fmla="*/ 0 60000 65536"/>
                <a:gd name="T16" fmla="*/ 0 60000 65536"/>
                <a:gd name="T17" fmla="*/ 0 60000 65536"/>
                <a:gd name="T18" fmla="*/ 0 60000 65536"/>
                <a:gd name="T19" fmla="*/ 0 60000 65536"/>
                <a:gd name="T20" fmla="*/ 0 60000 65536"/>
                <a:gd name="T21" fmla="*/ 0 w 977"/>
                <a:gd name="T22" fmla="*/ 0 h 584"/>
                <a:gd name="T23" fmla="*/ 977 w 977"/>
                <a:gd name="T24" fmla="*/ 584 h 5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7" h="584">
                  <a:moveTo>
                    <a:pt x="0" y="9"/>
                  </a:moveTo>
                  <a:lnTo>
                    <a:pt x="972" y="584"/>
                  </a:lnTo>
                  <a:lnTo>
                    <a:pt x="977" y="575"/>
                  </a:lnTo>
                  <a:lnTo>
                    <a:pt x="7" y="0"/>
                  </a:lnTo>
                  <a:lnTo>
                    <a:pt x="2" y="9"/>
                  </a:lnTo>
                  <a:lnTo>
                    <a:pt x="0" y="9"/>
                  </a:lnTo>
                  <a:close/>
                </a:path>
              </a:pathLst>
            </a:custGeom>
            <a:solidFill>
              <a:srgbClr val="EB7500"/>
            </a:solidFill>
            <a:ln w="9525">
              <a:noFill/>
              <a:round/>
              <a:headEnd/>
              <a:tailEnd/>
            </a:ln>
          </p:spPr>
          <p:txBody>
            <a:bodyPr/>
            <a:lstStyle/>
            <a:p>
              <a:endParaRPr lang="en-US"/>
            </a:p>
          </p:txBody>
        </p:sp>
        <p:sp>
          <p:nvSpPr>
            <p:cNvPr id="61491" name="Freeform 48"/>
            <p:cNvSpPr>
              <a:spLocks/>
            </p:cNvSpPr>
            <p:nvPr/>
          </p:nvSpPr>
          <p:spPr bwMode="auto">
            <a:xfrm>
              <a:off x="3132" y="1438"/>
              <a:ext cx="977" cy="584"/>
            </a:xfrm>
            <a:custGeom>
              <a:avLst/>
              <a:gdLst>
                <a:gd name="T0" fmla="*/ 0 w 977"/>
                <a:gd name="T1" fmla="*/ 9 h 584"/>
                <a:gd name="T2" fmla="*/ 972 w 977"/>
                <a:gd name="T3" fmla="*/ 584 h 584"/>
                <a:gd name="T4" fmla="*/ 977 w 977"/>
                <a:gd name="T5" fmla="*/ 575 h 584"/>
                <a:gd name="T6" fmla="*/ 7 w 977"/>
                <a:gd name="T7" fmla="*/ 0 h 584"/>
                <a:gd name="T8" fmla="*/ 2 w 977"/>
                <a:gd name="T9" fmla="*/ 9 h 584"/>
                <a:gd name="T10" fmla="*/ 2 w 977"/>
                <a:gd name="T11" fmla="*/ 9 h 584"/>
                <a:gd name="T12" fmla="*/ 0 60000 65536"/>
                <a:gd name="T13" fmla="*/ 0 60000 65536"/>
                <a:gd name="T14" fmla="*/ 0 60000 65536"/>
                <a:gd name="T15" fmla="*/ 0 60000 65536"/>
                <a:gd name="T16" fmla="*/ 0 60000 65536"/>
                <a:gd name="T17" fmla="*/ 0 60000 65536"/>
                <a:gd name="T18" fmla="*/ 0 w 977"/>
                <a:gd name="T19" fmla="*/ 0 h 584"/>
                <a:gd name="T20" fmla="*/ 977 w 977"/>
                <a:gd name="T21" fmla="*/ 584 h 584"/>
              </a:gdLst>
              <a:ahLst/>
              <a:cxnLst>
                <a:cxn ang="T12">
                  <a:pos x="T0" y="T1"/>
                </a:cxn>
                <a:cxn ang="T13">
                  <a:pos x="T2" y="T3"/>
                </a:cxn>
                <a:cxn ang="T14">
                  <a:pos x="T4" y="T5"/>
                </a:cxn>
                <a:cxn ang="T15">
                  <a:pos x="T6" y="T7"/>
                </a:cxn>
                <a:cxn ang="T16">
                  <a:pos x="T8" y="T9"/>
                </a:cxn>
                <a:cxn ang="T17">
                  <a:pos x="T10" y="T11"/>
                </a:cxn>
              </a:cxnLst>
              <a:rect l="T18" t="T19" r="T20" b="T21"/>
              <a:pathLst>
                <a:path w="977" h="584">
                  <a:moveTo>
                    <a:pt x="0" y="9"/>
                  </a:moveTo>
                  <a:lnTo>
                    <a:pt x="972" y="584"/>
                  </a:lnTo>
                  <a:lnTo>
                    <a:pt x="977" y="575"/>
                  </a:lnTo>
                  <a:lnTo>
                    <a:pt x="7" y="0"/>
                  </a:lnTo>
                  <a:lnTo>
                    <a:pt x="2" y="9"/>
                  </a:lnTo>
                </a:path>
              </a:pathLst>
            </a:custGeom>
            <a:noFill/>
            <a:ln w="3175">
              <a:solidFill>
                <a:srgbClr val="EB7500"/>
              </a:solidFill>
              <a:prstDash val="solid"/>
              <a:round/>
              <a:headEnd/>
              <a:tailEnd/>
            </a:ln>
          </p:spPr>
          <p:txBody>
            <a:bodyPr/>
            <a:lstStyle/>
            <a:p>
              <a:endParaRPr lang="en-US"/>
            </a:p>
          </p:txBody>
        </p:sp>
        <p:sp>
          <p:nvSpPr>
            <p:cNvPr id="61492" name="Freeform 49"/>
            <p:cNvSpPr>
              <a:spLocks/>
            </p:cNvSpPr>
            <p:nvPr/>
          </p:nvSpPr>
          <p:spPr bwMode="auto">
            <a:xfrm>
              <a:off x="3125" y="1796"/>
              <a:ext cx="984" cy="470"/>
            </a:xfrm>
            <a:custGeom>
              <a:avLst/>
              <a:gdLst>
                <a:gd name="T0" fmla="*/ 0 w 984"/>
                <a:gd name="T1" fmla="*/ 7 h 470"/>
                <a:gd name="T2" fmla="*/ 981 w 984"/>
                <a:gd name="T3" fmla="*/ 470 h 470"/>
                <a:gd name="T4" fmla="*/ 984 w 984"/>
                <a:gd name="T5" fmla="*/ 460 h 470"/>
                <a:gd name="T6" fmla="*/ 5 w 984"/>
                <a:gd name="T7" fmla="*/ 0 h 470"/>
                <a:gd name="T8" fmla="*/ 2 w 984"/>
                <a:gd name="T9" fmla="*/ 7 h 470"/>
                <a:gd name="T10" fmla="*/ 2 w 984"/>
                <a:gd name="T11" fmla="*/ 7 h 470"/>
                <a:gd name="T12" fmla="*/ 0 w 984"/>
                <a:gd name="T13" fmla="*/ 7 h 470"/>
                <a:gd name="T14" fmla="*/ 0 60000 65536"/>
                <a:gd name="T15" fmla="*/ 0 60000 65536"/>
                <a:gd name="T16" fmla="*/ 0 60000 65536"/>
                <a:gd name="T17" fmla="*/ 0 60000 65536"/>
                <a:gd name="T18" fmla="*/ 0 60000 65536"/>
                <a:gd name="T19" fmla="*/ 0 60000 65536"/>
                <a:gd name="T20" fmla="*/ 0 60000 65536"/>
                <a:gd name="T21" fmla="*/ 0 w 984"/>
                <a:gd name="T22" fmla="*/ 0 h 470"/>
                <a:gd name="T23" fmla="*/ 984 w 984"/>
                <a:gd name="T24" fmla="*/ 470 h 4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4" h="470">
                  <a:moveTo>
                    <a:pt x="0" y="7"/>
                  </a:moveTo>
                  <a:lnTo>
                    <a:pt x="981" y="470"/>
                  </a:lnTo>
                  <a:lnTo>
                    <a:pt x="984" y="460"/>
                  </a:lnTo>
                  <a:lnTo>
                    <a:pt x="5" y="0"/>
                  </a:lnTo>
                  <a:lnTo>
                    <a:pt x="2" y="7"/>
                  </a:lnTo>
                  <a:lnTo>
                    <a:pt x="0" y="7"/>
                  </a:lnTo>
                  <a:close/>
                </a:path>
              </a:pathLst>
            </a:custGeom>
            <a:solidFill>
              <a:srgbClr val="EB7500"/>
            </a:solidFill>
            <a:ln w="9525">
              <a:noFill/>
              <a:round/>
              <a:headEnd/>
              <a:tailEnd/>
            </a:ln>
          </p:spPr>
          <p:txBody>
            <a:bodyPr/>
            <a:lstStyle/>
            <a:p>
              <a:endParaRPr lang="en-US"/>
            </a:p>
          </p:txBody>
        </p:sp>
        <p:sp>
          <p:nvSpPr>
            <p:cNvPr id="61493" name="Freeform 50"/>
            <p:cNvSpPr>
              <a:spLocks/>
            </p:cNvSpPr>
            <p:nvPr/>
          </p:nvSpPr>
          <p:spPr bwMode="auto">
            <a:xfrm>
              <a:off x="3125" y="1796"/>
              <a:ext cx="984" cy="470"/>
            </a:xfrm>
            <a:custGeom>
              <a:avLst/>
              <a:gdLst>
                <a:gd name="T0" fmla="*/ 0 w 984"/>
                <a:gd name="T1" fmla="*/ 7 h 470"/>
                <a:gd name="T2" fmla="*/ 981 w 984"/>
                <a:gd name="T3" fmla="*/ 470 h 470"/>
                <a:gd name="T4" fmla="*/ 984 w 984"/>
                <a:gd name="T5" fmla="*/ 460 h 470"/>
                <a:gd name="T6" fmla="*/ 5 w 984"/>
                <a:gd name="T7" fmla="*/ 0 h 470"/>
                <a:gd name="T8" fmla="*/ 2 w 984"/>
                <a:gd name="T9" fmla="*/ 7 h 470"/>
                <a:gd name="T10" fmla="*/ 2 w 984"/>
                <a:gd name="T11" fmla="*/ 7 h 470"/>
                <a:gd name="T12" fmla="*/ 0 60000 65536"/>
                <a:gd name="T13" fmla="*/ 0 60000 65536"/>
                <a:gd name="T14" fmla="*/ 0 60000 65536"/>
                <a:gd name="T15" fmla="*/ 0 60000 65536"/>
                <a:gd name="T16" fmla="*/ 0 60000 65536"/>
                <a:gd name="T17" fmla="*/ 0 60000 65536"/>
                <a:gd name="T18" fmla="*/ 0 w 984"/>
                <a:gd name="T19" fmla="*/ 0 h 470"/>
                <a:gd name="T20" fmla="*/ 984 w 984"/>
                <a:gd name="T21" fmla="*/ 470 h 470"/>
              </a:gdLst>
              <a:ahLst/>
              <a:cxnLst>
                <a:cxn ang="T12">
                  <a:pos x="T0" y="T1"/>
                </a:cxn>
                <a:cxn ang="T13">
                  <a:pos x="T2" y="T3"/>
                </a:cxn>
                <a:cxn ang="T14">
                  <a:pos x="T4" y="T5"/>
                </a:cxn>
                <a:cxn ang="T15">
                  <a:pos x="T6" y="T7"/>
                </a:cxn>
                <a:cxn ang="T16">
                  <a:pos x="T8" y="T9"/>
                </a:cxn>
                <a:cxn ang="T17">
                  <a:pos x="T10" y="T11"/>
                </a:cxn>
              </a:cxnLst>
              <a:rect l="T18" t="T19" r="T20" b="T21"/>
              <a:pathLst>
                <a:path w="984" h="470">
                  <a:moveTo>
                    <a:pt x="0" y="7"/>
                  </a:moveTo>
                  <a:lnTo>
                    <a:pt x="981" y="470"/>
                  </a:lnTo>
                  <a:lnTo>
                    <a:pt x="984" y="460"/>
                  </a:lnTo>
                  <a:lnTo>
                    <a:pt x="5" y="0"/>
                  </a:lnTo>
                  <a:lnTo>
                    <a:pt x="2" y="7"/>
                  </a:lnTo>
                </a:path>
              </a:pathLst>
            </a:custGeom>
            <a:noFill/>
            <a:ln w="3175">
              <a:solidFill>
                <a:srgbClr val="EB7500"/>
              </a:solidFill>
              <a:prstDash val="solid"/>
              <a:round/>
              <a:headEnd/>
              <a:tailEnd/>
            </a:ln>
          </p:spPr>
          <p:txBody>
            <a:bodyPr/>
            <a:lstStyle/>
            <a:p>
              <a:endParaRPr lang="en-US"/>
            </a:p>
          </p:txBody>
        </p:sp>
        <p:sp>
          <p:nvSpPr>
            <p:cNvPr id="61494" name="Freeform 51"/>
            <p:cNvSpPr>
              <a:spLocks/>
            </p:cNvSpPr>
            <p:nvPr/>
          </p:nvSpPr>
          <p:spPr bwMode="auto">
            <a:xfrm>
              <a:off x="3125" y="2032"/>
              <a:ext cx="986" cy="582"/>
            </a:xfrm>
            <a:custGeom>
              <a:avLst/>
              <a:gdLst>
                <a:gd name="T0" fmla="*/ 0 w 986"/>
                <a:gd name="T1" fmla="*/ 7 h 582"/>
                <a:gd name="T2" fmla="*/ 979 w 986"/>
                <a:gd name="T3" fmla="*/ 582 h 582"/>
                <a:gd name="T4" fmla="*/ 986 w 986"/>
                <a:gd name="T5" fmla="*/ 575 h 582"/>
                <a:gd name="T6" fmla="*/ 7 w 986"/>
                <a:gd name="T7" fmla="*/ 0 h 582"/>
                <a:gd name="T8" fmla="*/ 2 w 986"/>
                <a:gd name="T9" fmla="*/ 7 h 582"/>
                <a:gd name="T10" fmla="*/ 2 w 986"/>
                <a:gd name="T11" fmla="*/ 7 h 582"/>
                <a:gd name="T12" fmla="*/ 0 w 986"/>
                <a:gd name="T13" fmla="*/ 7 h 582"/>
                <a:gd name="T14" fmla="*/ 0 60000 65536"/>
                <a:gd name="T15" fmla="*/ 0 60000 65536"/>
                <a:gd name="T16" fmla="*/ 0 60000 65536"/>
                <a:gd name="T17" fmla="*/ 0 60000 65536"/>
                <a:gd name="T18" fmla="*/ 0 60000 65536"/>
                <a:gd name="T19" fmla="*/ 0 60000 65536"/>
                <a:gd name="T20" fmla="*/ 0 60000 65536"/>
                <a:gd name="T21" fmla="*/ 0 w 986"/>
                <a:gd name="T22" fmla="*/ 0 h 582"/>
                <a:gd name="T23" fmla="*/ 986 w 986"/>
                <a:gd name="T24" fmla="*/ 582 h 5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6" h="582">
                  <a:moveTo>
                    <a:pt x="0" y="7"/>
                  </a:moveTo>
                  <a:lnTo>
                    <a:pt x="979" y="582"/>
                  </a:lnTo>
                  <a:lnTo>
                    <a:pt x="986" y="575"/>
                  </a:lnTo>
                  <a:lnTo>
                    <a:pt x="7" y="0"/>
                  </a:lnTo>
                  <a:lnTo>
                    <a:pt x="2" y="7"/>
                  </a:lnTo>
                  <a:lnTo>
                    <a:pt x="0" y="7"/>
                  </a:lnTo>
                  <a:close/>
                </a:path>
              </a:pathLst>
            </a:custGeom>
            <a:solidFill>
              <a:srgbClr val="EB7500"/>
            </a:solidFill>
            <a:ln w="9525">
              <a:noFill/>
              <a:round/>
              <a:headEnd/>
              <a:tailEnd/>
            </a:ln>
          </p:spPr>
          <p:txBody>
            <a:bodyPr/>
            <a:lstStyle/>
            <a:p>
              <a:endParaRPr lang="en-US"/>
            </a:p>
          </p:txBody>
        </p:sp>
        <p:sp>
          <p:nvSpPr>
            <p:cNvPr id="61495" name="Freeform 52"/>
            <p:cNvSpPr>
              <a:spLocks/>
            </p:cNvSpPr>
            <p:nvPr/>
          </p:nvSpPr>
          <p:spPr bwMode="auto">
            <a:xfrm>
              <a:off x="3125" y="2032"/>
              <a:ext cx="986" cy="582"/>
            </a:xfrm>
            <a:custGeom>
              <a:avLst/>
              <a:gdLst>
                <a:gd name="T0" fmla="*/ 0 w 986"/>
                <a:gd name="T1" fmla="*/ 7 h 582"/>
                <a:gd name="T2" fmla="*/ 979 w 986"/>
                <a:gd name="T3" fmla="*/ 582 h 582"/>
                <a:gd name="T4" fmla="*/ 986 w 986"/>
                <a:gd name="T5" fmla="*/ 575 h 582"/>
                <a:gd name="T6" fmla="*/ 7 w 986"/>
                <a:gd name="T7" fmla="*/ 0 h 582"/>
                <a:gd name="T8" fmla="*/ 2 w 986"/>
                <a:gd name="T9" fmla="*/ 7 h 582"/>
                <a:gd name="T10" fmla="*/ 2 w 986"/>
                <a:gd name="T11" fmla="*/ 7 h 582"/>
                <a:gd name="T12" fmla="*/ 0 60000 65536"/>
                <a:gd name="T13" fmla="*/ 0 60000 65536"/>
                <a:gd name="T14" fmla="*/ 0 60000 65536"/>
                <a:gd name="T15" fmla="*/ 0 60000 65536"/>
                <a:gd name="T16" fmla="*/ 0 60000 65536"/>
                <a:gd name="T17" fmla="*/ 0 60000 65536"/>
                <a:gd name="T18" fmla="*/ 0 w 986"/>
                <a:gd name="T19" fmla="*/ 0 h 582"/>
                <a:gd name="T20" fmla="*/ 986 w 986"/>
                <a:gd name="T21" fmla="*/ 582 h 582"/>
              </a:gdLst>
              <a:ahLst/>
              <a:cxnLst>
                <a:cxn ang="T12">
                  <a:pos x="T0" y="T1"/>
                </a:cxn>
                <a:cxn ang="T13">
                  <a:pos x="T2" y="T3"/>
                </a:cxn>
                <a:cxn ang="T14">
                  <a:pos x="T4" y="T5"/>
                </a:cxn>
                <a:cxn ang="T15">
                  <a:pos x="T6" y="T7"/>
                </a:cxn>
                <a:cxn ang="T16">
                  <a:pos x="T8" y="T9"/>
                </a:cxn>
                <a:cxn ang="T17">
                  <a:pos x="T10" y="T11"/>
                </a:cxn>
              </a:cxnLst>
              <a:rect l="T18" t="T19" r="T20" b="T21"/>
              <a:pathLst>
                <a:path w="986" h="582">
                  <a:moveTo>
                    <a:pt x="0" y="7"/>
                  </a:moveTo>
                  <a:lnTo>
                    <a:pt x="979" y="582"/>
                  </a:lnTo>
                  <a:lnTo>
                    <a:pt x="986" y="575"/>
                  </a:lnTo>
                  <a:lnTo>
                    <a:pt x="7" y="0"/>
                  </a:lnTo>
                  <a:lnTo>
                    <a:pt x="2" y="7"/>
                  </a:lnTo>
                </a:path>
              </a:pathLst>
            </a:custGeom>
            <a:noFill/>
            <a:ln w="3175">
              <a:solidFill>
                <a:srgbClr val="EB7500"/>
              </a:solidFill>
              <a:prstDash val="solid"/>
              <a:round/>
              <a:headEnd/>
              <a:tailEnd/>
            </a:ln>
          </p:spPr>
          <p:txBody>
            <a:bodyPr/>
            <a:lstStyle/>
            <a:p>
              <a:endParaRPr lang="en-US"/>
            </a:p>
          </p:txBody>
        </p:sp>
        <p:sp>
          <p:nvSpPr>
            <p:cNvPr id="61496" name="Freeform 53"/>
            <p:cNvSpPr>
              <a:spLocks/>
            </p:cNvSpPr>
            <p:nvPr/>
          </p:nvSpPr>
          <p:spPr bwMode="auto">
            <a:xfrm>
              <a:off x="2153" y="2638"/>
              <a:ext cx="661" cy="119"/>
            </a:xfrm>
            <a:custGeom>
              <a:avLst/>
              <a:gdLst>
                <a:gd name="T0" fmla="*/ 661 w 661"/>
                <a:gd name="T1" fmla="*/ 119 h 119"/>
                <a:gd name="T2" fmla="*/ 661 w 661"/>
                <a:gd name="T3" fmla="*/ 0 h 119"/>
                <a:gd name="T4" fmla="*/ 0 w 661"/>
                <a:gd name="T5" fmla="*/ 0 h 119"/>
                <a:gd name="T6" fmla="*/ 0 w 661"/>
                <a:gd name="T7" fmla="*/ 119 h 119"/>
                <a:gd name="T8" fmla="*/ 661 w 661"/>
                <a:gd name="T9" fmla="*/ 119 h 119"/>
                <a:gd name="T10" fmla="*/ 661 w 661"/>
                <a:gd name="T11" fmla="*/ 119 h 119"/>
                <a:gd name="T12" fmla="*/ 0 60000 65536"/>
                <a:gd name="T13" fmla="*/ 0 60000 65536"/>
                <a:gd name="T14" fmla="*/ 0 60000 65536"/>
                <a:gd name="T15" fmla="*/ 0 60000 65536"/>
                <a:gd name="T16" fmla="*/ 0 60000 65536"/>
                <a:gd name="T17" fmla="*/ 0 60000 65536"/>
                <a:gd name="T18" fmla="*/ 0 w 661"/>
                <a:gd name="T19" fmla="*/ 0 h 119"/>
                <a:gd name="T20" fmla="*/ 661 w 661"/>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661" h="119">
                  <a:moveTo>
                    <a:pt x="661" y="119"/>
                  </a:moveTo>
                  <a:lnTo>
                    <a:pt x="661" y="0"/>
                  </a:lnTo>
                  <a:lnTo>
                    <a:pt x="0" y="0"/>
                  </a:lnTo>
                  <a:lnTo>
                    <a:pt x="0" y="119"/>
                  </a:lnTo>
                  <a:lnTo>
                    <a:pt x="661" y="119"/>
                  </a:lnTo>
                  <a:close/>
                </a:path>
              </a:pathLst>
            </a:custGeom>
            <a:solidFill>
              <a:srgbClr val="FFFFFF"/>
            </a:solidFill>
            <a:ln w="9525">
              <a:noFill/>
              <a:round/>
              <a:headEnd/>
              <a:tailEnd/>
            </a:ln>
          </p:spPr>
          <p:txBody>
            <a:bodyPr/>
            <a:lstStyle/>
            <a:p>
              <a:endParaRPr lang="en-US"/>
            </a:p>
          </p:txBody>
        </p:sp>
        <p:sp>
          <p:nvSpPr>
            <p:cNvPr id="61497" name="Freeform 54"/>
            <p:cNvSpPr>
              <a:spLocks/>
            </p:cNvSpPr>
            <p:nvPr/>
          </p:nvSpPr>
          <p:spPr bwMode="auto">
            <a:xfrm>
              <a:off x="2153" y="2638"/>
              <a:ext cx="661" cy="119"/>
            </a:xfrm>
            <a:custGeom>
              <a:avLst/>
              <a:gdLst>
                <a:gd name="T0" fmla="*/ 661 w 661"/>
                <a:gd name="T1" fmla="*/ 119 h 119"/>
                <a:gd name="T2" fmla="*/ 661 w 661"/>
                <a:gd name="T3" fmla="*/ 0 h 119"/>
                <a:gd name="T4" fmla="*/ 0 w 661"/>
                <a:gd name="T5" fmla="*/ 0 h 119"/>
                <a:gd name="T6" fmla="*/ 0 w 661"/>
                <a:gd name="T7" fmla="*/ 119 h 119"/>
                <a:gd name="T8" fmla="*/ 661 w 661"/>
                <a:gd name="T9" fmla="*/ 119 h 119"/>
                <a:gd name="T10" fmla="*/ 661 w 661"/>
                <a:gd name="T11" fmla="*/ 119 h 119"/>
                <a:gd name="T12" fmla="*/ 0 60000 65536"/>
                <a:gd name="T13" fmla="*/ 0 60000 65536"/>
                <a:gd name="T14" fmla="*/ 0 60000 65536"/>
                <a:gd name="T15" fmla="*/ 0 60000 65536"/>
                <a:gd name="T16" fmla="*/ 0 60000 65536"/>
                <a:gd name="T17" fmla="*/ 0 60000 65536"/>
                <a:gd name="T18" fmla="*/ 0 w 661"/>
                <a:gd name="T19" fmla="*/ 0 h 119"/>
                <a:gd name="T20" fmla="*/ 661 w 661"/>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661" h="119">
                  <a:moveTo>
                    <a:pt x="661" y="119"/>
                  </a:moveTo>
                  <a:lnTo>
                    <a:pt x="661" y="0"/>
                  </a:lnTo>
                  <a:lnTo>
                    <a:pt x="0" y="0"/>
                  </a:lnTo>
                  <a:lnTo>
                    <a:pt x="0" y="119"/>
                  </a:lnTo>
                  <a:lnTo>
                    <a:pt x="661" y="119"/>
                  </a:lnTo>
                </a:path>
              </a:pathLst>
            </a:custGeom>
            <a:noFill/>
            <a:ln w="15875">
              <a:solidFill>
                <a:srgbClr val="000000"/>
              </a:solidFill>
              <a:prstDash val="solid"/>
              <a:round/>
              <a:headEnd/>
              <a:tailEnd/>
            </a:ln>
          </p:spPr>
          <p:txBody>
            <a:bodyPr/>
            <a:lstStyle/>
            <a:p>
              <a:endParaRPr lang="en-US"/>
            </a:p>
          </p:txBody>
        </p:sp>
        <p:sp>
          <p:nvSpPr>
            <p:cNvPr id="61498" name="Freeform 55"/>
            <p:cNvSpPr>
              <a:spLocks/>
            </p:cNvSpPr>
            <p:nvPr/>
          </p:nvSpPr>
          <p:spPr bwMode="auto">
            <a:xfrm>
              <a:off x="2050" y="2635"/>
              <a:ext cx="101" cy="120"/>
            </a:xfrm>
            <a:custGeom>
              <a:avLst/>
              <a:gdLst>
                <a:gd name="T0" fmla="*/ 101 w 101"/>
                <a:gd name="T1" fmla="*/ 120 h 120"/>
                <a:gd name="T2" fmla="*/ 101 w 101"/>
                <a:gd name="T3" fmla="*/ 0 h 120"/>
                <a:gd name="T4" fmla="*/ 0 w 101"/>
                <a:gd name="T5" fmla="*/ 0 h 120"/>
                <a:gd name="T6" fmla="*/ 0 w 101"/>
                <a:gd name="T7" fmla="*/ 120 h 120"/>
                <a:gd name="T8" fmla="*/ 101 w 101"/>
                <a:gd name="T9" fmla="*/ 120 h 120"/>
                <a:gd name="T10" fmla="*/ 101 w 101"/>
                <a:gd name="T11" fmla="*/ 120 h 120"/>
                <a:gd name="T12" fmla="*/ 0 60000 65536"/>
                <a:gd name="T13" fmla="*/ 0 60000 65536"/>
                <a:gd name="T14" fmla="*/ 0 60000 65536"/>
                <a:gd name="T15" fmla="*/ 0 60000 65536"/>
                <a:gd name="T16" fmla="*/ 0 60000 65536"/>
                <a:gd name="T17" fmla="*/ 0 60000 65536"/>
                <a:gd name="T18" fmla="*/ 0 w 101"/>
                <a:gd name="T19" fmla="*/ 0 h 120"/>
                <a:gd name="T20" fmla="*/ 101 w 101"/>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101" h="120">
                  <a:moveTo>
                    <a:pt x="101" y="120"/>
                  </a:moveTo>
                  <a:lnTo>
                    <a:pt x="101" y="0"/>
                  </a:lnTo>
                  <a:lnTo>
                    <a:pt x="0" y="0"/>
                  </a:lnTo>
                  <a:lnTo>
                    <a:pt x="0" y="120"/>
                  </a:lnTo>
                  <a:lnTo>
                    <a:pt x="101" y="120"/>
                  </a:lnTo>
                  <a:close/>
                </a:path>
              </a:pathLst>
            </a:custGeom>
            <a:solidFill>
              <a:srgbClr val="FFFFFF"/>
            </a:solidFill>
            <a:ln w="9525">
              <a:noFill/>
              <a:round/>
              <a:headEnd/>
              <a:tailEnd/>
            </a:ln>
          </p:spPr>
          <p:txBody>
            <a:bodyPr/>
            <a:lstStyle/>
            <a:p>
              <a:endParaRPr lang="en-US"/>
            </a:p>
          </p:txBody>
        </p:sp>
        <p:sp>
          <p:nvSpPr>
            <p:cNvPr id="61499" name="Freeform 56"/>
            <p:cNvSpPr>
              <a:spLocks/>
            </p:cNvSpPr>
            <p:nvPr/>
          </p:nvSpPr>
          <p:spPr bwMode="auto">
            <a:xfrm>
              <a:off x="2050" y="2635"/>
              <a:ext cx="101" cy="120"/>
            </a:xfrm>
            <a:custGeom>
              <a:avLst/>
              <a:gdLst>
                <a:gd name="T0" fmla="*/ 101 w 101"/>
                <a:gd name="T1" fmla="*/ 120 h 120"/>
                <a:gd name="T2" fmla="*/ 101 w 101"/>
                <a:gd name="T3" fmla="*/ 0 h 120"/>
                <a:gd name="T4" fmla="*/ 0 w 101"/>
                <a:gd name="T5" fmla="*/ 0 h 120"/>
                <a:gd name="T6" fmla="*/ 0 w 101"/>
                <a:gd name="T7" fmla="*/ 120 h 120"/>
                <a:gd name="T8" fmla="*/ 101 w 101"/>
                <a:gd name="T9" fmla="*/ 120 h 120"/>
                <a:gd name="T10" fmla="*/ 101 w 101"/>
                <a:gd name="T11" fmla="*/ 120 h 120"/>
                <a:gd name="T12" fmla="*/ 0 60000 65536"/>
                <a:gd name="T13" fmla="*/ 0 60000 65536"/>
                <a:gd name="T14" fmla="*/ 0 60000 65536"/>
                <a:gd name="T15" fmla="*/ 0 60000 65536"/>
                <a:gd name="T16" fmla="*/ 0 60000 65536"/>
                <a:gd name="T17" fmla="*/ 0 60000 65536"/>
                <a:gd name="T18" fmla="*/ 0 w 101"/>
                <a:gd name="T19" fmla="*/ 0 h 120"/>
                <a:gd name="T20" fmla="*/ 101 w 101"/>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101" h="120">
                  <a:moveTo>
                    <a:pt x="101" y="120"/>
                  </a:moveTo>
                  <a:lnTo>
                    <a:pt x="101" y="0"/>
                  </a:lnTo>
                  <a:lnTo>
                    <a:pt x="0" y="0"/>
                  </a:lnTo>
                  <a:lnTo>
                    <a:pt x="0" y="120"/>
                  </a:lnTo>
                  <a:lnTo>
                    <a:pt x="101" y="120"/>
                  </a:lnTo>
                </a:path>
              </a:pathLst>
            </a:custGeom>
            <a:noFill/>
            <a:ln w="15875">
              <a:solidFill>
                <a:srgbClr val="000000"/>
              </a:solidFill>
              <a:prstDash val="solid"/>
              <a:round/>
              <a:headEnd/>
              <a:tailEnd/>
            </a:ln>
          </p:spPr>
          <p:txBody>
            <a:bodyPr/>
            <a:lstStyle/>
            <a:p>
              <a:endParaRPr lang="en-US"/>
            </a:p>
          </p:txBody>
        </p:sp>
        <p:sp>
          <p:nvSpPr>
            <p:cNvPr id="61500" name="Freeform 57"/>
            <p:cNvSpPr>
              <a:spLocks/>
            </p:cNvSpPr>
            <p:nvPr/>
          </p:nvSpPr>
          <p:spPr bwMode="auto">
            <a:xfrm>
              <a:off x="2153" y="2874"/>
              <a:ext cx="661" cy="122"/>
            </a:xfrm>
            <a:custGeom>
              <a:avLst/>
              <a:gdLst>
                <a:gd name="T0" fmla="*/ 661 w 661"/>
                <a:gd name="T1" fmla="*/ 119 h 122"/>
                <a:gd name="T2" fmla="*/ 661 w 661"/>
                <a:gd name="T3" fmla="*/ 0 h 122"/>
                <a:gd name="T4" fmla="*/ 0 w 661"/>
                <a:gd name="T5" fmla="*/ 0 h 122"/>
                <a:gd name="T6" fmla="*/ 0 w 661"/>
                <a:gd name="T7" fmla="*/ 122 h 122"/>
                <a:gd name="T8" fmla="*/ 661 w 661"/>
                <a:gd name="T9" fmla="*/ 122 h 122"/>
                <a:gd name="T10" fmla="*/ 661 w 661"/>
                <a:gd name="T11" fmla="*/ 122 h 122"/>
                <a:gd name="T12" fmla="*/ 661 w 661"/>
                <a:gd name="T13" fmla="*/ 119 h 122"/>
                <a:gd name="T14" fmla="*/ 0 60000 65536"/>
                <a:gd name="T15" fmla="*/ 0 60000 65536"/>
                <a:gd name="T16" fmla="*/ 0 60000 65536"/>
                <a:gd name="T17" fmla="*/ 0 60000 65536"/>
                <a:gd name="T18" fmla="*/ 0 60000 65536"/>
                <a:gd name="T19" fmla="*/ 0 60000 65536"/>
                <a:gd name="T20" fmla="*/ 0 60000 65536"/>
                <a:gd name="T21" fmla="*/ 0 w 661"/>
                <a:gd name="T22" fmla="*/ 0 h 122"/>
                <a:gd name="T23" fmla="*/ 661 w 661"/>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1" h="122">
                  <a:moveTo>
                    <a:pt x="661" y="119"/>
                  </a:moveTo>
                  <a:lnTo>
                    <a:pt x="661" y="0"/>
                  </a:lnTo>
                  <a:lnTo>
                    <a:pt x="0" y="0"/>
                  </a:lnTo>
                  <a:lnTo>
                    <a:pt x="0" y="122"/>
                  </a:lnTo>
                  <a:lnTo>
                    <a:pt x="661" y="122"/>
                  </a:lnTo>
                  <a:lnTo>
                    <a:pt x="661" y="119"/>
                  </a:lnTo>
                  <a:close/>
                </a:path>
              </a:pathLst>
            </a:custGeom>
            <a:solidFill>
              <a:srgbClr val="FFFFFF"/>
            </a:solidFill>
            <a:ln w="9525">
              <a:noFill/>
              <a:round/>
              <a:headEnd/>
              <a:tailEnd/>
            </a:ln>
          </p:spPr>
          <p:txBody>
            <a:bodyPr/>
            <a:lstStyle/>
            <a:p>
              <a:endParaRPr lang="en-US"/>
            </a:p>
          </p:txBody>
        </p:sp>
        <p:sp>
          <p:nvSpPr>
            <p:cNvPr id="61501" name="Freeform 58"/>
            <p:cNvSpPr>
              <a:spLocks/>
            </p:cNvSpPr>
            <p:nvPr/>
          </p:nvSpPr>
          <p:spPr bwMode="auto">
            <a:xfrm>
              <a:off x="2153" y="2874"/>
              <a:ext cx="661" cy="122"/>
            </a:xfrm>
            <a:custGeom>
              <a:avLst/>
              <a:gdLst>
                <a:gd name="T0" fmla="*/ 661 w 661"/>
                <a:gd name="T1" fmla="*/ 119 h 122"/>
                <a:gd name="T2" fmla="*/ 661 w 661"/>
                <a:gd name="T3" fmla="*/ 0 h 122"/>
                <a:gd name="T4" fmla="*/ 0 w 661"/>
                <a:gd name="T5" fmla="*/ 0 h 122"/>
                <a:gd name="T6" fmla="*/ 0 w 661"/>
                <a:gd name="T7" fmla="*/ 122 h 122"/>
                <a:gd name="T8" fmla="*/ 661 w 661"/>
                <a:gd name="T9" fmla="*/ 122 h 122"/>
                <a:gd name="T10" fmla="*/ 661 w 661"/>
                <a:gd name="T11" fmla="*/ 122 h 122"/>
                <a:gd name="T12" fmla="*/ 0 60000 65536"/>
                <a:gd name="T13" fmla="*/ 0 60000 65536"/>
                <a:gd name="T14" fmla="*/ 0 60000 65536"/>
                <a:gd name="T15" fmla="*/ 0 60000 65536"/>
                <a:gd name="T16" fmla="*/ 0 60000 65536"/>
                <a:gd name="T17" fmla="*/ 0 60000 65536"/>
                <a:gd name="T18" fmla="*/ 0 w 661"/>
                <a:gd name="T19" fmla="*/ 0 h 122"/>
                <a:gd name="T20" fmla="*/ 661 w 661"/>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661" h="122">
                  <a:moveTo>
                    <a:pt x="661" y="119"/>
                  </a:moveTo>
                  <a:lnTo>
                    <a:pt x="661" y="0"/>
                  </a:lnTo>
                  <a:lnTo>
                    <a:pt x="0" y="0"/>
                  </a:lnTo>
                  <a:lnTo>
                    <a:pt x="0" y="122"/>
                  </a:lnTo>
                  <a:lnTo>
                    <a:pt x="661" y="122"/>
                  </a:lnTo>
                </a:path>
              </a:pathLst>
            </a:custGeom>
            <a:noFill/>
            <a:ln w="15875">
              <a:solidFill>
                <a:srgbClr val="000000"/>
              </a:solidFill>
              <a:prstDash val="solid"/>
              <a:round/>
              <a:headEnd/>
              <a:tailEnd/>
            </a:ln>
          </p:spPr>
          <p:txBody>
            <a:bodyPr/>
            <a:lstStyle/>
            <a:p>
              <a:endParaRPr lang="en-US"/>
            </a:p>
          </p:txBody>
        </p:sp>
        <p:sp>
          <p:nvSpPr>
            <p:cNvPr id="61502" name="Freeform 59"/>
            <p:cNvSpPr>
              <a:spLocks/>
            </p:cNvSpPr>
            <p:nvPr/>
          </p:nvSpPr>
          <p:spPr bwMode="auto">
            <a:xfrm>
              <a:off x="2050" y="2874"/>
              <a:ext cx="101" cy="119"/>
            </a:xfrm>
            <a:custGeom>
              <a:avLst/>
              <a:gdLst>
                <a:gd name="T0" fmla="*/ 101 w 101"/>
                <a:gd name="T1" fmla="*/ 119 h 119"/>
                <a:gd name="T2" fmla="*/ 101 w 101"/>
                <a:gd name="T3" fmla="*/ 0 h 119"/>
                <a:gd name="T4" fmla="*/ 0 w 101"/>
                <a:gd name="T5" fmla="*/ 0 h 119"/>
                <a:gd name="T6" fmla="*/ 0 w 101"/>
                <a:gd name="T7" fmla="*/ 119 h 119"/>
                <a:gd name="T8" fmla="*/ 101 w 101"/>
                <a:gd name="T9" fmla="*/ 119 h 119"/>
                <a:gd name="T10" fmla="*/ 101 w 101"/>
                <a:gd name="T11" fmla="*/ 119 h 119"/>
                <a:gd name="T12" fmla="*/ 0 60000 65536"/>
                <a:gd name="T13" fmla="*/ 0 60000 65536"/>
                <a:gd name="T14" fmla="*/ 0 60000 65536"/>
                <a:gd name="T15" fmla="*/ 0 60000 65536"/>
                <a:gd name="T16" fmla="*/ 0 60000 65536"/>
                <a:gd name="T17" fmla="*/ 0 60000 65536"/>
                <a:gd name="T18" fmla="*/ 0 w 101"/>
                <a:gd name="T19" fmla="*/ 0 h 119"/>
                <a:gd name="T20" fmla="*/ 101 w 101"/>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101" h="119">
                  <a:moveTo>
                    <a:pt x="101" y="119"/>
                  </a:moveTo>
                  <a:lnTo>
                    <a:pt x="101" y="0"/>
                  </a:lnTo>
                  <a:lnTo>
                    <a:pt x="0" y="0"/>
                  </a:lnTo>
                  <a:lnTo>
                    <a:pt x="0" y="119"/>
                  </a:lnTo>
                  <a:lnTo>
                    <a:pt x="101" y="119"/>
                  </a:lnTo>
                  <a:close/>
                </a:path>
              </a:pathLst>
            </a:custGeom>
            <a:solidFill>
              <a:srgbClr val="FFFFFF"/>
            </a:solidFill>
            <a:ln w="9525">
              <a:noFill/>
              <a:round/>
              <a:headEnd/>
              <a:tailEnd/>
            </a:ln>
          </p:spPr>
          <p:txBody>
            <a:bodyPr/>
            <a:lstStyle/>
            <a:p>
              <a:endParaRPr lang="en-US"/>
            </a:p>
          </p:txBody>
        </p:sp>
        <p:sp>
          <p:nvSpPr>
            <p:cNvPr id="61503" name="Freeform 60"/>
            <p:cNvSpPr>
              <a:spLocks/>
            </p:cNvSpPr>
            <p:nvPr/>
          </p:nvSpPr>
          <p:spPr bwMode="auto">
            <a:xfrm>
              <a:off x="2050" y="2874"/>
              <a:ext cx="101" cy="119"/>
            </a:xfrm>
            <a:custGeom>
              <a:avLst/>
              <a:gdLst>
                <a:gd name="T0" fmla="*/ 101 w 101"/>
                <a:gd name="T1" fmla="*/ 119 h 119"/>
                <a:gd name="T2" fmla="*/ 101 w 101"/>
                <a:gd name="T3" fmla="*/ 0 h 119"/>
                <a:gd name="T4" fmla="*/ 0 w 101"/>
                <a:gd name="T5" fmla="*/ 0 h 119"/>
                <a:gd name="T6" fmla="*/ 0 w 101"/>
                <a:gd name="T7" fmla="*/ 119 h 119"/>
                <a:gd name="T8" fmla="*/ 101 w 101"/>
                <a:gd name="T9" fmla="*/ 119 h 119"/>
                <a:gd name="T10" fmla="*/ 101 w 101"/>
                <a:gd name="T11" fmla="*/ 119 h 119"/>
                <a:gd name="T12" fmla="*/ 0 60000 65536"/>
                <a:gd name="T13" fmla="*/ 0 60000 65536"/>
                <a:gd name="T14" fmla="*/ 0 60000 65536"/>
                <a:gd name="T15" fmla="*/ 0 60000 65536"/>
                <a:gd name="T16" fmla="*/ 0 60000 65536"/>
                <a:gd name="T17" fmla="*/ 0 60000 65536"/>
                <a:gd name="T18" fmla="*/ 0 w 101"/>
                <a:gd name="T19" fmla="*/ 0 h 119"/>
                <a:gd name="T20" fmla="*/ 101 w 101"/>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101" h="119">
                  <a:moveTo>
                    <a:pt x="101" y="119"/>
                  </a:moveTo>
                  <a:lnTo>
                    <a:pt x="101" y="0"/>
                  </a:lnTo>
                  <a:lnTo>
                    <a:pt x="0" y="0"/>
                  </a:lnTo>
                  <a:lnTo>
                    <a:pt x="0" y="119"/>
                  </a:lnTo>
                  <a:lnTo>
                    <a:pt x="101" y="119"/>
                  </a:lnTo>
                </a:path>
              </a:pathLst>
            </a:custGeom>
            <a:noFill/>
            <a:ln w="15875">
              <a:solidFill>
                <a:srgbClr val="000000"/>
              </a:solidFill>
              <a:prstDash val="solid"/>
              <a:round/>
              <a:headEnd/>
              <a:tailEnd/>
            </a:ln>
          </p:spPr>
          <p:txBody>
            <a:bodyPr/>
            <a:lstStyle/>
            <a:p>
              <a:endParaRPr lang="en-US"/>
            </a:p>
          </p:txBody>
        </p:sp>
        <p:sp>
          <p:nvSpPr>
            <p:cNvPr id="61504" name="Freeform 61"/>
            <p:cNvSpPr>
              <a:spLocks/>
            </p:cNvSpPr>
            <p:nvPr/>
          </p:nvSpPr>
          <p:spPr bwMode="auto">
            <a:xfrm>
              <a:off x="2153" y="3115"/>
              <a:ext cx="661" cy="119"/>
            </a:xfrm>
            <a:custGeom>
              <a:avLst/>
              <a:gdLst>
                <a:gd name="T0" fmla="*/ 661 w 661"/>
                <a:gd name="T1" fmla="*/ 117 h 119"/>
                <a:gd name="T2" fmla="*/ 661 w 661"/>
                <a:gd name="T3" fmla="*/ 0 h 119"/>
                <a:gd name="T4" fmla="*/ 0 w 661"/>
                <a:gd name="T5" fmla="*/ 0 h 119"/>
                <a:gd name="T6" fmla="*/ 0 w 661"/>
                <a:gd name="T7" fmla="*/ 119 h 119"/>
                <a:gd name="T8" fmla="*/ 661 w 661"/>
                <a:gd name="T9" fmla="*/ 119 h 119"/>
                <a:gd name="T10" fmla="*/ 661 w 661"/>
                <a:gd name="T11" fmla="*/ 119 h 119"/>
                <a:gd name="T12" fmla="*/ 661 w 661"/>
                <a:gd name="T13" fmla="*/ 117 h 119"/>
                <a:gd name="T14" fmla="*/ 0 60000 65536"/>
                <a:gd name="T15" fmla="*/ 0 60000 65536"/>
                <a:gd name="T16" fmla="*/ 0 60000 65536"/>
                <a:gd name="T17" fmla="*/ 0 60000 65536"/>
                <a:gd name="T18" fmla="*/ 0 60000 65536"/>
                <a:gd name="T19" fmla="*/ 0 60000 65536"/>
                <a:gd name="T20" fmla="*/ 0 60000 65536"/>
                <a:gd name="T21" fmla="*/ 0 w 661"/>
                <a:gd name="T22" fmla="*/ 0 h 119"/>
                <a:gd name="T23" fmla="*/ 661 w 661"/>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1" h="119">
                  <a:moveTo>
                    <a:pt x="661" y="117"/>
                  </a:moveTo>
                  <a:lnTo>
                    <a:pt x="661" y="0"/>
                  </a:lnTo>
                  <a:lnTo>
                    <a:pt x="0" y="0"/>
                  </a:lnTo>
                  <a:lnTo>
                    <a:pt x="0" y="119"/>
                  </a:lnTo>
                  <a:lnTo>
                    <a:pt x="661" y="119"/>
                  </a:lnTo>
                  <a:lnTo>
                    <a:pt x="661" y="117"/>
                  </a:lnTo>
                  <a:close/>
                </a:path>
              </a:pathLst>
            </a:custGeom>
            <a:solidFill>
              <a:srgbClr val="CCCCCC"/>
            </a:solidFill>
            <a:ln w="9525">
              <a:noFill/>
              <a:round/>
              <a:headEnd/>
              <a:tailEnd/>
            </a:ln>
          </p:spPr>
          <p:txBody>
            <a:bodyPr/>
            <a:lstStyle/>
            <a:p>
              <a:endParaRPr lang="en-US"/>
            </a:p>
          </p:txBody>
        </p:sp>
        <p:sp>
          <p:nvSpPr>
            <p:cNvPr id="61505" name="Freeform 62"/>
            <p:cNvSpPr>
              <a:spLocks/>
            </p:cNvSpPr>
            <p:nvPr/>
          </p:nvSpPr>
          <p:spPr bwMode="auto">
            <a:xfrm>
              <a:off x="2153" y="3115"/>
              <a:ext cx="661" cy="119"/>
            </a:xfrm>
            <a:custGeom>
              <a:avLst/>
              <a:gdLst>
                <a:gd name="T0" fmla="*/ 661 w 661"/>
                <a:gd name="T1" fmla="*/ 117 h 119"/>
                <a:gd name="T2" fmla="*/ 661 w 661"/>
                <a:gd name="T3" fmla="*/ 0 h 119"/>
                <a:gd name="T4" fmla="*/ 0 w 661"/>
                <a:gd name="T5" fmla="*/ 0 h 119"/>
                <a:gd name="T6" fmla="*/ 0 w 661"/>
                <a:gd name="T7" fmla="*/ 119 h 119"/>
                <a:gd name="T8" fmla="*/ 661 w 661"/>
                <a:gd name="T9" fmla="*/ 119 h 119"/>
                <a:gd name="T10" fmla="*/ 661 w 661"/>
                <a:gd name="T11" fmla="*/ 119 h 119"/>
                <a:gd name="T12" fmla="*/ 0 60000 65536"/>
                <a:gd name="T13" fmla="*/ 0 60000 65536"/>
                <a:gd name="T14" fmla="*/ 0 60000 65536"/>
                <a:gd name="T15" fmla="*/ 0 60000 65536"/>
                <a:gd name="T16" fmla="*/ 0 60000 65536"/>
                <a:gd name="T17" fmla="*/ 0 60000 65536"/>
                <a:gd name="T18" fmla="*/ 0 w 661"/>
                <a:gd name="T19" fmla="*/ 0 h 119"/>
                <a:gd name="T20" fmla="*/ 661 w 661"/>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661" h="119">
                  <a:moveTo>
                    <a:pt x="661" y="117"/>
                  </a:moveTo>
                  <a:lnTo>
                    <a:pt x="661" y="0"/>
                  </a:lnTo>
                  <a:lnTo>
                    <a:pt x="0" y="0"/>
                  </a:lnTo>
                  <a:lnTo>
                    <a:pt x="0" y="119"/>
                  </a:lnTo>
                  <a:lnTo>
                    <a:pt x="661" y="119"/>
                  </a:lnTo>
                </a:path>
              </a:pathLst>
            </a:custGeom>
            <a:noFill/>
            <a:ln w="15875">
              <a:solidFill>
                <a:srgbClr val="000000"/>
              </a:solidFill>
              <a:prstDash val="solid"/>
              <a:round/>
              <a:headEnd/>
              <a:tailEnd/>
            </a:ln>
          </p:spPr>
          <p:txBody>
            <a:bodyPr/>
            <a:lstStyle/>
            <a:p>
              <a:endParaRPr lang="en-US"/>
            </a:p>
          </p:txBody>
        </p:sp>
        <p:sp>
          <p:nvSpPr>
            <p:cNvPr id="61506" name="Freeform 63"/>
            <p:cNvSpPr>
              <a:spLocks/>
            </p:cNvSpPr>
            <p:nvPr/>
          </p:nvSpPr>
          <p:spPr bwMode="auto">
            <a:xfrm>
              <a:off x="2050" y="3113"/>
              <a:ext cx="101" cy="119"/>
            </a:xfrm>
            <a:custGeom>
              <a:avLst/>
              <a:gdLst>
                <a:gd name="T0" fmla="*/ 101 w 101"/>
                <a:gd name="T1" fmla="*/ 119 h 119"/>
                <a:gd name="T2" fmla="*/ 101 w 101"/>
                <a:gd name="T3" fmla="*/ 0 h 119"/>
                <a:gd name="T4" fmla="*/ 0 w 101"/>
                <a:gd name="T5" fmla="*/ 0 h 119"/>
                <a:gd name="T6" fmla="*/ 0 w 101"/>
                <a:gd name="T7" fmla="*/ 119 h 119"/>
                <a:gd name="T8" fmla="*/ 101 w 101"/>
                <a:gd name="T9" fmla="*/ 119 h 119"/>
                <a:gd name="T10" fmla="*/ 101 w 101"/>
                <a:gd name="T11" fmla="*/ 119 h 119"/>
                <a:gd name="T12" fmla="*/ 0 60000 65536"/>
                <a:gd name="T13" fmla="*/ 0 60000 65536"/>
                <a:gd name="T14" fmla="*/ 0 60000 65536"/>
                <a:gd name="T15" fmla="*/ 0 60000 65536"/>
                <a:gd name="T16" fmla="*/ 0 60000 65536"/>
                <a:gd name="T17" fmla="*/ 0 60000 65536"/>
                <a:gd name="T18" fmla="*/ 0 w 101"/>
                <a:gd name="T19" fmla="*/ 0 h 119"/>
                <a:gd name="T20" fmla="*/ 101 w 101"/>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101" h="119">
                  <a:moveTo>
                    <a:pt x="101" y="119"/>
                  </a:moveTo>
                  <a:lnTo>
                    <a:pt x="101" y="0"/>
                  </a:lnTo>
                  <a:lnTo>
                    <a:pt x="0" y="0"/>
                  </a:lnTo>
                  <a:lnTo>
                    <a:pt x="0" y="119"/>
                  </a:lnTo>
                  <a:lnTo>
                    <a:pt x="101" y="119"/>
                  </a:lnTo>
                  <a:close/>
                </a:path>
              </a:pathLst>
            </a:custGeom>
            <a:solidFill>
              <a:srgbClr val="CCCCCC"/>
            </a:solidFill>
            <a:ln w="9525">
              <a:noFill/>
              <a:round/>
              <a:headEnd/>
              <a:tailEnd/>
            </a:ln>
          </p:spPr>
          <p:txBody>
            <a:bodyPr/>
            <a:lstStyle/>
            <a:p>
              <a:endParaRPr lang="en-US"/>
            </a:p>
          </p:txBody>
        </p:sp>
        <p:sp>
          <p:nvSpPr>
            <p:cNvPr id="61507" name="Freeform 64"/>
            <p:cNvSpPr>
              <a:spLocks/>
            </p:cNvSpPr>
            <p:nvPr/>
          </p:nvSpPr>
          <p:spPr bwMode="auto">
            <a:xfrm>
              <a:off x="2050" y="3113"/>
              <a:ext cx="101" cy="119"/>
            </a:xfrm>
            <a:custGeom>
              <a:avLst/>
              <a:gdLst>
                <a:gd name="T0" fmla="*/ 101 w 101"/>
                <a:gd name="T1" fmla="*/ 119 h 119"/>
                <a:gd name="T2" fmla="*/ 101 w 101"/>
                <a:gd name="T3" fmla="*/ 0 h 119"/>
                <a:gd name="T4" fmla="*/ 0 w 101"/>
                <a:gd name="T5" fmla="*/ 0 h 119"/>
                <a:gd name="T6" fmla="*/ 0 w 101"/>
                <a:gd name="T7" fmla="*/ 119 h 119"/>
                <a:gd name="T8" fmla="*/ 101 w 101"/>
                <a:gd name="T9" fmla="*/ 119 h 119"/>
                <a:gd name="T10" fmla="*/ 101 w 101"/>
                <a:gd name="T11" fmla="*/ 119 h 119"/>
                <a:gd name="T12" fmla="*/ 0 60000 65536"/>
                <a:gd name="T13" fmla="*/ 0 60000 65536"/>
                <a:gd name="T14" fmla="*/ 0 60000 65536"/>
                <a:gd name="T15" fmla="*/ 0 60000 65536"/>
                <a:gd name="T16" fmla="*/ 0 60000 65536"/>
                <a:gd name="T17" fmla="*/ 0 60000 65536"/>
                <a:gd name="T18" fmla="*/ 0 w 101"/>
                <a:gd name="T19" fmla="*/ 0 h 119"/>
                <a:gd name="T20" fmla="*/ 101 w 101"/>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101" h="119">
                  <a:moveTo>
                    <a:pt x="101" y="119"/>
                  </a:moveTo>
                  <a:lnTo>
                    <a:pt x="101" y="0"/>
                  </a:lnTo>
                  <a:lnTo>
                    <a:pt x="0" y="0"/>
                  </a:lnTo>
                  <a:lnTo>
                    <a:pt x="0" y="119"/>
                  </a:lnTo>
                  <a:lnTo>
                    <a:pt x="101" y="119"/>
                  </a:lnTo>
                </a:path>
              </a:pathLst>
            </a:custGeom>
            <a:noFill/>
            <a:ln w="15875">
              <a:solidFill>
                <a:srgbClr val="000000"/>
              </a:solidFill>
              <a:prstDash val="solid"/>
              <a:round/>
              <a:headEnd/>
              <a:tailEnd/>
            </a:ln>
          </p:spPr>
          <p:txBody>
            <a:bodyPr/>
            <a:lstStyle/>
            <a:p>
              <a:endParaRPr lang="en-US"/>
            </a:p>
          </p:txBody>
        </p:sp>
        <p:sp>
          <p:nvSpPr>
            <p:cNvPr id="61508" name="Freeform 65"/>
            <p:cNvSpPr>
              <a:spLocks/>
            </p:cNvSpPr>
            <p:nvPr/>
          </p:nvSpPr>
          <p:spPr bwMode="auto">
            <a:xfrm>
              <a:off x="2153" y="3351"/>
              <a:ext cx="661" cy="122"/>
            </a:xfrm>
            <a:custGeom>
              <a:avLst/>
              <a:gdLst>
                <a:gd name="T0" fmla="*/ 661 w 661"/>
                <a:gd name="T1" fmla="*/ 120 h 122"/>
                <a:gd name="T2" fmla="*/ 661 w 661"/>
                <a:gd name="T3" fmla="*/ 0 h 122"/>
                <a:gd name="T4" fmla="*/ 0 w 661"/>
                <a:gd name="T5" fmla="*/ 0 h 122"/>
                <a:gd name="T6" fmla="*/ 0 w 661"/>
                <a:gd name="T7" fmla="*/ 122 h 122"/>
                <a:gd name="T8" fmla="*/ 661 w 661"/>
                <a:gd name="T9" fmla="*/ 122 h 122"/>
                <a:gd name="T10" fmla="*/ 661 w 661"/>
                <a:gd name="T11" fmla="*/ 122 h 122"/>
                <a:gd name="T12" fmla="*/ 661 w 661"/>
                <a:gd name="T13" fmla="*/ 120 h 122"/>
                <a:gd name="T14" fmla="*/ 0 60000 65536"/>
                <a:gd name="T15" fmla="*/ 0 60000 65536"/>
                <a:gd name="T16" fmla="*/ 0 60000 65536"/>
                <a:gd name="T17" fmla="*/ 0 60000 65536"/>
                <a:gd name="T18" fmla="*/ 0 60000 65536"/>
                <a:gd name="T19" fmla="*/ 0 60000 65536"/>
                <a:gd name="T20" fmla="*/ 0 60000 65536"/>
                <a:gd name="T21" fmla="*/ 0 w 661"/>
                <a:gd name="T22" fmla="*/ 0 h 122"/>
                <a:gd name="T23" fmla="*/ 661 w 661"/>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1" h="122">
                  <a:moveTo>
                    <a:pt x="661" y="120"/>
                  </a:moveTo>
                  <a:lnTo>
                    <a:pt x="661" y="0"/>
                  </a:lnTo>
                  <a:lnTo>
                    <a:pt x="0" y="0"/>
                  </a:lnTo>
                  <a:lnTo>
                    <a:pt x="0" y="122"/>
                  </a:lnTo>
                  <a:lnTo>
                    <a:pt x="661" y="122"/>
                  </a:lnTo>
                  <a:lnTo>
                    <a:pt x="661" y="120"/>
                  </a:lnTo>
                  <a:close/>
                </a:path>
              </a:pathLst>
            </a:custGeom>
            <a:solidFill>
              <a:srgbClr val="FFFFFF"/>
            </a:solidFill>
            <a:ln w="9525">
              <a:noFill/>
              <a:round/>
              <a:headEnd/>
              <a:tailEnd/>
            </a:ln>
          </p:spPr>
          <p:txBody>
            <a:bodyPr/>
            <a:lstStyle/>
            <a:p>
              <a:endParaRPr lang="en-US"/>
            </a:p>
          </p:txBody>
        </p:sp>
        <p:sp>
          <p:nvSpPr>
            <p:cNvPr id="61509" name="Freeform 66"/>
            <p:cNvSpPr>
              <a:spLocks/>
            </p:cNvSpPr>
            <p:nvPr/>
          </p:nvSpPr>
          <p:spPr bwMode="auto">
            <a:xfrm>
              <a:off x="2153" y="3351"/>
              <a:ext cx="661" cy="122"/>
            </a:xfrm>
            <a:custGeom>
              <a:avLst/>
              <a:gdLst>
                <a:gd name="T0" fmla="*/ 661 w 661"/>
                <a:gd name="T1" fmla="*/ 120 h 122"/>
                <a:gd name="T2" fmla="*/ 661 w 661"/>
                <a:gd name="T3" fmla="*/ 0 h 122"/>
                <a:gd name="T4" fmla="*/ 0 w 661"/>
                <a:gd name="T5" fmla="*/ 0 h 122"/>
                <a:gd name="T6" fmla="*/ 0 w 661"/>
                <a:gd name="T7" fmla="*/ 122 h 122"/>
                <a:gd name="T8" fmla="*/ 661 w 661"/>
                <a:gd name="T9" fmla="*/ 122 h 122"/>
                <a:gd name="T10" fmla="*/ 661 w 661"/>
                <a:gd name="T11" fmla="*/ 122 h 122"/>
                <a:gd name="T12" fmla="*/ 0 60000 65536"/>
                <a:gd name="T13" fmla="*/ 0 60000 65536"/>
                <a:gd name="T14" fmla="*/ 0 60000 65536"/>
                <a:gd name="T15" fmla="*/ 0 60000 65536"/>
                <a:gd name="T16" fmla="*/ 0 60000 65536"/>
                <a:gd name="T17" fmla="*/ 0 60000 65536"/>
                <a:gd name="T18" fmla="*/ 0 w 661"/>
                <a:gd name="T19" fmla="*/ 0 h 122"/>
                <a:gd name="T20" fmla="*/ 661 w 661"/>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661" h="122">
                  <a:moveTo>
                    <a:pt x="661" y="120"/>
                  </a:moveTo>
                  <a:lnTo>
                    <a:pt x="661" y="0"/>
                  </a:lnTo>
                  <a:lnTo>
                    <a:pt x="0" y="0"/>
                  </a:lnTo>
                  <a:lnTo>
                    <a:pt x="0" y="122"/>
                  </a:lnTo>
                  <a:lnTo>
                    <a:pt x="661" y="122"/>
                  </a:lnTo>
                </a:path>
              </a:pathLst>
            </a:custGeom>
            <a:noFill/>
            <a:ln w="15875">
              <a:solidFill>
                <a:srgbClr val="000000"/>
              </a:solidFill>
              <a:prstDash val="solid"/>
              <a:round/>
              <a:headEnd/>
              <a:tailEnd/>
            </a:ln>
          </p:spPr>
          <p:txBody>
            <a:bodyPr/>
            <a:lstStyle/>
            <a:p>
              <a:endParaRPr lang="en-US"/>
            </a:p>
          </p:txBody>
        </p:sp>
        <p:sp>
          <p:nvSpPr>
            <p:cNvPr id="61510" name="Freeform 67"/>
            <p:cNvSpPr>
              <a:spLocks/>
            </p:cNvSpPr>
            <p:nvPr/>
          </p:nvSpPr>
          <p:spPr bwMode="auto">
            <a:xfrm>
              <a:off x="2050" y="3351"/>
              <a:ext cx="101" cy="120"/>
            </a:xfrm>
            <a:custGeom>
              <a:avLst/>
              <a:gdLst>
                <a:gd name="T0" fmla="*/ 101 w 101"/>
                <a:gd name="T1" fmla="*/ 120 h 120"/>
                <a:gd name="T2" fmla="*/ 101 w 101"/>
                <a:gd name="T3" fmla="*/ 0 h 120"/>
                <a:gd name="T4" fmla="*/ 0 w 101"/>
                <a:gd name="T5" fmla="*/ 0 h 120"/>
                <a:gd name="T6" fmla="*/ 0 w 101"/>
                <a:gd name="T7" fmla="*/ 120 h 120"/>
                <a:gd name="T8" fmla="*/ 101 w 101"/>
                <a:gd name="T9" fmla="*/ 120 h 120"/>
                <a:gd name="T10" fmla="*/ 101 w 101"/>
                <a:gd name="T11" fmla="*/ 120 h 120"/>
                <a:gd name="T12" fmla="*/ 0 60000 65536"/>
                <a:gd name="T13" fmla="*/ 0 60000 65536"/>
                <a:gd name="T14" fmla="*/ 0 60000 65536"/>
                <a:gd name="T15" fmla="*/ 0 60000 65536"/>
                <a:gd name="T16" fmla="*/ 0 60000 65536"/>
                <a:gd name="T17" fmla="*/ 0 60000 65536"/>
                <a:gd name="T18" fmla="*/ 0 w 101"/>
                <a:gd name="T19" fmla="*/ 0 h 120"/>
                <a:gd name="T20" fmla="*/ 101 w 101"/>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101" h="120">
                  <a:moveTo>
                    <a:pt x="101" y="120"/>
                  </a:moveTo>
                  <a:lnTo>
                    <a:pt x="101" y="0"/>
                  </a:lnTo>
                  <a:lnTo>
                    <a:pt x="0" y="0"/>
                  </a:lnTo>
                  <a:lnTo>
                    <a:pt x="0" y="120"/>
                  </a:lnTo>
                  <a:lnTo>
                    <a:pt x="101" y="120"/>
                  </a:lnTo>
                  <a:close/>
                </a:path>
              </a:pathLst>
            </a:custGeom>
            <a:solidFill>
              <a:srgbClr val="FFFFFF"/>
            </a:solidFill>
            <a:ln w="9525">
              <a:noFill/>
              <a:round/>
              <a:headEnd/>
              <a:tailEnd/>
            </a:ln>
          </p:spPr>
          <p:txBody>
            <a:bodyPr/>
            <a:lstStyle/>
            <a:p>
              <a:endParaRPr lang="en-US"/>
            </a:p>
          </p:txBody>
        </p:sp>
        <p:sp>
          <p:nvSpPr>
            <p:cNvPr id="61511" name="Freeform 68"/>
            <p:cNvSpPr>
              <a:spLocks/>
            </p:cNvSpPr>
            <p:nvPr/>
          </p:nvSpPr>
          <p:spPr bwMode="auto">
            <a:xfrm>
              <a:off x="2050" y="3351"/>
              <a:ext cx="101" cy="120"/>
            </a:xfrm>
            <a:custGeom>
              <a:avLst/>
              <a:gdLst>
                <a:gd name="T0" fmla="*/ 101 w 101"/>
                <a:gd name="T1" fmla="*/ 120 h 120"/>
                <a:gd name="T2" fmla="*/ 101 w 101"/>
                <a:gd name="T3" fmla="*/ 0 h 120"/>
                <a:gd name="T4" fmla="*/ 0 w 101"/>
                <a:gd name="T5" fmla="*/ 0 h 120"/>
                <a:gd name="T6" fmla="*/ 0 w 101"/>
                <a:gd name="T7" fmla="*/ 120 h 120"/>
                <a:gd name="T8" fmla="*/ 101 w 101"/>
                <a:gd name="T9" fmla="*/ 120 h 120"/>
                <a:gd name="T10" fmla="*/ 101 w 101"/>
                <a:gd name="T11" fmla="*/ 120 h 120"/>
                <a:gd name="T12" fmla="*/ 0 60000 65536"/>
                <a:gd name="T13" fmla="*/ 0 60000 65536"/>
                <a:gd name="T14" fmla="*/ 0 60000 65536"/>
                <a:gd name="T15" fmla="*/ 0 60000 65536"/>
                <a:gd name="T16" fmla="*/ 0 60000 65536"/>
                <a:gd name="T17" fmla="*/ 0 60000 65536"/>
                <a:gd name="T18" fmla="*/ 0 w 101"/>
                <a:gd name="T19" fmla="*/ 0 h 120"/>
                <a:gd name="T20" fmla="*/ 101 w 101"/>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101" h="120">
                  <a:moveTo>
                    <a:pt x="101" y="120"/>
                  </a:moveTo>
                  <a:lnTo>
                    <a:pt x="101" y="0"/>
                  </a:lnTo>
                  <a:lnTo>
                    <a:pt x="0" y="0"/>
                  </a:lnTo>
                  <a:lnTo>
                    <a:pt x="0" y="120"/>
                  </a:lnTo>
                  <a:lnTo>
                    <a:pt x="101" y="120"/>
                  </a:lnTo>
                </a:path>
              </a:pathLst>
            </a:custGeom>
            <a:noFill/>
            <a:ln w="15875">
              <a:solidFill>
                <a:srgbClr val="000000"/>
              </a:solidFill>
              <a:prstDash val="solid"/>
              <a:round/>
              <a:headEnd/>
              <a:tailEnd/>
            </a:ln>
          </p:spPr>
          <p:txBody>
            <a:bodyPr/>
            <a:lstStyle/>
            <a:p>
              <a:endParaRPr lang="en-US"/>
            </a:p>
          </p:txBody>
        </p:sp>
        <p:sp>
          <p:nvSpPr>
            <p:cNvPr id="61512" name="Freeform 69"/>
            <p:cNvSpPr>
              <a:spLocks/>
            </p:cNvSpPr>
            <p:nvPr/>
          </p:nvSpPr>
          <p:spPr bwMode="auto">
            <a:xfrm>
              <a:off x="2153" y="3592"/>
              <a:ext cx="661" cy="120"/>
            </a:xfrm>
            <a:custGeom>
              <a:avLst/>
              <a:gdLst>
                <a:gd name="T0" fmla="*/ 661 w 661"/>
                <a:gd name="T1" fmla="*/ 120 h 120"/>
                <a:gd name="T2" fmla="*/ 661 w 661"/>
                <a:gd name="T3" fmla="*/ 0 h 120"/>
                <a:gd name="T4" fmla="*/ 0 w 661"/>
                <a:gd name="T5" fmla="*/ 0 h 120"/>
                <a:gd name="T6" fmla="*/ 0 w 661"/>
                <a:gd name="T7" fmla="*/ 120 h 120"/>
                <a:gd name="T8" fmla="*/ 661 w 661"/>
                <a:gd name="T9" fmla="*/ 120 h 120"/>
                <a:gd name="T10" fmla="*/ 661 w 661"/>
                <a:gd name="T11" fmla="*/ 120 h 120"/>
                <a:gd name="T12" fmla="*/ 0 60000 65536"/>
                <a:gd name="T13" fmla="*/ 0 60000 65536"/>
                <a:gd name="T14" fmla="*/ 0 60000 65536"/>
                <a:gd name="T15" fmla="*/ 0 60000 65536"/>
                <a:gd name="T16" fmla="*/ 0 60000 65536"/>
                <a:gd name="T17" fmla="*/ 0 60000 65536"/>
                <a:gd name="T18" fmla="*/ 0 w 661"/>
                <a:gd name="T19" fmla="*/ 0 h 120"/>
                <a:gd name="T20" fmla="*/ 661 w 661"/>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661" h="120">
                  <a:moveTo>
                    <a:pt x="661" y="120"/>
                  </a:moveTo>
                  <a:lnTo>
                    <a:pt x="661" y="0"/>
                  </a:lnTo>
                  <a:lnTo>
                    <a:pt x="0" y="0"/>
                  </a:lnTo>
                  <a:lnTo>
                    <a:pt x="0" y="120"/>
                  </a:lnTo>
                  <a:lnTo>
                    <a:pt x="661" y="120"/>
                  </a:lnTo>
                  <a:close/>
                </a:path>
              </a:pathLst>
            </a:custGeom>
            <a:solidFill>
              <a:srgbClr val="FFFFFF"/>
            </a:solidFill>
            <a:ln w="9525">
              <a:noFill/>
              <a:round/>
              <a:headEnd/>
              <a:tailEnd/>
            </a:ln>
          </p:spPr>
          <p:txBody>
            <a:bodyPr/>
            <a:lstStyle/>
            <a:p>
              <a:endParaRPr lang="en-US"/>
            </a:p>
          </p:txBody>
        </p:sp>
        <p:sp>
          <p:nvSpPr>
            <p:cNvPr id="61513" name="Freeform 70"/>
            <p:cNvSpPr>
              <a:spLocks/>
            </p:cNvSpPr>
            <p:nvPr/>
          </p:nvSpPr>
          <p:spPr bwMode="auto">
            <a:xfrm>
              <a:off x="2153" y="3592"/>
              <a:ext cx="661" cy="120"/>
            </a:xfrm>
            <a:custGeom>
              <a:avLst/>
              <a:gdLst>
                <a:gd name="T0" fmla="*/ 661 w 661"/>
                <a:gd name="T1" fmla="*/ 120 h 120"/>
                <a:gd name="T2" fmla="*/ 661 w 661"/>
                <a:gd name="T3" fmla="*/ 0 h 120"/>
                <a:gd name="T4" fmla="*/ 0 w 661"/>
                <a:gd name="T5" fmla="*/ 0 h 120"/>
                <a:gd name="T6" fmla="*/ 0 w 661"/>
                <a:gd name="T7" fmla="*/ 120 h 120"/>
                <a:gd name="T8" fmla="*/ 661 w 661"/>
                <a:gd name="T9" fmla="*/ 120 h 120"/>
                <a:gd name="T10" fmla="*/ 661 w 661"/>
                <a:gd name="T11" fmla="*/ 120 h 120"/>
                <a:gd name="T12" fmla="*/ 0 60000 65536"/>
                <a:gd name="T13" fmla="*/ 0 60000 65536"/>
                <a:gd name="T14" fmla="*/ 0 60000 65536"/>
                <a:gd name="T15" fmla="*/ 0 60000 65536"/>
                <a:gd name="T16" fmla="*/ 0 60000 65536"/>
                <a:gd name="T17" fmla="*/ 0 60000 65536"/>
                <a:gd name="T18" fmla="*/ 0 w 661"/>
                <a:gd name="T19" fmla="*/ 0 h 120"/>
                <a:gd name="T20" fmla="*/ 661 w 661"/>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661" h="120">
                  <a:moveTo>
                    <a:pt x="661" y="120"/>
                  </a:moveTo>
                  <a:lnTo>
                    <a:pt x="661" y="0"/>
                  </a:lnTo>
                  <a:lnTo>
                    <a:pt x="0" y="0"/>
                  </a:lnTo>
                  <a:lnTo>
                    <a:pt x="0" y="120"/>
                  </a:lnTo>
                  <a:lnTo>
                    <a:pt x="661" y="120"/>
                  </a:lnTo>
                </a:path>
              </a:pathLst>
            </a:custGeom>
            <a:noFill/>
            <a:ln w="15875">
              <a:solidFill>
                <a:srgbClr val="000000"/>
              </a:solidFill>
              <a:prstDash val="solid"/>
              <a:round/>
              <a:headEnd/>
              <a:tailEnd/>
            </a:ln>
          </p:spPr>
          <p:txBody>
            <a:bodyPr/>
            <a:lstStyle/>
            <a:p>
              <a:endParaRPr lang="en-US"/>
            </a:p>
          </p:txBody>
        </p:sp>
        <p:sp>
          <p:nvSpPr>
            <p:cNvPr id="61514" name="Freeform 71"/>
            <p:cNvSpPr>
              <a:spLocks/>
            </p:cNvSpPr>
            <p:nvPr/>
          </p:nvSpPr>
          <p:spPr bwMode="auto">
            <a:xfrm>
              <a:off x="2050" y="3590"/>
              <a:ext cx="101" cy="119"/>
            </a:xfrm>
            <a:custGeom>
              <a:avLst/>
              <a:gdLst>
                <a:gd name="T0" fmla="*/ 101 w 101"/>
                <a:gd name="T1" fmla="*/ 119 h 119"/>
                <a:gd name="T2" fmla="*/ 101 w 101"/>
                <a:gd name="T3" fmla="*/ 0 h 119"/>
                <a:gd name="T4" fmla="*/ 0 w 101"/>
                <a:gd name="T5" fmla="*/ 0 h 119"/>
                <a:gd name="T6" fmla="*/ 0 w 101"/>
                <a:gd name="T7" fmla="*/ 119 h 119"/>
                <a:gd name="T8" fmla="*/ 101 w 101"/>
                <a:gd name="T9" fmla="*/ 119 h 119"/>
                <a:gd name="T10" fmla="*/ 101 w 101"/>
                <a:gd name="T11" fmla="*/ 119 h 119"/>
                <a:gd name="T12" fmla="*/ 0 60000 65536"/>
                <a:gd name="T13" fmla="*/ 0 60000 65536"/>
                <a:gd name="T14" fmla="*/ 0 60000 65536"/>
                <a:gd name="T15" fmla="*/ 0 60000 65536"/>
                <a:gd name="T16" fmla="*/ 0 60000 65536"/>
                <a:gd name="T17" fmla="*/ 0 60000 65536"/>
                <a:gd name="T18" fmla="*/ 0 w 101"/>
                <a:gd name="T19" fmla="*/ 0 h 119"/>
                <a:gd name="T20" fmla="*/ 101 w 101"/>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101" h="119">
                  <a:moveTo>
                    <a:pt x="101" y="119"/>
                  </a:moveTo>
                  <a:lnTo>
                    <a:pt x="101" y="0"/>
                  </a:lnTo>
                  <a:lnTo>
                    <a:pt x="0" y="0"/>
                  </a:lnTo>
                  <a:lnTo>
                    <a:pt x="0" y="119"/>
                  </a:lnTo>
                  <a:lnTo>
                    <a:pt x="101" y="119"/>
                  </a:lnTo>
                  <a:close/>
                </a:path>
              </a:pathLst>
            </a:custGeom>
            <a:solidFill>
              <a:srgbClr val="FFFFFF"/>
            </a:solidFill>
            <a:ln w="9525">
              <a:noFill/>
              <a:round/>
              <a:headEnd/>
              <a:tailEnd/>
            </a:ln>
          </p:spPr>
          <p:txBody>
            <a:bodyPr/>
            <a:lstStyle/>
            <a:p>
              <a:endParaRPr lang="en-US"/>
            </a:p>
          </p:txBody>
        </p:sp>
        <p:sp>
          <p:nvSpPr>
            <p:cNvPr id="61515" name="Freeform 72"/>
            <p:cNvSpPr>
              <a:spLocks/>
            </p:cNvSpPr>
            <p:nvPr/>
          </p:nvSpPr>
          <p:spPr bwMode="auto">
            <a:xfrm>
              <a:off x="2050" y="3590"/>
              <a:ext cx="101" cy="119"/>
            </a:xfrm>
            <a:custGeom>
              <a:avLst/>
              <a:gdLst>
                <a:gd name="T0" fmla="*/ 101 w 101"/>
                <a:gd name="T1" fmla="*/ 119 h 119"/>
                <a:gd name="T2" fmla="*/ 101 w 101"/>
                <a:gd name="T3" fmla="*/ 0 h 119"/>
                <a:gd name="T4" fmla="*/ 0 w 101"/>
                <a:gd name="T5" fmla="*/ 0 h 119"/>
                <a:gd name="T6" fmla="*/ 0 w 101"/>
                <a:gd name="T7" fmla="*/ 119 h 119"/>
                <a:gd name="T8" fmla="*/ 101 w 101"/>
                <a:gd name="T9" fmla="*/ 119 h 119"/>
                <a:gd name="T10" fmla="*/ 101 w 101"/>
                <a:gd name="T11" fmla="*/ 119 h 119"/>
                <a:gd name="T12" fmla="*/ 0 60000 65536"/>
                <a:gd name="T13" fmla="*/ 0 60000 65536"/>
                <a:gd name="T14" fmla="*/ 0 60000 65536"/>
                <a:gd name="T15" fmla="*/ 0 60000 65536"/>
                <a:gd name="T16" fmla="*/ 0 60000 65536"/>
                <a:gd name="T17" fmla="*/ 0 60000 65536"/>
                <a:gd name="T18" fmla="*/ 0 w 101"/>
                <a:gd name="T19" fmla="*/ 0 h 119"/>
                <a:gd name="T20" fmla="*/ 101 w 101"/>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101" h="119">
                  <a:moveTo>
                    <a:pt x="101" y="119"/>
                  </a:moveTo>
                  <a:lnTo>
                    <a:pt x="101" y="0"/>
                  </a:lnTo>
                  <a:lnTo>
                    <a:pt x="0" y="0"/>
                  </a:lnTo>
                  <a:lnTo>
                    <a:pt x="0" y="119"/>
                  </a:lnTo>
                  <a:lnTo>
                    <a:pt x="101" y="119"/>
                  </a:lnTo>
                </a:path>
              </a:pathLst>
            </a:custGeom>
            <a:noFill/>
            <a:ln w="15875">
              <a:solidFill>
                <a:srgbClr val="000000"/>
              </a:solidFill>
              <a:prstDash val="solid"/>
              <a:round/>
              <a:headEnd/>
              <a:tailEnd/>
            </a:ln>
          </p:spPr>
          <p:txBody>
            <a:bodyPr/>
            <a:lstStyle/>
            <a:p>
              <a:endParaRPr lang="en-US"/>
            </a:p>
          </p:txBody>
        </p:sp>
        <p:sp>
          <p:nvSpPr>
            <p:cNvPr id="61516" name="Freeform 73"/>
            <p:cNvSpPr>
              <a:spLocks/>
            </p:cNvSpPr>
            <p:nvPr/>
          </p:nvSpPr>
          <p:spPr bwMode="auto">
            <a:xfrm>
              <a:off x="2153" y="3828"/>
              <a:ext cx="661" cy="122"/>
            </a:xfrm>
            <a:custGeom>
              <a:avLst/>
              <a:gdLst>
                <a:gd name="T0" fmla="*/ 661 w 661"/>
                <a:gd name="T1" fmla="*/ 120 h 122"/>
                <a:gd name="T2" fmla="*/ 661 w 661"/>
                <a:gd name="T3" fmla="*/ 0 h 122"/>
                <a:gd name="T4" fmla="*/ 0 w 661"/>
                <a:gd name="T5" fmla="*/ 0 h 122"/>
                <a:gd name="T6" fmla="*/ 0 w 661"/>
                <a:gd name="T7" fmla="*/ 122 h 122"/>
                <a:gd name="T8" fmla="*/ 661 w 661"/>
                <a:gd name="T9" fmla="*/ 122 h 122"/>
                <a:gd name="T10" fmla="*/ 661 w 661"/>
                <a:gd name="T11" fmla="*/ 122 h 122"/>
                <a:gd name="T12" fmla="*/ 661 w 661"/>
                <a:gd name="T13" fmla="*/ 120 h 122"/>
                <a:gd name="T14" fmla="*/ 0 60000 65536"/>
                <a:gd name="T15" fmla="*/ 0 60000 65536"/>
                <a:gd name="T16" fmla="*/ 0 60000 65536"/>
                <a:gd name="T17" fmla="*/ 0 60000 65536"/>
                <a:gd name="T18" fmla="*/ 0 60000 65536"/>
                <a:gd name="T19" fmla="*/ 0 60000 65536"/>
                <a:gd name="T20" fmla="*/ 0 60000 65536"/>
                <a:gd name="T21" fmla="*/ 0 w 661"/>
                <a:gd name="T22" fmla="*/ 0 h 122"/>
                <a:gd name="T23" fmla="*/ 661 w 661"/>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1" h="122">
                  <a:moveTo>
                    <a:pt x="661" y="120"/>
                  </a:moveTo>
                  <a:lnTo>
                    <a:pt x="661" y="0"/>
                  </a:lnTo>
                  <a:lnTo>
                    <a:pt x="0" y="0"/>
                  </a:lnTo>
                  <a:lnTo>
                    <a:pt x="0" y="122"/>
                  </a:lnTo>
                  <a:lnTo>
                    <a:pt x="661" y="122"/>
                  </a:lnTo>
                  <a:lnTo>
                    <a:pt x="661" y="120"/>
                  </a:lnTo>
                  <a:close/>
                </a:path>
              </a:pathLst>
            </a:custGeom>
            <a:solidFill>
              <a:srgbClr val="CCCCCC"/>
            </a:solidFill>
            <a:ln w="9525">
              <a:noFill/>
              <a:round/>
              <a:headEnd/>
              <a:tailEnd/>
            </a:ln>
          </p:spPr>
          <p:txBody>
            <a:bodyPr/>
            <a:lstStyle/>
            <a:p>
              <a:endParaRPr lang="en-US"/>
            </a:p>
          </p:txBody>
        </p:sp>
        <p:sp>
          <p:nvSpPr>
            <p:cNvPr id="61517" name="Freeform 74"/>
            <p:cNvSpPr>
              <a:spLocks/>
            </p:cNvSpPr>
            <p:nvPr/>
          </p:nvSpPr>
          <p:spPr bwMode="auto">
            <a:xfrm>
              <a:off x="2153" y="3828"/>
              <a:ext cx="661" cy="122"/>
            </a:xfrm>
            <a:custGeom>
              <a:avLst/>
              <a:gdLst>
                <a:gd name="T0" fmla="*/ 661 w 661"/>
                <a:gd name="T1" fmla="*/ 120 h 122"/>
                <a:gd name="T2" fmla="*/ 661 w 661"/>
                <a:gd name="T3" fmla="*/ 0 h 122"/>
                <a:gd name="T4" fmla="*/ 0 w 661"/>
                <a:gd name="T5" fmla="*/ 0 h 122"/>
                <a:gd name="T6" fmla="*/ 0 w 661"/>
                <a:gd name="T7" fmla="*/ 122 h 122"/>
                <a:gd name="T8" fmla="*/ 661 w 661"/>
                <a:gd name="T9" fmla="*/ 122 h 122"/>
                <a:gd name="T10" fmla="*/ 661 w 661"/>
                <a:gd name="T11" fmla="*/ 122 h 122"/>
                <a:gd name="T12" fmla="*/ 0 60000 65536"/>
                <a:gd name="T13" fmla="*/ 0 60000 65536"/>
                <a:gd name="T14" fmla="*/ 0 60000 65536"/>
                <a:gd name="T15" fmla="*/ 0 60000 65536"/>
                <a:gd name="T16" fmla="*/ 0 60000 65536"/>
                <a:gd name="T17" fmla="*/ 0 60000 65536"/>
                <a:gd name="T18" fmla="*/ 0 w 661"/>
                <a:gd name="T19" fmla="*/ 0 h 122"/>
                <a:gd name="T20" fmla="*/ 661 w 661"/>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661" h="122">
                  <a:moveTo>
                    <a:pt x="661" y="120"/>
                  </a:moveTo>
                  <a:lnTo>
                    <a:pt x="661" y="0"/>
                  </a:lnTo>
                  <a:lnTo>
                    <a:pt x="0" y="0"/>
                  </a:lnTo>
                  <a:lnTo>
                    <a:pt x="0" y="122"/>
                  </a:lnTo>
                  <a:lnTo>
                    <a:pt x="661" y="122"/>
                  </a:lnTo>
                </a:path>
              </a:pathLst>
            </a:custGeom>
            <a:noFill/>
            <a:ln w="15875">
              <a:solidFill>
                <a:srgbClr val="000000"/>
              </a:solidFill>
              <a:prstDash val="solid"/>
              <a:round/>
              <a:headEnd/>
              <a:tailEnd/>
            </a:ln>
          </p:spPr>
          <p:txBody>
            <a:bodyPr/>
            <a:lstStyle/>
            <a:p>
              <a:endParaRPr lang="en-US"/>
            </a:p>
          </p:txBody>
        </p:sp>
        <p:sp>
          <p:nvSpPr>
            <p:cNvPr id="61518" name="Freeform 75"/>
            <p:cNvSpPr>
              <a:spLocks/>
            </p:cNvSpPr>
            <p:nvPr/>
          </p:nvSpPr>
          <p:spPr bwMode="auto">
            <a:xfrm>
              <a:off x="2050" y="3828"/>
              <a:ext cx="101" cy="120"/>
            </a:xfrm>
            <a:custGeom>
              <a:avLst/>
              <a:gdLst>
                <a:gd name="T0" fmla="*/ 101 w 101"/>
                <a:gd name="T1" fmla="*/ 120 h 120"/>
                <a:gd name="T2" fmla="*/ 101 w 101"/>
                <a:gd name="T3" fmla="*/ 0 h 120"/>
                <a:gd name="T4" fmla="*/ 0 w 101"/>
                <a:gd name="T5" fmla="*/ 0 h 120"/>
                <a:gd name="T6" fmla="*/ 0 w 101"/>
                <a:gd name="T7" fmla="*/ 120 h 120"/>
                <a:gd name="T8" fmla="*/ 101 w 101"/>
                <a:gd name="T9" fmla="*/ 120 h 120"/>
                <a:gd name="T10" fmla="*/ 101 w 101"/>
                <a:gd name="T11" fmla="*/ 120 h 120"/>
                <a:gd name="T12" fmla="*/ 0 60000 65536"/>
                <a:gd name="T13" fmla="*/ 0 60000 65536"/>
                <a:gd name="T14" fmla="*/ 0 60000 65536"/>
                <a:gd name="T15" fmla="*/ 0 60000 65536"/>
                <a:gd name="T16" fmla="*/ 0 60000 65536"/>
                <a:gd name="T17" fmla="*/ 0 60000 65536"/>
                <a:gd name="T18" fmla="*/ 0 w 101"/>
                <a:gd name="T19" fmla="*/ 0 h 120"/>
                <a:gd name="T20" fmla="*/ 101 w 101"/>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101" h="120">
                  <a:moveTo>
                    <a:pt x="101" y="120"/>
                  </a:moveTo>
                  <a:lnTo>
                    <a:pt x="101" y="0"/>
                  </a:lnTo>
                  <a:lnTo>
                    <a:pt x="0" y="0"/>
                  </a:lnTo>
                  <a:lnTo>
                    <a:pt x="0" y="120"/>
                  </a:lnTo>
                  <a:lnTo>
                    <a:pt x="101" y="120"/>
                  </a:lnTo>
                  <a:close/>
                </a:path>
              </a:pathLst>
            </a:custGeom>
            <a:solidFill>
              <a:srgbClr val="CCCCCC"/>
            </a:solidFill>
            <a:ln w="9525">
              <a:noFill/>
              <a:round/>
              <a:headEnd/>
              <a:tailEnd/>
            </a:ln>
          </p:spPr>
          <p:txBody>
            <a:bodyPr/>
            <a:lstStyle/>
            <a:p>
              <a:endParaRPr lang="en-US"/>
            </a:p>
          </p:txBody>
        </p:sp>
        <p:sp>
          <p:nvSpPr>
            <p:cNvPr id="61519" name="Freeform 76"/>
            <p:cNvSpPr>
              <a:spLocks/>
            </p:cNvSpPr>
            <p:nvPr/>
          </p:nvSpPr>
          <p:spPr bwMode="auto">
            <a:xfrm>
              <a:off x="2050" y="3828"/>
              <a:ext cx="101" cy="120"/>
            </a:xfrm>
            <a:custGeom>
              <a:avLst/>
              <a:gdLst>
                <a:gd name="T0" fmla="*/ 101 w 101"/>
                <a:gd name="T1" fmla="*/ 120 h 120"/>
                <a:gd name="T2" fmla="*/ 101 w 101"/>
                <a:gd name="T3" fmla="*/ 0 h 120"/>
                <a:gd name="T4" fmla="*/ 0 w 101"/>
                <a:gd name="T5" fmla="*/ 0 h 120"/>
                <a:gd name="T6" fmla="*/ 0 w 101"/>
                <a:gd name="T7" fmla="*/ 120 h 120"/>
                <a:gd name="T8" fmla="*/ 101 w 101"/>
                <a:gd name="T9" fmla="*/ 120 h 120"/>
                <a:gd name="T10" fmla="*/ 101 w 101"/>
                <a:gd name="T11" fmla="*/ 120 h 120"/>
                <a:gd name="T12" fmla="*/ 0 60000 65536"/>
                <a:gd name="T13" fmla="*/ 0 60000 65536"/>
                <a:gd name="T14" fmla="*/ 0 60000 65536"/>
                <a:gd name="T15" fmla="*/ 0 60000 65536"/>
                <a:gd name="T16" fmla="*/ 0 60000 65536"/>
                <a:gd name="T17" fmla="*/ 0 60000 65536"/>
                <a:gd name="T18" fmla="*/ 0 w 101"/>
                <a:gd name="T19" fmla="*/ 0 h 120"/>
                <a:gd name="T20" fmla="*/ 101 w 101"/>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101" h="120">
                  <a:moveTo>
                    <a:pt x="101" y="120"/>
                  </a:moveTo>
                  <a:lnTo>
                    <a:pt x="101" y="0"/>
                  </a:lnTo>
                  <a:lnTo>
                    <a:pt x="0" y="0"/>
                  </a:lnTo>
                  <a:lnTo>
                    <a:pt x="0" y="120"/>
                  </a:lnTo>
                  <a:lnTo>
                    <a:pt x="101" y="120"/>
                  </a:lnTo>
                </a:path>
              </a:pathLst>
            </a:custGeom>
            <a:noFill/>
            <a:ln w="15875">
              <a:solidFill>
                <a:srgbClr val="000000"/>
              </a:solidFill>
              <a:prstDash val="solid"/>
              <a:round/>
              <a:headEnd/>
              <a:tailEnd/>
            </a:ln>
          </p:spPr>
          <p:txBody>
            <a:bodyPr/>
            <a:lstStyle/>
            <a:p>
              <a:endParaRPr lang="en-US"/>
            </a:p>
          </p:txBody>
        </p:sp>
        <p:sp>
          <p:nvSpPr>
            <p:cNvPr id="61520" name="Freeform 77"/>
            <p:cNvSpPr>
              <a:spLocks/>
            </p:cNvSpPr>
            <p:nvPr/>
          </p:nvSpPr>
          <p:spPr bwMode="auto">
            <a:xfrm>
              <a:off x="2153" y="2519"/>
              <a:ext cx="661" cy="119"/>
            </a:xfrm>
            <a:custGeom>
              <a:avLst/>
              <a:gdLst>
                <a:gd name="T0" fmla="*/ 661 w 661"/>
                <a:gd name="T1" fmla="*/ 119 h 119"/>
                <a:gd name="T2" fmla="*/ 661 w 661"/>
                <a:gd name="T3" fmla="*/ 0 h 119"/>
                <a:gd name="T4" fmla="*/ 0 w 661"/>
                <a:gd name="T5" fmla="*/ 0 h 119"/>
                <a:gd name="T6" fmla="*/ 0 w 661"/>
                <a:gd name="T7" fmla="*/ 119 h 119"/>
                <a:gd name="T8" fmla="*/ 661 w 661"/>
                <a:gd name="T9" fmla="*/ 119 h 119"/>
                <a:gd name="T10" fmla="*/ 661 w 661"/>
                <a:gd name="T11" fmla="*/ 119 h 119"/>
                <a:gd name="T12" fmla="*/ 0 60000 65536"/>
                <a:gd name="T13" fmla="*/ 0 60000 65536"/>
                <a:gd name="T14" fmla="*/ 0 60000 65536"/>
                <a:gd name="T15" fmla="*/ 0 60000 65536"/>
                <a:gd name="T16" fmla="*/ 0 60000 65536"/>
                <a:gd name="T17" fmla="*/ 0 60000 65536"/>
                <a:gd name="T18" fmla="*/ 0 w 661"/>
                <a:gd name="T19" fmla="*/ 0 h 119"/>
                <a:gd name="T20" fmla="*/ 661 w 661"/>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661" h="119">
                  <a:moveTo>
                    <a:pt x="661" y="119"/>
                  </a:moveTo>
                  <a:lnTo>
                    <a:pt x="661" y="0"/>
                  </a:lnTo>
                  <a:lnTo>
                    <a:pt x="0" y="0"/>
                  </a:lnTo>
                  <a:lnTo>
                    <a:pt x="0" y="119"/>
                  </a:lnTo>
                  <a:lnTo>
                    <a:pt x="661" y="119"/>
                  </a:lnTo>
                </a:path>
              </a:pathLst>
            </a:custGeom>
            <a:noFill/>
            <a:ln w="15875">
              <a:solidFill>
                <a:srgbClr val="000000"/>
              </a:solidFill>
              <a:prstDash val="solid"/>
              <a:round/>
              <a:headEnd/>
              <a:tailEnd/>
            </a:ln>
          </p:spPr>
          <p:txBody>
            <a:bodyPr/>
            <a:lstStyle/>
            <a:p>
              <a:endParaRPr lang="en-US"/>
            </a:p>
          </p:txBody>
        </p:sp>
        <p:sp>
          <p:nvSpPr>
            <p:cNvPr id="61521" name="Freeform 83"/>
            <p:cNvSpPr>
              <a:spLocks/>
            </p:cNvSpPr>
            <p:nvPr/>
          </p:nvSpPr>
          <p:spPr bwMode="auto">
            <a:xfrm>
              <a:off x="2050" y="2519"/>
              <a:ext cx="101" cy="116"/>
            </a:xfrm>
            <a:custGeom>
              <a:avLst/>
              <a:gdLst>
                <a:gd name="T0" fmla="*/ 101 w 101"/>
                <a:gd name="T1" fmla="*/ 116 h 116"/>
                <a:gd name="T2" fmla="*/ 101 w 101"/>
                <a:gd name="T3" fmla="*/ 0 h 116"/>
                <a:gd name="T4" fmla="*/ 0 w 101"/>
                <a:gd name="T5" fmla="*/ 0 h 116"/>
                <a:gd name="T6" fmla="*/ 0 w 101"/>
                <a:gd name="T7" fmla="*/ 116 h 116"/>
                <a:gd name="T8" fmla="*/ 101 w 101"/>
                <a:gd name="T9" fmla="*/ 116 h 116"/>
                <a:gd name="T10" fmla="*/ 101 w 101"/>
                <a:gd name="T11" fmla="*/ 116 h 116"/>
                <a:gd name="T12" fmla="*/ 0 60000 65536"/>
                <a:gd name="T13" fmla="*/ 0 60000 65536"/>
                <a:gd name="T14" fmla="*/ 0 60000 65536"/>
                <a:gd name="T15" fmla="*/ 0 60000 65536"/>
                <a:gd name="T16" fmla="*/ 0 60000 65536"/>
                <a:gd name="T17" fmla="*/ 0 60000 65536"/>
                <a:gd name="T18" fmla="*/ 0 w 101"/>
                <a:gd name="T19" fmla="*/ 0 h 116"/>
                <a:gd name="T20" fmla="*/ 101 w 101"/>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101" h="116">
                  <a:moveTo>
                    <a:pt x="101" y="116"/>
                  </a:moveTo>
                  <a:lnTo>
                    <a:pt x="101" y="0"/>
                  </a:lnTo>
                  <a:lnTo>
                    <a:pt x="0" y="0"/>
                  </a:lnTo>
                  <a:lnTo>
                    <a:pt x="0" y="116"/>
                  </a:lnTo>
                  <a:lnTo>
                    <a:pt x="101" y="116"/>
                  </a:lnTo>
                </a:path>
              </a:pathLst>
            </a:custGeom>
            <a:noFill/>
            <a:ln w="15875">
              <a:solidFill>
                <a:srgbClr val="000000"/>
              </a:solidFill>
              <a:prstDash val="solid"/>
              <a:round/>
              <a:headEnd/>
              <a:tailEnd/>
            </a:ln>
          </p:spPr>
          <p:txBody>
            <a:bodyPr/>
            <a:lstStyle/>
            <a:p>
              <a:endParaRPr lang="en-US"/>
            </a:p>
          </p:txBody>
        </p:sp>
        <p:sp>
          <p:nvSpPr>
            <p:cNvPr id="61522" name="Rectangle 84"/>
            <p:cNvSpPr>
              <a:spLocks noChangeArrowheads="1"/>
            </p:cNvSpPr>
            <p:nvPr/>
          </p:nvSpPr>
          <p:spPr bwMode="auto">
            <a:xfrm>
              <a:off x="2077" y="2647"/>
              <a:ext cx="44"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1</a:t>
              </a:r>
              <a:endParaRPr lang="en-US" sz="1800">
                <a:solidFill>
                  <a:srgbClr val="003399"/>
                </a:solidFill>
              </a:endParaRPr>
            </a:p>
          </p:txBody>
        </p:sp>
        <p:sp>
          <p:nvSpPr>
            <p:cNvPr id="61523" name="Rectangle 85"/>
            <p:cNvSpPr>
              <a:spLocks noChangeArrowheads="1"/>
            </p:cNvSpPr>
            <p:nvPr/>
          </p:nvSpPr>
          <p:spPr bwMode="auto">
            <a:xfrm>
              <a:off x="2077" y="2767"/>
              <a:ext cx="44"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1</a:t>
              </a:r>
              <a:endParaRPr lang="en-US" sz="1800">
                <a:solidFill>
                  <a:srgbClr val="003399"/>
                </a:solidFill>
              </a:endParaRPr>
            </a:p>
          </p:txBody>
        </p:sp>
        <p:sp>
          <p:nvSpPr>
            <p:cNvPr id="61524" name="Rectangle 86"/>
            <p:cNvSpPr>
              <a:spLocks noChangeArrowheads="1"/>
            </p:cNvSpPr>
            <p:nvPr/>
          </p:nvSpPr>
          <p:spPr bwMode="auto">
            <a:xfrm>
              <a:off x="2077" y="2886"/>
              <a:ext cx="44"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1</a:t>
              </a:r>
              <a:endParaRPr lang="en-US" sz="1800">
                <a:solidFill>
                  <a:srgbClr val="003399"/>
                </a:solidFill>
              </a:endParaRPr>
            </a:p>
          </p:txBody>
        </p:sp>
        <p:sp>
          <p:nvSpPr>
            <p:cNvPr id="61525" name="Rectangle 87"/>
            <p:cNvSpPr>
              <a:spLocks noChangeArrowheads="1"/>
            </p:cNvSpPr>
            <p:nvPr/>
          </p:nvSpPr>
          <p:spPr bwMode="auto">
            <a:xfrm>
              <a:off x="2077" y="3005"/>
              <a:ext cx="44"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1</a:t>
              </a:r>
              <a:endParaRPr lang="en-US" sz="1800">
                <a:solidFill>
                  <a:srgbClr val="003399"/>
                </a:solidFill>
              </a:endParaRPr>
            </a:p>
          </p:txBody>
        </p:sp>
        <p:sp>
          <p:nvSpPr>
            <p:cNvPr id="61526" name="Rectangle 88"/>
            <p:cNvSpPr>
              <a:spLocks noChangeArrowheads="1"/>
            </p:cNvSpPr>
            <p:nvPr/>
          </p:nvSpPr>
          <p:spPr bwMode="auto">
            <a:xfrm>
              <a:off x="2077" y="3125"/>
              <a:ext cx="44"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a:t>
              </a:r>
              <a:endParaRPr lang="en-US" sz="1800">
                <a:solidFill>
                  <a:srgbClr val="003399"/>
                </a:solidFill>
              </a:endParaRPr>
            </a:p>
          </p:txBody>
        </p:sp>
        <p:sp>
          <p:nvSpPr>
            <p:cNvPr id="61527" name="Rectangle 89"/>
            <p:cNvSpPr>
              <a:spLocks noChangeArrowheads="1"/>
            </p:cNvSpPr>
            <p:nvPr/>
          </p:nvSpPr>
          <p:spPr bwMode="auto">
            <a:xfrm>
              <a:off x="2077" y="3244"/>
              <a:ext cx="44"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1</a:t>
              </a:r>
              <a:endParaRPr lang="en-US" sz="1800">
                <a:solidFill>
                  <a:srgbClr val="003399"/>
                </a:solidFill>
              </a:endParaRPr>
            </a:p>
          </p:txBody>
        </p:sp>
        <p:sp>
          <p:nvSpPr>
            <p:cNvPr id="61528" name="Rectangle 90"/>
            <p:cNvSpPr>
              <a:spLocks noChangeArrowheads="1"/>
            </p:cNvSpPr>
            <p:nvPr/>
          </p:nvSpPr>
          <p:spPr bwMode="auto">
            <a:xfrm>
              <a:off x="2077" y="3363"/>
              <a:ext cx="44"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1</a:t>
              </a:r>
              <a:endParaRPr lang="en-US" sz="1800">
                <a:solidFill>
                  <a:srgbClr val="003399"/>
                </a:solidFill>
              </a:endParaRPr>
            </a:p>
          </p:txBody>
        </p:sp>
        <p:sp>
          <p:nvSpPr>
            <p:cNvPr id="61529" name="Rectangle 91"/>
            <p:cNvSpPr>
              <a:spLocks noChangeArrowheads="1"/>
            </p:cNvSpPr>
            <p:nvPr/>
          </p:nvSpPr>
          <p:spPr bwMode="auto">
            <a:xfrm>
              <a:off x="2077" y="3482"/>
              <a:ext cx="44"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a:t>
              </a:r>
              <a:endParaRPr lang="en-US" sz="1800">
                <a:solidFill>
                  <a:srgbClr val="003399"/>
                </a:solidFill>
              </a:endParaRPr>
            </a:p>
          </p:txBody>
        </p:sp>
        <p:sp>
          <p:nvSpPr>
            <p:cNvPr id="61530" name="Rectangle 92"/>
            <p:cNvSpPr>
              <a:spLocks noChangeArrowheads="1"/>
            </p:cNvSpPr>
            <p:nvPr/>
          </p:nvSpPr>
          <p:spPr bwMode="auto">
            <a:xfrm>
              <a:off x="2077" y="3602"/>
              <a:ext cx="44"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1</a:t>
              </a:r>
              <a:endParaRPr lang="en-US" sz="1800">
                <a:solidFill>
                  <a:srgbClr val="003399"/>
                </a:solidFill>
              </a:endParaRPr>
            </a:p>
          </p:txBody>
        </p:sp>
        <p:sp>
          <p:nvSpPr>
            <p:cNvPr id="61531" name="Rectangle 93"/>
            <p:cNvSpPr>
              <a:spLocks noChangeArrowheads="1"/>
            </p:cNvSpPr>
            <p:nvPr/>
          </p:nvSpPr>
          <p:spPr bwMode="auto">
            <a:xfrm>
              <a:off x="2077" y="3721"/>
              <a:ext cx="44"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1</a:t>
              </a:r>
              <a:endParaRPr lang="en-US" sz="1800">
                <a:solidFill>
                  <a:srgbClr val="003399"/>
                </a:solidFill>
              </a:endParaRPr>
            </a:p>
          </p:txBody>
        </p:sp>
        <p:sp>
          <p:nvSpPr>
            <p:cNvPr id="61532" name="Rectangle 94"/>
            <p:cNvSpPr>
              <a:spLocks noChangeArrowheads="1"/>
            </p:cNvSpPr>
            <p:nvPr/>
          </p:nvSpPr>
          <p:spPr bwMode="auto">
            <a:xfrm>
              <a:off x="2077" y="3840"/>
              <a:ext cx="44"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a:t>
              </a:r>
              <a:endParaRPr lang="en-US" sz="1800">
                <a:solidFill>
                  <a:srgbClr val="003399"/>
                </a:solidFill>
              </a:endParaRPr>
            </a:p>
          </p:txBody>
        </p:sp>
        <p:sp>
          <p:nvSpPr>
            <p:cNvPr id="61533" name="Rectangle 95"/>
            <p:cNvSpPr>
              <a:spLocks noChangeArrowheads="1"/>
            </p:cNvSpPr>
            <p:nvPr/>
          </p:nvSpPr>
          <p:spPr bwMode="auto">
            <a:xfrm>
              <a:off x="2077" y="3960"/>
              <a:ext cx="44"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1</a:t>
              </a:r>
              <a:endParaRPr lang="en-US" sz="1800">
                <a:solidFill>
                  <a:srgbClr val="003399"/>
                </a:solidFill>
              </a:endParaRPr>
            </a:p>
          </p:txBody>
        </p:sp>
        <p:sp>
          <p:nvSpPr>
            <p:cNvPr id="61534" name="Freeform 106"/>
            <p:cNvSpPr>
              <a:spLocks/>
            </p:cNvSpPr>
            <p:nvPr/>
          </p:nvSpPr>
          <p:spPr bwMode="auto">
            <a:xfrm>
              <a:off x="2459" y="2676"/>
              <a:ext cx="40" cy="41"/>
            </a:xfrm>
            <a:custGeom>
              <a:avLst/>
              <a:gdLst>
                <a:gd name="T0" fmla="*/ 19 w 40"/>
                <a:gd name="T1" fmla="*/ 38 h 41"/>
                <a:gd name="T2" fmla="*/ 24 w 40"/>
                <a:gd name="T3" fmla="*/ 41 h 41"/>
                <a:gd name="T4" fmla="*/ 26 w 40"/>
                <a:gd name="T5" fmla="*/ 38 h 41"/>
                <a:gd name="T6" fmla="*/ 28 w 40"/>
                <a:gd name="T7" fmla="*/ 38 h 41"/>
                <a:gd name="T8" fmla="*/ 31 w 40"/>
                <a:gd name="T9" fmla="*/ 36 h 41"/>
                <a:gd name="T10" fmla="*/ 33 w 40"/>
                <a:gd name="T11" fmla="*/ 33 h 41"/>
                <a:gd name="T12" fmla="*/ 36 w 40"/>
                <a:gd name="T13" fmla="*/ 31 h 41"/>
                <a:gd name="T14" fmla="*/ 38 w 40"/>
                <a:gd name="T15" fmla="*/ 29 h 41"/>
                <a:gd name="T16" fmla="*/ 38 w 40"/>
                <a:gd name="T17" fmla="*/ 26 h 41"/>
                <a:gd name="T18" fmla="*/ 40 w 40"/>
                <a:gd name="T19" fmla="*/ 24 h 41"/>
                <a:gd name="T20" fmla="*/ 40 w 40"/>
                <a:gd name="T21" fmla="*/ 19 h 41"/>
                <a:gd name="T22" fmla="*/ 40 w 40"/>
                <a:gd name="T23" fmla="*/ 17 h 41"/>
                <a:gd name="T24" fmla="*/ 38 w 40"/>
                <a:gd name="T25" fmla="*/ 14 h 41"/>
                <a:gd name="T26" fmla="*/ 38 w 40"/>
                <a:gd name="T27" fmla="*/ 12 h 41"/>
                <a:gd name="T28" fmla="*/ 36 w 40"/>
                <a:gd name="T29" fmla="*/ 7 h 41"/>
                <a:gd name="T30" fmla="*/ 33 w 40"/>
                <a:gd name="T31" fmla="*/ 7 h 41"/>
                <a:gd name="T32" fmla="*/ 31 w 40"/>
                <a:gd name="T33" fmla="*/ 5 h 41"/>
                <a:gd name="T34" fmla="*/ 28 w 40"/>
                <a:gd name="T35" fmla="*/ 2 h 41"/>
                <a:gd name="T36" fmla="*/ 26 w 40"/>
                <a:gd name="T37" fmla="*/ 0 h 41"/>
                <a:gd name="T38" fmla="*/ 24 w 40"/>
                <a:gd name="T39" fmla="*/ 0 h 41"/>
                <a:gd name="T40" fmla="*/ 19 w 40"/>
                <a:gd name="T41" fmla="*/ 0 h 41"/>
                <a:gd name="T42" fmla="*/ 16 w 40"/>
                <a:gd name="T43" fmla="*/ 0 h 41"/>
                <a:gd name="T44" fmla="*/ 14 w 40"/>
                <a:gd name="T45" fmla="*/ 0 h 41"/>
                <a:gd name="T46" fmla="*/ 12 w 40"/>
                <a:gd name="T47" fmla="*/ 2 h 41"/>
                <a:gd name="T48" fmla="*/ 9 w 40"/>
                <a:gd name="T49" fmla="*/ 5 h 41"/>
                <a:gd name="T50" fmla="*/ 7 w 40"/>
                <a:gd name="T51" fmla="*/ 7 h 41"/>
                <a:gd name="T52" fmla="*/ 5 w 40"/>
                <a:gd name="T53" fmla="*/ 7 h 41"/>
                <a:gd name="T54" fmla="*/ 2 w 40"/>
                <a:gd name="T55" fmla="*/ 12 h 41"/>
                <a:gd name="T56" fmla="*/ 2 w 40"/>
                <a:gd name="T57" fmla="*/ 14 h 41"/>
                <a:gd name="T58" fmla="*/ 0 w 40"/>
                <a:gd name="T59" fmla="*/ 17 h 41"/>
                <a:gd name="T60" fmla="*/ 0 w 40"/>
                <a:gd name="T61" fmla="*/ 19 h 41"/>
                <a:gd name="T62" fmla="*/ 0 w 40"/>
                <a:gd name="T63" fmla="*/ 24 h 41"/>
                <a:gd name="T64" fmla="*/ 2 w 40"/>
                <a:gd name="T65" fmla="*/ 26 h 41"/>
                <a:gd name="T66" fmla="*/ 2 w 40"/>
                <a:gd name="T67" fmla="*/ 29 h 41"/>
                <a:gd name="T68" fmla="*/ 5 w 40"/>
                <a:gd name="T69" fmla="*/ 31 h 41"/>
                <a:gd name="T70" fmla="*/ 7 w 40"/>
                <a:gd name="T71" fmla="*/ 33 h 41"/>
                <a:gd name="T72" fmla="*/ 9 w 40"/>
                <a:gd name="T73" fmla="*/ 36 h 41"/>
                <a:gd name="T74" fmla="*/ 12 w 40"/>
                <a:gd name="T75" fmla="*/ 38 h 41"/>
                <a:gd name="T76" fmla="*/ 14 w 40"/>
                <a:gd name="T77" fmla="*/ 38 h 41"/>
                <a:gd name="T78" fmla="*/ 16 w 40"/>
                <a:gd name="T79" fmla="*/ 41 h 41"/>
                <a:gd name="T80" fmla="*/ 19 w 40"/>
                <a:gd name="T81" fmla="*/ 41 h 41"/>
                <a:gd name="T82" fmla="*/ 19 w 40"/>
                <a:gd name="T83" fmla="*/ 41 h 41"/>
                <a:gd name="T84" fmla="*/ 19 w 40"/>
                <a:gd name="T85" fmla="*/ 38 h 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
                <a:gd name="T130" fmla="*/ 0 h 41"/>
                <a:gd name="T131" fmla="*/ 40 w 40"/>
                <a:gd name="T132" fmla="*/ 41 h 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 h="41">
                  <a:moveTo>
                    <a:pt x="19" y="38"/>
                  </a:moveTo>
                  <a:lnTo>
                    <a:pt x="24" y="41"/>
                  </a:lnTo>
                  <a:lnTo>
                    <a:pt x="26" y="38"/>
                  </a:lnTo>
                  <a:lnTo>
                    <a:pt x="28" y="38"/>
                  </a:lnTo>
                  <a:lnTo>
                    <a:pt x="31" y="36"/>
                  </a:lnTo>
                  <a:lnTo>
                    <a:pt x="33" y="33"/>
                  </a:lnTo>
                  <a:lnTo>
                    <a:pt x="36" y="31"/>
                  </a:lnTo>
                  <a:lnTo>
                    <a:pt x="38" y="29"/>
                  </a:lnTo>
                  <a:lnTo>
                    <a:pt x="38" y="26"/>
                  </a:lnTo>
                  <a:lnTo>
                    <a:pt x="40" y="24"/>
                  </a:lnTo>
                  <a:lnTo>
                    <a:pt x="40" y="19"/>
                  </a:lnTo>
                  <a:lnTo>
                    <a:pt x="40" y="17"/>
                  </a:lnTo>
                  <a:lnTo>
                    <a:pt x="38" y="14"/>
                  </a:lnTo>
                  <a:lnTo>
                    <a:pt x="38" y="12"/>
                  </a:lnTo>
                  <a:lnTo>
                    <a:pt x="36" y="7"/>
                  </a:lnTo>
                  <a:lnTo>
                    <a:pt x="33" y="7"/>
                  </a:lnTo>
                  <a:lnTo>
                    <a:pt x="31" y="5"/>
                  </a:lnTo>
                  <a:lnTo>
                    <a:pt x="28" y="2"/>
                  </a:lnTo>
                  <a:lnTo>
                    <a:pt x="26" y="0"/>
                  </a:lnTo>
                  <a:lnTo>
                    <a:pt x="24" y="0"/>
                  </a:lnTo>
                  <a:lnTo>
                    <a:pt x="19" y="0"/>
                  </a:lnTo>
                  <a:lnTo>
                    <a:pt x="16" y="0"/>
                  </a:lnTo>
                  <a:lnTo>
                    <a:pt x="14" y="0"/>
                  </a:lnTo>
                  <a:lnTo>
                    <a:pt x="12" y="2"/>
                  </a:lnTo>
                  <a:lnTo>
                    <a:pt x="9" y="5"/>
                  </a:lnTo>
                  <a:lnTo>
                    <a:pt x="7" y="7"/>
                  </a:lnTo>
                  <a:lnTo>
                    <a:pt x="5" y="7"/>
                  </a:lnTo>
                  <a:lnTo>
                    <a:pt x="2" y="12"/>
                  </a:lnTo>
                  <a:lnTo>
                    <a:pt x="2" y="14"/>
                  </a:lnTo>
                  <a:lnTo>
                    <a:pt x="0" y="17"/>
                  </a:lnTo>
                  <a:lnTo>
                    <a:pt x="0" y="19"/>
                  </a:lnTo>
                  <a:lnTo>
                    <a:pt x="0" y="24"/>
                  </a:lnTo>
                  <a:lnTo>
                    <a:pt x="2" y="26"/>
                  </a:lnTo>
                  <a:lnTo>
                    <a:pt x="2" y="29"/>
                  </a:lnTo>
                  <a:lnTo>
                    <a:pt x="5" y="31"/>
                  </a:lnTo>
                  <a:lnTo>
                    <a:pt x="7" y="33"/>
                  </a:lnTo>
                  <a:lnTo>
                    <a:pt x="9" y="36"/>
                  </a:lnTo>
                  <a:lnTo>
                    <a:pt x="12" y="38"/>
                  </a:lnTo>
                  <a:lnTo>
                    <a:pt x="14" y="38"/>
                  </a:lnTo>
                  <a:lnTo>
                    <a:pt x="16" y="41"/>
                  </a:lnTo>
                  <a:lnTo>
                    <a:pt x="19" y="41"/>
                  </a:lnTo>
                  <a:lnTo>
                    <a:pt x="19" y="38"/>
                  </a:lnTo>
                  <a:close/>
                </a:path>
              </a:pathLst>
            </a:custGeom>
            <a:solidFill>
              <a:srgbClr val="000000"/>
            </a:solidFill>
            <a:ln w="9525">
              <a:noFill/>
              <a:round/>
              <a:headEnd/>
              <a:tailEnd/>
            </a:ln>
          </p:spPr>
          <p:txBody>
            <a:bodyPr/>
            <a:lstStyle/>
            <a:p>
              <a:endParaRPr lang="en-US"/>
            </a:p>
          </p:txBody>
        </p:sp>
        <p:sp>
          <p:nvSpPr>
            <p:cNvPr id="61535" name="Freeform 107"/>
            <p:cNvSpPr>
              <a:spLocks/>
            </p:cNvSpPr>
            <p:nvPr/>
          </p:nvSpPr>
          <p:spPr bwMode="auto">
            <a:xfrm>
              <a:off x="2459" y="2795"/>
              <a:ext cx="40" cy="41"/>
            </a:xfrm>
            <a:custGeom>
              <a:avLst/>
              <a:gdLst>
                <a:gd name="T0" fmla="*/ 19 w 40"/>
                <a:gd name="T1" fmla="*/ 39 h 41"/>
                <a:gd name="T2" fmla="*/ 24 w 40"/>
                <a:gd name="T3" fmla="*/ 41 h 41"/>
                <a:gd name="T4" fmla="*/ 26 w 40"/>
                <a:gd name="T5" fmla="*/ 39 h 41"/>
                <a:gd name="T6" fmla="*/ 28 w 40"/>
                <a:gd name="T7" fmla="*/ 39 h 41"/>
                <a:gd name="T8" fmla="*/ 31 w 40"/>
                <a:gd name="T9" fmla="*/ 36 h 41"/>
                <a:gd name="T10" fmla="*/ 33 w 40"/>
                <a:gd name="T11" fmla="*/ 34 h 41"/>
                <a:gd name="T12" fmla="*/ 36 w 40"/>
                <a:gd name="T13" fmla="*/ 31 h 41"/>
                <a:gd name="T14" fmla="*/ 38 w 40"/>
                <a:gd name="T15" fmla="*/ 29 h 41"/>
                <a:gd name="T16" fmla="*/ 38 w 40"/>
                <a:gd name="T17" fmla="*/ 27 h 41"/>
                <a:gd name="T18" fmla="*/ 40 w 40"/>
                <a:gd name="T19" fmla="*/ 24 h 41"/>
                <a:gd name="T20" fmla="*/ 40 w 40"/>
                <a:gd name="T21" fmla="*/ 19 h 41"/>
                <a:gd name="T22" fmla="*/ 40 w 40"/>
                <a:gd name="T23" fmla="*/ 17 h 41"/>
                <a:gd name="T24" fmla="*/ 38 w 40"/>
                <a:gd name="T25" fmla="*/ 15 h 41"/>
                <a:gd name="T26" fmla="*/ 38 w 40"/>
                <a:gd name="T27" fmla="*/ 12 h 41"/>
                <a:gd name="T28" fmla="*/ 36 w 40"/>
                <a:gd name="T29" fmla="*/ 8 h 41"/>
                <a:gd name="T30" fmla="*/ 33 w 40"/>
                <a:gd name="T31" fmla="*/ 8 h 41"/>
                <a:gd name="T32" fmla="*/ 31 w 40"/>
                <a:gd name="T33" fmla="*/ 5 h 41"/>
                <a:gd name="T34" fmla="*/ 28 w 40"/>
                <a:gd name="T35" fmla="*/ 3 h 41"/>
                <a:gd name="T36" fmla="*/ 26 w 40"/>
                <a:gd name="T37" fmla="*/ 0 h 41"/>
                <a:gd name="T38" fmla="*/ 24 w 40"/>
                <a:gd name="T39" fmla="*/ 0 h 41"/>
                <a:gd name="T40" fmla="*/ 19 w 40"/>
                <a:gd name="T41" fmla="*/ 0 h 41"/>
                <a:gd name="T42" fmla="*/ 16 w 40"/>
                <a:gd name="T43" fmla="*/ 0 h 41"/>
                <a:gd name="T44" fmla="*/ 14 w 40"/>
                <a:gd name="T45" fmla="*/ 0 h 41"/>
                <a:gd name="T46" fmla="*/ 12 w 40"/>
                <a:gd name="T47" fmla="*/ 3 h 41"/>
                <a:gd name="T48" fmla="*/ 9 w 40"/>
                <a:gd name="T49" fmla="*/ 5 h 41"/>
                <a:gd name="T50" fmla="*/ 7 w 40"/>
                <a:gd name="T51" fmla="*/ 8 h 41"/>
                <a:gd name="T52" fmla="*/ 5 w 40"/>
                <a:gd name="T53" fmla="*/ 8 h 41"/>
                <a:gd name="T54" fmla="*/ 2 w 40"/>
                <a:gd name="T55" fmla="*/ 12 h 41"/>
                <a:gd name="T56" fmla="*/ 2 w 40"/>
                <a:gd name="T57" fmla="*/ 15 h 41"/>
                <a:gd name="T58" fmla="*/ 0 w 40"/>
                <a:gd name="T59" fmla="*/ 17 h 41"/>
                <a:gd name="T60" fmla="*/ 0 w 40"/>
                <a:gd name="T61" fmla="*/ 19 h 41"/>
                <a:gd name="T62" fmla="*/ 0 w 40"/>
                <a:gd name="T63" fmla="*/ 24 h 41"/>
                <a:gd name="T64" fmla="*/ 2 w 40"/>
                <a:gd name="T65" fmla="*/ 27 h 41"/>
                <a:gd name="T66" fmla="*/ 2 w 40"/>
                <a:gd name="T67" fmla="*/ 29 h 41"/>
                <a:gd name="T68" fmla="*/ 5 w 40"/>
                <a:gd name="T69" fmla="*/ 31 h 41"/>
                <a:gd name="T70" fmla="*/ 7 w 40"/>
                <a:gd name="T71" fmla="*/ 34 h 41"/>
                <a:gd name="T72" fmla="*/ 9 w 40"/>
                <a:gd name="T73" fmla="*/ 36 h 41"/>
                <a:gd name="T74" fmla="*/ 12 w 40"/>
                <a:gd name="T75" fmla="*/ 39 h 41"/>
                <a:gd name="T76" fmla="*/ 14 w 40"/>
                <a:gd name="T77" fmla="*/ 39 h 41"/>
                <a:gd name="T78" fmla="*/ 16 w 40"/>
                <a:gd name="T79" fmla="*/ 41 h 41"/>
                <a:gd name="T80" fmla="*/ 19 w 40"/>
                <a:gd name="T81" fmla="*/ 41 h 41"/>
                <a:gd name="T82" fmla="*/ 19 w 40"/>
                <a:gd name="T83" fmla="*/ 41 h 41"/>
                <a:gd name="T84" fmla="*/ 19 w 40"/>
                <a:gd name="T85" fmla="*/ 39 h 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
                <a:gd name="T130" fmla="*/ 0 h 41"/>
                <a:gd name="T131" fmla="*/ 40 w 40"/>
                <a:gd name="T132" fmla="*/ 41 h 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 h="41">
                  <a:moveTo>
                    <a:pt x="19" y="39"/>
                  </a:moveTo>
                  <a:lnTo>
                    <a:pt x="24" y="41"/>
                  </a:lnTo>
                  <a:lnTo>
                    <a:pt x="26" y="39"/>
                  </a:lnTo>
                  <a:lnTo>
                    <a:pt x="28" y="39"/>
                  </a:lnTo>
                  <a:lnTo>
                    <a:pt x="31" y="36"/>
                  </a:lnTo>
                  <a:lnTo>
                    <a:pt x="33" y="34"/>
                  </a:lnTo>
                  <a:lnTo>
                    <a:pt x="36" y="31"/>
                  </a:lnTo>
                  <a:lnTo>
                    <a:pt x="38" y="29"/>
                  </a:lnTo>
                  <a:lnTo>
                    <a:pt x="38" y="27"/>
                  </a:lnTo>
                  <a:lnTo>
                    <a:pt x="40" y="24"/>
                  </a:lnTo>
                  <a:lnTo>
                    <a:pt x="40" y="19"/>
                  </a:lnTo>
                  <a:lnTo>
                    <a:pt x="40" y="17"/>
                  </a:lnTo>
                  <a:lnTo>
                    <a:pt x="38" y="15"/>
                  </a:lnTo>
                  <a:lnTo>
                    <a:pt x="38" y="12"/>
                  </a:lnTo>
                  <a:lnTo>
                    <a:pt x="36" y="8"/>
                  </a:lnTo>
                  <a:lnTo>
                    <a:pt x="33" y="8"/>
                  </a:lnTo>
                  <a:lnTo>
                    <a:pt x="31" y="5"/>
                  </a:lnTo>
                  <a:lnTo>
                    <a:pt x="28" y="3"/>
                  </a:lnTo>
                  <a:lnTo>
                    <a:pt x="26" y="0"/>
                  </a:lnTo>
                  <a:lnTo>
                    <a:pt x="24" y="0"/>
                  </a:lnTo>
                  <a:lnTo>
                    <a:pt x="19" y="0"/>
                  </a:lnTo>
                  <a:lnTo>
                    <a:pt x="16" y="0"/>
                  </a:lnTo>
                  <a:lnTo>
                    <a:pt x="14" y="0"/>
                  </a:lnTo>
                  <a:lnTo>
                    <a:pt x="12" y="3"/>
                  </a:lnTo>
                  <a:lnTo>
                    <a:pt x="9" y="5"/>
                  </a:lnTo>
                  <a:lnTo>
                    <a:pt x="7" y="8"/>
                  </a:lnTo>
                  <a:lnTo>
                    <a:pt x="5" y="8"/>
                  </a:lnTo>
                  <a:lnTo>
                    <a:pt x="2" y="12"/>
                  </a:lnTo>
                  <a:lnTo>
                    <a:pt x="2" y="15"/>
                  </a:lnTo>
                  <a:lnTo>
                    <a:pt x="0" y="17"/>
                  </a:lnTo>
                  <a:lnTo>
                    <a:pt x="0" y="19"/>
                  </a:lnTo>
                  <a:lnTo>
                    <a:pt x="0" y="24"/>
                  </a:lnTo>
                  <a:lnTo>
                    <a:pt x="2" y="27"/>
                  </a:lnTo>
                  <a:lnTo>
                    <a:pt x="2" y="29"/>
                  </a:lnTo>
                  <a:lnTo>
                    <a:pt x="5" y="31"/>
                  </a:lnTo>
                  <a:lnTo>
                    <a:pt x="7" y="34"/>
                  </a:lnTo>
                  <a:lnTo>
                    <a:pt x="9" y="36"/>
                  </a:lnTo>
                  <a:lnTo>
                    <a:pt x="12" y="39"/>
                  </a:lnTo>
                  <a:lnTo>
                    <a:pt x="14" y="39"/>
                  </a:lnTo>
                  <a:lnTo>
                    <a:pt x="16" y="41"/>
                  </a:lnTo>
                  <a:lnTo>
                    <a:pt x="19" y="41"/>
                  </a:lnTo>
                  <a:lnTo>
                    <a:pt x="19" y="39"/>
                  </a:lnTo>
                  <a:close/>
                </a:path>
              </a:pathLst>
            </a:custGeom>
            <a:solidFill>
              <a:srgbClr val="000000"/>
            </a:solidFill>
            <a:ln w="9525">
              <a:noFill/>
              <a:round/>
              <a:headEnd/>
              <a:tailEnd/>
            </a:ln>
          </p:spPr>
          <p:txBody>
            <a:bodyPr/>
            <a:lstStyle/>
            <a:p>
              <a:endParaRPr lang="en-US"/>
            </a:p>
          </p:txBody>
        </p:sp>
        <p:sp>
          <p:nvSpPr>
            <p:cNvPr id="61536" name="Freeform 108"/>
            <p:cNvSpPr>
              <a:spLocks/>
            </p:cNvSpPr>
            <p:nvPr/>
          </p:nvSpPr>
          <p:spPr bwMode="auto">
            <a:xfrm>
              <a:off x="2459" y="2915"/>
              <a:ext cx="40" cy="40"/>
            </a:xfrm>
            <a:custGeom>
              <a:avLst/>
              <a:gdLst>
                <a:gd name="T0" fmla="*/ 19 w 40"/>
                <a:gd name="T1" fmla="*/ 38 h 40"/>
                <a:gd name="T2" fmla="*/ 24 w 40"/>
                <a:gd name="T3" fmla="*/ 40 h 40"/>
                <a:gd name="T4" fmla="*/ 26 w 40"/>
                <a:gd name="T5" fmla="*/ 38 h 40"/>
                <a:gd name="T6" fmla="*/ 28 w 40"/>
                <a:gd name="T7" fmla="*/ 38 h 40"/>
                <a:gd name="T8" fmla="*/ 31 w 40"/>
                <a:gd name="T9" fmla="*/ 35 h 40"/>
                <a:gd name="T10" fmla="*/ 33 w 40"/>
                <a:gd name="T11" fmla="*/ 33 h 40"/>
                <a:gd name="T12" fmla="*/ 36 w 40"/>
                <a:gd name="T13" fmla="*/ 31 h 40"/>
                <a:gd name="T14" fmla="*/ 38 w 40"/>
                <a:gd name="T15" fmla="*/ 28 h 40"/>
                <a:gd name="T16" fmla="*/ 38 w 40"/>
                <a:gd name="T17" fmla="*/ 26 h 40"/>
                <a:gd name="T18" fmla="*/ 40 w 40"/>
                <a:gd name="T19" fmla="*/ 24 h 40"/>
                <a:gd name="T20" fmla="*/ 40 w 40"/>
                <a:gd name="T21" fmla="*/ 19 h 40"/>
                <a:gd name="T22" fmla="*/ 40 w 40"/>
                <a:gd name="T23" fmla="*/ 16 h 40"/>
                <a:gd name="T24" fmla="*/ 38 w 40"/>
                <a:gd name="T25" fmla="*/ 14 h 40"/>
                <a:gd name="T26" fmla="*/ 38 w 40"/>
                <a:gd name="T27" fmla="*/ 12 h 40"/>
                <a:gd name="T28" fmla="*/ 36 w 40"/>
                <a:gd name="T29" fmla="*/ 7 h 40"/>
                <a:gd name="T30" fmla="*/ 33 w 40"/>
                <a:gd name="T31" fmla="*/ 7 h 40"/>
                <a:gd name="T32" fmla="*/ 31 w 40"/>
                <a:gd name="T33" fmla="*/ 4 h 40"/>
                <a:gd name="T34" fmla="*/ 28 w 40"/>
                <a:gd name="T35" fmla="*/ 2 h 40"/>
                <a:gd name="T36" fmla="*/ 26 w 40"/>
                <a:gd name="T37" fmla="*/ 0 h 40"/>
                <a:gd name="T38" fmla="*/ 24 w 40"/>
                <a:gd name="T39" fmla="*/ 0 h 40"/>
                <a:gd name="T40" fmla="*/ 19 w 40"/>
                <a:gd name="T41" fmla="*/ 0 h 40"/>
                <a:gd name="T42" fmla="*/ 16 w 40"/>
                <a:gd name="T43" fmla="*/ 0 h 40"/>
                <a:gd name="T44" fmla="*/ 14 w 40"/>
                <a:gd name="T45" fmla="*/ 0 h 40"/>
                <a:gd name="T46" fmla="*/ 12 w 40"/>
                <a:gd name="T47" fmla="*/ 2 h 40"/>
                <a:gd name="T48" fmla="*/ 9 w 40"/>
                <a:gd name="T49" fmla="*/ 4 h 40"/>
                <a:gd name="T50" fmla="*/ 7 w 40"/>
                <a:gd name="T51" fmla="*/ 7 h 40"/>
                <a:gd name="T52" fmla="*/ 5 w 40"/>
                <a:gd name="T53" fmla="*/ 7 h 40"/>
                <a:gd name="T54" fmla="*/ 2 w 40"/>
                <a:gd name="T55" fmla="*/ 12 h 40"/>
                <a:gd name="T56" fmla="*/ 2 w 40"/>
                <a:gd name="T57" fmla="*/ 14 h 40"/>
                <a:gd name="T58" fmla="*/ 0 w 40"/>
                <a:gd name="T59" fmla="*/ 16 h 40"/>
                <a:gd name="T60" fmla="*/ 0 w 40"/>
                <a:gd name="T61" fmla="*/ 19 h 40"/>
                <a:gd name="T62" fmla="*/ 0 w 40"/>
                <a:gd name="T63" fmla="*/ 24 h 40"/>
                <a:gd name="T64" fmla="*/ 2 w 40"/>
                <a:gd name="T65" fmla="*/ 26 h 40"/>
                <a:gd name="T66" fmla="*/ 2 w 40"/>
                <a:gd name="T67" fmla="*/ 28 h 40"/>
                <a:gd name="T68" fmla="*/ 5 w 40"/>
                <a:gd name="T69" fmla="*/ 31 h 40"/>
                <a:gd name="T70" fmla="*/ 7 w 40"/>
                <a:gd name="T71" fmla="*/ 33 h 40"/>
                <a:gd name="T72" fmla="*/ 9 w 40"/>
                <a:gd name="T73" fmla="*/ 35 h 40"/>
                <a:gd name="T74" fmla="*/ 12 w 40"/>
                <a:gd name="T75" fmla="*/ 38 h 40"/>
                <a:gd name="T76" fmla="*/ 14 w 40"/>
                <a:gd name="T77" fmla="*/ 38 h 40"/>
                <a:gd name="T78" fmla="*/ 16 w 40"/>
                <a:gd name="T79" fmla="*/ 40 h 40"/>
                <a:gd name="T80" fmla="*/ 19 w 40"/>
                <a:gd name="T81" fmla="*/ 40 h 40"/>
                <a:gd name="T82" fmla="*/ 19 w 40"/>
                <a:gd name="T83" fmla="*/ 40 h 40"/>
                <a:gd name="T84" fmla="*/ 19 w 40"/>
                <a:gd name="T85" fmla="*/ 38 h 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
                <a:gd name="T130" fmla="*/ 0 h 40"/>
                <a:gd name="T131" fmla="*/ 40 w 40"/>
                <a:gd name="T132" fmla="*/ 40 h 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 h="40">
                  <a:moveTo>
                    <a:pt x="19" y="38"/>
                  </a:moveTo>
                  <a:lnTo>
                    <a:pt x="24" y="40"/>
                  </a:lnTo>
                  <a:lnTo>
                    <a:pt x="26" y="38"/>
                  </a:lnTo>
                  <a:lnTo>
                    <a:pt x="28" y="38"/>
                  </a:lnTo>
                  <a:lnTo>
                    <a:pt x="31" y="35"/>
                  </a:lnTo>
                  <a:lnTo>
                    <a:pt x="33" y="33"/>
                  </a:lnTo>
                  <a:lnTo>
                    <a:pt x="36" y="31"/>
                  </a:lnTo>
                  <a:lnTo>
                    <a:pt x="38" y="28"/>
                  </a:lnTo>
                  <a:lnTo>
                    <a:pt x="38" y="26"/>
                  </a:lnTo>
                  <a:lnTo>
                    <a:pt x="40" y="24"/>
                  </a:lnTo>
                  <a:lnTo>
                    <a:pt x="40" y="19"/>
                  </a:lnTo>
                  <a:lnTo>
                    <a:pt x="40" y="16"/>
                  </a:lnTo>
                  <a:lnTo>
                    <a:pt x="38" y="14"/>
                  </a:lnTo>
                  <a:lnTo>
                    <a:pt x="38" y="12"/>
                  </a:lnTo>
                  <a:lnTo>
                    <a:pt x="36" y="7"/>
                  </a:lnTo>
                  <a:lnTo>
                    <a:pt x="33" y="7"/>
                  </a:lnTo>
                  <a:lnTo>
                    <a:pt x="31" y="4"/>
                  </a:lnTo>
                  <a:lnTo>
                    <a:pt x="28" y="2"/>
                  </a:lnTo>
                  <a:lnTo>
                    <a:pt x="26" y="0"/>
                  </a:lnTo>
                  <a:lnTo>
                    <a:pt x="24" y="0"/>
                  </a:lnTo>
                  <a:lnTo>
                    <a:pt x="19" y="0"/>
                  </a:lnTo>
                  <a:lnTo>
                    <a:pt x="16" y="0"/>
                  </a:lnTo>
                  <a:lnTo>
                    <a:pt x="14" y="0"/>
                  </a:lnTo>
                  <a:lnTo>
                    <a:pt x="12" y="2"/>
                  </a:lnTo>
                  <a:lnTo>
                    <a:pt x="9" y="4"/>
                  </a:lnTo>
                  <a:lnTo>
                    <a:pt x="7" y="7"/>
                  </a:lnTo>
                  <a:lnTo>
                    <a:pt x="5" y="7"/>
                  </a:lnTo>
                  <a:lnTo>
                    <a:pt x="2" y="12"/>
                  </a:lnTo>
                  <a:lnTo>
                    <a:pt x="2" y="14"/>
                  </a:lnTo>
                  <a:lnTo>
                    <a:pt x="0" y="16"/>
                  </a:lnTo>
                  <a:lnTo>
                    <a:pt x="0" y="19"/>
                  </a:lnTo>
                  <a:lnTo>
                    <a:pt x="0" y="24"/>
                  </a:lnTo>
                  <a:lnTo>
                    <a:pt x="2" y="26"/>
                  </a:lnTo>
                  <a:lnTo>
                    <a:pt x="2" y="28"/>
                  </a:lnTo>
                  <a:lnTo>
                    <a:pt x="5" y="31"/>
                  </a:lnTo>
                  <a:lnTo>
                    <a:pt x="7" y="33"/>
                  </a:lnTo>
                  <a:lnTo>
                    <a:pt x="9" y="35"/>
                  </a:lnTo>
                  <a:lnTo>
                    <a:pt x="12" y="38"/>
                  </a:lnTo>
                  <a:lnTo>
                    <a:pt x="14" y="38"/>
                  </a:lnTo>
                  <a:lnTo>
                    <a:pt x="16" y="40"/>
                  </a:lnTo>
                  <a:lnTo>
                    <a:pt x="19" y="40"/>
                  </a:lnTo>
                  <a:lnTo>
                    <a:pt x="19" y="38"/>
                  </a:lnTo>
                  <a:close/>
                </a:path>
              </a:pathLst>
            </a:custGeom>
            <a:solidFill>
              <a:srgbClr val="000000"/>
            </a:solidFill>
            <a:ln w="9525">
              <a:noFill/>
              <a:round/>
              <a:headEnd/>
              <a:tailEnd/>
            </a:ln>
          </p:spPr>
          <p:txBody>
            <a:bodyPr/>
            <a:lstStyle/>
            <a:p>
              <a:endParaRPr lang="en-US"/>
            </a:p>
          </p:txBody>
        </p:sp>
        <p:sp>
          <p:nvSpPr>
            <p:cNvPr id="61537" name="Freeform 109"/>
            <p:cNvSpPr>
              <a:spLocks/>
            </p:cNvSpPr>
            <p:nvPr/>
          </p:nvSpPr>
          <p:spPr bwMode="auto">
            <a:xfrm>
              <a:off x="2459" y="3034"/>
              <a:ext cx="40" cy="41"/>
            </a:xfrm>
            <a:custGeom>
              <a:avLst/>
              <a:gdLst>
                <a:gd name="T0" fmla="*/ 19 w 40"/>
                <a:gd name="T1" fmla="*/ 38 h 41"/>
                <a:gd name="T2" fmla="*/ 24 w 40"/>
                <a:gd name="T3" fmla="*/ 41 h 41"/>
                <a:gd name="T4" fmla="*/ 26 w 40"/>
                <a:gd name="T5" fmla="*/ 38 h 41"/>
                <a:gd name="T6" fmla="*/ 28 w 40"/>
                <a:gd name="T7" fmla="*/ 38 h 41"/>
                <a:gd name="T8" fmla="*/ 31 w 40"/>
                <a:gd name="T9" fmla="*/ 36 h 41"/>
                <a:gd name="T10" fmla="*/ 33 w 40"/>
                <a:gd name="T11" fmla="*/ 33 h 41"/>
                <a:gd name="T12" fmla="*/ 36 w 40"/>
                <a:gd name="T13" fmla="*/ 31 h 41"/>
                <a:gd name="T14" fmla="*/ 38 w 40"/>
                <a:gd name="T15" fmla="*/ 29 h 41"/>
                <a:gd name="T16" fmla="*/ 38 w 40"/>
                <a:gd name="T17" fmla="*/ 26 h 41"/>
                <a:gd name="T18" fmla="*/ 40 w 40"/>
                <a:gd name="T19" fmla="*/ 24 h 41"/>
                <a:gd name="T20" fmla="*/ 40 w 40"/>
                <a:gd name="T21" fmla="*/ 19 h 41"/>
                <a:gd name="T22" fmla="*/ 40 w 40"/>
                <a:gd name="T23" fmla="*/ 17 h 41"/>
                <a:gd name="T24" fmla="*/ 38 w 40"/>
                <a:gd name="T25" fmla="*/ 14 h 41"/>
                <a:gd name="T26" fmla="*/ 38 w 40"/>
                <a:gd name="T27" fmla="*/ 12 h 41"/>
                <a:gd name="T28" fmla="*/ 36 w 40"/>
                <a:gd name="T29" fmla="*/ 7 h 41"/>
                <a:gd name="T30" fmla="*/ 33 w 40"/>
                <a:gd name="T31" fmla="*/ 7 h 41"/>
                <a:gd name="T32" fmla="*/ 31 w 40"/>
                <a:gd name="T33" fmla="*/ 5 h 41"/>
                <a:gd name="T34" fmla="*/ 28 w 40"/>
                <a:gd name="T35" fmla="*/ 2 h 41"/>
                <a:gd name="T36" fmla="*/ 26 w 40"/>
                <a:gd name="T37" fmla="*/ 0 h 41"/>
                <a:gd name="T38" fmla="*/ 24 w 40"/>
                <a:gd name="T39" fmla="*/ 0 h 41"/>
                <a:gd name="T40" fmla="*/ 19 w 40"/>
                <a:gd name="T41" fmla="*/ 0 h 41"/>
                <a:gd name="T42" fmla="*/ 16 w 40"/>
                <a:gd name="T43" fmla="*/ 0 h 41"/>
                <a:gd name="T44" fmla="*/ 14 w 40"/>
                <a:gd name="T45" fmla="*/ 0 h 41"/>
                <a:gd name="T46" fmla="*/ 12 w 40"/>
                <a:gd name="T47" fmla="*/ 2 h 41"/>
                <a:gd name="T48" fmla="*/ 9 w 40"/>
                <a:gd name="T49" fmla="*/ 5 h 41"/>
                <a:gd name="T50" fmla="*/ 7 w 40"/>
                <a:gd name="T51" fmla="*/ 7 h 41"/>
                <a:gd name="T52" fmla="*/ 5 w 40"/>
                <a:gd name="T53" fmla="*/ 7 h 41"/>
                <a:gd name="T54" fmla="*/ 2 w 40"/>
                <a:gd name="T55" fmla="*/ 12 h 41"/>
                <a:gd name="T56" fmla="*/ 2 w 40"/>
                <a:gd name="T57" fmla="*/ 14 h 41"/>
                <a:gd name="T58" fmla="*/ 0 w 40"/>
                <a:gd name="T59" fmla="*/ 17 h 41"/>
                <a:gd name="T60" fmla="*/ 0 w 40"/>
                <a:gd name="T61" fmla="*/ 19 h 41"/>
                <a:gd name="T62" fmla="*/ 0 w 40"/>
                <a:gd name="T63" fmla="*/ 24 h 41"/>
                <a:gd name="T64" fmla="*/ 2 w 40"/>
                <a:gd name="T65" fmla="*/ 26 h 41"/>
                <a:gd name="T66" fmla="*/ 2 w 40"/>
                <a:gd name="T67" fmla="*/ 29 h 41"/>
                <a:gd name="T68" fmla="*/ 5 w 40"/>
                <a:gd name="T69" fmla="*/ 31 h 41"/>
                <a:gd name="T70" fmla="*/ 7 w 40"/>
                <a:gd name="T71" fmla="*/ 33 h 41"/>
                <a:gd name="T72" fmla="*/ 9 w 40"/>
                <a:gd name="T73" fmla="*/ 36 h 41"/>
                <a:gd name="T74" fmla="*/ 12 w 40"/>
                <a:gd name="T75" fmla="*/ 38 h 41"/>
                <a:gd name="T76" fmla="*/ 14 w 40"/>
                <a:gd name="T77" fmla="*/ 38 h 41"/>
                <a:gd name="T78" fmla="*/ 16 w 40"/>
                <a:gd name="T79" fmla="*/ 41 h 41"/>
                <a:gd name="T80" fmla="*/ 19 w 40"/>
                <a:gd name="T81" fmla="*/ 41 h 41"/>
                <a:gd name="T82" fmla="*/ 19 w 40"/>
                <a:gd name="T83" fmla="*/ 41 h 41"/>
                <a:gd name="T84" fmla="*/ 19 w 40"/>
                <a:gd name="T85" fmla="*/ 38 h 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
                <a:gd name="T130" fmla="*/ 0 h 41"/>
                <a:gd name="T131" fmla="*/ 40 w 40"/>
                <a:gd name="T132" fmla="*/ 41 h 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 h="41">
                  <a:moveTo>
                    <a:pt x="19" y="38"/>
                  </a:moveTo>
                  <a:lnTo>
                    <a:pt x="24" y="41"/>
                  </a:lnTo>
                  <a:lnTo>
                    <a:pt x="26" y="38"/>
                  </a:lnTo>
                  <a:lnTo>
                    <a:pt x="28" y="38"/>
                  </a:lnTo>
                  <a:lnTo>
                    <a:pt x="31" y="36"/>
                  </a:lnTo>
                  <a:lnTo>
                    <a:pt x="33" y="33"/>
                  </a:lnTo>
                  <a:lnTo>
                    <a:pt x="36" y="31"/>
                  </a:lnTo>
                  <a:lnTo>
                    <a:pt x="38" y="29"/>
                  </a:lnTo>
                  <a:lnTo>
                    <a:pt x="38" y="26"/>
                  </a:lnTo>
                  <a:lnTo>
                    <a:pt x="40" y="24"/>
                  </a:lnTo>
                  <a:lnTo>
                    <a:pt x="40" y="19"/>
                  </a:lnTo>
                  <a:lnTo>
                    <a:pt x="40" y="17"/>
                  </a:lnTo>
                  <a:lnTo>
                    <a:pt x="38" y="14"/>
                  </a:lnTo>
                  <a:lnTo>
                    <a:pt x="38" y="12"/>
                  </a:lnTo>
                  <a:lnTo>
                    <a:pt x="36" y="7"/>
                  </a:lnTo>
                  <a:lnTo>
                    <a:pt x="33" y="7"/>
                  </a:lnTo>
                  <a:lnTo>
                    <a:pt x="31" y="5"/>
                  </a:lnTo>
                  <a:lnTo>
                    <a:pt x="28" y="2"/>
                  </a:lnTo>
                  <a:lnTo>
                    <a:pt x="26" y="0"/>
                  </a:lnTo>
                  <a:lnTo>
                    <a:pt x="24" y="0"/>
                  </a:lnTo>
                  <a:lnTo>
                    <a:pt x="19" y="0"/>
                  </a:lnTo>
                  <a:lnTo>
                    <a:pt x="16" y="0"/>
                  </a:lnTo>
                  <a:lnTo>
                    <a:pt x="14" y="0"/>
                  </a:lnTo>
                  <a:lnTo>
                    <a:pt x="12" y="2"/>
                  </a:lnTo>
                  <a:lnTo>
                    <a:pt x="9" y="5"/>
                  </a:lnTo>
                  <a:lnTo>
                    <a:pt x="7" y="7"/>
                  </a:lnTo>
                  <a:lnTo>
                    <a:pt x="5" y="7"/>
                  </a:lnTo>
                  <a:lnTo>
                    <a:pt x="2" y="12"/>
                  </a:lnTo>
                  <a:lnTo>
                    <a:pt x="2" y="14"/>
                  </a:lnTo>
                  <a:lnTo>
                    <a:pt x="0" y="17"/>
                  </a:lnTo>
                  <a:lnTo>
                    <a:pt x="0" y="19"/>
                  </a:lnTo>
                  <a:lnTo>
                    <a:pt x="0" y="24"/>
                  </a:lnTo>
                  <a:lnTo>
                    <a:pt x="2" y="26"/>
                  </a:lnTo>
                  <a:lnTo>
                    <a:pt x="2" y="29"/>
                  </a:lnTo>
                  <a:lnTo>
                    <a:pt x="5" y="31"/>
                  </a:lnTo>
                  <a:lnTo>
                    <a:pt x="7" y="33"/>
                  </a:lnTo>
                  <a:lnTo>
                    <a:pt x="9" y="36"/>
                  </a:lnTo>
                  <a:lnTo>
                    <a:pt x="12" y="38"/>
                  </a:lnTo>
                  <a:lnTo>
                    <a:pt x="14" y="38"/>
                  </a:lnTo>
                  <a:lnTo>
                    <a:pt x="16" y="41"/>
                  </a:lnTo>
                  <a:lnTo>
                    <a:pt x="19" y="41"/>
                  </a:lnTo>
                  <a:lnTo>
                    <a:pt x="19" y="38"/>
                  </a:lnTo>
                  <a:close/>
                </a:path>
              </a:pathLst>
            </a:custGeom>
            <a:solidFill>
              <a:srgbClr val="000000"/>
            </a:solidFill>
            <a:ln w="9525">
              <a:noFill/>
              <a:round/>
              <a:headEnd/>
              <a:tailEnd/>
            </a:ln>
          </p:spPr>
          <p:txBody>
            <a:bodyPr/>
            <a:lstStyle/>
            <a:p>
              <a:endParaRPr lang="en-US"/>
            </a:p>
          </p:txBody>
        </p:sp>
        <p:sp>
          <p:nvSpPr>
            <p:cNvPr id="61538" name="Freeform 110"/>
            <p:cNvSpPr>
              <a:spLocks/>
            </p:cNvSpPr>
            <p:nvPr/>
          </p:nvSpPr>
          <p:spPr bwMode="auto">
            <a:xfrm>
              <a:off x="2459" y="3153"/>
              <a:ext cx="40" cy="41"/>
            </a:xfrm>
            <a:custGeom>
              <a:avLst/>
              <a:gdLst>
                <a:gd name="T0" fmla="*/ 19 w 40"/>
                <a:gd name="T1" fmla="*/ 38 h 41"/>
                <a:gd name="T2" fmla="*/ 24 w 40"/>
                <a:gd name="T3" fmla="*/ 41 h 41"/>
                <a:gd name="T4" fmla="*/ 26 w 40"/>
                <a:gd name="T5" fmla="*/ 38 h 41"/>
                <a:gd name="T6" fmla="*/ 28 w 40"/>
                <a:gd name="T7" fmla="*/ 38 h 41"/>
                <a:gd name="T8" fmla="*/ 31 w 40"/>
                <a:gd name="T9" fmla="*/ 36 h 41"/>
                <a:gd name="T10" fmla="*/ 33 w 40"/>
                <a:gd name="T11" fmla="*/ 34 h 41"/>
                <a:gd name="T12" fmla="*/ 36 w 40"/>
                <a:gd name="T13" fmla="*/ 31 h 41"/>
                <a:gd name="T14" fmla="*/ 38 w 40"/>
                <a:gd name="T15" fmla="*/ 29 h 41"/>
                <a:gd name="T16" fmla="*/ 38 w 40"/>
                <a:gd name="T17" fmla="*/ 26 h 41"/>
                <a:gd name="T18" fmla="*/ 40 w 40"/>
                <a:gd name="T19" fmla="*/ 24 h 41"/>
                <a:gd name="T20" fmla="*/ 40 w 40"/>
                <a:gd name="T21" fmla="*/ 19 h 41"/>
                <a:gd name="T22" fmla="*/ 40 w 40"/>
                <a:gd name="T23" fmla="*/ 17 h 41"/>
                <a:gd name="T24" fmla="*/ 38 w 40"/>
                <a:gd name="T25" fmla="*/ 15 h 41"/>
                <a:gd name="T26" fmla="*/ 38 w 40"/>
                <a:gd name="T27" fmla="*/ 12 h 41"/>
                <a:gd name="T28" fmla="*/ 36 w 40"/>
                <a:gd name="T29" fmla="*/ 7 h 41"/>
                <a:gd name="T30" fmla="*/ 33 w 40"/>
                <a:gd name="T31" fmla="*/ 7 h 41"/>
                <a:gd name="T32" fmla="*/ 31 w 40"/>
                <a:gd name="T33" fmla="*/ 5 h 41"/>
                <a:gd name="T34" fmla="*/ 28 w 40"/>
                <a:gd name="T35" fmla="*/ 3 h 41"/>
                <a:gd name="T36" fmla="*/ 26 w 40"/>
                <a:gd name="T37" fmla="*/ 0 h 41"/>
                <a:gd name="T38" fmla="*/ 24 w 40"/>
                <a:gd name="T39" fmla="*/ 0 h 41"/>
                <a:gd name="T40" fmla="*/ 19 w 40"/>
                <a:gd name="T41" fmla="*/ 0 h 41"/>
                <a:gd name="T42" fmla="*/ 16 w 40"/>
                <a:gd name="T43" fmla="*/ 0 h 41"/>
                <a:gd name="T44" fmla="*/ 14 w 40"/>
                <a:gd name="T45" fmla="*/ 0 h 41"/>
                <a:gd name="T46" fmla="*/ 12 w 40"/>
                <a:gd name="T47" fmla="*/ 3 h 41"/>
                <a:gd name="T48" fmla="*/ 9 w 40"/>
                <a:gd name="T49" fmla="*/ 5 h 41"/>
                <a:gd name="T50" fmla="*/ 7 w 40"/>
                <a:gd name="T51" fmla="*/ 7 h 41"/>
                <a:gd name="T52" fmla="*/ 5 w 40"/>
                <a:gd name="T53" fmla="*/ 7 h 41"/>
                <a:gd name="T54" fmla="*/ 2 w 40"/>
                <a:gd name="T55" fmla="*/ 12 h 41"/>
                <a:gd name="T56" fmla="*/ 2 w 40"/>
                <a:gd name="T57" fmla="*/ 15 h 41"/>
                <a:gd name="T58" fmla="*/ 0 w 40"/>
                <a:gd name="T59" fmla="*/ 17 h 41"/>
                <a:gd name="T60" fmla="*/ 0 w 40"/>
                <a:gd name="T61" fmla="*/ 19 h 41"/>
                <a:gd name="T62" fmla="*/ 0 w 40"/>
                <a:gd name="T63" fmla="*/ 24 h 41"/>
                <a:gd name="T64" fmla="*/ 2 w 40"/>
                <a:gd name="T65" fmla="*/ 26 h 41"/>
                <a:gd name="T66" fmla="*/ 2 w 40"/>
                <a:gd name="T67" fmla="*/ 29 h 41"/>
                <a:gd name="T68" fmla="*/ 5 w 40"/>
                <a:gd name="T69" fmla="*/ 31 h 41"/>
                <a:gd name="T70" fmla="*/ 7 w 40"/>
                <a:gd name="T71" fmla="*/ 34 h 41"/>
                <a:gd name="T72" fmla="*/ 9 w 40"/>
                <a:gd name="T73" fmla="*/ 36 h 41"/>
                <a:gd name="T74" fmla="*/ 12 w 40"/>
                <a:gd name="T75" fmla="*/ 38 h 41"/>
                <a:gd name="T76" fmla="*/ 14 w 40"/>
                <a:gd name="T77" fmla="*/ 38 h 41"/>
                <a:gd name="T78" fmla="*/ 16 w 40"/>
                <a:gd name="T79" fmla="*/ 41 h 41"/>
                <a:gd name="T80" fmla="*/ 19 w 40"/>
                <a:gd name="T81" fmla="*/ 41 h 41"/>
                <a:gd name="T82" fmla="*/ 19 w 40"/>
                <a:gd name="T83" fmla="*/ 41 h 41"/>
                <a:gd name="T84" fmla="*/ 19 w 40"/>
                <a:gd name="T85" fmla="*/ 38 h 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
                <a:gd name="T130" fmla="*/ 0 h 41"/>
                <a:gd name="T131" fmla="*/ 40 w 40"/>
                <a:gd name="T132" fmla="*/ 41 h 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 h="41">
                  <a:moveTo>
                    <a:pt x="19" y="38"/>
                  </a:moveTo>
                  <a:lnTo>
                    <a:pt x="24" y="41"/>
                  </a:lnTo>
                  <a:lnTo>
                    <a:pt x="26" y="38"/>
                  </a:lnTo>
                  <a:lnTo>
                    <a:pt x="28" y="38"/>
                  </a:lnTo>
                  <a:lnTo>
                    <a:pt x="31" y="36"/>
                  </a:lnTo>
                  <a:lnTo>
                    <a:pt x="33" y="34"/>
                  </a:lnTo>
                  <a:lnTo>
                    <a:pt x="36" y="31"/>
                  </a:lnTo>
                  <a:lnTo>
                    <a:pt x="38" y="29"/>
                  </a:lnTo>
                  <a:lnTo>
                    <a:pt x="38" y="26"/>
                  </a:lnTo>
                  <a:lnTo>
                    <a:pt x="40" y="24"/>
                  </a:lnTo>
                  <a:lnTo>
                    <a:pt x="40" y="19"/>
                  </a:lnTo>
                  <a:lnTo>
                    <a:pt x="40" y="17"/>
                  </a:lnTo>
                  <a:lnTo>
                    <a:pt x="38" y="15"/>
                  </a:lnTo>
                  <a:lnTo>
                    <a:pt x="38" y="12"/>
                  </a:lnTo>
                  <a:lnTo>
                    <a:pt x="36" y="7"/>
                  </a:lnTo>
                  <a:lnTo>
                    <a:pt x="33" y="7"/>
                  </a:lnTo>
                  <a:lnTo>
                    <a:pt x="31" y="5"/>
                  </a:lnTo>
                  <a:lnTo>
                    <a:pt x="28" y="3"/>
                  </a:lnTo>
                  <a:lnTo>
                    <a:pt x="26" y="0"/>
                  </a:lnTo>
                  <a:lnTo>
                    <a:pt x="24" y="0"/>
                  </a:lnTo>
                  <a:lnTo>
                    <a:pt x="19" y="0"/>
                  </a:lnTo>
                  <a:lnTo>
                    <a:pt x="16" y="0"/>
                  </a:lnTo>
                  <a:lnTo>
                    <a:pt x="14" y="0"/>
                  </a:lnTo>
                  <a:lnTo>
                    <a:pt x="12" y="3"/>
                  </a:lnTo>
                  <a:lnTo>
                    <a:pt x="9" y="5"/>
                  </a:lnTo>
                  <a:lnTo>
                    <a:pt x="7" y="7"/>
                  </a:lnTo>
                  <a:lnTo>
                    <a:pt x="5" y="7"/>
                  </a:lnTo>
                  <a:lnTo>
                    <a:pt x="2" y="12"/>
                  </a:lnTo>
                  <a:lnTo>
                    <a:pt x="2" y="15"/>
                  </a:lnTo>
                  <a:lnTo>
                    <a:pt x="0" y="17"/>
                  </a:lnTo>
                  <a:lnTo>
                    <a:pt x="0" y="19"/>
                  </a:lnTo>
                  <a:lnTo>
                    <a:pt x="0" y="24"/>
                  </a:lnTo>
                  <a:lnTo>
                    <a:pt x="2" y="26"/>
                  </a:lnTo>
                  <a:lnTo>
                    <a:pt x="2" y="29"/>
                  </a:lnTo>
                  <a:lnTo>
                    <a:pt x="5" y="31"/>
                  </a:lnTo>
                  <a:lnTo>
                    <a:pt x="7" y="34"/>
                  </a:lnTo>
                  <a:lnTo>
                    <a:pt x="9" y="36"/>
                  </a:lnTo>
                  <a:lnTo>
                    <a:pt x="12" y="38"/>
                  </a:lnTo>
                  <a:lnTo>
                    <a:pt x="14" y="38"/>
                  </a:lnTo>
                  <a:lnTo>
                    <a:pt x="16" y="41"/>
                  </a:lnTo>
                  <a:lnTo>
                    <a:pt x="19" y="41"/>
                  </a:lnTo>
                  <a:lnTo>
                    <a:pt x="19" y="38"/>
                  </a:lnTo>
                  <a:close/>
                </a:path>
              </a:pathLst>
            </a:custGeom>
            <a:solidFill>
              <a:srgbClr val="000000"/>
            </a:solidFill>
            <a:ln w="9525">
              <a:noFill/>
              <a:round/>
              <a:headEnd/>
              <a:tailEnd/>
            </a:ln>
          </p:spPr>
          <p:txBody>
            <a:bodyPr/>
            <a:lstStyle/>
            <a:p>
              <a:endParaRPr lang="en-US"/>
            </a:p>
          </p:txBody>
        </p:sp>
        <p:sp>
          <p:nvSpPr>
            <p:cNvPr id="61539" name="Freeform 111"/>
            <p:cNvSpPr>
              <a:spLocks/>
            </p:cNvSpPr>
            <p:nvPr/>
          </p:nvSpPr>
          <p:spPr bwMode="auto">
            <a:xfrm>
              <a:off x="2459" y="3273"/>
              <a:ext cx="40" cy="40"/>
            </a:xfrm>
            <a:custGeom>
              <a:avLst/>
              <a:gdLst>
                <a:gd name="T0" fmla="*/ 19 w 40"/>
                <a:gd name="T1" fmla="*/ 38 h 40"/>
                <a:gd name="T2" fmla="*/ 24 w 40"/>
                <a:gd name="T3" fmla="*/ 40 h 40"/>
                <a:gd name="T4" fmla="*/ 26 w 40"/>
                <a:gd name="T5" fmla="*/ 38 h 40"/>
                <a:gd name="T6" fmla="*/ 28 w 40"/>
                <a:gd name="T7" fmla="*/ 38 h 40"/>
                <a:gd name="T8" fmla="*/ 31 w 40"/>
                <a:gd name="T9" fmla="*/ 35 h 40"/>
                <a:gd name="T10" fmla="*/ 33 w 40"/>
                <a:gd name="T11" fmla="*/ 33 h 40"/>
                <a:gd name="T12" fmla="*/ 36 w 40"/>
                <a:gd name="T13" fmla="*/ 31 h 40"/>
                <a:gd name="T14" fmla="*/ 38 w 40"/>
                <a:gd name="T15" fmla="*/ 28 h 40"/>
                <a:gd name="T16" fmla="*/ 38 w 40"/>
                <a:gd name="T17" fmla="*/ 26 h 40"/>
                <a:gd name="T18" fmla="*/ 40 w 40"/>
                <a:gd name="T19" fmla="*/ 23 h 40"/>
                <a:gd name="T20" fmla="*/ 40 w 40"/>
                <a:gd name="T21" fmla="*/ 19 h 40"/>
                <a:gd name="T22" fmla="*/ 40 w 40"/>
                <a:gd name="T23" fmla="*/ 16 h 40"/>
                <a:gd name="T24" fmla="*/ 38 w 40"/>
                <a:gd name="T25" fmla="*/ 14 h 40"/>
                <a:gd name="T26" fmla="*/ 38 w 40"/>
                <a:gd name="T27" fmla="*/ 11 h 40"/>
                <a:gd name="T28" fmla="*/ 36 w 40"/>
                <a:gd name="T29" fmla="*/ 7 h 40"/>
                <a:gd name="T30" fmla="*/ 33 w 40"/>
                <a:gd name="T31" fmla="*/ 7 h 40"/>
                <a:gd name="T32" fmla="*/ 31 w 40"/>
                <a:gd name="T33" fmla="*/ 4 h 40"/>
                <a:gd name="T34" fmla="*/ 28 w 40"/>
                <a:gd name="T35" fmla="*/ 2 h 40"/>
                <a:gd name="T36" fmla="*/ 26 w 40"/>
                <a:gd name="T37" fmla="*/ 0 h 40"/>
                <a:gd name="T38" fmla="*/ 24 w 40"/>
                <a:gd name="T39" fmla="*/ 0 h 40"/>
                <a:gd name="T40" fmla="*/ 19 w 40"/>
                <a:gd name="T41" fmla="*/ 0 h 40"/>
                <a:gd name="T42" fmla="*/ 16 w 40"/>
                <a:gd name="T43" fmla="*/ 0 h 40"/>
                <a:gd name="T44" fmla="*/ 14 w 40"/>
                <a:gd name="T45" fmla="*/ 0 h 40"/>
                <a:gd name="T46" fmla="*/ 12 w 40"/>
                <a:gd name="T47" fmla="*/ 2 h 40"/>
                <a:gd name="T48" fmla="*/ 9 w 40"/>
                <a:gd name="T49" fmla="*/ 4 h 40"/>
                <a:gd name="T50" fmla="*/ 7 w 40"/>
                <a:gd name="T51" fmla="*/ 7 h 40"/>
                <a:gd name="T52" fmla="*/ 5 w 40"/>
                <a:gd name="T53" fmla="*/ 7 h 40"/>
                <a:gd name="T54" fmla="*/ 2 w 40"/>
                <a:gd name="T55" fmla="*/ 11 h 40"/>
                <a:gd name="T56" fmla="*/ 2 w 40"/>
                <a:gd name="T57" fmla="*/ 14 h 40"/>
                <a:gd name="T58" fmla="*/ 0 w 40"/>
                <a:gd name="T59" fmla="*/ 16 h 40"/>
                <a:gd name="T60" fmla="*/ 0 w 40"/>
                <a:gd name="T61" fmla="*/ 19 h 40"/>
                <a:gd name="T62" fmla="*/ 0 w 40"/>
                <a:gd name="T63" fmla="*/ 23 h 40"/>
                <a:gd name="T64" fmla="*/ 2 w 40"/>
                <a:gd name="T65" fmla="*/ 26 h 40"/>
                <a:gd name="T66" fmla="*/ 2 w 40"/>
                <a:gd name="T67" fmla="*/ 28 h 40"/>
                <a:gd name="T68" fmla="*/ 5 w 40"/>
                <a:gd name="T69" fmla="*/ 31 h 40"/>
                <a:gd name="T70" fmla="*/ 7 w 40"/>
                <a:gd name="T71" fmla="*/ 33 h 40"/>
                <a:gd name="T72" fmla="*/ 9 w 40"/>
                <a:gd name="T73" fmla="*/ 35 h 40"/>
                <a:gd name="T74" fmla="*/ 12 w 40"/>
                <a:gd name="T75" fmla="*/ 38 h 40"/>
                <a:gd name="T76" fmla="*/ 14 w 40"/>
                <a:gd name="T77" fmla="*/ 38 h 40"/>
                <a:gd name="T78" fmla="*/ 16 w 40"/>
                <a:gd name="T79" fmla="*/ 40 h 40"/>
                <a:gd name="T80" fmla="*/ 19 w 40"/>
                <a:gd name="T81" fmla="*/ 40 h 40"/>
                <a:gd name="T82" fmla="*/ 19 w 40"/>
                <a:gd name="T83" fmla="*/ 40 h 40"/>
                <a:gd name="T84" fmla="*/ 19 w 40"/>
                <a:gd name="T85" fmla="*/ 38 h 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
                <a:gd name="T130" fmla="*/ 0 h 40"/>
                <a:gd name="T131" fmla="*/ 40 w 40"/>
                <a:gd name="T132" fmla="*/ 40 h 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 h="40">
                  <a:moveTo>
                    <a:pt x="19" y="38"/>
                  </a:moveTo>
                  <a:lnTo>
                    <a:pt x="24" y="40"/>
                  </a:lnTo>
                  <a:lnTo>
                    <a:pt x="26" y="38"/>
                  </a:lnTo>
                  <a:lnTo>
                    <a:pt x="28" y="38"/>
                  </a:lnTo>
                  <a:lnTo>
                    <a:pt x="31" y="35"/>
                  </a:lnTo>
                  <a:lnTo>
                    <a:pt x="33" y="33"/>
                  </a:lnTo>
                  <a:lnTo>
                    <a:pt x="36" y="31"/>
                  </a:lnTo>
                  <a:lnTo>
                    <a:pt x="38" y="28"/>
                  </a:lnTo>
                  <a:lnTo>
                    <a:pt x="38" y="26"/>
                  </a:lnTo>
                  <a:lnTo>
                    <a:pt x="40" y="23"/>
                  </a:lnTo>
                  <a:lnTo>
                    <a:pt x="40" y="19"/>
                  </a:lnTo>
                  <a:lnTo>
                    <a:pt x="40" y="16"/>
                  </a:lnTo>
                  <a:lnTo>
                    <a:pt x="38" y="14"/>
                  </a:lnTo>
                  <a:lnTo>
                    <a:pt x="38" y="11"/>
                  </a:lnTo>
                  <a:lnTo>
                    <a:pt x="36" y="7"/>
                  </a:lnTo>
                  <a:lnTo>
                    <a:pt x="33" y="7"/>
                  </a:lnTo>
                  <a:lnTo>
                    <a:pt x="31" y="4"/>
                  </a:lnTo>
                  <a:lnTo>
                    <a:pt x="28" y="2"/>
                  </a:lnTo>
                  <a:lnTo>
                    <a:pt x="26" y="0"/>
                  </a:lnTo>
                  <a:lnTo>
                    <a:pt x="24" y="0"/>
                  </a:lnTo>
                  <a:lnTo>
                    <a:pt x="19" y="0"/>
                  </a:lnTo>
                  <a:lnTo>
                    <a:pt x="16" y="0"/>
                  </a:lnTo>
                  <a:lnTo>
                    <a:pt x="14" y="0"/>
                  </a:lnTo>
                  <a:lnTo>
                    <a:pt x="12" y="2"/>
                  </a:lnTo>
                  <a:lnTo>
                    <a:pt x="9" y="4"/>
                  </a:lnTo>
                  <a:lnTo>
                    <a:pt x="7" y="7"/>
                  </a:lnTo>
                  <a:lnTo>
                    <a:pt x="5" y="7"/>
                  </a:lnTo>
                  <a:lnTo>
                    <a:pt x="2" y="11"/>
                  </a:lnTo>
                  <a:lnTo>
                    <a:pt x="2" y="14"/>
                  </a:lnTo>
                  <a:lnTo>
                    <a:pt x="0" y="16"/>
                  </a:lnTo>
                  <a:lnTo>
                    <a:pt x="0" y="19"/>
                  </a:lnTo>
                  <a:lnTo>
                    <a:pt x="0" y="23"/>
                  </a:lnTo>
                  <a:lnTo>
                    <a:pt x="2" y="26"/>
                  </a:lnTo>
                  <a:lnTo>
                    <a:pt x="2" y="28"/>
                  </a:lnTo>
                  <a:lnTo>
                    <a:pt x="5" y="31"/>
                  </a:lnTo>
                  <a:lnTo>
                    <a:pt x="7" y="33"/>
                  </a:lnTo>
                  <a:lnTo>
                    <a:pt x="9" y="35"/>
                  </a:lnTo>
                  <a:lnTo>
                    <a:pt x="12" y="38"/>
                  </a:lnTo>
                  <a:lnTo>
                    <a:pt x="14" y="38"/>
                  </a:lnTo>
                  <a:lnTo>
                    <a:pt x="16" y="40"/>
                  </a:lnTo>
                  <a:lnTo>
                    <a:pt x="19" y="40"/>
                  </a:lnTo>
                  <a:lnTo>
                    <a:pt x="19" y="38"/>
                  </a:lnTo>
                  <a:close/>
                </a:path>
              </a:pathLst>
            </a:custGeom>
            <a:solidFill>
              <a:srgbClr val="000000"/>
            </a:solidFill>
            <a:ln w="9525">
              <a:noFill/>
              <a:round/>
              <a:headEnd/>
              <a:tailEnd/>
            </a:ln>
          </p:spPr>
          <p:txBody>
            <a:bodyPr/>
            <a:lstStyle/>
            <a:p>
              <a:endParaRPr lang="en-US"/>
            </a:p>
          </p:txBody>
        </p:sp>
        <p:sp>
          <p:nvSpPr>
            <p:cNvPr id="61540" name="Freeform 112"/>
            <p:cNvSpPr>
              <a:spLocks/>
            </p:cNvSpPr>
            <p:nvPr/>
          </p:nvSpPr>
          <p:spPr bwMode="auto">
            <a:xfrm>
              <a:off x="2459" y="3392"/>
              <a:ext cx="40" cy="40"/>
            </a:xfrm>
            <a:custGeom>
              <a:avLst/>
              <a:gdLst>
                <a:gd name="T0" fmla="*/ 19 w 40"/>
                <a:gd name="T1" fmla="*/ 38 h 40"/>
                <a:gd name="T2" fmla="*/ 24 w 40"/>
                <a:gd name="T3" fmla="*/ 40 h 40"/>
                <a:gd name="T4" fmla="*/ 26 w 40"/>
                <a:gd name="T5" fmla="*/ 38 h 40"/>
                <a:gd name="T6" fmla="*/ 28 w 40"/>
                <a:gd name="T7" fmla="*/ 38 h 40"/>
                <a:gd name="T8" fmla="*/ 31 w 40"/>
                <a:gd name="T9" fmla="*/ 36 h 40"/>
                <a:gd name="T10" fmla="*/ 33 w 40"/>
                <a:gd name="T11" fmla="*/ 33 h 40"/>
                <a:gd name="T12" fmla="*/ 36 w 40"/>
                <a:gd name="T13" fmla="*/ 31 h 40"/>
                <a:gd name="T14" fmla="*/ 38 w 40"/>
                <a:gd name="T15" fmla="*/ 28 h 40"/>
                <a:gd name="T16" fmla="*/ 38 w 40"/>
                <a:gd name="T17" fmla="*/ 26 h 40"/>
                <a:gd name="T18" fmla="*/ 40 w 40"/>
                <a:gd name="T19" fmla="*/ 24 h 40"/>
                <a:gd name="T20" fmla="*/ 40 w 40"/>
                <a:gd name="T21" fmla="*/ 19 h 40"/>
                <a:gd name="T22" fmla="*/ 40 w 40"/>
                <a:gd name="T23" fmla="*/ 17 h 40"/>
                <a:gd name="T24" fmla="*/ 38 w 40"/>
                <a:gd name="T25" fmla="*/ 14 h 40"/>
                <a:gd name="T26" fmla="*/ 38 w 40"/>
                <a:gd name="T27" fmla="*/ 12 h 40"/>
                <a:gd name="T28" fmla="*/ 36 w 40"/>
                <a:gd name="T29" fmla="*/ 7 h 40"/>
                <a:gd name="T30" fmla="*/ 33 w 40"/>
                <a:gd name="T31" fmla="*/ 7 h 40"/>
                <a:gd name="T32" fmla="*/ 31 w 40"/>
                <a:gd name="T33" fmla="*/ 5 h 40"/>
                <a:gd name="T34" fmla="*/ 28 w 40"/>
                <a:gd name="T35" fmla="*/ 2 h 40"/>
                <a:gd name="T36" fmla="*/ 26 w 40"/>
                <a:gd name="T37" fmla="*/ 0 h 40"/>
                <a:gd name="T38" fmla="*/ 24 w 40"/>
                <a:gd name="T39" fmla="*/ 0 h 40"/>
                <a:gd name="T40" fmla="*/ 19 w 40"/>
                <a:gd name="T41" fmla="*/ 0 h 40"/>
                <a:gd name="T42" fmla="*/ 16 w 40"/>
                <a:gd name="T43" fmla="*/ 0 h 40"/>
                <a:gd name="T44" fmla="*/ 14 w 40"/>
                <a:gd name="T45" fmla="*/ 0 h 40"/>
                <a:gd name="T46" fmla="*/ 12 w 40"/>
                <a:gd name="T47" fmla="*/ 2 h 40"/>
                <a:gd name="T48" fmla="*/ 9 w 40"/>
                <a:gd name="T49" fmla="*/ 5 h 40"/>
                <a:gd name="T50" fmla="*/ 7 w 40"/>
                <a:gd name="T51" fmla="*/ 7 h 40"/>
                <a:gd name="T52" fmla="*/ 5 w 40"/>
                <a:gd name="T53" fmla="*/ 7 h 40"/>
                <a:gd name="T54" fmla="*/ 2 w 40"/>
                <a:gd name="T55" fmla="*/ 12 h 40"/>
                <a:gd name="T56" fmla="*/ 2 w 40"/>
                <a:gd name="T57" fmla="*/ 14 h 40"/>
                <a:gd name="T58" fmla="*/ 0 w 40"/>
                <a:gd name="T59" fmla="*/ 17 h 40"/>
                <a:gd name="T60" fmla="*/ 0 w 40"/>
                <a:gd name="T61" fmla="*/ 19 h 40"/>
                <a:gd name="T62" fmla="*/ 0 w 40"/>
                <a:gd name="T63" fmla="*/ 24 h 40"/>
                <a:gd name="T64" fmla="*/ 2 w 40"/>
                <a:gd name="T65" fmla="*/ 26 h 40"/>
                <a:gd name="T66" fmla="*/ 2 w 40"/>
                <a:gd name="T67" fmla="*/ 28 h 40"/>
                <a:gd name="T68" fmla="*/ 5 w 40"/>
                <a:gd name="T69" fmla="*/ 31 h 40"/>
                <a:gd name="T70" fmla="*/ 7 w 40"/>
                <a:gd name="T71" fmla="*/ 33 h 40"/>
                <a:gd name="T72" fmla="*/ 9 w 40"/>
                <a:gd name="T73" fmla="*/ 36 h 40"/>
                <a:gd name="T74" fmla="*/ 12 w 40"/>
                <a:gd name="T75" fmla="*/ 38 h 40"/>
                <a:gd name="T76" fmla="*/ 14 w 40"/>
                <a:gd name="T77" fmla="*/ 38 h 40"/>
                <a:gd name="T78" fmla="*/ 16 w 40"/>
                <a:gd name="T79" fmla="*/ 40 h 40"/>
                <a:gd name="T80" fmla="*/ 19 w 40"/>
                <a:gd name="T81" fmla="*/ 40 h 40"/>
                <a:gd name="T82" fmla="*/ 19 w 40"/>
                <a:gd name="T83" fmla="*/ 40 h 40"/>
                <a:gd name="T84" fmla="*/ 19 w 40"/>
                <a:gd name="T85" fmla="*/ 38 h 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
                <a:gd name="T130" fmla="*/ 0 h 40"/>
                <a:gd name="T131" fmla="*/ 40 w 40"/>
                <a:gd name="T132" fmla="*/ 40 h 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 h="40">
                  <a:moveTo>
                    <a:pt x="19" y="38"/>
                  </a:moveTo>
                  <a:lnTo>
                    <a:pt x="24" y="40"/>
                  </a:lnTo>
                  <a:lnTo>
                    <a:pt x="26" y="38"/>
                  </a:lnTo>
                  <a:lnTo>
                    <a:pt x="28" y="38"/>
                  </a:lnTo>
                  <a:lnTo>
                    <a:pt x="31" y="36"/>
                  </a:lnTo>
                  <a:lnTo>
                    <a:pt x="33" y="33"/>
                  </a:lnTo>
                  <a:lnTo>
                    <a:pt x="36" y="31"/>
                  </a:lnTo>
                  <a:lnTo>
                    <a:pt x="38" y="28"/>
                  </a:lnTo>
                  <a:lnTo>
                    <a:pt x="38" y="26"/>
                  </a:lnTo>
                  <a:lnTo>
                    <a:pt x="40" y="24"/>
                  </a:lnTo>
                  <a:lnTo>
                    <a:pt x="40" y="19"/>
                  </a:lnTo>
                  <a:lnTo>
                    <a:pt x="40" y="17"/>
                  </a:lnTo>
                  <a:lnTo>
                    <a:pt x="38" y="14"/>
                  </a:lnTo>
                  <a:lnTo>
                    <a:pt x="38" y="12"/>
                  </a:lnTo>
                  <a:lnTo>
                    <a:pt x="36" y="7"/>
                  </a:lnTo>
                  <a:lnTo>
                    <a:pt x="33" y="7"/>
                  </a:lnTo>
                  <a:lnTo>
                    <a:pt x="31" y="5"/>
                  </a:lnTo>
                  <a:lnTo>
                    <a:pt x="28" y="2"/>
                  </a:lnTo>
                  <a:lnTo>
                    <a:pt x="26" y="0"/>
                  </a:lnTo>
                  <a:lnTo>
                    <a:pt x="24" y="0"/>
                  </a:lnTo>
                  <a:lnTo>
                    <a:pt x="19" y="0"/>
                  </a:lnTo>
                  <a:lnTo>
                    <a:pt x="16" y="0"/>
                  </a:lnTo>
                  <a:lnTo>
                    <a:pt x="14" y="0"/>
                  </a:lnTo>
                  <a:lnTo>
                    <a:pt x="12" y="2"/>
                  </a:lnTo>
                  <a:lnTo>
                    <a:pt x="9" y="5"/>
                  </a:lnTo>
                  <a:lnTo>
                    <a:pt x="7" y="7"/>
                  </a:lnTo>
                  <a:lnTo>
                    <a:pt x="5" y="7"/>
                  </a:lnTo>
                  <a:lnTo>
                    <a:pt x="2" y="12"/>
                  </a:lnTo>
                  <a:lnTo>
                    <a:pt x="2" y="14"/>
                  </a:lnTo>
                  <a:lnTo>
                    <a:pt x="0" y="17"/>
                  </a:lnTo>
                  <a:lnTo>
                    <a:pt x="0" y="19"/>
                  </a:lnTo>
                  <a:lnTo>
                    <a:pt x="0" y="24"/>
                  </a:lnTo>
                  <a:lnTo>
                    <a:pt x="2" y="26"/>
                  </a:lnTo>
                  <a:lnTo>
                    <a:pt x="2" y="28"/>
                  </a:lnTo>
                  <a:lnTo>
                    <a:pt x="5" y="31"/>
                  </a:lnTo>
                  <a:lnTo>
                    <a:pt x="7" y="33"/>
                  </a:lnTo>
                  <a:lnTo>
                    <a:pt x="9" y="36"/>
                  </a:lnTo>
                  <a:lnTo>
                    <a:pt x="12" y="38"/>
                  </a:lnTo>
                  <a:lnTo>
                    <a:pt x="14" y="38"/>
                  </a:lnTo>
                  <a:lnTo>
                    <a:pt x="16" y="40"/>
                  </a:lnTo>
                  <a:lnTo>
                    <a:pt x="19" y="40"/>
                  </a:lnTo>
                  <a:lnTo>
                    <a:pt x="19" y="38"/>
                  </a:lnTo>
                  <a:close/>
                </a:path>
              </a:pathLst>
            </a:custGeom>
            <a:solidFill>
              <a:srgbClr val="000000"/>
            </a:solidFill>
            <a:ln w="9525">
              <a:noFill/>
              <a:round/>
              <a:headEnd/>
              <a:tailEnd/>
            </a:ln>
          </p:spPr>
          <p:txBody>
            <a:bodyPr/>
            <a:lstStyle/>
            <a:p>
              <a:endParaRPr lang="en-US"/>
            </a:p>
          </p:txBody>
        </p:sp>
        <p:sp>
          <p:nvSpPr>
            <p:cNvPr id="61541" name="Freeform 113"/>
            <p:cNvSpPr>
              <a:spLocks/>
            </p:cNvSpPr>
            <p:nvPr/>
          </p:nvSpPr>
          <p:spPr bwMode="auto">
            <a:xfrm>
              <a:off x="2459" y="3511"/>
              <a:ext cx="40" cy="41"/>
            </a:xfrm>
            <a:custGeom>
              <a:avLst/>
              <a:gdLst>
                <a:gd name="T0" fmla="*/ 19 w 40"/>
                <a:gd name="T1" fmla="*/ 38 h 41"/>
                <a:gd name="T2" fmla="*/ 24 w 40"/>
                <a:gd name="T3" fmla="*/ 41 h 41"/>
                <a:gd name="T4" fmla="*/ 26 w 40"/>
                <a:gd name="T5" fmla="*/ 38 h 41"/>
                <a:gd name="T6" fmla="*/ 28 w 40"/>
                <a:gd name="T7" fmla="*/ 38 h 41"/>
                <a:gd name="T8" fmla="*/ 31 w 40"/>
                <a:gd name="T9" fmla="*/ 36 h 41"/>
                <a:gd name="T10" fmla="*/ 33 w 40"/>
                <a:gd name="T11" fmla="*/ 34 h 41"/>
                <a:gd name="T12" fmla="*/ 36 w 40"/>
                <a:gd name="T13" fmla="*/ 31 h 41"/>
                <a:gd name="T14" fmla="*/ 38 w 40"/>
                <a:gd name="T15" fmla="*/ 29 h 41"/>
                <a:gd name="T16" fmla="*/ 38 w 40"/>
                <a:gd name="T17" fmla="*/ 26 h 41"/>
                <a:gd name="T18" fmla="*/ 40 w 40"/>
                <a:gd name="T19" fmla="*/ 24 h 41"/>
                <a:gd name="T20" fmla="*/ 40 w 40"/>
                <a:gd name="T21" fmla="*/ 19 h 41"/>
                <a:gd name="T22" fmla="*/ 40 w 40"/>
                <a:gd name="T23" fmla="*/ 17 h 41"/>
                <a:gd name="T24" fmla="*/ 38 w 40"/>
                <a:gd name="T25" fmla="*/ 14 h 41"/>
                <a:gd name="T26" fmla="*/ 38 w 40"/>
                <a:gd name="T27" fmla="*/ 12 h 41"/>
                <a:gd name="T28" fmla="*/ 36 w 40"/>
                <a:gd name="T29" fmla="*/ 7 h 41"/>
                <a:gd name="T30" fmla="*/ 33 w 40"/>
                <a:gd name="T31" fmla="*/ 7 h 41"/>
                <a:gd name="T32" fmla="*/ 31 w 40"/>
                <a:gd name="T33" fmla="*/ 5 h 41"/>
                <a:gd name="T34" fmla="*/ 28 w 40"/>
                <a:gd name="T35" fmla="*/ 3 h 41"/>
                <a:gd name="T36" fmla="*/ 26 w 40"/>
                <a:gd name="T37" fmla="*/ 0 h 41"/>
                <a:gd name="T38" fmla="*/ 24 w 40"/>
                <a:gd name="T39" fmla="*/ 0 h 41"/>
                <a:gd name="T40" fmla="*/ 19 w 40"/>
                <a:gd name="T41" fmla="*/ 0 h 41"/>
                <a:gd name="T42" fmla="*/ 16 w 40"/>
                <a:gd name="T43" fmla="*/ 0 h 41"/>
                <a:gd name="T44" fmla="*/ 14 w 40"/>
                <a:gd name="T45" fmla="*/ 0 h 41"/>
                <a:gd name="T46" fmla="*/ 12 w 40"/>
                <a:gd name="T47" fmla="*/ 3 h 41"/>
                <a:gd name="T48" fmla="*/ 9 w 40"/>
                <a:gd name="T49" fmla="*/ 5 h 41"/>
                <a:gd name="T50" fmla="*/ 7 w 40"/>
                <a:gd name="T51" fmla="*/ 7 h 41"/>
                <a:gd name="T52" fmla="*/ 5 w 40"/>
                <a:gd name="T53" fmla="*/ 7 h 41"/>
                <a:gd name="T54" fmla="*/ 2 w 40"/>
                <a:gd name="T55" fmla="*/ 12 h 41"/>
                <a:gd name="T56" fmla="*/ 2 w 40"/>
                <a:gd name="T57" fmla="*/ 14 h 41"/>
                <a:gd name="T58" fmla="*/ 0 w 40"/>
                <a:gd name="T59" fmla="*/ 17 h 41"/>
                <a:gd name="T60" fmla="*/ 0 w 40"/>
                <a:gd name="T61" fmla="*/ 19 h 41"/>
                <a:gd name="T62" fmla="*/ 0 w 40"/>
                <a:gd name="T63" fmla="*/ 24 h 41"/>
                <a:gd name="T64" fmla="*/ 2 w 40"/>
                <a:gd name="T65" fmla="*/ 26 h 41"/>
                <a:gd name="T66" fmla="*/ 2 w 40"/>
                <a:gd name="T67" fmla="*/ 29 h 41"/>
                <a:gd name="T68" fmla="*/ 5 w 40"/>
                <a:gd name="T69" fmla="*/ 31 h 41"/>
                <a:gd name="T70" fmla="*/ 7 w 40"/>
                <a:gd name="T71" fmla="*/ 34 h 41"/>
                <a:gd name="T72" fmla="*/ 9 w 40"/>
                <a:gd name="T73" fmla="*/ 36 h 41"/>
                <a:gd name="T74" fmla="*/ 12 w 40"/>
                <a:gd name="T75" fmla="*/ 38 h 41"/>
                <a:gd name="T76" fmla="*/ 14 w 40"/>
                <a:gd name="T77" fmla="*/ 38 h 41"/>
                <a:gd name="T78" fmla="*/ 16 w 40"/>
                <a:gd name="T79" fmla="*/ 41 h 41"/>
                <a:gd name="T80" fmla="*/ 19 w 40"/>
                <a:gd name="T81" fmla="*/ 41 h 41"/>
                <a:gd name="T82" fmla="*/ 19 w 40"/>
                <a:gd name="T83" fmla="*/ 41 h 41"/>
                <a:gd name="T84" fmla="*/ 19 w 40"/>
                <a:gd name="T85" fmla="*/ 38 h 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
                <a:gd name="T130" fmla="*/ 0 h 41"/>
                <a:gd name="T131" fmla="*/ 40 w 40"/>
                <a:gd name="T132" fmla="*/ 41 h 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 h="41">
                  <a:moveTo>
                    <a:pt x="19" y="38"/>
                  </a:moveTo>
                  <a:lnTo>
                    <a:pt x="24" y="41"/>
                  </a:lnTo>
                  <a:lnTo>
                    <a:pt x="26" y="38"/>
                  </a:lnTo>
                  <a:lnTo>
                    <a:pt x="28" y="38"/>
                  </a:lnTo>
                  <a:lnTo>
                    <a:pt x="31" y="36"/>
                  </a:lnTo>
                  <a:lnTo>
                    <a:pt x="33" y="34"/>
                  </a:lnTo>
                  <a:lnTo>
                    <a:pt x="36" y="31"/>
                  </a:lnTo>
                  <a:lnTo>
                    <a:pt x="38" y="29"/>
                  </a:lnTo>
                  <a:lnTo>
                    <a:pt x="38" y="26"/>
                  </a:lnTo>
                  <a:lnTo>
                    <a:pt x="40" y="24"/>
                  </a:lnTo>
                  <a:lnTo>
                    <a:pt x="40" y="19"/>
                  </a:lnTo>
                  <a:lnTo>
                    <a:pt x="40" y="17"/>
                  </a:lnTo>
                  <a:lnTo>
                    <a:pt x="38" y="14"/>
                  </a:lnTo>
                  <a:lnTo>
                    <a:pt x="38" y="12"/>
                  </a:lnTo>
                  <a:lnTo>
                    <a:pt x="36" y="7"/>
                  </a:lnTo>
                  <a:lnTo>
                    <a:pt x="33" y="7"/>
                  </a:lnTo>
                  <a:lnTo>
                    <a:pt x="31" y="5"/>
                  </a:lnTo>
                  <a:lnTo>
                    <a:pt x="28" y="3"/>
                  </a:lnTo>
                  <a:lnTo>
                    <a:pt x="26" y="0"/>
                  </a:lnTo>
                  <a:lnTo>
                    <a:pt x="24" y="0"/>
                  </a:lnTo>
                  <a:lnTo>
                    <a:pt x="19" y="0"/>
                  </a:lnTo>
                  <a:lnTo>
                    <a:pt x="16" y="0"/>
                  </a:lnTo>
                  <a:lnTo>
                    <a:pt x="14" y="0"/>
                  </a:lnTo>
                  <a:lnTo>
                    <a:pt x="12" y="3"/>
                  </a:lnTo>
                  <a:lnTo>
                    <a:pt x="9" y="5"/>
                  </a:lnTo>
                  <a:lnTo>
                    <a:pt x="7" y="7"/>
                  </a:lnTo>
                  <a:lnTo>
                    <a:pt x="5" y="7"/>
                  </a:lnTo>
                  <a:lnTo>
                    <a:pt x="2" y="12"/>
                  </a:lnTo>
                  <a:lnTo>
                    <a:pt x="2" y="14"/>
                  </a:lnTo>
                  <a:lnTo>
                    <a:pt x="0" y="17"/>
                  </a:lnTo>
                  <a:lnTo>
                    <a:pt x="0" y="19"/>
                  </a:lnTo>
                  <a:lnTo>
                    <a:pt x="0" y="24"/>
                  </a:lnTo>
                  <a:lnTo>
                    <a:pt x="2" y="26"/>
                  </a:lnTo>
                  <a:lnTo>
                    <a:pt x="2" y="29"/>
                  </a:lnTo>
                  <a:lnTo>
                    <a:pt x="5" y="31"/>
                  </a:lnTo>
                  <a:lnTo>
                    <a:pt x="7" y="34"/>
                  </a:lnTo>
                  <a:lnTo>
                    <a:pt x="9" y="36"/>
                  </a:lnTo>
                  <a:lnTo>
                    <a:pt x="12" y="38"/>
                  </a:lnTo>
                  <a:lnTo>
                    <a:pt x="14" y="38"/>
                  </a:lnTo>
                  <a:lnTo>
                    <a:pt x="16" y="41"/>
                  </a:lnTo>
                  <a:lnTo>
                    <a:pt x="19" y="41"/>
                  </a:lnTo>
                  <a:lnTo>
                    <a:pt x="19" y="38"/>
                  </a:lnTo>
                  <a:close/>
                </a:path>
              </a:pathLst>
            </a:custGeom>
            <a:solidFill>
              <a:srgbClr val="000000"/>
            </a:solidFill>
            <a:ln w="9525">
              <a:noFill/>
              <a:round/>
              <a:headEnd/>
              <a:tailEnd/>
            </a:ln>
          </p:spPr>
          <p:txBody>
            <a:bodyPr/>
            <a:lstStyle/>
            <a:p>
              <a:endParaRPr lang="en-US"/>
            </a:p>
          </p:txBody>
        </p:sp>
        <p:sp>
          <p:nvSpPr>
            <p:cNvPr id="61542" name="Freeform 114"/>
            <p:cNvSpPr>
              <a:spLocks/>
            </p:cNvSpPr>
            <p:nvPr/>
          </p:nvSpPr>
          <p:spPr bwMode="auto">
            <a:xfrm>
              <a:off x="2459" y="3630"/>
              <a:ext cx="40" cy="41"/>
            </a:xfrm>
            <a:custGeom>
              <a:avLst/>
              <a:gdLst>
                <a:gd name="T0" fmla="*/ 19 w 40"/>
                <a:gd name="T1" fmla="*/ 39 h 41"/>
                <a:gd name="T2" fmla="*/ 24 w 40"/>
                <a:gd name="T3" fmla="*/ 41 h 41"/>
                <a:gd name="T4" fmla="*/ 26 w 40"/>
                <a:gd name="T5" fmla="*/ 39 h 41"/>
                <a:gd name="T6" fmla="*/ 28 w 40"/>
                <a:gd name="T7" fmla="*/ 39 h 41"/>
                <a:gd name="T8" fmla="*/ 31 w 40"/>
                <a:gd name="T9" fmla="*/ 36 h 41"/>
                <a:gd name="T10" fmla="*/ 33 w 40"/>
                <a:gd name="T11" fmla="*/ 34 h 41"/>
                <a:gd name="T12" fmla="*/ 36 w 40"/>
                <a:gd name="T13" fmla="*/ 31 h 41"/>
                <a:gd name="T14" fmla="*/ 38 w 40"/>
                <a:gd name="T15" fmla="*/ 29 h 41"/>
                <a:gd name="T16" fmla="*/ 38 w 40"/>
                <a:gd name="T17" fmla="*/ 27 h 41"/>
                <a:gd name="T18" fmla="*/ 40 w 40"/>
                <a:gd name="T19" fmla="*/ 24 h 41"/>
                <a:gd name="T20" fmla="*/ 40 w 40"/>
                <a:gd name="T21" fmla="*/ 20 h 41"/>
                <a:gd name="T22" fmla="*/ 40 w 40"/>
                <a:gd name="T23" fmla="*/ 17 h 41"/>
                <a:gd name="T24" fmla="*/ 38 w 40"/>
                <a:gd name="T25" fmla="*/ 15 h 41"/>
                <a:gd name="T26" fmla="*/ 38 w 40"/>
                <a:gd name="T27" fmla="*/ 12 h 41"/>
                <a:gd name="T28" fmla="*/ 36 w 40"/>
                <a:gd name="T29" fmla="*/ 8 h 41"/>
                <a:gd name="T30" fmla="*/ 33 w 40"/>
                <a:gd name="T31" fmla="*/ 8 h 41"/>
                <a:gd name="T32" fmla="*/ 31 w 40"/>
                <a:gd name="T33" fmla="*/ 5 h 41"/>
                <a:gd name="T34" fmla="*/ 28 w 40"/>
                <a:gd name="T35" fmla="*/ 3 h 41"/>
                <a:gd name="T36" fmla="*/ 26 w 40"/>
                <a:gd name="T37" fmla="*/ 0 h 41"/>
                <a:gd name="T38" fmla="*/ 24 w 40"/>
                <a:gd name="T39" fmla="*/ 0 h 41"/>
                <a:gd name="T40" fmla="*/ 19 w 40"/>
                <a:gd name="T41" fmla="*/ 0 h 41"/>
                <a:gd name="T42" fmla="*/ 16 w 40"/>
                <a:gd name="T43" fmla="*/ 0 h 41"/>
                <a:gd name="T44" fmla="*/ 14 w 40"/>
                <a:gd name="T45" fmla="*/ 0 h 41"/>
                <a:gd name="T46" fmla="*/ 12 w 40"/>
                <a:gd name="T47" fmla="*/ 3 h 41"/>
                <a:gd name="T48" fmla="*/ 9 w 40"/>
                <a:gd name="T49" fmla="*/ 5 h 41"/>
                <a:gd name="T50" fmla="*/ 7 w 40"/>
                <a:gd name="T51" fmla="*/ 8 h 41"/>
                <a:gd name="T52" fmla="*/ 5 w 40"/>
                <a:gd name="T53" fmla="*/ 8 h 41"/>
                <a:gd name="T54" fmla="*/ 2 w 40"/>
                <a:gd name="T55" fmla="*/ 12 h 41"/>
                <a:gd name="T56" fmla="*/ 2 w 40"/>
                <a:gd name="T57" fmla="*/ 15 h 41"/>
                <a:gd name="T58" fmla="*/ 0 w 40"/>
                <a:gd name="T59" fmla="*/ 17 h 41"/>
                <a:gd name="T60" fmla="*/ 0 w 40"/>
                <a:gd name="T61" fmla="*/ 20 h 41"/>
                <a:gd name="T62" fmla="*/ 0 w 40"/>
                <a:gd name="T63" fmla="*/ 24 h 41"/>
                <a:gd name="T64" fmla="*/ 2 w 40"/>
                <a:gd name="T65" fmla="*/ 27 h 41"/>
                <a:gd name="T66" fmla="*/ 2 w 40"/>
                <a:gd name="T67" fmla="*/ 29 h 41"/>
                <a:gd name="T68" fmla="*/ 5 w 40"/>
                <a:gd name="T69" fmla="*/ 31 h 41"/>
                <a:gd name="T70" fmla="*/ 7 w 40"/>
                <a:gd name="T71" fmla="*/ 34 h 41"/>
                <a:gd name="T72" fmla="*/ 9 w 40"/>
                <a:gd name="T73" fmla="*/ 36 h 41"/>
                <a:gd name="T74" fmla="*/ 12 w 40"/>
                <a:gd name="T75" fmla="*/ 39 h 41"/>
                <a:gd name="T76" fmla="*/ 14 w 40"/>
                <a:gd name="T77" fmla="*/ 39 h 41"/>
                <a:gd name="T78" fmla="*/ 16 w 40"/>
                <a:gd name="T79" fmla="*/ 41 h 41"/>
                <a:gd name="T80" fmla="*/ 19 w 40"/>
                <a:gd name="T81" fmla="*/ 41 h 41"/>
                <a:gd name="T82" fmla="*/ 19 w 40"/>
                <a:gd name="T83" fmla="*/ 41 h 41"/>
                <a:gd name="T84" fmla="*/ 19 w 40"/>
                <a:gd name="T85" fmla="*/ 39 h 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
                <a:gd name="T130" fmla="*/ 0 h 41"/>
                <a:gd name="T131" fmla="*/ 40 w 40"/>
                <a:gd name="T132" fmla="*/ 41 h 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 h="41">
                  <a:moveTo>
                    <a:pt x="19" y="39"/>
                  </a:moveTo>
                  <a:lnTo>
                    <a:pt x="24" y="41"/>
                  </a:lnTo>
                  <a:lnTo>
                    <a:pt x="26" y="39"/>
                  </a:lnTo>
                  <a:lnTo>
                    <a:pt x="28" y="39"/>
                  </a:lnTo>
                  <a:lnTo>
                    <a:pt x="31" y="36"/>
                  </a:lnTo>
                  <a:lnTo>
                    <a:pt x="33" y="34"/>
                  </a:lnTo>
                  <a:lnTo>
                    <a:pt x="36" y="31"/>
                  </a:lnTo>
                  <a:lnTo>
                    <a:pt x="38" y="29"/>
                  </a:lnTo>
                  <a:lnTo>
                    <a:pt x="38" y="27"/>
                  </a:lnTo>
                  <a:lnTo>
                    <a:pt x="40" y="24"/>
                  </a:lnTo>
                  <a:lnTo>
                    <a:pt x="40" y="20"/>
                  </a:lnTo>
                  <a:lnTo>
                    <a:pt x="40" y="17"/>
                  </a:lnTo>
                  <a:lnTo>
                    <a:pt x="38" y="15"/>
                  </a:lnTo>
                  <a:lnTo>
                    <a:pt x="38" y="12"/>
                  </a:lnTo>
                  <a:lnTo>
                    <a:pt x="36" y="8"/>
                  </a:lnTo>
                  <a:lnTo>
                    <a:pt x="33" y="8"/>
                  </a:lnTo>
                  <a:lnTo>
                    <a:pt x="31" y="5"/>
                  </a:lnTo>
                  <a:lnTo>
                    <a:pt x="28" y="3"/>
                  </a:lnTo>
                  <a:lnTo>
                    <a:pt x="26" y="0"/>
                  </a:lnTo>
                  <a:lnTo>
                    <a:pt x="24" y="0"/>
                  </a:lnTo>
                  <a:lnTo>
                    <a:pt x="19" y="0"/>
                  </a:lnTo>
                  <a:lnTo>
                    <a:pt x="16" y="0"/>
                  </a:lnTo>
                  <a:lnTo>
                    <a:pt x="14" y="0"/>
                  </a:lnTo>
                  <a:lnTo>
                    <a:pt x="12" y="3"/>
                  </a:lnTo>
                  <a:lnTo>
                    <a:pt x="9" y="5"/>
                  </a:lnTo>
                  <a:lnTo>
                    <a:pt x="7" y="8"/>
                  </a:lnTo>
                  <a:lnTo>
                    <a:pt x="5" y="8"/>
                  </a:lnTo>
                  <a:lnTo>
                    <a:pt x="2" y="12"/>
                  </a:lnTo>
                  <a:lnTo>
                    <a:pt x="2" y="15"/>
                  </a:lnTo>
                  <a:lnTo>
                    <a:pt x="0" y="17"/>
                  </a:lnTo>
                  <a:lnTo>
                    <a:pt x="0" y="20"/>
                  </a:lnTo>
                  <a:lnTo>
                    <a:pt x="0" y="24"/>
                  </a:lnTo>
                  <a:lnTo>
                    <a:pt x="2" y="27"/>
                  </a:lnTo>
                  <a:lnTo>
                    <a:pt x="2" y="29"/>
                  </a:lnTo>
                  <a:lnTo>
                    <a:pt x="5" y="31"/>
                  </a:lnTo>
                  <a:lnTo>
                    <a:pt x="7" y="34"/>
                  </a:lnTo>
                  <a:lnTo>
                    <a:pt x="9" y="36"/>
                  </a:lnTo>
                  <a:lnTo>
                    <a:pt x="12" y="39"/>
                  </a:lnTo>
                  <a:lnTo>
                    <a:pt x="14" y="39"/>
                  </a:lnTo>
                  <a:lnTo>
                    <a:pt x="16" y="41"/>
                  </a:lnTo>
                  <a:lnTo>
                    <a:pt x="19" y="41"/>
                  </a:lnTo>
                  <a:lnTo>
                    <a:pt x="19" y="39"/>
                  </a:lnTo>
                  <a:close/>
                </a:path>
              </a:pathLst>
            </a:custGeom>
            <a:solidFill>
              <a:srgbClr val="000000"/>
            </a:solidFill>
            <a:ln w="9525">
              <a:noFill/>
              <a:round/>
              <a:headEnd/>
              <a:tailEnd/>
            </a:ln>
          </p:spPr>
          <p:txBody>
            <a:bodyPr/>
            <a:lstStyle/>
            <a:p>
              <a:endParaRPr lang="en-US"/>
            </a:p>
          </p:txBody>
        </p:sp>
        <p:sp>
          <p:nvSpPr>
            <p:cNvPr id="61543" name="Freeform 115"/>
            <p:cNvSpPr>
              <a:spLocks/>
            </p:cNvSpPr>
            <p:nvPr/>
          </p:nvSpPr>
          <p:spPr bwMode="auto">
            <a:xfrm>
              <a:off x="2459" y="3750"/>
              <a:ext cx="40" cy="40"/>
            </a:xfrm>
            <a:custGeom>
              <a:avLst/>
              <a:gdLst>
                <a:gd name="T0" fmla="*/ 19 w 40"/>
                <a:gd name="T1" fmla="*/ 38 h 40"/>
                <a:gd name="T2" fmla="*/ 24 w 40"/>
                <a:gd name="T3" fmla="*/ 40 h 40"/>
                <a:gd name="T4" fmla="*/ 26 w 40"/>
                <a:gd name="T5" fmla="*/ 38 h 40"/>
                <a:gd name="T6" fmla="*/ 28 w 40"/>
                <a:gd name="T7" fmla="*/ 38 h 40"/>
                <a:gd name="T8" fmla="*/ 31 w 40"/>
                <a:gd name="T9" fmla="*/ 36 h 40"/>
                <a:gd name="T10" fmla="*/ 33 w 40"/>
                <a:gd name="T11" fmla="*/ 33 h 40"/>
                <a:gd name="T12" fmla="*/ 36 w 40"/>
                <a:gd name="T13" fmla="*/ 31 h 40"/>
                <a:gd name="T14" fmla="*/ 38 w 40"/>
                <a:gd name="T15" fmla="*/ 28 h 40"/>
                <a:gd name="T16" fmla="*/ 38 w 40"/>
                <a:gd name="T17" fmla="*/ 26 h 40"/>
                <a:gd name="T18" fmla="*/ 40 w 40"/>
                <a:gd name="T19" fmla="*/ 24 h 40"/>
                <a:gd name="T20" fmla="*/ 40 w 40"/>
                <a:gd name="T21" fmla="*/ 19 h 40"/>
                <a:gd name="T22" fmla="*/ 40 w 40"/>
                <a:gd name="T23" fmla="*/ 16 h 40"/>
                <a:gd name="T24" fmla="*/ 38 w 40"/>
                <a:gd name="T25" fmla="*/ 14 h 40"/>
                <a:gd name="T26" fmla="*/ 38 w 40"/>
                <a:gd name="T27" fmla="*/ 12 h 40"/>
                <a:gd name="T28" fmla="*/ 36 w 40"/>
                <a:gd name="T29" fmla="*/ 7 h 40"/>
                <a:gd name="T30" fmla="*/ 33 w 40"/>
                <a:gd name="T31" fmla="*/ 7 h 40"/>
                <a:gd name="T32" fmla="*/ 31 w 40"/>
                <a:gd name="T33" fmla="*/ 5 h 40"/>
                <a:gd name="T34" fmla="*/ 28 w 40"/>
                <a:gd name="T35" fmla="*/ 2 h 40"/>
                <a:gd name="T36" fmla="*/ 26 w 40"/>
                <a:gd name="T37" fmla="*/ 0 h 40"/>
                <a:gd name="T38" fmla="*/ 24 w 40"/>
                <a:gd name="T39" fmla="*/ 0 h 40"/>
                <a:gd name="T40" fmla="*/ 19 w 40"/>
                <a:gd name="T41" fmla="*/ 0 h 40"/>
                <a:gd name="T42" fmla="*/ 16 w 40"/>
                <a:gd name="T43" fmla="*/ 0 h 40"/>
                <a:gd name="T44" fmla="*/ 14 w 40"/>
                <a:gd name="T45" fmla="*/ 0 h 40"/>
                <a:gd name="T46" fmla="*/ 12 w 40"/>
                <a:gd name="T47" fmla="*/ 2 h 40"/>
                <a:gd name="T48" fmla="*/ 9 w 40"/>
                <a:gd name="T49" fmla="*/ 5 h 40"/>
                <a:gd name="T50" fmla="*/ 7 w 40"/>
                <a:gd name="T51" fmla="*/ 7 h 40"/>
                <a:gd name="T52" fmla="*/ 5 w 40"/>
                <a:gd name="T53" fmla="*/ 7 h 40"/>
                <a:gd name="T54" fmla="*/ 2 w 40"/>
                <a:gd name="T55" fmla="*/ 12 h 40"/>
                <a:gd name="T56" fmla="*/ 2 w 40"/>
                <a:gd name="T57" fmla="*/ 14 h 40"/>
                <a:gd name="T58" fmla="*/ 0 w 40"/>
                <a:gd name="T59" fmla="*/ 16 h 40"/>
                <a:gd name="T60" fmla="*/ 0 w 40"/>
                <a:gd name="T61" fmla="*/ 19 h 40"/>
                <a:gd name="T62" fmla="*/ 0 w 40"/>
                <a:gd name="T63" fmla="*/ 24 h 40"/>
                <a:gd name="T64" fmla="*/ 2 w 40"/>
                <a:gd name="T65" fmla="*/ 26 h 40"/>
                <a:gd name="T66" fmla="*/ 2 w 40"/>
                <a:gd name="T67" fmla="*/ 28 h 40"/>
                <a:gd name="T68" fmla="*/ 5 w 40"/>
                <a:gd name="T69" fmla="*/ 31 h 40"/>
                <a:gd name="T70" fmla="*/ 7 w 40"/>
                <a:gd name="T71" fmla="*/ 33 h 40"/>
                <a:gd name="T72" fmla="*/ 9 w 40"/>
                <a:gd name="T73" fmla="*/ 36 h 40"/>
                <a:gd name="T74" fmla="*/ 12 w 40"/>
                <a:gd name="T75" fmla="*/ 38 h 40"/>
                <a:gd name="T76" fmla="*/ 14 w 40"/>
                <a:gd name="T77" fmla="*/ 38 h 40"/>
                <a:gd name="T78" fmla="*/ 16 w 40"/>
                <a:gd name="T79" fmla="*/ 40 h 40"/>
                <a:gd name="T80" fmla="*/ 19 w 40"/>
                <a:gd name="T81" fmla="*/ 40 h 40"/>
                <a:gd name="T82" fmla="*/ 19 w 40"/>
                <a:gd name="T83" fmla="*/ 40 h 40"/>
                <a:gd name="T84" fmla="*/ 19 w 40"/>
                <a:gd name="T85" fmla="*/ 38 h 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
                <a:gd name="T130" fmla="*/ 0 h 40"/>
                <a:gd name="T131" fmla="*/ 40 w 40"/>
                <a:gd name="T132" fmla="*/ 40 h 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 h="40">
                  <a:moveTo>
                    <a:pt x="19" y="38"/>
                  </a:moveTo>
                  <a:lnTo>
                    <a:pt x="24" y="40"/>
                  </a:lnTo>
                  <a:lnTo>
                    <a:pt x="26" y="38"/>
                  </a:lnTo>
                  <a:lnTo>
                    <a:pt x="28" y="38"/>
                  </a:lnTo>
                  <a:lnTo>
                    <a:pt x="31" y="36"/>
                  </a:lnTo>
                  <a:lnTo>
                    <a:pt x="33" y="33"/>
                  </a:lnTo>
                  <a:lnTo>
                    <a:pt x="36" y="31"/>
                  </a:lnTo>
                  <a:lnTo>
                    <a:pt x="38" y="28"/>
                  </a:lnTo>
                  <a:lnTo>
                    <a:pt x="38" y="26"/>
                  </a:lnTo>
                  <a:lnTo>
                    <a:pt x="40" y="24"/>
                  </a:lnTo>
                  <a:lnTo>
                    <a:pt x="40" y="19"/>
                  </a:lnTo>
                  <a:lnTo>
                    <a:pt x="40" y="16"/>
                  </a:lnTo>
                  <a:lnTo>
                    <a:pt x="38" y="14"/>
                  </a:lnTo>
                  <a:lnTo>
                    <a:pt x="38" y="12"/>
                  </a:lnTo>
                  <a:lnTo>
                    <a:pt x="36" y="7"/>
                  </a:lnTo>
                  <a:lnTo>
                    <a:pt x="33" y="7"/>
                  </a:lnTo>
                  <a:lnTo>
                    <a:pt x="31" y="5"/>
                  </a:lnTo>
                  <a:lnTo>
                    <a:pt x="28" y="2"/>
                  </a:lnTo>
                  <a:lnTo>
                    <a:pt x="26" y="0"/>
                  </a:lnTo>
                  <a:lnTo>
                    <a:pt x="24" y="0"/>
                  </a:lnTo>
                  <a:lnTo>
                    <a:pt x="19" y="0"/>
                  </a:lnTo>
                  <a:lnTo>
                    <a:pt x="16" y="0"/>
                  </a:lnTo>
                  <a:lnTo>
                    <a:pt x="14" y="0"/>
                  </a:lnTo>
                  <a:lnTo>
                    <a:pt x="12" y="2"/>
                  </a:lnTo>
                  <a:lnTo>
                    <a:pt x="9" y="5"/>
                  </a:lnTo>
                  <a:lnTo>
                    <a:pt x="7" y="7"/>
                  </a:lnTo>
                  <a:lnTo>
                    <a:pt x="5" y="7"/>
                  </a:lnTo>
                  <a:lnTo>
                    <a:pt x="2" y="12"/>
                  </a:lnTo>
                  <a:lnTo>
                    <a:pt x="2" y="14"/>
                  </a:lnTo>
                  <a:lnTo>
                    <a:pt x="0" y="16"/>
                  </a:lnTo>
                  <a:lnTo>
                    <a:pt x="0" y="19"/>
                  </a:lnTo>
                  <a:lnTo>
                    <a:pt x="0" y="24"/>
                  </a:lnTo>
                  <a:lnTo>
                    <a:pt x="2" y="26"/>
                  </a:lnTo>
                  <a:lnTo>
                    <a:pt x="2" y="28"/>
                  </a:lnTo>
                  <a:lnTo>
                    <a:pt x="5" y="31"/>
                  </a:lnTo>
                  <a:lnTo>
                    <a:pt x="7" y="33"/>
                  </a:lnTo>
                  <a:lnTo>
                    <a:pt x="9" y="36"/>
                  </a:lnTo>
                  <a:lnTo>
                    <a:pt x="12" y="38"/>
                  </a:lnTo>
                  <a:lnTo>
                    <a:pt x="14" y="38"/>
                  </a:lnTo>
                  <a:lnTo>
                    <a:pt x="16" y="40"/>
                  </a:lnTo>
                  <a:lnTo>
                    <a:pt x="19" y="40"/>
                  </a:lnTo>
                  <a:lnTo>
                    <a:pt x="19" y="38"/>
                  </a:lnTo>
                  <a:close/>
                </a:path>
              </a:pathLst>
            </a:custGeom>
            <a:solidFill>
              <a:srgbClr val="000000"/>
            </a:solidFill>
            <a:ln w="9525">
              <a:noFill/>
              <a:round/>
              <a:headEnd/>
              <a:tailEnd/>
            </a:ln>
          </p:spPr>
          <p:txBody>
            <a:bodyPr/>
            <a:lstStyle/>
            <a:p>
              <a:endParaRPr lang="en-US"/>
            </a:p>
          </p:txBody>
        </p:sp>
        <p:sp>
          <p:nvSpPr>
            <p:cNvPr id="61544" name="Freeform 116"/>
            <p:cNvSpPr>
              <a:spLocks/>
            </p:cNvSpPr>
            <p:nvPr/>
          </p:nvSpPr>
          <p:spPr bwMode="auto">
            <a:xfrm>
              <a:off x="2459" y="3869"/>
              <a:ext cx="40" cy="41"/>
            </a:xfrm>
            <a:custGeom>
              <a:avLst/>
              <a:gdLst>
                <a:gd name="T0" fmla="*/ 19 w 40"/>
                <a:gd name="T1" fmla="*/ 38 h 41"/>
                <a:gd name="T2" fmla="*/ 24 w 40"/>
                <a:gd name="T3" fmla="*/ 41 h 41"/>
                <a:gd name="T4" fmla="*/ 26 w 40"/>
                <a:gd name="T5" fmla="*/ 38 h 41"/>
                <a:gd name="T6" fmla="*/ 28 w 40"/>
                <a:gd name="T7" fmla="*/ 38 h 41"/>
                <a:gd name="T8" fmla="*/ 31 w 40"/>
                <a:gd name="T9" fmla="*/ 36 h 41"/>
                <a:gd name="T10" fmla="*/ 33 w 40"/>
                <a:gd name="T11" fmla="*/ 33 h 41"/>
                <a:gd name="T12" fmla="*/ 36 w 40"/>
                <a:gd name="T13" fmla="*/ 31 h 41"/>
                <a:gd name="T14" fmla="*/ 38 w 40"/>
                <a:gd name="T15" fmla="*/ 29 h 41"/>
                <a:gd name="T16" fmla="*/ 38 w 40"/>
                <a:gd name="T17" fmla="*/ 26 h 41"/>
                <a:gd name="T18" fmla="*/ 40 w 40"/>
                <a:gd name="T19" fmla="*/ 24 h 41"/>
                <a:gd name="T20" fmla="*/ 40 w 40"/>
                <a:gd name="T21" fmla="*/ 19 h 41"/>
                <a:gd name="T22" fmla="*/ 40 w 40"/>
                <a:gd name="T23" fmla="*/ 17 h 41"/>
                <a:gd name="T24" fmla="*/ 38 w 40"/>
                <a:gd name="T25" fmla="*/ 14 h 41"/>
                <a:gd name="T26" fmla="*/ 38 w 40"/>
                <a:gd name="T27" fmla="*/ 12 h 41"/>
                <a:gd name="T28" fmla="*/ 36 w 40"/>
                <a:gd name="T29" fmla="*/ 7 h 41"/>
                <a:gd name="T30" fmla="*/ 33 w 40"/>
                <a:gd name="T31" fmla="*/ 7 h 41"/>
                <a:gd name="T32" fmla="*/ 31 w 40"/>
                <a:gd name="T33" fmla="*/ 5 h 41"/>
                <a:gd name="T34" fmla="*/ 28 w 40"/>
                <a:gd name="T35" fmla="*/ 2 h 41"/>
                <a:gd name="T36" fmla="*/ 26 w 40"/>
                <a:gd name="T37" fmla="*/ 0 h 41"/>
                <a:gd name="T38" fmla="*/ 24 w 40"/>
                <a:gd name="T39" fmla="*/ 0 h 41"/>
                <a:gd name="T40" fmla="*/ 19 w 40"/>
                <a:gd name="T41" fmla="*/ 0 h 41"/>
                <a:gd name="T42" fmla="*/ 16 w 40"/>
                <a:gd name="T43" fmla="*/ 0 h 41"/>
                <a:gd name="T44" fmla="*/ 14 w 40"/>
                <a:gd name="T45" fmla="*/ 0 h 41"/>
                <a:gd name="T46" fmla="*/ 12 w 40"/>
                <a:gd name="T47" fmla="*/ 2 h 41"/>
                <a:gd name="T48" fmla="*/ 9 w 40"/>
                <a:gd name="T49" fmla="*/ 5 h 41"/>
                <a:gd name="T50" fmla="*/ 7 w 40"/>
                <a:gd name="T51" fmla="*/ 7 h 41"/>
                <a:gd name="T52" fmla="*/ 5 w 40"/>
                <a:gd name="T53" fmla="*/ 7 h 41"/>
                <a:gd name="T54" fmla="*/ 2 w 40"/>
                <a:gd name="T55" fmla="*/ 12 h 41"/>
                <a:gd name="T56" fmla="*/ 2 w 40"/>
                <a:gd name="T57" fmla="*/ 14 h 41"/>
                <a:gd name="T58" fmla="*/ 0 w 40"/>
                <a:gd name="T59" fmla="*/ 17 h 41"/>
                <a:gd name="T60" fmla="*/ 0 w 40"/>
                <a:gd name="T61" fmla="*/ 19 h 41"/>
                <a:gd name="T62" fmla="*/ 0 w 40"/>
                <a:gd name="T63" fmla="*/ 24 h 41"/>
                <a:gd name="T64" fmla="*/ 2 w 40"/>
                <a:gd name="T65" fmla="*/ 26 h 41"/>
                <a:gd name="T66" fmla="*/ 2 w 40"/>
                <a:gd name="T67" fmla="*/ 29 h 41"/>
                <a:gd name="T68" fmla="*/ 5 w 40"/>
                <a:gd name="T69" fmla="*/ 31 h 41"/>
                <a:gd name="T70" fmla="*/ 7 w 40"/>
                <a:gd name="T71" fmla="*/ 33 h 41"/>
                <a:gd name="T72" fmla="*/ 9 w 40"/>
                <a:gd name="T73" fmla="*/ 36 h 41"/>
                <a:gd name="T74" fmla="*/ 12 w 40"/>
                <a:gd name="T75" fmla="*/ 38 h 41"/>
                <a:gd name="T76" fmla="*/ 14 w 40"/>
                <a:gd name="T77" fmla="*/ 38 h 41"/>
                <a:gd name="T78" fmla="*/ 16 w 40"/>
                <a:gd name="T79" fmla="*/ 41 h 41"/>
                <a:gd name="T80" fmla="*/ 19 w 40"/>
                <a:gd name="T81" fmla="*/ 41 h 41"/>
                <a:gd name="T82" fmla="*/ 19 w 40"/>
                <a:gd name="T83" fmla="*/ 41 h 41"/>
                <a:gd name="T84" fmla="*/ 19 w 40"/>
                <a:gd name="T85" fmla="*/ 38 h 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
                <a:gd name="T130" fmla="*/ 0 h 41"/>
                <a:gd name="T131" fmla="*/ 40 w 40"/>
                <a:gd name="T132" fmla="*/ 41 h 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 h="41">
                  <a:moveTo>
                    <a:pt x="19" y="38"/>
                  </a:moveTo>
                  <a:lnTo>
                    <a:pt x="24" y="41"/>
                  </a:lnTo>
                  <a:lnTo>
                    <a:pt x="26" y="38"/>
                  </a:lnTo>
                  <a:lnTo>
                    <a:pt x="28" y="38"/>
                  </a:lnTo>
                  <a:lnTo>
                    <a:pt x="31" y="36"/>
                  </a:lnTo>
                  <a:lnTo>
                    <a:pt x="33" y="33"/>
                  </a:lnTo>
                  <a:lnTo>
                    <a:pt x="36" y="31"/>
                  </a:lnTo>
                  <a:lnTo>
                    <a:pt x="38" y="29"/>
                  </a:lnTo>
                  <a:lnTo>
                    <a:pt x="38" y="26"/>
                  </a:lnTo>
                  <a:lnTo>
                    <a:pt x="40" y="24"/>
                  </a:lnTo>
                  <a:lnTo>
                    <a:pt x="40" y="19"/>
                  </a:lnTo>
                  <a:lnTo>
                    <a:pt x="40" y="17"/>
                  </a:lnTo>
                  <a:lnTo>
                    <a:pt x="38" y="14"/>
                  </a:lnTo>
                  <a:lnTo>
                    <a:pt x="38" y="12"/>
                  </a:lnTo>
                  <a:lnTo>
                    <a:pt x="36" y="7"/>
                  </a:lnTo>
                  <a:lnTo>
                    <a:pt x="33" y="7"/>
                  </a:lnTo>
                  <a:lnTo>
                    <a:pt x="31" y="5"/>
                  </a:lnTo>
                  <a:lnTo>
                    <a:pt x="28" y="2"/>
                  </a:lnTo>
                  <a:lnTo>
                    <a:pt x="26" y="0"/>
                  </a:lnTo>
                  <a:lnTo>
                    <a:pt x="24" y="0"/>
                  </a:lnTo>
                  <a:lnTo>
                    <a:pt x="19" y="0"/>
                  </a:lnTo>
                  <a:lnTo>
                    <a:pt x="16" y="0"/>
                  </a:lnTo>
                  <a:lnTo>
                    <a:pt x="14" y="0"/>
                  </a:lnTo>
                  <a:lnTo>
                    <a:pt x="12" y="2"/>
                  </a:lnTo>
                  <a:lnTo>
                    <a:pt x="9" y="5"/>
                  </a:lnTo>
                  <a:lnTo>
                    <a:pt x="7" y="7"/>
                  </a:lnTo>
                  <a:lnTo>
                    <a:pt x="5" y="7"/>
                  </a:lnTo>
                  <a:lnTo>
                    <a:pt x="2" y="12"/>
                  </a:lnTo>
                  <a:lnTo>
                    <a:pt x="2" y="14"/>
                  </a:lnTo>
                  <a:lnTo>
                    <a:pt x="0" y="17"/>
                  </a:lnTo>
                  <a:lnTo>
                    <a:pt x="0" y="19"/>
                  </a:lnTo>
                  <a:lnTo>
                    <a:pt x="0" y="24"/>
                  </a:lnTo>
                  <a:lnTo>
                    <a:pt x="2" y="26"/>
                  </a:lnTo>
                  <a:lnTo>
                    <a:pt x="2" y="29"/>
                  </a:lnTo>
                  <a:lnTo>
                    <a:pt x="5" y="31"/>
                  </a:lnTo>
                  <a:lnTo>
                    <a:pt x="7" y="33"/>
                  </a:lnTo>
                  <a:lnTo>
                    <a:pt x="9" y="36"/>
                  </a:lnTo>
                  <a:lnTo>
                    <a:pt x="12" y="38"/>
                  </a:lnTo>
                  <a:lnTo>
                    <a:pt x="14" y="38"/>
                  </a:lnTo>
                  <a:lnTo>
                    <a:pt x="16" y="41"/>
                  </a:lnTo>
                  <a:lnTo>
                    <a:pt x="19" y="41"/>
                  </a:lnTo>
                  <a:lnTo>
                    <a:pt x="19" y="38"/>
                  </a:lnTo>
                  <a:close/>
                </a:path>
              </a:pathLst>
            </a:custGeom>
            <a:solidFill>
              <a:srgbClr val="000000"/>
            </a:solidFill>
            <a:ln w="9525">
              <a:noFill/>
              <a:round/>
              <a:headEnd/>
              <a:tailEnd/>
            </a:ln>
          </p:spPr>
          <p:txBody>
            <a:bodyPr/>
            <a:lstStyle/>
            <a:p>
              <a:endParaRPr lang="en-US"/>
            </a:p>
          </p:txBody>
        </p:sp>
        <p:sp>
          <p:nvSpPr>
            <p:cNvPr id="61545" name="Freeform 117"/>
            <p:cNvSpPr>
              <a:spLocks/>
            </p:cNvSpPr>
            <p:nvPr/>
          </p:nvSpPr>
          <p:spPr bwMode="auto">
            <a:xfrm>
              <a:off x="2459" y="3988"/>
              <a:ext cx="40" cy="41"/>
            </a:xfrm>
            <a:custGeom>
              <a:avLst/>
              <a:gdLst>
                <a:gd name="T0" fmla="*/ 19 w 40"/>
                <a:gd name="T1" fmla="*/ 39 h 41"/>
                <a:gd name="T2" fmla="*/ 24 w 40"/>
                <a:gd name="T3" fmla="*/ 41 h 41"/>
                <a:gd name="T4" fmla="*/ 26 w 40"/>
                <a:gd name="T5" fmla="*/ 39 h 41"/>
                <a:gd name="T6" fmla="*/ 28 w 40"/>
                <a:gd name="T7" fmla="*/ 39 h 41"/>
                <a:gd name="T8" fmla="*/ 31 w 40"/>
                <a:gd name="T9" fmla="*/ 36 h 41"/>
                <a:gd name="T10" fmla="*/ 33 w 40"/>
                <a:gd name="T11" fmla="*/ 34 h 41"/>
                <a:gd name="T12" fmla="*/ 36 w 40"/>
                <a:gd name="T13" fmla="*/ 31 h 41"/>
                <a:gd name="T14" fmla="*/ 38 w 40"/>
                <a:gd name="T15" fmla="*/ 29 h 41"/>
                <a:gd name="T16" fmla="*/ 38 w 40"/>
                <a:gd name="T17" fmla="*/ 27 h 41"/>
                <a:gd name="T18" fmla="*/ 40 w 40"/>
                <a:gd name="T19" fmla="*/ 24 h 41"/>
                <a:gd name="T20" fmla="*/ 40 w 40"/>
                <a:gd name="T21" fmla="*/ 19 h 41"/>
                <a:gd name="T22" fmla="*/ 40 w 40"/>
                <a:gd name="T23" fmla="*/ 17 h 41"/>
                <a:gd name="T24" fmla="*/ 38 w 40"/>
                <a:gd name="T25" fmla="*/ 15 h 41"/>
                <a:gd name="T26" fmla="*/ 38 w 40"/>
                <a:gd name="T27" fmla="*/ 12 h 41"/>
                <a:gd name="T28" fmla="*/ 36 w 40"/>
                <a:gd name="T29" fmla="*/ 7 h 41"/>
                <a:gd name="T30" fmla="*/ 33 w 40"/>
                <a:gd name="T31" fmla="*/ 7 h 41"/>
                <a:gd name="T32" fmla="*/ 31 w 40"/>
                <a:gd name="T33" fmla="*/ 5 h 41"/>
                <a:gd name="T34" fmla="*/ 28 w 40"/>
                <a:gd name="T35" fmla="*/ 3 h 41"/>
                <a:gd name="T36" fmla="*/ 26 w 40"/>
                <a:gd name="T37" fmla="*/ 0 h 41"/>
                <a:gd name="T38" fmla="*/ 24 w 40"/>
                <a:gd name="T39" fmla="*/ 0 h 41"/>
                <a:gd name="T40" fmla="*/ 19 w 40"/>
                <a:gd name="T41" fmla="*/ 0 h 41"/>
                <a:gd name="T42" fmla="*/ 16 w 40"/>
                <a:gd name="T43" fmla="*/ 0 h 41"/>
                <a:gd name="T44" fmla="*/ 14 w 40"/>
                <a:gd name="T45" fmla="*/ 0 h 41"/>
                <a:gd name="T46" fmla="*/ 12 w 40"/>
                <a:gd name="T47" fmla="*/ 3 h 41"/>
                <a:gd name="T48" fmla="*/ 9 w 40"/>
                <a:gd name="T49" fmla="*/ 5 h 41"/>
                <a:gd name="T50" fmla="*/ 7 w 40"/>
                <a:gd name="T51" fmla="*/ 7 h 41"/>
                <a:gd name="T52" fmla="*/ 5 w 40"/>
                <a:gd name="T53" fmla="*/ 7 h 41"/>
                <a:gd name="T54" fmla="*/ 2 w 40"/>
                <a:gd name="T55" fmla="*/ 12 h 41"/>
                <a:gd name="T56" fmla="*/ 2 w 40"/>
                <a:gd name="T57" fmla="*/ 15 h 41"/>
                <a:gd name="T58" fmla="*/ 0 w 40"/>
                <a:gd name="T59" fmla="*/ 17 h 41"/>
                <a:gd name="T60" fmla="*/ 0 w 40"/>
                <a:gd name="T61" fmla="*/ 19 h 41"/>
                <a:gd name="T62" fmla="*/ 0 w 40"/>
                <a:gd name="T63" fmla="*/ 24 h 41"/>
                <a:gd name="T64" fmla="*/ 2 w 40"/>
                <a:gd name="T65" fmla="*/ 27 h 41"/>
                <a:gd name="T66" fmla="*/ 2 w 40"/>
                <a:gd name="T67" fmla="*/ 29 h 41"/>
                <a:gd name="T68" fmla="*/ 5 w 40"/>
                <a:gd name="T69" fmla="*/ 31 h 41"/>
                <a:gd name="T70" fmla="*/ 7 w 40"/>
                <a:gd name="T71" fmla="*/ 34 h 41"/>
                <a:gd name="T72" fmla="*/ 9 w 40"/>
                <a:gd name="T73" fmla="*/ 36 h 41"/>
                <a:gd name="T74" fmla="*/ 12 w 40"/>
                <a:gd name="T75" fmla="*/ 39 h 41"/>
                <a:gd name="T76" fmla="*/ 14 w 40"/>
                <a:gd name="T77" fmla="*/ 39 h 41"/>
                <a:gd name="T78" fmla="*/ 16 w 40"/>
                <a:gd name="T79" fmla="*/ 41 h 41"/>
                <a:gd name="T80" fmla="*/ 19 w 40"/>
                <a:gd name="T81" fmla="*/ 41 h 41"/>
                <a:gd name="T82" fmla="*/ 19 w 40"/>
                <a:gd name="T83" fmla="*/ 41 h 41"/>
                <a:gd name="T84" fmla="*/ 19 w 40"/>
                <a:gd name="T85" fmla="*/ 39 h 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
                <a:gd name="T130" fmla="*/ 0 h 41"/>
                <a:gd name="T131" fmla="*/ 40 w 40"/>
                <a:gd name="T132" fmla="*/ 41 h 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 h="41">
                  <a:moveTo>
                    <a:pt x="19" y="39"/>
                  </a:moveTo>
                  <a:lnTo>
                    <a:pt x="24" y="41"/>
                  </a:lnTo>
                  <a:lnTo>
                    <a:pt x="26" y="39"/>
                  </a:lnTo>
                  <a:lnTo>
                    <a:pt x="28" y="39"/>
                  </a:lnTo>
                  <a:lnTo>
                    <a:pt x="31" y="36"/>
                  </a:lnTo>
                  <a:lnTo>
                    <a:pt x="33" y="34"/>
                  </a:lnTo>
                  <a:lnTo>
                    <a:pt x="36" y="31"/>
                  </a:lnTo>
                  <a:lnTo>
                    <a:pt x="38" y="29"/>
                  </a:lnTo>
                  <a:lnTo>
                    <a:pt x="38" y="27"/>
                  </a:lnTo>
                  <a:lnTo>
                    <a:pt x="40" y="24"/>
                  </a:lnTo>
                  <a:lnTo>
                    <a:pt x="40" y="19"/>
                  </a:lnTo>
                  <a:lnTo>
                    <a:pt x="40" y="17"/>
                  </a:lnTo>
                  <a:lnTo>
                    <a:pt x="38" y="15"/>
                  </a:lnTo>
                  <a:lnTo>
                    <a:pt x="38" y="12"/>
                  </a:lnTo>
                  <a:lnTo>
                    <a:pt x="36" y="7"/>
                  </a:lnTo>
                  <a:lnTo>
                    <a:pt x="33" y="7"/>
                  </a:lnTo>
                  <a:lnTo>
                    <a:pt x="31" y="5"/>
                  </a:lnTo>
                  <a:lnTo>
                    <a:pt x="28" y="3"/>
                  </a:lnTo>
                  <a:lnTo>
                    <a:pt x="26" y="0"/>
                  </a:lnTo>
                  <a:lnTo>
                    <a:pt x="24" y="0"/>
                  </a:lnTo>
                  <a:lnTo>
                    <a:pt x="19" y="0"/>
                  </a:lnTo>
                  <a:lnTo>
                    <a:pt x="16" y="0"/>
                  </a:lnTo>
                  <a:lnTo>
                    <a:pt x="14" y="0"/>
                  </a:lnTo>
                  <a:lnTo>
                    <a:pt x="12" y="3"/>
                  </a:lnTo>
                  <a:lnTo>
                    <a:pt x="9" y="5"/>
                  </a:lnTo>
                  <a:lnTo>
                    <a:pt x="7" y="7"/>
                  </a:lnTo>
                  <a:lnTo>
                    <a:pt x="5" y="7"/>
                  </a:lnTo>
                  <a:lnTo>
                    <a:pt x="2" y="12"/>
                  </a:lnTo>
                  <a:lnTo>
                    <a:pt x="2" y="15"/>
                  </a:lnTo>
                  <a:lnTo>
                    <a:pt x="0" y="17"/>
                  </a:lnTo>
                  <a:lnTo>
                    <a:pt x="0" y="19"/>
                  </a:lnTo>
                  <a:lnTo>
                    <a:pt x="0" y="24"/>
                  </a:lnTo>
                  <a:lnTo>
                    <a:pt x="2" y="27"/>
                  </a:lnTo>
                  <a:lnTo>
                    <a:pt x="2" y="29"/>
                  </a:lnTo>
                  <a:lnTo>
                    <a:pt x="5" y="31"/>
                  </a:lnTo>
                  <a:lnTo>
                    <a:pt x="7" y="34"/>
                  </a:lnTo>
                  <a:lnTo>
                    <a:pt x="9" y="36"/>
                  </a:lnTo>
                  <a:lnTo>
                    <a:pt x="12" y="39"/>
                  </a:lnTo>
                  <a:lnTo>
                    <a:pt x="14" y="39"/>
                  </a:lnTo>
                  <a:lnTo>
                    <a:pt x="16" y="41"/>
                  </a:lnTo>
                  <a:lnTo>
                    <a:pt x="19" y="41"/>
                  </a:lnTo>
                  <a:lnTo>
                    <a:pt x="19" y="39"/>
                  </a:lnTo>
                  <a:close/>
                </a:path>
              </a:pathLst>
            </a:custGeom>
            <a:solidFill>
              <a:srgbClr val="000000"/>
            </a:solidFill>
            <a:ln w="9525">
              <a:noFill/>
              <a:round/>
              <a:headEnd/>
              <a:tailEnd/>
            </a:ln>
          </p:spPr>
          <p:txBody>
            <a:bodyPr/>
            <a:lstStyle/>
            <a:p>
              <a:endParaRPr lang="en-US"/>
            </a:p>
          </p:txBody>
        </p:sp>
        <p:sp>
          <p:nvSpPr>
            <p:cNvPr id="61546" name="Freeform 118"/>
            <p:cNvSpPr>
              <a:spLocks/>
            </p:cNvSpPr>
            <p:nvPr/>
          </p:nvSpPr>
          <p:spPr bwMode="auto">
            <a:xfrm>
              <a:off x="2050" y="1380"/>
              <a:ext cx="101" cy="120"/>
            </a:xfrm>
            <a:custGeom>
              <a:avLst/>
              <a:gdLst>
                <a:gd name="T0" fmla="*/ 101 w 101"/>
                <a:gd name="T1" fmla="*/ 117 h 120"/>
                <a:gd name="T2" fmla="*/ 101 w 101"/>
                <a:gd name="T3" fmla="*/ 0 h 120"/>
                <a:gd name="T4" fmla="*/ 0 w 101"/>
                <a:gd name="T5" fmla="*/ 0 h 120"/>
                <a:gd name="T6" fmla="*/ 0 w 101"/>
                <a:gd name="T7" fmla="*/ 120 h 120"/>
                <a:gd name="T8" fmla="*/ 101 w 101"/>
                <a:gd name="T9" fmla="*/ 120 h 120"/>
                <a:gd name="T10" fmla="*/ 101 w 101"/>
                <a:gd name="T11" fmla="*/ 120 h 120"/>
                <a:gd name="T12" fmla="*/ 0 60000 65536"/>
                <a:gd name="T13" fmla="*/ 0 60000 65536"/>
                <a:gd name="T14" fmla="*/ 0 60000 65536"/>
                <a:gd name="T15" fmla="*/ 0 60000 65536"/>
                <a:gd name="T16" fmla="*/ 0 60000 65536"/>
                <a:gd name="T17" fmla="*/ 0 60000 65536"/>
                <a:gd name="T18" fmla="*/ 0 w 101"/>
                <a:gd name="T19" fmla="*/ 0 h 120"/>
                <a:gd name="T20" fmla="*/ 101 w 101"/>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101" h="120">
                  <a:moveTo>
                    <a:pt x="101" y="117"/>
                  </a:moveTo>
                  <a:lnTo>
                    <a:pt x="101" y="0"/>
                  </a:lnTo>
                  <a:lnTo>
                    <a:pt x="0" y="0"/>
                  </a:lnTo>
                  <a:lnTo>
                    <a:pt x="0" y="120"/>
                  </a:lnTo>
                  <a:lnTo>
                    <a:pt x="101" y="120"/>
                  </a:lnTo>
                </a:path>
              </a:pathLst>
            </a:custGeom>
            <a:noFill/>
            <a:ln w="15875">
              <a:solidFill>
                <a:srgbClr val="000000"/>
              </a:solidFill>
              <a:prstDash val="solid"/>
              <a:round/>
              <a:headEnd/>
              <a:tailEnd/>
            </a:ln>
          </p:spPr>
          <p:txBody>
            <a:bodyPr/>
            <a:lstStyle/>
            <a:p>
              <a:endParaRPr lang="en-US"/>
            </a:p>
          </p:txBody>
        </p:sp>
        <p:sp>
          <p:nvSpPr>
            <p:cNvPr id="61547" name="Freeform 119"/>
            <p:cNvSpPr>
              <a:spLocks/>
            </p:cNvSpPr>
            <p:nvPr/>
          </p:nvSpPr>
          <p:spPr bwMode="auto">
            <a:xfrm>
              <a:off x="2050" y="1619"/>
              <a:ext cx="101" cy="119"/>
            </a:xfrm>
            <a:custGeom>
              <a:avLst/>
              <a:gdLst>
                <a:gd name="T0" fmla="*/ 101 w 101"/>
                <a:gd name="T1" fmla="*/ 117 h 119"/>
                <a:gd name="T2" fmla="*/ 101 w 101"/>
                <a:gd name="T3" fmla="*/ 0 h 119"/>
                <a:gd name="T4" fmla="*/ 0 w 101"/>
                <a:gd name="T5" fmla="*/ 0 h 119"/>
                <a:gd name="T6" fmla="*/ 0 w 101"/>
                <a:gd name="T7" fmla="*/ 119 h 119"/>
                <a:gd name="T8" fmla="*/ 101 w 101"/>
                <a:gd name="T9" fmla="*/ 119 h 119"/>
                <a:gd name="T10" fmla="*/ 101 w 101"/>
                <a:gd name="T11" fmla="*/ 119 h 119"/>
                <a:gd name="T12" fmla="*/ 0 60000 65536"/>
                <a:gd name="T13" fmla="*/ 0 60000 65536"/>
                <a:gd name="T14" fmla="*/ 0 60000 65536"/>
                <a:gd name="T15" fmla="*/ 0 60000 65536"/>
                <a:gd name="T16" fmla="*/ 0 60000 65536"/>
                <a:gd name="T17" fmla="*/ 0 60000 65536"/>
                <a:gd name="T18" fmla="*/ 0 w 101"/>
                <a:gd name="T19" fmla="*/ 0 h 119"/>
                <a:gd name="T20" fmla="*/ 101 w 101"/>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101" h="119">
                  <a:moveTo>
                    <a:pt x="101" y="117"/>
                  </a:moveTo>
                  <a:lnTo>
                    <a:pt x="101" y="0"/>
                  </a:lnTo>
                  <a:lnTo>
                    <a:pt x="0" y="0"/>
                  </a:lnTo>
                  <a:lnTo>
                    <a:pt x="0" y="119"/>
                  </a:lnTo>
                  <a:lnTo>
                    <a:pt x="101" y="119"/>
                  </a:lnTo>
                </a:path>
              </a:pathLst>
            </a:custGeom>
            <a:noFill/>
            <a:ln w="15875">
              <a:solidFill>
                <a:srgbClr val="000000"/>
              </a:solidFill>
              <a:prstDash val="solid"/>
              <a:round/>
              <a:headEnd/>
              <a:tailEnd/>
            </a:ln>
          </p:spPr>
          <p:txBody>
            <a:bodyPr/>
            <a:lstStyle/>
            <a:p>
              <a:endParaRPr lang="en-US"/>
            </a:p>
          </p:txBody>
        </p:sp>
        <p:sp>
          <p:nvSpPr>
            <p:cNvPr id="61548" name="Freeform 120"/>
            <p:cNvSpPr>
              <a:spLocks/>
            </p:cNvSpPr>
            <p:nvPr/>
          </p:nvSpPr>
          <p:spPr bwMode="auto">
            <a:xfrm>
              <a:off x="2050" y="1858"/>
              <a:ext cx="101" cy="119"/>
            </a:xfrm>
            <a:custGeom>
              <a:avLst/>
              <a:gdLst>
                <a:gd name="T0" fmla="*/ 101 w 101"/>
                <a:gd name="T1" fmla="*/ 117 h 119"/>
                <a:gd name="T2" fmla="*/ 101 w 101"/>
                <a:gd name="T3" fmla="*/ 0 h 119"/>
                <a:gd name="T4" fmla="*/ 0 w 101"/>
                <a:gd name="T5" fmla="*/ 0 h 119"/>
                <a:gd name="T6" fmla="*/ 0 w 101"/>
                <a:gd name="T7" fmla="*/ 119 h 119"/>
                <a:gd name="T8" fmla="*/ 101 w 101"/>
                <a:gd name="T9" fmla="*/ 119 h 119"/>
                <a:gd name="T10" fmla="*/ 101 w 101"/>
                <a:gd name="T11" fmla="*/ 119 h 119"/>
                <a:gd name="T12" fmla="*/ 0 60000 65536"/>
                <a:gd name="T13" fmla="*/ 0 60000 65536"/>
                <a:gd name="T14" fmla="*/ 0 60000 65536"/>
                <a:gd name="T15" fmla="*/ 0 60000 65536"/>
                <a:gd name="T16" fmla="*/ 0 60000 65536"/>
                <a:gd name="T17" fmla="*/ 0 60000 65536"/>
                <a:gd name="T18" fmla="*/ 0 w 101"/>
                <a:gd name="T19" fmla="*/ 0 h 119"/>
                <a:gd name="T20" fmla="*/ 101 w 101"/>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101" h="119">
                  <a:moveTo>
                    <a:pt x="101" y="117"/>
                  </a:moveTo>
                  <a:lnTo>
                    <a:pt x="101" y="0"/>
                  </a:lnTo>
                  <a:lnTo>
                    <a:pt x="0" y="0"/>
                  </a:lnTo>
                  <a:lnTo>
                    <a:pt x="0" y="119"/>
                  </a:lnTo>
                  <a:lnTo>
                    <a:pt x="101" y="119"/>
                  </a:lnTo>
                </a:path>
              </a:pathLst>
            </a:custGeom>
            <a:noFill/>
            <a:ln w="15875">
              <a:solidFill>
                <a:srgbClr val="000000"/>
              </a:solidFill>
              <a:prstDash val="solid"/>
              <a:round/>
              <a:headEnd/>
              <a:tailEnd/>
            </a:ln>
          </p:spPr>
          <p:txBody>
            <a:bodyPr/>
            <a:lstStyle/>
            <a:p>
              <a:endParaRPr lang="en-US"/>
            </a:p>
          </p:txBody>
        </p:sp>
        <p:sp>
          <p:nvSpPr>
            <p:cNvPr id="61549" name="Freeform 142"/>
            <p:cNvSpPr>
              <a:spLocks/>
            </p:cNvSpPr>
            <p:nvPr/>
          </p:nvSpPr>
          <p:spPr bwMode="auto">
            <a:xfrm>
              <a:off x="2805" y="1261"/>
              <a:ext cx="664" cy="119"/>
            </a:xfrm>
            <a:custGeom>
              <a:avLst/>
              <a:gdLst>
                <a:gd name="T0" fmla="*/ 664 w 664"/>
                <a:gd name="T1" fmla="*/ 117 h 119"/>
                <a:gd name="T2" fmla="*/ 664 w 664"/>
                <a:gd name="T3" fmla="*/ 0 h 119"/>
                <a:gd name="T4" fmla="*/ 0 w 664"/>
                <a:gd name="T5" fmla="*/ 0 h 119"/>
                <a:gd name="T6" fmla="*/ 0 w 664"/>
                <a:gd name="T7" fmla="*/ 119 h 119"/>
                <a:gd name="T8" fmla="*/ 664 w 664"/>
                <a:gd name="T9" fmla="*/ 119 h 119"/>
                <a:gd name="T10" fmla="*/ 664 w 664"/>
                <a:gd name="T11" fmla="*/ 119 h 119"/>
                <a:gd name="T12" fmla="*/ 0 60000 65536"/>
                <a:gd name="T13" fmla="*/ 0 60000 65536"/>
                <a:gd name="T14" fmla="*/ 0 60000 65536"/>
                <a:gd name="T15" fmla="*/ 0 60000 65536"/>
                <a:gd name="T16" fmla="*/ 0 60000 65536"/>
                <a:gd name="T17" fmla="*/ 0 60000 65536"/>
                <a:gd name="T18" fmla="*/ 0 w 664"/>
                <a:gd name="T19" fmla="*/ 0 h 119"/>
                <a:gd name="T20" fmla="*/ 664 w 664"/>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664" h="119">
                  <a:moveTo>
                    <a:pt x="664" y="117"/>
                  </a:moveTo>
                  <a:lnTo>
                    <a:pt x="664" y="0"/>
                  </a:lnTo>
                  <a:lnTo>
                    <a:pt x="0" y="0"/>
                  </a:lnTo>
                  <a:lnTo>
                    <a:pt x="0" y="119"/>
                  </a:lnTo>
                  <a:lnTo>
                    <a:pt x="664" y="119"/>
                  </a:lnTo>
                </a:path>
              </a:pathLst>
            </a:custGeom>
            <a:noFill/>
            <a:ln w="15875">
              <a:solidFill>
                <a:srgbClr val="000000"/>
              </a:solidFill>
              <a:prstDash val="solid"/>
              <a:round/>
              <a:headEnd/>
              <a:tailEnd/>
            </a:ln>
          </p:spPr>
          <p:txBody>
            <a:bodyPr/>
            <a:lstStyle/>
            <a:p>
              <a:endParaRPr lang="en-US"/>
            </a:p>
          </p:txBody>
        </p:sp>
        <p:sp>
          <p:nvSpPr>
            <p:cNvPr id="61550" name="Freeform 148"/>
            <p:cNvSpPr>
              <a:spLocks/>
            </p:cNvSpPr>
            <p:nvPr/>
          </p:nvSpPr>
          <p:spPr bwMode="auto">
            <a:xfrm>
              <a:off x="2050" y="1261"/>
              <a:ext cx="101" cy="119"/>
            </a:xfrm>
            <a:custGeom>
              <a:avLst/>
              <a:gdLst>
                <a:gd name="T0" fmla="*/ 101 w 101"/>
                <a:gd name="T1" fmla="*/ 117 h 119"/>
                <a:gd name="T2" fmla="*/ 101 w 101"/>
                <a:gd name="T3" fmla="*/ 0 h 119"/>
                <a:gd name="T4" fmla="*/ 0 w 101"/>
                <a:gd name="T5" fmla="*/ 0 h 119"/>
                <a:gd name="T6" fmla="*/ 0 w 101"/>
                <a:gd name="T7" fmla="*/ 119 h 119"/>
                <a:gd name="T8" fmla="*/ 101 w 101"/>
                <a:gd name="T9" fmla="*/ 119 h 119"/>
                <a:gd name="T10" fmla="*/ 101 w 101"/>
                <a:gd name="T11" fmla="*/ 119 h 119"/>
                <a:gd name="T12" fmla="*/ 0 60000 65536"/>
                <a:gd name="T13" fmla="*/ 0 60000 65536"/>
                <a:gd name="T14" fmla="*/ 0 60000 65536"/>
                <a:gd name="T15" fmla="*/ 0 60000 65536"/>
                <a:gd name="T16" fmla="*/ 0 60000 65536"/>
                <a:gd name="T17" fmla="*/ 0 60000 65536"/>
                <a:gd name="T18" fmla="*/ 0 w 101"/>
                <a:gd name="T19" fmla="*/ 0 h 119"/>
                <a:gd name="T20" fmla="*/ 101 w 101"/>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101" h="119">
                  <a:moveTo>
                    <a:pt x="101" y="117"/>
                  </a:moveTo>
                  <a:lnTo>
                    <a:pt x="101" y="0"/>
                  </a:lnTo>
                  <a:lnTo>
                    <a:pt x="0" y="0"/>
                  </a:lnTo>
                  <a:lnTo>
                    <a:pt x="0" y="119"/>
                  </a:lnTo>
                  <a:lnTo>
                    <a:pt x="101" y="119"/>
                  </a:lnTo>
                </a:path>
              </a:pathLst>
            </a:custGeom>
            <a:noFill/>
            <a:ln w="15875">
              <a:solidFill>
                <a:srgbClr val="000000"/>
              </a:solidFill>
              <a:prstDash val="solid"/>
              <a:round/>
              <a:headEnd/>
              <a:tailEnd/>
            </a:ln>
          </p:spPr>
          <p:txBody>
            <a:bodyPr/>
            <a:lstStyle/>
            <a:p>
              <a:endParaRPr lang="en-US"/>
            </a:p>
          </p:txBody>
        </p:sp>
        <p:sp>
          <p:nvSpPr>
            <p:cNvPr id="61551" name="Rectangle 152"/>
            <p:cNvSpPr>
              <a:spLocks noChangeArrowheads="1"/>
            </p:cNvSpPr>
            <p:nvPr/>
          </p:nvSpPr>
          <p:spPr bwMode="auto">
            <a:xfrm>
              <a:off x="2077" y="1392"/>
              <a:ext cx="44"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1</a:t>
              </a:r>
              <a:endParaRPr lang="en-US" sz="1800">
                <a:solidFill>
                  <a:srgbClr val="003399"/>
                </a:solidFill>
              </a:endParaRPr>
            </a:p>
          </p:txBody>
        </p:sp>
        <p:sp>
          <p:nvSpPr>
            <p:cNvPr id="61552" name="Rectangle 153"/>
            <p:cNvSpPr>
              <a:spLocks noChangeArrowheads="1"/>
            </p:cNvSpPr>
            <p:nvPr/>
          </p:nvSpPr>
          <p:spPr bwMode="auto">
            <a:xfrm>
              <a:off x="2077" y="1512"/>
              <a:ext cx="44"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1</a:t>
              </a:r>
              <a:endParaRPr lang="en-US" sz="1800">
                <a:solidFill>
                  <a:srgbClr val="003399"/>
                </a:solidFill>
              </a:endParaRPr>
            </a:p>
          </p:txBody>
        </p:sp>
        <p:sp>
          <p:nvSpPr>
            <p:cNvPr id="61553" name="Rectangle 154"/>
            <p:cNvSpPr>
              <a:spLocks noChangeArrowheads="1"/>
            </p:cNvSpPr>
            <p:nvPr/>
          </p:nvSpPr>
          <p:spPr bwMode="auto">
            <a:xfrm>
              <a:off x="2077" y="1631"/>
              <a:ext cx="44"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1</a:t>
              </a:r>
              <a:endParaRPr lang="en-US" sz="1800">
                <a:solidFill>
                  <a:srgbClr val="003399"/>
                </a:solidFill>
              </a:endParaRPr>
            </a:p>
          </p:txBody>
        </p:sp>
        <p:sp>
          <p:nvSpPr>
            <p:cNvPr id="61554" name="Rectangle 155"/>
            <p:cNvSpPr>
              <a:spLocks noChangeArrowheads="1"/>
            </p:cNvSpPr>
            <p:nvPr/>
          </p:nvSpPr>
          <p:spPr bwMode="auto">
            <a:xfrm>
              <a:off x="2077" y="1750"/>
              <a:ext cx="44"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1</a:t>
              </a:r>
              <a:endParaRPr lang="en-US" sz="1800">
                <a:solidFill>
                  <a:srgbClr val="003399"/>
                </a:solidFill>
              </a:endParaRPr>
            </a:p>
          </p:txBody>
        </p:sp>
        <p:sp>
          <p:nvSpPr>
            <p:cNvPr id="61555" name="Rectangle 156"/>
            <p:cNvSpPr>
              <a:spLocks noChangeArrowheads="1"/>
            </p:cNvSpPr>
            <p:nvPr/>
          </p:nvSpPr>
          <p:spPr bwMode="auto">
            <a:xfrm>
              <a:off x="2077" y="1870"/>
              <a:ext cx="44"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a:t>
              </a:r>
              <a:endParaRPr lang="en-US" sz="1800">
                <a:solidFill>
                  <a:srgbClr val="003399"/>
                </a:solidFill>
              </a:endParaRPr>
            </a:p>
          </p:txBody>
        </p:sp>
        <p:sp>
          <p:nvSpPr>
            <p:cNvPr id="61556" name="Rectangle 157"/>
            <p:cNvSpPr>
              <a:spLocks noChangeArrowheads="1"/>
            </p:cNvSpPr>
            <p:nvPr/>
          </p:nvSpPr>
          <p:spPr bwMode="auto">
            <a:xfrm>
              <a:off x="2077" y="1989"/>
              <a:ext cx="44"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1</a:t>
              </a:r>
              <a:endParaRPr lang="en-US" sz="1800">
                <a:solidFill>
                  <a:srgbClr val="003399"/>
                </a:solidFill>
              </a:endParaRPr>
            </a:p>
          </p:txBody>
        </p:sp>
        <p:sp>
          <p:nvSpPr>
            <p:cNvPr id="61557" name="Freeform 158"/>
            <p:cNvSpPr>
              <a:spLocks/>
            </p:cNvSpPr>
            <p:nvPr/>
          </p:nvSpPr>
          <p:spPr bwMode="auto">
            <a:xfrm>
              <a:off x="2151" y="1380"/>
              <a:ext cx="654" cy="120"/>
            </a:xfrm>
            <a:custGeom>
              <a:avLst/>
              <a:gdLst>
                <a:gd name="T0" fmla="*/ 654 w 654"/>
                <a:gd name="T1" fmla="*/ 117 h 120"/>
                <a:gd name="T2" fmla="*/ 654 w 654"/>
                <a:gd name="T3" fmla="*/ 0 h 120"/>
                <a:gd name="T4" fmla="*/ 0 w 654"/>
                <a:gd name="T5" fmla="*/ 0 h 120"/>
                <a:gd name="T6" fmla="*/ 0 w 654"/>
                <a:gd name="T7" fmla="*/ 120 h 120"/>
                <a:gd name="T8" fmla="*/ 654 w 654"/>
                <a:gd name="T9" fmla="*/ 120 h 120"/>
                <a:gd name="T10" fmla="*/ 654 w 654"/>
                <a:gd name="T11" fmla="*/ 120 h 120"/>
                <a:gd name="T12" fmla="*/ 0 60000 65536"/>
                <a:gd name="T13" fmla="*/ 0 60000 65536"/>
                <a:gd name="T14" fmla="*/ 0 60000 65536"/>
                <a:gd name="T15" fmla="*/ 0 60000 65536"/>
                <a:gd name="T16" fmla="*/ 0 60000 65536"/>
                <a:gd name="T17" fmla="*/ 0 60000 65536"/>
                <a:gd name="T18" fmla="*/ 0 w 654"/>
                <a:gd name="T19" fmla="*/ 0 h 120"/>
                <a:gd name="T20" fmla="*/ 654 w 654"/>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654" h="120">
                  <a:moveTo>
                    <a:pt x="654" y="117"/>
                  </a:moveTo>
                  <a:lnTo>
                    <a:pt x="654" y="0"/>
                  </a:lnTo>
                  <a:lnTo>
                    <a:pt x="0" y="0"/>
                  </a:lnTo>
                  <a:lnTo>
                    <a:pt x="0" y="120"/>
                  </a:lnTo>
                  <a:lnTo>
                    <a:pt x="654" y="120"/>
                  </a:lnTo>
                </a:path>
              </a:pathLst>
            </a:custGeom>
            <a:noFill/>
            <a:ln w="15875">
              <a:solidFill>
                <a:srgbClr val="000000"/>
              </a:solidFill>
              <a:prstDash val="solid"/>
              <a:round/>
              <a:headEnd/>
              <a:tailEnd/>
            </a:ln>
          </p:spPr>
          <p:txBody>
            <a:bodyPr/>
            <a:lstStyle/>
            <a:p>
              <a:endParaRPr lang="en-US"/>
            </a:p>
          </p:txBody>
        </p:sp>
        <p:sp>
          <p:nvSpPr>
            <p:cNvPr id="61558" name="Freeform 159"/>
            <p:cNvSpPr>
              <a:spLocks/>
            </p:cNvSpPr>
            <p:nvPr/>
          </p:nvSpPr>
          <p:spPr bwMode="auto">
            <a:xfrm>
              <a:off x="2151" y="1619"/>
              <a:ext cx="654" cy="119"/>
            </a:xfrm>
            <a:custGeom>
              <a:avLst/>
              <a:gdLst>
                <a:gd name="T0" fmla="*/ 654 w 654"/>
                <a:gd name="T1" fmla="*/ 117 h 119"/>
                <a:gd name="T2" fmla="*/ 654 w 654"/>
                <a:gd name="T3" fmla="*/ 0 h 119"/>
                <a:gd name="T4" fmla="*/ 0 w 654"/>
                <a:gd name="T5" fmla="*/ 0 h 119"/>
                <a:gd name="T6" fmla="*/ 0 w 654"/>
                <a:gd name="T7" fmla="*/ 119 h 119"/>
                <a:gd name="T8" fmla="*/ 654 w 654"/>
                <a:gd name="T9" fmla="*/ 119 h 119"/>
                <a:gd name="T10" fmla="*/ 654 w 654"/>
                <a:gd name="T11" fmla="*/ 119 h 119"/>
                <a:gd name="T12" fmla="*/ 0 60000 65536"/>
                <a:gd name="T13" fmla="*/ 0 60000 65536"/>
                <a:gd name="T14" fmla="*/ 0 60000 65536"/>
                <a:gd name="T15" fmla="*/ 0 60000 65536"/>
                <a:gd name="T16" fmla="*/ 0 60000 65536"/>
                <a:gd name="T17" fmla="*/ 0 60000 65536"/>
                <a:gd name="T18" fmla="*/ 0 w 654"/>
                <a:gd name="T19" fmla="*/ 0 h 119"/>
                <a:gd name="T20" fmla="*/ 654 w 654"/>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654" h="119">
                  <a:moveTo>
                    <a:pt x="654" y="117"/>
                  </a:moveTo>
                  <a:lnTo>
                    <a:pt x="654" y="0"/>
                  </a:lnTo>
                  <a:lnTo>
                    <a:pt x="0" y="0"/>
                  </a:lnTo>
                  <a:lnTo>
                    <a:pt x="0" y="119"/>
                  </a:lnTo>
                  <a:lnTo>
                    <a:pt x="654" y="119"/>
                  </a:lnTo>
                </a:path>
              </a:pathLst>
            </a:custGeom>
            <a:noFill/>
            <a:ln w="15875">
              <a:solidFill>
                <a:srgbClr val="000000"/>
              </a:solidFill>
              <a:prstDash val="solid"/>
              <a:round/>
              <a:headEnd/>
              <a:tailEnd/>
            </a:ln>
          </p:spPr>
          <p:txBody>
            <a:bodyPr/>
            <a:lstStyle/>
            <a:p>
              <a:endParaRPr lang="en-US"/>
            </a:p>
          </p:txBody>
        </p:sp>
        <p:sp>
          <p:nvSpPr>
            <p:cNvPr id="61559" name="Freeform 160"/>
            <p:cNvSpPr>
              <a:spLocks/>
            </p:cNvSpPr>
            <p:nvPr/>
          </p:nvSpPr>
          <p:spPr bwMode="auto">
            <a:xfrm>
              <a:off x="2151" y="1858"/>
              <a:ext cx="654" cy="119"/>
            </a:xfrm>
            <a:custGeom>
              <a:avLst/>
              <a:gdLst>
                <a:gd name="T0" fmla="*/ 654 w 654"/>
                <a:gd name="T1" fmla="*/ 117 h 119"/>
                <a:gd name="T2" fmla="*/ 654 w 654"/>
                <a:gd name="T3" fmla="*/ 0 h 119"/>
                <a:gd name="T4" fmla="*/ 0 w 654"/>
                <a:gd name="T5" fmla="*/ 0 h 119"/>
                <a:gd name="T6" fmla="*/ 0 w 654"/>
                <a:gd name="T7" fmla="*/ 119 h 119"/>
                <a:gd name="T8" fmla="*/ 654 w 654"/>
                <a:gd name="T9" fmla="*/ 119 h 119"/>
                <a:gd name="T10" fmla="*/ 654 w 654"/>
                <a:gd name="T11" fmla="*/ 119 h 119"/>
                <a:gd name="T12" fmla="*/ 0 60000 65536"/>
                <a:gd name="T13" fmla="*/ 0 60000 65536"/>
                <a:gd name="T14" fmla="*/ 0 60000 65536"/>
                <a:gd name="T15" fmla="*/ 0 60000 65536"/>
                <a:gd name="T16" fmla="*/ 0 60000 65536"/>
                <a:gd name="T17" fmla="*/ 0 60000 65536"/>
                <a:gd name="T18" fmla="*/ 0 w 654"/>
                <a:gd name="T19" fmla="*/ 0 h 119"/>
                <a:gd name="T20" fmla="*/ 654 w 654"/>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654" h="119">
                  <a:moveTo>
                    <a:pt x="654" y="117"/>
                  </a:moveTo>
                  <a:lnTo>
                    <a:pt x="654" y="0"/>
                  </a:lnTo>
                  <a:lnTo>
                    <a:pt x="0" y="0"/>
                  </a:lnTo>
                  <a:lnTo>
                    <a:pt x="0" y="119"/>
                  </a:lnTo>
                  <a:lnTo>
                    <a:pt x="654" y="119"/>
                  </a:lnTo>
                </a:path>
              </a:pathLst>
            </a:custGeom>
            <a:noFill/>
            <a:ln w="15875">
              <a:solidFill>
                <a:srgbClr val="000000"/>
              </a:solidFill>
              <a:prstDash val="solid"/>
              <a:round/>
              <a:headEnd/>
              <a:tailEnd/>
            </a:ln>
          </p:spPr>
          <p:txBody>
            <a:bodyPr/>
            <a:lstStyle/>
            <a:p>
              <a:endParaRPr lang="en-US"/>
            </a:p>
          </p:txBody>
        </p:sp>
        <p:sp>
          <p:nvSpPr>
            <p:cNvPr id="61560" name="Freeform 164"/>
            <p:cNvSpPr>
              <a:spLocks/>
            </p:cNvSpPr>
            <p:nvPr/>
          </p:nvSpPr>
          <p:spPr bwMode="auto">
            <a:xfrm>
              <a:off x="2151" y="1261"/>
              <a:ext cx="654" cy="119"/>
            </a:xfrm>
            <a:custGeom>
              <a:avLst/>
              <a:gdLst>
                <a:gd name="T0" fmla="*/ 654 w 654"/>
                <a:gd name="T1" fmla="*/ 117 h 119"/>
                <a:gd name="T2" fmla="*/ 654 w 654"/>
                <a:gd name="T3" fmla="*/ 0 h 119"/>
                <a:gd name="T4" fmla="*/ 0 w 654"/>
                <a:gd name="T5" fmla="*/ 0 h 119"/>
                <a:gd name="T6" fmla="*/ 0 w 654"/>
                <a:gd name="T7" fmla="*/ 119 h 119"/>
                <a:gd name="T8" fmla="*/ 654 w 654"/>
                <a:gd name="T9" fmla="*/ 119 h 119"/>
                <a:gd name="T10" fmla="*/ 654 w 654"/>
                <a:gd name="T11" fmla="*/ 119 h 119"/>
                <a:gd name="T12" fmla="*/ 0 60000 65536"/>
                <a:gd name="T13" fmla="*/ 0 60000 65536"/>
                <a:gd name="T14" fmla="*/ 0 60000 65536"/>
                <a:gd name="T15" fmla="*/ 0 60000 65536"/>
                <a:gd name="T16" fmla="*/ 0 60000 65536"/>
                <a:gd name="T17" fmla="*/ 0 60000 65536"/>
                <a:gd name="T18" fmla="*/ 0 w 654"/>
                <a:gd name="T19" fmla="*/ 0 h 119"/>
                <a:gd name="T20" fmla="*/ 654 w 654"/>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654" h="119">
                  <a:moveTo>
                    <a:pt x="654" y="117"/>
                  </a:moveTo>
                  <a:lnTo>
                    <a:pt x="654" y="0"/>
                  </a:lnTo>
                  <a:lnTo>
                    <a:pt x="0" y="0"/>
                  </a:lnTo>
                  <a:lnTo>
                    <a:pt x="0" y="119"/>
                  </a:lnTo>
                  <a:lnTo>
                    <a:pt x="654" y="119"/>
                  </a:lnTo>
                </a:path>
              </a:pathLst>
            </a:custGeom>
            <a:noFill/>
            <a:ln w="15875">
              <a:solidFill>
                <a:srgbClr val="000000"/>
              </a:solidFill>
              <a:prstDash val="solid"/>
              <a:round/>
              <a:headEnd/>
              <a:tailEnd/>
            </a:ln>
          </p:spPr>
          <p:txBody>
            <a:bodyPr/>
            <a:lstStyle/>
            <a:p>
              <a:endParaRPr lang="en-US"/>
            </a:p>
          </p:txBody>
        </p:sp>
        <p:sp>
          <p:nvSpPr>
            <p:cNvPr id="61561" name="Freeform 165"/>
            <p:cNvSpPr>
              <a:spLocks/>
            </p:cNvSpPr>
            <p:nvPr/>
          </p:nvSpPr>
          <p:spPr bwMode="auto">
            <a:xfrm>
              <a:off x="1308" y="1259"/>
              <a:ext cx="688" cy="119"/>
            </a:xfrm>
            <a:custGeom>
              <a:avLst/>
              <a:gdLst>
                <a:gd name="T0" fmla="*/ 685 w 688"/>
                <a:gd name="T1" fmla="*/ 119 h 119"/>
                <a:gd name="T2" fmla="*/ 688 w 688"/>
                <a:gd name="T3" fmla="*/ 0 h 119"/>
                <a:gd name="T4" fmla="*/ 0 w 688"/>
                <a:gd name="T5" fmla="*/ 0 h 119"/>
                <a:gd name="T6" fmla="*/ 0 w 688"/>
                <a:gd name="T7" fmla="*/ 119 h 119"/>
                <a:gd name="T8" fmla="*/ 688 w 688"/>
                <a:gd name="T9" fmla="*/ 119 h 119"/>
                <a:gd name="T10" fmla="*/ 688 w 688"/>
                <a:gd name="T11" fmla="*/ 119 h 119"/>
                <a:gd name="T12" fmla="*/ 0 60000 65536"/>
                <a:gd name="T13" fmla="*/ 0 60000 65536"/>
                <a:gd name="T14" fmla="*/ 0 60000 65536"/>
                <a:gd name="T15" fmla="*/ 0 60000 65536"/>
                <a:gd name="T16" fmla="*/ 0 60000 65536"/>
                <a:gd name="T17" fmla="*/ 0 60000 65536"/>
                <a:gd name="T18" fmla="*/ 0 w 688"/>
                <a:gd name="T19" fmla="*/ 0 h 119"/>
                <a:gd name="T20" fmla="*/ 688 w 688"/>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688" h="119">
                  <a:moveTo>
                    <a:pt x="685" y="119"/>
                  </a:moveTo>
                  <a:lnTo>
                    <a:pt x="688" y="0"/>
                  </a:lnTo>
                  <a:lnTo>
                    <a:pt x="0" y="0"/>
                  </a:lnTo>
                  <a:lnTo>
                    <a:pt x="0" y="119"/>
                  </a:lnTo>
                  <a:lnTo>
                    <a:pt x="688" y="119"/>
                  </a:lnTo>
                </a:path>
              </a:pathLst>
            </a:custGeom>
            <a:noFill/>
            <a:ln w="15875">
              <a:solidFill>
                <a:srgbClr val="000000"/>
              </a:solidFill>
              <a:prstDash val="solid"/>
              <a:round/>
              <a:headEnd/>
              <a:tailEnd/>
            </a:ln>
          </p:spPr>
          <p:txBody>
            <a:bodyPr/>
            <a:lstStyle/>
            <a:p>
              <a:endParaRPr lang="en-US"/>
            </a:p>
          </p:txBody>
        </p:sp>
        <p:sp>
          <p:nvSpPr>
            <p:cNvPr id="61562" name="Freeform 185"/>
            <p:cNvSpPr>
              <a:spLocks/>
            </p:cNvSpPr>
            <p:nvPr/>
          </p:nvSpPr>
          <p:spPr bwMode="auto">
            <a:xfrm>
              <a:off x="1702" y="1378"/>
              <a:ext cx="313" cy="1914"/>
            </a:xfrm>
            <a:custGeom>
              <a:avLst/>
              <a:gdLst>
                <a:gd name="T0" fmla="*/ 0 w 313"/>
                <a:gd name="T1" fmla="*/ 0 h 1914"/>
                <a:gd name="T2" fmla="*/ 0 w 313"/>
                <a:gd name="T3" fmla="*/ 1914 h 1914"/>
                <a:gd name="T4" fmla="*/ 313 w 313"/>
                <a:gd name="T5" fmla="*/ 1914 h 1914"/>
                <a:gd name="T6" fmla="*/ 0 60000 65536"/>
                <a:gd name="T7" fmla="*/ 0 60000 65536"/>
                <a:gd name="T8" fmla="*/ 0 60000 65536"/>
                <a:gd name="T9" fmla="*/ 0 w 313"/>
                <a:gd name="T10" fmla="*/ 0 h 1914"/>
                <a:gd name="T11" fmla="*/ 313 w 313"/>
                <a:gd name="T12" fmla="*/ 1914 h 1914"/>
              </a:gdLst>
              <a:ahLst/>
              <a:cxnLst>
                <a:cxn ang="T6">
                  <a:pos x="T0" y="T1"/>
                </a:cxn>
                <a:cxn ang="T7">
                  <a:pos x="T2" y="T3"/>
                </a:cxn>
                <a:cxn ang="T8">
                  <a:pos x="T4" y="T5"/>
                </a:cxn>
              </a:cxnLst>
              <a:rect l="T9" t="T10" r="T11" b="T12"/>
              <a:pathLst>
                <a:path w="313" h="1914">
                  <a:moveTo>
                    <a:pt x="0" y="0"/>
                  </a:moveTo>
                  <a:lnTo>
                    <a:pt x="0" y="1914"/>
                  </a:lnTo>
                  <a:lnTo>
                    <a:pt x="313" y="1914"/>
                  </a:lnTo>
                </a:path>
              </a:pathLst>
            </a:custGeom>
            <a:noFill/>
            <a:ln w="15875">
              <a:solidFill>
                <a:srgbClr val="000000"/>
              </a:solidFill>
              <a:prstDash val="solid"/>
              <a:round/>
              <a:headEnd/>
              <a:tailEnd/>
            </a:ln>
          </p:spPr>
          <p:txBody>
            <a:bodyPr/>
            <a:lstStyle/>
            <a:p>
              <a:endParaRPr lang="en-US"/>
            </a:p>
          </p:txBody>
        </p:sp>
        <p:sp>
          <p:nvSpPr>
            <p:cNvPr id="61563" name="Freeform 186"/>
            <p:cNvSpPr>
              <a:spLocks/>
            </p:cNvSpPr>
            <p:nvPr/>
          </p:nvSpPr>
          <p:spPr bwMode="auto">
            <a:xfrm>
              <a:off x="4092" y="1688"/>
              <a:ext cx="40" cy="46"/>
            </a:xfrm>
            <a:custGeom>
              <a:avLst/>
              <a:gdLst>
                <a:gd name="T0" fmla="*/ 0 w 40"/>
                <a:gd name="T1" fmla="*/ 22 h 46"/>
                <a:gd name="T2" fmla="*/ 33 w 40"/>
                <a:gd name="T3" fmla="*/ 46 h 46"/>
                <a:gd name="T4" fmla="*/ 40 w 40"/>
                <a:gd name="T5" fmla="*/ 0 h 46"/>
                <a:gd name="T6" fmla="*/ 0 w 40"/>
                <a:gd name="T7" fmla="*/ 22 h 46"/>
                <a:gd name="T8" fmla="*/ 0 w 40"/>
                <a:gd name="T9" fmla="*/ 22 h 46"/>
                <a:gd name="T10" fmla="*/ 0 60000 65536"/>
                <a:gd name="T11" fmla="*/ 0 60000 65536"/>
                <a:gd name="T12" fmla="*/ 0 60000 65536"/>
                <a:gd name="T13" fmla="*/ 0 60000 65536"/>
                <a:gd name="T14" fmla="*/ 0 60000 65536"/>
                <a:gd name="T15" fmla="*/ 0 w 40"/>
                <a:gd name="T16" fmla="*/ 0 h 46"/>
                <a:gd name="T17" fmla="*/ 40 w 40"/>
                <a:gd name="T18" fmla="*/ 46 h 46"/>
              </a:gdLst>
              <a:ahLst/>
              <a:cxnLst>
                <a:cxn ang="T10">
                  <a:pos x="T0" y="T1"/>
                </a:cxn>
                <a:cxn ang="T11">
                  <a:pos x="T2" y="T3"/>
                </a:cxn>
                <a:cxn ang="T12">
                  <a:pos x="T4" y="T5"/>
                </a:cxn>
                <a:cxn ang="T13">
                  <a:pos x="T6" y="T7"/>
                </a:cxn>
                <a:cxn ang="T14">
                  <a:pos x="T8" y="T9"/>
                </a:cxn>
              </a:cxnLst>
              <a:rect l="T15" t="T16" r="T17" b="T18"/>
              <a:pathLst>
                <a:path w="40" h="46">
                  <a:moveTo>
                    <a:pt x="0" y="22"/>
                  </a:moveTo>
                  <a:lnTo>
                    <a:pt x="33" y="46"/>
                  </a:lnTo>
                  <a:lnTo>
                    <a:pt x="40" y="0"/>
                  </a:lnTo>
                  <a:lnTo>
                    <a:pt x="0" y="22"/>
                  </a:lnTo>
                  <a:close/>
                </a:path>
              </a:pathLst>
            </a:custGeom>
            <a:solidFill>
              <a:srgbClr val="000000"/>
            </a:solidFill>
            <a:ln w="9525">
              <a:noFill/>
              <a:round/>
              <a:headEnd/>
              <a:tailEnd/>
            </a:ln>
          </p:spPr>
          <p:txBody>
            <a:bodyPr/>
            <a:lstStyle/>
            <a:p>
              <a:endParaRPr lang="en-US"/>
            </a:p>
          </p:txBody>
        </p:sp>
        <p:sp>
          <p:nvSpPr>
            <p:cNvPr id="61564" name="Freeform 187"/>
            <p:cNvSpPr>
              <a:spLocks/>
            </p:cNvSpPr>
            <p:nvPr/>
          </p:nvSpPr>
          <p:spPr bwMode="auto">
            <a:xfrm>
              <a:off x="4094" y="1810"/>
              <a:ext cx="38" cy="43"/>
            </a:xfrm>
            <a:custGeom>
              <a:avLst/>
              <a:gdLst>
                <a:gd name="T0" fmla="*/ 0 w 38"/>
                <a:gd name="T1" fmla="*/ 21 h 43"/>
                <a:gd name="T2" fmla="*/ 34 w 38"/>
                <a:gd name="T3" fmla="*/ 43 h 43"/>
                <a:gd name="T4" fmla="*/ 38 w 38"/>
                <a:gd name="T5" fmla="*/ 0 h 43"/>
                <a:gd name="T6" fmla="*/ 0 w 38"/>
                <a:gd name="T7" fmla="*/ 24 h 43"/>
                <a:gd name="T8" fmla="*/ 0 w 38"/>
                <a:gd name="T9" fmla="*/ 24 h 43"/>
                <a:gd name="T10" fmla="*/ 0 w 38"/>
                <a:gd name="T11" fmla="*/ 21 h 43"/>
                <a:gd name="T12" fmla="*/ 0 60000 65536"/>
                <a:gd name="T13" fmla="*/ 0 60000 65536"/>
                <a:gd name="T14" fmla="*/ 0 60000 65536"/>
                <a:gd name="T15" fmla="*/ 0 60000 65536"/>
                <a:gd name="T16" fmla="*/ 0 60000 65536"/>
                <a:gd name="T17" fmla="*/ 0 60000 65536"/>
                <a:gd name="T18" fmla="*/ 0 w 38"/>
                <a:gd name="T19" fmla="*/ 0 h 43"/>
                <a:gd name="T20" fmla="*/ 38 w 38"/>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8" h="43">
                  <a:moveTo>
                    <a:pt x="0" y="21"/>
                  </a:moveTo>
                  <a:lnTo>
                    <a:pt x="34" y="43"/>
                  </a:lnTo>
                  <a:lnTo>
                    <a:pt x="38" y="0"/>
                  </a:lnTo>
                  <a:lnTo>
                    <a:pt x="0" y="24"/>
                  </a:lnTo>
                  <a:lnTo>
                    <a:pt x="0" y="21"/>
                  </a:lnTo>
                  <a:close/>
                </a:path>
              </a:pathLst>
            </a:custGeom>
            <a:solidFill>
              <a:srgbClr val="000000"/>
            </a:solidFill>
            <a:ln w="9525">
              <a:noFill/>
              <a:round/>
              <a:headEnd/>
              <a:tailEnd/>
            </a:ln>
          </p:spPr>
          <p:txBody>
            <a:bodyPr/>
            <a:lstStyle/>
            <a:p>
              <a:endParaRPr lang="en-US"/>
            </a:p>
          </p:txBody>
        </p:sp>
        <p:sp>
          <p:nvSpPr>
            <p:cNvPr id="61565" name="Freeform 188"/>
            <p:cNvSpPr>
              <a:spLocks/>
            </p:cNvSpPr>
            <p:nvPr/>
          </p:nvSpPr>
          <p:spPr bwMode="auto">
            <a:xfrm>
              <a:off x="4087" y="1920"/>
              <a:ext cx="45" cy="38"/>
            </a:xfrm>
            <a:custGeom>
              <a:avLst/>
              <a:gdLst>
                <a:gd name="T0" fmla="*/ 0 w 45"/>
                <a:gd name="T1" fmla="*/ 0 h 38"/>
                <a:gd name="T2" fmla="*/ 19 w 45"/>
                <a:gd name="T3" fmla="*/ 38 h 38"/>
                <a:gd name="T4" fmla="*/ 45 w 45"/>
                <a:gd name="T5" fmla="*/ 0 h 38"/>
                <a:gd name="T6" fmla="*/ 0 w 45"/>
                <a:gd name="T7" fmla="*/ 2 h 38"/>
                <a:gd name="T8" fmla="*/ 0 w 45"/>
                <a:gd name="T9" fmla="*/ 2 h 38"/>
                <a:gd name="T10" fmla="*/ 0 w 45"/>
                <a:gd name="T11" fmla="*/ 0 h 38"/>
                <a:gd name="T12" fmla="*/ 0 60000 65536"/>
                <a:gd name="T13" fmla="*/ 0 60000 65536"/>
                <a:gd name="T14" fmla="*/ 0 60000 65536"/>
                <a:gd name="T15" fmla="*/ 0 60000 65536"/>
                <a:gd name="T16" fmla="*/ 0 60000 65536"/>
                <a:gd name="T17" fmla="*/ 0 60000 65536"/>
                <a:gd name="T18" fmla="*/ 0 w 45"/>
                <a:gd name="T19" fmla="*/ 0 h 38"/>
                <a:gd name="T20" fmla="*/ 45 w 45"/>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5" h="38">
                  <a:moveTo>
                    <a:pt x="0" y="0"/>
                  </a:moveTo>
                  <a:lnTo>
                    <a:pt x="19" y="38"/>
                  </a:lnTo>
                  <a:lnTo>
                    <a:pt x="45" y="0"/>
                  </a:lnTo>
                  <a:lnTo>
                    <a:pt x="0" y="2"/>
                  </a:lnTo>
                  <a:lnTo>
                    <a:pt x="0" y="0"/>
                  </a:lnTo>
                  <a:close/>
                </a:path>
              </a:pathLst>
            </a:custGeom>
            <a:solidFill>
              <a:srgbClr val="000000"/>
            </a:solidFill>
            <a:ln w="9525">
              <a:noFill/>
              <a:round/>
              <a:headEnd/>
              <a:tailEnd/>
            </a:ln>
          </p:spPr>
          <p:txBody>
            <a:bodyPr/>
            <a:lstStyle/>
            <a:p>
              <a:endParaRPr lang="en-US"/>
            </a:p>
          </p:txBody>
        </p:sp>
        <p:sp>
          <p:nvSpPr>
            <p:cNvPr id="61566" name="Freeform 189"/>
            <p:cNvSpPr>
              <a:spLocks/>
            </p:cNvSpPr>
            <p:nvPr/>
          </p:nvSpPr>
          <p:spPr bwMode="auto">
            <a:xfrm>
              <a:off x="4087" y="2041"/>
              <a:ext cx="45" cy="41"/>
            </a:xfrm>
            <a:custGeom>
              <a:avLst/>
              <a:gdLst>
                <a:gd name="T0" fmla="*/ 0 w 45"/>
                <a:gd name="T1" fmla="*/ 5 h 41"/>
                <a:gd name="T2" fmla="*/ 24 w 45"/>
                <a:gd name="T3" fmla="*/ 41 h 41"/>
                <a:gd name="T4" fmla="*/ 45 w 45"/>
                <a:gd name="T5" fmla="*/ 0 h 41"/>
                <a:gd name="T6" fmla="*/ 0 w 45"/>
                <a:gd name="T7" fmla="*/ 8 h 41"/>
                <a:gd name="T8" fmla="*/ 0 w 45"/>
                <a:gd name="T9" fmla="*/ 8 h 41"/>
                <a:gd name="T10" fmla="*/ 0 w 45"/>
                <a:gd name="T11" fmla="*/ 5 h 41"/>
                <a:gd name="T12" fmla="*/ 0 60000 65536"/>
                <a:gd name="T13" fmla="*/ 0 60000 65536"/>
                <a:gd name="T14" fmla="*/ 0 60000 65536"/>
                <a:gd name="T15" fmla="*/ 0 60000 65536"/>
                <a:gd name="T16" fmla="*/ 0 60000 65536"/>
                <a:gd name="T17" fmla="*/ 0 60000 65536"/>
                <a:gd name="T18" fmla="*/ 0 w 45"/>
                <a:gd name="T19" fmla="*/ 0 h 41"/>
                <a:gd name="T20" fmla="*/ 45 w 45"/>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45" h="41">
                  <a:moveTo>
                    <a:pt x="0" y="5"/>
                  </a:moveTo>
                  <a:lnTo>
                    <a:pt x="24" y="41"/>
                  </a:lnTo>
                  <a:lnTo>
                    <a:pt x="45" y="0"/>
                  </a:lnTo>
                  <a:lnTo>
                    <a:pt x="0" y="8"/>
                  </a:lnTo>
                  <a:lnTo>
                    <a:pt x="0" y="5"/>
                  </a:lnTo>
                  <a:close/>
                </a:path>
              </a:pathLst>
            </a:custGeom>
            <a:solidFill>
              <a:srgbClr val="000000"/>
            </a:solidFill>
            <a:ln w="9525">
              <a:noFill/>
              <a:round/>
              <a:headEnd/>
              <a:tailEnd/>
            </a:ln>
          </p:spPr>
          <p:txBody>
            <a:bodyPr/>
            <a:lstStyle/>
            <a:p>
              <a:endParaRPr lang="en-US"/>
            </a:p>
          </p:txBody>
        </p:sp>
        <p:sp>
          <p:nvSpPr>
            <p:cNvPr id="61567" name="Freeform 190"/>
            <p:cNvSpPr>
              <a:spLocks/>
            </p:cNvSpPr>
            <p:nvPr/>
          </p:nvSpPr>
          <p:spPr bwMode="auto">
            <a:xfrm>
              <a:off x="4089" y="2163"/>
              <a:ext cx="43" cy="45"/>
            </a:xfrm>
            <a:custGeom>
              <a:avLst/>
              <a:gdLst>
                <a:gd name="T0" fmla="*/ 0 w 43"/>
                <a:gd name="T1" fmla="*/ 17 h 45"/>
                <a:gd name="T2" fmla="*/ 31 w 43"/>
                <a:gd name="T3" fmla="*/ 45 h 45"/>
                <a:gd name="T4" fmla="*/ 43 w 43"/>
                <a:gd name="T5" fmla="*/ 0 h 45"/>
                <a:gd name="T6" fmla="*/ 3 w 43"/>
                <a:gd name="T7" fmla="*/ 19 h 45"/>
                <a:gd name="T8" fmla="*/ 3 w 43"/>
                <a:gd name="T9" fmla="*/ 19 h 45"/>
                <a:gd name="T10" fmla="*/ 0 w 43"/>
                <a:gd name="T11" fmla="*/ 17 h 45"/>
                <a:gd name="T12" fmla="*/ 0 60000 65536"/>
                <a:gd name="T13" fmla="*/ 0 60000 65536"/>
                <a:gd name="T14" fmla="*/ 0 60000 65536"/>
                <a:gd name="T15" fmla="*/ 0 60000 65536"/>
                <a:gd name="T16" fmla="*/ 0 60000 65536"/>
                <a:gd name="T17" fmla="*/ 0 60000 65536"/>
                <a:gd name="T18" fmla="*/ 0 w 43"/>
                <a:gd name="T19" fmla="*/ 0 h 45"/>
                <a:gd name="T20" fmla="*/ 43 w 43"/>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43" h="45">
                  <a:moveTo>
                    <a:pt x="0" y="17"/>
                  </a:moveTo>
                  <a:lnTo>
                    <a:pt x="31" y="45"/>
                  </a:lnTo>
                  <a:lnTo>
                    <a:pt x="43" y="0"/>
                  </a:lnTo>
                  <a:lnTo>
                    <a:pt x="3" y="19"/>
                  </a:lnTo>
                  <a:lnTo>
                    <a:pt x="0" y="17"/>
                  </a:lnTo>
                  <a:close/>
                </a:path>
              </a:pathLst>
            </a:custGeom>
            <a:solidFill>
              <a:srgbClr val="000000"/>
            </a:solidFill>
            <a:ln w="9525">
              <a:noFill/>
              <a:round/>
              <a:headEnd/>
              <a:tailEnd/>
            </a:ln>
          </p:spPr>
          <p:txBody>
            <a:bodyPr/>
            <a:lstStyle/>
            <a:p>
              <a:endParaRPr lang="en-US"/>
            </a:p>
          </p:txBody>
        </p:sp>
        <p:sp>
          <p:nvSpPr>
            <p:cNvPr id="61568" name="Freeform 191"/>
            <p:cNvSpPr>
              <a:spLocks/>
            </p:cNvSpPr>
            <p:nvPr/>
          </p:nvSpPr>
          <p:spPr bwMode="auto">
            <a:xfrm>
              <a:off x="4087" y="2280"/>
              <a:ext cx="45" cy="38"/>
            </a:xfrm>
            <a:custGeom>
              <a:avLst/>
              <a:gdLst>
                <a:gd name="T0" fmla="*/ 0 w 45"/>
                <a:gd name="T1" fmla="*/ 5 h 38"/>
                <a:gd name="T2" fmla="*/ 24 w 45"/>
                <a:gd name="T3" fmla="*/ 38 h 38"/>
                <a:gd name="T4" fmla="*/ 45 w 45"/>
                <a:gd name="T5" fmla="*/ 0 h 38"/>
                <a:gd name="T6" fmla="*/ 0 w 45"/>
                <a:gd name="T7" fmla="*/ 7 h 38"/>
                <a:gd name="T8" fmla="*/ 0 w 45"/>
                <a:gd name="T9" fmla="*/ 7 h 38"/>
                <a:gd name="T10" fmla="*/ 0 w 45"/>
                <a:gd name="T11" fmla="*/ 5 h 38"/>
                <a:gd name="T12" fmla="*/ 0 60000 65536"/>
                <a:gd name="T13" fmla="*/ 0 60000 65536"/>
                <a:gd name="T14" fmla="*/ 0 60000 65536"/>
                <a:gd name="T15" fmla="*/ 0 60000 65536"/>
                <a:gd name="T16" fmla="*/ 0 60000 65536"/>
                <a:gd name="T17" fmla="*/ 0 60000 65536"/>
                <a:gd name="T18" fmla="*/ 0 w 45"/>
                <a:gd name="T19" fmla="*/ 0 h 38"/>
                <a:gd name="T20" fmla="*/ 45 w 45"/>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5" h="38">
                  <a:moveTo>
                    <a:pt x="0" y="5"/>
                  </a:moveTo>
                  <a:lnTo>
                    <a:pt x="24" y="38"/>
                  </a:lnTo>
                  <a:lnTo>
                    <a:pt x="45" y="0"/>
                  </a:lnTo>
                  <a:lnTo>
                    <a:pt x="0" y="7"/>
                  </a:lnTo>
                  <a:lnTo>
                    <a:pt x="0" y="5"/>
                  </a:lnTo>
                  <a:close/>
                </a:path>
              </a:pathLst>
            </a:custGeom>
            <a:solidFill>
              <a:srgbClr val="000000"/>
            </a:solidFill>
            <a:ln w="9525">
              <a:noFill/>
              <a:round/>
              <a:headEnd/>
              <a:tailEnd/>
            </a:ln>
          </p:spPr>
          <p:txBody>
            <a:bodyPr/>
            <a:lstStyle/>
            <a:p>
              <a:endParaRPr lang="en-US"/>
            </a:p>
          </p:txBody>
        </p:sp>
        <p:sp>
          <p:nvSpPr>
            <p:cNvPr id="61569" name="Freeform 192"/>
            <p:cNvSpPr>
              <a:spLocks/>
            </p:cNvSpPr>
            <p:nvPr/>
          </p:nvSpPr>
          <p:spPr bwMode="auto">
            <a:xfrm>
              <a:off x="4087" y="2385"/>
              <a:ext cx="45" cy="38"/>
            </a:xfrm>
            <a:custGeom>
              <a:avLst/>
              <a:gdLst>
                <a:gd name="T0" fmla="*/ 0 w 45"/>
                <a:gd name="T1" fmla="*/ 0 h 38"/>
                <a:gd name="T2" fmla="*/ 10 w 45"/>
                <a:gd name="T3" fmla="*/ 38 h 38"/>
                <a:gd name="T4" fmla="*/ 45 w 45"/>
                <a:gd name="T5" fmla="*/ 12 h 38"/>
                <a:gd name="T6" fmla="*/ 2 w 45"/>
                <a:gd name="T7" fmla="*/ 0 h 38"/>
                <a:gd name="T8" fmla="*/ 2 w 45"/>
                <a:gd name="T9" fmla="*/ 0 h 38"/>
                <a:gd name="T10" fmla="*/ 0 w 45"/>
                <a:gd name="T11" fmla="*/ 0 h 38"/>
                <a:gd name="T12" fmla="*/ 0 60000 65536"/>
                <a:gd name="T13" fmla="*/ 0 60000 65536"/>
                <a:gd name="T14" fmla="*/ 0 60000 65536"/>
                <a:gd name="T15" fmla="*/ 0 60000 65536"/>
                <a:gd name="T16" fmla="*/ 0 60000 65536"/>
                <a:gd name="T17" fmla="*/ 0 60000 65536"/>
                <a:gd name="T18" fmla="*/ 0 w 45"/>
                <a:gd name="T19" fmla="*/ 0 h 38"/>
                <a:gd name="T20" fmla="*/ 45 w 45"/>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5" h="38">
                  <a:moveTo>
                    <a:pt x="0" y="0"/>
                  </a:moveTo>
                  <a:lnTo>
                    <a:pt x="10" y="38"/>
                  </a:lnTo>
                  <a:lnTo>
                    <a:pt x="45" y="12"/>
                  </a:lnTo>
                  <a:lnTo>
                    <a:pt x="2" y="0"/>
                  </a:lnTo>
                  <a:lnTo>
                    <a:pt x="0" y="0"/>
                  </a:lnTo>
                  <a:close/>
                </a:path>
              </a:pathLst>
            </a:custGeom>
            <a:solidFill>
              <a:srgbClr val="000000"/>
            </a:solidFill>
            <a:ln w="9525">
              <a:noFill/>
              <a:round/>
              <a:headEnd/>
              <a:tailEnd/>
            </a:ln>
          </p:spPr>
          <p:txBody>
            <a:bodyPr/>
            <a:lstStyle/>
            <a:p>
              <a:endParaRPr lang="en-US"/>
            </a:p>
          </p:txBody>
        </p:sp>
        <p:sp>
          <p:nvSpPr>
            <p:cNvPr id="61570" name="Freeform 193"/>
            <p:cNvSpPr>
              <a:spLocks/>
            </p:cNvSpPr>
            <p:nvPr/>
          </p:nvSpPr>
          <p:spPr bwMode="auto">
            <a:xfrm>
              <a:off x="4087" y="2504"/>
              <a:ext cx="45" cy="38"/>
            </a:xfrm>
            <a:custGeom>
              <a:avLst/>
              <a:gdLst>
                <a:gd name="T0" fmla="*/ 0 w 45"/>
                <a:gd name="T1" fmla="*/ 0 h 38"/>
                <a:gd name="T2" fmla="*/ 10 w 45"/>
                <a:gd name="T3" fmla="*/ 38 h 38"/>
                <a:gd name="T4" fmla="*/ 45 w 45"/>
                <a:gd name="T5" fmla="*/ 12 h 38"/>
                <a:gd name="T6" fmla="*/ 2 w 45"/>
                <a:gd name="T7" fmla="*/ 0 h 38"/>
                <a:gd name="T8" fmla="*/ 2 w 45"/>
                <a:gd name="T9" fmla="*/ 0 h 38"/>
                <a:gd name="T10" fmla="*/ 0 w 45"/>
                <a:gd name="T11" fmla="*/ 0 h 38"/>
                <a:gd name="T12" fmla="*/ 0 60000 65536"/>
                <a:gd name="T13" fmla="*/ 0 60000 65536"/>
                <a:gd name="T14" fmla="*/ 0 60000 65536"/>
                <a:gd name="T15" fmla="*/ 0 60000 65536"/>
                <a:gd name="T16" fmla="*/ 0 60000 65536"/>
                <a:gd name="T17" fmla="*/ 0 60000 65536"/>
                <a:gd name="T18" fmla="*/ 0 w 45"/>
                <a:gd name="T19" fmla="*/ 0 h 38"/>
                <a:gd name="T20" fmla="*/ 45 w 45"/>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5" h="38">
                  <a:moveTo>
                    <a:pt x="0" y="0"/>
                  </a:moveTo>
                  <a:lnTo>
                    <a:pt x="10" y="38"/>
                  </a:lnTo>
                  <a:lnTo>
                    <a:pt x="45" y="12"/>
                  </a:lnTo>
                  <a:lnTo>
                    <a:pt x="2" y="0"/>
                  </a:lnTo>
                  <a:lnTo>
                    <a:pt x="0" y="0"/>
                  </a:lnTo>
                  <a:close/>
                </a:path>
              </a:pathLst>
            </a:custGeom>
            <a:solidFill>
              <a:srgbClr val="000000"/>
            </a:solidFill>
            <a:ln w="9525">
              <a:noFill/>
              <a:round/>
              <a:headEnd/>
              <a:tailEnd/>
            </a:ln>
          </p:spPr>
          <p:txBody>
            <a:bodyPr/>
            <a:lstStyle/>
            <a:p>
              <a:endParaRPr lang="en-US"/>
            </a:p>
          </p:txBody>
        </p:sp>
        <p:sp>
          <p:nvSpPr>
            <p:cNvPr id="61571" name="Freeform 194"/>
            <p:cNvSpPr>
              <a:spLocks/>
            </p:cNvSpPr>
            <p:nvPr/>
          </p:nvSpPr>
          <p:spPr bwMode="auto">
            <a:xfrm>
              <a:off x="4087" y="2635"/>
              <a:ext cx="45" cy="36"/>
            </a:xfrm>
            <a:custGeom>
              <a:avLst/>
              <a:gdLst>
                <a:gd name="T0" fmla="*/ 0 w 45"/>
                <a:gd name="T1" fmla="*/ 0 h 36"/>
                <a:gd name="T2" fmla="*/ 19 w 45"/>
                <a:gd name="T3" fmla="*/ 36 h 36"/>
                <a:gd name="T4" fmla="*/ 45 w 45"/>
                <a:gd name="T5" fmla="*/ 0 h 36"/>
                <a:gd name="T6" fmla="*/ 0 w 45"/>
                <a:gd name="T7" fmla="*/ 0 h 36"/>
                <a:gd name="T8" fmla="*/ 0 w 45"/>
                <a:gd name="T9" fmla="*/ 0 h 36"/>
                <a:gd name="T10" fmla="*/ 0 60000 65536"/>
                <a:gd name="T11" fmla="*/ 0 60000 65536"/>
                <a:gd name="T12" fmla="*/ 0 60000 65536"/>
                <a:gd name="T13" fmla="*/ 0 60000 65536"/>
                <a:gd name="T14" fmla="*/ 0 60000 65536"/>
                <a:gd name="T15" fmla="*/ 0 w 45"/>
                <a:gd name="T16" fmla="*/ 0 h 36"/>
                <a:gd name="T17" fmla="*/ 45 w 45"/>
                <a:gd name="T18" fmla="*/ 36 h 36"/>
              </a:gdLst>
              <a:ahLst/>
              <a:cxnLst>
                <a:cxn ang="T10">
                  <a:pos x="T0" y="T1"/>
                </a:cxn>
                <a:cxn ang="T11">
                  <a:pos x="T2" y="T3"/>
                </a:cxn>
                <a:cxn ang="T12">
                  <a:pos x="T4" y="T5"/>
                </a:cxn>
                <a:cxn ang="T13">
                  <a:pos x="T6" y="T7"/>
                </a:cxn>
                <a:cxn ang="T14">
                  <a:pos x="T8" y="T9"/>
                </a:cxn>
              </a:cxnLst>
              <a:rect l="T15" t="T16" r="T17" b="T18"/>
              <a:pathLst>
                <a:path w="45" h="36">
                  <a:moveTo>
                    <a:pt x="0" y="0"/>
                  </a:moveTo>
                  <a:lnTo>
                    <a:pt x="19" y="36"/>
                  </a:lnTo>
                  <a:lnTo>
                    <a:pt x="45" y="0"/>
                  </a:lnTo>
                  <a:lnTo>
                    <a:pt x="0" y="0"/>
                  </a:lnTo>
                  <a:close/>
                </a:path>
              </a:pathLst>
            </a:custGeom>
            <a:solidFill>
              <a:srgbClr val="000000"/>
            </a:solidFill>
            <a:ln w="9525">
              <a:noFill/>
              <a:round/>
              <a:headEnd/>
              <a:tailEnd/>
            </a:ln>
          </p:spPr>
          <p:txBody>
            <a:bodyPr/>
            <a:lstStyle/>
            <a:p>
              <a:endParaRPr lang="en-US"/>
            </a:p>
          </p:txBody>
        </p:sp>
        <p:sp>
          <p:nvSpPr>
            <p:cNvPr id="61572" name="Freeform 225"/>
            <p:cNvSpPr>
              <a:spLocks/>
            </p:cNvSpPr>
            <p:nvPr/>
          </p:nvSpPr>
          <p:spPr bwMode="auto">
            <a:xfrm>
              <a:off x="2003" y="1657"/>
              <a:ext cx="40" cy="41"/>
            </a:xfrm>
            <a:custGeom>
              <a:avLst/>
              <a:gdLst>
                <a:gd name="T0" fmla="*/ 0 w 40"/>
                <a:gd name="T1" fmla="*/ 0 h 41"/>
                <a:gd name="T2" fmla="*/ 0 w 40"/>
                <a:gd name="T3" fmla="*/ 41 h 41"/>
                <a:gd name="T4" fmla="*/ 40 w 40"/>
                <a:gd name="T5" fmla="*/ 19 h 41"/>
                <a:gd name="T6" fmla="*/ 0 w 40"/>
                <a:gd name="T7" fmla="*/ 0 h 41"/>
                <a:gd name="T8" fmla="*/ 0 w 40"/>
                <a:gd name="T9" fmla="*/ 0 h 41"/>
                <a:gd name="T10" fmla="*/ 0 60000 65536"/>
                <a:gd name="T11" fmla="*/ 0 60000 65536"/>
                <a:gd name="T12" fmla="*/ 0 60000 65536"/>
                <a:gd name="T13" fmla="*/ 0 60000 65536"/>
                <a:gd name="T14" fmla="*/ 0 60000 65536"/>
                <a:gd name="T15" fmla="*/ 0 w 40"/>
                <a:gd name="T16" fmla="*/ 0 h 41"/>
                <a:gd name="T17" fmla="*/ 40 w 40"/>
                <a:gd name="T18" fmla="*/ 41 h 41"/>
              </a:gdLst>
              <a:ahLst/>
              <a:cxnLst>
                <a:cxn ang="T10">
                  <a:pos x="T0" y="T1"/>
                </a:cxn>
                <a:cxn ang="T11">
                  <a:pos x="T2" y="T3"/>
                </a:cxn>
                <a:cxn ang="T12">
                  <a:pos x="T4" y="T5"/>
                </a:cxn>
                <a:cxn ang="T13">
                  <a:pos x="T6" y="T7"/>
                </a:cxn>
                <a:cxn ang="T14">
                  <a:pos x="T8" y="T9"/>
                </a:cxn>
              </a:cxnLst>
              <a:rect l="T15" t="T16" r="T17" b="T18"/>
              <a:pathLst>
                <a:path w="40" h="41">
                  <a:moveTo>
                    <a:pt x="0" y="0"/>
                  </a:moveTo>
                  <a:lnTo>
                    <a:pt x="0" y="41"/>
                  </a:lnTo>
                  <a:lnTo>
                    <a:pt x="40" y="19"/>
                  </a:lnTo>
                  <a:lnTo>
                    <a:pt x="0" y="0"/>
                  </a:lnTo>
                  <a:close/>
                </a:path>
              </a:pathLst>
            </a:custGeom>
            <a:solidFill>
              <a:srgbClr val="000000"/>
            </a:solidFill>
            <a:ln w="9525">
              <a:noFill/>
              <a:round/>
              <a:headEnd/>
              <a:tailEnd/>
            </a:ln>
          </p:spPr>
          <p:txBody>
            <a:bodyPr/>
            <a:lstStyle/>
            <a:p>
              <a:endParaRPr lang="en-US"/>
            </a:p>
          </p:txBody>
        </p:sp>
        <p:sp>
          <p:nvSpPr>
            <p:cNvPr id="61573" name="Line 226"/>
            <p:cNvSpPr>
              <a:spLocks noChangeShapeType="1"/>
            </p:cNvSpPr>
            <p:nvPr/>
          </p:nvSpPr>
          <p:spPr bwMode="auto">
            <a:xfrm>
              <a:off x="1702" y="1676"/>
              <a:ext cx="310" cy="1"/>
            </a:xfrm>
            <a:prstGeom prst="line">
              <a:avLst/>
            </a:prstGeom>
            <a:noFill/>
            <a:ln w="15875">
              <a:solidFill>
                <a:srgbClr val="000000"/>
              </a:solidFill>
              <a:round/>
              <a:headEnd/>
              <a:tailEnd/>
            </a:ln>
          </p:spPr>
          <p:txBody>
            <a:bodyPr/>
            <a:lstStyle/>
            <a:p>
              <a:endParaRPr lang="en-US"/>
            </a:p>
          </p:txBody>
        </p:sp>
        <p:sp>
          <p:nvSpPr>
            <p:cNvPr id="61574" name="Freeform 227"/>
            <p:cNvSpPr>
              <a:spLocks/>
            </p:cNvSpPr>
            <p:nvPr/>
          </p:nvSpPr>
          <p:spPr bwMode="auto">
            <a:xfrm>
              <a:off x="2003" y="3273"/>
              <a:ext cx="40" cy="40"/>
            </a:xfrm>
            <a:custGeom>
              <a:avLst/>
              <a:gdLst>
                <a:gd name="T0" fmla="*/ 0 w 40"/>
                <a:gd name="T1" fmla="*/ 0 h 40"/>
                <a:gd name="T2" fmla="*/ 0 w 40"/>
                <a:gd name="T3" fmla="*/ 40 h 40"/>
                <a:gd name="T4" fmla="*/ 40 w 40"/>
                <a:gd name="T5" fmla="*/ 19 h 40"/>
                <a:gd name="T6" fmla="*/ 0 w 40"/>
                <a:gd name="T7" fmla="*/ 0 h 40"/>
                <a:gd name="T8" fmla="*/ 0 w 40"/>
                <a:gd name="T9" fmla="*/ 0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0" y="0"/>
                  </a:moveTo>
                  <a:lnTo>
                    <a:pt x="0" y="40"/>
                  </a:lnTo>
                  <a:lnTo>
                    <a:pt x="40" y="19"/>
                  </a:lnTo>
                  <a:lnTo>
                    <a:pt x="0" y="0"/>
                  </a:lnTo>
                  <a:close/>
                </a:path>
              </a:pathLst>
            </a:custGeom>
            <a:solidFill>
              <a:srgbClr val="000000"/>
            </a:solidFill>
            <a:ln w="9525">
              <a:noFill/>
              <a:round/>
              <a:headEnd/>
              <a:tailEnd/>
            </a:ln>
          </p:spPr>
          <p:txBody>
            <a:bodyPr/>
            <a:lstStyle/>
            <a:p>
              <a:endParaRPr lang="en-US"/>
            </a:p>
          </p:txBody>
        </p:sp>
        <p:sp>
          <p:nvSpPr>
            <p:cNvPr id="61575" name="Freeform 228"/>
            <p:cNvSpPr>
              <a:spLocks/>
            </p:cNvSpPr>
            <p:nvPr/>
          </p:nvSpPr>
          <p:spPr bwMode="auto">
            <a:xfrm>
              <a:off x="3113" y="1421"/>
              <a:ext cx="41" cy="38"/>
            </a:xfrm>
            <a:custGeom>
              <a:avLst/>
              <a:gdLst>
                <a:gd name="T0" fmla="*/ 19 w 41"/>
                <a:gd name="T1" fmla="*/ 38 h 38"/>
                <a:gd name="T2" fmla="*/ 24 w 41"/>
                <a:gd name="T3" fmla="*/ 38 h 38"/>
                <a:gd name="T4" fmla="*/ 26 w 41"/>
                <a:gd name="T5" fmla="*/ 38 h 38"/>
                <a:gd name="T6" fmla="*/ 31 w 41"/>
                <a:gd name="T7" fmla="*/ 36 h 38"/>
                <a:gd name="T8" fmla="*/ 33 w 41"/>
                <a:gd name="T9" fmla="*/ 36 h 38"/>
                <a:gd name="T10" fmla="*/ 36 w 41"/>
                <a:gd name="T11" fmla="*/ 33 h 38"/>
                <a:gd name="T12" fmla="*/ 36 w 41"/>
                <a:gd name="T13" fmla="*/ 31 h 38"/>
                <a:gd name="T14" fmla="*/ 38 w 41"/>
                <a:gd name="T15" fmla="*/ 29 h 38"/>
                <a:gd name="T16" fmla="*/ 41 w 41"/>
                <a:gd name="T17" fmla="*/ 24 h 38"/>
                <a:gd name="T18" fmla="*/ 41 w 41"/>
                <a:gd name="T19" fmla="*/ 22 h 38"/>
                <a:gd name="T20" fmla="*/ 41 w 41"/>
                <a:gd name="T21" fmla="*/ 19 h 38"/>
                <a:gd name="T22" fmla="*/ 41 w 41"/>
                <a:gd name="T23" fmla="*/ 14 h 38"/>
                <a:gd name="T24" fmla="*/ 41 w 41"/>
                <a:gd name="T25" fmla="*/ 12 h 38"/>
                <a:gd name="T26" fmla="*/ 38 w 41"/>
                <a:gd name="T27" fmla="*/ 10 h 38"/>
                <a:gd name="T28" fmla="*/ 36 w 41"/>
                <a:gd name="T29" fmla="*/ 7 h 38"/>
                <a:gd name="T30" fmla="*/ 36 w 41"/>
                <a:gd name="T31" fmla="*/ 5 h 38"/>
                <a:gd name="T32" fmla="*/ 33 w 41"/>
                <a:gd name="T33" fmla="*/ 2 h 38"/>
                <a:gd name="T34" fmla="*/ 31 w 41"/>
                <a:gd name="T35" fmla="*/ 0 h 38"/>
                <a:gd name="T36" fmla="*/ 26 w 41"/>
                <a:gd name="T37" fmla="*/ 0 h 38"/>
                <a:gd name="T38" fmla="*/ 24 w 41"/>
                <a:gd name="T39" fmla="*/ 0 h 38"/>
                <a:gd name="T40" fmla="*/ 21 w 41"/>
                <a:gd name="T41" fmla="*/ 0 h 38"/>
                <a:gd name="T42" fmla="*/ 17 w 41"/>
                <a:gd name="T43" fmla="*/ 0 h 38"/>
                <a:gd name="T44" fmla="*/ 14 w 41"/>
                <a:gd name="T45" fmla="*/ 0 h 38"/>
                <a:gd name="T46" fmla="*/ 12 w 41"/>
                <a:gd name="T47" fmla="*/ 0 h 38"/>
                <a:gd name="T48" fmla="*/ 9 w 41"/>
                <a:gd name="T49" fmla="*/ 2 h 38"/>
                <a:gd name="T50" fmla="*/ 7 w 41"/>
                <a:gd name="T51" fmla="*/ 5 h 38"/>
                <a:gd name="T52" fmla="*/ 5 w 41"/>
                <a:gd name="T53" fmla="*/ 7 h 38"/>
                <a:gd name="T54" fmla="*/ 2 w 41"/>
                <a:gd name="T55" fmla="*/ 10 h 38"/>
                <a:gd name="T56" fmla="*/ 2 w 41"/>
                <a:gd name="T57" fmla="*/ 12 h 38"/>
                <a:gd name="T58" fmla="*/ 0 w 41"/>
                <a:gd name="T59" fmla="*/ 14 h 38"/>
                <a:gd name="T60" fmla="*/ 0 w 41"/>
                <a:gd name="T61" fmla="*/ 19 h 38"/>
                <a:gd name="T62" fmla="*/ 0 w 41"/>
                <a:gd name="T63" fmla="*/ 22 h 38"/>
                <a:gd name="T64" fmla="*/ 2 w 41"/>
                <a:gd name="T65" fmla="*/ 24 h 38"/>
                <a:gd name="T66" fmla="*/ 2 w 41"/>
                <a:gd name="T67" fmla="*/ 29 h 38"/>
                <a:gd name="T68" fmla="*/ 5 w 41"/>
                <a:gd name="T69" fmla="*/ 31 h 38"/>
                <a:gd name="T70" fmla="*/ 7 w 41"/>
                <a:gd name="T71" fmla="*/ 33 h 38"/>
                <a:gd name="T72" fmla="*/ 9 w 41"/>
                <a:gd name="T73" fmla="*/ 36 h 38"/>
                <a:gd name="T74" fmla="*/ 12 w 41"/>
                <a:gd name="T75" fmla="*/ 36 h 38"/>
                <a:gd name="T76" fmla="*/ 14 w 41"/>
                <a:gd name="T77" fmla="*/ 38 h 38"/>
                <a:gd name="T78" fmla="*/ 17 w 41"/>
                <a:gd name="T79" fmla="*/ 38 h 38"/>
                <a:gd name="T80" fmla="*/ 21 w 41"/>
                <a:gd name="T81" fmla="*/ 38 h 38"/>
                <a:gd name="T82" fmla="*/ 21 w 41"/>
                <a:gd name="T83" fmla="*/ 38 h 38"/>
                <a:gd name="T84" fmla="*/ 19 w 41"/>
                <a:gd name="T85" fmla="*/ 38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
                <a:gd name="T130" fmla="*/ 0 h 38"/>
                <a:gd name="T131" fmla="*/ 41 w 41"/>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 h="38">
                  <a:moveTo>
                    <a:pt x="19" y="38"/>
                  </a:moveTo>
                  <a:lnTo>
                    <a:pt x="24" y="38"/>
                  </a:lnTo>
                  <a:lnTo>
                    <a:pt x="26" y="38"/>
                  </a:lnTo>
                  <a:lnTo>
                    <a:pt x="31" y="36"/>
                  </a:lnTo>
                  <a:lnTo>
                    <a:pt x="33" y="36"/>
                  </a:lnTo>
                  <a:lnTo>
                    <a:pt x="36" y="33"/>
                  </a:lnTo>
                  <a:lnTo>
                    <a:pt x="36" y="31"/>
                  </a:lnTo>
                  <a:lnTo>
                    <a:pt x="38" y="29"/>
                  </a:lnTo>
                  <a:lnTo>
                    <a:pt x="41" y="24"/>
                  </a:lnTo>
                  <a:lnTo>
                    <a:pt x="41" y="22"/>
                  </a:lnTo>
                  <a:lnTo>
                    <a:pt x="41" y="19"/>
                  </a:lnTo>
                  <a:lnTo>
                    <a:pt x="41" y="14"/>
                  </a:lnTo>
                  <a:lnTo>
                    <a:pt x="41" y="12"/>
                  </a:lnTo>
                  <a:lnTo>
                    <a:pt x="38" y="10"/>
                  </a:lnTo>
                  <a:lnTo>
                    <a:pt x="36" y="7"/>
                  </a:lnTo>
                  <a:lnTo>
                    <a:pt x="36" y="5"/>
                  </a:lnTo>
                  <a:lnTo>
                    <a:pt x="33" y="2"/>
                  </a:lnTo>
                  <a:lnTo>
                    <a:pt x="31" y="0"/>
                  </a:lnTo>
                  <a:lnTo>
                    <a:pt x="26" y="0"/>
                  </a:lnTo>
                  <a:lnTo>
                    <a:pt x="24" y="0"/>
                  </a:lnTo>
                  <a:lnTo>
                    <a:pt x="21" y="0"/>
                  </a:lnTo>
                  <a:lnTo>
                    <a:pt x="17" y="0"/>
                  </a:lnTo>
                  <a:lnTo>
                    <a:pt x="14" y="0"/>
                  </a:lnTo>
                  <a:lnTo>
                    <a:pt x="12" y="0"/>
                  </a:lnTo>
                  <a:lnTo>
                    <a:pt x="9" y="2"/>
                  </a:lnTo>
                  <a:lnTo>
                    <a:pt x="7" y="5"/>
                  </a:lnTo>
                  <a:lnTo>
                    <a:pt x="5" y="7"/>
                  </a:lnTo>
                  <a:lnTo>
                    <a:pt x="2" y="10"/>
                  </a:lnTo>
                  <a:lnTo>
                    <a:pt x="2" y="12"/>
                  </a:lnTo>
                  <a:lnTo>
                    <a:pt x="0" y="14"/>
                  </a:lnTo>
                  <a:lnTo>
                    <a:pt x="0" y="19"/>
                  </a:lnTo>
                  <a:lnTo>
                    <a:pt x="0" y="22"/>
                  </a:lnTo>
                  <a:lnTo>
                    <a:pt x="2" y="24"/>
                  </a:lnTo>
                  <a:lnTo>
                    <a:pt x="2" y="29"/>
                  </a:lnTo>
                  <a:lnTo>
                    <a:pt x="5" y="31"/>
                  </a:lnTo>
                  <a:lnTo>
                    <a:pt x="7" y="33"/>
                  </a:lnTo>
                  <a:lnTo>
                    <a:pt x="9" y="36"/>
                  </a:lnTo>
                  <a:lnTo>
                    <a:pt x="12" y="36"/>
                  </a:lnTo>
                  <a:lnTo>
                    <a:pt x="14" y="38"/>
                  </a:lnTo>
                  <a:lnTo>
                    <a:pt x="17" y="38"/>
                  </a:lnTo>
                  <a:lnTo>
                    <a:pt x="21" y="38"/>
                  </a:lnTo>
                  <a:lnTo>
                    <a:pt x="19" y="38"/>
                  </a:lnTo>
                  <a:close/>
                </a:path>
              </a:pathLst>
            </a:custGeom>
            <a:solidFill>
              <a:srgbClr val="EB7500"/>
            </a:solidFill>
            <a:ln w="9525">
              <a:noFill/>
              <a:round/>
              <a:headEnd/>
              <a:tailEnd/>
            </a:ln>
          </p:spPr>
          <p:txBody>
            <a:bodyPr/>
            <a:lstStyle/>
            <a:p>
              <a:endParaRPr lang="en-US"/>
            </a:p>
          </p:txBody>
        </p:sp>
        <p:sp>
          <p:nvSpPr>
            <p:cNvPr id="61576" name="Freeform 229"/>
            <p:cNvSpPr>
              <a:spLocks/>
            </p:cNvSpPr>
            <p:nvPr/>
          </p:nvSpPr>
          <p:spPr bwMode="auto">
            <a:xfrm>
              <a:off x="3113" y="1421"/>
              <a:ext cx="41" cy="38"/>
            </a:xfrm>
            <a:custGeom>
              <a:avLst/>
              <a:gdLst>
                <a:gd name="T0" fmla="*/ 19 w 41"/>
                <a:gd name="T1" fmla="*/ 38 h 38"/>
                <a:gd name="T2" fmla="*/ 24 w 41"/>
                <a:gd name="T3" fmla="*/ 38 h 38"/>
                <a:gd name="T4" fmla="*/ 26 w 41"/>
                <a:gd name="T5" fmla="*/ 38 h 38"/>
                <a:gd name="T6" fmla="*/ 31 w 41"/>
                <a:gd name="T7" fmla="*/ 36 h 38"/>
                <a:gd name="T8" fmla="*/ 33 w 41"/>
                <a:gd name="T9" fmla="*/ 36 h 38"/>
                <a:gd name="T10" fmla="*/ 36 w 41"/>
                <a:gd name="T11" fmla="*/ 33 h 38"/>
                <a:gd name="T12" fmla="*/ 36 w 41"/>
                <a:gd name="T13" fmla="*/ 31 h 38"/>
                <a:gd name="T14" fmla="*/ 38 w 41"/>
                <a:gd name="T15" fmla="*/ 29 h 38"/>
                <a:gd name="T16" fmla="*/ 41 w 41"/>
                <a:gd name="T17" fmla="*/ 24 h 38"/>
                <a:gd name="T18" fmla="*/ 41 w 41"/>
                <a:gd name="T19" fmla="*/ 22 h 38"/>
                <a:gd name="T20" fmla="*/ 41 w 41"/>
                <a:gd name="T21" fmla="*/ 19 h 38"/>
                <a:gd name="T22" fmla="*/ 41 w 41"/>
                <a:gd name="T23" fmla="*/ 14 h 38"/>
                <a:gd name="T24" fmla="*/ 41 w 41"/>
                <a:gd name="T25" fmla="*/ 12 h 38"/>
                <a:gd name="T26" fmla="*/ 38 w 41"/>
                <a:gd name="T27" fmla="*/ 10 h 38"/>
                <a:gd name="T28" fmla="*/ 36 w 41"/>
                <a:gd name="T29" fmla="*/ 7 h 38"/>
                <a:gd name="T30" fmla="*/ 36 w 41"/>
                <a:gd name="T31" fmla="*/ 5 h 38"/>
                <a:gd name="T32" fmla="*/ 33 w 41"/>
                <a:gd name="T33" fmla="*/ 2 h 38"/>
                <a:gd name="T34" fmla="*/ 31 w 41"/>
                <a:gd name="T35" fmla="*/ 0 h 38"/>
                <a:gd name="T36" fmla="*/ 26 w 41"/>
                <a:gd name="T37" fmla="*/ 0 h 38"/>
                <a:gd name="T38" fmla="*/ 24 w 41"/>
                <a:gd name="T39" fmla="*/ 0 h 38"/>
                <a:gd name="T40" fmla="*/ 21 w 41"/>
                <a:gd name="T41" fmla="*/ 0 h 38"/>
                <a:gd name="T42" fmla="*/ 17 w 41"/>
                <a:gd name="T43" fmla="*/ 0 h 38"/>
                <a:gd name="T44" fmla="*/ 14 w 41"/>
                <a:gd name="T45" fmla="*/ 0 h 38"/>
                <a:gd name="T46" fmla="*/ 12 w 41"/>
                <a:gd name="T47" fmla="*/ 0 h 38"/>
                <a:gd name="T48" fmla="*/ 9 w 41"/>
                <a:gd name="T49" fmla="*/ 2 h 38"/>
                <a:gd name="T50" fmla="*/ 7 w 41"/>
                <a:gd name="T51" fmla="*/ 5 h 38"/>
                <a:gd name="T52" fmla="*/ 5 w 41"/>
                <a:gd name="T53" fmla="*/ 7 h 38"/>
                <a:gd name="T54" fmla="*/ 2 w 41"/>
                <a:gd name="T55" fmla="*/ 10 h 38"/>
                <a:gd name="T56" fmla="*/ 2 w 41"/>
                <a:gd name="T57" fmla="*/ 12 h 38"/>
                <a:gd name="T58" fmla="*/ 0 w 41"/>
                <a:gd name="T59" fmla="*/ 14 h 38"/>
                <a:gd name="T60" fmla="*/ 0 w 41"/>
                <a:gd name="T61" fmla="*/ 19 h 38"/>
                <a:gd name="T62" fmla="*/ 0 w 41"/>
                <a:gd name="T63" fmla="*/ 22 h 38"/>
                <a:gd name="T64" fmla="*/ 2 w 41"/>
                <a:gd name="T65" fmla="*/ 24 h 38"/>
                <a:gd name="T66" fmla="*/ 2 w 41"/>
                <a:gd name="T67" fmla="*/ 29 h 38"/>
                <a:gd name="T68" fmla="*/ 5 w 41"/>
                <a:gd name="T69" fmla="*/ 31 h 38"/>
                <a:gd name="T70" fmla="*/ 7 w 41"/>
                <a:gd name="T71" fmla="*/ 33 h 38"/>
                <a:gd name="T72" fmla="*/ 9 w 41"/>
                <a:gd name="T73" fmla="*/ 36 h 38"/>
                <a:gd name="T74" fmla="*/ 12 w 41"/>
                <a:gd name="T75" fmla="*/ 36 h 38"/>
                <a:gd name="T76" fmla="*/ 14 w 41"/>
                <a:gd name="T77" fmla="*/ 38 h 38"/>
                <a:gd name="T78" fmla="*/ 17 w 41"/>
                <a:gd name="T79" fmla="*/ 38 h 38"/>
                <a:gd name="T80" fmla="*/ 21 w 41"/>
                <a:gd name="T81" fmla="*/ 38 h 38"/>
                <a:gd name="T82" fmla="*/ 21 w 41"/>
                <a:gd name="T83" fmla="*/ 38 h 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
                <a:gd name="T127" fmla="*/ 0 h 38"/>
                <a:gd name="T128" fmla="*/ 41 w 41"/>
                <a:gd name="T129" fmla="*/ 38 h 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 h="38">
                  <a:moveTo>
                    <a:pt x="19" y="38"/>
                  </a:moveTo>
                  <a:lnTo>
                    <a:pt x="24" y="38"/>
                  </a:lnTo>
                  <a:lnTo>
                    <a:pt x="26" y="38"/>
                  </a:lnTo>
                  <a:lnTo>
                    <a:pt x="31" y="36"/>
                  </a:lnTo>
                  <a:lnTo>
                    <a:pt x="33" y="36"/>
                  </a:lnTo>
                  <a:lnTo>
                    <a:pt x="36" y="33"/>
                  </a:lnTo>
                  <a:lnTo>
                    <a:pt x="36" y="31"/>
                  </a:lnTo>
                  <a:lnTo>
                    <a:pt x="38" y="29"/>
                  </a:lnTo>
                  <a:lnTo>
                    <a:pt x="41" y="24"/>
                  </a:lnTo>
                  <a:lnTo>
                    <a:pt x="41" y="22"/>
                  </a:lnTo>
                  <a:lnTo>
                    <a:pt x="41" y="19"/>
                  </a:lnTo>
                  <a:lnTo>
                    <a:pt x="41" y="14"/>
                  </a:lnTo>
                  <a:lnTo>
                    <a:pt x="41" y="12"/>
                  </a:lnTo>
                  <a:lnTo>
                    <a:pt x="38" y="10"/>
                  </a:lnTo>
                  <a:lnTo>
                    <a:pt x="36" y="7"/>
                  </a:lnTo>
                  <a:lnTo>
                    <a:pt x="36" y="5"/>
                  </a:lnTo>
                  <a:lnTo>
                    <a:pt x="33" y="2"/>
                  </a:lnTo>
                  <a:lnTo>
                    <a:pt x="31" y="0"/>
                  </a:lnTo>
                  <a:lnTo>
                    <a:pt x="26" y="0"/>
                  </a:lnTo>
                  <a:lnTo>
                    <a:pt x="24" y="0"/>
                  </a:lnTo>
                  <a:lnTo>
                    <a:pt x="21" y="0"/>
                  </a:lnTo>
                  <a:lnTo>
                    <a:pt x="17" y="0"/>
                  </a:lnTo>
                  <a:lnTo>
                    <a:pt x="14" y="0"/>
                  </a:lnTo>
                  <a:lnTo>
                    <a:pt x="12" y="0"/>
                  </a:lnTo>
                  <a:lnTo>
                    <a:pt x="9" y="2"/>
                  </a:lnTo>
                  <a:lnTo>
                    <a:pt x="7" y="5"/>
                  </a:lnTo>
                  <a:lnTo>
                    <a:pt x="5" y="7"/>
                  </a:lnTo>
                  <a:lnTo>
                    <a:pt x="2" y="10"/>
                  </a:lnTo>
                  <a:lnTo>
                    <a:pt x="2" y="12"/>
                  </a:lnTo>
                  <a:lnTo>
                    <a:pt x="0" y="14"/>
                  </a:lnTo>
                  <a:lnTo>
                    <a:pt x="0" y="19"/>
                  </a:lnTo>
                  <a:lnTo>
                    <a:pt x="0" y="22"/>
                  </a:lnTo>
                  <a:lnTo>
                    <a:pt x="2" y="24"/>
                  </a:lnTo>
                  <a:lnTo>
                    <a:pt x="2" y="29"/>
                  </a:lnTo>
                  <a:lnTo>
                    <a:pt x="5" y="31"/>
                  </a:lnTo>
                  <a:lnTo>
                    <a:pt x="7" y="33"/>
                  </a:lnTo>
                  <a:lnTo>
                    <a:pt x="9" y="36"/>
                  </a:lnTo>
                  <a:lnTo>
                    <a:pt x="12" y="36"/>
                  </a:lnTo>
                  <a:lnTo>
                    <a:pt x="14" y="38"/>
                  </a:lnTo>
                  <a:lnTo>
                    <a:pt x="17" y="38"/>
                  </a:lnTo>
                  <a:lnTo>
                    <a:pt x="21" y="38"/>
                  </a:lnTo>
                </a:path>
              </a:pathLst>
            </a:custGeom>
            <a:noFill/>
            <a:ln w="3175">
              <a:solidFill>
                <a:srgbClr val="EB7500"/>
              </a:solidFill>
              <a:prstDash val="solid"/>
              <a:round/>
              <a:headEnd/>
              <a:tailEnd/>
            </a:ln>
          </p:spPr>
          <p:txBody>
            <a:bodyPr/>
            <a:lstStyle/>
            <a:p>
              <a:endParaRPr lang="en-US"/>
            </a:p>
          </p:txBody>
        </p:sp>
        <p:sp>
          <p:nvSpPr>
            <p:cNvPr id="61577" name="Freeform 230"/>
            <p:cNvSpPr>
              <a:spLocks/>
            </p:cNvSpPr>
            <p:nvPr/>
          </p:nvSpPr>
          <p:spPr bwMode="auto">
            <a:xfrm>
              <a:off x="3113" y="1660"/>
              <a:ext cx="41" cy="38"/>
            </a:xfrm>
            <a:custGeom>
              <a:avLst/>
              <a:gdLst>
                <a:gd name="T0" fmla="*/ 19 w 41"/>
                <a:gd name="T1" fmla="*/ 38 h 38"/>
                <a:gd name="T2" fmla="*/ 24 w 41"/>
                <a:gd name="T3" fmla="*/ 38 h 38"/>
                <a:gd name="T4" fmla="*/ 26 w 41"/>
                <a:gd name="T5" fmla="*/ 38 h 38"/>
                <a:gd name="T6" fmla="*/ 31 w 41"/>
                <a:gd name="T7" fmla="*/ 35 h 38"/>
                <a:gd name="T8" fmla="*/ 33 w 41"/>
                <a:gd name="T9" fmla="*/ 35 h 38"/>
                <a:gd name="T10" fmla="*/ 36 w 41"/>
                <a:gd name="T11" fmla="*/ 33 h 38"/>
                <a:gd name="T12" fmla="*/ 36 w 41"/>
                <a:gd name="T13" fmla="*/ 31 h 38"/>
                <a:gd name="T14" fmla="*/ 38 w 41"/>
                <a:gd name="T15" fmla="*/ 28 h 38"/>
                <a:gd name="T16" fmla="*/ 41 w 41"/>
                <a:gd name="T17" fmla="*/ 24 h 38"/>
                <a:gd name="T18" fmla="*/ 41 w 41"/>
                <a:gd name="T19" fmla="*/ 21 h 38"/>
                <a:gd name="T20" fmla="*/ 41 w 41"/>
                <a:gd name="T21" fmla="*/ 19 h 38"/>
                <a:gd name="T22" fmla="*/ 41 w 41"/>
                <a:gd name="T23" fmla="*/ 14 h 38"/>
                <a:gd name="T24" fmla="*/ 41 w 41"/>
                <a:gd name="T25" fmla="*/ 12 h 38"/>
                <a:gd name="T26" fmla="*/ 38 w 41"/>
                <a:gd name="T27" fmla="*/ 9 h 38"/>
                <a:gd name="T28" fmla="*/ 36 w 41"/>
                <a:gd name="T29" fmla="*/ 7 h 38"/>
                <a:gd name="T30" fmla="*/ 36 w 41"/>
                <a:gd name="T31" fmla="*/ 4 h 38"/>
                <a:gd name="T32" fmla="*/ 33 w 41"/>
                <a:gd name="T33" fmla="*/ 2 h 38"/>
                <a:gd name="T34" fmla="*/ 31 w 41"/>
                <a:gd name="T35" fmla="*/ 0 h 38"/>
                <a:gd name="T36" fmla="*/ 26 w 41"/>
                <a:gd name="T37" fmla="*/ 0 h 38"/>
                <a:gd name="T38" fmla="*/ 24 w 41"/>
                <a:gd name="T39" fmla="*/ 0 h 38"/>
                <a:gd name="T40" fmla="*/ 21 w 41"/>
                <a:gd name="T41" fmla="*/ 0 h 38"/>
                <a:gd name="T42" fmla="*/ 17 w 41"/>
                <a:gd name="T43" fmla="*/ 0 h 38"/>
                <a:gd name="T44" fmla="*/ 14 w 41"/>
                <a:gd name="T45" fmla="*/ 0 h 38"/>
                <a:gd name="T46" fmla="*/ 12 w 41"/>
                <a:gd name="T47" fmla="*/ 0 h 38"/>
                <a:gd name="T48" fmla="*/ 9 w 41"/>
                <a:gd name="T49" fmla="*/ 2 h 38"/>
                <a:gd name="T50" fmla="*/ 7 w 41"/>
                <a:gd name="T51" fmla="*/ 4 h 38"/>
                <a:gd name="T52" fmla="*/ 5 w 41"/>
                <a:gd name="T53" fmla="*/ 7 h 38"/>
                <a:gd name="T54" fmla="*/ 2 w 41"/>
                <a:gd name="T55" fmla="*/ 9 h 38"/>
                <a:gd name="T56" fmla="*/ 2 w 41"/>
                <a:gd name="T57" fmla="*/ 12 h 38"/>
                <a:gd name="T58" fmla="*/ 0 w 41"/>
                <a:gd name="T59" fmla="*/ 14 h 38"/>
                <a:gd name="T60" fmla="*/ 0 w 41"/>
                <a:gd name="T61" fmla="*/ 19 h 38"/>
                <a:gd name="T62" fmla="*/ 0 w 41"/>
                <a:gd name="T63" fmla="*/ 21 h 38"/>
                <a:gd name="T64" fmla="*/ 2 w 41"/>
                <a:gd name="T65" fmla="*/ 24 h 38"/>
                <a:gd name="T66" fmla="*/ 2 w 41"/>
                <a:gd name="T67" fmla="*/ 28 h 38"/>
                <a:gd name="T68" fmla="*/ 5 w 41"/>
                <a:gd name="T69" fmla="*/ 31 h 38"/>
                <a:gd name="T70" fmla="*/ 7 w 41"/>
                <a:gd name="T71" fmla="*/ 33 h 38"/>
                <a:gd name="T72" fmla="*/ 9 w 41"/>
                <a:gd name="T73" fmla="*/ 35 h 38"/>
                <a:gd name="T74" fmla="*/ 12 w 41"/>
                <a:gd name="T75" fmla="*/ 35 h 38"/>
                <a:gd name="T76" fmla="*/ 14 w 41"/>
                <a:gd name="T77" fmla="*/ 38 h 38"/>
                <a:gd name="T78" fmla="*/ 17 w 41"/>
                <a:gd name="T79" fmla="*/ 38 h 38"/>
                <a:gd name="T80" fmla="*/ 21 w 41"/>
                <a:gd name="T81" fmla="*/ 38 h 38"/>
                <a:gd name="T82" fmla="*/ 21 w 41"/>
                <a:gd name="T83" fmla="*/ 38 h 38"/>
                <a:gd name="T84" fmla="*/ 19 w 41"/>
                <a:gd name="T85" fmla="*/ 38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
                <a:gd name="T130" fmla="*/ 0 h 38"/>
                <a:gd name="T131" fmla="*/ 41 w 41"/>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 h="38">
                  <a:moveTo>
                    <a:pt x="19" y="38"/>
                  </a:moveTo>
                  <a:lnTo>
                    <a:pt x="24" y="38"/>
                  </a:lnTo>
                  <a:lnTo>
                    <a:pt x="26" y="38"/>
                  </a:lnTo>
                  <a:lnTo>
                    <a:pt x="31" y="35"/>
                  </a:lnTo>
                  <a:lnTo>
                    <a:pt x="33" y="35"/>
                  </a:lnTo>
                  <a:lnTo>
                    <a:pt x="36" y="33"/>
                  </a:lnTo>
                  <a:lnTo>
                    <a:pt x="36" y="31"/>
                  </a:lnTo>
                  <a:lnTo>
                    <a:pt x="38" y="28"/>
                  </a:lnTo>
                  <a:lnTo>
                    <a:pt x="41" y="24"/>
                  </a:lnTo>
                  <a:lnTo>
                    <a:pt x="41" y="21"/>
                  </a:lnTo>
                  <a:lnTo>
                    <a:pt x="41" y="19"/>
                  </a:lnTo>
                  <a:lnTo>
                    <a:pt x="41" y="14"/>
                  </a:lnTo>
                  <a:lnTo>
                    <a:pt x="41" y="12"/>
                  </a:lnTo>
                  <a:lnTo>
                    <a:pt x="38" y="9"/>
                  </a:lnTo>
                  <a:lnTo>
                    <a:pt x="36" y="7"/>
                  </a:lnTo>
                  <a:lnTo>
                    <a:pt x="36" y="4"/>
                  </a:lnTo>
                  <a:lnTo>
                    <a:pt x="33" y="2"/>
                  </a:lnTo>
                  <a:lnTo>
                    <a:pt x="31" y="0"/>
                  </a:lnTo>
                  <a:lnTo>
                    <a:pt x="26" y="0"/>
                  </a:lnTo>
                  <a:lnTo>
                    <a:pt x="24" y="0"/>
                  </a:lnTo>
                  <a:lnTo>
                    <a:pt x="21" y="0"/>
                  </a:lnTo>
                  <a:lnTo>
                    <a:pt x="17" y="0"/>
                  </a:lnTo>
                  <a:lnTo>
                    <a:pt x="14" y="0"/>
                  </a:lnTo>
                  <a:lnTo>
                    <a:pt x="12" y="0"/>
                  </a:lnTo>
                  <a:lnTo>
                    <a:pt x="9" y="2"/>
                  </a:lnTo>
                  <a:lnTo>
                    <a:pt x="7" y="4"/>
                  </a:lnTo>
                  <a:lnTo>
                    <a:pt x="5" y="7"/>
                  </a:lnTo>
                  <a:lnTo>
                    <a:pt x="2" y="9"/>
                  </a:lnTo>
                  <a:lnTo>
                    <a:pt x="2" y="12"/>
                  </a:lnTo>
                  <a:lnTo>
                    <a:pt x="0" y="14"/>
                  </a:lnTo>
                  <a:lnTo>
                    <a:pt x="0" y="19"/>
                  </a:lnTo>
                  <a:lnTo>
                    <a:pt x="0" y="21"/>
                  </a:lnTo>
                  <a:lnTo>
                    <a:pt x="2" y="24"/>
                  </a:lnTo>
                  <a:lnTo>
                    <a:pt x="2" y="28"/>
                  </a:lnTo>
                  <a:lnTo>
                    <a:pt x="5" y="31"/>
                  </a:lnTo>
                  <a:lnTo>
                    <a:pt x="7" y="33"/>
                  </a:lnTo>
                  <a:lnTo>
                    <a:pt x="9" y="35"/>
                  </a:lnTo>
                  <a:lnTo>
                    <a:pt x="12" y="35"/>
                  </a:lnTo>
                  <a:lnTo>
                    <a:pt x="14" y="38"/>
                  </a:lnTo>
                  <a:lnTo>
                    <a:pt x="17" y="38"/>
                  </a:lnTo>
                  <a:lnTo>
                    <a:pt x="21" y="38"/>
                  </a:lnTo>
                  <a:lnTo>
                    <a:pt x="19" y="38"/>
                  </a:lnTo>
                  <a:close/>
                </a:path>
              </a:pathLst>
            </a:custGeom>
            <a:solidFill>
              <a:srgbClr val="EB7500"/>
            </a:solidFill>
            <a:ln w="9525">
              <a:noFill/>
              <a:round/>
              <a:headEnd/>
              <a:tailEnd/>
            </a:ln>
          </p:spPr>
          <p:txBody>
            <a:bodyPr/>
            <a:lstStyle/>
            <a:p>
              <a:endParaRPr lang="en-US"/>
            </a:p>
          </p:txBody>
        </p:sp>
        <p:sp>
          <p:nvSpPr>
            <p:cNvPr id="61578" name="Freeform 231"/>
            <p:cNvSpPr>
              <a:spLocks/>
            </p:cNvSpPr>
            <p:nvPr/>
          </p:nvSpPr>
          <p:spPr bwMode="auto">
            <a:xfrm>
              <a:off x="3113" y="1660"/>
              <a:ext cx="41" cy="38"/>
            </a:xfrm>
            <a:custGeom>
              <a:avLst/>
              <a:gdLst>
                <a:gd name="T0" fmla="*/ 19 w 41"/>
                <a:gd name="T1" fmla="*/ 38 h 38"/>
                <a:gd name="T2" fmla="*/ 24 w 41"/>
                <a:gd name="T3" fmla="*/ 38 h 38"/>
                <a:gd name="T4" fmla="*/ 26 w 41"/>
                <a:gd name="T5" fmla="*/ 38 h 38"/>
                <a:gd name="T6" fmla="*/ 31 w 41"/>
                <a:gd name="T7" fmla="*/ 35 h 38"/>
                <a:gd name="T8" fmla="*/ 33 w 41"/>
                <a:gd name="T9" fmla="*/ 35 h 38"/>
                <a:gd name="T10" fmla="*/ 36 w 41"/>
                <a:gd name="T11" fmla="*/ 33 h 38"/>
                <a:gd name="T12" fmla="*/ 36 w 41"/>
                <a:gd name="T13" fmla="*/ 31 h 38"/>
                <a:gd name="T14" fmla="*/ 38 w 41"/>
                <a:gd name="T15" fmla="*/ 28 h 38"/>
                <a:gd name="T16" fmla="*/ 41 w 41"/>
                <a:gd name="T17" fmla="*/ 24 h 38"/>
                <a:gd name="T18" fmla="*/ 41 w 41"/>
                <a:gd name="T19" fmla="*/ 21 h 38"/>
                <a:gd name="T20" fmla="*/ 41 w 41"/>
                <a:gd name="T21" fmla="*/ 19 h 38"/>
                <a:gd name="T22" fmla="*/ 41 w 41"/>
                <a:gd name="T23" fmla="*/ 14 h 38"/>
                <a:gd name="T24" fmla="*/ 41 w 41"/>
                <a:gd name="T25" fmla="*/ 12 h 38"/>
                <a:gd name="T26" fmla="*/ 38 w 41"/>
                <a:gd name="T27" fmla="*/ 9 h 38"/>
                <a:gd name="T28" fmla="*/ 36 w 41"/>
                <a:gd name="T29" fmla="*/ 7 h 38"/>
                <a:gd name="T30" fmla="*/ 36 w 41"/>
                <a:gd name="T31" fmla="*/ 4 h 38"/>
                <a:gd name="T32" fmla="*/ 33 w 41"/>
                <a:gd name="T33" fmla="*/ 2 h 38"/>
                <a:gd name="T34" fmla="*/ 31 w 41"/>
                <a:gd name="T35" fmla="*/ 0 h 38"/>
                <a:gd name="T36" fmla="*/ 26 w 41"/>
                <a:gd name="T37" fmla="*/ 0 h 38"/>
                <a:gd name="T38" fmla="*/ 24 w 41"/>
                <a:gd name="T39" fmla="*/ 0 h 38"/>
                <a:gd name="T40" fmla="*/ 21 w 41"/>
                <a:gd name="T41" fmla="*/ 0 h 38"/>
                <a:gd name="T42" fmla="*/ 17 w 41"/>
                <a:gd name="T43" fmla="*/ 0 h 38"/>
                <a:gd name="T44" fmla="*/ 14 w 41"/>
                <a:gd name="T45" fmla="*/ 0 h 38"/>
                <a:gd name="T46" fmla="*/ 12 w 41"/>
                <a:gd name="T47" fmla="*/ 0 h 38"/>
                <a:gd name="T48" fmla="*/ 9 w 41"/>
                <a:gd name="T49" fmla="*/ 2 h 38"/>
                <a:gd name="T50" fmla="*/ 7 w 41"/>
                <a:gd name="T51" fmla="*/ 4 h 38"/>
                <a:gd name="T52" fmla="*/ 5 w 41"/>
                <a:gd name="T53" fmla="*/ 7 h 38"/>
                <a:gd name="T54" fmla="*/ 2 w 41"/>
                <a:gd name="T55" fmla="*/ 9 h 38"/>
                <a:gd name="T56" fmla="*/ 2 w 41"/>
                <a:gd name="T57" fmla="*/ 12 h 38"/>
                <a:gd name="T58" fmla="*/ 0 w 41"/>
                <a:gd name="T59" fmla="*/ 14 h 38"/>
                <a:gd name="T60" fmla="*/ 0 w 41"/>
                <a:gd name="T61" fmla="*/ 19 h 38"/>
                <a:gd name="T62" fmla="*/ 0 w 41"/>
                <a:gd name="T63" fmla="*/ 21 h 38"/>
                <a:gd name="T64" fmla="*/ 2 w 41"/>
                <a:gd name="T65" fmla="*/ 24 h 38"/>
                <a:gd name="T66" fmla="*/ 2 w 41"/>
                <a:gd name="T67" fmla="*/ 28 h 38"/>
                <a:gd name="T68" fmla="*/ 5 w 41"/>
                <a:gd name="T69" fmla="*/ 31 h 38"/>
                <a:gd name="T70" fmla="*/ 7 w 41"/>
                <a:gd name="T71" fmla="*/ 33 h 38"/>
                <a:gd name="T72" fmla="*/ 9 w 41"/>
                <a:gd name="T73" fmla="*/ 35 h 38"/>
                <a:gd name="T74" fmla="*/ 12 w 41"/>
                <a:gd name="T75" fmla="*/ 35 h 38"/>
                <a:gd name="T76" fmla="*/ 14 w 41"/>
                <a:gd name="T77" fmla="*/ 38 h 38"/>
                <a:gd name="T78" fmla="*/ 17 w 41"/>
                <a:gd name="T79" fmla="*/ 38 h 38"/>
                <a:gd name="T80" fmla="*/ 21 w 41"/>
                <a:gd name="T81" fmla="*/ 38 h 38"/>
                <a:gd name="T82" fmla="*/ 21 w 41"/>
                <a:gd name="T83" fmla="*/ 38 h 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
                <a:gd name="T127" fmla="*/ 0 h 38"/>
                <a:gd name="T128" fmla="*/ 41 w 41"/>
                <a:gd name="T129" fmla="*/ 38 h 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 h="38">
                  <a:moveTo>
                    <a:pt x="19" y="38"/>
                  </a:moveTo>
                  <a:lnTo>
                    <a:pt x="24" y="38"/>
                  </a:lnTo>
                  <a:lnTo>
                    <a:pt x="26" y="38"/>
                  </a:lnTo>
                  <a:lnTo>
                    <a:pt x="31" y="35"/>
                  </a:lnTo>
                  <a:lnTo>
                    <a:pt x="33" y="35"/>
                  </a:lnTo>
                  <a:lnTo>
                    <a:pt x="36" y="33"/>
                  </a:lnTo>
                  <a:lnTo>
                    <a:pt x="36" y="31"/>
                  </a:lnTo>
                  <a:lnTo>
                    <a:pt x="38" y="28"/>
                  </a:lnTo>
                  <a:lnTo>
                    <a:pt x="41" y="24"/>
                  </a:lnTo>
                  <a:lnTo>
                    <a:pt x="41" y="21"/>
                  </a:lnTo>
                  <a:lnTo>
                    <a:pt x="41" y="19"/>
                  </a:lnTo>
                  <a:lnTo>
                    <a:pt x="41" y="14"/>
                  </a:lnTo>
                  <a:lnTo>
                    <a:pt x="41" y="12"/>
                  </a:lnTo>
                  <a:lnTo>
                    <a:pt x="38" y="9"/>
                  </a:lnTo>
                  <a:lnTo>
                    <a:pt x="36" y="7"/>
                  </a:lnTo>
                  <a:lnTo>
                    <a:pt x="36" y="4"/>
                  </a:lnTo>
                  <a:lnTo>
                    <a:pt x="33" y="2"/>
                  </a:lnTo>
                  <a:lnTo>
                    <a:pt x="31" y="0"/>
                  </a:lnTo>
                  <a:lnTo>
                    <a:pt x="26" y="0"/>
                  </a:lnTo>
                  <a:lnTo>
                    <a:pt x="24" y="0"/>
                  </a:lnTo>
                  <a:lnTo>
                    <a:pt x="21" y="0"/>
                  </a:lnTo>
                  <a:lnTo>
                    <a:pt x="17" y="0"/>
                  </a:lnTo>
                  <a:lnTo>
                    <a:pt x="14" y="0"/>
                  </a:lnTo>
                  <a:lnTo>
                    <a:pt x="12" y="0"/>
                  </a:lnTo>
                  <a:lnTo>
                    <a:pt x="9" y="2"/>
                  </a:lnTo>
                  <a:lnTo>
                    <a:pt x="7" y="4"/>
                  </a:lnTo>
                  <a:lnTo>
                    <a:pt x="5" y="7"/>
                  </a:lnTo>
                  <a:lnTo>
                    <a:pt x="2" y="9"/>
                  </a:lnTo>
                  <a:lnTo>
                    <a:pt x="2" y="12"/>
                  </a:lnTo>
                  <a:lnTo>
                    <a:pt x="0" y="14"/>
                  </a:lnTo>
                  <a:lnTo>
                    <a:pt x="0" y="19"/>
                  </a:lnTo>
                  <a:lnTo>
                    <a:pt x="0" y="21"/>
                  </a:lnTo>
                  <a:lnTo>
                    <a:pt x="2" y="24"/>
                  </a:lnTo>
                  <a:lnTo>
                    <a:pt x="2" y="28"/>
                  </a:lnTo>
                  <a:lnTo>
                    <a:pt x="5" y="31"/>
                  </a:lnTo>
                  <a:lnTo>
                    <a:pt x="7" y="33"/>
                  </a:lnTo>
                  <a:lnTo>
                    <a:pt x="9" y="35"/>
                  </a:lnTo>
                  <a:lnTo>
                    <a:pt x="12" y="35"/>
                  </a:lnTo>
                  <a:lnTo>
                    <a:pt x="14" y="38"/>
                  </a:lnTo>
                  <a:lnTo>
                    <a:pt x="17" y="38"/>
                  </a:lnTo>
                  <a:lnTo>
                    <a:pt x="21" y="38"/>
                  </a:lnTo>
                </a:path>
              </a:pathLst>
            </a:custGeom>
            <a:noFill/>
            <a:ln w="3175">
              <a:solidFill>
                <a:srgbClr val="EB7500"/>
              </a:solidFill>
              <a:prstDash val="solid"/>
              <a:round/>
              <a:headEnd/>
              <a:tailEnd/>
            </a:ln>
          </p:spPr>
          <p:txBody>
            <a:bodyPr/>
            <a:lstStyle/>
            <a:p>
              <a:endParaRPr lang="en-US"/>
            </a:p>
          </p:txBody>
        </p:sp>
        <p:sp>
          <p:nvSpPr>
            <p:cNvPr id="61579" name="Freeform 232"/>
            <p:cNvSpPr>
              <a:spLocks/>
            </p:cNvSpPr>
            <p:nvPr/>
          </p:nvSpPr>
          <p:spPr bwMode="auto">
            <a:xfrm>
              <a:off x="3113" y="1779"/>
              <a:ext cx="41" cy="38"/>
            </a:xfrm>
            <a:custGeom>
              <a:avLst/>
              <a:gdLst>
                <a:gd name="T0" fmla="*/ 19 w 41"/>
                <a:gd name="T1" fmla="*/ 38 h 38"/>
                <a:gd name="T2" fmla="*/ 24 w 41"/>
                <a:gd name="T3" fmla="*/ 38 h 38"/>
                <a:gd name="T4" fmla="*/ 26 w 41"/>
                <a:gd name="T5" fmla="*/ 38 h 38"/>
                <a:gd name="T6" fmla="*/ 31 w 41"/>
                <a:gd name="T7" fmla="*/ 36 h 38"/>
                <a:gd name="T8" fmla="*/ 33 w 41"/>
                <a:gd name="T9" fmla="*/ 36 h 38"/>
                <a:gd name="T10" fmla="*/ 36 w 41"/>
                <a:gd name="T11" fmla="*/ 33 h 38"/>
                <a:gd name="T12" fmla="*/ 36 w 41"/>
                <a:gd name="T13" fmla="*/ 31 h 38"/>
                <a:gd name="T14" fmla="*/ 38 w 41"/>
                <a:gd name="T15" fmla="*/ 29 h 38"/>
                <a:gd name="T16" fmla="*/ 41 w 41"/>
                <a:gd name="T17" fmla="*/ 24 h 38"/>
                <a:gd name="T18" fmla="*/ 41 w 41"/>
                <a:gd name="T19" fmla="*/ 21 h 38"/>
                <a:gd name="T20" fmla="*/ 41 w 41"/>
                <a:gd name="T21" fmla="*/ 19 h 38"/>
                <a:gd name="T22" fmla="*/ 41 w 41"/>
                <a:gd name="T23" fmla="*/ 14 h 38"/>
                <a:gd name="T24" fmla="*/ 41 w 41"/>
                <a:gd name="T25" fmla="*/ 12 h 38"/>
                <a:gd name="T26" fmla="*/ 38 w 41"/>
                <a:gd name="T27" fmla="*/ 9 h 38"/>
                <a:gd name="T28" fmla="*/ 36 w 41"/>
                <a:gd name="T29" fmla="*/ 7 h 38"/>
                <a:gd name="T30" fmla="*/ 36 w 41"/>
                <a:gd name="T31" fmla="*/ 5 h 38"/>
                <a:gd name="T32" fmla="*/ 33 w 41"/>
                <a:gd name="T33" fmla="*/ 2 h 38"/>
                <a:gd name="T34" fmla="*/ 31 w 41"/>
                <a:gd name="T35" fmla="*/ 0 h 38"/>
                <a:gd name="T36" fmla="*/ 26 w 41"/>
                <a:gd name="T37" fmla="*/ 0 h 38"/>
                <a:gd name="T38" fmla="*/ 24 w 41"/>
                <a:gd name="T39" fmla="*/ 0 h 38"/>
                <a:gd name="T40" fmla="*/ 21 w 41"/>
                <a:gd name="T41" fmla="*/ 0 h 38"/>
                <a:gd name="T42" fmla="*/ 17 w 41"/>
                <a:gd name="T43" fmla="*/ 0 h 38"/>
                <a:gd name="T44" fmla="*/ 14 w 41"/>
                <a:gd name="T45" fmla="*/ 0 h 38"/>
                <a:gd name="T46" fmla="*/ 12 w 41"/>
                <a:gd name="T47" fmla="*/ 0 h 38"/>
                <a:gd name="T48" fmla="*/ 9 w 41"/>
                <a:gd name="T49" fmla="*/ 2 h 38"/>
                <a:gd name="T50" fmla="*/ 7 w 41"/>
                <a:gd name="T51" fmla="*/ 5 h 38"/>
                <a:gd name="T52" fmla="*/ 5 w 41"/>
                <a:gd name="T53" fmla="*/ 7 h 38"/>
                <a:gd name="T54" fmla="*/ 2 w 41"/>
                <a:gd name="T55" fmla="*/ 9 h 38"/>
                <a:gd name="T56" fmla="*/ 2 w 41"/>
                <a:gd name="T57" fmla="*/ 12 h 38"/>
                <a:gd name="T58" fmla="*/ 0 w 41"/>
                <a:gd name="T59" fmla="*/ 14 h 38"/>
                <a:gd name="T60" fmla="*/ 0 w 41"/>
                <a:gd name="T61" fmla="*/ 19 h 38"/>
                <a:gd name="T62" fmla="*/ 0 w 41"/>
                <a:gd name="T63" fmla="*/ 21 h 38"/>
                <a:gd name="T64" fmla="*/ 2 w 41"/>
                <a:gd name="T65" fmla="*/ 24 h 38"/>
                <a:gd name="T66" fmla="*/ 2 w 41"/>
                <a:gd name="T67" fmla="*/ 29 h 38"/>
                <a:gd name="T68" fmla="*/ 5 w 41"/>
                <a:gd name="T69" fmla="*/ 31 h 38"/>
                <a:gd name="T70" fmla="*/ 7 w 41"/>
                <a:gd name="T71" fmla="*/ 33 h 38"/>
                <a:gd name="T72" fmla="*/ 9 w 41"/>
                <a:gd name="T73" fmla="*/ 36 h 38"/>
                <a:gd name="T74" fmla="*/ 12 w 41"/>
                <a:gd name="T75" fmla="*/ 36 h 38"/>
                <a:gd name="T76" fmla="*/ 14 w 41"/>
                <a:gd name="T77" fmla="*/ 38 h 38"/>
                <a:gd name="T78" fmla="*/ 17 w 41"/>
                <a:gd name="T79" fmla="*/ 38 h 38"/>
                <a:gd name="T80" fmla="*/ 21 w 41"/>
                <a:gd name="T81" fmla="*/ 38 h 38"/>
                <a:gd name="T82" fmla="*/ 21 w 41"/>
                <a:gd name="T83" fmla="*/ 38 h 38"/>
                <a:gd name="T84" fmla="*/ 19 w 41"/>
                <a:gd name="T85" fmla="*/ 38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
                <a:gd name="T130" fmla="*/ 0 h 38"/>
                <a:gd name="T131" fmla="*/ 41 w 41"/>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 h="38">
                  <a:moveTo>
                    <a:pt x="19" y="38"/>
                  </a:moveTo>
                  <a:lnTo>
                    <a:pt x="24" y="38"/>
                  </a:lnTo>
                  <a:lnTo>
                    <a:pt x="26" y="38"/>
                  </a:lnTo>
                  <a:lnTo>
                    <a:pt x="31" y="36"/>
                  </a:lnTo>
                  <a:lnTo>
                    <a:pt x="33" y="36"/>
                  </a:lnTo>
                  <a:lnTo>
                    <a:pt x="36" y="33"/>
                  </a:lnTo>
                  <a:lnTo>
                    <a:pt x="36" y="31"/>
                  </a:lnTo>
                  <a:lnTo>
                    <a:pt x="38" y="29"/>
                  </a:lnTo>
                  <a:lnTo>
                    <a:pt x="41" y="24"/>
                  </a:lnTo>
                  <a:lnTo>
                    <a:pt x="41" y="21"/>
                  </a:lnTo>
                  <a:lnTo>
                    <a:pt x="41" y="19"/>
                  </a:lnTo>
                  <a:lnTo>
                    <a:pt x="41" y="14"/>
                  </a:lnTo>
                  <a:lnTo>
                    <a:pt x="41" y="12"/>
                  </a:lnTo>
                  <a:lnTo>
                    <a:pt x="38" y="9"/>
                  </a:lnTo>
                  <a:lnTo>
                    <a:pt x="36" y="7"/>
                  </a:lnTo>
                  <a:lnTo>
                    <a:pt x="36" y="5"/>
                  </a:lnTo>
                  <a:lnTo>
                    <a:pt x="33" y="2"/>
                  </a:lnTo>
                  <a:lnTo>
                    <a:pt x="31" y="0"/>
                  </a:lnTo>
                  <a:lnTo>
                    <a:pt x="26" y="0"/>
                  </a:lnTo>
                  <a:lnTo>
                    <a:pt x="24" y="0"/>
                  </a:lnTo>
                  <a:lnTo>
                    <a:pt x="21" y="0"/>
                  </a:lnTo>
                  <a:lnTo>
                    <a:pt x="17" y="0"/>
                  </a:lnTo>
                  <a:lnTo>
                    <a:pt x="14" y="0"/>
                  </a:lnTo>
                  <a:lnTo>
                    <a:pt x="12" y="0"/>
                  </a:lnTo>
                  <a:lnTo>
                    <a:pt x="9" y="2"/>
                  </a:lnTo>
                  <a:lnTo>
                    <a:pt x="7" y="5"/>
                  </a:lnTo>
                  <a:lnTo>
                    <a:pt x="5" y="7"/>
                  </a:lnTo>
                  <a:lnTo>
                    <a:pt x="2" y="9"/>
                  </a:lnTo>
                  <a:lnTo>
                    <a:pt x="2" y="12"/>
                  </a:lnTo>
                  <a:lnTo>
                    <a:pt x="0" y="14"/>
                  </a:lnTo>
                  <a:lnTo>
                    <a:pt x="0" y="19"/>
                  </a:lnTo>
                  <a:lnTo>
                    <a:pt x="0" y="21"/>
                  </a:lnTo>
                  <a:lnTo>
                    <a:pt x="2" y="24"/>
                  </a:lnTo>
                  <a:lnTo>
                    <a:pt x="2" y="29"/>
                  </a:lnTo>
                  <a:lnTo>
                    <a:pt x="5" y="31"/>
                  </a:lnTo>
                  <a:lnTo>
                    <a:pt x="7" y="33"/>
                  </a:lnTo>
                  <a:lnTo>
                    <a:pt x="9" y="36"/>
                  </a:lnTo>
                  <a:lnTo>
                    <a:pt x="12" y="36"/>
                  </a:lnTo>
                  <a:lnTo>
                    <a:pt x="14" y="38"/>
                  </a:lnTo>
                  <a:lnTo>
                    <a:pt x="17" y="38"/>
                  </a:lnTo>
                  <a:lnTo>
                    <a:pt x="21" y="38"/>
                  </a:lnTo>
                  <a:lnTo>
                    <a:pt x="19" y="38"/>
                  </a:lnTo>
                  <a:close/>
                </a:path>
              </a:pathLst>
            </a:custGeom>
            <a:solidFill>
              <a:srgbClr val="EB7500"/>
            </a:solidFill>
            <a:ln w="9525">
              <a:noFill/>
              <a:round/>
              <a:headEnd/>
              <a:tailEnd/>
            </a:ln>
          </p:spPr>
          <p:txBody>
            <a:bodyPr/>
            <a:lstStyle/>
            <a:p>
              <a:endParaRPr lang="en-US"/>
            </a:p>
          </p:txBody>
        </p:sp>
        <p:sp>
          <p:nvSpPr>
            <p:cNvPr id="61580" name="Freeform 233"/>
            <p:cNvSpPr>
              <a:spLocks/>
            </p:cNvSpPr>
            <p:nvPr/>
          </p:nvSpPr>
          <p:spPr bwMode="auto">
            <a:xfrm>
              <a:off x="3113" y="1779"/>
              <a:ext cx="41" cy="38"/>
            </a:xfrm>
            <a:custGeom>
              <a:avLst/>
              <a:gdLst>
                <a:gd name="T0" fmla="*/ 19 w 41"/>
                <a:gd name="T1" fmla="*/ 38 h 38"/>
                <a:gd name="T2" fmla="*/ 24 w 41"/>
                <a:gd name="T3" fmla="*/ 38 h 38"/>
                <a:gd name="T4" fmla="*/ 26 w 41"/>
                <a:gd name="T5" fmla="*/ 38 h 38"/>
                <a:gd name="T6" fmla="*/ 31 w 41"/>
                <a:gd name="T7" fmla="*/ 36 h 38"/>
                <a:gd name="T8" fmla="*/ 33 w 41"/>
                <a:gd name="T9" fmla="*/ 36 h 38"/>
                <a:gd name="T10" fmla="*/ 36 w 41"/>
                <a:gd name="T11" fmla="*/ 33 h 38"/>
                <a:gd name="T12" fmla="*/ 36 w 41"/>
                <a:gd name="T13" fmla="*/ 31 h 38"/>
                <a:gd name="T14" fmla="*/ 38 w 41"/>
                <a:gd name="T15" fmla="*/ 29 h 38"/>
                <a:gd name="T16" fmla="*/ 41 w 41"/>
                <a:gd name="T17" fmla="*/ 24 h 38"/>
                <a:gd name="T18" fmla="*/ 41 w 41"/>
                <a:gd name="T19" fmla="*/ 21 h 38"/>
                <a:gd name="T20" fmla="*/ 41 w 41"/>
                <a:gd name="T21" fmla="*/ 19 h 38"/>
                <a:gd name="T22" fmla="*/ 41 w 41"/>
                <a:gd name="T23" fmla="*/ 14 h 38"/>
                <a:gd name="T24" fmla="*/ 41 w 41"/>
                <a:gd name="T25" fmla="*/ 12 h 38"/>
                <a:gd name="T26" fmla="*/ 38 w 41"/>
                <a:gd name="T27" fmla="*/ 9 h 38"/>
                <a:gd name="T28" fmla="*/ 36 w 41"/>
                <a:gd name="T29" fmla="*/ 7 h 38"/>
                <a:gd name="T30" fmla="*/ 36 w 41"/>
                <a:gd name="T31" fmla="*/ 5 h 38"/>
                <a:gd name="T32" fmla="*/ 33 w 41"/>
                <a:gd name="T33" fmla="*/ 2 h 38"/>
                <a:gd name="T34" fmla="*/ 31 w 41"/>
                <a:gd name="T35" fmla="*/ 0 h 38"/>
                <a:gd name="T36" fmla="*/ 26 w 41"/>
                <a:gd name="T37" fmla="*/ 0 h 38"/>
                <a:gd name="T38" fmla="*/ 24 w 41"/>
                <a:gd name="T39" fmla="*/ 0 h 38"/>
                <a:gd name="T40" fmla="*/ 21 w 41"/>
                <a:gd name="T41" fmla="*/ 0 h 38"/>
                <a:gd name="T42" fmla="*/ 17 w 41"/>
                <a:gd name="T43" fmla="*/ 0 h 38"/>
                <a:gd name="T44" fmla="*/ 14 w 41"/>
                <a:gd name="T45" fmla="*/ 0 h 38"/>
                <a:gd name="T46" fmla="*/ 12 w 41"/>
                <a:gd name="T47" fmla="*/ 0 h 38"/>
                <a:gd name="T48" fmla="*/ 9 w 41"/>
                <a:gd name="T49" fmla="*/ 2 h 38"/>
                <a:gd name="T50" fmla="*/ 7 w 41"/>
                <a:gd name="T51" fmla="*/ 5 h 38"/>
                <a:gd name="T52" fmla="*/ 5 w 41"/>
                <a:gd name="T53" fmla="*/ 7 h 38"/>
                <a:gd name="T54" fmla="*/ 2 w 41"/>
                <a:gd name="T55" fmla="*/ 9 h 38"/>
                <a:gd name="T56" fmla="*/ 2 w 41"/>
                <a:gd name="T57" fmla="*/ 12 h 38"/>
                <a:gd name="T58" fmla="*/ 0 w 41"/>
                <a:gd name="T59" fmla="*/ 14 h 38"/>
                <a:gd name="T60" fmla="*/ 0 w 41"/>
                <a:gd name="T61" fmla="*/ 19 h 38"/>
                <a:gd name="T62" fmla="*/ 0 w 41"/>
                <a:gd name="T63" fmla="*/ 21 h 38"/>
                <a:gd name="T64" fmla="*/ 2 w 41"/>
                <a:gd name="T65" fmla="*/ 24 h 38"/>
                <a:gd name="T66" fmla="*/ 2 w 41"/>
                <a:gd name="T67" fmla="*/ 29 h 38"/>
                <a:gd name="T68" fmla="*/ 5 w 41"/>
                <a:gd name="T69" fmla="*/ 31 h 38"/>
                <a:gd name="T70" fmla="*/ 7 w 41"/>
                <a:gd name="T71" fmla="*/ 33 h 38"/>
                <a:gd name="T72" fmla="*/ 9 w 41"/>
                <a:gd name="T73" fmla="*/ 36 h 38"/>
                <a:gd name="T74" fmla="*/ 12 w 41"/>
                <a:gd name="T75" fmla="*/ 36 h 38"/>
                <a:gd name="T76" fmla="*/ 14 w 41"/>
                <a:gd name="T77" fmla="*/ 38 h 38"/>
                <a:gd name="T78" fmla="*/ 17 w 41"/>
                <a:gd name="T79" fmla="*/ 38 h 38"/>
                <a:gd name="T80" fmla="*/ 21 w 41"/>
                <a:gd name="T81" fmla="*/ 38 h 38"/>
                <a:gd name="T82" fmla="*/ 21 w 41"/>
                <a:gd name="T83" fmla="*/ 38 h 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
                <a:gd name="T127" fmla="*/ 0 h 38"/>
                <a:gd name="T128" fmla="*/ 41 w 41"/>
                <a:gd name="T129" fmla="*/ 38 h 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 h="38">
                  <a:moveTo>
                    <a:pt x="19" y="38"/>
                  </a:moveTo>
                  <a:lnTo>
                    <a:pt x="24" y="38"/>
                  </a:lnTo>
                  <a:lnTo>
                    <a:pt x="26" y="38"/>
                  </a:lnTo>
                  <a:lnTo>
                    <a:pt x="31" y="36"/>
                  </a:lnTo>
                  <a:lnTo>
                    <a:pt x="33" y="36"/>
                  </a:lnTo>
                  <a:lnTo>
                    <a:pt x="36" y="33"/>
                  </a:lnTo>
                  <a:lnTo>
                    <a:pt x="36" y="31"/>
                  </a:lnTo>
                  <a:lnTo>
                    <a:pt x="38" y="29"/>
                  </a:lnTo>
                  <a:lnTo>
                    <a:pt x="41" y="24"/>
                  </a:lnTo>
                  <a:lnTo>
                    <a:pt x="41" y="21"/>
                  </a:lnTo>
                  <a:lnTo>
                    <a:pt x="41" y="19"/>
                  </a:lnTo>
                  <a:lnTo>
                    <a:pt x="41" y="14"/>
                  </a:lnTo>
                  <a:lnTo>
                    <a:pt x="41" y="12"/>
                  </a:lnTo>
                  <a:lnTo>
                    <a:pt x="38" y="9"/>
                  </a:lnTo>
                  <a:lnTo>
                    <a:pt x="36" y="7"/>
                  </a:lnTo>
                  <a:lnTo>
                    <a:pt x="36" y="5"/>
                  </a:lnTo>
                  <a:lnTo>
                    <a:pt x="33" y="2"/>
                  </a:lnTo>
                  <a:lnTo>
                    <a:pt x="31" y="0"/>
                  </a:lnTo>
                  <a:lnTo>
                    <a:pt x="26" y="0"/>
                  </a:lnTo>
                  <a:lnTo>
                    <a:pt x="24" y="0"/>
                  </a:lnTo>
                  <a:lnTo>
                    <a:pt x="21" y="0"/>
                  </a:lnTo>
                  <a:lnTo>
                    <a:pt x="17" y="0"/>
                  </a:lnTo>
                  <a:lnTo>
                    <a:pt x="14" y="0"/>
                  </a:lnTo>
                  <a:lnTo>
                    <a:pt x="12" y="0"/>
                  </a:lnTo>
                  <a:lnTo>
                    <a:pt x="9" y="2"/>
                  </a:lnTo>
                  <a:lnTo>
                    <a:pt x="7" y="5"/>
                  </a:lnTo>
                  <a:lnTo>
                    <a:pt x="5" y="7"/>
                  </a:lnTo>
                  <a:lnTo>
                    <a:pt x="2" y="9"/>
                  </a:lnTo>
                  <a:lnTo>
                    <a:pt x="2" y="12"/>
                  </a:lnTo>
                  <a:lnTo>
                    <a:pt x="0" y="14"/>
                  </a:lnTo>
                  <a:lnTo>
                    <a:pt x="0" y="19"/>
                  </a:lnTo>
                  <a:lnTo>
                    <a:pt x="0" y="21"/>
                  </a:lnTo>
                  <a:lnTo>
                    <a:pt x="2" y="24"/>
                  </a:lnTo>
                  <a:lnTo>
                    <a:pt x="2" y="29"/>
                  </a:lnTo>
                  <a:lnTo>
                    <a:pt x="5" y="31"/>
                  </a:lnTo>
                  <a:lnTo>
                    <a:pt x="7" y="33"/>
                  </a:lnTo>
                  <a:lnTo>
                    <a:pt x="9" y="36"/>
                  </a:lnTo>
                  <a:lnTo>
                    <a:pt x="12" y="36"/>
                  </a:lnTo>
                  <a:lnTo>
                    <a:pt x="14" y="38"/>
                  </a:lnTo>
                  <a:lnTo>
                    <a:pt x="17" y="38"/>
                  </a:lnTo>
                  <a:lnTo>
                    <a:pt x="21" y="38"/>
                  </a:lnTo>
                </a:path>
              </a:pathLst>
            </a:custGeom>
            <a:noFill/>
            <a:ln w="3175">
              <a:solidFill>
                <a:srgbClr val="EB7500"/>
              </a:solidFill>
              <a:prstDash val="solid"/>
              <a:round/>
              <a:headEnd/>
              <a:tailEnd/>
            </a:ln>
          </p:spPr>
          <p:txBody>
            <a:bodyPr/>
            <a:lstStyle/>
            <a:p>
              <a:endParaRPr lang="en-US"/>
            </a:p>
          </p:txBody>
        </p:sp>
        <p:sp>
          <p:nvSpPr>
            <p:cNvPr id="61581" name="Freeform 234"/>
            <p:cNvSpPr>
              <a:spLocks/>
            </p:cNvSpPr>
            <p:nvPr/>
          </p:nvSpPr>
          <p:spPr bwMode="auto">
            <a:xfrm>
              <a:off x="3113" y="2018"/>
              <a:ext cx="41" cy="38"/>
            </a:xfrm>
            <a:custGeom>
              <a:avLst/>
              <a:gdLst>
                <a:gd name="T0" fmla="*/ 19 w 41"/>
                <a:gd name="T1" fmla="*/ 38 h 38"/>
                <a:gd name="T2" fmla="*/ 24 w 41"/>
                <a:gd name="T3" fmla="*/ 38 h 38"/>
                <a:gd name="T4" fmla="*/ 26 w 41"/>
                <a:gd name="T5" fmla="*/ 38 h 38"/>
                <a:gd name="T6" fmla="*/ 31 w 41"/>
                <a:gd name="T7" fmla="*/ 35 h 38"/>
                <a:gd name="T8" fmla="*/ 33 w 41"/>
                <a:gd name="T9" fmla="*/ 35 h 38"/>
                <a:gd name="T10" fmla="*/ 36 w 41"/>
                <a:gd name="T11" fmla="*/ 33 h 38"/>
                <a:gd name="T12" fmla="*/ 36 w 41"/>
                <a:gd name="T13" fmla="*/ 31 h 38"/>
                <a:gd name="T14" fmla="*/ 38 w 41"/>
                <a:gd name="T15" fmla="*/ 28 h 38"/>
                <a:gd name="T16" fmla="*/ 41 w 41"/>
                <a:gd name="T17" fmla="*/ 23 h 38"/>
                <a:gd name="T18" fmla="*/ 41 w 41"/>
                <a:gd name="T19" fmla="*/ 21 h 38"/>
                <a:gd name="T20" fmla="*/ 41 w 41"/>
                <a:gd name="T21" fmla="*/ 19 h 38"/>
                <a:gd name="T22" fmla="*/ 41 w 41"/>
                <a:gd name="T23" fmla="*/ 14 h 38"/>
                <a:gd name="T24" fmla="*/ 41 w 41"/>
                <a:gd name="T25" fmla="*/ 11 h 38"/>
                <a:gd name="T26" fmla="*/ 38 w 41"/>
                <a:gd name="T27" fmla="*/ 9 h 38"/>
                <a:gd name="T28" fmla="*/ 36 w 41"/>
                <a:gd name="T29" fmla="*/ 7 h 38"/>
                <a:gd name="T30" fmla="*/ 36 w 41"/>
                <a:gd name="T31" fmla="*/ 4 h 38"/>
                <a:gd name="T32" fmla="*/ 33 w 41"/>
                <a:gd name="T33" fmla="*/ 2 h 38"/>
                <a:gd name="T34" fmla="*/ 31 w 41"/>
                <a:gd name="T35" fmla="*/ 0 h 38"/>
                <a:gd name="T36" fmla="*/ 26 w 41"/>
                <a:gd name="T37" fmla="*/ 0 h 38"/>
                <a:gd name="T38" fmla="*/ 24 w 41"/>
                <a:gd name="T39" fmla="*/ 0 h 38"/>
                <a:gd name="T40" fmla="*/ 21 w 41"/>
                <a:gd name="T41" fmla="*/ 0 h 38"/>
                <a:gd name="T42" fmla="*/ 17 w 41"/>
                <a:gd name="T43" fmla="*/ 0 h 38"/>
                <a:gd name="T44" fmla="*/ 14 w 41"/>
                <a:gd name="T45" fmla="*/ 0 h 38"/>
                <a:gd name="T46" fmla="*/ 12 w 41"/>
                <a:gd name="T47" fmla="*/ 0 h 38"/>
                <a:gd name="T48" fmla="*/ 9 w 41"/>
                <a:gd name="T49" fmla="*/ 2 h 38"/>
                <a:gd name="T50" fmla="*/ 7 w 41"/>
                <a:gd name="T51" fmla="*/ 4 h 38"/>
                <a:gd name="T52" fmla="*/ 5 w 41"/>
                <a:gd name="T53" fmla="*/ 7 h 38"/>
                <a:gd name="T54" fmla="*/ 2 w 41"/>
                <a:gd name="T55" fmla="*/ 9 h 38"/>
                <a:gd name="T56" fmla="*/ 2 w 41"/>
                <a:gd name="T57" fmla="*/ 11 h 38"/>
                <a:gd name="T58" fmla="*/ 0 w 41"/>
                <a:gd name="T59" fmla="*/ 14 h 38"/>
                <a:gd name="T60" fmla="*/ 0 w 41"/>
                <a:gd name="T61" fmla="*/ 19 h 38"/>
                <a:gd name="T62" fmla="*/ 0 w 41"/>
                <a:gd name="T63" fmla="*/ 21 h 38"/>
                <a:gd name="T64" fmla="*/ 2 w 41"/>
                <a:gd name="T65" fmla="*/ 23 h 38"/>
                <a:gd name="T66" fmla="*/ 2 w 41"/>
                <a:gd name="T67" fmla="*/ 28 h 38"/>
                <a:gd name="T68" fmla="*/ 5 w 41"/>
                <a:gd name="T69" fmla="*/ 31 h 38"/>
                <a:gd name="T70" fmla="*/ 7 w 41"/>
                <a:gd name="T71" fmla="*/ 33 h 38"/>
                <a:gd name="T72" fmla="*/ 9 w 41"/>
                <a:gd name="T73" fmla="*/ 35 h 38"/>
                <a:gd name="T74" fmla="*/ 12 w 41"/>
                <a:gd name="T75" fmla="*/ 35 h 38"/>
                <a:gd name="T76" fmla="*/ 14 w 41"/>
                <a:gd name="T77" fmla="*/ 38 h 38"/>
                <a:gd name="T78" fmla="*/ 17 w 41"/>
                <a:gd name="T79" fmla="*/ 38 h 38"/>
                <a:gd name="T80" fmla="*/ 21 w 41"/>
                <a:gd name="T81" fmla="*/ 38 h 38"/>
                <a:gd name="T82" fmla="*/ 21 w 41"/>
                <a:gd name="T83" fmla="*/ 38 h 38"/>
                <a:gd name="T84" fmla="*/ 19 w 41"/>
                <a:gd name="T85" fmla="*/ 38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
                <a:gd name="T130" fmla="*/ 0 h 38"/>
                <a:gd name="T131" fmla="*/ 41 w 41"/>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 h="38">
                  <a:moveTo>
                    <a:pt x="19" y="38"/>
                  </a:moveTo>
                  <a:lnTo>
                    <a:pt x="24" y="38"/>
                  </a:lnTo>
                  <a:lnTo>
                    <a:pt x="26" y="38"/>
                  </a:lnTo>
                  <a:lnTo>
                    <a:pt x="31" y="35"/>
                  </a:lnTo>
                  <a:lnTo>
                    <a:pt x="33" y="35"/>
                  </a:lnTo>
                  <a:lnTo>
                    <a:pt x="36" y="33"/>
                  </a:lnTo>
                  <a:lnTo>
                    <a:pt x="36" y="31"/>
                  </a:lnTo>
                  <a:lnTo>
                    <a:pt x="38" y="28"/>
                  </a:lnTo>
                  <a:lnTo>
                    <a:pt x="41" y="23"/>
                  </a:lnTo>
                  <a:lnTo>
                    <a:pt x="41" y="21"/>
                  </a:lnTo>
                  <a:lnTo>
                    <a:pt x="41" y="19"/>
                  </a:lnTo>
                  <a:lnTo>
                    <a:pt x="41" y="14"/>
                  </a:lnTo>
                  <a:lnTo>
                    <a:pt x="41" y="11"/>
                  </a:lnTo>
                  <a:lnTo>
                    <a:pt x="38" y="9"/>
                  </a:lnTo>
                  <a:lnTo>
                    <a:pt x="36" y="7"/>
                  </a:lnTo>
                  <a:lnTo>
                    <a:pt x="36" y="4"/>
                  </a:lnTo>
                  <a:lnTo>
                    <a:pt x="33" y="2"/>
                  </a:lnTo>
                  <a:lnTo>
                    <a:pt x="31" y="0"/>
                  </a:lnTo>
                  <a:lnTo>
                    <a:pt x="26" y="0"/>
                  </a:lnTo>
                  <a:lnTo>
                    <a:pt x="24" y="0"/>
                  </a:lnTo>
                  <a:lnTo>
                    <a:pt x="21" y="0"/>
                  </a:lnTo>
                  <a:lnTo>
                    <a:pt x="17" y="0"/>
                  </a:lnTo>
                  <a:lnTo>
                    <a:pt x="14" y="0"/>
                  </a:lnTo>
                  <a:lnTo>
                    <a:pt x="12" y="0"/>
                  </a:lnTo>
                  <a:lnTo>
                    <a:pt x="9" y="2"/>
                  </a:lnTo>
                  <a:lnTo>
                    <a:pt x="7" y="4"/>
                  </a:lnTo>
                  <a:lnTo>
                    <a:pt x="5" y="7"/>
                  </a:lnTo>
                  <a:lnTo>
                    <a:pt x="2" y="9"/>
                  </a:lnTo>
                  <a:lnTo>
                    <a:pt x="2" y="11"/>
                  </a:lnTo>
                  <a:lnTo>
                    <a:pt x="0" y="14"/>
                  </a:lnTo>
                  <a:lnTo>
                    <a:pt x="0" y="19"/>
                  </a:lnTo>
                  <a:lnTo>
                    <a:pt x="0" y="21"/>
                  </a:lnTo>
                  <a:lnTo>
                    <a:pt x="2" y="23"/>
                  </a:lnTo>
                  <a:lnTo>
                    <a:pt x="2" y="28"/>
                  </a:lnTo>
                  <a:lnTo>
                    <a:pt x="5" y="31"/>
                  </a:lnTo>
                  <a:lnTo>
                    <a:pt x="7" y="33"/>
                  </a:lnTo>
                  <a:lnTo>
                    <a:pt x="9" y="35"/>
                  </a:lnTo>
                  <a:lnTo>
                    <a:pt x="12" y="35"/>
                  </a:lnTo>
                  <a:lnTo>
                    <a:pt x="14" y="38"/>
                  </a:lnTo>
                  <a:lnTo>
                    <a:pt x="17" y="38"/>
                  </a:lnTo>
                  <a:lnTo>
                    <a:pt x="21" y="38"/>
                  </a:lnTo>
                  <a:lnTo>
                    <a:pt x="19" y="38"/>
                  </a:lnTo>
                  <a:close/>
                </a:path>
              </a:pathLst>
            </a:custGeom>
            <a:solidFill>
              <a:srgbClr val="EB7500"/>
            </a:solidFill>
            <a:ln w="9525">
              <a:noFill/>
              <a:round/>
              <a:headEnd/>
              <a:tailEnd/>
            </a:ln>
          </p:spPr>
          <p:txBody>
            <a:bodyPr/>
            <a:lstStyle/>
            <a:p>
              <a:endParaRPr lang="en-US"/>
            </a:p>
          </p:txBody>
        </p:sp>
        <p:sp>
          <p:nvSpPr>
            <p:cNvPr id="61582" name="Freeform 235"/>
            <p:cNvSpPr>
              <a:spLocks/>
            </p:cNvSpPr>
            <p:nvPr/>
          </p:nvSpPr>
          <p:spPr bwMode="auto">
            <a:xfrm>
              <a:off x="3113" y="2018"/>
              <a:ext cx="41" cy="38"/>
            </a:xfrm>
            <a:custGeom>
              <a:avLst/>
              <a:gdLst>
                <a:gd name="T0" fmla="*/ 19 w 41"/>
                <a:gd name="T1" fmla="*/ 38 h 38"/>
                <a:gd name="T2" fmla="*/ 24 w 41"/>
                <a:gd name="T3" fmla="*/ 38 h 38"/>
                <a:gd name="T4" fmla="*/ 26 w 41"/>
                <a:gd name="T5" fmla="*/ 38 h 38"/>
                <a:gd name="T6" fmla="*/ 31 w 41"/>
                <a:gd name="T7" fmla="*/ 35 h 38"/>
                <a:gd name="T8" fmla="*/ 33 w 41"/>
                <a:gd name="T9" fmla="*/ 35 h 38"/>
                <a:gd name="T10" fmla="*/ 36 w 41"/>
                <a:gd name="T11" fmla="*/ 33 h 38"/>
                <a:gd name="T12" fmla="*/ 36 w 41"/>
                <a:gd name="T13" fmla="*/ 31 h 38"/>
                <a:gd name="T14" fmla="*/ 38 w 41"/>
                <a:gd name="T15" fmla="*/ 28 h 38"/>
                <a:gd name="T16" fmla="*/ 41 w 41"/>
                <a:gd name="T17" fmla="*/ 23 h 38"/>
                <a:gd name="T18" fmla="*/ 41 w 41"/>
                <a:gd name="T19" fmla="*/ 21 h 38"/>
                <a:gd name="T20" fmla="*/ 41 w 41"/>
                <a:gd name="T21" fmla="*/ 19 h 38"/>
                <a:gd name="T22" fmla="*/ 41 w 41"/>
                <a:gd name="T23" fmla="*/ 14 h 38"/>
                <a:gd name="T24" fmla="*/ 41 w 41"/>
                <a:gd name="T25" fmla="*/ 11 h 38"/>
                <a:gd name="T26" fmla="*/ 38 w 41"/>
                <a:gd name="T27" fmla="*/ 9 h 38"/>
                <a:gd name="T28" fmla="*/ 36 w 41"/>
                <a:gd name="T29" fmla="*/ 7 h 38"/>
                <a:gd name="T30" fmla="*/ 36 w 41"/>
                <a:gd name="T31" fmla="*/ 4 h 38"/>
                <a:gd name="T32" fmla="*/ 33 w 41"/>
                <a:gd name="T33" fmla="*/ 2 h 38"/>
                <a:gd name="T34" fmla="*/ 31 w 41"/>
                <a:gd name="T35" fmla="*/ 0 h 38"/>
                <a:gd name="T36" fmla="*/ 26 w 41"/>
                <a:gd name="T37" fmla="*/ 0 h 38"/>
                <a:gd name="T38" fmla="*/ 24 w 41"/>
                <a:gd name="T39" fmla="*/ 0 h 38"/>
                <a:gd name="T40" fmla="*/ 21 w 41"/>
                <a:gd name="T41" fmla="*/ 0 h 38"/>
                <a:gd name="T42" fmla="*/ 17 w 41"/>
                <a:gd name="T43" fmla="*/ 0 h 38"/>
                <a:gd name="T44" fmla="*/ 14 w 41"/>
                <a:gd name="T45" fmla="*/ 0 h 38"/>
                <a:gd name="T46" fmla="*/ 12 w 41"/>
                <a:gd name="T47" fmla="*/ 0 h 38"/>
                <a:gd name="T48" fmla="*/ 9 w 41"/>
                <a:gd name="T49" fmla="*/ 2 h 38"/>
                <a:gd name="T50" fmla="*/ 7 w 41"/>
                <a:gd name="T51" fmla="*/ 4 h 38"/>
                <a:gd name="T52" fmla="*/ 5 w 41"/>
                <a:gd name="T53" fmla="*/ 7 h 38"/>
                <a:gd name="T54" fmla="*/ 2 w 41"/>
                <a:gd name="T55" fmla="*/ 9 h 38"/>
                <a:gd name="T56" fmla="*/ 2 w 41"/>
                <a:gd name="T57" fmla="*/ 11 h 38"/>
                <a:gd name="T58" fmla="*/ 0 w 41"/>
                <a:gd name="T59" fmla="*/ 14 h 38"/>
                <a:gd name="T60" fmla="*/ 0 w 41"/>
                <a:gd name="T61" fmla="*/ 19 h 38"/>
                <a:gd name="T62" fmla="*/ 0 w 41"/>
                <a:gd name="T63" fmla="*/ 21 h 38"/>
                <a:gd name="T64" fmla="*/ 2 w 41"/>
                <a:gd name="T65" fmla="*/ 23 h 38"/>
                <a:gd name="T66" fmla="*/ 2 w 41"/>
                <a:gd name="T67" fmla="*/ 28 h 38"/>
                <a:gd name="T68" fmla="*/ 5 w 41"/>
                <a:gd name="T69" fmla="*/ 31 h 38"/>
                <a:gd name="T70" fmla="*/ 7 w 41"/>
                <a:gd name="T71" fmla="*/ 33 h 38"/>
                <a:gd name="T72" fmla="*/ 9 w 41"/>
                <a:gd name="T73" fmla="*/ 35 h 38"/>
                <a:gd name="T74" fmla="*/ 12 w 41"/>
                <a:gd name="T75" fmla="*/ 35 h 38"/>
                <a:gd name="T76" fmla="*/ 14 w 41"/>
                <a:gd name="T77" fmla="*/ 38 h 38"/>
                <a:gd name="T78" fmla="*/ 17 w 41"/>
                <a:gd name="T79" fmla="*/ 38 h 38"/>
                <a:gd name="T80" fmla="*/ 21 w 41"/>
                <a:gd name="T81" fmla="*/ 38 h 38"/>
                <a:gd name="T82" fmla="*/ 21 w 41"/>
                <a:gd name="T83" fmla="*/ 38 h 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
                <a:gd name="T127" fmla="*/ 0 h 38"/>
                <a:gd name="T128" fmla="*/ 41 w 41"/>
                <a:gd name="T129" fmla="*/ 38 h 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 h="38">
                  <a:moveTo>
                    <a:pt x="19" y="38"/>
                  </a:moveTo>
                  <a:lnTo>
                    <a:pt x="24" y="38"/>
                  </a:lnTo>
                  <a:lnTo>
                    <a:pt x="26" y="38"/>
                  </a:lnTo>
                  <a:lnTo>
                    <a:pt x="31" y="35"/>
                  </a:lnTo>
                  <a:lnTo>
                    <a:pt x="33" y="35"/>
                  </a:lnTo>
                  <a:lnTo>
                    <a:pt x="36" y="33"/>
                  </a:lnTo>
                  <a:lnTo>
                    <a:pt x="36" y="31"/>
                  </a:lnTo>
                  <a:lnTo>
                    <a:pt x="38" y="28"/>
                  </a:lnTo>
                  <a:lnTo>
                    <a:pt x="41" y="23"/>
                  </a:lnTo>
                  <a:lnTo>
                    <a:pt x="41" y="21"/>
                  </a:lnTo>
                  <a:lnTo>
                    <a:pt x="41" y="19"/>
                  </a:lnTo>
                  <a:lnTo>
                    <a:pt x="41" y="14"/>
                  </a:lnTo>
                  <a:lnTo>
                    <a:pt x="41" y="11"/>
                  </a:lnTo>
                  <a:lnTo>
                    <a:pt x="38" y="9"/>
                  </a:lnTo>
                  <a:lnTo>
                    <a:pt x="36" y="7"/>
                  </a:lnTo>
                  <a:lnTo>
                    <a:pt x="36" y="4"/>
                  </a:lnTo>
                  <a:lnTo>
                    <a:pt x="33" y="2"/>
                  </a:lnTo>
                  <a:lnTo>
                    <a:pt x="31" y="0"/>
                  </a:lnTo>
                  <a:lnTo>
                    <a:pt x="26" y="0"/>
                  </a:lnTo>
                  <a:lnTo>
                    <a:pt x="24" y="0"/>
                  </a:lnTo>
                  <a:lnTo>
                    <a:pt x="21" y="0"/>
                  </a:lnTo>
                  <a:lnTo>
                    <a:pt x="17" y="0"/>
                  </a:lnTo>
                  <a:lnTo>
                    <a:pt x="14" y="0"/>
                  </a:lnTo>
                  <a:lnTo>
                    <a:pt x="12" y="0"/>
                  </a:lnTo>
                  <a:lnTo>
                    <a:pt x="9" y="2"/>
                  </a:lnTo>
                  <a:lnTo>
                    <a:pt x="7" y="4"/>
                  </a:lnTo>
                  <a:lnTo>
                    <a:pt x="5" y="7"/>
                  </a:lnTo>
                  <a:lnTo>
                    <a:pt x="2" y="9"/>
                  </a:lnTo>
                  <a:lnTo>
                    <a:pt x="2" y="11"/>
                  </a:lnTo>
                  <a:lnTo>
                    <a:pt x="0" y="14"/>
                  </a:lnTo>
                  <a:lnTo>
                    <a:pt x="0" y="19"/>
                  </a:lnTo>
                  <a:lnTo>
                    <a:pt x="0" y="21"/>
                  </a:lnTo>
                  <a:lnTo>
                    <a:pt x="2" y="23"/>
                  </a:lnTo>
                  <a:lnTo>
                    <a:pt x="2" y="28"/>
                  </a:lnTo>
                  <a:lnTo>
                    <a:pt x="5" y="31"/>
                  </a:lnTo>
                  <a:lnTo>
                    <a:pt x="7" y="33"/>
                  </a:lnTo>
                  <a:lnTo>
                    <a:pt x="9" y="35"/>
                  </a:lnTo>
                  <a:lnTo>
                    <a:pt x="12" y="35"/>
                  </a:lnTo>
                  <a:lnTo>
                    <a:pt x="14" y="38"/>
                  </a:lnTo>
                  <a:lnTo>
                    <a:pt x="17" y="38"/>
                  </a:lnTo>
                  <a:lnTo>
                    <a:pt x="21" y="38"/>
                  </a:lnTo>
                </a:path>
              </a:pathLst>
            </a:custGeom>
            <a:noFill/>
            <a:ln w="3175">
              <a:solidFill>
                <a:srgbClr val="EB7500"/>
              </a:solidFill>
              <a:prstDash val="solid"/>
              <a:round/>
              <a:headEnd/>
              <a:tailEnd/>
            </a:ln>
          </p:spPr>
          <p:txBody>
            <a:bodyPr/>
            <a:lstStyle/>
            <a:p>
              <a:endParaRPr lang="en-US"/>
            </a:p>
          </p:txBody>
        </p:sp>
        <p:sp>
          <p:nvSpPr>
            <p:cNvPr id="61583" name="Freeform 236"/>
            <p:cNvSpPr>
              <a:spLocks/>
            </p:cNvSpPr>
            <p:nvPr/>
          </p:nvSpPr>
          <p:spPr bwMode="auto">
            <a:xfrm>
              <a:off x="4087" y="2113"/>
              <a:ext cx="45" cy="38"/>
            </a:xfrm>
            <a:custGeom>
              <a:avLst/>
              <a:gdLst>
                <a:gd name="T0" fmla="*/ 19 w 45"/>
                <a:gd name="T1" fmla="*/ 0 h 38"/>
                <a:gd name="T2" fmla="*/ 0 w 45"/>
                <a:gd name="T3" fmla="*/ 36 h 38"/>
                <a:gd name="T4" fmla="*/ 45 w 45"/>
                <a:gd name="T5" fmla="*/ 38 h 38"/>
                <a:gd name="T6" fmla="*/ 22 w 45"/>
                <a:gd name="T7" fmla="*/ 0 h 38"/>
                <a:gd name="T8" fmla="*/ 22 w 45"/>
                <a:gd name="T9" fmla="*/ 0 h 38"/>
                <a:gd name="T10" fmla="*/ 19 w 45"/>
                <a:gd name="T11" fmla="*/ 0 h 38"/>
                <a:gd name="T12" fmla="*/ 0 60000 65536"/>
                <a:gd name="T13" fmla="*/ 0 60000 65536"/>
                <a:gd name="T14" fmla="*/ 0 60000 65536"/>
                <a:gd name="T15" fmla="*/ 0 60000 65536"/>
                <a:gd name="T16" fmla="*/ 0 60000 65536"/>
                <a:gd name="T17" fmla="*/ 0 60000 65536"/>
                <a:gd name="T18" fmla="*/ 0 w 45"/>
                <a:gd name="T19" fmla="*/ 0 h 38"/>
                <a:gd name="T20" fmla="*/ 45 w 45"/>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5" h="38">
                  <a:moveTo>
                    <a:pt x="19" y="0"/>
                  </a:moveTo>
                  <a:lnTo>
                    <a:pt x="0" y="36"/>
                  </a:lnTo>
                  <a:lnTo>
                    <a:pt x="45" y="38"/>
                  </a:lnTo>
                  <a:lnTo>
                    <a:pt x="22" y="0"/>
                  </a:lnTo>
                  <a:lnTo>
                    <a:pt x="19" y="0"/>
                  </a:lnTo>
                  <a:close/>
                </a:path>
              </a:pathLst>
            </a:custGeom>
            <a:solidFill>
              <a:srgbClr val="EB7500"/>
            </a:solidFill>
            <a:ln w="9525">
              <a:noFill/>
              <a:round/>
              <a:headEnd/>
              <a:tailEnd/>
            </a:ln>
          </p:spPr>
          <p:txBody>
            <a:bodyPr/>
            <a:lstStyle/>
            <a:p>
              <a:endParaRPr lang="en-US"/>
            </a:p>
          </p:txBody>
        </p:sp>
        <p:sp>
          <p:nvSpPr>
            <p:cNvPr id="61584" name="Freeform 237"/>
            <p:cNvSpPr>
              <a:spLocks/>
            </p:cNvSpPr>
            <p:nvPr/>
          </p:nvSpPr>
          <p:spPr bwMode="auto">
            <a:xfrm>
              <a:off x="4087" y="2113"/>
              <a:ext cx="45" cy="38"/>
            </a:xfrm>
            <a:custGeom>
              <a:avLst/>
              <a:gdLst>
                <a:gd name="T0" fmla="*/ 19 w 45"/>
                <a:gd name="T1" fmla="*/ 0 h 38"/>
                <a:gd name="T2" fmla="*/ 0 w 45"/>
                <a:gd name="T3" fmla="*/ 36 h 38"/>
                <a:gd name="T4" fmla="*/ 45 w 45"/>
                <a:gd name="T5" fmla="*/ 38 h 38"/>
                <a:gd name="T6" fmla="*/ 22 w 45"/>
                <a:gd name="T7" fmla="*/ 0 h 38"/>
                <a:gd name="T8" fmla="*/ 22 w 45"/>
                <a:gd name="T9" fmla="*/ 0 h 38"/>
                <a:gd name="T10" fmla="*/ 0 60000 65536"/>
                <a:gd name="T11" fmla="*/ 0 60000 65536"/>
                <a:gd name="T12" fmla="*/ 0 60000 65536"/>
                <a:gd name="T13" fmla="*/ 0 60000 65536"/>
                <a:gd name="T14" fmla="*/ 0 60000 65536"/>
                <a:gd name="T15" fmla="*/ 0 w 45"/>
                <a:gd name="T16" fmla="*/ 0 h 38"/>
                <a:gd name="T17" fmla="*/ 45 w 45"/>
                <a:gd name="T18" fmla="*/ 38 h 38"/>
              </a:gdLst>
              <a:ahLst/>
              <a:cxnLst>
                <a:cxn ang="T10">
                  <a:pos x="T0" y="T1"/>
                </a:cxn>
                <a:cxn ang="T11">
                  <a:pos x="T2" y="T3"/>
                </a:cxn>
                <a:cxn ang="T12">
                  <a:pos x="T4" y="T5"/>
                </a:cxn>
                <a:cxn ang="T13">
                  <a:pos x="T6" y="T7"/>
                </a:cxn>
                <a:cxn ang="T14">
                  <a:pos x="T8" y="T9"/>
                </a:cxn>
              </a:cxnLst>
              <a:rect l="T15" t="T16" r="T17" b="T18"/>
              <a:pathLst>
                <a:path w="45" h="38">
                  <a:moveTo>
                    <a:pt x="19" y="0"/>
                  </a:moveTo>
                  <a:lnTo>
                    <a:pt x="0" y="36"/>
                  </a:lnTo>
                  <a:lnTo>
                    <a:pt x="45" y="38"/>
                  </a:lnTo>
                  <a:lnTo>
                    <a:pt x="22" y="0"/>
                  </a:lnTo>
                </a:path>
              </a:pathLst>
            </a:custGeom>
            <a:noFill/>
            <a:ln w="3175">
              <a:solidFill>
                <a:srgbClr val="EB7500"/>
              </a:solidFill>
              <a:prstDash val="solid"/>
              <a:round/>
              <a:headEnd/>
              <a:tailEnd/>
            </a:ln>
          </p:spPr>
          <p:txBody>
            <a:bodyPr/>
            <a:lstStyle/>
            <a:p>
              <a:endParaRPr lang="en-US"/>
            </a:p>
          </p:txBody>
        </p:sp>
        <p:sp>
          <p:nvSpPr>
            <p:cNvPr id="61585" name="Freeform 238"/>
            <p:cNvSpPr>
              <a:spLocks/>
            </p:cNvSpPr>
            <p:nvPr/>
          </p:nvSpPr>
          <p:spPr bwMode="auto">
            <a:xfrm>
              <a:off x="3122" y="1555"/>
              <a:ext cx="987" cy="587"/>
            </a:xfrm>
            <a:custGeom>
              <a:avLst/>
              <a:gdLst>
                <a:gd name="T0" fmla="*/ 0 w 987"/>
                <a:gd name="T1" fmla="*/ 7 h 587"/>
                <a:gd name="T2" fmla="*/ 982 w 987"/>
                <a:gd name="T3" fmla="*/ 587 h 587"/>
                <a:gd name="T4" fmla="*/ 987 w 987"/>
                <a:gd name="T5" fmla="*/ 577 h 587"/>
                <a:gd name="T6" fmla="*/ 8 w 987"/>
                <a:gd name="T7" fmla="*/ 0 h 587"/>
                <a:gd name="T8" fmla="*/ 3 w 987"/>
                <a:gd name="T9" fmla="*/ 7 h 587"/>
                <a:gd name="T10" fmla="*/ 3 w 987"/>
                <a:gd name="T11" fmla="*/ 7 h 587"/>
                <a:gd name="T12" fmla="*/ 0 w 987"/>
                <a:gd name="T13" fmla="*/ 7 h 587"/>
                <a:gd name="T14" fmla="*/ 0 60000 65536"/>
                <a:gd name="T15" fmla="*/ 0 60000 65536"/>
                <a:gd name="T16" fmla="*/ 0 60000 65536"/>
                <a:gd name="T17" fmla="*/ 0 60000 65536"/>
                <a:gd name="T18" fmla="*/ 0 60000 65536"/>
                <a:gd name="T19" fmla="*/ 0 60000 65536"/>
                <a:gd name="T20" fmla="*/ 0 60000 65536"/>
                <a:gd name="T21" fmla="*/ 0 w 987"/>
                <a:gd name="T22" fmla="*/ 0 h 587"/>
                <a:gd name="T23" fmla="*/ 987 w 987"/>
                <a:gd name="T24" fmla="*/ 587 h 5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7" h="587">
                  <a:moveTo>
                    <a:pt x="0" y="7"/>
                  </a:moveTo>
                  <a:lnTo>
                    <a:pt x="982" y="587"/>
                  </a:lnTo>
                  <a:lnTo>
                    <a:pt x="987" y="577"/>
                  </a:lnTo>
                  <a:lnTo>
                    <a:pt x="8" y="0"/>
                  </a:lnTo>
                  <a:lnTo>
                    <a:pt x="3" y="7"/>
                  </a:lnTo>
                  <a:lnTo>
                    <a:pt x="0" y="7"/>
                  </a:lnTo>
                  <a:close/>
                </a:path>
              </a:pathLst>
            </a:custGeom>
            <a:solidFill>
              <a:srgbClr val="EB7500"/>
            </a:solidFill>
            <a:ln w="9525">
              <a:noFill/>
              <a:round/>
              <a:headEnd/>
              <a:tailEnd/>
            </a:ln>
          </p:spPr>
          <p:txBody>
            <a:bodyPr/>
            <a:lstStyle/>
            <a:p>
              <a:endParaRPr lang="en-US"/>
            </a:p>
          </p:txBody>
        </p:sp>
        <p:sp>
          <p:nvSpPr>
            <p:cNvPr id="61586" name="Freeform 239"/>
            <p:cNvSpPr>
              <a:spLocks/>
            </p:cNvSpPr>
            <p:nvPr/>
          </p:nvSpPr>
          <p:spPr bwMode="auto">
            <a:xfrm>
              <a:off x="3122" y="1555"/>
              <a:ext cx="987" cy="587"/>
            </a:xfrm>
            <a:custGeom>
              <a:avLst/>
              <a:gdLst>
                <a:gd name="T0" fmla="*/ 0 w 987"/>
                <a:gd name="T1" fmla="*/ 7 h 587"/>
                <a:gd name="T2" fmla="*/ 982 w 987"/>
                <a:gd name="T3" fmla="*/ 587 h 587"/>
                <a:gd name="T4" fmla="*/ 987 w 987"/>
                <a:gd name="T5" fmla="*/ 577 h 587"/>
                <a:gd name="T6" fmla="*/ 8 w 987"/>
                <a:gd name="T7" fmla="*/ 0 h 587"/>
                <a:gd name="T8" fmla="*/ 3 w 987"/>
                <a:gd name="T9" fmla="*/ 7 h 587"/>
                <a:gd name="T10" fmla="*/ 3 w 987"/>
                <a:gd name="T11" fmla="*/ 7 h 587"/>
                <a:gd name="T12" fmla="*/ 0 60000 65536"/>
                <a:gd name="T13" fmla="*/ 0 60000 65536"/>
                <a:gd name="T14" fmla="*/ 0 60000 65536"/>
                <a:gd name="T15" fmla="*/ 0 60000 65536"/>
                <a:gd name="T16" fmla="*/ 0 60000 65536"/>
                <a:gd name="T17" fmla="*/ 0 60000 65536"/>
                <a:gd name="T18" fmla="*/ 0 w 987"/>
                <a:gd name="T19" fmla="*/ 0 h 587"/>
                <a:gd name="T20" fmla="*/ 987 w 987"/>
                <a:gd name="T21" fmla="*/ 587 h 587"/>
              </a:gdLst>
              <a:ahLst/>
              <a:cxnLst>
                <a:cxn ang="T12">
                  <a:pos x="T0" y="T1"/>
                </a:cxn>
                <a:cxn ang="T13">
                  <a:pos x="T2" y="T3"/>
                </a:cxn>
                <a:cxn ang="T14">
                  <a:pos x="T4" y="T5"/>
                </a:cxn>
                <a:cxn ang="T15">
                  <a:pos x="T6" y="T7"/>
                </a:cxn>
                <a:cxn ang="T16">
                  <a:pos x="T8" y="T9"/>
                </a:cxn>
                <a:cxn ang="T17">
                  <a:pos x="T10" y="T11"/>
                </a:cxn>
              </a:cxnLst>
              <a:rect l="T18" t="T19" r="T20" b="T21"/>
              <a:pathLst>
                <a:path w="987" h="587">
                  <a:moveTo>
                    <a:pt x="0" y="7"/>
                  </a:moveTo>
                  <a:lnTo>
                    <a:pt x="982" y="587"/>
                  </a:lnTo>
                  <a:lnTo>
                    <a:pt x="987" y="577"/>
                  </a:lnTo>
                  <a:lnTo>
                    <a:pt x="8" y="0"/>
                  </a:lnTo>
                  <a:lnTo>
                    <a:pt x="3" y="7"/>
                  </a:lnTo>
                </a:path>
              </a:pathLst>
            </a:custGeom>
            <a:noFill/>
            <a:ln w="3175">
              <a:solidFill>
                <a:srgbClr val="EB7500"/>
              </a:solidFill>
              <a:prstDash val="solid"/>
              <a:round/>
              <a:headEnd/>
              <a:tailEnd/>
            </a:ln>
          </p:spPr>
          <p:txBody>
            <a:bodyPr/>
            <a:lstStyle/>
            <a:p>
              <a:endParaRPr lang="en-US"/>
            </a:p>
          </p:txBody>
        </p:sp>
        <p:sp>
          <p:nvSpPr>
            <p:cNvPr id="61587" name="Freeform 240"/>
            <p:cNvSpPr>
              <a:spLocks/>
            </p:cNvSpPr>
            <p:nvPr/>
          </p:nvSpPr>
          <p:spPr bwMode="auto">
            <a:xfrm>
              <a:off x="3113" y="1540"/>
              <a:ext cx="41" cy="39"/>
            </a:xfrm>
            <a:custGeom>
              <a:avLst/>
              <a:gdLst>
                <a:gd name="T0" fmla="*/ 19 w 41"/>
                <a:gd name="T1" fmla="*/ 39 h 39"/>
                <a:gd name="T2" fmla="*/ 24 w 41"/>
                <a:gd name="T3" fmla="*/ 39 h 39"/>
                <a:gd name="T4" fmla="*/ 26 w 41"/>
                <a:gd name="T5" fmla="*/ 39 h 39"/>
                <a:gd name="T6" fmla="*/ 31 w 41"/>
                <a:gd name="T7" fmla="*/ 36 h 39"/>
                <a:gd name="T8" fmla="*/ 33 w 41"/>
                <a:gd name="T9" fmla="*/ 36 h 39"/>
                <a:gd name="T10" fmla="*/ 36 w 41"/>
                <a:gd name="T11" fmla="*/ 34 h 39"/>
                <a:gd name="T12" fmla="*/ 36 w 41"/>
                <a:gd name="T13" fmla="*/ 31 h 39"/>
                <a:gd name="T14" fmla="*/ 38 w 41"/>
                <a:gd name="T15" fmla="*/ 29 h 39"/>
                <a:gd name="T16" fmla="*/ 41 w 41"/>
                <a:gd name="T17" fmla="*/ 24 h 39"/>
                <a:gd name="T18" fmla="*/ 41 w 41"/>
                <a:gd name="T19" fmla="*/ 22 h 39"/>
                <a:gd name="T20" fmla="*/ 41 w 41"/>
                <a:gd name="T21" fmla="*/ 19 h 39"/>
                <a:gd name="T22" fmla="*/ 41 w 41"/>
                <a:gd name="T23" fmla="*/ 15 h 39"/>
                <a:gd name="T24" fmla="*/ 41 w 41"/>
                <a:gd name="T25" fmla="*/ 12 h 39"/>
                <a:gd name="T26" fmla="*/ 38 w 41"/>
                <a:gd name="T27" fmla="*/ 10 h 39"/>
                <a:gd name="T28" fmla="*/ 36 w 41"/>
                <a:gd name="T29" fmla="*/ 8 h 39"/>
                <a:gd name="T30" fmla="*/ 36 w 41"/>
                <a:gd name="T31" fmla="*/ 5 h 39"/>
                <a:gd name="T32" fmla="*/ 33 w 41"/>
                <a:gd name="T33" fmla="*/ 3 h 39"/>
                <a:gd name="T34" fmla="*/ 31 w 41"/>
                <a:gd name="T35" fmla="*/ 0 h 39"/>
                <a:gd name="T36" fmla="*/ 26 w 41"/>
                <a:gd name="T37" fmla="*/ 0 h 39"/>
                <a:gd name="T38" fmla="*/ 24 w 41"/>
                <a:gd name="T39" fmla="*/ 0 h 39"/>
                <a:gd name="T40" fmla="*/ 21 w 41"/>
                <a:gd name="T41" fmla="*/ 0 h 39"/>
                <a:gd name="T42" fmla="*/ 17 w 41"/>
                <a:gd name="T43" fmla="*/ 0 h 39"/>
                <a:gd name="T44" fmla="*/ 14 w 41"/>
                <a:gd name="T45" fmla="*/ 0 h 39"/>
                <a:gd name="T46" fmla="*/ 12 w 41"/>
                <a:gd name="T47" fmla="*/ 0 h 39"/>
                <a:gd name="T48" fmla="*/ 9 w 41"/>
                <a:gd name="T49" fmla="*/ 3 h 39"/>
                <a:gd name="T50" fmla="*/ 7 w 41"/>
                <a:gd name="T51" fmla="*/ 5 h 39"/>
                <a:gd name="T52" fmla="*/ 5 w 41"/>
                <a:gd name="T53" fmla="*/ 8 h 39"/>
                <a:gd name="T54" fmla="*/ 2 w 41"/>
                <a:gd name="T55" fmla="*/ 10 h 39"/>
                <a:gd name="T56" fmla="*/ 2 w 41"/>
                <a:gd name="T57" fmla="*/ 12 h 39"/>
                <a:gd name="T58" fmla="*/ 0 w 41"/>
                <a:gd name="T59" fmla="*/ 15 h 39"/>
                <a:gd name="T60" fmla="*/ 0 w 41"/>
                <a:gd name="T61" fmla="*/ 19 h 39"/>
                <a:gd name="T62" fmla="*/ 0 w 41"/>
                <a:gd name="T63" fmla="*/ 22 h 39"/>
                <a:gd name="T64" fmla="*/ 2 w 41"/>
                <a:gd name="T65" fmla="*/ 24 h 39"/>
                <a:gd name="T66" fmla="*/ 2 w 41"/>
                <a:gd name="T67" fmla="*/ 29 h 39"/>
                <a:gd name="T68" fmla="*/ 5 w 41"/>
                <a:gd name="T69" fmla="*/ 31 h 39"/>
                <a:gd name="T70" fmla="*/ 7 w 41"/>
                <a:gd name="T71" fmla="*/ 34 h 39"/>
                <a:gd name="T72" fmla="*/ 9 w 41"/>
                <a:gd name="T73" fmla="*/ 36 h 39"/>
                <a:gd name="T74" fmla="*/ 12 w 41"/>
                <a:gd name="T75" fmla="*/ 36 h 39"/>
                <a:gd name="T76" fmla="*/ 14 w 41"/>
                <a:gd name="T77" fmla="*/ 39 h 39"/>
                <a:gd name="T78" fmla="*/ 17 w 41"/>
                <a:gd name="T79" fmla="*/ 39 h 39"/>
                <a:gd name="T80" fmla="*/ 21 w 41"/>
                <a:gd name="T81" fmla="*/ 39 h 39"/>
                <a:gd name="T82" fmla="*/ 21 w 41"/>
                <a:gd name="T83" fmla="*/ 39 h 39"/>
                <a:gd name="T84" fmla="*/ 19 w 41"/>
                <a:gd name="T85" fmla="*/ 39 h 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
                <a:gd name="T130" fmla="*/ 0 h 39"/>
                <a:gd name="T131" fmla="*/ 41 w 41"/>
                <a:gd name="T132" fmla="*/ 39 h 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 h="39">
                  <a:moveTo>
                    <a:pt x="19" y="39"/>
                  </a:moveTo>
                  <a:lnTo>
                    <a:pt x="24" y="39"/>
                  </a:lnTo>
                  <a:lnTo>
                    <a:pt x="26" y="39"/>
                  </a:lnTo>
                  <a:lnTo>
                    <a:pt x="31" y="36"/>
                  </a:lnTo>
                  <a:lnTo>
                    <a:pt x="33" y="36"/>
                  </a:lnTo>
                  <a:lnTo>
                    <a:pt x="36" y="34"/>
                  </a:lnTo>
                  <a:lnTo>
                    <a:pt x="36" y="31"/>
                  </a:lnTo>
                  <a:lnTo>
                    <a:pt x="38" y="29"/>
                  </a:lnTo>
                  <a:lnTo>
                    <a:pt x="41" y="24"/>
                  </a:lnTo>
                  <a:lnTo>
                    <a:pt x="41" y="22"/>
                  </a:lnTo>
                  <a:lnTo>
                    <a:pt x="41" y="19"/>
                  </a:lnTo>
                  <a:lnTo>
                    <a:pt x="41" y="15"/>
                  </a:lnTo>
                  <a:lnTo>
                    <a:pt x="41" y="12"/>
                  </a:lnTo>
                  <a:lnTo>
                    <a:pt x="38" y="10"/>
                  </a:lnTo>
                  <a:lnTo>
                    <a:pt x="36" y="8"/>
                  </a:lnTo>
                  <a:lnTo>
                    <a:pt x="36" y="5"/>
                  </a:lnTo>
                  <a:lnTo>
                    <a:pt x="33" y="3"/>
                  </a:lnTo>
                  <a:lnTo>
                    <a:pt x="31" y="0"/>
                  </a:lnTo>
                  <a:lnTo>
                    <a:pt x="26" y="0"/>
                  </a:lnTo>
                  <a:lnTo>
                    <a:pt x="24" y="0"/>
                  </a:lnTo>
                  <a:lnTo>
                    <a:pt x="21" y="0"/>
                  </a:lnTo>
                  <a:lnTo>
                    <a:pt x="17" y="0"/>
                  </a:lnTo>
                  <a:lnTo>
                    <a:pt x="14" y="0"/>
                  </a:lnTo>
                  <a:lnTo>
                    <a:pt x="12" y="0"/>
                  </a:lnTo>
                  <a:lnTo>
                    <a:pt x="9" y="3"/>
                  </a:lnTo>
                  <a:lnTo>
                    <a:pt x="7" y="5"/>
                  </a:lnTo>
                  <a:lnTo>
                    <a:pt x="5" y="8"/>
                  </a:lnTo>
                  <a:lnTo>
                    <a:pt x="2" y="10"/>
                  </a:lnTo>
                  <a:lnTo>
                    <a:pt x="2" y="12"/>
                  </a:lnTo>
                  <a:lnTo>
                    <a:pt x="0" y="15"/>
                  </a:lnTo>
                  <a:lnTo>
                    <a:pt x="0" y="19"/>
                  </a:lnTo>
                  <a:lnTo>
                    <a:pt x="0" y="22"/>
                  </a:lnTo>
                  <a:lnTo>
                    <a:pt x="2" y="24"/>
                  </a:lnTo>
                  <a:lnTo>
                    <a:pt x="2" y="29"/>
                  </a:lnTo>
                  <a:lnTo>
                    <a:pt x="5" y="31"/>
                  </a:lnTo>
                  <a:lnTo>
                    <a:pt x="7" y="34"/>
                  </a:lnTo>
                  <a:lnTo>
                    <a:pt x="9" y="36"/>
                  </a:lnTo>
                  <a:lnTo>
                    <a:pt x="12" y="36"/>
                  </a:lnTo>
                  <a:lnTo>
                    <a:pt x="14" y="39"/>
                  </a:lnTo>
                  <a:lnTo>
                    <a:pt x="17" y="39"/>
                  </a:lnTo>
                  <a:lnTo>
                    <a:pt x="21" y="39"/>
                  </a:lnTo>
                  <a:lnTo>
                    <a:pt x="19" y="39"/>
                  </a:lnTo>
                  <a:close/>
                </a:path>
              </a:pathLst>
            </a:custGeom>
            <a:solidFill>
              <a:srgbClr val="EB7500"/>
            </a:solidFill>
            <a:ln w="9525">
              <a:noFill/>
              <a:round/>
              <a:headEnd/>
              <a:tailEnd/>
            </a:ln>
          </p:spPr>
          <p:txBody>
            <a:bodyPr/>
            <a:lstStyle/>
            <a:p>
              <a:endParaRPr lang="en-US"/>
            </a:p>
          </p:txBody>
        </p:sp>
        <p:sp>
          <p:nvSpPr>
            <p:cNvPr id="61588" name="Freeform 241"/>
            <p:cNvSpPr>
              <a:spLocks/>
            </p:cNvSpPr>
            <p:nvPr/>
          </p:nvSpPr>
          <p:spPr bwMode="auto">
            <a:xfrm>
              <a:off x="3113" y="1540"/>
              <a:ext cx="41" cy="39"/>
            </a:xfrm>
            <a:custGeom>
              <a:avLst/>
              <a:gdLst>
                <a:gd name="T0" fmla="*/ 19 w 41"/>
                <a:gd name="T1" fmla="*/ 39 h 39"/>
                <a:gd name="T2" fmla="*/ 24 w 41"/>
                <a:gd name="T3" fmla="*/ 39 h 39"/>
                <a:gd name="T4" fmla="*/ 26 w 41"/>
                <a:gd name="T5" fmla="*/ 39 h 39"/>
                <a:gd name="T6" fmla="*/ 31 w 41"/>
                <a:gd name="T7" fmla="*/ 36 h 39"/>
                <a:gd name="T8" fmla="*/ 33 w 41"/>
                <a:gd name="T9" fmla="*/ 36 h 39"/>
                <a:gd name="T10" fmla="*/ 36 w 41"/>
                <a:gd name="T11" fmla="*/ 34 h 39"/>
                <a:gd name="T12" fmla="*/ 36 w 41"/>
                <a:gd name="T13" fmla="*/ 31 h 39"/>
                <a:gd name="T14" fmla="*/ 38 w 41"/>
                <a:gd name="T15" fmla="*/ 29 h 39"/>
                <a:gd name="T16" fmla="*/ 41 w 41"/>
                <a:gd name="T17" fmla="*/ 24 h 39"/>
                <a:gd name="T18" fmla="*/ 41 w 41"/>
                <a:gd name="T19" fmla="*/ 22 h 39"/>
                <a:gd name="T20" fmla="*/ 41 w 41"/>
                <a:gd name="T21" fmla="*/ 19 h 39"/>
                <a:gd name="T22" fmla="*/ 41 w 41"/>
                <a:gd name="T23" fmla="*/ 15 h 39"/>
                <a:gd name="T24" fmla="*/ 41 w 41"/>
                <a:gd name="T25" fmla="*/ 12 h 39"/>
                <a:gd name="T26" fmla="*/ 38 w 41"/>
                <a:gd name="T27" fmla="*/ 10 h 39"/>
                <a:gd name="T28" fmla="*/ 36 w 41"/>
                <a:gd name="T29" fmla="*/ 8 h 39"/>
                <a:gd name="T30" fmla="*/ 36 w 41"/>
                <a:gd name="T31" fmla="*/ 5 h 39"/>
                <a:gd name="T32" fmla="*/ 33 w 41"/>
                <a:gd name="T33" fmla="*/ 3 h 39"/>
                <a:gd name="T34" fmla="*/ 31 w 41"/>
                <a:gd name="T35" fmla="*/ 0 h 39"/>
                <a:gd name="T36" fmla="*/ 26 w 41"/>
                <a:gd name="T37" fmla="*/ 0 h 39"/>
                <a:gd name="T38" fmla="*/ 24 w 41"/>
                <a:gd name="T39" fmla="*/ 0 h 39"/>
                <a:gd name="T40" fmla="*/ 21 w 41"/>
                <a:gd name="T41" fmla="*/ 0 h 39"/>
                <a:gd name="T42" fmla="*/ 17 w 41"/>
                <a:gd name="T43" fmla="*/ 0 h 39"/>
                <a:gd name="T44" fmla="*/ 14 w 41"/>
                <a:gd name="T45" fmla="*/ 0 h 39"/>
                <a:gd name="T46" fmla="*/ 12 w 41"/>
                <a:gd name="T47" fmla="*/ 0 h 39"/>
                <a:gd name="T48" fmla="*/ 9 w 41"/>
                <a:gd name="T49" fmla="*/ 3 h 39"/>
                <a:gd name="T50" fmla="*/ 7 w 41"/>
                <a:gd name="T51" fmla="*/ 5 h 39"/>
                <a:gd name="T52" fmla="*/ 5 w 41"/>
                <a:gd name="T53" fmla="*/ 8 h 39"/>
                <a:gd name="T54" fmla="*/ 2 w 41"/>
                <a:gd name="T55" fmla="*/ 10 h 39"/>
                <a:gd name="T56" fmla="*/ 2 w 41"/>
                <a:gd name="T57" fmla="*/ 12 h 39"/>
                <a:gd name="T58" fmla="*/ 0 w 41"/>
                <a:gd name="T59" fmla="*/ 15 h 39"/>
                <a:gd name="T60" fmla="*/ 0 w 41"/>
                <a:gd name="T61" fmla="*/ 19 h 39"/>
                <a:gd name="T62" fmla="*/ 0 w 41"/>
                <a:gd name="T63" fmla="*/ 22 h 39"/>
                <a:gd name="T64" fmla="*/ 2 w 41"/>
                <a:gd name="T65" fmla="*/ 24 h 39"/>
                <a:gd name="T66" fmla="*/ 2 w 41"/>
                <a:gd name="T67" fmla="*/ 29 h 39"/>
                <a:gd name="T68" fmla="*/ 5 w 41"/>
                <a:gd name="T69" fmla="*/ 31 h 39"/>
                <a:gd name="T70" fmla="*/ 7 w 41"/>
                <a:gd name="T71" fmla="*/ 34 h 39"/>
                <a:gd name="T72" fmla="*/ 9 w 41"/>
                <a:gd name="T73" fmla="*/ 36 h 39"/>
                <a:gd name="T74" fmla="*/ 12 w 41"/>
                <a:gd name="T75" fmla="*/ 36 h 39"/>
                <a:gd name="T76" fmla="*/ 14 w 41"/>
                <a:gd name="T77" fmla="*/ 39 h 39"/>
                <a:gd name="T78" fmla="*/ 17 w 41"/>
                <a:gd name="T79" fmla="*/ 39 h 39"/>
                <a:gd name="T80" fmla="*/ 21 w 41"/>
                <a:gd name="T81" fmla="*/ 39 h 39"/>
                <a:gd name="T82" fmla="*/ 21 w 41"/>
                <a:gd name="T83" fmla="*/ 39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
                <a:gd name="T127" fmla="*/ 0 h 39"/>
                <a:gd name="T128" fmla="*/ 41 w 41"/>
                <a:gd name="T129" fmla="*/ 39 h 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 h="39">
                  <a:moveTo>
                    <a:pt x="19" y="39"/>
                  </a:moveTo>
                  <a:lnTo>
                    <a:pt x="24" y="39"/>
                  </a:lnTo>
                  <a:lnTo>
                    <a:pt x="26" y="39"/>
                  </a:lnTo>
                  <a:lnTo>
                    <a:pt x="31" y="36"/>
                  </a:lnTo>
                  <a:lnTo>
                    <a:pt x="33" y="36"/>
                  </a:lnTo>
                  <a:lnTo>
                    <a:pt x="36" y="34"/>
                  </a:lnTo>
                  <a:lnTo>
                    <a:pt x="36" y="31"/>
                  </a:lnTo>
                  <a:lnTo>
                    <a:pt x="38" y="29"/>
                  </a:lnTo>
                  <a:lnTo>
                    <a:pt x="41" y="24"/>
                  </a:lnTo>
                  <a:lnTo>
                    <a:pt x="41" y="22"/>
                  </a:lnTo>
                  <a:lnTo>
                    <a:pt x="41" y="19"/>
                  </a:lnTo>
                  <a:lnTo>
                    <a:pt x="41" y="15"/>
                  </a:lnTo>
                  <a:lnTo>
                    <a:pt x="41" y="12"/>
                  </a:lnTo>
                  <a:lnTo>
                    <a:pt x="38" y="10"/>
                  </a:lnTo>
                  <a:lnTo>
                    <a:pt x="36" y="8"/>
                  </a:lnTo>
                  <a:lnTo>
                    <a:pt x="36" y="5"/>
                  </a:lnTo>
                  <a:lnTo>
                    <a:pt x="33" y="3"/>
                  </a:lnTo>
                  <a:lnTo>
                    <a:pt x="31" y="0"/>
                  </a:lnTo>
                  <a:lnTo>
                    <a:pt x="26" y="0"/>
                  </a:lnTo>
                  <a:lnTo>
                    <a:pt x="24" y="0"/>
                  </a:lnTo>
                  <a:lnTo>
                    <a:pt x="21" y="0"/>
                  </a:lnTo>
                  <a:lnTo>
                    <a:pt x="17" y="0"/>
                  </a:lnTo>
                  <a:lnTo>
                    <a:pt x="14" y="0"/>
                  </a:lnTo>
                  <a:lnTo>
                    <a:pt x="12" y="0"/>
                  </a:lnTo>
                  <a:lnTo>
                    <a:pt x="9" y="3"/>
                  </a:lnTo>
                  <a:lnTo>
                    <a:pt x="7" y="5"/>
                  </a:lnTo>
                  <a:lnTo>
                    <a:pt x="5" y="8"/>
                  </a:lnTo>
                  <a:lnTo>
                    <a:pt x="2" y="10"/>
                  </a:lnTo>
                  <a:lnTo>
                    <a:pt x="2" y="12"/>
                  </a:lnTo>
                  <a:lnTo>
                    <a:pt x="0" y="15"/>
                  </a:lnTo>
                  <a:lnTo>
                    <a:pt x="0" y="19"/>
                  </a:lnTo>
                  <a:lnTo>
                    <a:pt x="0" y="22"/>
                  </a:lnTo>
                  <a:lnTo>
                    <a:pt x="2" y="24"/>
                  </a:lnTo>
                  <a:lnTo>
                    <a:pt x="2" y="29"/>
                  </a:lnTo>
                  <a:lnTo>
                    <a:pt x="5" y="31"/>
                  </a:lnTo>
                  <a:lnTo>
                    <a:pt x="7" y="34"/>
                  </a:lnTo>
                  <a:lnTo>
                    <a:pt x="9" y="36"/>
                  </a:lnTo>
                  <a:lnTo>
                    <a:pt x="12" y="36"/>
                  </a:lnTo>
                  <a:lnTo>
                    <a:pt x="14" y="39"/>
                  </a:lnTo>
                  <a:lnTo>
                    <a:pt x="17" y="39"/>
                  </a:lnTo>
                  <a:lnTo>
                    <a:pt x="21" y="39"/>
                  </a:lnTo>
                </a:path>
              </a:pathLst>
            </a:custGeom>
            <a:noFill/>
            <a:ln w="3175">
              <a:solidFill>
                <a:srgbClr val="EB7500"/>
              </a:solidFill>
              <a:prstDash val="solid"/>
              <a:round/>
              <a:headEnd/>
              <a:tailEnd/>
            </a:ln>
          </p:spPr>
          <p:txBody>
            <a:bodyPr/>
            <a:lstStyle/>
            <a:p>
              <a:endParaRPr lang="en-US"/>
            </a:p>
          </p:txBody>
        </p:sp>
        <p:sp>
          <p:nvSpPr>
            <p:cNvPr id="61589" name="Line 242"/>
            <p:cNvSpPr>
              <a:spLocks noChangeShapeType="1"/>
            </p:cNvSpPr>
            <p:nvPr/>
          </p:nvSpPr>
          <p:spPr bwMode="auto">
            <a:xfrm flipV="1">
              <a:off x="2485" y="1712"/>
              <a:ext cx="1631" cy="1940"/>
            </a:xfrm>
            <a:prstGeom prst="line">
              <a:avLst/>
            </a:prstGeom>
            <a:noFill/>
            <a:ln w="15875">
              <a:solidFill>
                <a:srgbClr val="000000"/>
              </a:solidFill>
              <a:round/>
              <a:headEnd/>
              <a:tailEnd/>
            </a:ln>
          </p:spPr>
          <p:txBody>
            <a:bodyPr/>
            <a:lstStyle/>
            <a:p>
              <a:endParaRPr lang="en-US"/>
            </a:p>
          </p:txBody>
        </p:sp>
        <p:sp>
          <p:nvSpPr>
            <p:cNvPr id="61590" name="Line 243"/>
            <p:cNvSpPr>
              <a:spLocks noChangeShapeType="1"/>
            </p:cNvSpPr>
            <p:nvPr/>
          </p:nvSpPr>
          <p:spPr bwMode="auto">
            <a:xfrm flipV="1">
              <a:off x="2490" y="1829"/>
              <a:ext cx="1630" cy="2178"/>
            </a:xfrm>
            <a:prstGeom prst="line">
              <a:avLst/>
            </a:prstGeom>
            <a:noFill/>
            <a:ln w="15875">
              <a:solidFill>
                <a:srgbClr val="000000"/>
              </a:solidFill>
              <a:round/>
              <a:headEnd/>
              <a:tailEnd/>
            </a:ln>
          </p:spPr>
          <p:txBody>
            <a:bodyPr/>
            <a:lstStyle/>
            <a:p>
              <a:endParaRPr lang="en-US"/>
            </a:p>
          </p:txBody>
        </p:sp>
        <p:sp>
          <p:nvSpPr>
            <p:cNvPr id="61591" name="Line 244"/>
            <p:cNvSpPr>
              <a:spLocks noChangeShapeType="1"/>
            </p:cNvSpPr>
            <p:nvPr/>
          </p:nvSpPr>
          <p:spPr bwMode="auto">
            <a:xfrm flipV="1">
              <a:off x="2485" y="1934"/>
              <a:ext cx="1621" cy="764"/>
            </a:xfrm>
            <a:prstGeom prst="line">
              <a:avLst/>
            </a:prstGeom>
            <a:noFill/>
            <a:ln w="15875">
              <a:solidFill>
                <a:srgbClr val="000000"/>
              </a:solidFill>
              <a:round/>
              <a:headEnd/>
              <a:tailEnd/>
            </a:ln>
          </p:spPr>
          <p:txBody>
            <a:bodyPr/>
            <a:lstStyle/>
            <a:p>
              <a:endParaRPr lang="en-US"/>
            </a:p>
          </p:txBody>
        </p:sp>
        <p:sp>
          <p:nvSpPr>
            <p:cNvPr id="61592" name="Line 245"/>
            <p:cNvSpPr>
              <a:spLocks noChangeShapeType="1"/>
            </p:cNvSpPr>
            <p:nvPr/>
          </p:nvSpPr>
          <p:spPr bwMode="auto">
            <a:xfrm flipV="1">
              <a:off x="2485" y="2058"/>
              <a:ext cx="1624" cy="1000"/>
            </a:xfrm>
            <a:prstGeom prst="line">
              <a:avLst/>
            </a:prstGeom>
            <a:noFill/>
            <a:ln w="15875">
              <a:solidFill>
                <a:srgbClr val="000000"/>
              </a:solidFill>
              <a:round/>
              <a:headEnd/>
              <a:tailEnd/>
            </a:ln>
          </p:spPr>
          <p:txBody>
            <a:bodyPr/>
            <a:lstStyle/>
            <a:p>
              <a:endParaRPr lang="en-US"/>
            </a:p>
          </p:txBody>
        </p:sp>
        <p:sp>
          <p:nvSpPr>
            <p:cNvPr id="61593" name="Line 246"/>
            <p:cNvSpPr>
              <a:spLocks noChangeShapeType="1"/>
            </p:cNvSpPr>
            <p:nvPr/>
          </p:nvSpPr>
          <p:spPr bwMode="auto">
            <a:xfrm flipV="1">
              <a:off x="2490" y="2187"/>
              <a:ext cx="1623" cy="1584"/>
            </a:xfrm>
            <a:prstGeom prst="line">
              <a:avLst/>
            </a:prstGeom>
            <a:noFill/>
            <a:ln w="15875">
              <a:solidFill>
                <a:srgbClr val="000000"/>
              </a:solidFill>
              <a:round/>
              <a:headEnd/>
              <a:tailEnd/>
            </a:ln>
          </p:spPr>
          <p:txBody>
            <a:bodyPr/>
            <a:lstStyle/>
            <a:p>
              <a:endParaRPr lang="en-US"/>
            </a:p>
          </p:txBody>
        </p:sp>
        <p:sp>
          <p:nvSpPr>
            <p:cNvPr id="61594" name="Line 247"/>
            <p:cNvSpPr>
              <a:spLocks noChangeShapeType="1"/>
            </p:cNvSpPr>
            <p:nvPr/>
          </p:nvSpPr>
          <p:spPr bwMode="auto">
            <a:xfrm flipV="1">
              <a:off x="2485" y="2297"/>
              <a:ext cx="1624" cy="997"/>
            </a:xfrm>
            <a:prstGeom prst="line">
              <a:avLst/>
            </a:prstGeom>
            <a:noFill/>
            <a:ln w="15875">
              <a:solidFill>
                <a:srgbClr val="000000"/>
              </a:solidFill>
              <a:round/>
              <a:headEnd/>
              <a:tailEnd/>
            </a:ln>
          </p:spPr>
          <p:txBody>
            <a:bodyPr/>
            <a:lstStyle/>
            <a:p>
              <a:endParaRPr lang="en-US"/>
            </a:p>
          </p:txBody>
        </p:sp>
        <p:sp>
          <p:nvSpPr>
            <p:cNvPr id="61595" name="Line 248"/>
            <p:cNvSpPr>
              <a:spLocks noChangeShapeType="1"/>
            </p:cNvSpPr>
            <p:nvPr/>
          </p:nvSpPr>
          <p:spPr bwMode="auto">
            <a:xfrm flipV="1">
              <a:off x="2485" y="2402"/>
              <a:ext cx="1619" cy="415"/>
            </a:xfrm>
            <a:prstGeom prst="line">
              <a:avLst/>
            </a:prstGeom>
            <a:noFill/>
            <a:ln w="15875">
              <a:solidFill>
                <a:srgbClr val="000000"/>
              </a:solidFill>
              <a:round/>
              <a:headEnd/>
              <a:tailEnd/>
            </a:ln>
          </p:spPr>
          <p:txBody>
            <a:bodyPr/>
            <a:lstStyle/>
            <a:p>
              <a:endParaRPr lang="en-US"/>
            </a:p>
          </p:txBody>
        </p:sp>
        <p:sp>
          <p:nvSpPr>
            <p:cNvPr id="61596" name="Line 249"/>
            <p:cNvSpPr>
              <a:spLocks noChangeShapeType="1"/>
            </p:cNvSpPr>
            <p:nvPr/>
          </p:nvSpPr>
          <p:spPr bwMode="auto">
            <a:xfrm flipV="1">
              <a:off x="2478" y="2521"/>
              <a:ext cx="1628" cy="413"/>
            </a:xfrm>
            <a:prstGeom prst="line">
              <a:avLst/>
            </a:prstGeom>
            <a:noFill/>
            <a:ln w="15875">
              <a:solidFill>
                <a:srgbClr val="000000"/>
              </a:solidFill>
              <a:round/>
              <a:headEnd/>
              <a:tailEnd/>
            </a:ln>
          </p:spPr>
          <p:txBody>
            <a:bodyPr/>
            <a:lstStyle/>
            <a:p>
              <a:endParaRPr lang="en-US"/>
            </a:p>
          </p:txBody>
        </p:sp>
        <p:sp>
          <p:nvSpPr>
            <p:cNvPr id="61597" name="Line 250"/>
            <p:cNvSpPr>
              <a:spLocks noChangeShapeType="1"/>
            </p:cNvSpPr>
            <p:nvPr/>
          </p:nvSpPr>
          <p:spPr bwMode="auto">
            <a:xfrm flipV="1">
              <a:off x="2485" y="2650"/>
              <a:ext cx="1619" cy="768"/>
            </a:xfrm>
            <a:prstGeom prst="line">
              <a:avLst/>
            </a:prstGeom>
            <a:noFill/>
            <a:ln w="15875">
              <a:solidFill>
                <a:srgbClr val="000000"/>
              </a:solidFill>
              <a:round/>
              <a:headEnd/>
              <a:tailEnd/>
            </a:ln>
          </p:spPr>
          <p:txBody>
            <a:bodyPr/>
            <a:lstStyle/>
            <a:p>
              <a:endParaRPr lang="en-US"/>
            </a:p>
          </p:txBody>
        </p:sp>
        <p:sp>
          <p:nvSpPr>
            <p:cNvPr id="61598" name="Freeform 251"/>
            <p:cNvSpPr>
              <a:spLocks/>
            </p:cNvSpPr>
            <p:nvPr/>
          </p:nvSpPr>
          <p:spPr bwMode="auto">
            <a:xfrm>
              <a:off x="2805" y="1380"/>
              <a:ext cx="664" cy="120"/>
            </a:xfrm>
            <a:custGeom>
              <a:avLst/>
              <a:gdLst>
                <a:gd name="T0" fmla="*/ 664 w 664"/>
                <a:gd name="T1" fmla="*/ 117 h 120"/>
                <a:gd name="T2" fmla="*/ 664 w 664"/>
                <a:gd name="T3" fmla="*/ 0 h 120"/>
                <a:gd name="T4" fmla="*/ 0 w 664"/>
                <a:gd name="T5" fmla="*/ 0 h 120"/>
                <a:gd name="T6" fmla="*/ 0 w 664"/>
                <a:gd name="T7" fmla="*/ 120 h 120"/>
                <a:gd name="T8" fmla="*/ 664 w 664"/>
                <a:gd name="T9" fmla="*/ 120 h 120"/>
                <a:gd name="T10" fmla="*/ 664 w 664"/>
                <a:gd name="T11" fmla="*/ 120 h 120"/>
                <a:gd name="T12" fmla="*/ 0 60000 65536"/>
                <a:gd name="T13" fmla="*/ 0 60000 65536"/>
                <a:gd name="T14" fmla="*/ 0 60000 65536"/>
                <a:gd name="T15" fmla="*/ 0 60000 65536"/>
                <a:gd name="T16" fmla="*/ 0 60000 65536"/>
                <a:gd name="T17" fmla="*/ 0 60000 65536"/>
                <a:gd name="T18" fmla="*/ 0 w 664"/>
                <a:gd name="T19" fmla="*/ 0 h 120"/>
                <a:gd name="T20" fmla="*/ 664 w 664"/>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664" h="120">
                  <a:moveTo>
                    <a:pt x="664" y="117"/>
                  </a:moveTo>
                  <a:lnTo>
                    <a:pt x="664" y="0"/>
                  </a:lnTo>
                  <a:lnTo>
                    <a:pt x="0" y="0"/>
                  </a:lnTo>
                  <a:lnTo>
                    <a:pt x="0" y="120"/>
                  </a:lnTo>
                  <a:lnTo>
                    <a:pt x="664" y="120"/>
                  </a:lnTo>
                </a:path>
              </a:pathLst>
            </a:custGeom>
            <a:noFill/>
            <a:ln w="15875">
              <a:solidFill>
                <a:srgbClr val="000000"/>
              </a:solidFill>
              <a:prstDash val="solid"/>
              <a:round/>
              <a:headEnd/>
              <a:tailEnd/>
            </a:ln>
          </p:spPr>
          <p:txBody>
            <a:bodyPr/>
            <a:lstStyle/>
            <a:p>
              <a:endParaRPr lang="en-US"/>
            </a:p>
          </p:txBody>
        </p:sp>
        <p:sp>
          <p:nvSpPr>
            <p:cNvPr id="61599" name="Freeform 252"/>
            <p:cNvSpPr>
              <a:spLocks/>
            </p:cNvSpPr>
            <p:nvPr/>
          </p:nvSpPr>
          <p:spPr bwMode="auto">
            <a:xfrm>
              <a:off x="2805" y="1500"/>
              <a:ext cx="664" cy="119"/>
            </a:xfrm>
            <a:custGeom>
              <a:avLst/>
              <a:gdLst>
                <a:gd name="T0" fmla="*/ 664 w 664"/>
                <a:gd name="T1" fmla="*/ 117 h 119"/>
                <a:gd name="T2" fmla="*/ 664 w 664"/>
                <a:gd name="T3" fmla="*/ 0 h 119"/>
                <a:gd name="T4" fmla="*/ 0 w 664"/>
                <a:gd name="T5" fmla="*/ 0 h 119"/>
                <a:gd name="T6" fmla="*/ 0 w 664"/>
                <a:gd name="T7" fmla="*/ 119 h 119"/>
                <a:gd name="T8" fmla="*/ 664 w 664"/>
                <a:gd name="T9" fmla="*/ 119 h 119"/>
                <a:gd name="T10" fmla="*/ 664 w 664"/>
                <a:gd name="T11" fmla="*/ 119 h 119"/>
                <a:gd name="T12" fmla="*/ 0 60000 65536"/>
                <a:gd name="T13" fmla="*/ 0 60000 65536"/>
                <a:gd name="T14" fmla="*/ 0 60000 65536"/>
                <a:gd name="T15" fmla="*/ 0 60000 65536"/>
                <a:gd name="T16" fmla="*/ 0 60000 65536"/>
                <a:gd name="T17" fmla="*/ 0 60000 65536"/>
                <a:gd name="T18" fmla="*/ 0 w 664"/>
                <a:gd name="T19" fmla="*/ 0 h 119"/>
                <a:gd name="T20" fmla="*/ 664 w 664"/>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664" h="119">
                  <a:moveTo>
                    <a:pt x="664" y="117"/>
                  </a:moveTo>
                  <a:lnTo>
                    <a:pt x="664" y="0"/>
                  </a:lnTo>
                  <a:lnTo>
                    <a:pt x="0" y="0"/>
                  </a:lnTo>
                  <a:lnTo>
                    <a:pt x="0" y="119"/>
                  </a:lnTo>
                  <a:lnTo>
                    <a:pt x="664" y="119"/>
                  </a:lnTo>
                </a:path>
              </a:pathLst>
            </a:custGeom>
            <a:noFill/>
            <a:ln w="15875">
              <a:solidFill>
                <a:srgbClr val="000000"/>
              </a:solidFill>
              <a:prstDash val="solid"/>
              <a:round/>
              <a:headEnd/>
              <a:tailEnd/>
            </a:ln>
          </p:spPr>
          <p:txBody>
            <a:bodyPr/>
            <a:lstStyle/>
            <a:p>
              <a:endParaRPr lang="en-US"/>
            </a:p>
          </p:txBody>
        </p:sp>
        <p:sp>
          <p:nvSpPr>
            <p:cNvPr id="61600" name="Freeform 253"/>
            <p:cNvSpPr>
              <a:spLocks/>
            </p:cNvSpPr>
            <p:nvPr/>
          </p:nvSpPr>
          <p:spPr bwMode="auto">
            <a:xfrm>
              <a:off x="2805" y="1738"/>
              <a:ext cx="664" cy="120"/>
            </a:xfrm>
            <a:custGeom>
              <a:avLst/>
              <a:gdLst>
                <a:gd name="T0" fmla="*/ 664 w 664"/>
                <a:gd name="T1" fmla="*/ 117 h 120"/>
                <a:gd name="T2" fmla="*/ 664 w 664"/>
                <a:gd name="T3" fmla="*/ 0 h 120"/>
                <a:gd name="T4" fmla="*/ 0 w 664"/>
                <a:gd name="T5" fmla="*/ 0 h 120"/>
                <a:gd name="T6" fmla="*/ 0 w 664"/>
                <a:gd name="T7" fmla="*/ 120 h 120"/>
                <a:gd name="T8" fmla="*/ 664 w 664"/>
                <a:gd name="T9" fmla="*/ 120 h 120"/>
                <a:gd name="T10" fmla="*/ 664 w 664"/>
                <a:gd name="T11" fmla="*/ 120 h 120"/>
                <a:gd name="T12" fmla="*/ 0 60000 65536"/>
                <a:gd name="T13" fmla="*/ 0 60000 65536"/>
                <a:gd name="T14" fmla="*/ 0 60000 65536"/>
                <a:gd name="T15" fmla="*/ 0 60000 65536"/>
                <a:gd name="T16" fmla="*/ 0 60000 65536"/>
                <a:gd name="T17" fmla="*/ 0 60000 65536"/>
                <a:gd name="T18" fmla="*/ 0 w 664"/>
                <a:gd name="T19" fmla="*/ 0 h 120"/>
                <a:gd name="T20" fmla="*/ 664 w 664"/>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664" h="120">
                  <a:moveTo>
                    <a:pt x="664" y="117"/>
                  </a:moveTo>
                  <a:lnTo>
                    <a:pt x="664" y="0"/>
                  </a:lnTo>
                  <a:lnTo>
                    <a:pt x="0" y="0"/>
                  </a:lnTo>
                  <a:lnTo>
                    <a:pt x="0" y="120"/>
                  </a:lnTo>
                  <a:lnTo>
                    <a:pt x="664" y="120"/>
                  </a:lnTo>
                </a:path>
              </a:pathLst>
            </a:custGeom>
            <a:noFill/>
            <a:ln w="15875">
              <a:solidFill>
                <a:srgbClr val="000000"/>
              </a:solidFill>
              <a:prstDash val="solid"/>
              <a:round/>
              <a:headEnd/>
              <a:tailEnd/>
            </a:ln>
          </p:spPr>
          <p:txBody>
            <a:bodyPr/>
            <a:lstStyle/>
            <a:p>
              <a:endParaRPr lang="en-US"/>
            </a:p>
          </p:txBody>
        </p:sp>
        <p:sp>
          <p:nvSpPr>
            <p:cNvPr id="61601" name="Freeform 254"/>
            <p:cNvSpPr>
              <a:spLocks/>
            </p:cNvSpPr>
            <p:nvPr/>
          </p:nvSpPr>
          <p:spPr bwMode="auto">
            <a:xfrm>
              <a:off x="2805" y="1977"/>
              <a:ext cx="664" cy="119"/>
            </a:xfrm>
            <a:custGeom>
              <a:avLst/>
              <a:gdLst>
                <a:gd name="T0" fmla="*/ 664 w 664"/>
                <a:gd name="T1" fmla="*/ 117 h 119"/>
                <a:gd name="T2" fmla="*/ 664 w 664"/>
                <a:gd name="T3" fmla="*/ 0 h 119"/>
                <a:gd name="T4" fmla="*/ 0 w 664"/>
                <a:gd name="T5" fmla="*/ 0 h 119"/>
                <a:gd name="T6" fmla="*/ 0 w 664"/>
                <a:gd name="T7" fmla="*/ 119 h 119"/>
                <a:gd name="T8" fmla="*/ 664 w 664"/>
                <a:gd name="T9" fmla="*/ 119 h 119"/>
                <a:gd name="T10" fmla="*/ 664 w 664"/>
                <a:gd name="T11" fmla="*/ 119 h 119"/>
                <a:gd name="T12" fmla="*/ 0 60000 65536"/>
                <a:gd name="T13" fmla="*/ 0 60000 65536"/>
                <a:gd name="T14" fmla="*/ 0 60000 65536"/>
                <a:gd name="T15" fmla="*/ 0 60000 65536"/>
                <a:gd name="T16" fmla="*/ 0 60000 65536"/>
                <a:gd name="T17" fmla="*/ 0 60000 65536"/>
                <a:gd name="T18" fmla="*/ 0 w 664"/>
                <a:gd name="T19" fmla="*/ 0 h 119"/>
                <a:gd name="T20" fmla="*/ 664 w 664"/>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664" h="119">
                  <a:moveTo>
                    <a:pt x="664" y="117"/>
                  </a:moveTo>
                  <a:lnTo>
                    <a:pt x="664" y="0"/>
                  </a:lnTo>
                  <a:lnTo>
                    <a:pt x="0" y="0"/>
                  </a:lnTo>
                  <a:lnTo>
                    <a:pt x="0" y="119"/>
                  </a:lnTo>
                  <a:lnTo>
                    <a:pt x="664" y="119"/>
                  </a:lnTo>
                </a:path>
              </a:pathLst>
            </a:custGeom>
            <a:noFill/>
            <a:ln w="15875">
              <a:solidFill>
                <a:srgbClr val="000000"/>
              </a:solidFill>
              <a:prstDash val="solid"/>
              <a:round/>
              <a:headEnd/>
              <a:tailEnd/>
            </a:ln>
          </p:spPr>
          <p:txBody>
            <a:bodyPr/>
            <a:lstStyle/>
            <a:p>
              <a:endParaRPr lang="en-US"/>
            </a:p>
          </p:txBody>
        </p:sp>
        <p:sp>
          <p:nvSpPr>
            <p:cNvPr id="61602" name="Freeform 255"/>
            <p:cNvSpPr>
              <a:spLocks/>
            </p:cNvSpPr>
            <p:nvPr/>
          </p:nvSpPr>
          <p:spPr bwMode="auto">
            <a:xfrm>
              <a:off x="2805" y="1619"/>
              <a:ext cx="664" cy="119"/>
            </a:xfrm>
            <a:custGeom>
              <a:avLst/>
              <a:gdLst>
                <a:gd name="T0" fmla="*/ 664 w 664"/>
                <a:gd name="T1" fmla="*/ 117 h 119"/>
                <a:gd name="T2" fmla="*/ 664 w 664"/>
                <a:gd name="T3" fmla="*/ 0 h 119"/>
                <a:gd name="T4" fmla="*/ 0 w 664"/>
                <a:gd name="T5" fmla="*/ 0 h 119"/>
                <a:gd name="T6" fmla="*/ 0 w 664"/>
                <a:gd name="T7" fmla="*/ 119 h 119"/>
                <a:gd name="T8" fmla="*/ 664 w 664"/>
                <a:gd name="T9" fmla="*/ 119 h 119"/>
                <a:gd name="T10" fmla="*/ 664 w 664"/>
                <a:gd name="T11" fmla="*/ 119 h 119"/>
                <a:gd name="T12" fmla="*/ 0 60000 65536"/>
                <a:gd name="T13" fmla="*/ 0 60000 65536"/>
                <a:gd name="T14" fmla="*/ 0 60000 65536"/>
                <a:gd name="T15" fmla="*/ 0 60000 65536"/>
                <a:gd name="T16" fmla="*/ 0 60000 65536"/>
                <a:gd name="T17" fmla="*/ 0 60000 65536"/>
                <a:gd name="T18" fmla="*/ 0 w 664"/>
                <a:gd name="T19" fmla="*/ 0 h 119"/>
                <a:gd name="T20" fmla="*/ 664 w 664"/>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664" h="119">
                  <a:moveTo>
                    <a:pt x="664" y="117"/>
                  </a:moveTo>
                  <a:lnTo>
                    <a:pt x="664" y="0"/>
                  </a:lnTo>
                  <a:lnTo>
                    <a:pt x="0" y="0"/>
                  </a:lnTo>
                  <a:lnTo>
                    <a:pt x="0" y="119"/>
                  </a:lnTo>
                  <a:lnTo>
                    <a:pt x="664" y="119"/>
                  </a:lnTo>
                </a:path>
              </a:pathLst>
            </a:custGeom>
            <a:noFill/>
            <a:ln w="15875">
              <a:solidFill>
                <a:srgbClr val="000000"/>
              </a:solidFill>
              <a:prstDash val="solid"/>
              <a:round/>
              <a:headEnd/>
              <a:tailEnd/>
            </a:ln>
          </p:spPr>
          <p:txBody>
            <a:bodyPr/>
            <a:lstStyle/>
            <a:p>
              <a:endParaRPr lang="en-US"/>
            </a:p>
          </p:txBody>
        </p:sp>
        <p:sp>
          <p:nvSpPr>
            <p:cNvPr id="61603" name="Freeform 256"/>
            <p:cNvSpPr>
              <a:spLocks/>
            </p:cNvSpPr>
            <p:nvPr/>
          </p:nvSpPr>
          <p:spPr bwMode="auto">
            <a:xfrm>
              <a:off x="3932" y="3039"/>
              <a:ext cx="1182" cy="799"/>
            </a:xfrm>
            <a:custGeom>
              <a:avLst/>
              <a:gdLst>
                <a:gd name="T0" fmla="*/ 1182 w 1182"/>
                <a:gd name="T1" fmla="*/ 100 h 799"/>
                <a:gd name="T2" fmla="*/ 1175 w 1182"/>
                <a:gd name="T3" fmla="*/ 83 h 799"/>
                <a:gd name="T4" fmla="*/ 1153 w 1182"/>
                <a:gd name="T5" fmla="*/ 69 h 799"/>
                <a:gd name="T6" fmla="*/ 1117 w 1182"/>
                <a:gd name="T7" fmla="*/ 55 h 799"/>
                <a:gd name="T8" fmla="*/ 1069 w 1182"/>
                <a:gd name="T9" fmla="*/ 40 h 799"/>
                <a:gd name="T10" fmla="*/ 1010 w 1182"/>
                <a:gd name="T11" fmla="*/ 28 h 799"/>
                <a:gd name="T12" fmla="*/ 941 w 1182"/>
                <a:gd name="T13" fmla="*/ 19 h 799"/>
                <a:gd name="T14" fmla="*/ 864 w 1182"/>
                <a:gd name="T15" fmla="*/ 9 h 799"/>
                <a:gd name="T16" fmla="*/ 778 w 1182"/>
                <a:gd name="T17" fmla="*/ 4 h 799"/>
                <a:gd name="T18" fmla="*/ 687 w 1182"/>
                <a:gd name="T19" fmla="*/ 0 h 799"/>
                <a:gd name="T20" fmla="*/ 592 w 1182"/>
                <a:gd name="T21" fmla="*/ 0 h 799"/>
                <a:gd name="T22" fmla="*/ 496 w 1182"/>
                <a:gd name="T23" fmla="*/ 0 h 799"/>
                <a:gd name="T24" fmla="*/ 406 w 1182"/>
                <a:gd name="T25" fmla="*/ 4 h 799"/>
                <a:gd name="T26" fmla="*/ 320 w 1182"/>
                <a:gd name="T27" fmla="*/ 9 h 799"/>
                <a:gd name="T28" fmla="*/ 243 w 1182"/>
                <a:gd name="T29" fmla="*/ 19 h 799"/>
                <a:gd name="T30" fmla="*/ 174 w 1182"/>
                <a:gd name="T31" fmla="*/ 28 h 799"/>
                <a:gd name="T32" fmla="*/ 114 w 1182"/>
                <a:gd name="T33" fmla="*/ 40 h 799"/>
                <a:gd name="T34" fmla="*/ 67 w 1182"/>
                <a:gd name="T35" fmla="*/ 55 h 799"/>
                <a:gd name="T36" fmla="*/ 31 w 1182"/>
                <a:gd name="T37" fmla="*/ 69 h 799"/>
                <a:gd name="T38" fmla="*/ 9 w 1182"/>
                <a:gd name="T39" fmla="*/ 83 h 799"/>
                <a:gd name="T40" fmla="*/ 0 w 1182"/>
                <a:gd name="T41" fmla="*/ 100 h 799"/>
                <a:gd name="T42" fmla="*/ 0 w 1182"/>
                <a:gd name="T43" fmla="*/ 696 h 799"/>
                <a:gd name="T44" fmla="*/ 9 w 1182"/>
                <a:gd name="T45" fmla="*/ 713 h 799"/>
                <a:gd name="T46" fmla="*/ 31 w 1182"/>
                <a:gd name="T47" fmla="*/ 730 h 799"/>
                <a:gd name="T48" fmla="*/ 67 w 1182"/>
                <a:gd name="T49" fmla="*/ 744 h 799"/>
                <a:gd name="T50" fmla="*/ 114 w 1182"/>
                <a:gd name="T51" fmla="*/ 758 h 799"/>
                <a:gd name="T52" fmla="*/ 174 w 1182"/>
                <a:gd name="T53" fmla="*/ 770 h 799"/>
                <a:gd name="T54" fmla="*/ 243 w 1182"/>
                <a:gd name="T55" fmla="*/ 780 h 799"/>
                <a:gd name="T56" fmla="*/ 320 w 1182"/>
                <a:gd name="T57" fmla="*/ 787 h 799"/>
                <a:gd name="T58" fmla="*/ 406 w 1182"/>
                <a:gd name="T59" fmla="*/ 794 h 799"/>
                <a:gd name="T60" fmla="*/ 496 w 1182"/>
                <a:gd name="T61" fmla="*/ 797 h 799"/>
                <a:gd name="T62" fmla="*/ 592 w 1182"/>
                <a:gd name="T63" fmla="*/ 799 h 799"/>
                <a:gd name="T64" fmla="*/ 687 w 1182"/>
                <a:gd name="T65" fmla="*/ 797 h 799"/>
                <a:gd name="T66" fmla="*/ 778 w 1182"/>
                <a:gd name="T67" fmla="*/ 794 h 799"/>
                <a:gd name="T68" fmla="*/ 864 w 1182"/>
                <a:gd name="T69" fmla="*/ 787 h 799"/>
                <a:gd name="T70" fmla="*/ 941 w 1182"/>
                <a:gd name="T71" fmla="*/ 780 h 799"/>
                <a:gd name="T72" fmla="*/ 1010 w 1182"/>
                <a:gd name="T73" fmla="*/ 770 h 799"/>
                <a:gd name="T74" fmla="*/ 1069 w 1182"/>
                <a:gd name="T75" fmla="*/ 758 h 799"/>
                <a:gd name="T76" fmla="*/ 1117 w 1182"/>
                <a:gd name="T77" fmla="*/ 744 h 799"/>
                <a:gd name="T78" fmla="*/ 1153 w 1182"/>
                <a:gd name="T79" fmla="*/ 730 h 799"/>
                <a:gd name="T80" fmla="*/ 1175 w 1182"/>
                <a:gd name="T81" fmla="*/ 713 h 799"/>
                <a:gd name="T82" fmla="*/ 1182 w 1182"/>
                <a:gd name="T83" fmla="*/ 696 h 799"/>
                <a:gd name="T84" fmla="*/ 1182 w 1182"/>
                <a:gd name="T85" fmla="*/ 100 h 799"/>
                <a:gd name="T86" fmla="*/ 1182 w 1182"/>
                <a:gd name="T87" fmla="*/ 100 h 7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82"/>
                <a:gd name="T133" fmla="*/ 0 h 799"/>
                <a:gd name="T134" fmla="*/ 1182 w 1182"/>
                <a:gd name="T135" fmla="*/ 799 h 79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82" h="799">
                  <a:moveTo>
                    <a:pt x="1182" y="100"/>
                  </a:moveTo>
                  <a:lnTo>
                    <a:pt x="1175" y="83"/>
                  </a:lnTo>
                  <a:lnTo>
                    <a:pt x="1153" y="69"/>
                  </a:lnTo>
                  <a:lnTo>
                    <a:pt x="1117" y="55"/>
                  </a:lnTo>
                  <a:lnTo>
                    <a:pt x="1069" y="40"/>
                  </a:lnTo>
                  <a:lnTo>
                    <a:pt x="1010" y="28"/>
                  </a:lnTo>
                  <a:lnTo>
                    <a:pt x="941" y="19"/>
                  </a:lnTo>
                  <a:lnTo>
                    <a:pt x="864" y="9"/>
                  </a:lnTo>
                  <a:lnTo>
                    <a:pt x="778" y="4"/>
                  </a:lnTo>
                  <a:lnTo>
                    <a:pt x="687" y="0"/>
                  </a:lnTo>
                  <a:lnTo>
                    <a:pt x="592" y="0"/>
                  </a:lnTo>
                  <a:lnTo>
                    <a:pt x="496" y="0"/>
                  </a:lnTo>
                  <a:lnTo>
                    <a:pt x="406" y="4"/>
                  </a:lnTo>
                  <a:lnTo>
                    <a:pt x="320" y="9"/>
                  </a:lnTo>
                  <a:lnTo>
                    <a:pt x="243" y="19"/>
                  </a:lnTo>
                  <a:lnTo>
                    <a:pt x="174" y="28"/>
                  </a:lnTo>
                  <a:lnTo>
                    <a:pt x="114" y="40"/>
                  </a:lnTo>
                  <a:lnTo>
                    <a:pt x="67" y="55"/>
                  </a:lnTo>
                  <a:lnTo>
                    <a:pt x="31" y="69"/>
                  </a:lnTo>
                  <a:lnTo>
                    <a:pt x="9" y="83"/>
                  </a:lnTo>
                  <a:lnTo>
                    <a:pt x="0" y="100"/>
                  </a:lnTo>
                  <a:lnTo>
                    <a:pt x="0" y="696"/>
                  </a:lnTo>
                  <a:lnTo>
                    <a:pt x="9" y="713"/>
                  </a:lnTo>
                  <a:lnTo>
                    <a:pt x="31" y="730"/>
                  </a:lnTo>
                  <a:lnTo>
                    <a:pt x="67" y="744"/>
                  </a:lnTo>
                  <a:lnTo>
                    <a:pt x="114" y="758"/>
                  </a:lnTo>
                  <a:lnTo>
                    <a:pt x="174" y="770"/>
                  </a:lnTo>
                  <a:lnTo>
                    <a:pt x="243" y="780"/>
                  </a:lnTo>
                  <a:lnTo>
                    <a:pt x="320" y="787"/>
                  </a:lnTo>
                  <a:lnTo>
                    <a:pt x="406" y="794"/>
                  </a:lnTo>
                  <a:lnTo>
                    <a:pt x="496" y="797"/>
                  </a:lnTo>
                  <a:lnTo>
                    <a:pt x="592" y="799"/>
                  </a:lnTo>
                  <a:lnTo>
                    <a:pt x="687" y="797"/>
                  </a:lnTo>
                  <a:lnTo>
                    <a:pt x="778" y="794"/>
                  </a:lnTo>
                  <a:lnTo>
                    <a:pt x="864" y="787"/>
                  </a:lnTo>
                  <a:lnTo>
                    <a:pt x="941" y="780"/>
                  </a:lnTo>
                  <a:lnTo>
                    <a:pt x="1010" y="770"/>
                  </a:lnTo>
                  <a:lnTo>
                    <a:pt x="1069" y="758"/>
                  </a:lnTo>
                  <a:lnTo>
                    <a:pt x="1117" y="744"/>
                  </a:lnTo>
                  <a:lnTo>
                    <a:pt x="1153" y="730"/>
                  </a:lnTo>
                  <a:lnTo>
                    <a:pt x="1175" y="713"/>
                  </a:lnTo>
                  <a:lnTo>
                    <a:pt x="1182" y="696"/>
                  </a:lnTo>
                  <a:lnTo>
                    <a:pt x="1182" y="100"/>
                  </a:lnTo>
                </a:path>
              </a:pathLst>
            </a:custGeom>
            <a:noFill/>
            <a:ln w="15875">
              <a:solidFill>
                <a:srgbClr val="000000"/>
              </a:solidFill>
              <a:prstDash val="solid"/>
              <a:round/>
              <a:headEnd/>
              <a:tailEnd/>
            </a:ln>
          </p:spPr>
          <p:txBody>
            <a:bodyPr/>
            <a:lstStyle/>
            <a:p>
              <a:endParaRPr lang="en-US"/>
            </a:p>
          </p:txBody>
        </p:sp>
        <p:sp>
          <p:nvSpPr>
            <p:cNvPr id="61604" name="Freeform 272"/>
            <p:cNvSpPr>
              <a:spLocks/>
            </p:cNvSpPr>
            <p:nvPr/>
          </p:nvSpPr>
          <p:spPr bwMode="auto">
            <a:xfrm>
              <a:off x="4137" y="1676"/>
              <a:ext cx="979" cy="120"/>
            </a:xfrm>
            <a:custGeom>
              <a:avLst/>
              <a:gdLst>
                <a:gd name="T0" fmla="*/ 979 w 979"/>
                <a:gd name="T1" fmla="*/ 120 h 120"/>
                <a:gd name="T2" fmla="*/ 979 w 979"/>
                <a:gd name="T3" fmla="*/ 0 h 120"/>
                <a:gd name="T4" fmla="*/ 0 w 979"/>
                <a:gd name="T5" fmla="*/ 0 h 120"/>
                <a:gd name="T6" fmla="*/ 0 w 979"/>
                <a:gd name="T7" fmla="*/ 120 h 120"/>
                <a:gd name="T8" fmla="*/ 979 w 979"/>
                <a:gd name="T9" fmla="*/ 120 h 120"/>
                <a:gd name="T10" fmla="*/ 979 w 979"/>
                <a:gd name="T11" fmla="*/ 120 h 120"/>
                <a:gd name="T12" fmla="*/ 0 60000 65536"/>
                <a:gd name="T13" fmla="*/ 0 60000 65536"/>
                <a:gd name="T14" fmla="*/ 0 60000 65536"/>
                <a:gd name="T15" fmla="*/ 0 60000 65536"/>
                <a:gd name="T16" fmla="*/ 0 60000 65536"/>
                <a:gd name="T17" fmla="*/ 0 60000 65536"/>
                <a:gd name="T18" fmla="*/ 0 w 979"/>
                <a:gd name="T19" fmla="*/ 0 h 120"/>
                <a:gd name="T20" fmla="*/ 979 w 979"/>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979" h="120">
                  <a:moveTo>
                    <a:pt x="979" y="120"/>
                  </a:moveTo>
                  <a:lnTo>
                    <a:pt x="979" y="0"/>
                  </a:lnTo>
                  <a:lnTo>
                    <a:pt x="0" y="0"/>
                  </a:lnTo>
                  <a:lnTo>
                    <a:pt x="0" y="120"/>
                  </a:lnTo>
                  <a:lnTo>
                    <a:pt x="979" y="120"/>
                  </a:lnTo>
                </a:path>
              </a:pathLst>
            </a:custGeom>
            <a:noFill/>
            <a:ln w="15875">
              <a:solidFill>
                <a:srgbClr val="000000"/>
              </a:solidFill>
              <a:prstDash val="solid"/>
              <a:round/>
              <a:headEnd/>
              <a:tailEnd/>
            </a:ln>
          </p:spPr>
          <p:txBody>
            <a:bodyPr/>
            <a:lstStyle/>
            <a:p>
              <a:endParaRPr lang="en-US"/>
            </a:p>
          </p:txBody>
        </p:sp>
        <p:sp>
          <p:nvSpPr>
            <p:cNvPr id="61605" name="Freeform 273"/>
            <p:cNvSpPr>
              <a:spLocks/>
            </p:cNvSpPr>
            <p:nvPr/>
          </p:nvSpPr>
          <p:spPr bwMode="auto">
            <a:xfrm>
              <a:off x="4137" y="1796"/>
              <a:ext cx="979" cy="119"/>
            </a:xfrm>
            <a:custGeom>
              <a:avLst/>
              <a:gdLst>
                <a:gd name="T0" fmla="*/ 979 w 979"/>
                <a:gd name="T1" fmla="*/ 117 h 119"/>
                <a:gd name="T2" fmla="*/ 979 w 979"/>
                <a:gd name="T3" fmla="*/ 0 h 119"/>
                <a:gd name="T4" fmla="*/ 0 w 979"/>
                <a:gd name="T5" fmla="*/ 0 h 119"/>
                <a:gd name="T6" fmla="*/ 0 w 979"/>
                <a:gd name="T7" fmla="*/ 119 h 119"/>
                <a:gd name="T8" fmla="*/ 979 w 979"/>
                <a:gd name="T9" fmla="*/ 119 h 119"/>
                <a:gd name="T10" fmla="*/ 979 w 979"/>
                <a:gd name="T11" fmla="*/ 119 h 119"/>
                <a:gd name="T12" fmla="*/ 0 60000 65536"/>
                <a:gd name="T13" fmla="*/ 0 60000 65536"/>
                <a:gd name="T14" fmla="*/ 0 60000 65536"/>
                <a:gd name="T15" fmla="*/ 0 60000 65536"/>
                <a:gd name="T16" fmla="*/ 0 60000 65536"/>
                <a:gd name="T17" fmla="*/ 0 60000 65536"/>
                <a:gd name="T18" fmla="*/ 0 w 979"/>
                <a:gd name="T19" fmla="*/ 0 h 119"/>
                <a:gd name="T20" fmla="*/ 979 w 979"/>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979" h="119">
                  <a:moveTo>
                    <a:pt x="979" y="117"/>
                  </a:moveTo>
                  <a:lnTo>
                    <a:pt x="979" y="0"/>
                  </a:lnTo>
                  <a:lnTo>
                    <a:pt x="0" y="0"/>
                  </a:lnTo>
                  <a:lnTo>
                    <a:pt x="0" y="119"/>
                  </a:lnTo>
                  <a:lnTo>
                    <a:pt x="979" y="119"/>
                  </a:lnTo>
                </a:path>
              </a:pathLst>
            </a:custGeom>
            <a:noFill/>
            <a:ln w="15875">
              <a:solidFill>
                <a:srgbClr val="000000"/>
              </a:solidFill>
              <a:prstDash val="solid"/>
              <a:round/>
              <a:headEnd/>
              <a:tailEnd/>
            </a:ln>
          </p:spPr>
          <p:txBody>
            <a:bodyPr/>
            <a:lstStyle/>
            <a:p>
              <a:endParaRPr lang="en-US"/>
            </a:p>
          </p:txBody>
        </p:sp>
        <p:sp>
          <p:nvSpPr>
            <p:cNvPr id="61606" name="Freeform 274"/>
            <p:cNvSpPr>
              <a:spLocks/>
            </p:cNvSpPr>
            <p:nvPr/>
          </p:nvSpPr>
          <p:spPr bwMode="auto">
            <a:xfrm>
              <a:off x="4137" y="1915"/>
              <a:ext cx="979" cy="117"/>
            </a:xfrm>
            <a:custGeom>
              <a:avLst/>
              <a:gdLst>
                <a:gd name="T0" fmla="*/ 979 w 979"/>
                <a:gd name="T1" fmla="*/ 117 h 117"/>
                <a:gd name="T2" fmla="*/ 979 w 979"/>
                <a:gd name="T3" fmla="*/ 0 h 117"/>
                <a:gd name="T4" fmla="*/ 0 w 979"/>
                <a:gd name="T5" fmla="*/ 0 h 117"/>
                <a:gd name="T6" fmla="*/ 0 w 979"/>
                <a:gd name="T7" fmla="*/ 117 h 117"/>
                <a:gd name="T8" fmla="*/ 979 w 979"/>
                <a:gd name="T9" fmla="*/ 117 h 117"/>
                <a:gd name="T10" fmla="*/ 979 w 979"/>
                <a:gd name="T11" fmla="*/ 117 h 117"/>
                <a:gd name="T12" fmla="*/ 0 60000 65536"/>
                <a:gd name="T13" fmla="*/ 0 60000 65536"/>
                <a:gd name="T14" fmla="*/ 0 60000 65536"/>
                <a:gd name="T15" fmla="*/ 0 60000 65536"/>
                <a:gd name="T16" fmla="*/ 0 60000 65536"/>
                <a:gd name="T17" fmla="*/ 0 60000 65536"/>
                <a:gd name="T18" fmla="*/ 0 w 979"/>
                <a:gd name="T19" fmla="*/ 0 h 117"/>
                <a:gd name="T20" fmla="*/ 979 w 979"/>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979" h="117">
                  <a:moveTo>
                    <a:pt x="979" y="117"/>
                  </a:moveTo>
                  <a:lnTo>
                    <a:pt x="979" y="0"/>
                  </a:lnTo>
                  <a:lnTo>
                    <a:pt x="0" y="0"/>
                  </a:lnTo>
                  <a:lnTo>
                    <a:pt x="0" y="117"/>
                  </a:lnTo>
                  <a:lnTo>
                    <a:pt x="979" y="117"/>
                  </a:lnTo>
                </a:path>
              </a:pathLst>
            </a:custGeom>
            <a:noFill/>
            <a:ln w="15875">
              <a:solidFill>
                <a:srgbClr val="000000"/>
              </a:solidFill>
              <a:prstDash val="solid"/>
              <a:round/>
              <a:headEnd/>
              <a:tailEnd/>
            </a:ln>
          </p:spPr>
          <p:txBody>
            <a:bodyPr/>
            <a:lstStyle/>
            <a:p>
              <a:endParaRPr lang="en-US"/>
            </a:p>
          </p:txBody>
        </p:sp>
        <p:sp>
          <p:nvSpPr>
            <p:cNvPr id="61607" name="Freeform 275"/>
            <p:cNvSpPr>
              <a:spLocks/>
            </p:cNvSpPr>
            <p:nvPr/>
          </p:nvSpPr>
          <p:spPr bwMode="auto">
            <a:xfrm>
              <a:off x="4137" y="2032"/>
              <a:ext cx="979" cy="119"/>
            </a:xfrm>
            <a:custGeom>
              <a:avLst/>
              <a:gdLst>
                <a:gd name="T0" fmla="*/ 979 w 979"/>
                <a:gd name="T1" fmla="*/ 117 h 119"/>
                <a:gd name="T2" fmla="*/ 979 w 979"/>
                <a:gd name="T3" fmla="*/ 0 h 119"/>
                <a:gd name="T4" fmla="*/ 0 w 979"/>
                <a:gd name="T5" fmla="*/ 0 h 119"/>
                <a:gd name="T6" fmla="*/ 0 w 979"/>
                <a:gd name="T7" fmla="*/ 119 h 119"/>
                <a:gd name="T8" fmla="*/ 979 w 979"/>
                <a:gd name="T9" fmla="*/ 119 h 119"/>
                <a:gd name="T10" fmla="*/ 979 w 979"/>
                <a:gd name="T11" fmla="*/ 119 h 119"/>
                <a:gd name="T12" fmla="*/ 0 60000 65536"/>
                <a:gd name="T13" fmla="*/ 0 60000 65536"/>
                <a:gd name="T14" fmla="*/ 0 60000 65536"/>
                <a:gd name="T15" fmla="*/ 0 60000 65536"/>
                <a:gd name="T16" fmla="*/ 0 60000 65536"/>
                <a:gd name="T17" fmla="*/ 0 60000 65536"/>
                <a:gd name="T18" fmla="*/ 0 w 979"/>
                <a:gd name="T19" fmla="*/ 0 h 119"/>
                <a:gd name="T20" fmla="*/ 979 w 979"/>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979" h="119">
                  <a:moveTo>
                    <a:pt x="979" y="117"/>
                  </a:moveTo>
                  <a:lnTo>
                    <a:pt x="979" y="0"/>
                  </a:lnTo>
                  <a:lnTo>
                    <a:pt x="0" y="0"/>
                  </a:lnTo>
                  <a:lnTo>
                    <a:pt x="0" y="119"/>
                  </a:lnTo>
                  <a:lnTo>
                    <a:pt x="979" y="119"/>
                  </a:lnTo>
                </a:path>
              </a:pathLst>
            </a:custGeom>
            <a:noFill/>
            <a:ln w="15875">
              <a:solidFill>
                <a:srgbClr val="000000"/>
              </a:solidFill>
              <a:prstDash val="solid"/>
              <a:round/>
              <a:headEnd/>
              <a:tailEnd/>
            </a:ln>
          </p:spPr>
          <p:txBody>
            <a:bodyPr/>
            <a:lstStyle/>
            <a:p>
              <a:endParaRPr lang="en-US"/>
            </a:p>
          </p:txBody>
        </p:sp>
        <p:sp>
          <p:nvSpPr>
            <p:cNvPr id="61608" name="Freeform 276"/>
            <p:cNvSpPr>
              <a:spLocks/>
            </p:cNvSpPr>
            <p:nvPr/>
          </p:nvSpPr>
          <p:spPr bwMode="auto">
            <a:xfrm>
              <a:off x="4137" y="2151"/>
              <a:ext cx="979" cy="117"/>
            </a:xfrm>
            <a:custGeom>
              <a:avLst/>
              <a:gdLst>
                <a:gd name="T0" fmla="*/ 979 w 979"/>
                <a:gd name="T1" fmla="*/ 117 h 117"/>
                <a:gd name="T2" fmla="*/ 979 w 979"/>
                <a:gd name="T3" fmla="*/ 0 h 117"/>
                <a:gd name="T4" fmla="*/ 0 w 979"/>
                <a:gd name="T5" fmla="*/ 0 h 117"/>
                <a:gd name="T6" fmla="*/ 0 w 979"/>
                <a:gd name="T7" fmla="*/ 117 h 117"/>
                <a:gd name="T8" fmla="*/ 979 w 979"/>
                <a:gd name="T9" fmla="*/ 117 h 117"/>
                <a:gd name="T10" fmla="*/ 979 w 979"/>
                <a:gd name="T11" fmla="*/ 117 h 117"/>
                <a:gd name="T12" fmla="*/ 0 60000 65536"/>
                <a:gd name="T13" fmla="*/ 0 60000 65536"/>
                <a:gd name="T14" fmla="*/ 0 60000 65536"/>
                <a:gd name="T15" fmla="*/ 0 60000 65536"/>
                <a:gd name="T16" fmla="*/ 0 60000 65536"/>
                <a:gd name="T17" fmla="*/ 0 60000 65536"/>
                <a:gd name="T18" fmla="*/ 0 w 979"/>
                <a:gd name="T19" fmla="*/ 0 h 117"/>
                <a:gd name="T20" fmla="*/ 979 w 979"/>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979" h="117">
                  <a:moveTo>
                    <a:pt x="979" y="117"/>
                  </a:moveTo>
                  <a:lnTo>
                    <a:pt x="979" y="0"/>
                  </a:lnTo>
                  <a:lnTo>
                    <a:pt x="0" y="0"/>
                  </a:lnTo>
                  <a:lnTo>
                    <a:pt x="0" y="117"/>
                  </a:lnTo>
                  <a:lnTo>
                    <a:pt x="979" y="117"/>
                  </a:lnTo>
                </a:path>
              </a:pathLst>
            </a:custGeom>
            <a:noFill/>
            <a:ln w="15875">
              <a:solidFill>
                <a:srgbClr val="000000"/>
              </a:solidFill>
              <a:prstDash val="solid"/>
              <a:round/>
              <a:headEnd/>
              <a:tailEnd/>
            </a:ln>
          </p:spPr>
          <p:txBody>
            <a:bodyPr/>
            <a:lstStyle/>
            <a:p>
              <a:endParaRPr lang="en-US"/>
            </a:p>
          </p:txBody>
        </p:sp>
        <p:sp>
          <p:nvSpPr>
            <p:cNvPr id="61609" name="Freeform 277"/>
            <p:cNvSpPr>
              <a:spLocks/>
            </p:cNvSpPr>
            <p:nvPr/>
          </p:nvSpPr>
          <p:spPr bwMode="auto">
            <a:xfrm>
              <a:off x="4137" y="2268"/>
              <a:ext cx="979" cy="119"/>
            </a:xfrm>
            <a:custGeom>
              <a:avLst/>
              <a:gdLst>
                <a:gd name="T0" fmla="*/ 979 w 979"/>
                <a:gd name="T1" fmla="*/ 117 h 119"/>
                <a:gd name="T2" fmla="*/ 979 w 979"/>
                <a:gd name="T3" fmla="*/ 0 h 119"/>
                <a:gd name="T4" fmla="*/ 0 w 979"/>
                <a:gd name="T5" fmla="*/ 0 h 119"/>
                <a:gd name="T6" fmla="*/ 0 w 979"/>
                <a:gd name="T7" fmla="*/ 119 h 119"/>
                <a:gd name="T8" fmla="*/ 979 w 979"/>
                <a:gd name="T9" fmla="*/ 119 h 119"/>
                <a:gd name="T10" fmla="*/ 979 w 979"/>
                <a:gd name="T11" fmla="*/ 119 h 119"/>
                <a:gd name="T12" fmla="*/ 0 60000 65536"/>
                <a:gd name="T13" fmla="*/ 0 60000 65536"/>
                <a:gd name="T14" fmla="*/ 0 60000 65536"/>
                <a:gd name="T15" fmla="*/ 0 60000 65536"/>
                <a:gd name="T16" fmla="*/ 0 60000 65536"/>
                <a:gd name="T17" fmla="*/ 0 60000 65536"/>
                <a:gd name="T18" fmla="*/ 0 w 979"/>
                <a:gd name="T19" fmla="*/ 0 h 119"/>
                <a:gd name="T20" fmla="*/ 979 w 979"/>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979" h="119">
                  <a:moveTo>
                    <a:pt x="979" y="117"/>
                  </a:moveTo>
                  <a:lnTo>
                    <a:pt x="979" y="0"/>
                  </a:lnTo>
                  <a:lnTo>
                    <a:pt x="0" y="0"/>
                  </a:lnTo>
                  <a:lnTo>
                    <a:pt x="0" y="119"/>
                  </a:lnTo>
                  <a:lnTo>
                    <a:pt x="979" y="119"/>
                  </a:lnTo>
                </a:path>
              </a:pathLst>
            </a:custGeom>
            <a:noFill/>
            <a:ln w="15875">
              <a:solidFill>
                <a:srgbClr val="000000"/>
              </a:solidFill>
              <a:prstDash val="solid"/>
              <a:round/>
              <a:headEnd/>
              <a:tailEnd/>
            </a:ln>
          </p:spPr>
          <p:txBody>
            <a:bodyPr/>
            <a:lstStyle/>
            <a:p>
              <a:endParaRPr lang="en-US"/>
            </a:p>
          </p:txBody>
        </p:sp>
        <p:sp>
          <p:nvSpPr>
            <p:cNvPr id="61610" name="Freeform 278"/>
            <p:cNvSpPr>
              <a:spLocks/>
            </p:cNvSpPr>
            <p:nvPr/>
          </p:nvSpPr>
          <p:spPr bwMode="auto">
            <a:xfrm>
              <a:off x="4137" y="2387"/>
              <a:ext cx="979" cy="117"/>
            </a:xfrm>
            <a:custGeom>
              <a:avLst/>
              <a:gdLst>
                <a:gd name="T0" fmla="*/ 979 w 979"/>
                <a:gd name="T1" fmla="*/ 117 h 117"/>
                <a:gd name="T2" fmla="*/ 979 w 979"/>
                <a:gd name="T3" fmla="*/ 0 h 117"/>
                <a:gd name="T4" fmla="*/ 0 w 979"/>
                <a:gd name="T5" fmla="*/ 0 h 117"/>
                <a:gd name="T6" fmla="*/ 0 w 979"/>
                <a:gd name="T7" fmla="*/ 117 h 117"/>
                <a:gd name="T8" fmla="*/ 979 w 979"/>
                <a:gd name="T9" fmla="*/ 117 h 117"/>
                <a:gd name="T10" fmla="*/ 979 w 979"/>
                <a:gd name="T11" fmla="*/ 117 h 117"/>
                <a:gd name="T12" fmla="*/ 0 60000 65536"/>
                <a:gd name="T13" fmla="*/ 0 60000 65536"/>
                <a:gd name="T14" fmla="*/ 0 60000 65536"/>
                <a:gd name="T15" fmla="*/ 0 60000 65536"/>
                <a:gd name="T16" fmla="*/ 0 60000 65536"/>
                <a:gd name="T17" fmla="*/ 0 60000 65536"/>
                <a:gd name="T18" fmla="*/ 0 w 979"/>
                <a:gd name="T19" fmla="*/ 0 h 117"/>
                <a:gd name="T20" fmla="*/ 979 w 979"/>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979" h="117">
                  <a:moveTo>
                    <a:pt x="979" y="117"/>
                  </a:moveTo>
                  <a:lnTo>
                    <a:pt x="979" y="0"/>
                  </a:lnTo>
                  <a:lnTo>
                    <a:pt x="0" y="0"/>
                  </a:lnTo>
                  <a:lnTo>
                    <a:pt x="0" y="117"/>
                  </a:lnTo>
                  <a:lnTo>
                    <a:pt x="979" y="117"/>
                  </a:lnTo>
                </a:path>
              </a:pathLst>
            </a:custGeom>
            <a:noFill/>
            <a:ln w="15875">
              <a:solidFill>
                <a:srgbClr val="000000"/>
              </a:solidFill>
              <a:prstDash val="solid"/>
              <a:round/>
              <a:headEnd/>
              <a:tailEnd/>
            </a:ln>
          </p:spPr>
          <p:txBody>
            <a:bodyPr/>
            <a:lstStyle/>
            <a:p>
              <a:endParaRPr lang="en-US"/>
            </a:p>
          </p:txBody>
        </p:sp>
        <p:sp>
          <p:nvSpPr>
            <p:cNvPr id="61611" name="Freeform 279"/>
            <p:cNvSpPr>
              <a:spLocks/>
            </p:cNvSpPr>
            <p:nvPr/>
          </p:nvSpPr>
          <p:spPr bwMode="auto">
            <a:xfrm>
              <a:off x="4137" y="2504"/>
              <a:ext cx="979" cy="120"/>
            </a:xfrm>
            <a:custGeom>
              <a:avLst/>
              <a:gdLst>
                <a:gd name="T0" fmla="*/ 979 w 979"/>
                <a:gd name="T1" fmla="*/ 120 h 120"/>
                <a:gd name="T2" fmla="*/ 979 w 979"/>
                <a:gd name="T3" fmla="*/ 0 h 120"/>
                <a:gd name="T4" fmla="*/ 0 w 979"/>
                <a:gd name="T5" fmla="*/ 0 h 120"/>
                <a:gd name="T6" fmla="*/ 0 w 979"/>
                <a:gd name="T7" fmla="*/ 120 h 120"/>
                <a:gd name="T8" fmla="*/ 979 w 979"/>
                <a:gd name="T9" fmla="*/ 120 h 120"/>
                <a:gd name="T10" fmla="*/ 979 w 979"/>
                <a:gd name="T11" fmla="*/ 120 h 120"/>
                <a:gd name="T12" fmla="*/ 0 60000 65536"/>
                <a:gd name="T13" fmla="*/ 0 60000 65536"/>
                <a:gd name="T14" fmla="*/ 0 60000 65536"/>
                <a:gd name="T15" fmla="*/ 0 60000 65536"/>
                <a:gd name="T16" fmla="*/ 0 60000 65536"/>
                <a:gd name="T17" fmla="*/ 0 60000 65536"/>
                <a:gd name="T18" fmla="*/ 0 w 979"/>
                <a:gd name="T19" fmla="*/ 0 h 120"/>
                <a:gd name="T20" fmla="*/ 979 w 979"/>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979" h="120">
                  <a:moveTo>
                    <a:pt x="979" y="120"/>
                  </a:moveTo>
                  <a:lnTo>
                    <a:pt x="979" y="0"/>
                  </a:lnTo>
                  <a:lnTo>
                    <a:pt x="0" y="0"/>
                  </a:lnTo>
                  <a:lnTo>
                    <a:pt x="0" y="120"/>
                  </a:lnTo>
                  <a:lnTo>
                    <a:pt x="979" y="120"/>
                  </a:lnTo>
                </a:path>
              </a:pathLst>
            </a:custGeom>
            <a:noFill/>
            <a:ln w="15875">
              <a:solidFill>
                <a:srgbClr val="000000"/>
              </a:solidFill>
              <a:prstDash val="solid"/>
              <a:round/>
              <a:headEnd/>
              <a:tailEnd/>
            </a:ln>
          </p:spPr>
          <p:txBody>
            <a:bodyPr/>
            <a:lstStyle/>
            <a:p>
              <a:endParaRPr lang="en-US"/>
            </a:p>
          </p:txBody>
        </p:sp>
        <p:sp>
          <p:nvSpPr>
            <p:cNvPr id="61612" name="Freeform 280"/>
            <p:cNvSpPr>
              <a:spLocks/>
            </p:cNvSpPr>
            <p:nvPr/>
          </p:nvSpPr>
          <p:spPr bwMode="auto">
            <a:xfrm>
              <a:off x="4137" y="2624"/>
              <a:ext cx="979" cy="119"/>
            </a:xfrm>
            <a:custGeom>
              <a:avLst/>
              <a:gdLst>
                <a:gd name="T0" fmla="*/ 979 w 979"/>
                <a:gd name="T1" fmla="*/ 116 h 119"/>
                <a:gd name="T2" fmla="*/ 979 w 979"/>
                <a:gd name="T3" fmla="*/ 0 h 119"/>
                <a:gd name="T4" fmla="*/ 0 w 979"/>
                <a:gd name="T5" fmla="*/ 0 h 119"/>
                <a:gd name="T6" fmla="*/ 0 w 979"/>
                <a:gd name="T7" fmla="*/ 119 h 119"/>
                <a:gd name="T8" fmla="*/ 979 w 979"/>
                <a:gd name="T9" fmla="*/ 119 h 119"/>
                <a:gd name="T10" fmla="*/ 979 w 979"/>
                <a:gd name="T11" fmla="*/ 119 h 119"/>
                <a:gd name="T12" fmla="*/ 0 60000 65536"/>
                <a:gd name="T13" fmla="*/ 0 60000 65536"/>
                <a:gd name="T14" fmla="*/ 0 60000 65536"/>
                <a:gd name="T15" fmla="*/ 0 60000 65536"/>
                <a:gd name="T16" fmla="*/ 0 60000 65536"/>
                <a:gd name="T17" fmla="*/ 0 60000 65536"/>
                <a:gd name="T18" fmla="*/ 0 w 979"/>
                <a:gd name="T19" fmla="*/ 0 h 119"/>
                <a:gd name="T20" fmla="*/ 979 w 979"/>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979" h="119">
                  <a:moveTo>
                    <a:pt x="979" y="116"/>
                  </a:moveTo>
                  <a:lnTo>
                    <a:pt x="979" y="0"/>
                  </a:lnTo>
                  <a:lnTo>
                    <a:pt x="0" y="0"/>
                  </a:lnTo>
                  <a:lnTo>
                    <a:pt x="0" y="119"/>
                  </a:lnTo>
                  <a:lnTo>
                    <a:pt x="979" y="119"/>
                  </a:lnTo>
                </a:path>
              </a:pathLst>
            </a:custGeom>
            <a:noFill/>
            <a:ln w="15875">
              <a:solidFill>
                <a:srgbClr val="000000"/>
              </a:solidFill>
              <a:prstDash val="solid"/>
              <a:round/>
              <a:headEnd/>
              <a:tailEnd/>
            </a:ln>
          </p:spPr>
          <p:txBody>
            <a:bodyPr/>
            <a:lstStyle/>
            <a:p>
              <a:endParaRPr lang="en-US"/>
            </a:p>
          </p:txBody>
        </p:sp>
        <p:sp>
          <p:nvSpPr>
            <p:cNvPr id="61613" name="Freeform 281"/>
            <p:cNvSpPr>
              <a:spLocks/>
            </p:cNvSpPr>
            <p:nvPr/>
          </p:nvSpPr>
          <p:spPr bwMode="auto">
            <a:xfrm>
              <a:off x="4013" y="3292"/>
              <a:ext cx="1058" cy="119"/>
            </a:xfrm>
            <a:custGeom>
              <a:avLst/>
              <a:gdLst>
                <a:gd name="T0" fmla="*/ 1055 w 1058"/>
                <a:gd name="T1" fmla="*/ 119 h 119"/>
                <a:gd name="T2" fmla="*/ 1058 w 1058"/>
                <a:gd name="T3" fmla="*/ 0 h 119"/>
                <a:gd name="T4" fmla="*/ 0 w 1058"/>
                <a:gd name="T5" fmla="*/ 0 h 119"/>
                <a:gd name="T6" fmla="*/ 0 w 1058"/>
                <a:gd name="T7" fmla="*/ 119 h 119"/>
                <a:gd name="T8" fmla="*/ 1058 w 1058"/>
                <a:gd name="T9" fmla="*/ 119 h 119"/>
                <a:gd name="T10" fmla="*/ 1058 w 1058"/>
                <a:gd name="T11" fmla="*/ 119 h 119"/>
                <a:gd name="T12" fmla="*/ 1055 w 1058"/>
                <a:gd name="T13" fmla="*/ 119 h 119"/>
                <a:gd name="T14" fmla="*/ 0 60000 65536"/>
                <a:gd name="T15" fmla="*/ 0 60000 65536"/>
                <a:gd name="T16" fmla="*/ 0 60000 65536"/>
                <a:gd name="T17" fmla="*/ 0 60000 65536"/>
                <a:gd name="T18" fmla="*/ 0 60000 65536"/>
                <a:gd name="T19" fmla="*/ 0 60000 65536"/>
                <a:gd name="T20" fmla="*/ 0 60000 65536"/>
                <a:gd name="T21" fmla="*/ 0 w 1058"/>
                <a:gd name="T22" fmla="*/ 0 h 119"/>
                <a:gd name="T23" fmla="*/ 1058 w 1058"/>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8" h="119">
                  <a:moveTo>
                    <a:pt x="1055" y="119"/>
                  </a:moveTo>
                  <a:lnTo>
                    <a:pt x="1058" y="0"/>
                  </a:lnTo>
                  <a:lnTo>
                    <a:pt x="0" y="0"/>
                  </a:lnTo>
                  <a:lnTo>
                    <a:pt x="0" y="119"/>
                  </a:lnTo>
                  <a:lnTo>
                    <a:pt x="1058" y="119"/>
                  </a:lnTo>
                  <a:lnTo>
                    <a:pt x="1055" y="119"/>
                  </a:lnTo>
                  <a:close/>
                </a:path>
              </a:pathLst>
            </a:custGeom>
            <a:solidFill>
              <a:srgbClr val="CCCCCC"/>
            </a:solidFill>
            <a:ln w="9525">
              <a:noFill/>
              <a:round/>
              <a:headEnd/>
              <a:tailEnd/>
            </a:ln>
          </p:spPr>
          <p:txBody>
            <a:bodyPr/>
            <a:lstStyle/>
            <a:p>
              <a:endParaRPr lang="en-US"/>
            </a:p>
          </p:txBody>
        </p:sp>
        <p:sp>
          <p:nvSpPr>
            <p:cNvPr id="61614" name="Freeform 282"/>
            <p:cNvSpPr>
              <a:spLocks/>
            </p:cNvSpPr>
            <p:nvPr/>
          </p:nvSpPr>
          <p:spPr bwMode="auto">
            <a:xfrm>
              <a:off x="4013" y="3292"/>
              <a:ext cx="1058" cy="119"/>
            </a:xfrm>
            <a:custGeom>
              <a:avLst/>
              <a:gdLst>
                <a:gd name="T0" fmla="*/ 1055 w 1058"/>
                <a:gd name="T1" fmla="*/ 119 h 119"/>
                <a:gd name="T2" fmla="*/ 1058 w 1058"/>
                <a:gd name="T3" fmla="*/ 0 h 119"/>
                <a:gd name="T4" fmla="*/ 0 w 1058"/>
                <a:gd name="T5" fmla="*/ 0 h 119"/>
                <a:gd name="T6" fmla="*/ 0 w 1058"/>
                <a:gd name="T7" fmla="*/ 119 h 119"/>
                <a:gd name="T8" fmla="*/ 1058 w 1058"/>
                <a:gd name="T9" fmla="*/ 119 h 119"/>
                <a:gd name="T10" fmla="*/ 1058 w 1058"/>
                <a:gd name="T11" fmla="*/ 119 h 119"/>
                <a:gd name="T12" fmla="*/ 0 60000 65536"/>
                <a:gd name="T13" fmla="*/ 0 60000 65536"/>
                <a:gd name="T14" fmla="*/ 0 60000 65536"/>
                <a:gd name="T15" fmla="*/ 0 60000 65536"/>
                <a:gd name="T16" fmla="*/ 0 60000 65536"/>
                <a:gd name="T17" fmla="*/ 0 60000 65536"/>
                <a:gd name="T18" fmla="*/ 0 w 1058"/>
                <a:gd name="T19" fmla="*/ 0 h 119"/>
                <a:gd name="T20" fmla="*/ 1058 w 1058"/>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1058" h="119">
                  <a:moveTo>
                    <a:pt x="1055" y="119"/>
                  </a:moveTo>
                  <a:lnTo>
                    <a:pt x="1058" y="0"/>
                  </a:lnTo>
                  <a:lnTo>
                    <a:pt x="0" y="0"/>
                  </a:lnTo>
                  <a:lnTo>
                    <a:pt x="0" y="119"/>
                  </a:lnTo>
                  <a:lnTo>
                    <a:pt x="1058" y="119"/>
                  </a:lnTo>
                </a:path>
              </a:pathLst>
            </a:custGeom>
            <a:noFill/>
            <a:ln w="15875">
              <a:solidFill>
                <a:srgbClr val="000000"/>
              </a:solidFill>
              <a:prstDash val="solid"/>
              <a:round/>
              <a:headEnd/>
              <a:tailEnd/>
            </a:ln>
          </p:spPr>
          <p:txBody>
            <a:bodyPr/>
            <a:lstStyle/>
            <a:p>
              <a:endParaRPr lang="en-US"/>
            </a:p>
          </p:txBody>
        </p:sp>
        <p:sp>
          <p:nvSpPr>
            <p:cNvPr id="61615" name="Freeform 283"/>
            <p:cNvSpPr>
              <a:spLocks/>
            </p:cNvSpPr>
            <p:nvPr/>
          </p:nvSpPr>
          <p:spPr bwMode="auto">
            <a:xfrm>
              <a:off x="4013" y="3451"/>
              <a:ext cx="1058" cy="120"/>
            </a:xfrm>
            <a:custGeom>
              <a:avLst/>
              <a:gdLst>
                <a:gd name="T0" fmla="*/ 1055 w 1058"/>
                <a:gd name="T1" fmla="*/ 117 h 120"/>
                <a:gd name="T2" fmla="*/ 1058 w 1058"/>
                <a:gd name="T3" fmla="*/ 0 h 120"/>
                <a:gd name="T4" fmla="*/ 0 w 1058"/>
                <a:gd name="T5" fmla="*/ 0 h 120"/>
                <a:gd name="T6" fmla="*/ 0 w 1058"/>
                <a:gd name="T7" fmla="*/ 120 h 120"/>
                <a:gd name="T8" fmla="*/ 1058 w 1058"/>
                <a:gd name="T9" fmla="*/ 120 h 120"/>
                <a:gd name="T10" fmla="*/ 1058 w 1058"/>
                <a:gd name="T11" fmla="*/ 120 h 120"/>
                <a:gd name="T12" fmla="*/ 1055 w 1058"/>
                <a:gd name="T13" fmla="*/ 117 h 120"/>
                <a:gd name="T14" fmla="*/ 0 60000 65536"/>
                <a:gd name="T15" fmla="*/ 0 60000 65536"/>
                <a:gd name="T16" fmla="*/ 0 60000 65536"/>
                <a:gd name="T17" fmla="*/ 0 60000 65536"/>
                <a:gd name="T18" fmla="*/ 0 60000 65536"/>
                <a:gd name="T19" fmla="*/ 0 60000 65536"/>
                <a:gd name="T20" fmla="*/ 0 60000 65536"/>
                <a:gd name="T21" fmla="*/ 0 w 1058"/>
                <a:gd name="T22" fmla="*/ 0 h 120"/>
                <a:gd name="T23" fmla="*/ 1058 w 1058"/>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8" h="120">
                  <a:moveTo>
                    <a:pt x="1055" y="117"/>
                  </a:moveTo>
                  <a:lnTo>
                    <a:pt x="1058" y="0"/>
                  </a:lnTo>
                  <a:lnTo>
                    <a:pt x="0" y="0"/>
                  </a:lnTo>
                  <a:lnTo>
                    <a:pt x="0" y="120"/>
                  </a:lnTo>
                  <a:lnTo>
                    <a:pt x="1058" y="120"/>
                  </a:lnTo>
                  <a:lnTo>
                    <a:pt x="1055" y="117"/>
                  </a:lnTo>
                  <a:close/>
                </a:path>
              </a:pathLst>
            </a:custGeom>
            <a:solidFill>
              <a:srgbClr val="CCCCCC"/>
            </a:solidFill>
            <a:ln w="9525">
              <a:noFill/>
              <a:round/>
              <a:headEnd/>
              <a:tailEnd/>
            </a:ln>
          </p:spPr>
          <p:txBody>
            <a:bodyPr/>
            <a:lstStyle/>
            <a:p>
              <a:endParaRPr lang="en-US"/>
            </a:p>
          </p:txBody>
        </p:sp>
        <p:sp>
          <p:nvSpPr>
            <p:cNvPr id="61616" name="Freeform 284"/>
            <p:cNvSpPr>
              <a:spLocks/>
            </p:cNvSpPr>
            <p:nvPr/>
          </p:nvSpPr>
          <p:spPr bwMode="auto">
            <a:xfrm>
              <a:off x="4013" y="3451"/>
              <a:ext cx="1058" cy="120"/>
            </a:xfrm>
            <a:custGeom>
              <a:avLst/>
              <a:gdLst>
                <a:gd name="T0" fmla="*/ 1055 w 1058"/>
                <a:gd name="T1" fmla="*/ 117 h 120"/>
                <a:gd name="T2" fmla="*/ 1058 w 1058"/>
                <a:gd name="T3" fmla="*/ 0 h 120"/>
                <a:gd name="T4" fmla="*/ 0 w 1058"/>
                <a:gd name="T5" fmla="*/ 0 h 120"/>
                <a:gd name="T6" fmla="*/ 0 w 1058"/>
                <a:gd name="T7" fmla="*/ 120 h 120"/>
                <a:gd name="T8" fmla="*/ 1058 w 1058"/>
                <a:gd name="T9" fmla="*/ 120 h 120"/>
                <a:gd name="T10" fmla="*/ 1058 w 1058"/>
                <a:gd name="T11" fmla="*/ 120 h 120"/>
                <a:gd name="T12" fmla="*/ 0 60000 65536"/>
                <a:gd name="T13" fmla="*/ 0 60000 65536"/>
                <a:gd name="T14" fmla="*/ 0 60000 65536"/>
                <a:gd name="T15" fmla="*/ 0 60000 65536"/>
                <a:gd name="T16" fmla="*/ 0 60000 65536"/>
                <a:gd name="T17" fmla="*/ 0 60000 65536"/>
                <a:gd name="T18" fmla="*/ 0 w 1058"/>
                <a:gd name="T19" fmla="*/ 0 h 120"/>
                <a:gd name="T20" fmla="*/ 1058 w 1058"/>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1058" h="120">
                  <a:moveTo>
                    <a:pt x="1055" y="117"/>
                  </a:moveTo>
                  <a:lnTo>
                    <a:pt x="1058" y="0"/>
                  </a:lnTo>
                  <a:lnTo>
                    <a:pt x="0" y="0"/>
                  </a:lnTo>
                  <a:lnTo>
                    <a:pt x="0" y="120"/>
                  </a:lnTo>
                  <a:lnTo>
                    <a:pt x="1058" y="120"/>
                  </a:lnTo>
                </a:path>
              </a:pathLst>
            </a:custGeom>
            <a:noFill/>
            <a:ln w="15875">
              <a:solidFill>
                <a:srgbClr val="000000"/>
              </a:solidFill>
              <a:prstDash val="solid"/>
              <a:round/>
              <a:headEnd/>
              <a:tailEnd/>
            </a:ln>
          </p:spPr>
          <p:txBody>
            <a:bodyPr/>
            <a:lstStyle/>
            <a:p>
              <a:endParaRPr lang="en-US"/>
            </a:p>
          </p:txBody>
        </p:sp>
        <p:sp>
          <p:nvSpPr>
            <p:cNvPr id="61617" name="Freeform 285"/>
            <p:cNvSpPr>
              <a:spLocks/>
            </p:cNvSpPr>
            <p:nvPr/>
          </p:nvSpPr>
          <p:spPr bwMode="auto">
            <a:xfrm>
              <a:off x="4013" y="3609"/>
              <a:ext cx="1058" cy="119"/>
            </a:xfrm>
            <a:custGeom>
              <a:avLst/>
              <a:gdLst>
                <a:gd name="T0" fmla="*/ 1055 w 1058"/>
                <a:gd name="T1" fmla="*/ 119 h 119"/>
                <a:gd name="T2" fmla="*/ 1058 w 1058"/>
                <a:gd name="T3" fmla="*/ 0 h 119"/>
                <a:gd name="T4" fmla="*/ 0 w 1058"/>
                <a:gd name="T5" fmla="*/ 0 h 119"/>
                <a:gd name="T6" fmla="*/ 0 w 1058"/>
                <a:gd name="T7" fmla="*/ 119 h 119"/>
                <a:gd name="T8" fmla="*/ 1058 w 1058"/>
                <a:gd name="T9" fmla="*/ 119 h 119"/>
                <a:gd name="T10" fmla="*/ 1058 w 1058"/>
                <a:gd name="T11" fmla="*/ 119 h 119"/>
                <a:gd name="T12" fmla="*/ 1055 w 1058"/>
                <a:gd name="T13" fmla="*/ 119 h 119"/>
                <a:gd name="T14" fmla="*/ 0 60000 65536"/>
                <a:gd name="T15" fmla="*/ 0 60000 65536"/>
                <a:gd name="T16" fmla="*/ 0 60000 65536"/>
                <a:gd name="T17" fmla="*/ 0 60000 65536"/>
                <a:gd name="T18" fmla="*/ 0 60000 65536"/>
                <a:gd name="T19" fmla="*/ 0 60000 65536"/>
                <a:gd name="T20" fmla="*/ 0 60000 65536"/>
                <a:gd name="T21" fmla="*/ 0 w 1058"/>
                <a:gd name="T22" fmla="*/ 0 h 119"/>
                <a:gd name="T23" fmla="*/ 1058 w 1058"/>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8" h="119">
                  <a:moveTo>
                    <a:pt x="1055" y="119"/>
                  </a:moveTo>
                  <a:lnTo>
                    <a:pt x="1058" y="0"/>
                  </a:lnTo>
                  <a:lnTo>
                    <a:pt x="0" y="0"/>
                  </a:lnTo>
                  <a:lnTo>
                    <a:pt x="0" y="119"/>
                  </a:lnTo>
                  <a:lnTo>
                    <a:pt x="1058" y="119"/>
                  </a:lnTo>
                  <a:lnTo>
                    <a:pt x="1055" y="119"/>
                  </a:lnTo>
                  <a:close/>
                </a:path>
              </a:pathLst>
            </a:custGeom>
            <a:solidFill>
              <a:srgbClr val="CCCCCC"/>
            </a:solidFill>
            <a:ln w="9525">
              <a:noFill/>
              <a:round/>
              <a:headEnd/>
              <a:tailEnd/>
            </a:ln>
          </p:spPr>
          <p:txBody>
            <a:bodyPr/>
            <a:lstStyle/>
            <a:p>
              <a:endParaRPr lang="en-US"/>
            </a:p>
          </p:txBody>
        </p:sp>
        <p:sp>
          <p:nvSpPr>
            <p:cNvPr id="61618" name="Freeform 286"/>
            <p:cNvSpPr>
              <a:spLocks/>
            </p:cNvSpPr>
            <p:nvPr/>
          </p:nvSpPr>
          <p:spPr bwMode="auto">
            <a:xfrm>
              <a:off x="4013" y="3609"/>
              <a:ext cx="1058" cy="119"/>
            </a:xfrm>
            <a:custGeom>
              <a:avLst/>
              <a:gdLst>
                <a:gd name="T0" fmla="*/ 1055 w 1058"/>
                <a:gd name="T1" fmla="*/ 119 h 119"/>
                <a:gd name="T2" fmla="*/ 1058 w 1058"/>
                <a:gd name="T3" fmla="*/ 0 h 119"/>
                <a:gd name="T4" fmla="*/ 0 w 1058"/>
                <a:gd name="T5" fmla="*/ 0 h 119"/>
                <a:gd name="T6" fmla="*/ 0 w 1058"/>
                <a:gd name="T7" fmla="*/ 119 h 119"/>
                <a:gd name="T8" fmla="*/ 1058 w 1058"/>
                <a:gd name="T9" fmla="*/ 119 h 119"/>
                <a:gd name="T10" fmla="*/ 1058 w 1058"/>
                <a:gd name="T11" fmla="*/ 119 h 119"/>
                <a:gd name="T12" fmla="*/ 0 60000 65536"/>
                <a:gd name="T13" fmla="*/ 0 60000 65536"/>
                <a:gd name="T14" fmla="*/ 0 60000 65536"/>
                <a:gd name="T15" fmla="*/ 0 60000 65536"/>
                <a:gd name="T16" fmla="*/ 0 60000 65536"/>
                <a:gd name="T17" fmla="*/ 0 60000 65536"/>
                <a:gd name="T18" fmla="*/ 0 w 1058"/>
                <a:gd name="T19" fmla="*/ 0 h 119"/>
                <a:gd name="T20" fmla="*/ 1058 w 1058"/>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1058" h="119">
                  <a:moveTo>
                    <a:pt x="1055" y="119"/>
                  </a:moveTo>
                  <a:lnTo>
                    <a:pt x="1058" y="0"/>
                  </a:lnTo>
                  <a:lnTo>
                    <a:pt x="0" y="0"/>
                  </a:lnTo>
                  <a:lnTo>
                    <a:pt x="0" y="119"/>
                  </a:lnTo>
                  <a:lnTo>
                    <a:pt x="1058" y="119"/>
                  </a:lnTo>
                </a:path>
              </a:pathLst>
            </a:custGeom>
            <a:noFill/>
            <a:ln w="15875">
              <a:solidFill>
                <a:srgbClr val="000000"/>
              </a:solidFill>
              <a:prstDash val="solid"/>
              <a:round/>
              <a:headEnd/>
              <a:tailEnd/>
            </a:ln>
          </p:spPr>
          <p:txBody>
            <a:bodyPr/>
            <a:lstStyle/>
            <a:p>
              <a:endParaRPr lang="en-US"/>
            </a:p>
          </p:txBody>
        </p:sp>
        <p:sp>
          <p:nvSpPr>
            <p:cNvPr id="61619" name="Freeform 287"/>
            <p:cNvSpPr>
              <a:spLocks/>
            </p:cNvSpPr>
            <p:nvPr/>
          </p:nvSpPr>
          <p:spPr bwMode="auto">
            <a:xfrm>
              <a:off x="3932" y="3139"/>
              <a:ext cx="1182" cy="103"/>
            </a:xfrm>
            <a:custGeom>
              <a:avLst/>
              <a:gdLst>
                <a:gd name="T0" fmla="*/ 0 w 1182"/>
                <a:gd name="T1" fmla="*/ 0 h 103"/>
                <a:gd name="T2" fmla="*/ 9 w 1182"/>
                <a:gd name="T3" fmla="*/ 17 h 103"/>
                <a:gd name="T4" fmla="*/ 31 w 1182"/>
                <a:gd name="T5" fmla="*/ 33 h 103"/>
                <a:gd name="T6" fmla="*/ 67 w 1182"/>
                <a:gd name="T7" fmla="*/ 48 h 103"/>
                <a:gd name="T8" fmla="*/ 114 w 1182"/>
                <a:gd name="T9" fmla="*/ 62 h 103"/>
                <a:gd name="T10" fmla="*/ 174 w 1182"/>
                <a:gd name="T11" fmla="*/ 74 h 103"/>
                <a:gd name="T12" fmla="*/ 243 w 1182"/>
                <a:gd name="T13" fmla="*/ 83 h 103"/>
                <a:gd name="T14" fmla="*/ 320 w 1182"/>
                <a:gd name="T15" fmla="*/ 93 h 103"/>
                <a:gd name="T16" fmla="*/ 406 w 1182"/>
                <a:gd name="T17" fmla="*/ 98 h 103"/>
                <a:gd name="T18" fmla="*/ 496 w 1182"/>
                <a:gd name="T19" fmla="*/ 103 h 103"/>
                <a:gd name="T20" fmla="*/ 592 w 1182"/>
                <a:gd name="T21" fmla="*/ 103 h 103"/>
                <a:gd name="T22" fmla="*/ 687 w 1182"/>
                <a:gd name="T23" fmla="*/ 103 h 103"/>
                <a:gd name="T24" fmla="*/ 778 w 1182"/>
                <a:gd name="T25" fmla="*/ 98 h 103"/>
                <a:gd name="T26" fmla="*/ 864 w 1182"/>
                <a:gd name="T27" fmla="*/ 93 h 103"/>
                <a:gd name="T28" fmla="*/ 941 w 1182"/>
                <a:gd name="T29" fmla="*/ 83 h 103"/>
                <a:gd name="T30" fmla="*/ 1010 w 1182"/>
                <a:gd name="T31" fmla="*/ 74 h 103"/>
                <a:gd name="T32" fmla="*/ 1069 w 1182"/>
                <a:gd name="T33" fmla="*/ 62 h 103"/>
                <a:gd name="T34" fmla="*/ 1117 w 1182"/>
                <a:gd name="T35" fmla="*/ 48 h 103"/>
                <a:gd name="T36" fmla="*/ 1153 w 1182"/>
                <a:gd name="T37" fmla="*/ 33 h 103"/>
                <a:gd name="T38" fmla="*/ 1175 w 1182"/>
                <a:gd name="T39" fmla="*/ 17 h 103"/>
                <a:gd name="T40" fmla="*/ 1182 w 1182"/>
                <a:gd name="T41" fmla="*/ 0 h 1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2"/>
                <a:gd name="T64" fmla="*/ 0 h 103"/>
                <a:gd name="T65" fmla="*/ 1182 w 1182"/>
                <a:gd name="T66" fmla="*/ 103 h 1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2" h="103">
                  <a:moveTo>
                    <a:pt x="0" y="0"/>
                  </a:moveTo>
                  <a:lnTo>
                    <a:pt x="9" y="17"/>
                  </a:lnTo>
                  <a:lnTo>
                    <a:pt x="31" y="33"/>
                  </a:lnTo>
                  <a:lnTo>
                    <a:pt x="67" y="48"/>
                  </a:lnTo>
                  <a:lnTo>
                    <a:pt x="114" y="62"/>
                  </a:lnTo>
                  <a:lnTo>
                    <a:pt x="174" y="74"/>
                  </a:lnTo>
                  <a:lnTo>
                    <a:pt x="243" y="83"/>
                  </a:lnTo>
                  <a:lnTo>
                    <a:pt x="320" y="93"/>
                  </a:lnTo>
                  <a:lnTo>
                    <a:pt x="406" y="98"/>
                  </a:lnTo>
                  <a:lnTo>
                    <a:pt x="496" y="103"/>
                  </a:lnTo>
                  <a:lnTo>
                    <a:pt x="592" y="103"/>
                  </a:lnTo>
                  <a:lnTo>
                    <a:pt x="687" y="103"/>
                  </a:lnTo>
                  <a:lnTo>
                    <a:pt x="778" y="98"/>
                  </a:lnTo>
                  <a:lnTo>
                    <a:pt x="864" y="93"/>
                  </a:lnTo>
                  <a:lnTo>
                    <a:pt x="941" y="83"/>
                  </a:lnTo>
                  <a:lnTo>
                    <a:pt x="1010" y="74"/>
                  </a:lnTo>
                  <a:lnTo>
                    <a:pt x="1069" y="62"/>
                  </a:lnTo>
                  <a:lnTo>
                    <a:pt x="1117" y="48"/>
                  </a:lnTo>
                  <a:lnTo>
                    <a:pt x="1153" y="33"/>
                  </a:lnTo>
                  <a:lnTo>
                    <a:pt x="1175" y="17"/>
                  </a:lnTo>
                  <a:lnTo>
                    <a:pt x="1182" y="0"/>
                  </a:lnTo>
                </a:path>
              </a:pathLst>
            </a:custGeom>
            <a:noFill/>
            <a:ln w="15875">
              <a:solidFill>
                <a:srgbClr val="000000"/>
              </a:solidFill>
              <a:prstDash val="solid"/>
              <a:round/>
              <a:headEnd/>
              <a:tailEnd/>
            </a:ln>
          </p:spPr>
          <p:txBody>
            <a:bodyPr/>
            <a:lstStyle/>
            <a:p>
              <a:endParaRPr lang="en-US"/>
            </a:p>
          </p:txBody>
        </p:sp>
        <p:sp>
          <p:nvSpPr>
            <p:cNvPr id="61620" name="Freeform 300"/>
            <p:cNvSpPr>
              <a:spLocks/>
            </p:cNvSpPr>
            <p:nvPr/>
          </p:nvSpPr>
          <p:spPr bwMode="auto">
            <a:xfrm>
              <a:off x="3970" y="3263"/>
              <a:ext cx="41" cy="41"/>
            </a:xfrm>
            <a:custGeom>
              <a:avLst/>
              <a:gdLst>
                <a:gd name="T0" fmla="*/ 5 w 41"/>
                <a:gd name="T1" fmla="*/ 0 h 41"/>
                <a:gd name="T2" fmla="*/ 0 w 41"/>
                <a:gd name="T3" fmla="*/ 41 h 41"/>
                <a:gd name="T4" fmla="*/ 41 w 41"/>
                <a:gd name="T5" fmla="*/ 26 h 41"/>
                <a:gd name="T6" fmla="*/ 5 w 41"/>
                <a:gd name="T7" fmla="*/ 0 h 41"/>
                <a:gd name="T8" fmla="*/ 5 w 41"/>
                <a:gd name="T9" fmla="*/ 0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5" y="0"/>
                  </a:moveTo>
                  <a:lnTo>
                    <a:pt x="0" y="41"/>
                  </a:lnTo>
                  <a:lnTo>
                    <a:pt x="41" y="26"/>
                  </a:lnTo>
                  <a:lnTo>
                    <a:pt x="5" y="0"/>
                  </a:lnTo>
                  <a:close/>
                </a:path>
              </a:pathLst>
            </a:custGeom>
            <a:solidFill>
              <a:srgbClr val="000000"/>
            </a:solidFill>
            <a:ln w="9525">
              <a:noFill/>
              <a:round/>
              <a:headEnd/>
              <a:tailEnd/>
            </a:ln>
          </p:spPr>
          <p:txBody>
            <a:bodyPr/>
            <a:lstStyle/>
            <a:p>
              <a:endParaRPr lang="en-US"/>
            </a:p>
          </p:txBody>
        </p:sp>
        <p:sp>
          <p:nvSpPr>
            <p:cNvPr id="61621" name="Freeform 301"/>
            <p:cNvSpPr>
              <a:spLocks/>
            </p:cNvSpPr>
            <p:nvPr/>
          </p:nvSpPr>
          <p:spPr bwMode="auto">
            <a:xfrm>
              <a:off x="3968" y="3599"/>
              <a:ext cx="43" cy="39"/>
            </a:xfrm>
            <a:custGeom>
              <a:avLst/>
              <a:gdLst>
                <a:gd name="T0" fmla="*/ 0 w 43"/>
                <a:gd name="T1" fmla="*/ 0 h 39"/>
                <a:gd name="T2" fmla="*/ 9 w 43"/>
                <a:gd name="T3" fmla="*/ 39 h 39"/>
                <a:gd name="T4" fmla="*/ 43 w 43"/>
                <a:gd name="T5" fmla="*/ 10 h 39"/>
                <a:gd name="T6" fmla="*/ 0 w 43"/>
                <a:gd name="T7" fmla="*/ 0 h 39"/>
                <a:gd name="T8" fmla="*/ 0 w 43"/>
                <a:gd name="T9" fmla="*/ 0 h 39"/>
                <a:gd name="T10" fmla="*/ 0 60000 65536"/>
                <a:gd name="T11" fmla="*/ 0 60000 65536"/>
                <a:gd name="T12" fmla="*/ 0 60000 65536"/>
                <a:gd name="T13" fmla="*/ 0 60000 65536"/>
                <a:gd name="T14" fmla="*/ 0 60000 65536"/>
                <a:gd name="T15" fmla="*/ 0 w 43"/>
                <a:gd name="T16" fmla="*/ 0 h 39"/>
                <a:gd name="T17" fmla="*/ 43 w 43"/>
                <a:gd name="T18" fmla="*/ 39 h 39"/>
              </a:gdLst>
              <a:ahLst/>
              <a:cxnLst>
                <a:cxn ang="T10">
                  <a:pos x="T0" y="T1"/>
                </a:cxn>
                <a:cxn ang="T11">
                  <a:pos x="T2" y="T3"/>
                </a:cxn>
                <a:cxn ang="T12">
                  <a:pos x="T4" y="T5"/>
                </a:cxn>
                <a:cxn ang="T13">
                  <a:pos x="T6" y="T7"/>
                </a:cxn>
                <a:cxn ang="T14">
                  <a:pos x="T8" y="T9"/>
                </a:cxn>
              </a:cxnLst>
              <a:rect l="T15" t="T16" r="T17" b="T18"/>
              <a:pathLst>
                <a:path w="43" h="39">
                  <a:moveTo>
                    <a:pt x="0" y="0"/>
                  </a:moveTo>
                  <a:lnTo>
                    <a:pt x="9" y="39"/>
                  </a:lnTo>
                  <a:lnTo>
                    <a:pt x="43" y="10"/>
                  </a:lnTo>
                  <a:lnTo>
                    <a:pt x="0" y="0"/>
                  </a:lnTo>
                  <a:close/>
                </a:path>
              </a:pathLst>
            </a:custGeom>
            <a:solidFill>
              <a:srgbClr val="000000"/>
            </a:solidFill>
            <a:ln w="9525">
              <a:noFill/>
              <a:round/>
              <a:headEnd/>
              <a:tailEnd/>
            </a:ln>
          </p:spPr>
          <p:txBody>
            <a:bodyPr/>
            <a:lstStyle/>
            <a:p>
              <a:endParaRPr lang="en-US"/>
            </a:p>
          </p:txBody>
        </p:sp>
        <p:sp>
          <p:nvSpPr>
            <p:cNvPr id="61622" name="Freeform 302"/>
            <p:cNvSpPr>
              <a:spLocks/>
            </p:cNvSpPr>
            <p:nvPr/>
          </p:nvSpPr>
          <p:spPr bwMode="auto">
            <a:xfrm>
              <a:off x="3968" y="3430"/>
              <a:ext cx="43" cy="41"/>
            </a:xfrm>
            <a:custGeom>
              <a:avLst/>
              <a:gdLst>
                <a:gd name="T0" fmla="*/ 0 w 43"/>
                <a:gd name="T1" fmla="*/ 0 h 41"/>
                <a:gd name="T2" fmla="*/ 4 w 43"/>
                <a:gd name="T3" fmla="*/ 41 h 41"/>
                <a:gd name="T4" fmla="*/ 43 w 43"/>
                <a:gd name="T5" fmla="*/ 19 h 41"/>
                <a:gd name="T6" fmla="*/ 2 w 43"/>
                <a:gd name="T7" fmla="*/ 0 h 41"/>
                <a:gd name="T8" fmla="*/ 2 w 43"/>
                <a:gd name="T9" fmla="*/ 0 h 41"/>
                <a:gd name="T10" fmla="*/ 0 w 43"/>
                <a:gd name="T11" fmla="*/ 0 h 41"/>
                <a:gd name="T12" fmla="*/ 0 60000 65536"/>
                <a:gd name="T13" fmla="*/ 0 60000 65536"/>
                <a:gd name="T14" fmla="*/ 0 60000 65536"/>
                <a:gd name="T15" fmla="*/ 0 60000 65536"/>
                <a:gd name="T16" fmla="*/ 0 60000 65536"/>
                <a:gd name="T17" fmla="*/ 0 60000 65536"/>
                <a:gd name="T18" fmla="*/ 0 w 43"/>
                <a:gd name="T19" fmla="*/ 0 h 41"/>
                <a:gd name="T20" fmla="*/ 43 w 43"/>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43" h="41">
                  <a:moveTo>
                    <a:pt x="0" y="0"/>
                  </a:moveTo>
                  <a:lnTo>
                    <a:pt x="4" y="41"/>
                  </a:lnTo>
                  <a:lnTo>
                    <a:pt x="43" y="19"/>
                  </a:lnTo>
                  <a:lnTo>
                    <a:pt x="2" y="0"/>
                  </a:lnTo>
                  <a:lnTo>
                    <a:pt x="0" y="0"/>
                  </a:lnTo>
                  <a:close/>
                </a:path>
              </a:pathLst>
            </a:custGeom>
            <a:solidFill>
              <a:srgbClr val="000000"/>
            </a:solidFill>
            <a:ln w="9525">
              <a:noFill/>
              <a:round/>
              <a:headEnd/>
              <a:tailEnd/>
            </a:ln>
          </p:spPr>
          <p:txBody>
            <a:bodyPr/>
            <a:lstStyle/>
            <a:p>
              <a:endParaRPr lang="en-US"/>
            </a:p>
          </p:txBody>
        </p:sp>
        <p:sp>
          <p:nvSpPr>
            <p:cNvPr id="61623" name="Line 303"/>
            <p:cNvSpPr>
              <a:spLocks noChangeShapeType="1"/>
            </p:cNvSpPr>
            <p:nvPr/>
          </p:nvSpPr>
          <p:spPr bwMode="auto">
            <a:xfrm>
              <a:off x="2478" y="3172"/>
              <a:ext cx="1533" cy="117"/>
            </a:xfrm>
            <a:prstGeom prst="line">
              <a:avLst/>
            </a:prstGeom>
            <a:noFill/>
            <a:ln w="15875">
              <a:solidFill>
                <a:srgbClr val="000000"/>
              </a:solidFill>
              <a:round/>
              <a:headEnd/>
              <a:tailEnd/>
            </a:ln>
          </p:spPr>
          <p:txBody>
            <a:bodyPr/>
            <a:lstStyle/>
            <a:p>
              <a:endParaRPr lang="en-US"/>
            </a:p>
          </p:txBody>
        </p:sp>
        <p:sp>
          <p:nvSpPr>
            <p:cNvPr id="61624" name="Line 304"/>
            <p:cNvSpPr>
              <a:spLocks noChangeShapeType="1"/>
            </p:cNvSpPr>
            <p:nvPr/>
          </p:nvSpPr>
          <p:spPr bwMode="auto">
            <a:xfrm flipV="1">
              <a:off x="2485" y="3616"/>
              <a:ext cx="1502" cy="272"/>
            </a:xfrm>
            <a:prstGeom prst="line">
              <a:avLst/>
            </a:prstGeom>
            <a:noFill/>
            <a:ln w="15875">
              <a:solidFill>
                <a:srgbClr val="000000"/>
              </a:solidFill>
              <a:round/>
              <a:headEnd/>
              <a:tailEnd/>
            </a:ln>
          </p:spPr>
          <p:txBody>
            <a:bodyPr/>
            <a:lstStyle/>
            <a:p>
              <a:endParaRPr lang="en-US"/>
            </a:p>
          </p:txBody>
        </p:sp>
        <p:sp>
          <p:nvSpPr>
            <p:cNvPr id="61625" name="Line 305"/>
            <p:cNvSpPr>
              <a:spLocks noChangeShapeType="1"/>
            </p:cNvSpPr>
            <p:nvPr/>
          </p:nvSpPr>
          <p:spPr bwMode="auto">
            <a:xfrm flipV="1">
              <a:off x="2478" y="3449"/>
              <a:ext cx="1533" cy="81"/>
            </a:xfrm>
            <a:prstGeom prst="line">
              <a:avLst/>
            </a:prstGeom>
            <a:noFill/>
            <a:ln w="15875">
              <a:solidFill>
                <a:srgbClr val="000000"/>
              </a:solidFill>
              <a:round/>
              <a:headEnd/>
              <a:tailEnd/>
            </a:ln>
          </p:spPr>
          <p:txBody>
            <a:bodyPr/>
            <a:lstStyle/>
            <a:p>
              <a:endParaRPr lang="en-US"/>
            </a:p>
          </p:txBody>
        </p:sp>
        <p:sp>
          <p:nvSpPr>
            <p:cNvPr id="61626" name="Text Box 306"/>
            <p:cNvSpPr txBox="1">
              <a:spLocks noChangeArrowheads="1"/>
            </p:cNvSpPr>
            <p:nvPr/>
          </p:nvSpPr>
          <p:spPr bwMode="auto">
            <a:xfrm>
              <a:off x="856" y="1525"/>
              <a:ext cx="839" cy="368"/>
            </a:xfrm>
            <a:prstGeom prst="rect">
              <a:avLst/>
            </a:prstGeom>
            <a:noFill/>
            <a:ln w="19050">
              <a:noFill/>
              <a:miter lim="800000"/>
              <a:headEnd/>
              <a:tailEnd/>
            </a:ln>
          </p:spPr>
          <p:txBody>
            <a:bodyPr wrap="none">
              <a:spAutoFit/>
            </a:bodyPr>
            <a:lstStyle/>
            <a:p>
              <a:r>
                <a:rPr lang="en-US" sz="1600"/>
                <a:t>Virtual page</a:t>
              </a:r>
            </a:p>
            <a:p>
              <a:r>
                <a:rPr lang="en-US" sz="1600"/>
                <a:t>number</a:t>
              </a:r>
            </a:p>
          </p:txBody>
        </p:sp>
        <p:sp>
          <p:nvSpPr>
            <p:cNvPr id="61627" name="Text Box 307"/>
            <p:cNvSpPr txBox="1">
              <a:spLocks noChangeArrowheads="1"/>
            </p:cNvSpPr>
            <p:nvPr/>
          </p:nvSpPr>
          <p:spPr bwMode="auto">
            <a:xfrm>
              <a:off x="1759" y="2341"/>
              <a:ext cx="413" cy="213"/>
            </a:xfrm>
            <a:prstGeom prst="rect">
              <a:avLst/>
            </a:prstGeom>
            <a:noFill/>
            <a:ln w="19050">
              <a:noFill/>
              <a:miter lim="800000"/>
              <a:headEnd/>
              <a:tailEnd/>
            </a:ln>
          </p:spPr>
          <p:txBody>
            <a:bodyPr wrap="none">
              <a:spAutoFit/>
            </a:bodyPr>
            <a:lstStyle/>
            <a:p>
              <a:r>
                <a:rPr lang="en-US" sz="1600"/>
                <a:t>Valid</a:t>
              </a:r>
              <a:endParaRPr lang="en-US"/>
            </a:p>
          </p:txBody>
        </p:sp>
        <p:sp>
          <p:nvSpPr>
            <p:cNvPr id="61628" name="Text Box 309"/>
            <p:cNvSpPr txBox="1">
              <a:spLocks noChangeArrowheads="1"/>
            </p:cNvSpPr>
            <p:nvPr/>
          </p:nvSpPr>
          <p:spPr bwMode="auto">
            <a:xfrm>
              <a:off x="2528" y="845"/>
              <a:ext cx="437" cy="250"/>
            </a:xfrm>
            <a:prstGeom prst="rect">
              <a:avLst/>
            </a:prstGeom>
            <a:noFill/>
            <a:ln w="19050">
              <a:noFill/>
              <a:miter lim="800000"/>
              <a:headEnd/>
              <a:tailEnd/>
            </a:ln>
          </p:spPr>
          <p:txBody>
            <a:bodyPr wrap="none">
              <a:spAutoFit/>
            </a:bodyPr>
            <a:lstStyle/>
            <a:p>
              <a:r>
                <a:rPr lang="en-US" sz="2000" dirty="0">
                  <a:solidFill>
                    <a:srgbClr val="0000FF"/>
                  </a:solidFill>
                </a:rPr>
                <a:t>TLB</a:t>
              </a:r>
            </a:p>
          </p:txBody>
        </p:sp>
        <p:sp>
          <p:nvSpPr>
            <p:cNvPr id="61629" name="Text Box 310"/>
            <p:cNvSpPr txBox="1">
              <a:spLocks noChangeArrowheads="1"/>
            </p:cNvSpPr>
            <p:nvPr/>
          </p:nvSpPr>
          <p:spPr bwMode="auto">
            <a:xfrm>
              <a:off x="4176" y="1488"/>
              <a:ext cx="1097" cy="213"/>
            </a:xfrm>
            <a:prstGeom prst="rect">
              <a:avLst/>
            </a:prstGeom>
            <a:noFill/>
            <a:ln w="19050">
              <a:noFill/>
              <a:miter lim="800000"/>
              <a:headEnd/>
              <a:tailEnd/>
            </a:ln>
          </p:spPr>
          <p:txBody>
            <a:bodyPr wrap="none">
              <a:spAutoFit/>
            </a:bodyPr>
            <a:lstStyle/>
            <a:p>
              <a:r>
                <a:rPr lang="en-US" sz="1600"/>
                <a:t>Physical memory</a:t>
              </a:r>
            </a:p>
          </p:txBody>
        </p:sp>
        <p:sp>
          <p:nvSpPr>
            <p:cNvPr id="61630" name="Text Box 311"/>
            <p:cNvSpPr txBox="1">
              <a:spLocks noChangeArrowheads="1"/>
            </p:cNvSpPr>
            <p:nvPr/>
          </p:nvSpPr>
          <p:spPr bwMode="auto">
            <a:xfrm>
              <a:off x="4608" y="2832"/>
              <a:ext cx="872" cy="213"/>
            </a:xfrm>
            <a:prstGeom prst="rect">
              <a:avLst/>
            </a:prstGeom>
            <a:noFill/>
            <a:ln w="19050">
              <a:noFill/>
              <a:miter lim="800000"/>
              <a:headEnd/>
              <a:tailEnd/>
            </a:ln>
          </p:spPr>
          <p:txBody>
            <a:bodyPr wrap="none">
              <a:spAutoFit/>
            </a:bodyPr>
            <a:lstStyle/>
            <a:p>
              <a:r>
                <a:rPr lang="en-US" sz="1600"/>
                <a:t>Disk storage</a:t>
              </a:r>
            </a:p>
          </p:txBody>
        </p:sp>
        <p:sp>
          <p:nvSpPr>
            <p:cNvPr id="61631" name="Text Box 312"/>
            <p:cNvSpPr txBox="1">
              <a:spLocks noChangeArrowheads="1"/>
            </p:cNvSpPr>
            <p:nvPr/>
          </p:nvSpPr>
          <p:spPr bwMode="auto">
            <a:xfrm>
              <a:off x="1217" y="3475"/>
              <a:ext cx="736" cy="213"/>
            </a:xfrm>
            <a:prstGeom prst="rect">
              <a:avLst/>
            </a:prstGeom>
            <a:noFill/>
            <a:ln w="19050">
              <a:noFill/>
              <a:miter lim="800000"/>
              <a:headEnd/>
              <a:tailEnd/>
            </a:ln>
          </p:spPr>
          <p:txBody>
            <a:bodyPr wrap="none">
              <a:spAutoFit/>
            </a:bodyPr>
            <a:lstStyle/>
            <a:p>
              <a:r>
                <a:rPr lang="en-US" sz="1600"/>
                <a:t>Page table</a:t>
              </a:r>
            </a:p>
          </p:txBody>
        </p:sp>
        <p:sp>
          <p:nvSpPr>
            <p:cNvPr id="61632" name="Text Box 313"/>
            <p:cNvSpPr txBox="1">
              <a:spLocks noChangeArrowheads="1"/>
            </p:cNvSpPr>
            <p:nvPr/>
          </p:nvSpPr>
          <p:spPr bwMode="auto">
            <a:xfrm>
              <a:off x="2112" y="2208"/>
              <a:ext cx="926" cy="330"/>
            </a:xfrm>
            <a:prstGeom prst="rect">
              <a:avLst/>
            </a:prstGeom>
            <a:noFill/>
            <a:ln w="19050">
              <a:noFill/>
              <a:miter lim="800000"/>
              <a:headEnd/>
              <a:tailEnd/>
            </a:ln>
          </p:spPr>
          <p:txBody>
            <a:bodyPr wrap="none">
              <a:spAutoFit/>
            </a:bodyPr>
            <a:lstStyle/>
            <a:p>
              <a:r>
                <a:rPr lang="en-US" sz="1400"/>
                <a:t>Physical page</a:t>
              </a:r>
            </a:p>
            <a:p>
              <a:r>
                <a:rPr lang="en-US" sz="1400"/>
                <a:t>or disk address</a:t>
              </a:r>
            </a:p>
          </p:txBody>
        </p:sp>
        <p:sp>
          <p:nvSpPr>
            <p:cNvPr id="61633" name="Text Box 316"/>
            <p:cNvSpPr txBox="1">
              <a:spLocks noChangeArrowheads="1"/>
            </p:cNvSpPr>
            <p:nvPr/>
          </p:nvSpPr>
          <p:spPr bwMode="auto">
            <a:xfrm>
              <a:off x="1968" y="1056"/>
              <a:ext cx="1918" cy="213"/>
            </a:xfrm>
            <a:prstGeom prst="rect">
              <a:avLst/>
            </a:prstGeom>
            <a:noFill/>
            <a:ln w="19050">
              <a:noFill/>
              <a:miter lim="800000"/>
              <a:headEnd/>
              <a:tailEnd/>
            </a:ln>
          </p:spPr>
          <p:txBody>
            <a:bodyPr wrap="none">
              <a:spAutoFit/>
            </a:bodyPr>
            <a:lstStyle/>
            <a:p>
              <a:r>
                <a:rPr lang="en-US" sz="1600"/>
                <a:t>Valid   Tag          Page address</a:t>
              </a:r>
            </a:p>
          </p:txBody>
        </p:sp>
      </p:gr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a:noFill/>
        </p:spPr>
        <p:txBody>
          <a:bodyPr lIns="90488" tIns="44450" rIns="90488" bIns="44450"/>
          <a:lstStyle/>
          <a:p>
            <a:r>
              <a:rPr lang="en-US" smtClean="0"/>
              <a:t>TLBs and caches</a:t>
            </a:r>
          </a:p>
        </p:txBody>
      </p:sp>
      <p:sp>
        <p:nvSpPr>
          <p:cNvPr id="62468" name="Freeform 4"/>
          <p:cNvSpPr>
            <a:spLocks/>
          </p:cNvSpPr>
          <p:nvPr/>
        </p:nvSpPr>
        <p:spPr bwMode="auto">
          <a:xfrm>
            <a:off x="5186363" y="4624388"/>
            <a:ext cx="2328862" cy="333375"/>
          </a:xfrm>
          <a:custGeom>
            <a:avLst/>
            <a:gdLst>
              <a:gd name="T0" fmla="*/ 2147483647 w 1467"/>
              <a:gd name="T1" fmla="*/ 2147483647 h 210"/>
              <a:gd name="T2" fmla="*/ 2147483647 w 1467"/>
              <a:gd name="T3" fmla="*/ 0 h 210"/>
              <a:gd name="T4" fmla="*/ 0 w 1467"/>
              <a:gd name="T5" fmla="*/ 0 h 210"/>
              <a:gd name="T6" fmla="*/ 0 60000 65536"/>
              <a:gd name="T7" fmla="*/ 0 60000 65536"/>
              <a:gd name="T8" fmla="*/ 0 60000 65536"/>
              <a:gd name="T9" fmla="*/ 0 w 1467"/>
              <a:gd name="T10" fmla="*/ 0 h 210"/>
              <a:gd name="T11" fmla="*/ 1467 w 1467"/>
              <a:gd name="T12" fmla="*/ 210 h 210"/>
            </a:gdLst>
            <a:ahLst/>
            <a:cxnLst>
              <a:cxn ang="T6">
                <a:pos x="T0" y="T1"/>
              </a:cxn>
              <a:cxn ang="T7">
                <a:pos x="T2" y="T3"/>
              </a:cxn>
              <a:cxn ang="T8">
                <a:pos x="T4" y="T5"/>
              </a:cxn>
            </a:cxnLst>
            <a:rect l="T9" t="T10" r="T11" b="T12"/>
            <a:pathLst>
              <a:path w="1467" h="210">
                <a:moveTo>
                  <a:pt x="1467" y="210"/>
                </a:moveTo>
                <a:lnTo>
                  <a:pt x="1467" y="0"/>
                </a:lnTo>
                <a:lnTo>
                  <a:pt x="0" y="0"/>
                </a:lnTo>
              </a:path>
            </a:pathLst>
          </a:custGeom>
          <a:noFill/>
          <a:ln w="17463">
            <a:solidFill>
              <a:srgbClr val="000000"/>
            </a:solidFill>
            <a:prstDash val="solid"/>
            <a:round/>
            <a:headEnd/>
            <a:tailEnd/>
          </a:ln>
        </p:spPr>
        <p:txBody>
          <a:bodyPr/>
          <a:lstStyle/>
          <a:p>
            <a:endParaRPr lang="en-US"/>
          </a:p>
        </p:txBody>
      </p:sp>
      <p:sp>
        <p:nvSpPr>
          <p:cNvPr id="62469" name="Rectangle 5"/>
          <p:cNvSpPr>
            <a:spLocks noChangeArrowheads="1"/>
          </p:cNvSpPr>
          <p:nvPr/>
        </p:nvSpPr>
        <p:spPr bwMode="auto">
          <a:xfrm>
            <a:off x="4291013" y="2757488"/>
            <a:ext cx="93662"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Y</a:t>
            </a:r>
            <a:endParaRPr lang="en-US" sz="1800">
              <a:solidFill>
                <a:srgbClr val="003399"/>
              </a:solidFill>
            </a:endParaRPr>
          </a:p>
        </p:txBody>
      </p:sp>
      <p:sp>
        <p:nvSpPr>
          <p:cNvPr id="62470" name="Rectangle 6"/>
          <p:cNvSpPr>
            <a:spLocks noChangeArrowheads="1"/>
          </p:cNvSpPr>
          <p:nvPr/>
        </p:nvSpPr>
        <p:spPr bwMode="auto">
          <a:xfrm>
            <a:off x="4384675" y="2757488"/>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e</a:t>
            </a:r>
            <a:endParaRPr lang="en-US" sz="1800">
              <a:solidFill>
                <a:srgbClr val="003399"/>
              </a:solidFill>
            </a:endParaRPr>
          </a:p>
        </p:txBody>
      </p:sp>
      <p:sp>
        <p:nvSpPr>
          <p:cNvPr id="62471" name="Rectangle 7"/>
          <p:cNvSpPr>
            <a:spLocks noChangeArrowheads="1"/>
          </p:cNvSpPr>
          <p:nvPr/>
        </p:nvSpPr>
        <p:spPr bwMode="auto">
          <a:xfrm>
            <a:off x="4465638" y="2757488"/>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s</a:t>
            </a:r>
            <a:endParaRPr lang="en-US" sz="1800">
              <a:solidFill>
                <a:srgbClr val="003399"/>
              </a:solidFill>
            </a:endParaRPr>
          </a:p>
        </p:txBody>
      </p:sp>
      <p:sp>
        <p:nvSpPr>
          <p:cNvPr id="62472" name="Freeform 8"/>
          <p:cNvSpPr>
            <a:spLocks/>
          </p:cNvSpPr>
          <p:nvPr/>
        </p:nvSpPr>
        <p:spPr bwMode="auto">
          <a:xfrm>
            <a:off x="2365375" y="2927350"/>
            <a:ext cx="71438" cy="73025"/>
          </a:xfrm>
          <a:custGeom>
            <a:avLst/>
            <a:gdLst>
              <a:gd name="T0" fmla="*/ 2147483647 w 45"/>
              <a:gd name="T1" fmla="*/ 2147483647 h 46"/>
              <a:gd name="T2" fmla="*/ 2147483647 w 45"/>
              <a:gd name="T3" fmla="*/ 0 h 46"/>
              <a:gd name="T4" fmla="*/ 0 w 45"/>
              <a:gd name="T5" fmla="*/ 2147483647 h 46"/>
              <a:gd name="T6" fmla="*/ 2147483647 w 45"/>
              <a:gd name="T7" fmla="*/ 2147483647 h 46"/>
              <a:gd name="T8" fmla="*/ 2147483647 w 45"/>
              <a:gd name="T9" fmla="*/ 2147483647 h 46"/>
              <a:gd name="T10" fmla="*/ 2147483647 w 45"/>
              <a:gd name="T11" fmla="*/ 2147483647 h 46"/>
              <a:gd name="T12" fmla="*/ 0 60000 65536"/>
              <a:gd name="T13" fmla="*/ 0 60000 65536"/>
              <a:gd name="T14" fmla="*/ 0 60000 65536"/>
              <a:gd name="T15" fmla="*/ 0 60000 65536"/>
              <a:gd name="T16" fmla="*/ 0 60000 65536"/>
              <a:gd name="T17" fmla="*/ 0 60000 65536"/>
              <a:gd name="T18" fmla="*/ 0 w 45"/>
              <a:gd name="T19" fmla="*/ 0 h 46"/>
              <a:gd name="T20" fmla="*/ 45 w 45"/>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45" h="46">
                <a:moveTo>
                  <a:pt x="43" y="43"/>
                </a:moveTo>
                <a:lnTo>
                  <a:pt x="45" y="0"/>
                </a:lnTo>
                <a:lnTo>
                  <a:pt x="0" y="21"/>
                </a:lnTo>
                <a:lnTo>
                  <a:pt x="45" y="46"/>
                </a:lnTo>
                <a:lnTo>
                  <a:pt x="43" y="43"/>
                </a:lnTo>
                <a:close/>
              </a:path>
            </a:pathLst>
          </a:custGeom>
          <a:solidFill>
            <a:srgbClr val="000000"/>
          </a:solidFill>
          <a:ln w="9525">
            <a:noFill/>
            <a:round/>
            <a:headEnd/>
            <a:tailEnd/>
          </a:ln>
        </p:spPr>
        <p:txBody>
          <a:bodyPr/>
          <a:lstStyle/>
          <a:p>
            <a:endParaRPr lang="en-US"/>
          </a:p>
        </p:txBody>
      </p:sp>
      <p:sp>
        <p:nvSpPr>
          <p:cNvPr id="62473" name="Freeform 9"/>
          <p:cNvSpPr>
            <a:spLocks/>
          </p:cNvSpPr>
          <p:nvPr/>
        </p:nvSpPr>
        <p:spPr bwMode="auto">
          <a:xfrm>
            <a:off x="2420938" y="2960688"/>
            <a:ext cx="2486025" cy="338137"/>
          </a:xfrm>
          <a:custGeom>
            <a:avLst/>
            <a:gdLst>
              <a:gd name="T0" fmla="*/ 2147483647 w 1566"/>
              <a:gd name="T1" fmla="*/ 2147483647 h 213"/>
              <a:gd name="T2" fmla="*/ 2147483647 w 1566"/>
              <a:gd name="T3" fmla="*/ 0 h 213"/>
              <a:gd name="T4" fmla="*/ 0 w 1566"/>
              <a:gd name="T5" fmla="*/ 0 h 213"/>
              <a:gd name="T6" fmla="*/ 0 60000 65536"/>
              <a:gd name="T7" fmla="*/ 0 60000 65536"/>
              <a:gd name="T8" fmla="*/ 0 60000 65536"/>
              <a:gd name="T9" fmla="*/ 0 w 1566"/>
              <a:gd name="T10" fmla="*/ 0 h 213"/>
              <a:gd name="T11" fmla="*/ 1566 w 1566"/>
              <a:gd name="T12" fmla="*/ 213 h 213"/>
            </a:gdLst>
            <a:ahLst/>
            <a:cxnLst>
              <a:cxn ang="T6">
                <a:pos x="T0" y="T1"/>
              </a:cxn>
              <a:cxn ang="T7">
                <a:pos x="T2" y="T3"/>
              </a:cxn>
              <a:cxn ang="T8">
                <a:pos x="T4" y="T5"/>
              </a:cxn>
            </a:cxnLst>
            <a:rect l="T9" t="T10" r="T11" b="T12"/>
            <a:pathLst>
              <a:path w="1566" h="213">
                <a:moveTo>
                  <a:pt x="1566" y="213"/>
                </a:moveTo>
                <a:lnTo>
                  <a:pt x="1566" y="0"/>
                </a:lnTo>
                <a:lnTo>
                  <a:pt x="0" y="0"/>
                </a:lnTo>
              </a:path>
            </a:pathLst>
          </a:custGeom>
          <a:noFill/>
          <a:ln w="17463">
            <a:solidFill>
              <a:srgbClr val="000000"/>
            </a:solidFill>
            <a:prstDash val="solid"/>
            <a:round/>
            <a:headEnd/>
            <a:tailEnd/>
          </a:ln>
        </p:spPr>
        <p:txBody>
          <a:bodyPr/>
          <a:lstStyle/>
          <a:p>
            <a:endParaRPr lang="en-US"/>
          </a:p>
        </p:txBody>
      </p:sp>
      <p:sp>
        <p:nvSpPr>
          <p:cNvPr id="62474" name="Freeform 10"/>
          <p:cNvSpPr>
            <a:spLocks/>
          </p:cNvSpPr>
          <p:nvPr/>
        </p:nvSpPr>
        <p:spPr bwMode="auto">
          <a:xfrm>
            <a:off x="4549775" y="5894388"/>
            <a:ext cx="68263" cy="71437"/>
          </a:xfrm>
          <a:custGeom>
            <a:avLst/>
            <a:gdLst>
              <a:gd name="T0" fmla="*/ 2147483647 w 43"/>
              <a:gd name="T1" fmla="*/ 0 h 45"/>
              <a:gd name="T2" fmla="*/ 0 w 43"/>
              <a:gd name="T3" fmla="*/ 0 h 45"/>
              <a:gd name="T4" fmla="*/ 2147483647 w 43"/>
              <a:gd name="T5" fmla="*/ 2147483647 h 45"/>
              <a:gd name="T6" fmla="*/ 2147483647 w 43"/>
              <a:gd name="T7" fmla="*/ 0 h 45"/>
              <a:gd name="T8" fmla="*/ 2147483647 w 43"/>
              <a:gd name="T9" fmla="*/ 0 h 45"/>
              <a:gd name="T10" fmla="*/ 0 60000 65536"/>
              <a:gd name="T11" fmla="*/ 0 60000 65536"/>
              <a:gd name="T12" fmla="*/ 0 60000 65536"/>
              <a:gd name="T13" fmla="*/ 0 60000 65536"/>
              <a:gd name="T14" fmla="*/ 0 60000 65536"/>
              <a:gd name="T15" fmla="*/ 0 w 43"/>
              <a:gd name="T16" fmla="*/ 0 h 45"/>
              <a:gd name="T17" fmla="*/ 43 w 43"/>
              <a:gd name="T18" fmla="*/ 45 h 45"/>
            </a:gdLst>
            <a:ahLst/>
            <a:cxnLst>
              <a:cxn ang="T10">
                <a:pos x="T0" y="T1"/>
              </a:cxn>
              <a:cxn ang="T11">
                <a:pos x="T2" y="T3"/>
              </a:cxn>
              <a:cxn ang="T12">
                <a:pos x="T4" y="T5"/>
              </a:cxn>
              <a:cxn ang="T13">
                <a:pos x="T6" y="T7"/>
              </a:cxn>
              <a:cxn ang="T14">
                <a:pos x="T8" y="T9"/>
              </a:cxn>
            </a:cxnLst>
            <a:rect l="T15" t="T16" r="T17" b="T18"/>
            <a:pathLst>
              <a:path w="43" h="45">
                <a:moveTo>
                  <a:pt x="43" y="0"/>
                </a:moveTo>
                <a:lnTo>
                  <a:pt x="0" y="0"/>
                </a:lnTo>
                <a:lnTo>
                  <a:pt x="22" y="45"/>
                </a:lnTo>
                <a:lnTo>
                  <a:pt x="43" y="0"/>
                </a:lnTo>
                <a:close/>
              </a:path>
            </a:pathLst>
          </a:custGeom>
          <a:solidFill>
            <a:srgbClr val="000000"/>
          </a:solidFill>
          <a:ln w="9525">
            <a:noFill/>
            <a:round/>
            <a:headEnd/>
            <a:tailEnd/>
          </a:ln>
        </p:spPr>
        <p:txBody>
          <a:bodyPr/>
          <a:lstStyle/>
          <a:p>
            <a:endParaRPr lang="en-US"/>
          </a:p>
        </p:txBody>
      </p:sp>
      <p:sp>
        <p:nvSpPr>
          <p:cNvPr id="62475" name="Freeform 11"/>
          <p:cNvSpPr>
            <a:spLocks/>
          </p:cNvSpPr>
          <p:nvPr/>
        </p:nvSpPr>
        <p:spPr bwMode="auto">
          <a:xfrm>
            <a:off x="2428875" y="5573713"/>
            <a:ext cx="2155825" cy="336550"/>
          </a:xfrm>
          <a:custGeom>
            <a:avLst/>
            <a:gdLst>
              <a:gd name="T0" fmla="*/ 2147483647 w 1358"/>
              <a:gd name="T1" fmla="*/ 2147483647 h 212"/>
              <a:gd name="T2" fmla="*/ 2147483647 w 1358"/>
              <a:gd name="T3" fmla="*/ 0 h 212"/>
              <a:gd name="T4" fmla="*/ 0 w 1358"/>
              <a:gd name="T5" fmla="*/ 0 h 212"/>
              <a:gd name="T6" fmla="*/ 0 60000 65536"/>
              <a:gd name="T7" fmla="*/ 0 60000 65536"/>
              <a:gd name="T8" fmla="*/ 0 60000 65536"/>
              <a:gd name="T9" fmla="*/ 0 w 1358"/>
              <a:gd name="T10" fmla="*/ 0 h 212"/>
              <a:gd name="T11" fmla="*/ 1358 w 1358"/>
              <a:gd name="T12" fmla="*/ 212 h 212"/>
            </a:gdLst>
            <a:ahLst/>
            <a:cxnLst>
              <a:cxn ang="T6">
                <a:pos x="T0" y="T1"/>
              </a:cxn>
              <a:cxn ang="T7">
                <a:pos x="T2" y="T3"/>
              </a:cxn>
              <a:cxn ang="T8">
                <a:pos x="T4" y="T5"/>
              </a:cxn>
            </a:cxnLst>
            <a:rect l="T9" t="T10" r="T11" b="T12"/>
            <a:pathLst>
              <a:path w="1358" h="212">
                <a:moveTo>
                  <a:pt x="1358" y="212"/>
                </a:moveTo>
                <a:lnTo>
                  <a:pt x="1358" y="0"/>
                </a:lnTo>
                <a:lnTo>
                  <a:pt x="0" y="0"/>
                </a:lnTo>
              </a:path>
            </a:pathLst>
          </a:custGeom>
          <a:noFill/>
          <a:ln w="17463">
            <a:solidFill>
              <a:srgbClr val="000000"/>
            </a:solidFill>
            <a:prstDash val="solid"/>
            <a:round/>
            <a:headEnd/>
            <a:tailEnd/>
          </a:ln>
        </p:spPr>
        <p:txBody>
          <a:bodyPr/>
          <a:lstStyle/>
          <a:p>
            <a:endParaRPr lang="en-US"/>
          </a:p>
        </p:txBody>
      </p:sp>
      <p:sp>
        <p:nvSpPr>
          <p:cNvPr id="62476" name="Freeform 12"/>
          <p:cNvSpPr>
            <a:spLocks/>
          </p:cNvSpPr>
          <p:nvPr/>
        </p:nvSpPr>
        <p:spPr bwMode="auto">
          <a:xfrm>
            <a:off x="3619500" y="4113213"/>
            <a:ext cx="109538" cy="74612"/>
          </a:xfrm>
          <a:custGeom>
            <a:avLst/>
            <a:gdLst>
              <a:gd name="T0" fmla="*/ 2147483647 w 45"/>
              <a:gd name="T1" fmla="*/ 0 h 46"/>
              <a:gd name="T2" fmla="*/ 0 w 45"/>
              <a:gd name="T3" fmla="*/ 2147483647 h 46"/>
              <a:gd name="T4" fmla="*/ 2147483647 w 45"/>
              <a:gd name="T5" fmla="*/ 2147483647 h 46"/>
              <a:gd name="T6" fmla="*/ 2147483647 w 45"/>
              <a:gd name="T7" fmla="*/ 2147483647 h 46"/>
              <a:gd name="T8" fmla="*/ 2147483647 w 45"/>
              <a:gd name="T9" fmla="*/ 2147483647 h 46"/>
              <a:gd name="T10" fmla="*/ 2147483647 w 45"/>
              <a:gd name="T11" fmla="*/ 0 h 46"/>
              <a:gd name="T12" fmla="*/ 0 60000 65536"/>
              <a:gd name="T13" fmla="*/ 0 60000 65536"/>
              <a:gd name="T14" fmla="*/ 0 60000 65536"/>
              <a:gd name="T15" fmla="*/ 0 60000 65536"/>
              <a:gd name="T16" fmla="*/ 0 60000 65536"/>
              <a:gd name="T17" fmla="*/ 0 60000 65536"/>
              <a:gd name="T18" fmla="*/ 0 w 45"/>
              <a:gd name="T19" fmla="*/ 0 h 46"/>
              <a:gd name="T20" fmla="*/ 45 w 45"/>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45" h="46">
                <a:moveTo>
                  <a:pt x="45" y="0"/>
                </a:moveTo>
                <a:lnTo>
                  <a:pt x="0" y="3"/>
                </a:lnTo>
                <a:lnTo>
                  <a:pt x="24" y="46"/>
                </a:lnTo>
                <a:lnTo>
                  <a:pt x="45" y="3"/>
                </a:lnTo>
                <a:lnTo>
                  <a:pt x="45" y="0"/>
                </a:lnTo>
                <a:close/>
              </a:path>
            </a:pathLst>
          </a:custGeom>
          <a:solidFill>
            <a:srgbClr val="000000"/>
          </a:solidFill>
          <a:ln w="9525">
            <a:noFill/>
            <a:round/>
            <a:headEnd/>
            <a:tailEnd/>
          </a:ln>
        </p:spPr>
        <p:txBody>
          <a:bodyPr/>
          <a:lstStyle/>
          <a:p>
            <a:endParaRPr lang="en-US"/>
          </a:p>
        </p:txBody>
      </p:sp>
      <p:sp>
        <p:nvSpPr>
          <p:cNvPr id="62477" name="Freeform 13"/>
          <p:cNvSpPr>
            <a:spLocks/>
          </p:cNvSpPr>
          <p:nvPr/>
        </p:nvSpPr>
        <p:spPr bwMode="auto">
          <a:xfrm>
            <a:off x="6140450" y="4119563"/>
            <a:ext cx="68263" cy="73025"/>
          </a:xfrm>
          <a:custGeom>
            <a:avLst/>
            <a:gdLst>
              <a:gd name="T0" fmla="*/ 2147483647 w 43"/>
              <a:gd name="T1" fmla="*/ 0 h 46"/>
              <a:gd name="T2" fmla="*/ 0 w 43"/>
              <a:gd name="T3" fmla="*/ 2147483647 h 46"/>
              <a:gd name="T4" fmla="*/ 2147483647 w 43"/>
              <a:gd name="T5" fmla="*/ 2147483647 h 46"/>
              <a:gd name="T6" fmla="*/ 2147483647 w 43"/>
              <a:gd name="T7" fmla="*/ 2147483647 h 46"/>
              <a:gd name="T8" fmla="*/ 2147483647 w 43"/>
              <a:gd name="T9" fmla="*/ 2147483647 h 46"/>
              <a:gd name="T10" fmla="*/ 2147483647 w 43"/>
              <a:gd name="T11" fmla="*/ 0 h 46"/>
              <a:gd name="T12" fmla="*/ 0 60000 65536"/>
              <a:gd name="T13" fmla="*/ 0 60000 65536"/>
              <a:gd name="T14" fmla="*/ 0 60000 65536"/>
              <a:gd name="T15" fmla="*/ 0 60000 65536"/>
              <a:gd name="T16" fmla="*/ 0 60000 65536"/>
              <a:gd name="T17" fmla="*/ 0 60000 65536"/>
              <a:gd name="T18" fmla="*/ 0 w 43"/>
              <a:gd name="T19" fmla="*/ 0 h 46"/>
              <a:gd name="T20" fmla="*/ 43 w 43"/>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43" h="46">
                <a:moveTo>
                  <a:pt x="43" y="0"/>
                </a:moveTo>
                <a:lnTo>
                  <a:pt x="0" y="3"/>
                </a:lnTo>
                <a:lnTo>
                  <a:pt x="22" y="46"/>
                </a:lnTo>
                <a:lnTo>
                  <a:pt x="43" y="3"/>
                </a:lnTo>
                <a:lnTo>
                  <a:pt x="43" y="0"/>
                </a:lnTo>
                <a:close/>
              </a:path>
            </a:pathLst>
          </a:custGeom>
          <a:solidFill>
            <a:srgbClr val="000000"/>
          </a:solidFill>
          <a:ln w="9525">
            <a:noFill/>
            <a:round/>
            <a:headEnd/>
            <a:tailEnd/>
          </a:ln>
        </p:spPr>
        <p:txBody>
          <a:bodyPr/>
          <a:lstStyle/>
          <a:p>
            <a:endParaRPr lang="en-US"/>
          </a:p>
        </p:txBody>
      </p:sp>
      <p:sp>
        <p:nvSpPr>
          <p:cNvPr id="62478" name="Freeform 15"/>
          <p:cNvSpPr>
            <a:spLocks/>
          </p:cNvSpPr>
          <p:nvPr/>
        </p:nvSpPr>
        <p:spPr bwMode="auto">
          <a:xfrm>
            <a:off x="4270375" y="3363913"/>
            <a:ext cx="1273175" cy="876300"/>
          </a:xfrm>
          <a:custGeom>
            <a:avLst/>
            <a:gdLst>
              <a:gd name="T0" fmla="*/ 2147483647 w 802"/>
              <a:gd name="T1" fmla="*/ 0 h 552"/>
              <a:gd name="T2" fmla="*/ 0 w 802"/>
              <a:gd name="T3" fmla="*/ 2147483647 h 552"/>
              <a:gd name="T4" fmla="*/ 2147483647 w 802"/>
              <a:gd name="T5" fmla="*/ 2147483647 h 552"/>
              <a:gd name="T6" fmla="*/ 2147483647 w 802"/>
              <a:gd name="T7" fmla="*/ 2147483647 h 552"/>
              <a:gd name="T8" fmla="*/ 2147483647 w 802"/>
              <a:gd name="T9" fmla="*/ 0 h 552"/>
              <a:gd name="T10" fmla="*/ 2147483647 w 802"/>
              <a:gd name="T11" fmla="*/ 0 h 552"/>
              <a:gd name="T12" fmla="*/ 0 60000 65536"/>
              <a:gd name="T13" fmla="*/ 0 60000 65536"/>
              <a:gd name="T14" fmla="*/ 0 60000 65536"/>
              <a:gd name="T15" fmla="*/ 0 60000 65536"/>
              <a:gd name="T16" fmla="*/ 0 60000 65536"/>
              <a:gd name="T17" fmla="*/ 0 60000 65536"/>
              <a:gd name="T18" fmla="*/ 0 w 802"/>
              <a:gd name="T19" fmla="*/ 0 h 552"/>
              <a:gd name="T20" fmla="*/ 802 w 802"/>
              <a:gd name="T21" fmla="*/ 552 h 552"/>
            </a:gdLst>
            <a:ahLst/>
            <a:cxnLst>
              <a:cxn ang="T12">
                <a:pos x="T0" y="T1"/>
              </a:cxn>
              <a:cxn ang="T13">
                <a:pos x="T2" y="T3"/>
              </a:cxn>
              <a:cxn ang="T14">
                <a:pos x="T4" y="T5"/>
              </a:cxn>
              <a:cxn ang="T15">
                <a:pos x="T6" y="T7"/>
              </a:cxn>
              <a:cxn ang="T16">
                <a:pos x="T8" y="T9"/>
              </a:cxn>
              <a:cxn ang="T17">
                <a:pos x="T10" y="T11"/>
              </a:cxn>
            </a:cxnLst>
            <a:rect l="T18" t="T19" r="T20" b="T21"/>
            <a:pathLst>
              <a:path w="802" h="552">
                <a:moveTo>
                  <a:pt x="401" y="0"/>
                </a:moveTo>
                <a:lnTo>
                  <a:pt x="0" y="277"/>
                </a:lnTo>
                <a:lnTo>
                  <a:pt x="401" y="552"/>
                </a:lnTo>
                <a:lnTo>
                  <a:pt x="802" y="277"/>
                </a:lnTo>
                <a:lnTo>
                  <a:pt x="401" y="0"/>
                </a:lnTo>
                <a:close/>
              </a:path>
            </a:pathLst>
          </a:custGeom>
          <a:solidFill>
            <a:srgbClr val="FCE9D6"/>
          </a:solidFill>
          <a:ln w="9525">
            <a:noFill/>
            <a:round/>
            <a:headEnd/>
            <a:tailEnd/>
          </a:ln>
        </p:spPr>
        <p:txBody>
          <a:bodyPr/>
          <a:lstStyle/>
          <a:p>
            <a:endParaRPr lang="en-US"/>
          </a:p>
        </p:txBody>
      </p:sp>
      <p:sp>
        <p:nvSpPr>
          <p:cNvPr id="62479" name="Freeform 16"/>
          <p:cNvSpPr>
            <a:spLocks/>
          </p:cNvSpPr>
          <p:nvPr/>
        </p:nvSpPr>
        <p:spPr bwMode="auto">
          <a:xfrm>
            <a:off x="4270375" y="3363913"/>
            <a:ext cx="1273175" cy="876300"/>
          </a:xfrm>
          <a:custGeom>
            <a:avLst/>
            <a:gdLst>
              <a:gd name="T0" fmla="*/ 2147483647 w 802"/>
              <a:gd name="T1" fmla="*/ 0 h 552"/>
              <a:gd name="T2" fmla="*/ 0 w 802"/>
              <a:gd name="T3" fmla="*/ 2147483647 h 552"/>
              <a:gd name="T4" fmla="*/ 2147483647 w 802"/>
              <a:gd name="T5" fmla="*/ 2147483647 h 552"/>
              <a:gd name="T6" fmla="*/ 2147483647 w 802"/>
              <a:gd name="T7" fmla="*/ 2147483647 h 552"/>
              <a:gd name="T8" fmla="*/ 2147483647 w 802"/>
              <a:gd name="T9" fmla="*/ 0 h 552"/>
              <a:gd name="T10" fmla="*/ 2147483647 w 802"/>
              <a:gd name="T11" fmla="*/ 0 h 552"/>
              <a:gd name="T12" fmla="*/ 0 60000 65536"/>
              <a:gd name="T13" fmla="*/ 0 60000 65536"/>
              <a:gd name="T14" fmla="*/ 0 60000 65536"/>
              <a:gd name="T15" fmla="*/ 0 60000 65536"/>
              <a:gd name="T16" fmla="*/ 0 60000 65536"/>
              <a:gd name="T17" fmla="*/ 0 60000 65536"/>
              <a:gd name="T18" fmla="*/ 0 w 802"/>
              <a:gd name="T19" fmla="*/ 0 h 552"/>
              <a:gd name="T20" fmla="*/ 802 w 802"/>
              <a:gd name="T21" fmla="*/ 552 h 552"/>
            </a:gdLst>
            <a:ahLst/>
            <a:cxnLst>
              <a:cxn ang="T12">
                <a:pos x="T0" y="T1"/>
              </a:cxn>
              <a:cxn ang="T13">
                <a:pos x="T2" y="T3"/>
              </a:cxn>
              <a:cxn ang="T14">
                <a:pos x="T4" y="T5"/>
              </a:cxn>
              <a:cxn ang="T15">
                <a:pos x="T6" y="T7"/>
              </a:cxn>
              <a:cxn ang="T16">
                <a:pos x="T8" y="T9"/>
              </a:cxn>
              <a:cxn ang="T17">
                <a:pos x="T10" y="T11"/>
              </a:cxn>
            </a:cxnLst>
            <a:rect l="T18" t="T19" r="T20" b="T21"/>
            <a:pathLst>
              <a:path w="802" h="552">
                <a:moveTo>
                  <a:pt x="401" y="0"/>
                </a:moveTo>
                <a:lnTo>
                  <a:pt x="0" y="277"/>
                </a:lnTo>
                <a:lnTo>
                  <a:pt x="401" y="552"/>
                </a:lnTo>
                <a:lnTo>
                  <a:pt x="802" y="277"/>
                </a:lnTo>
                <a:lnTo>
                  <a:pt x="401" y="0"/>
                </a:lnTo>
              </a:path>
            </a:pathLst>
          </a:custGeom>
          <a:noFill/>
          <a:ln w="17463">
            <a:solidFill>
              <a:srgbClr val="000000"/>
            </a:solidFill>
            <a:prstDash val="solid"/>
            <a:round/>
            <a:headEnd/>
            <a:tailEnd/>
          </a:ln>
        </p:spPr>
        <p:txBody>
          <a:bodyPr/>
          <a:lstStyle/>
          <a:p>
            <a:endParaRPr lang="en-US"/>
          </a:p>
        </p:txBody>
      </p:sp>
      <p:sp>
        <p:nvSpPr>
          <p:cNvPr id="62480" name="Freeform 17"/>
          <p:cNvSpPr>
            <a:spLocks/>
          </p:cNvSpPr>
          <p:nvPr/>
        </p:nvSpPr>
        <p:spPr bwMode="auto">
          <a:xfrm>
            <a:off x="2997200" y="4200525"/>
            <a:ext cx="1276350" cy="534988"/>
          </a:xfrm>
          <a:custGeom>
            <a:avLst/>
            <a:gdLst>
              <a:gd name="T0" fmla="*/ 0 w 804"/>
              <a:gd name="T1" fmla="*/ 2147483647 h 337"/>
              <a:gd name="T2" fmla="*/ 2147483647 w 804"/>
              <a:gd name="T3" fmla="*/ 0 h 337"/>
              <a:gd name="T4" fmla="*/ 2147483647 w 804"/>
              <a:gd name="T5" fmla="*/ 0 h 337"/>
              <a:gd name="T6" fmla="*/ 2147483647 w 804"/>
              <a:gd name="T7" fmla="*/ 2147483647 h 337"/>
              <a:gd name="T8" fmla="*/ 2147483647 w 804"/>
              <a:gd name="T9" fmla="*/ 2147483647 h 337"/>
              <a:gd name="T10" fmla="*/ 2147483647 w 804"/>
              <a:gd name="T11" fmla="*/ 2147483647 h 337"/>
              <a:gd name="T12" fmla="*/ 0 w 804"/>
              <a:gd name="T13" fmla="*/ 2147483647 h 337"/>
              <a:gd name="T14" fmla="*/ 0 60000 65536"/>
              <a:gd name="T15" fmla="*/ 0 60000 65536"/>
              <a:gd name="T16" fmla="*/ 0 60000 65536"/>
              <a:gd name="T17" fmla="*/ 0 60000 65536"/>
              <a:gd name="T18" fmla="*/ 0 60000 65536"/>
              <a:gd name="T19" fmla="*/ 0 60000 65536"/>
              <a:gd name="T20" fmla="*/ 0 60000 65536"/>
              <a:gd name="T21" fmla="*/ 0 w 804"/>
              <a:gd name="T22" fmla="*/ 0 h 337"/>
              <a:gd name="T23" fmla="*/ 804 w 804"/>
              <a:gd name="T24" fmla="*/ 337 h 3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4" h="337">
                <a:moveTo>
                  <a:pt x="0" y="337"/>
                </a:moveTo>
                <a:lnTo>
                  <a:pt x="3" y="0"/>
                </a:lnTo>
                <a:lnTo>
                  <a:pt x="804" y="0"/>
                </a:lnTo>
                <a:lnTo>
                  <a:pt x="804" y="337"/>
                </a:lnTo>
                <a:lnTo>
                  <a:pt x="3" y="337"/>
                </a:lnTo>
                <a:lnTo>
                  <a:pt x="0" y="337"/>
                </a:lnTo>
                <a:close/>
              </a:path>
            </a:pathLst>
          </a:custGeom>
          <a:solidFill>
            <a:srgbClr val="FCE9D6"/>
          </a:solidFill>
          <a:ln w="9525">
            <a:noFill/>
            <a:round/>
            <a:headEnd/>
            <a:tailEnd/>
          </a:ln>
        </p:spPr>
        <p:txBody>
          <a:bodyPr/>
          <a:lstStyle/>
          <a:p>
            <a:endParaRPr lang="en-US"/>
          </a:p>
        </p:txBody>
      </p:sp>
      <p:sp>
        <p:nvSpPr>
          <p:cNvPr id="62481" name="Freeform 18"/>
          <p:cNvSpPr>
            <a:spLocks/>
          </p:cNvSpPr>
          <p:nvPr/>
        </p:nvSpPr>
        <p:spPr bwMode="auto">
          <a:xfrm>
            <a:off x="2997200" y="4200525"/>
            <a:ext cx="1276350" cy="534988"/>
          </a:xfrm>
          <a:custGeom>
            <a:avLst/>
            <a:gdLst>
              <a:gd name="T0" fmla="*/ 0 w 804"/>
              <a:gd name="T1" fmla="*/ 2147483647 h 337"/>
              <a:gd name="T2" fmla="*/ 2147483647 w 804"/>
              <a:gd name="T3" fmla="*/ 0 h 337"/>
              <a:gd name="T4" fmla="*/ 2147483647 w 804"/>
              <a:gd name="T5" fmla="*/ 0 h 337"/>
              <a:gd name="T6" fmla="*/ 2147483647 w 804"/>
              <a:gd name="T7" fmla="*/ 2147483647 h 337"/>
              <a:gd name="T8" fmla="*/ 2147483647 w 804"/>
              <a:gd name="T9" fmla="*/ 2147483647 h 337"/>
              <a:gd name="T10" fmla="*/ 2147483647 w 804"/>
              <a:gd name="T11" fmla="*/ 2147483647 h 337"/>
              <a:gd name="T12" fmla="*/ 0 60000 65536"/>
              <a:gd name="T13" fmla="*/ 0 60000 65536"/>
              <a:gd name="T14" fmla="*/ 0 60000 65536"/>
              <a:gd name="T15" fmla="*/ 0 60000 65536"/>
              <a:gd name="T16" fmla="*/ 0 60000 65536"/>
              <a:gd name="T17" fmla="*/ 0 60000 65536"/>
              <a:gd name="T18" fmla="*/ 0 w 804"/>
              <a:gd name="T19" fmla="*/ 0 h 337"/>
              <a:gd name="T20" fmla="*/ 804 w 804"/>
              <a:gd name="T21" fmla="*/ 337 h 337"/>
            </a:gdLst>
            <a:ahLst/>
            <a:cxnLst>
              <a:cxn ang="T12">
                <a:pos x="T0" y="T1"/>
              </a:cxn>
              <a:cxn ang="T13">
                <a:pos x="T2" y="T3"/>
              </a:cxn>
              <a:cxn ang="T14">
                <a:pos x="T4" y="T5"/>
              </a:cxn>
              <a:cxn ang="T15">
                <a:pos x="T6" y="T7"/>
              </a:cxn>
              <a:cxn ang="T16">
                <a:pos x="T8" y="T9"/>
              </a:cxn>
              <a:cxn ang="T17">
                <a:pos x="T10" y="T11"/>
              </a:cxn>
            </a:cxnLst>
            <a:rect l="T18" t="T19" r="T20" b="T21"/>
            <a:pathLst>
              <a:path w="804" h="337">
                <a:moveTo>
                  <a:pt x="0" y="337"/>
                </a:moveTo>
                <a:lnTo>
                  <a:pt x="3" y="0"/>
                </a:lnTo>
                <a:lnTo>
                  <a:pt x="804" y="0"/>
                </a:lnTo>
                <a:lnTo>
                  <a:pt x="804" y="337"/>
                </a:lnTo>
                <a:lnTo>
                  <a:pt x="3" y="337"/>
                </a:lnTo>
              </a:path>
            </a:pathLst>
          </a:custGeom>
          <a:noFill/>
          <a:ln w="17463">
            <a:solidFill>
              <a:srgbClr val="000000"/>
            </a:solidFill>
            <a:prstDash val="solid"/>
            <a:round/>
            <a:headEnd/>
            <a:tailEnd/>
          </a:ln>
        </p:spPr>
        <p:txBody>
          <a:bodyPr/>
          <a:lstStyle/>
          <a:p>
            <a:endParaRPr lang="en-US"/>
          </a:p>
        </p:txBody>
      </p:sp>
      <p:sp>
        <p:nvSpPr>
          <p:cNvPr id="62482" name="Freeform 19"/>
          <p:cNvSpPr>
            <a:spLocks/>
          </p:cNvSpPr>
          <p:nvPr/>
        </p:nvSpPr>
        <p:spPr bwMode="auto">
          <a:xfrm>
            <a:off x="6616700" y="5043488"/>
            <a:ext cx="1803400" cy="879475"/>
          </a:xfrm>
          <a:custGeom>
            <a:avLst/>
            <a:gdLst>
              <a:gd name="T0" fmla="*/ 2147483647 w 1136"/>
              <a:gd name="T1" fmla="*/ 2147483647 h 554"/>
              <a:gd name="T2" fmla="*/ 2147483647 w 1136"/>
              <a:gd name="T3" fmla="*/ 0 h 554"/>
              <a:gd name="T4" fmla="*/ 0 w 1136"/>
              <a:gd name="T5" fmla="*/ 0 h 554"/>
              <a:gd name="T6" fmla="*/ 0 w 1136"/>
              <a:gd name="T7" fmla="*/ 2147483647 h 554"/>
              <a:gd name="T8" fmla="*/ 2147483647 w 1136"/>
              <a:gd name="T9" fmla="*/ 2147483647 h 554"/>
              <a:gd name="T10" fmla="*/ 2147483647 w 1136"/>
              <a:gd name="T11" fmla="*/ 2147483647 h 554"/>
              <a:gd name="T12" fmla="*/ 2147483647 w 1136"/>
              <a:gd name="T13" fmla="*/ 2147483647 h 554"/>
              <a:gd name="T14" fmla="*/ 0 60000 65536"/>
              <a:gd name="T15" fmla="*/ 0 60000 65536"/>
              <a:gd name="T16" fmla="*/ 0 60000 65536"/>
              <a:gd name="T17" fmla="*/ 0 60000 65536"/>
              <a:gd name="T18" fmla="*/ 0 60000 65536"/>
              <a:gd name="T19" fmla="*/ 0 60000 65536"/>
              <a:gd name="T20" fmla="*/ 0 60000 65536"/>
              <a:gd name="T21" fmla="*/ 0 w 1136"/>
              <a:gd name="T22" fmla="*/ 0 h 554"/>
              <a:gd name="T23" fmla="*/ 1136 w 1136"/>
              <a:gd name="T24" fmla="*/ 554 h 5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6" h="554">
                <a:moveTo>
                  <a:pt x="1136" y="552"/>
                </a:moveTo>
                <a:lnTo>
                  <a:pt x="1136" y="0"/>
                </a:lnTo>
                <a:lnTo>
                  <a:pt x="0" y="0"/>
                </a:lnTo>
                <a:lnTo>
                  <a:pt x="0" y="554"/>
                </a:lnTo>
                <a:lnTo>
                  <a:pt x="1136" y="554"/>
                </a:lnTo>
                <a:lnTo>
                  <a:pt x="1136" y="552"/>
                </a:lnTo>
                <a:close/>
              </a:path>
            </a:pathLst>
          </a:custGeom>
          <a:solidFill>
            <a:srgbClr val="FCE9D6"/>
          </a:solidFill>
          <a:ln w="9525">
            <a:noFill/>
            <a:round/>
            <a:headEnd/>
            <a:tailEnd/>
          </a:ln>
        </p:spPr>
        <p:txBody>
          <a:bodyPr/>
          <a:lstStyle/>
          <a:p>
            <a:endParaRPr lang="en-US"/>
          </a:p>
        </p:txBody>
      </p:sp>
      <p:sp>
        <p:nvSpPr>
          <p:cNvPr id="62483" name="Freeform 20"/>
          <p:cNvSpPr>
            <a:spLocks/>
          </p:cNvSpPr>
          <p:nvPr/>
        </p:nvSpPr>
        <p:spPr bwMode="auto">
          <a:xfrm>
            <a:off x="6616700" y="5043488"/>
            <a:ext cx="1803400" cy="879475"/>
          </a:xfrm>
          <a:custGeom>
            <a:avLst/>
            <a:gdLst>
              <a:gd name="T0" fmla="*/ 2147483647 w 1136"/>
              <a:gd name="T1" fmla="*/ 2147483647 h 554"/>
              <a:gd name="T2" fmla="*/ 2147483647 w 1136"/>
              <a:gd name="T3" fmla="*/ 0 h 554"/>
              <a:gd name="T4" fmla="*/ 0 w 1136"/>
              <a:gd name="T5" fmla="*/ 0 h 554"/>
              <a:gd name="T6" fmla="*/ 0 w 1136"/>
              <a:gd name="T7" fmla="*/ 2147483647 h 554"/>
              <a:gd name="T8" fmla="*/ 2147483647 w 1136"/>
              <a:gd name="T9" fmla="*/ 2147483647 h 554"/>
              <a:gd name="T10" fmla="*/ 2147483647 w 1136"/>
              <a:gd name="T11" fmla="*/ 2147483647 h 554"/>
              <a:gd name="T12" fmla="*/ 0 60000 65536"/>
              <a:gd name="T13" fmla="*/ 0 60000 65536"/>
              <a:gd name="T14" fmla="*/ 0 60000 65536"/>
              <a:gd name="T15" fmla="*/ 0 60000 65536"/>
              <a:gd name="T16" fmla="*/ 0 60000 65536"/>
              <a:gd name="T17" fmla="*/ 0 60000 65536"/>
              <a:gd name="T18" fmla="*/ 0 w 1136"/>
              <a:gd name="T19" fmla="*/ 0 h 554"/>
              <a:gd name="T20" fmla="*/ 1136 w 1136"/>
              <a:gd name="T21" fmla="*/ 554 h 554"/>
            </a:gdLst>
            <a:ahLst/>
            <a:cxnLst>
              <a:cxn ang="T12">
                <a:pos x="T0" y="T1"/>
              </a:cxn>
              <a:cxn ang="T13">
                <a:pos x="T2" y="T3"/>
              </a:cxn>
              <a:cxn ang="T14">
                <a:pos x="T4" y="T5"/>
              </a:cxn>
              <a:cxn ang="T15">
                <a:pos x="T6" y="T7"/>
              </a:cxn>
              <a:cxn ang="T16">
                <a:pos x="T8" y="T9"/>
              </a:cxn>
              <a:cxn ang="T17">
                <a:pos x="T10" y="T11"/>
              </a:cxn>
            </a:cxnLst>
            <a:rect l="T18" t="T19" r="T20" b="T21"/>
            <a:pathLst>
              <a:path w="1136" h="554">
                <a:moveTo>
                  <a:pt x="1136" y="552"/>
                </a:moveTo>
                <a:lnTo>
                  <a:pt x="1136" y="0"/>
                </a:lnTo>
                <a:lnTo>
                  <a:pt x="0" y="0"/>
                </a:lnTo>
                <a:lnTo>
                  <a:pt x="0" y="554"/>
                </a:lnTo>
                <a:lnTo>
                  <a:pt x="1136" y="554"/>
                </a:lnTo>
              </a:path>
            </a:pathLst>
          </a:custGeom>
          <a:noFill/>
          <a:ln w="17463">
            <a:solidFill>
              <a:srgbClr val="000000"/>
            </a:solidFill>
            <a:prstDash val="solid"/>
            <a:round/>
            <a:headEnd/>
            <a:tailEnd/>
          </a:ln>
        </p:spPr>
        <p:txBody>
          <a:bodyPr/>
          <a:lstStyle/>
          <a:p>
            <a:endParaRPr lang="en-US"/>
          </a:p>
        </p:txBody>
      </p:sp>
      <p:sp>
        <p:nvSpPr>
          <p:cNvPr id="62484" name="Freeform 21"/>
          <p:cNvSpPr>
            <a:spLocks/>
          </p:cNvSpPr>
          <p:nvPr/>
        </p:nvSpPr>
        <p:spPr bwMode="auto">
          <a:xfrm>
            <a:off x="3001963" y="5137150"/>
            <a:ext cx="1268412" cy="876300"/>
          </a:xfrm>
          <a:custGeom>
            <a:avLst/>
            <a:gdLst>
              <a:gd name="T0" fmla="*/ 2147483647 w 799"/>
              <a:gd name="T1" fmla="*/ 0 h 552"/>
              <a:gd name="T2" fmla="*/ 0 w 799"/>
              <a:gd name="T3" fmla="*/ 2147483647 h 552"/>
              <a:gd name="T4" fmla="*/ 2147483647 w 799"/>
              <a:gd name="T5" fmla="*/ 2147483647 h 552"/>
              <a:gd name="T6" fmla="*/ 2147483647 w 799"/>
              <a:gd name="T7" fmla="*/ 2147483647 h 552"/>
              <a:gd name="T8" fmla="*/ 2147483647 w 799"/>
              <a:gd name="T9" fmla="*/ 0 h 552"/>
              <a:gd name="T10" fmla="*/ 2147483647 w 799"/>
              <a:gd name="T11" fmla="*/ 0 h 552"/>
              <a:gd name="T12" fmla="*/ 2147483647 w 799"/>
              <a:gd name="T13" fmla="*/ 0 h 552"/>
              <a:gd name="T14" fmla="*/ 0 60000 65536"/>
              <a:gd name="T15" fmla="*/ 0 60000 65536"/>
              <a:gd name="T16" fmla="*/ 0 60000 65536"/>
              <a:gd name="T17" fmla="*/ 0 60000 65536"/>
              <a:gd name="T18" fmla="*/ 0 60000 65536"/>
              <a:gd name="T19" fmla="*/ 0 60000 65536"/>
              <a:gd name="T20" fmla="*/ 0 60000 65536"/>
              <a:gd name="T21" fmla="*/ 0 w 799"/>
              <a:gd name="T22" fmla="*/ 0 h 552"/>
              <a:gd name="T23" fmla="*/ 799 w 799"/>
              <a:gd name="T24" fmla="*/ 552 h 5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9" h="552">
                <a:moveTo>
                  <a:pt x="398" y="0"/>
                </a:moveTo>
                <a:lnTo>
                  <a:pt x="0" y="275"/>
                </a:lnTo>
                <a:lnTo>
                  <a:pt x="401" y="552"/>
                </a:lnTo>
                <a:lnTo>
                  <a:pt x="799" y="275"/>
                </a:lnTo>
                <a:lnTo>
                  <a:pt x="401" y="0"/>
                </a:lnTo>
                <a:lnTo>
                  <a:pt x="398" y="0"/>
                </a:lnTo>
                <a:close/>
              </a:path>
            </a:pathLst>
          </a:custGeom>
          <a:solidFill>
            <a:srgbClr val="FCE9D6"/>
          </a:solidFill>
          <a:ln w="9525">
            <a:noFill/>
            <a:round/>
            <a:headEnd/>
            <a:tailEnd/>
          </a:ln>
        </p:spPr>
        <p:txBody>
          <a:bodyPr/>
          <a:lstStyle/>
          <a:p>
            <a:endParaRPr lang="en-US"/>
          </a:p>
        </p:txBody>
      </p:sp>
      <p:sp>
        <p:nvSpPr>
          <p:cNvPr id="62485" name="Freeform 22"/>
          <p:cNvSpPr>
            <a:spLocks/>
          </p:cNvSpPr>
          <p:nvPr/>
        </p:nvSpPr>
        <p:spPr bwMode="auto">
          <a:xfrm>
            <a:off x="3001963" y="5137150"/>
            <a:ext cx="1268412" cy="876300"/>
          </a:xfrm>
          <a:custGeom>
            <a:avLst/>
            <a:gdLst>
              <a:gd name="T0" fmla="*/ 2147483647 w 799"/>
              <a:gd name="T1" fmla="*/ 0 h 552"/>
              <a:gd name="T2" fmla="*/ 0 w 799"/>
              <a:gd name="T3" fmla="*/ 2147483647 h 552"/>
              <a:gd name="T4" fmla="*/ 2147483647 w 799"/>
              <a:gd name="T5" fmla="*/ 2147483647 h 552"/>
              <a:gd name="T6" fmla="*/ 2147483647 w 799"/>
              <a:gd name="T7" fmla="*/ 2147483647 h 552"/>
              <a:gd name="T8" fmla="*/ 2147483647 w 799"/>
              <a:gd name="T9" fmla="*/ 0 h 552"/>
              <a:gd name="T10" fmla="*/ 2147483647 w 799"/>
              <a:gd name="T11" fmla="*/ 0 h 552"/>
              <a:gd name="T12" fmla="*/ 0 60000 65536"/>
              <a:gd name="T13" fmla="*/ 0 60000 65536"/>
              <a:gd name="T14" fmla="*/ 0 60000 65536"/>
              <a:gd name="T15" fmla="*/ 0 60000 65536"/>
              <a:gd name="T16" fmla="*/ 0 60000 65536"/>
              <a:gd name="T17" fmla="*/ 0 60000 65536"/>
              <a:gd name="T18" fmla="*/ 0 w 799"/>
              <a:gd name="T19" fmla="*/ 0 h 552"/>
              <a:gd name="T20" fmla="*/ 799 w 799"/>
              <a:gd name="T21" fmla="*/ 552 h 552"/>
            </a:gdLst>
            <a:ahLst/>
            <a:cxnLst>
              <a:cxn ang="T12">
                <a:pos x="T0" y="T1"/>
              </a:cxn>
              <a:cxn ang="T13">
                <a:pos x="T2" y="T3"/>
              </a:cxn>
              <a:cxn ang="T14">
                <a:pos x="T4" y="T5"/>
              </a:cxn>
              <a:cxn ang="T15">
                <a:pos x="T6" y="T7"/>
              </a:cxn>
              <a:cxn ang="T16">
                <a:pos x="T8" y="T9"/>
              </a:cxn>
              <a:cxn ang="T17">
                <a:pos x="T10" y="T11"/>
              </a:cxn>
            </a:cxnLst>
            <a:rect l="T18" t="T19" r="T20" b="T21"/>
            <a:pathLst>
              <a:path w="799" h="552">
                <a:moveTo>
                  <a:pt x="398" y="0"/>
                </a:moveTo>
                <a:lnTo>
                  <a:pt x="0" y="275"/>
                </a:lnTo>
                <a:lnTo>
                  <a:pt x="401" y="552"/>
                </a:lnTo>
                <a:lnTo>
                  <a:pt x="799" y="275"/>
                </a:lnTo>
                <a:lnTo>
                  <a:pt x="401" y="0"/>
                </a:lnTo>
              </a:path>
            </a:pathLst>
          </a:custGeom>
          <a:noFill/>
          <a:ln w="17463">
            <a:solidFill>
              <a:srgbClr val="000000"/>
            </a:solidFill>
            <a:prstDash val="solid"/>
            <a:round/>
            <a:headEnd/>
            <a:tailEnd/>
          </a:ln>
        </p:spPr>
        <p:txBody>
          <a:bodyPr/>
          <a:lstStyle/>
          <a:p>
            <a:endParaRPr lang="en-US"/>
          </a:p>
        </p:txBody>
      </p:sp>
      <p:sp>
        <p:nvSpPr>
          <p:cNvPr id="62486" name="Freeform 23"/>
          <p:cNvSpPr>
            <a:spLocks/>
          </p:cNvSpPr>
          <p:nvPr/>
        </p:nvSpPr>
        <p:spPr bwMode="auto">
          <a:xfrm>
            <a:off x="1087438" y="5308600"/>
            <a:ext cx="1277937" cy="533400"/>
          </a:xfrm>
          <a:custGeom>
            <a:avLst/>
            <a:gdLst>
              <a:gd name="T0" fmla="*/ 0 w 805"/>
              <a:gd name="T1" fmla="*/ 2147483647 h 336"/>
              <a:gd name="T2" fmla="*/ 2147483647 w 805"/>
              <a:gd name="T3" fmla="*/ 0 h 336"/>
              <a:gd name="T4" fmla="*/ 2147483647 w 805"/>
              <a:gd name="T5" fmla="*/ 0 h 336"/>
              <a:gd name="T6" fmla="*/ 2147483647 w 805"/>
              <a:gd name="T7" fmla="*/ 2147483647 h 336"/>
              <a:gd name="T8" fmla="*/ 2147483647 w 805"/>
              <a:gd name="T9" fmla="*/ 2147483647 h 336"/>
              <a:gd name="T10" fmla="*/ 2147483647 w 805"/>
              <a:gd name="T11" fmla="*/ 2147483647 h 336"/>
              <a:gd name="T12" fmla="*/ 0 w 805"/>
              <a:gd name="T13" fmla="*/ 2147483647 h 336"/>
              <a:gd name="T14" fmla="*/ 0 60000 65536"/>
              <a:gd name="T15" fmla="*/ 0 60000 65536"/>
              <a:gd name="T16" fmla="*/ 0 60000 65536"/>
              <a:gd name="T17" fmla="*/ 0 60000 65536"/>
              <a:gd name="T18" fmla="*/ 0 60000 65536"/>
              <a:gd name="T19" fmla="*/ 0 60000 65536"/>
              <a:gd name="T20" fmla="*/ 0 60000 65536"/>
              <a:gd name="T21" fmla="*/ 0 w 805"/>
              <a:gd name="T22" fmla="*/ 0 h 336"/>
              <a:gd name="T23" fmla="*/ 805 w 805"/>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5" h="336">
                <a:moveTo>
                  <a:pt x="0" y="334"/>
                </a:moveTo>
                <a:lnTo>
                  <a:pt x="3" y="0"/>
                </a:lnTo>
                <a:lnTo>
                  <a:pt x="805" y="0"/>
                </a:lnTo>
                <a:lnTo>
                  <a:pt x="805" y="336"/>
                </a:lnTo>
                <a:lnTo>
                  <a:pt x="3" y="336"/>
                </a:lnTo>
                <a:lnTo>
                  <a:pt x="0" y="334"/>
                </a:lnTo>
                <a:close/>
              </a:path>
            </a:pathLst>
          </a:custGeom>
          <a:solidFill>
            <a:srgbClr val="FCE9D6"/>
          </a:solidFill>
          <a:ln w="9525">
            <a:noFill/>
            <a:round/>
            <a:headEnd/>
            <a:tailEnd/>
          </a:ln>
        </p:spPr>
        <p:txBody>
          <a:bodyPr/>
          <a:lstStyle/>
          <a:p>
            <a:endParaRPr lang="en-US"/>
          </a:p>
        </p:txBody>
      </p:sp>
      <p:sp>
        <p:nvSpPr>
          <p:cNvPr id="62487" name="Freeform 24"/>
          <p:cNvSpPr>
            <a:spLocks/>
          </p:cNvSpPr>
          <p:nvPr/>
        </p:nvSpPr>
        <p:spPr bwMode="auto">
          <a:xfrm>
            <a:off x="1087438" y="5308600"/>
            <a:ext cx="1277937" cy="533400"/>
          </a:xfrm>
          <a:custGeom>
            <a:avLst/>
            <a:gdLst>
              <a:gd name="T0" fmla="*/ 0 w 805"/>
              <a:gd name="T1" fmla="*/ 2147483647 h 336"/>
              <a:gd name="T2" fmla="*/ 2147483647 w 805"/>
              <a:gd name="T3" fmla="*/ 0 h 336"/>
              <a:gd name="T4" fmla="*/ 2147483647 w 805"/>
              <a:gd name="T5" fmla="*/ 0 h 336"/>
              <a:gd name="T6" fmla="*/ 2147483647 w 805"/>
              <a:gd name="T7" fmla="*/ 2147483647 h 336"/>
              <a:gd name="T8" fmla="*/ 2147483647 w 805"/>
              <a:gd name="T9" fmla="*/ 2147483647 h 336"/>
              <a:gd name="T10" fmla="*/ 2147483647 w 805"/>
              <a:gd name="T11" fmla="*/ 2147483647 h 336"/>
              <a:gd name="T12" fmla="*/ 0 60000 65536"/>
              <a:gd name="T13" fmla="*/ 0 60000 65536"/>
              <a:gd name="T14" fmla="*/ 0 60000 65536"/>
              <a:gd name="T15" fmla="*/ 0 60000 65536"/>
              <a:gd name="T16" fmla="*/ 0 60000 65536"/>
              <a:gd name="T17" fmla="*/ 0 60000 65536"/>
              <a:gd name="T18" fmla="*/ 0 w 805"/>
              <a:gd name="T19" fmla="*/ 0 h 336"/>
              <a:gd name="T20" fmla="*/ 805 w 805"/>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805" h="336">
                <a:moveTo>
                  <a:pt x="0" y="334"/>
                </a:moveTo>
                <a:lnTo>
                  <a:pt x="3" y="0"/>
                </a:lnTo>
                <a:lnTo>
                  <a:pt x="805" y="0"/>
                </a:lnTo>
                <a:lnTo>
                  <a:pt x="805" y="336"/>
                </a:lnTo>
                <a:lnTo>
                  <a:pt x="3" y="336"/>
                </a:lnTo>
              </a:path>
            </a:pathLst>
          </a:custGeom>
          <a:noFill/>
          <a:ln w="17463">
            <a:solidFill>
              <a:srgbClr val="000000"/>
            </a:solidFill>
            <a:prstDash val="solid"/>
            <a:round/>
            <a:headEnd/>
            <a:tailEnd/>
          </a:ln>
        </p:spPr>
        <p:txBody>
          <a:bodyPr/>
          <a:lstStyle/>
          <a:p>
            <a:endParaRPr lang="en-US"/>
          </a:p>
        </p:txBody>
      </p:sp>
      <p:sp>
        <p:nvSpPr>
          <p:cNvPr id="62488" name="Freeform 25"/>
          <p:cNvSpPr>
            <a:spLocks/>
          </p:cNvSpPr>
          <p:nvPr/>
        </p:nvSpPr>
        <p:spPr bwMode="auto">
          <a:xfrm>
            <a:off x="4872038" y="3281363"/>
            <a:ext cx="68262" cy="73025"/>
          </a:xfrm>
          <a:custGeom>
            <a:avLst/>
            <a:gdLst>
              <a:gd name="T0" fmla="*/ 2147483647 w 43"/>
              <a:gd name="T1" fmla="*/ 0 h 46"/>
              <a:gd name="T2" fmla="*/ 0 w 43"/>
              <a:gd name="T3" fmla="*/ 0 h 46"/>
              <a:gd name="T4" fmla="*/ 2147483647 w 43"/>
              <a:gd name="T5" fmla="*/ 2147483647 h 46"/>
              <a:gd name="T6" fmla="*/ 2147483647 w 43"/>
              <a:gd name="T7" fmla="*/ 0 h 46"/>
              <a:gd name="T8" fmla="*/ 2147483647 w 43"/>
              <a:gd name="T9" fmla="*/ 0 h 46"/>
              <a:gd name="T10" fmla="*/ 0 60000 65536"/>
              <a:gd name="T11" fmla="*/ 0 60000 65536"/>
              <a:gd name="T12" fmla="*/ 0 60000 65536"/>
              <a:gd name="T13" fmla="*/ 0 60000 65536"/>
              <a:gd name="T14" fmla="*/ 0 60000 65536"/>
              <a:gd name="T15" fmla="*/ 0 w 43"/>
              <a:gd name="T16" fmla="*/ 0 h 46"/>
              <a:gd name="T17" fmla="*/ 43 w 43"/>
              <a:gd name="T18" fmla="*/ 46 h 46"/>
            </a:gdLst>
            <a:ahLst/>
            <a:cxnLst>
              <a:cxn ang="T10">
                <a:pos x="T0" y="T1"/>
              </a:cxn>
              <a:cxn ang="T11">
                <a:pos x="T2" y="T3"/>
              </a:cxn>
              <a:cxn ang="T12">
                <a:pos x="T4" y="T5"/>
              </a:cxn>
              <a:cxn ang="T13">
                <a:pos x="T6" y="T7"/>
              </a:cxn>
              <a:cxn ang="T14">
                <a:pos x="T8" y="T9"/>
              </a:cxn>
            </a:cxnLst>
            <a:rect l="T15" t="T16" r="T17" b="T18"/>
            <a:pathLst>
              <a:path w="43" h="46">
                <a:moveTo>
                  <a:pt x="43" y="0"/>
                </a:moveTo>
                <a:lnTo>
                  <a:pt x="0" y="0"/>
                </a:lnTo>
                <a:lnTo>
                  <a:pt x="22" y="46"/>
                </a:lnTo>
                <a:lnTo>
                  <a:pt x="43" y="0"/>
                </a:lnTo>
                <a:close/>
              </a:path>
            </a:pathLst>
          </a:custGeom>
          <a:solidFill>
            <a:srgbClr val="000000"/>
          </a:solidFill>
          <a:ln w="9525">
            <a:noFill/>
            <a:round/>
            <a:headEnd/>
            <a:tailEnd/>
          </a:ln>
        </p:spPr>
        <p:txBody>
          <a:bodyPr/>
          <a:lstStyle/>
          <a:p>
            <a:endParaRPr lang="en-US"/>
          </a:p>
        </p:txBody>
      </p:sp>
      <p:sp>
        <p:nvSpPr>
          <p:cNvPr id="62489" name="Freeform 26"/>
          <p:cNvSpPr>
            <a:spLocks/>
          </p:cNvSpPr>
          <p:nvPr/>
        </p:nvSpPr>
        <p:spPr bwMode="auto">
          <a:xfrm>
            <a:off x="3001963" y="2525713"/>
            <a:ext cx="1268412" cy="876300"/>
          </a:xfrm>
          <a:custGeom>
            <a:avLst/>
            <a:gdLst>
              <a:gd name="T0" fmla="*/ 2147483647 w 799"/>
              <a:gd name="T1" fmla="*/ 0 h 552"/>
              <a:gd name="T2" fmla="*/ 0 w 799"/>
              <a:gd name="T3" fmla="*/ 2147483647 h 552"/>
              <a:gd name="T4" fmla="*/ 2147483647 w 799"/>
              <a:gd name="T5" fmla="*/ 2147483647 h 552"/>
              <a:gd name="T6" fmla="*/ 2147483647 w 799"/>
              <a:gd name="T7" fmla="*/ 2147483647 h 552"/>
              <a:gd name="T8" fmla="*/ 2147483647 w 799"/>
              <a:gd name="T9" fmla="*/ 0 h 552"/>
              <a:gd name="T10" fmla="*/ 2147483647 w 799"/>
              <a:gd name="T11" fmla="*/ 0 h 552"/>
              <a:gd name="T12" fmla="*/ 2147483647 w 799"/>
              <a:gd name="T13" fmla="*/ 0 h 552"/>
              <a:gd name="T14" fmla="*/ 0 60000 65536"/>
              <a:gd name="T15" fmla="*/ 0 60000 65536"/>
              <a:gd name="T16" fmla="*/ 0 60000 65536"/>
              <a:gd name="T17" fmla="*/ 0 60000 65536"/>
              <a:gd name="T18" fmla="*/ 0 60000 65536"/>
              <a:gd name="T19" fmla="*/ 0 60000 65536"/>
              <a:gd name="T20" fmla="*/ 0 60000 65536"/>
              <a:gd name="T21" fmla="*/ 0 w 799"/>
              <a:gd name="T22" fmla="*/ 0 h 552"/>
              <a:gd name="T23" fmla="*/ 799 w 799"/>
              <a:gd name="T24" fmla="*/ 552 h 5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9" h="552">
                <a:moveTo>
                  <a:pt x="398" y="0"/>
                </a:moveTo>
                <a:lnTo>
                  <a:pt x="0" y="274"/>
                </a:lnTo>
                <a:lnTo>
                  <a:pt x="401" y="552"/>
                </a:lnTo>
                <a:lnTo>
                  <a:pt x="799" y="274"/>
                </a:lnTo>
                <a:lnTo>
                  <a:pt x="401" y="0"/>
                </a:lnTo>
                <a:lnTo>
                  <a:pt x="398" y="0"/>
                </a:lnTo>
                <a:close/>
              </a:path>
            </a:pathLst>
          </a:custGeom>
          <a:solidFill>
            <a:srgbClr val="FCE9D6"/>
          </a:solidFill>
          <a:ln w="9525">
            <a:noFill/>
            <a:round/>
            <a:headEnd/>
            <a:tailEnd/>
          </a:ln>
        </p:spPr>
        <p:txBody>
          <a:bodyPr/>
          <a:lstStyle/>
          <a:p>
            <a:endParaRPr lang="en-US"/>
          </a:p>
        </p:txBody>
      </p:sp>
      <p:sp>
        <p:nvSpPr>
          <p:cNvPr id="62490" name="Freeform 27"/>
          <p:cNvSpPr>
            <a:spLocks/>
          </p:cNvSpPr>
          <p:nvPr/>
        </p:nvSpPr>
        <p:spPr bwMode="auto">
          <a:xfrm>
            <a:off x="3001963" y="2525713"/>
            <a:ext cx="1268412" cy="876300"/>
          </a:xfrm>
          <a:custGeom>
            <a:avLst/>
            <a:gdLst>
              <a:gd name="T0" fmla="*/ 2147483647 w 799"/>
              <a:gd name="T1" fmla="*/ 0 h 552"/>
              <a:gd name="T2" fmla="*/ 0 w 799"/>
              <a:gd name="T3" fmla="*/ 2147483647 h 552"/>
              <a:gd name="T4" fmla="*/ 2147483647 w 799"/>
              <a:gd name="T5" fmla="*/ 2147483647 h 552"/>
              <a:gd name="T6" fmla="*/ 2147483647 w 799"/>
              <a:gd name="T7" fmla="*/ 2147483647 h 552"/>
              <a:gd name="T8" fmla="*/ 2147483647 w 799"/>
              <a:gd name="T9" fmla="*/ 0 h 552"/>
              <a:gd name="T10" fmla="*/ 2147483647 w 799"/>
              <a:gd name="T11" fmla="*/ 0 h 552"/>
              <a:gd name="T12" fmla="*/ 0 60000 65536"/>
              <a:gd name="T13" fmla="*/ 0 60000 65536"/>
              <a:gd name="T14" fmla="*/ 0 60000 65536"/>
              <a:gd name="T15" fmla="*/ 0 60000 65536"/>
              <a:gd name="T16" fmla="*/ 0 60000 65536"/>
              <a:gd name="T17" fmla="*/ 0 60000 65536"/>
              <a:gd name="T18" fmla="*/ 0 w 799"/>
              <a:gd name="T19" fmla="*/ 0 h 552"/>
              <a:gd name="T20" fmla="*/ 799 w 799"/>
              <a:gd name="T21" fmla="*/ 552 h 552"/>
            </a:gdLst>
            <a:ahLst/>
            <a:cxnLst>
              <a:cxn ang="T12">
                <a:pos x="T0" y="T1"/>
              </a:cxn>
              <a:cxn ang="T13">
                <a:pos x="T2" y="T3"/>
              </a:cxn>
              <a:cxn ang="T14">
                <a:pos x="T4" y="T5"/>
              </a:cxn>
              <a:cxn ang="T15">
                <a:pos x="T6" y="T7"/>
              </a:cxn>
              <a:cxn ang="T16">
                <a:pos x="T8" y="T9"/>
              </a:cxn>
              <a:cxn ang="T17">
                <a:pos x="T10" y="T11"/>
              </a:cxn>
            </a:cxnLst>
            <a:rect l="T18" t="T19" r="T20" b="T21"/>
            <a:pathLst>
              <a:path w="799" h="552">
                <a:moveTo>
                  <a:pt x="398" y="0"/>
                </a:moveTo>
                <a:lnTo>
                  <a:pt x="0" y="274"/>
                </a:lnTo>
                <a:lnTo>
                  <a:pt x="401" y="552"/>
                </a:lnTo>
                <a:lnTo>
                  <a:pt x="799" y="274"/>
                </a:lnTo>
                <a:lnTo>
                  <a:pt x="401" y="0"/>
                </a:lnTo>
              </a:path>
            </a:pathLst>
          </a:custGeom>
          <a:noFill/>
          <a:ln w="17463">
            <a:solidFill>
              <a:srgbClr val="000000"/>
            </a:solidFill>
            <a:prstDash val="solid"/>
            <a:round/>
            <a:headEnd/>
            <a:tailEnd/>
          </a:ln>
        </p:spPr>
        <p:txBody>
          <a:bodyPr/>
          <a:lstStyle/>
          <a:p>
            <a:endParaRPr lang="en-US"/>
          </a:p>
        </p:txBody>
      </p:sp>
      <p:sp>
        <p:nvSpPr>
          <p:cNvPr id="62491" name="Freeform 28"/>
          <p:cNvSpPr>
            <a:spLocks/>
          </p:cNvSpPr>
          <p:nvPr/>
        </p:nvSpPr>
        <p:spPr bwMode="auto">
          <a:xfrm>
            <a:off x="3600450" y="2444750"/>
            <a:ext cx="71438" cy="71438"/>
          </a:xfrm>
          <a:custGeom>
            <a:avLst/>
            <a:gdLst>
              <a:gd name="T0" fmla="*/ 2147483647 w 45"/>
              <a:gd name="T1" fmla="*/ 0 h 45"/>
              <a:gd name="T2" fmla="*/ 0 w 45"/>
              <a:gd name="T3" fmla="*/ 0 h 45"/>
              <a:gd name="T4" fmla="*/ 2147483647 w 45"/>
              <a:gd name="T5" fmla="*/ 2147483647 h 45"/>
              <a:gd name="T6" fmla="*/ 2147483647 w 45"/>
              <a:gd name="T7" fmla="*/ 0 h 45"/>
              <a:gd name="T8" fmla="*/ 2147483647 w 45"/>
              <a:gd name="T9" fmla="*/ 0 h 45"/>
              <a:gd name="T10" fmla="*/ 0 60000 65536"/>
              <a:gd name="T11" fmla="*/ 0 60000 65536"/>
              <a:gd name="T12" fmla="*/ 0 60000 65536"/>
              <a:gd name="T13" fmla="*/ 0 60000 65536"/>
              <a:gd name="T14" fmla="*/ 0 60000 65536"/>
              <a:gd name="T15" fmla="*/ 0 w 45"/>
              <a:gd name="T16" fmla="*/ 0 h 45"/>
              <a:gd name="T17" fmla="*/ 45 w 45"/>
              <a:gd name="T18" fmla="*/ 45 h 45"/>
            </a:gdLst>
            <a:ahLst/>
            <a:cxnLst>
              <a:cxn ang="T10">
                <a:pos x="T0" y="T1"/>
              </a:cxn>
              <a:cxn ang="T11">
                <a:pos x="T2" y="T3"/>
              </a:cxn>
              <a:cxn ang="T12">
                <a:pos x="T4" y="T5"/>
              </a:cxn>
              <a:cxn ang="T13">
                <a:pos x="T6" y="T7"/>
              </a:cxn>
              <a:cxn ang="T14">
                <a:pos x="T8" y="T9"/>
              </a:cxn>
            </a:cxnLst>
            <a:rect l="T15" t="T16" r="T17" b="T18"/>
            <a:pathLst>
              <a:path w="45" h="45">
                <a:moveTo>
                  <a:pt x="45" y="0"/>
                </a:moveTo>
                <a:lnTo>
                  <a:pt x="0" y="0"/>
                </a:lnTo>
                <a:lnTo>
                  <a:pt x="24" y="45"/>
                </a:lnTo>
                <a:lnTo>
                  <a:pt x="45" y="0"/>
                </a:lnTo>
                <a:close/>
              </a:path>
            </a:pathLst>
          </a:custGeom>
          <a:solidFill>
            <a:srgbClr val="000000"/>
          </a:solidFill>
          <a:ln w="9525">
            <a:noFill/>
            <a:round/>
            <a:headEnd/>
            <a:tailEnd/>
          </a:ln>
        </p:spPr>
        <p:txBody>
          <a:bodyPr/>
          <a:lstStyle/>
          <a:p>
            <a:endParaRPr lang="en-US"/>
          </a:p>
        </p:txBody>
      </p:sp>
      <p:sp>
        <p:nvSpPr>
          <p:cNvPr id="62492" name="Line 29"/>
          <p:cNvSpPr>
            <a:spLocks noChangeShapeType="1"/>
          </p:cNvSpPr>
          <p:nvPr/>
        </p:nvSpPr>
        <p:spPr bwMode="auto">
          <a:xfrm flipV="1">
            <a:off x="3633788" y="2124075"/>
            <a:ext cx="4762" cy="336550"/>
          </a:xfrm>
          <a:prstGeom prst="line">
            <a:avLst/>
          </a:prstGeom>
          <a:noFill/>
          <a:ln w="17463">
            <a:solidFill>
              <a:srgbClr val="000000"/>
            </a:solidFill>
            <a:round/>
            <a:headEnd/>
            <a:tailEnd/>
          </a:ln>
        </p:spPr>
        <p:txBody>
          <a:bodyPr/>
          <a:lstStyle/>
          <a:p>
            <a:endParaRPr lang="en-US"/>
          </a:p>
        </p:txBody>
      </p:sp>
      <p:sp>
        <p:nvSpPr>
          <p:cNvPr id="62493" name="Freeform 30"/>
          <p:cNvSpPr>
            <a:spLocks/>
          </p:cNvSpPr>
          <p:nvPr/>
        </p:nvSpPr>
        <p:spPr bwMode="auto">
          <a:xfrm>
            <a:off x="2997200" y="1589088"/>
            <a:ext cx="1276350" cy="534987"/>
          </a:xfrm>
          <a:custGeom>
            <a:avLst/>
            <a:gdLst>
              <a:gd name="T0" fmla="*/ 0 w 804"/>
              <a:gd name="T1" fmla="*/ 2147483647 h 337"/>
              <a:gd name="T2" fmla="*/ 2147483647 w 804"/>
              <a:gd name="T3" fmla="*/ 0 h 337"/>
              <a:gd name="T4" fmla="*/ 2147483647 w 804"/>
              <a:gd name="T5" fmla="*/ 0 h 337"/>
              <a:gd name="T6" fmla="*/ 2147483647 w 804"/>
              <a:gd name="T7" fmla="*/ 2147483647 h 337"/>
              <a:gd name="T8" fmla="*/ 2147483647 w 804"/>
              <a:gd name="T9" fmla="*/ 2147483647 h 337"/>
              <a:gd name="T10" fmla="*/ 2147483647 w 804"/>
              <a:gd name="T11" fmla="*/ 2147483647 h 337"/>
              <a:gd name="T12" fmla="*/ 0 w 804"/>
              <a:gd name="T13" fmla="*/ 2147483647 h 337"/>
              <a:gd name="T14" fmla="*/ 0 60000 65536"/>
              <a:gd name="T15" fmla="*/ 0 60000 65536"/>
              <a:gd name="T16" fmla="*/ 0 60000 65536"/>
              <a:gd name="T17" fmla="*/ 0 60000 65536"/>
              <a:gd name="T18" fmla="*/ 0 60000 65536"/>
              <a:gd name="T19" fmla="*/ 0 60000 65536"/>
              <a:gd name="T20" fmla="*/ 0 60000 65536"/>
              <a:gd name="T21" fmla="*/ 0 w 804"/>
              <a:gd name="T22" fmla="*/ 0 h 337"/>
              <a:gd name="T23" fmla="*/ 804 w 804"/>
              <a:gd name="T24" fmla="*/ 337 h 3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4" h="337">
                <a:moveTo>
                  <a:pt x="0" y="334"/>
                </a:moveTo>
                <a:lnTo>
                  <a:pt x="3" y="0"/>
                </a:lnTo>
                <a:lnTo>
                  <a:pt x="804" y="0"/>
                </a:lnTo>
                <a:lnTo>
                  <a:pt x="804" y="337"/>
                </a:lnTo>
                <a:lnTo>
                  <a:pt x="3" y="337"/>
                </a:lnTo>
                <a:lnTo>
                  <a:pt x="0" y="334"/>
                </a:lnTo>
                <a:close/>
              </a:path>
            </a:pathLst>
          </a:custGeom>
          <a:solidFill>
            <a:srgbClr val="FCE9D6"/>
          </a:solidFill>
          <a:ln w="9525">
            <a:noFill/>
            <a:round/>
            <a:headEnd/>
            <a:tailEnd/>
          </a:ln>
        </p:spPr>
        <p:txBody>
          <a:bodyPr/>
          <a:lstStyle/>
          <a:p>
            <a:endParaRPr lang="en-US"/>
          </a:p>
        </p:txBody>
      </p:sp>
      <p:sp>
        <p:nvSpPr>
          <p:cNvPr id="62494" name="Freeform 31"/>
          <p:cNvSpPr>
            <a:spLocks/>
          </p:cNvSpPr>
          <p:nvPr/>
        </p:nvSpPr>
        <p:spPr bwMode="auto">
          <a:xfrm>
            <a:off x="2997200" y="1589088"/>
            <a:ext cx="1276350" cy="534987"/>
          </a:xfrm>
          <a:custGeom>
            <a:avLst/>
            <a:gdLst>
              <a:gd name="T0" fmla="*/ 0 w 804"/>
              <a:gd name="T1" fmla="*/ 2147483647 h 337"/>
              <a:gd name="T2" fmla="*/ 2147483647 w 804"/>
              <a:gd name="T3" fmla="*/ 0 h 337"/>
              <a:gd name="T4" fmla="*/ 2147483647 w 804"/>
              <a:gd name="T5" fmla="*/ 0 h 337"/>
              <a:gd name="T6" fmla="*/ 2147483647 w 804"/>
              <a:gd name="T7" fmla="*/ 2147483647 h 337"/>
              <a:gd name="T8" fmla="*/ 2147483647 w 804"/>
              <a:gd name="T9" fmla="*/ 2147483647 h 337"/>
              <a:gd name="T10" fmla="*/ 2147483647 w 804"/>
              <a:gd name="T11" fmla="*/ 2147483647 h 337"/>
              <a:gd name="T12" fmla="*/ 0 60000 65536"/>
              <a:gd name="T13" fmla="*/ 0 60000 65536"/>
              <a:gd name="T14" fmla="*/ 0 60000 65536"/>
              <a:gd name="T15" fmla="*/ 0 60000 65536"/>
              <a:gd name="T16" fmla="*/ 0 60000 65536"/>
              <a:gd name="T17" fmla="*/ 0 60000 65536"/>
              <a:gd name="T18" fmla="*/ 0 w 804"/>
              <a:gd name="T19" fmla="*/ 0 h 337"/>
              <a:gd name="T20" fmla="*/ 804 w 804"/>
              <a:gd name="T21" fmla="*/ 337 h 337"/>
            </a:gdLst>
            <a:ahLst/>
            <a:cxnLst>
              <a:cxn ang="T12">
                <a:pos x="T0" y="T1"/>
              </a:cxn>
              <a:cxn ang="T13">
                <a:pos x="T2" y="T3"/>
              </a:cxn>
              <a:cxn ang="T14">
                <a:pos x="T4" y="T5"/>
              </a:cxn>
              <a:cxn ang="T15">
                <a:pos x="T6" y="T7"/>
              </a:cxn>
              <a:cxn ang="T16">
                <a:pos x="T8" y="T9"/>
              </a:cxn>
              <a:cxn ang="T17">
                <a:pos x="T10" y="T11"/>
              </a:cxn>
            </a:cxnLst>
            <a:rect l="T18" t="T19" r="T20" b="T21"/>
            <a:pathLst>
              <a:path w="804" h="337">
                <a:moveTo>
                  <a:pt x="0" y="334"/>
                </a:moveTo>
                <a:lnTo>
                  <a:pt x="3" y="0"/>
                </a:lnTo>
                <a:lnTo>
                  <a:pt x="804" y="0"/>
                </a:lnTo>
                <a:lnTo>
                  <a:pt x="804" y="337"/>
                </a:lnTo>
                <a:lnTo>
                  <a:pt x="3" y="337"/>
                </a:lnTo>
              </a:path>
            </a:pathLst>
          </a:custGeom>
          <a:noFill/>
          <a:ln w="17463">
            <a:solidFill>
              <a:srgbClr val="000000"/>
            </a:solidFill>
            <a:prstDash val="solid"/>
            <a:round/>
            <a:headEnd/>
            <a:tailEnd/>
          </a:ln>
        </p:spPr>
        <p:txBody>
          <a:bodyPr/>
          <a:lstStyle/>
          <a:p>
            <a:endParaRPr lang="en-US"/>
          </a:p>
        </p:txBody>
      </p:sp>
      <p:sp>
        <p:nvSpPr>
          <p:cNvPr id="62495" name="Rectangle 32"/>
          <p:cNvSpPr>
            <a:spLocks noChangeArrowheads="1"/>
          </p:cNvSpPr>
          <p:nvPr/>
        </p:nvSpPr>
        <p:spPr bwMode="auto">
          <a:xfrm>
            <a:off x="4206875" y="5992813"/>
            <a:ext cx="1016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D</a:t>
            </a:r>
            <a:endParaRPr lang="en-US" sz="1800">
              <a:solidFill>
                <a:srgbClr val="003399"/>
              </a:solidFill>
            </a:endParaRPr>
          </a:p>
        </p:txBody>
      </p:sp>
      <p:sp>
        <p:nvSpPr>
          <p:cNvPr id="62496" name="Rectangle 33"/>
          <p:cNvSpPr>
            <a:spLocks noChangeArrowheads="1"/>
          </p:cNvSpPr>
          <p:nvPr/>
        </p:nvSpPr>
        <p:spPr bwMode="auto">
          <a:xfrm>
            <a:off x="4308475" y="5992813"/>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e</a:t>
            </a:r>
            <a:endParaRPr lang="en-US" sz="1800">
              <a:solidFill>
                <a:srgbClr val="003399"/>
              </a:solidFill>
            </a:endParaRPr>
          </a:p>
        </p:txBody>
      </p:sp>
      <p:sp>
        <p:nvSpPr>
          <p:cNvPr id="62497" name="Rectangle 34"/>
          <p:cNvSpPr>
            <a:spLocks noChangeArrowheads="1"/>
          </p:cNvSpPr>
          <p:nvPr/>
        </p:nvSpPr>
        <p:spPr bwMode="auto">
          <a:xfrm>
            <a:off x="4384675" y="5992813"/>
            <a:ext cx="317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l</a:t>
            </a:r>
            <a:endParaRPr lang="en-US" sz="1800">
              <a:solidFill>
                <a:srgbClr val="003399"/>
              </a:solidFill>
            </a:endParaRPr>
          </a:p>
        </p:txBody>
      </p:sp>
      <p:sp>
        <p:nvSpPr>
          <p:cNvPr id="62498" name="Rectangle 35"/>
          <p:cNvSpPr>
            <a:spLocks noChangeArrowheads="1"/>
          </p:cNvSpPr>
          <p:nvPr/>
        </p:nvSpPr>
        <p:spPr bwMode="auto">
          <a:xfrm>
            <a:off x="4418013" y="5992813"/>
            <a:ext cx="317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i</a:t>
            </a:r>
            <a:endParaRPr lang="en-US" sz="1800">
              <a:solidFill>
                <a:srgbClr val="003399"/>
              </a:solidFill>
            </a:endParaRPr>
          </a:p>
        </p:txBody>
      </p:sp>
      <p:sp>
        <p:nvSpPr>
          <p:cNvPr id="62499" name="Rectangle 36"/>
          <p:cNvSpPr>
            <a:spLocks noChangeArrowheads="1"/>
          </p:cNvSpPr>
          <p:nvPr/>
        </p:nvSpPr>
        <p:spPr bwMode="auto">
          <a:xfrm>
            <a:off x="4448175" y="5992813"/>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v</a:t>
            </a:r>
            <a:endParaRPr lang="en-US" sz="1800">
              <a:solidFill>
                <a:srgbClr val="003399"/>
              </a:solidFill>
            </a:endParaRPr>
          </a:p>
        </p:txBody>
      </p:sp>
      <p:sp>
        <p:nvSpPr>
          <p:cNvPr id="62500" name="Rectangle 37"/>
          <p:cNvSpPr>
            <a:spLocks noChangeArrowheads="1"/>
          </p:cNvSpPr>
          <p:nvPr/>
        </p:nvSpPr>
        <p:spPr bwMode="auto">
          <a:xfrm>
            <a:off x="4521200" y="5992813"/>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e</a:t>
            </a:r>
            <a:endParaRPr lang="en-US" sz="1800">
              <a:solidFill>
                <a:srgbClr val="003399"/>
              </a:solidFill>
            </a:endParaRPr>
          </a:p>
        </p:txBody>
      </p:sp>
      <p:sp>
        <p:nvSpPr>
          <p:cNvPr id="62501" name="Rectangle 38"/>
          <p:cNvSpPr>
            <a:spLocks noChangeArrowheads="1"/>
          </p:cNvSpPr>
          <p:nvPr/>
        </p:nvSpPr>
        <p:spPr bwMode="auto">
          <a:xfrm>
            <a:off x="4597400" y="5992813"/>
            <a:ext cx="4603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r</a:t>
            </a:r>
            <a:endParaRPr lang="en-US" sz="1800">
              <a:solidFill>
                <a:srgbClr val="003399"/>
              </a:solidFill>
            </a:endParaRPr>
          </a:p>
        </p:txBody>
      </p:sp>
      <p:sp>
        <p:nvSpPr>
          <p:cNvPr id="62502" name="Rectangle 39"/>
          <p:cNvSpPr>
            <a:spLocks noChangeArrowheads="1"/>
          </p:cNvSpPr>
          <p:nvPr/>
        </p:nvSpPr>
        <p:spPr bwMode="auto">
          <a:xfrm>
            <a:off x="4643438" y="5992813"/>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 </a:t>
            </a:r>
            <a:endParaRPr lang="en-US" sz="1800">
              <a:solidFill>
                <a:srgbClr val="003399"/>
              </a:solidFill>
            </a:endParaRPr>
          </a:p>
        </p:txBody>
      </p:sp>
      <p:sp>
        <p:nvSpPr>
          <p:cNvPr id="62503" name="Rectangle 40"/>
          <p:cNvSpPr>
            <a:spLocks noChangeArrowheads="1"/>
          </p:cNvSpPr>
          <p:nvPr/>
        </p:nvSpPr>
        <p:spPr bwMode="auto">
          <a:xfrm>
            <a:off x="4686300" y="5992813"/>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d</a:t>
            </a:r>
            <a:endParaRPr lang="en-US" sz="1800">
              <a:solidFill>
                <a:srgbClr val="003399"/>
              </a:solidFill>
            </a:endParaRPr>
          </a:p>
        </p:txBody>
      </p:sp>
      <p:sp>
        <p:nvSpPr>
          <p:cNvPr id="62504" name="Rectangle 41"/>
          <p:cNvSpPr>
            <a:spLocks noChangeArrowheads="1"/>
          </p:cNvSpPr>
          <p:nvPr/>
        </p:nvSpPr>
        <p:spPr bwMode="auto">
          <a:xfrm>
            <a:off x="4762500" y="5992813"/>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a:t>
            </a:r>
            <a:endParaRPr lang="en-US" sz="1800">
              <a:solidFill>
                <a:srgbClr val="003399"/>
              </a:solidFill>
            </a:endParaRPr>
          </a:p>
        </p:txBody>
      </p:sp>
      <p:sp>
        <p:nvSpPr>
          <p:cNvPr id="62505" name="Rectangle 42"/>
          <p:cNvSpPr>
            <a:spLocks noChangeArrowheads="1"/>
          </p:cNvSpPr>
          <p:nvPr/>
        </p:nvSpPr>
        <p:spPr bwMode="auto">
          <a:xfrm>
            <a:off x="4843463" y="5992813"/>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t</a:t>
            </a:r>
            <a:endParaRPr lang="en-US" sz="1800">
              <a:solidFill>
                <a:srgbClr val="003399"/>
              </a:solidFill>
            </a:endParaRPr>
          </a:p>
        </p:txBody>
      </p:sp>
      <p:sp>
        <p:nvSpPr>
          <p:cNvPr id="62506" name="Rectangle 43"/>
          <p:cNvSpPr>
            <a:spLocks noChangeArrowheads="1"/>
          </p:cNvSpPr>
          <p:nvPr/>
        </p:nvSpPr>
        <p:spPr bwMode="auto">
          <a:xfrm>
            <a:off x="4881563" y="5992813"/>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a:t>
            </a:r>
            <a:endParaRPr lang="en-US" sz="1800">
              <a:solidFill>
                <a:srgbClr val="003399"/>
              </a:solidFill>
            </a:endParaRPr>
          </a:p>
        </p:txBody>
      </p:sp>
      <p:sp>
        <p:nvSpPr>
          <p:cNvPr id="62507" name="Rectangle 44"/>
          <p:cNvSpPr>
            <a:spLocks noChangeArrowheads="1"/>
          </p:cNvSpPr>
          <p:nvPr/>
        </p:nvSpPr>
        <p:spPr bwMode="auto">
          <a:xfrm>
            <a:off x="4957763" y="5992813"/>
            <a:ext cx="0" cy="274637"/>
          </a:xfrm>
          <a:prstGeom prst="rect">
            <a:avLst/>
          </a:prstGeom>
          <a:noFill/>
          <a:ln w="9525">
            <a:noFill/>
            <a:miter lim="800000"/>
            <a:headEnd/>
            <a:tailEnd/>
          </a:ln>
        </p:spPr>
        <p:txBody>
          <a:bodyPr wrap="none" lIns="0" tIns="0" rIns="0" bIns="0">
            <a:spAutoFit/>
          </a:bodyPr>
          <a:lstStyle/>
          <a:p>
            <a:endParaRPr lang="en-GB" sz="1800">
              <a:solidFill>
                <a:srgbClr val="003399"/>
              </a:solidFill>
            </a:endParaRPr>
          </a:p>
        </p:txBody>
      </p:sp>
      <p:sp>
        <p:nvSpPr>
          <p:cNvPr id="62508" name="Rectangle 45"/>
          <p:cNvSpPr>
            <a:spLocks noChangeArrowheads="1"/>
          </p:cNvSpPr>
          <p:nvPr/>
        </p:nvSpPr>
        <p:spPr bwMode="auto">
          <a:xfrm>
            <a:off x="4244975" y="6164263"/>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t</a:t>
            </a:r>
            <a:endParaRPr lang="en-US" sz="1800">
              <a:solidFill>
                <a:srgbClr val="003399"/>
              </a:solidFill>
            </a:endParaRPr>
          </a:p>
        </p:txBody>
      </p:sp>
      <p:sp>
        <p:nvSpPr>
          <p:cNvPr id="62509" name="Rectangle 46"/>
          <p:cNvSpPr>
            <a:spLocks noChangeArrowheads="1"/>
          </p:cNvSpPr>
          <p:nvPr/>
        </p:nvSpPr>
        <p:spPr bwMode="auto">
          <a:xfrm>
            <a:off x="4283075" y="6164263"/>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o</a:t>
            </a:r>
            <a:endParaRPr lang="en-US" sz="1800">
              <a:solidFill>
                <a:srgbClr val="003399"/>
              </a:solidFill>
            </a:endParaRPr>
          </a:p>
        </p:txBody>
      </p:sp>
      <p:sp>
        <p:nvSpPr>
          <p:cNvPr id="62510" name="Rectangle 47"/>
          <p:cNvSpPr>
            <a:spLocks noChangeArrowheads="1"/>
          </p:cNvSpPr>
          <p:nvPr/>
        </p:nvSpPr>
        <p:spPr bwMode="auto">
          <a:xfrm>
            <a:off x="4359275" y="6164263"/>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 </a:t>
            </a:r>
            <a:endParaRPr lang="en-US" sz="1800">
              <a:solidFill>
                <a:srgbClr val="003399"/>
              </a:solidFill>
            </a:endParaRPr>
          </a:p>
        </p:txBody>
      </p:sp>
      <p:sp>
        <p:nvSpPr>
          <p:cNvPr id="62511" name="Rectangle 48"/>
          <p:cNvSpPr>
            <a:spLocks noChangeArrowheads="1"/>
          </p:cNvSpPr>
          <p:nvPr/>
        </p:nvSpPr>
        <p:spPr bwMode="auto">
          <a:xfrm>
            <a:off x="4402138" y="6164263"/>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t</a:t>
            </a:r>
            <a:endParaRPr lang="en-US" sz="1800">
              <a:solidFill>
                <a:srgbClr val="003399"/>
              </a:solidFill>
            </a:endParaRPr>
          </a:p>
        </p:txBody>
      </p:sp>
      <p:sp>
        <p:nvSpPr>
          <p:cNvPr id="62512" name="Rectangle 49"/>
          <p:cNvSpPr>
            <a:spLocks noChangeArrowheads="1"/>
          </p:cNvSpPr>
          <p:nvPr/>
        </p:nvSpPr>
        <p:spPr bwMode="auto">
          <a:xfrm>
            <a:off x="4440238" y="6164263"/>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h</a:t>
            </a:r>
            <a:endParaRPr lang="en-US" sz="1800">
              <a:solidFill>
                <a:srgbClr val="003399"/>
              </a:solidFill>
            </a:endParaRPr>
          </a:p>
        </p:txBody>
      </p:sp>
      <p:sp>
        <p:nvSpPr>
          <p:cNvPr id="62513" name="Rectangle 50"/>
          <p:cNvSpPr>
            <a:spLocks noChangeArrowheads="1"/>
          </p:cNvSpPr>
          <p:nvPr/>
        </p:nvSpPr>
        <p:spPr bwMode="auto">
          <a:xfrm>
            <a:off x="4516438" y="6164263"/>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e</a:t>
            </a:r>
            <a:endParaRPr lang="en-US" sz="1800">
              <a:solidFill>
                <a:srgbClr val="003399"/>
              </a:solidFill>
            </a:endParaRPr>
          </a:p>
        </p:txBody>
      </p:sp>
      <p:sp>
        <p:nvSpPr>
          <p:cNvPr id="62514" name="Rectangle 51"/>
          <p:cNvSpPr>
            <a:spLocks noChangeArrowheads="1"/>
          </p:cNvSpPr>
          <p:nvPr/>
        </p:nvSpPr>
        <p:spPr bwMode="auto">
          <a:xfrm>
            <a:off x="4597400" y="6164263"/>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 </a:t>
            </a:r>
            <a:endParaRPr lang="en-US" sz="1800">
              <a:solidFill>
                <a:srgbClr val="003399"/>
              </a:solidFill>
            </a:endParaRPr>
          </a:p>
        </p:txBody>
      </p:sp>
      <p:sp>
        <p:nvSpPr>
          <p:cNvPr id="62515" name="Rectangle 52"/>
          <p:cNvSpPr>
            <a:spLocks noChangeArrowheads="1"/>
          </p:cNvSpPr>
          <p:nvPr/>
        </p:nvSpPr>
        <p:spPr bwMode="auto">
          <a:xfrm>
            <a:off x="4635500" y="6164263"/>
            <a:ext cx="1016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C</a:t>
            </a:r>
            <a:endParaRPr lang="en-US" sz="1800">
              <a:solidFill>
                <a:srgbClr val="003399"/>
              </a:solidFill>
            </a:endParaRPr>
          </a:p>
        </p:txBody>
      </p:sp>
      <p:sp>
        <p:nvSpPr>
          <p:cNvPr id="62516" name="Rectangle 53"/>
          <p:cNvSpPr>
            <a:spLocks noChangeArrowheads="1"/>
          </p:cNvSpPr>
          <p:nvPr/>
        </p:nvSpPr>
        <p:spPr bwMode="auto">
          <a:xfrm>
            <a:off x="4737100" y="6164263"/>
            <a:ext cx="93663"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P</a:t>
            </a:r>
            <a:endParaRPr lang="en-US" sz="1800">
              <a:solidFill>
                <a:srgbClr val="003399"/>
              </a:solidFill>
            </a:endParaRPr>
          </a:p>
        </p:txBody>
      </p:sp>
      <p:sp>
        <p:nvSpPr>
          <p:cNvPr id="62517" name="Rectangle 54"/>
          <p:cNvSpPr>
            <a:spLocks noChangeArrowheads="1"/>
          </p:cNvSpPr>
          <p:nvPr/>
        </p:nvSpPr>
        <p:spPr bwMode="auto">
          <a:xfrm>
            <a:off x="4830763" y="6164263"/>
            <a:ext cx="1016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U</a:t>
            </a:r>
            <a:endParaRPr lang="en-US" sz="1800">
              <a:solidFill>
                <a:srgbClr val="003399"/>
              </a:solidFill>
            </a:endParaRPr>
          </a:p>
        </p:txBody>
      </p:sp>
      <p:sp>
        <p:nvSpPr>
          <p:cNvPr id="62518" name="Freeform 55"/>
          <p:cNvSpPr>
            <a:spLocks/>
          </p:cNvSpPr>
          <p:nvPr/>
        </p:nvSpPr>
        <p:spPr bwMode="auto">
          <a:xfrm>
            <a:off x="2916238" y="4432300"/>
            <a:ext cx="73025" cy="71438"/>
          </a:xfrm>
          <a:custGeom>
            <a:avLst/>
            <a:gdLst>
              <a:gd name="T0" fmla="*/ 0 w 46"/>
              <a:gd name="T1" fmla="*/ 0 h 45"/>
              <a:gd name="T2" fmla="*/ 2147483647 w 46"/>
              <a:gd name="T3" fmla="*/ 2147483647 h 45"/>
              <a:gd name="T4" fmla="*/ 2147483647 w 46"/>
              <a:gd name="T5" fmla="*/ 2147483647 h 45"/>
              <a:gd name="T6" fmla="*/ 2147483647 w 46"/>
              <a:gd name="T7" fmla="*/ 0 h 45"/>
              <a:gd name="T8" fmla="*/ 2147483647 w 46"/>
              <a:gd name="T9" fmla="*/ 0 h 45"/>
              <a:gd name="T10" fmla="*/ 0 w 46"/>
              <a:gd name="T11" fmla="*/ 0 h 45"/>
              <a:gd name="T12" fmla="*/ 0 60000 65536"/>
              <a:gd name="T13" fmla="*/ 0 60000 65536"/>
              <a:gd name="T14" fmla="*/ 0 60000 65536"/>
              <a:gd name="T15" fmla="*/ 0 60000 65536"/>
              <a:gd name="T16" fmla="*/ 0 60000 65536"/>
              <a:gd name="T17" fmla="*/ 0 60000 65536"/>
              <a:gd name="T18" fmla="*/ 0 w 46"/>
              <a:gd name="T19" fmla="*/ 0 h 45"/>
              <a:gd name="T20" fmla="*/ 46 w 46"/>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46" h="45">
                <a:moveTo>
                  <a:pt x="0" y="0"/>
                </a:moveTo>
                <a:lnTo>
                  <a:pt x="3" y="45"/>
                </a:lnTo>
                <a:lnTo>
                  <a:pt x="46" y="24"/>
                </a:lnTo>
                <a:lnTo>
                  <a:pt x="3" y="0"/>
                </a:lnTo>
                <a:lnTo>
                  <a:pt x="0" y="0"/>
                </a:lnTo>
                <a:close/>
              </a:path>
            </a:pathLst>
          </a:custGeom>
          <a:solidFill>
            <a:srgbClr val="000000"/>
          </a:solidFill>
          <a:ln w="9525">
            <a:noFill/>
            <a:round/>
            <a:headEnd/>
            <a:tailEnd/>
          </a:ln>
        </p:spPr>
        <p:txBody>
          <a:bodyPr/>
          <a:lstStyle/>
          <a:p>
            <a:endParaRPr lang="en-US"/>
          </a:p>
        </p:txBody>
      </p:sp>
      <p:sp>
        <p:nvSpPr>
          <p:cNvPr id="62519" name="Freeform 56"/>
          <p:cNvSpPr>
            <a:spLocks/>
          </p:cNvSpPr>
          <p:nvPr/>
        </p:nvSpPr>
        <p:spPr bwMode="auto">
          <a:xfrm>
            <a:off x="1724025" y="4470400"/>
            <a:ext cx="1214438" cy="838200"/>
          </a:xfrm>
          <a:custGeom>
            <a:avLst/>
            <a:gdLst>
              <a:gd name="T0" fmla="*/ 0 w 765"/>
              <a:gd name="T1" fmla="*/ 2147483647 h 528"/>
              <a:gd name="T2" fmla="*/ 2147483647 w 765"/>
              <a:gd name="T3" fmla="*/ 0 h 528"/>
              <a:gd name="T4" fmla="*/ 2147483647 w 765"/>
              <a:gd name="T5" fmla="*/ 0 h 528"/>
              <a:gd name="T6" fmla="*/ 0 60000 65536"/>
              <a:gd name="T7" fmla="*/ 0 60000 65536"/>
              <a:gd name="T8" fmla="*/ 0 60000 65536"/>
              <a:gd name="T9" fmla="*/ 0 w 765"/>
              <a:gd name="T10" fmla="*/ 0 h 528"/>
              <a:gd name="T11" fmla="*/ 765 w 765"/>
              <a:gd name="T12" fmla="*/ 528 h 528"/>
            </a:gdLst>
            <a:ahLst/>
            <a:cxnLst>
              <a:cxn ang="T6">
                <a:pos x="T0" y="T1"/>
              </a:cxn>
              <a:cxn ang="T7">
                <a:pos x="T2" y="T3"/>
              </a:cxn>
              <a:cxn ang="T8">
                <a:pos x="T4" y="T5"/>
              </a:cxn>
            </a:cxnLst>
            <a:rect l="T9" t="T10" r="T11" b="T12"/>
            <a:pathLst>
              <a:path w="765" h="528">
                <a:moveTo>
                  <a:pt x="0" y="528"/>
                </a:moveTo>
                <a:lnTo>
                  <a:pt x="3" y="0"/>
                </a:lnTo>
                <a:lnTo>
                  <a:pt x="765" y="0"/>
                </a:lnTo>
              </a:path>
            </a:pathLst>
          </a:custGeom>
          <a:noFill/>
          <a:ln w="17463">
            <a:solidFill>
              <a:srgbClr val="000000"/>
            </a:solidFill>
            <a:prstDash val="solid"/>
            <a:round/>
            <a:headEnd/>
            <a:tailEnd/>
          </a:ln>
        </p:spPr>
        <p:txBody>
          <a:bodyPr/>
          <a:lstStyle/>
          <a:p>
            <a:endParaRPr lang="en-US"/>
          </a:p>
        </p:txBody>
      </p:sp>
      <p:sp>
        <p:nvSpPr>
          <p:cNvPr id="62520" name="Freeform 57"/>
          <p:cNvSpPr>
            <a:spLocks/>
          </p:cNvSpPr>
          <p:nvPr/>
        </p:nvSpPr>
        <p:spPr bwMode="auto">
          <a:xfrm>
            <a:off x="3600450" y="5056188"/>
            <a:ext cx="71438" cy="73025"/>
          </a:xfrm>
          <a:custGeom>
            <a:avLst/>
            <a:gdLst>
              <a:gd name="T0" fmla="*/ 2147483647 w 45"/>
              <a:gd name="T1" fmla="*/ 0 h 46"/>
              <a:gd name="T2" fmla="*/ 0 w 45"/>
              <a:gd name="T3" fmla="*/ 0 h 46"/>
              <a:gd name="T4" fmla="*/ 2147483647 w 45"/>
              <a:gd name="T5" fmla="*/ 2147483647 h 46"/>
              <a:gd name="T6" fmla="*/ 2147483647 w 45"/>
              <a:gd name="T7" fmla="*/ 0 h 46"/>
              <a:gd name="T8" fmla="*/ 2147483647 w 45"/>
              <a:gd name="T9" fmla="*/ 0 h 46"/>
              <a:gd name="T10" fmla="*/ 0 60000 65536"/>
              <a:gd name="T11" fmla="*/ 0 60000 65536"/>
              <a:gd name="T12" fmla="*/ 0 60000 65536"/>
              <a:gd name="T13" fmla="*/ 0 60000 65536"/>
              <a:gd name="T14" fmla="*/ 0 60000 65536"/>
              <a:gd name="T15" fmla="*/ 0 w 45"/>
              <a:gd name="T16" fmla="*/ 0 h 46"/>
              <a:gd name="T17" fmla="*/ 45 w 45"/>
              <a:gd name="T18" fmla="*/ 46 h 46"/>
            </a:gdLst>
            <a:ahLst/>
            <a:cxnLst>
              <a:cxn ang="T10">
                <a:pos x="T0" y="T1"/>
              </a:cxn>
              <a:cxn ang="T11">
                <a:pos x="T2" y="T3"/>
              </a:cxn>
              <a:cxn ang="T12">
                <a:pos x="T4" y="T5"/>
              </a:cxn>
              <a:cxn ang="T13">
                <a:pos x="T6" y="T7"/>
              </a:cxn>
              <a:cxn ang="T14">
                <a:pos x="T8" y="T9"/>
              </a:cxn>
            </a:cxnLst>
            <a:rect l="T15" t="T16" r="T17" b="T18"/>
            <a:pathLst>
              <a:path w="45" h="46">
                <a:moveTo>
                  <a:pt x="45" y="0"/>
                </a:moveTo>
                <a:lnTo>
                  <a:pt x="0" y="0"/>
                </a:lnTo>
                <a:lnTo>
                  <a:pt x="24" y="46"/>
                </a:lnTo>
                <a:lnTo>
                  <a:pt x="45" y="0"/>
                </a:lnTo>
                <a:close/>
              </a:path>
            </a:pathLst>
          </a:custGeom>
          <a:solidFill>
            <a:srgbClr val="000000"/>
          </a:solidFill>
          <a:ln w="9525">
            <a:noFill/>
            <a:round/>
            <a:headEnd/>
            <a:tailEnd/>
          </a:ln>
        </p:spPr>
        <p:txBody>
          <a:bodyPr/>
          <a:lstStyle/>
          <a:p>
            <a:endParaRPr lang="en-US"/>
          </a:p>
        </p:txBody>
      </p:sp>
      <p:sp>
        <p:nvSpPr>
          <p:cNvPr id="62521" name="Line 58"/>
          <p:cNvSpPr>
            <a:spLocks noChangeShapeType="1"/>
          </p:cNvSpPr>
          <p:nvPr/>
        </p:nvSpPr>
        <p:spPr bwMode="auto">
          <a:xfrm>
            <a:off x="3633788" y="4735513"/>
            <a:ext cx="4762" cy="358775"/>
          </a:xfrm>
          <a:prstGeom prst="line">
            <a:avLst/>
          </a:prstGeom>
          <a:noFill/>
          <a:ln w="17463">
            <a:solidFill>
              <a:srgbClr val="000000"/>
            </a:solidFill>
            <a:round/>
            <a:headEnd/>
            <a:tailEnd/>
          </a:ln>
        </p:spPr>
        <p:txBody>
          <a:bodyPr/>
          <a:lstStyle/>
          <a:p>
            <a:endParaRPr lang="en-US"/>
          </a:p>
        </p:txBody>
      </p:sp>
      <p:sp>
        <p:nvSpPr>
          <p:cNvPr id="62522" name="Freeform 59"/>
          <p:cNvSpPr>
            <a:spLocks/>
          </p:cNvSpPr>
          <p:nvPr/>
        </p:nvSpPr>
        <p:spPr bwMode="auto">
          <a:xfrm>
            <a:off x="2373313" y="5538788"/>
            <a:ext cx="73025" cy="73025"/>
          </a:xfrm>
          <a:custGeom>
            <a:avLst/>
            <a:gdLst>
              <a:gd name="T0" fmla="*/ 2147483647 w 46"/>
              <a:gd name="T1" fmla="*/ 2147483647 h 46"/>
              <a:gd name="T2" fmla="*/ 2147483647 w 46"/>
              <a:gd name="T3" fmla="*/ 0 h 46"/>
              <a:gd name="T4" fmla="*/ 0 w 46"/>
              <a:gd name="T5" fmla="*/ 2147483647 h 46"/>
              <a:gd name="T6" fmla="*/ 2147483647 w 46"/>
              <a:gd name="T7" fmla="*/ 2147483647 h 46"/>
              <a:gd name="T8" fmla="*/ 2147483647 w 46"/>
              <a:gd name="T9" fmla="*/ 2147483647 h 46"/>
              <a:gd name="T10" fmla="*/ 2147483647 w 46"/>
              <a:gd name="T11" fmla="*/ 2147483647 h 46"/>
              <a:gd name="T12" fmla="*/ 0 60000 65536"/>
              <a:gd name="T13" fmla="*/ 0 60000 65536"/>
              <a:gd name="T14" fmla="*/ 0 60000 65536"/>
              <a:gd name="T15" fmla="*/ 0 60000 65536"/>
              <a:gd name="T16" fmla="*/ 0 60000 65536"/>
              <a:gd name="T17" fmla="*/ 0 60000 65536"/>
              <a:gd name="T18" fmla="*/ 0 w 46"/>
              <a:gd name="T19" fmla="*/ 0 h 46"/>
              <a:gd name="T20" fmla="*/ 46 w 46"/>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46" h="46">
                <a:moveTo>
                  <a:pt x="43" y="43"/>
                </a:moveTo>
                <a:lnTo>
                  <a:pt x="46" y="0"/>
                </a:lnTo>
                <a:lnTo>
                  <a:pt x="0" y="22"/>
                </a:lnTo>
                <a:lnTo>
                  <a:pt x="46" y="46"/>
                </a:lnTo>
                <a:lnTo>
                  <a:pt x="43" y="43"/>
                </a:lnTo>
                <a:close/>
              </a:path>
            </a:pathLst>
          </a:custGeom>
          <a:solidFill>
            <a:srgbClr val="000000"/>
          </a:solidFill>
          <a:ln w="9525">
            <a:noFill/>
            <a:round/>
            <a:headEnd/>
            <a:tailEnd/>
          </a:ln>
        </p:spPr>
        <p:txBody>
          <a:bodyPr/>
          <a:lstStyle/>
          <a:p>
            <a:endParaRPr lang="en-US"/>
          </a:p>
        </p:txBody>
      </p:sp>
      <p:sp>
        <p:nvSpPr>
          <p:cNvPr id="62523" name="Rectangle 60"/>
          <p:cNvSpPr>
            <a:spLocks noChangeArrowheads="1"/>
          </p:cNvSpPr>
          <p:nvPr/>
        </p:nvSpPr>
        <p:spPr bwMode="auto">
          <a:xfrm>
            <a:off x="4706938" y="3717925"/>
            <a:ext cx="131762"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W</a:t>
            </a:r>
            <a:endParaRPr lang="en-US" sz="1800">
              <a:solidFill>
                <a:srgbClr val="003399"/>
              </a:solidFill>
            </a:endParaRPr>
          </a:p>
        </p:txBody>
      </p:sp>
      <p:sp>
        <p:nvSpPr>
          <p:cNvPr id="62524" name="Rectangle 61"/>
          <p:cNvSpPr>
            <a:spLocks noChangeArrowheads="1"/>
          </p:cNvSpPr>
          <p:nvPr/>
        </p:nvSpPr>
        <p:spPr bwMode="auto">
          <a:xfrm>
            <a:off x="4843463" y="3717925"/>
            <a:ext cx="4603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r</a:t>
            </a:r>
            <a:endParaRPr lang="en-US" sz="1800">
              <a:solidFill>
                <a:srgbClr val="003399"/>
              </a:solidFill>
            </a:endParaRPr>
          </a:p>
        </p:txBody>
      </p:sp>
      <p:sp>
        <p:nvSpPr>
          <p:cNvPr id="62525" name="Rectangle 62"/>
          <p:cNvSpPr>
            <a:spLocks noChangeArrowheads="1"/>
          </p:cNvSpPr>
          <p:nvPr/>
        </p:nvSpPr>
        <p:spPr bwMode="auto">
          <a:xfrm>
            <a:off x="4889500" y="3717925"/>
            <a:ext cx="317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i</a:t>
            </a:r>
            <a:endParaRPr lang="en-US" sz="1800">
              <a:solidFill>
                <a:srgbClr val="003399"/>
              </a:solidFill>
            </a:endParaRPr>
          </a:p>
        </p:txBody>
      </p:sp>
      <p:sp>
        <p:nvSpPr>
          <p:cNvPr id="62526" name="Rectangle 63"/>
          <p:cNvSpPr>
            <a:spLocks noChangeArrowheads="1"/>
          </p:cNvSpPr>
          <p:nvPr/>
        </p:nvSpPr>
        <p:spPr bwMode="auto">
          <a:xfrm>
            <a:off x="4919663" y="3717925"/>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t</a:t>
            </a:r>
            <a:endParaRPr lang="en-US" sz="1800">
              <a:solidFill>
                <a:srgbClr val="003399"/>
              </a:solidFill>
            </a:endParaRPr>
          </a:p>
        </p:txBody>
      </p:sp>
      <p:sp>
        <p:nvSpPr>
          <p:cNvPr id="62527" name="Rectangle 64"/>
          <p:cNvSpPr>
            <a:spLocks noChangeArrowheads="1"/>
          </p:cNvSpPr>
          <p:nvPr/>
        </p:nvSpPr>
        <p:spPr bwMode="auto">
          <a:xfrm>
            <a:off x="4957763" y="3717925"/>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e</a:t>
            </a:r>
            <a:endParaRPr lang="en-US" sz="1800">
              <a:solidFill>
                <a:srgbClr val="003399"/>
              </a:solidFill>
            </a:endParaRPr>
          </a:p>
        </p:txBody>
      </p:sp>
      <p:sp>
        <p:nvSpPr>
          <p:cNvPr id="62528" name="Rectangle 65"/>
          <p:cNvSpPr>
            <a:spLocks noChangeArrowheads="1"/>
          </p:cNvSpPr>
          <p:nvPr/>
        </p:nvSpPr>
        <p:spPr bwMode="auto">
          <a:xfrm>
            <a:off x="5038725" y="3717925"/>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t>
            </a:r>
            <a:endParaRPr lang="en-US" sz="1800">
              <a:solidFill>
                <a:srgbClr val="003399"/>
              </a:solidFill>
            </a:endParaRPr>
          </a:p>
        </p:txBody>
      </p:sp>
      <p:sp>
        <p:nvSpPr>
          <p:cNvPr id="62529" name="Rectangle 66"/>
          <p:cNvSpPr>
            <a:spLocks noChangeArrowheads="1"/>
          </p:cNvSpPr>
          <p:nvPr/>
        </p:nvSpPr>
        <p:spPr bwMode="auto">
          <a:xfrm>
            <a:off x="3149600" y="4300538"/>
            <a:ext cx="85725"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T</a:t>
            </a:r>
            <a:endParaRPr lang="en-US" sz="1800">
              <a:solidFill>
                <a:srgbClr val="003399"/>
              </a:solidFill>
            </a:endParaRPr>
          </a:p>
        </p:txBody>
      </p:sp>
      <p:sp>
        <p:nvSpPr>
          <p:cNvPr id="62530" name="Rectangle 67"/>
          <p:cNvSpPr>
            <a:spLocks noChangeArrowheads="1"/>
          </p:cNvSpPr>
          <p:nvPr/>
        </p:nvSpPr>
        <p:spPr bwMode="auto">
          <a:xfrm>
            <a:off x="3235325" y="4300538"/>
            <a:ext cx="4603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r</a:t>
            </a:r>
            <a:endParaRPr lang="en-US" sz="1800">
              <a:solidFill>
                <a:srgbClr val="003399"/>
              </a:solidFill>
            </a:endParaRPr>
          </a:p>
        </p:txBody>
      </p:sp>
      <p:sp>
        <p:nvSpPr>
          <p:cNvPr id="62531" name="Rectangle 68"/>
          <p:cNvSpPr>
            <a:spLocks noChangeArrowheads="1"/>
          </p:cNvSpPr>
          <p:nvPr/>
        </p:nvSpPr>
        <p:spPr bwMode="auto">
          <a:xfrm>
            <a:off x="3281363" y="4300538"/>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y</a:t>
            </a:r>
            <a:endParaRPr lang="en-US" sz="1800">
              <a:solidFill>
                <a:srgbClr val="003399"/>
              </a:solidFill>
            </a:endParaRPr>
          </a:p>
        </p:txBody>
      </p:sp>
      <p:sp>
        <p:nvSpPr>
          <p:cNvPr id="62532" name="Rectangle 69"/>
          <p:cNvSpPr>
            <a:spLocks noChangeArrowheads="1"/>
          </p:cNvSpPr>
          <p:nvPr/>
        </p:nvSpPr>
        <p:spPr bwMode="auto">
          <a:xfrm>
            <a:off x="3354388" y="4300538"/>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 </a:t>
            </a:r>
            <a:endParaRPr lang="en-US" sz="1800">
              <a:solidFill>
                <a:srgbClr val="003399"/>
              </a:solidFill>
            </a:endParaRPr>
          </a:p>
        </p:txBody>
      </p:sp>
      <p:sp>
        <p:nvSpPr>
          <p:cNvPr id="62533" name="Rectangle 70"/>
          <p:cNvSpPr>
            <a:spLocks noChangeArrowheads="1"/>
          </p:cNvSpPr>
          <p:nvPr/>
        </p:nvSpPr>
        <p:spPr bwMode="auto">
          <a:xfrm>
            <a:off x="3392488" y="4300538"/>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t</a:t>
            </a:r>
            <a:endParaRPr lang="en-US" sz="1800">
              <a:solidFill>
                <a:srgbClr val="003399"/>
              </a:solidFill>
            </a:endParaRPr>
          </a:p>
        </p:txBody>
      </p:sp>
      <p:sp>
        <p:nvSpPr>
          <p:cNvPr id="62534" name="Rectangle 71"/>
          <p:cNvSpPr>
            <a:spLocks noChangeArrowheads="1"/>
          </p:cNvSpPr>
          <p:nvPr/>
        </p:nvSpPr>
        <p:spPr bwMode="auto">
          <a:xfrm>
            <a:off x="3430588" y="4300538"/>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o</a:t>
            </a:r>
            <a:endParaRPr lang="en-US" sz="1800">
              <a:solidFill>
                <a:srgbClr val="003399"/>
              </a:solidFill>
            </a:endParaRPr>
          </a:p>
        </p:txBody>
      </p:sp>
      <p:sp>
        <p:nvSpPr>
          <p:cNvPr id="62535" name="Rectangle 72"/>
          <p:cNvSpPr>
            <a:spLocks noChangeArrowheads="1"/>
          </p:cNvSpPr>
          <p:nvPr/>
        </p:nvSpPr>
        <p:spPr bwMode="auto">
          <a:xfrm>
            <a:off x="3509963" y="4300538"/>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 </a:t>
            </a:r>
            <a:endParaRPr lang="en-US" sz="1800">
              <a:solidFill>
                <a:srgbClr val="003399"/>
              </a:solidFill>
            </a:endParaRPr>
          </a:p>
        </p:txBody>
      </p:sp>
      <p:sp>
        <p:nvSpPr>
          <p:cNvPr id="62536" name="Rectangle 73"/>
          <p:cNvSpPr>
            <a:spLocks noChangeArrowheads="1"/>
          </p:cNvSpPr>
          <p:nvPr/>
        </p:nvSpPr>
        <p:spPr bwMode="auto">
          <a:xfrm>
            <a:off x="3548063" y="4300538"/>
            <a:ext cx="4603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r</a:t>
            </a:r>
            <a:endParaRPr lang="en-US" sz="1800">
              <a:solidFill>
                <a:srgbClr val="003399"/>
              </a:solidFill>
            </a:endParaRPr>
          </a:p>
        </p:txBody>
      </p:sp>
      <p:sp>
        <p:nvSpPr>
          <p:cNvPr id="62537" name="Rectangle 74"/>
          <p:cNvSpPr>
            <a:spLocks noChangeArrowheads="1"/>
          </p:cNvSpPr>
          <p:nvPr/>
        </p:nvSpPr>
        <p:spPr bwMode="auto">
          <a:xfrm>
            <a:off x="3595688" y="4300538"/>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e</a:t>
            </a:r>
            <a:endParaRPr lang="en-US" sz="1800">
              <a:solidFill>
                <a:srgbClr val="003399"/>
              </a:solidFill>
            </a:endParaRPr>
          </a:p>
        </p:txBody>
      </p:sp>
      <p:sp>
        <p:nvSpPr>
          <p:cNvPr id="62538" name="Rectangle 75"/>
          <p:cNvSpPr>
            <a:spLocks noChangeArrowheads="1"/>
          </p:cNvSpPr>
          <p:nvPr/>
        </p:nvSpPr>
        <p:spPr bwMode="auto">
          <a:xfrm>
            <a:off x="3676650" y="4300538"/>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a:t>
            </a:r>
            <a:endParaRPr lang="en-US" sz="1800">
              <a:solidFill>
                <a:srgbClr val="003399"/>
              </a:solidFill>
            </a:endParaRPr>
          </a:p>
        </p:txBody>
      </p:sp>
      <p:sp>
        <p:nvSpPr>
          <p:cNvPr id="62539" name="Rectangle 76"/>
          <p:cNvSpPr>
            <a:spLocks noChangeArrowheads="1"/>
          </p:cNvSpPr>
          <p:nvPr/>
        </p:nvSpPr>
        <p:spPr bwMode="auto">
          <a:xfrm>
            <a:off x="3752850" y="4300538"/>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d</a:t>
            </a:r>
            <a:endParaRPr lang="en-US" sz="1800">
              <a:solidFill>
                <a:srgbClr val="003399"/>
              </a:solidFill>
            </a:endParaRPr>
          </a:p>
        </p:txBody>
      </p:sp>
      <p:sp>
        <p:nvSpPr>
          <p:cNvPr id="62540" name="Rectangle 77"/>
          <p:cNvSpPr>
            <a:spLocks noChangeArrowheads="1"/>
          </p:cNvSpPr>
          <p:nvPr/>
        </p:nvSpPr>
        <p:spPr bwMode="auto">
          <a:xfrm>
            <a:off x="3833813" y="4300538"/>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 </a:t>
            </a:r>
            <a:endParaRPr lang="en-US" sz="1800">
              <a:solidFill>
                <a:srgbClr val="003399"/>
              </a:solidFill>
            </a:endParaRPr>
          </a:p>
        </p:txBody>
      </p:sp>
      <p:sp>
        <p:nvSpPr>
          <p:cNvPr id="62541" name="Rectangle 78"/>
          <p:cNvSpPr>
            <a:spLocks noChangeArrowheads="1"/>
          </p:cNvSpPr>
          <p:nvPr/>
        </p:nvSpPr>
        <p:spPr bwMode="auto">
          <a:xfrm>
            <a:off x="3871913" y="4300538"/>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d</a:t>
            </a:r>
            <a:endParaRPr lang="en-US" sz="1800">
              <a:solidFill>
                <a:srgbClr val="003399"/>
              </a:solidFill>
            </a:endParaRPr>
          </a:p>
        </p:txBody>
      </p:sp>
      <p:sp>
        <p:nvSpPr>
          <p:cNvPr id="62542" name="Rectangle 79"/>
          <p:cNvSpPr>
            <a:spLocks noChangeArrowheads="1"/>
          </p:cNvSpPr>
          <p:nvPr/>
        </p:nvSpPr>
        <p:spPr bwMode="auto">
          <a:xfrm>
            <a:off x="3948113" y="4300538"/>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a:t>
            </a:r>
            <a:endParaRPr lang="en-US" sz="1800">
              <a:solidFill>
                <a:srgbClr val="003399"/>
              </a:solidFill>
            </a:endParaRPr>
          </a:p>
        </p:txBody>
      </p:sp>
      <p:sp>
        <p:nvSpPr>
          <p:cNvPr id="62543" name="Rectangle 80"/>
          <p:cNvSpPr>
            <a:spLocks noChangeArrowheads="1"/>
          </p:cNvSpPr>
          <p:nvPr/>
        </p:nvSpPr>
        <p:spPr bwMode="auto">
          <a:xfrm>
            <a:off x="4027488" y="4300538"/>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t</a:t>
            </a:r>
            <a:endParaRPr lang="en-US" sz="1800">
              <a:solidFill>
                <a:srgbClr val="003399"/>
              </a:solidFill>
            </a:endParaRPr>
          </a:p>
        </p:txBody>
      </p:sp>
      <p:sp>
        <p:nvSpPr>
          <p:cNvPr id="62544" name="Rectangle 81"/>
          <p:cNvSpPr>
            <a:spLocks noChangeArrowheads="1"/>
          </p:cNvSpPr>
          <p:nvPr/>
        </p:nvSpPr>
        <p:spPr bwMode="auto">
          <a:xfrm>
            <a:off x="4067175" y="4300538"/>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a:t>
            </a:r>
            <a:endParaRPr lang="en-US" sz="1800">
              <a:solidFill>
                <a:srgbClr val="003399"/>
              </a:solidFill>
            </a:endParaRPr>
          </a:p>
        </p:txBody>
      </p:sp>
      <p:sp>
        <p:nvSpPr>
          <p:cNvPr id="62545" name="Rectangle 82"/>
          <p:cNvSpPr>
            <a:spLocks noChangeArrowheads="1"/>
          </p:cNvSpPr>
          <p:nvPr/>
        </p:nvSpPr>
        <p:spPr bwMode="auto">
          <a:xfrm>
            <a:off x="4146550" y="4300538"/>
            <a:ext cx="0" cy="274637"/>
          </a:xfrm>
          <a:prstGeom prst="rect">
            <a:avLst/>
          </a:prstGeom>
          <a:noFill/>
          <a:ln w="9525">
            <a:noFill/>
            <a:miter lim="800000"/>
            <a:headEnd/>
            <a:tailEnd/>
          </a:ln>
        </p:spPr>
        <p:txBody>
          <a:bodyPr wrap="none" lIns="0" tIns="0" rIns="0" bIns="0">
            <a:spAutoFit/>
          </a:bodyPr>
          <a:lstStyle/>
          <a:p>
            <a:endParaRPr lang="en-GB" sz="1800">
              <a:solidFill>
                <a:srgbClr val="003399"/>
              </a:solidFill>
            </a:endParaRPr>
          </a:p>
        </p:txBody>
      </p:sp>
      <p:sp>
        <p:nvSpPr>
          <p:cNvPr id="62546" name="Rectangle 83"/>
          <p:cNvSpPr>
            <a:spLocks noChangeArrowheads="1"/>
          </p:cNvSpPr>
          <p:nvPr/>
        </p:nvSpPr>
        <p:spPr bwMode="auto">
          <a:xfrm>
            <a:off x="3289300" y="4470400"/>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f</a:t>
            </a:r>
            <a:endParaRPr lang="en-US" sz="1800">
              <a:solidFill>
                <a:srgbClr val="003399"/>
              </a:solidFill>
            </a:endParaRPr>
          </a:p>
        </p:txBody>
      </p:sp>
      <p:sp>
        <p:nvSpPr>
          <p:cNvPr id="62547" name="Rectangle 84"/>
          <p:cNvSpPr>
            <a:spLocks noChangeArrowheads="1"/>
          </p:cNvSpPr>
          <p:nvPr/>
        </p:nvSpPr>
        <p:spPr bwMode="auto">
          <a:xfrm>
            <a:off x="3332163" y="4470400"/>
            <a:ext cx="4603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r</a:t>
            </a:r>
            <a:endParaRPr lang="en-US" sz="1800">
              <a:solidFill>
                <a:srgbClr val="003399"/>
              </a:solidFill>
            </a:endParaRPr>
          </a:p>
        </p:txBody>
      </p:sp>
      <p:sp>
        <p:nvSpPr>
          <p:cNvPr id="62548" name="Rectangle 85"/>
          <p:cNvSpPr>
            <a:spLocks noChangeArrowheads="1"/>
          </p:cNvSpPr>
          <p:nvPr/>
        </p:nvSpPr>
        <p:spPr bwMode="auto">
          <a:xfrm>
            <a:off x="3379788" y="4470400"/>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o</a:t>
            </a:r>
            <a:endParaRPr lang="en-US" sz="1800">
              <a:solidFill>
                <a:srgbClr val="003399"/>
              </a:solidFill>
            </a:endParaRPr>
          </a:p>
        </p:txBody>
      </p:sp>
      <p:sp>
        <p:nvSpPr>
          <p:cNvPr id="62549" name="Rectangle 86"/>
          <p:cNvSpPr>
            <a:spLocks noChangeArrowheads="1"/>
          </p:cNvSpPr>
          <p:nvPr/>
        </p:nvSpPr>
        <p:spPr bwMode="auto">
          <a:xfrm>
            <a:off x="3455988" y="4470400"/>
            <a:ext cx="1158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m</a:t>
            </a:r>
            <a:endParaRPr lang="en-US" sz="1800">
              <a:solidFill>
                <a:srgbClr val="003399"/>
              </a:solidFill>
            </a:endParaRPr>
          </a:p>
        </p:txBody>
      </p:sp>
      <p:sp>
        <p:nvSpPr>
          <p:cNvPr id="62550" name="Rectangle 87"/>
          <p:cNvSpPr>
            <a:spLocks noChangeArrowheads="1"/>
          </p:cNvSpPr>
          <p:nvPr/>
        </p:nvSpPr>
        <p:spPr bwMode="auto">
          <a:xfrm>
            <a:off x="3575050" y="4470400"/>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 </a:t>
            </a:r>
            <a:endParaRPr lang="en-US" sz="1800">
              <a:solidFill>
                <a:srgbClr val="003399"/>
              </a:solidFill>
            </a:endParaRPr>
          </a:p>
        </p:txBody>
      </p:sp>
      <p:sp>
        <p:nvSpPr>
          <p:cNvPr id="62551" name="Rectangle 88"/>
          <p:cNvSpPr>
            <a:spLocks noChangeArrowheads="1"/>
          </p:cNvSpPr>
          <p:nvPr/>
        </p:nvSpPr>
        <p:spPr bwMode="auto">
          <a:xfrm>
            <a:off x="3613150" y="4470400"/>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c</a:t>
            </a:r>
            <a:endParaRPr lang="en-US" sz="1800">
              <a:solidFill>
                <a:srgbClr val="003399"/>
              </a:solidFill>
            </a:endParaRPr>
          </a:p>
        </p:txBody>
      </p:sp>
      <p:sp>
        <p:nvSpPr>
          <p:cNvPr id="62552" name="Rectangle 89"/>
          <p:cNvSpPr>
            <a:spLocks noChangeArrowheads="1"/>
          </p:cNvSpPr>
          <p:nvPr/>
        </p:nvSpPr>
        <p:spPr bwMode="auto">
          <a:xfrm>
            <a:off x="3684588" y="4470400"/>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a:t>
            </a:r>
            <a:endParaRPr lang="en-US" sz="1800">
              <a:solidFill>
                <a:srgbClr val="003399"/>
              </a:solidFill>
            </a:endParaRPr>
          </a:p>
        </p:txBody>
      </p:sp>
      <p:sp>
        <p:nvSpPr>
          <p:cNvPr id="62553" name="Rectangle 90"/>
          <p:cNvSpPr>
            <a:spLocks noChangeArrowheads="1"/>
          </p:cNvSpPr>
          <p:nvPr/>
        </p:nvSpPr>
        <p:spPr bwMode="auto">
          <a:xfrm>
            <a:off x="3760788" y="4470400"/>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c</a:t>
            </a:r>
            <a:endParaRPr lang="en-US" sz="1800">
              <a:solidFill>
                <a:srgbClr val="003399"/>
              </a:solidFill>
            </a:endParaRPr>
          </a:p>
        </p:txBody>
      </p:sp>
      <p:sp>
        <p:nvSpPr>
          <p:cNvPr id="62554" name="Rectangle 91"/>
          <p:cNvSpPr>
            <a:spLocks noChangeArrowheads="1"/>
          </p:cNvSpPr>
          <p:nvPr/>
        </p:nvSpPr>
        <p:spPr bwMode="auto">
          <a:xfrm>
            <a:off x="3833813" y="4470400"/>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h</a:t>
            </a:r>
            <a:endParaRPr lang="en-US" sz="1800">
              <a:solidFill>
                <a:srgbClr val="003399"/>
              </a:solidFill>
            </a:endParaRPr>
          </a:p>
        </p:txBody>
      </p:sp>
      <p:sp>
        <p:nvSpPr>
          <p:cNvPr id="62555" name="Rectangle 92"/>
          <p:cNvSpPr>
            <a:spLocks noChangeArrowheads="1"/>
          </p:cNvSpPr>
          <p:nvPr/>
        </p:nvSpPr>
        <p:spPr bwMode="auto">
          <a:xfrm>
            <a:off x="3913188" y="4470400"/>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e</a:t>
            </a:r>
            <a:endParaRPr lang="en-US" sz="1800">
              <a:solidFill>
                <a:srgbClr val="003399"/>
              </a:solidFill>
            </a:endParaRPr>
          </a:p>
        </p:txBody>
      </p:sp>
      <p:sp>
        <p:nvSpPr>
          <p:cNvPr id="62556" name="Rectangle 93"/>
          <p:cNvSpPr>
            <a:spLocks noChangeArrowheads="1"/>
          </p:cNvSpPr>
          <p:nvPr/>
        </p:nvSpPr>
        <p:spPr bwMode="auto">
          <a:xfrm>
            <a:off x="6837363" y="5146675"/>
            <a:ext cx="131762"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W</a:t>
            </a:r>
            <a:endParaRPr lang="en-US" sz="1800">
              <a:solidFill>
                <a:srgbClr val="003399"/>
              </a:solidFill>
            </a:endParaRPr>
          </a:p>
        </p:txBody>
      </p:sp>
      <p:sp>
        <p:nvSpPr>
          <p:cNvPr id="62557" name="Rectangle 94"/>
          <p:cNvSpPr>
            <a:spLocks noChangeArrowheads="1"/>
          </p:cNvSpPr>
          <p:nvPr/>
        </p:nvSpPr>
        <p:spPr bwMode="auto">
          <a:xfrm>
            <a:off x="6972300" y="5146675"/>
            <a:ext cx="4603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r</a:t>
            </a:r>
            <a:endParaRPr lang="en-US" sz="1800">
              <a:solidFill>
                <a:srgbClr val="003399"/>
              </a:solidFill>
            </a:endParaRPr>
          </a:p>
        </p:txBody>
      </p:sp>
      <p:sp>
        <p:nvSpPr>
          <p:cNvPr id="62558" name="Rectangle 95"/>
          <p:cNvSpPr>
            <a:spLocks noChangeArrowheads="1"/>
          </p:cNvSpPr>
          <p:nvPr/>
        </p:nvSpPr>
        <p:spPr bwMode="auto">
          <a:xfrm>
            <a:off x="7019925" y="5146675"/>
            <a:ext cx="317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i</a:t>
            </a:r>
            <a:endParaRPr lang="en-US" sz="1800">
              <a:solidFill>
                <a:srgbClr val="003399"/>
              </a:solidFill>
            </a:endParaRPr>
          </a:p>
        </p:txBody>
      </p:sp>
      <p:sp>
        <p:nvSpPr>
          <p:cNvPr id="62559" name="Rectangle 96"/>
          <p:cNvSpPr>
            <a:spLocks noChangeArrowheads="1"/>
          </p:cNvSpPr>
          <p:nvPr/>
        </p:nvSpPr>
        <p:spPr bwMode="auto">
          <a:xfrm>
            <a:off x="7048500" y="5146675"/>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t</a:t>
            </a:r>
            <a:endParaRPr lang="en-US" sz="1800">
              <a:solidFill>
                <a:srgbClr val="003399"/>
              </a:solidFill>
            </a:endParaRPr>
          </a:p>
        </p:txBody>
      </p:sp>
      <p:sp>
        <p:nvSpPr>
          <p:cNvPr id="62560" name="Rectangle 97"/>
          <p:cNvSpPr>
            <a:spLocks noChangeArrowheads="1"/>
          </p:cNvSpPr>
          <p:nvPr/>
        </p:nvSpPr>
        <p:spPr bwMode="auto">
          <a:xfrm>
            <a:off x="7091363" y="5146675"/>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e</a:t>
            </a:r>
            <a:endParaRPr lang="en-US" sz="1800">
              <a:solidFill>
                <a:srgbClr val="003399"/>
              </a:solidFill>
            </a:endParaRPr>
          </a:p>
        </p:txBody>
      </p:sp>
      <p:sp>
        <p:nvSpPr>
          <p:cNvPr id="62561" name="Rectangle 98"/>
          <p:cNvSpPr>
            <a:spLocks noChangeArrowheads="1"/>
          </p:cNvSpPr>
          <p:nvPr/>
        </p:nvSpPr>
        <p:spPr bwMode="auto">
          <a:xfrm>
            <a:off x="7167563" y="5146675"/>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 </a:t>
            </a:r>
            <a:endParaRPr lang="en-US" sz="1800">
              <a:solidFill>
                <a:srgbClr val="003399"/>
              </a:solidFill>
            </a:endParaRPr>
          </a:p>
        </p:txBody>
      </p:sp>
      <p:sp>
        <p:nvSpPr>
          <p:cNvPr id="62562" name="Rectangle 99"/>
          <p:cNvSpPr>
            <a:spLocks noChangeArrowheads="1"/>
          </p:cNvSpPr>
          <p:nvPr/>
        </p:nvSpPr>
        <p:spPr bwMode="auto">
          <a:xfrm>
            <a:off x="7205663" y="5146675"/>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d</a:t>
            </a:r>
            <a:endParaRPr lang="en-US" sz="1800">
              <a:solidFill>
                <a:srgbClr val="003399"/>
              </a:solidFill>
            </a:endParaRPr>
          </a:p>
        </p:txBody>
      </p:sp>
      <p:sp>
        <p:nvSpPr>
          <p:cNvPr id="62563" name="Rectangle 100"/>
          <p:cNvSpPr>
            <a:spLocks noChangeArrowheads="1"/>
          </p:cNvSpPr>
          <p:nvPr/>
        </p:nvSpPr>
        <p:spPr bwMode="auto">
          <a:xfrm>
            <a:off x="7286625" y="5146675"/>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a:t>
            </a:r>
            <a:endParaRPr lang="en-US" sz="1800">
              <a:solidFill>
                <a:srgbClr val="003399"/>
              </a:solidFill>
            </a:endParaRPr>
          </a:p>
        </p:txBody>
      </p:sp>
      <p:sp>
        <p:nvSpPr>
          <p:cNvPr id="62564" name="Rectangle 101"/>
          <p:cNvSpPr>
            <a:spLocks noChangeArrowheads="1"/>
          </p:cNvSpPr>
          <p:nvPr/>
        </p:nvSpPr>
        <p:spPr bwMode="auto">
          <a:xfrm>
            <a:off x="7362825" y="5146675"/>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t</a:t>
            </a:r>
            <a:endParaRPr lang="en-US" sz="1800">
              <a:solidFill>
                <a:srgbClr val="003399"/>
              </a:solidFill>
            </a:endParaRPr>
          </a:p>
        </p:txBody>
      </p:sp>
      <p:sp>
        <p:nvSpPr>
          <p:cNvPr id="62565" name="Rectangle 102"/>
          <p:cNvSpPr>
            <a:spLocks noChangeArrowheads="1"/>
          </p:cNvSpPr>
          <p:nvPr/>
        </p:nvSpPr>
        <p:spPr bwMode="auto">
          <a:xfrm>
            <a:off x="7405688" y="5146675"/>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a:t>
            </a:r>
            <a:endParaRPr lang="en-US" sz="1800">
              <a:solidFill>
                <a:srgbClr val="003399"/>
              </a:solidFill>
            </a:endParaRPr>
          </a:p>
        </p:txBody>
      </p:sp>
      <p:sp>
        <p:nvSpPr>
          <p:cNvPr id="62566" name="Rectangle 103"/>
          <p:cNvSpPr>
            <a:spLocks noChangeArrowheads="1"/>
          </p:cNvSpPr>
          <p:nvPr/>
        </p:nvSpPr>
        <p:spPr bwMode="auto">
          <a:xfrm>
            <a:off x="7481888" y="5146675"/>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 </a:t>
            </a:r>
            <a:endParaRPr lang="en-US" sz="1800">
              <a:solidFill>
                <a:srgbClr val="003399"/>
              </a:solidFill>
            </a:endParaRPr>
          </a:p>
        </p:txBody>
      </p:sp>
      <p:sp>
        <p:nvSpPr>
          <p:cNvPr id="62567" name="Rectangle 104"/>
          <p:cNvSpPr>
            <a:spLocks noChangeArrowheads="1"/>
          </p:cNvSpPr>
          <p:nvPr/>
        </p:nvSpPr>
        <p:spPr bwMode="auto">
          <a:xfrm>
            <a:off x="7519988" y="5146675"/>
            <a:ext cx="317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i</a:t>
            </a:r>
            <a:endParaRPr lang="en-US" sz="1800">
              <a:solidFill>
                <a:srgbClr val="003399"/>
              </a:solidFill>
            </a:endParaRPr>
          </a:p>
        </p:txBody>
      </p:sp>
      <p:sp>
        <p:nvSpPr>
          <p:cNvPr id="62568" name="Rectangle 105"/>
          <p:cNvSpPr>
            <a:spLocks noChangeArrowheads="1"/>
          </p:cNvSpPr>
          <p:nvPr/>
        </p:nvSpPr>
        <p:spPr bwMode="auto">
          <a:xfrm>
            <a:off x="7553325" y="5146675"/>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n</a:t>
            </a:r>
            <a:endParaRPr lang="en-US" sz="1800">
              <a:solidFill>
                <a:srgbClr val="003399"/>
              </a:solidFill>
            </a:endParaRPr>
          </a:p>
        </p:txBody>
      </p:sp>
      <p:sp>
        <p:nvSpPr>
          <p:cNvPr id="62569" name="Rectangle 106"/>
          <p:cNvSpPr>
            <a:spLocks noChangeArrowheads="1"/>
          </p:cNvSpPr>
          <p:nvPr/>
        </p:nvSpPr>
        <p:spPr bwMode="auto">
          <a:xfrm>
            <a:off x="7631113" y="5146675"/>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t</a:t>
            </a:r>
            <a:endParaRPr lang="en-US" sz="1800">
              <a:solidFill>
                <a:srgbClr val="003399"/>
              </a:solidFill>
            </a:endParaRPr>
          </a:p>
        </p:txBody>
      </p:sp>
      <p:sp>
        <p:nvSpPr>
          <p:cNvPr id="62570" name="Rectangle 107"/>
          <p:cNvSpPr>
            <a:spLocks noChangeArrowheads="1"/>
          </p:cNvSpPr>
          <p:nvPr/>
        </p:nvSpPr>
        <p:spPr bwMode="auto">
          <a:xfrm>
            <a:off x="7672388" y="5146675"/>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o</a:t>
            </a:r>
            <a:endParaRPr lang="en-US" sz="1800">
              <a:solidFill>
                <a:srgbClr val="003399"/>
              </a:solidFill>
            </a:endParaRPr>
          </a:p>
        </p:txBody>
      </p:sp>
      <p:sp>
        <p:nvSpPr>
          <p:cNvPr id="62571" name="Rectangle 108"/>
          <p:cNvSpPr>
            <a:spLocks noChangeArrowheads="1"/>
          </p:cNvSpPr>
          <p:nvPr/>
        </p:nvSpPr>
        <p:spPr bwMode="auto">
          <a:xfrm>
            <a:off x="7748588" y="5146675"/>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 </a:t>
            </a:r>
            <a:endParaRPr lang="en-US" sz="1800">
              <a:solidFill>
                <a:srgbClr val="003399"/>
              </a:solidFill>
            </a:endParaRPr>
          </a:p>
        </p:txBody>
      </p:sp>
      <p:sp>
        <p:nvSpPr>
          <p:cNvPr id="62572" name="Rectangle 109"/>
          <p:cNvSpPr>
            <a:spLocks noChangeArrowheads="1"/>
          </p:cNvSpPr>
          <p:nvPr/>
        </p:nvSpPr>
        <p:spPr bwMode="auto">
          <a:xfrm>
            <a:off x="7786688" y="5146675"/>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c</a:t>
            </a:r>
            <a:endParaRPr lang="en-US" sz="1800">
              <a:solidFill>
                <a:srgbClr val="003399"/>
              </a:solidFill>
            </a:endParaRPr>
          </a:p>
        </p:txBody>
      </p:sp>
      <p:sp>
        <p:nvSpPr>
          <p:cNvPr id="62573" name="Rectangle 110"/>
          <p:cNvSpPr>
            <a:spLocks noChangeArrowheads="1"/>
          </p:cNvSpPr>
          <p:nvPr/>
        </p:nvSpPr>
        <p:spPr bwMode="auto">
          <a:xfrm>
            <a:off x="7859713" y="5146675"/>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a:t>
            </a:r>
            <a:endParaRPr lang="en-US" sz="1800">
              <a:solidFill>
                <a:srgbClr val="003399"/>
              </a:solidFill>
            </a:endParaRPr>
          </a:p>
        </p:txBody>
      </p:sp>
      <p:sp>
        <p:nvSpPr>
          <p:cNvPr id="62574" name="Rectangle 111"/>
          <p:cNvSpPr>
            <a:spLocks noChangeArrowheads="1"/>
          </p:cNvSpPr>
          <p:nvPr/>
        </p:nvSpPr>
        <p:spPr bwMode="auto">
          <a:xfrm>
            <a:off x="7940675" y="5146675"/>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c</a:t>
            </a:r>
            <a:endParaRPr lang="en-US" sz="1800">
              <a:solidFill>
                <a:srgbClr val="003399"/>
              </a:solidFill>
            </a:endParaRPr>
          </a:p>
        </p:txBody>
      </p:sp>
      <p:sp>
        <p:nvSpPr>
          <p:cNvPr id="62575" name="Rectangle 112"/>
          <p:cNvSpPr>
            <a:spLocks noChangeArrowheads="1"/>
          </p:cNvSpPr>
          <p:nvPr/>
        </p:nvSpPr>
        <p:spPr bwMode="auto">
          <a:xfrm>
            <a:off x="8007350" y="5146675"/>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h</a:t>
            </a:r>
            <a:endParaRPr lang="en-US" sz="1800">
              <a:solidFill>
                <a:srgbClr val="003399"/>
              </a:solidFill>
            </a:endParaRPr>
          </a:p>
        </p:txBody>
      </p:sp>
      <p:sp>
        <p:nvSpPr>
          <p:cNvPr id="62576" name="Rectangle 113"/>
          <p:cNvSpPr>
            <a:spLocks noChangeArrowheads="1"/>
          </p:cNvSpPr>
          <p:nvPr/>
        </p:nvSpPr>
        <p:spPr bwMode="auto">
          <a:xfrm>
            <a:off x="8088313" y="5146675"/>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e</a:t>
            </a:r>
            <a:endParaRPr lang="en-US" sz="1800">
              <a:solidFill>
                <a:srgbClr val="003399"/>
              </a:solidFill>
            </a:endParaRPr>
          </a:p>
        </p:txBody>
      </p:sp>
      <p:sp>
        <p:nvSpPr>
          <p:cNvPr id="62577" name="Rectangle 114"/>
          <p:cNvSpPr>
            <a:spLocks noChangeArrowheads="1"/>
          </p:cNvSpPr>
          <p:nvPr/>
        </p:nvSpPr>
        <p:spPr bwMode="auto">
          <a:xfrm>
            <a:off x="8164513" y="5146675"/>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t>
            </a:r>
            <a:endParaRPr lang="en-US" sz="1800">
              <a:solidFill>
                <a:srgbClr val="003399"/>
              </a:solidFill>
            </a:endParaRPr>
          </a:p>
        </p:txBody>
      </p:sp>
      <p:sp>
        <p:nvSpPr>
          <p:cNvPr id="62578" name="Rectangle 115"/>
          <p:cNvSpPr>
            <a:spLocks noChangeArrowheads="1"/>
          </p:cNvSpPr>
          <p:nvPr/>
        </p:nvSpPr>
        <p:spPr bwMode="auto">
          <a:xfrm>
            <a:off x="8207375" y="5146675"/>
            <a:ext cx="0" cy="274638"/>
          </a:xfrm>
          <a:prstGeom prst="rect">
            <a:avLst/>
          </a:prstGeom>
          <a:noFill/>
          <a:ln w="9525">
            <a:noFill/>
            <a:miter lim="800000"/>
            <a:headEnd/>
            <a:tailEnd/>
          </a:ln>
        </p:spPr>
        <p:txBody>
          <a:bodyPr wrap="none" lIns="0" tIns="0" rIns="0" bIns="0">
            <a:spAutoFit/>
          </a:bodyPr>
          <a:lstStyle/>
          <a:p>
            <a:endParaRPr lang="en-GB" sz="1800">
              <a:solidFill>
                <a:srgbClr val="003399"/>
              </a:solidFill>
            </a:endParaRPr>
          </a:p>
        </p:txBody>
      </p:sp>
      <p:sp>
        <p:nvSpPr>
          <p:cNvPr id="62579" name="Rectangle 116"/>
          <p:cNvSpPr>
            <a:spLocks noChangeArrowheads="1"/>
          </p:cNvSpPr>
          <p:nvPr/>
        </p:nvSpPr>
        <p:spPr bwMode="auto">
          <a:xfrm>
            <a:off x="6789738" y="5313363"/>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u</a:t>
            </a:r>
            <a:endParaRPr lang="en-US" sz="1800">
              <a:solidFill>
                <a:srgbClr val="003399"/>
              </a:solidFill>
            </a:endParaRPr>
          </a:p>
        </p:txBody>
      </p:sp>
      <p:sp>
        <p:nvSpPr>
          <p:cNvPr id="62580" name="Rectangle 117"/>
          <p:cNvSpPr>
            <a:spLocks noChangeArrowheads="1"/>
          </p:cNvSpPr>
          <p:nvPr/>
        </p:nvSpPr>
        <p:spPr bwMode="auto">
          <a:xfrm>
            <a:off x="6865938" y="5313363"/>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p</a:t>
            </a:r>
            <a:endParaRPr lang="en-US" sz="1800">
              <a:solidFill>
                <a:srgbClr val="003399"/>
              </a:solidFill>
            </a:endParaRPr>
          </a:p>
        </p:txBody>
      </p:sp>
      <p:sp>
        <p:nvSpPr>
          <p:cNvPr id="62581" name="Rectangle 118"/>
          <p:cNvSpPr>
            <a:spLocks noChangeArrowheads="1"/>
          </p:cNvSpPr>
          <p:nvPr/>
        </p:nvSpPr>
        <p:spPr bwMode="auto">
          <a:xfrm>
            <a:off x="6946900" y="5313363"/>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d</a:t>
            </a:r>
            <a:endParaRPr lang="en-US" sz="1800">
              <a:solidFill>
                <a:srgbClr val="003399"/>
              </a:solidFill>
            </a:endParaRPr>
          </a:p>
        </p:txBody>
      </p:sp>
      <p:sp>
        <p:nvSpPr>
          <p:cNvPr id="62582" name="Rectangle 119"/>
          <p:cNvSpPr>
            <a:spLocks noChangeArrowheads="1"/>
          </p:cNvSpPr>
          <p:nvPr/>
        </p:nvSpPr>
        <p:spPr bwMode="auto">
          <a:xfrm>
            <a:off x="7023100" y="5313363"/>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a:t>
            </a:r>
            <a:endParaRPr lang="en-US" sz="1800">
              <a:solidFill>
                <a:srgbClr val="003399"/>
              </a:solidFill>
            </a:endParaRPr>
          </a:p>
        </p:txBody>
      </p:sp>
      <p:sp>
        <p:nvSpPr>
          <p:cNvPr id="62583" name="Rectangle 120"/>
          <p:cNvSpPr>
            <a:spLocks noChangeArrowheads="1"/>
          </p:cNvSpPr>
          <p:nvPr/>
        </p:nvSpPr>
        <p:spPr bwMode="auto">
          <a:xfrm>
            <a:off x="7104063" y="5313363"/>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t</a:t>
            </a:r>
            <a:endParaRPr lang="en-US" sz="1800">
              <a:solidFill>
                <a:srgbClr val="003399"/>
              </a:solidFill>
            </a:endParaRPr>
          </a:p>
        </p:txBody>
      </p:sp>
      <p:sp>
        <p:nvSpPr>
          <p:cNvPr id="62584" name="Rectangle 121"/>
          <p:cNvSpPr>
            <a:spLocks noChangeArrowheads="1"/>
          </p:cNvSpPr>
          <p:nvPr/>
        </p:nvSpPr>
        <p:spPr bwMode="auto">
          <a:xfrm>
            <a:off x="7142163" y="5313363"/>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e</a:t>
            </a:r>
            <a:endParaRPr lang="en-US" sz="1800">
              <a:solidFill>
                <a:srgbClr val="003399"/>
              </a:solidFill>
            </a:endParaRPr>
          </a:p>
        </p:txBody>
      </p:sp>
      <p:sp>
        <p:nvSpPr>
          <p:cNvPr id="62585" name="Rectangle 122"/>
          <p:cNvSpPr>
            <a:spLocks noChangeArrowheads="1"/>
          </p:cNvSpPr>
          <p:nvPr/>
        </p:nvSpPr>
        <p:spPr bwMode="auto">
          <a:xfrm>
            <a:off x="7223125" y="5313363"/>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 </a:t>
            </a:r>
            <a:endParaRPr lang="en-US" sz="1800">
              <a:solidFill>
                <a:srgbClr val="003399"/>
              </a:solidFill>
            </a:endParaRPr>
          </a:p>
        </p:txBody>
      </p:sp>
      <p:sp>
        <p:nvSpPr>
          <p:cNvPr id="62586" name="Rectangle 123"/>
          <p:cNvSpPr>
            <a:spLocks noChangeArrowheads="1"/>
          </p:cNvSpPr>
          <p:nvPr/>
        </p:nvSpPr>
        <p:spPr bwMode="auto">
          <a:xfrm>
            <a:off x="7261225" y="5313363"/>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t</a:t>
            </a:r>
            <a:endParaRPr lang="en-US" sz="1800">
              <a:solidFill>
                <a:srgbClr val="003399"/>
              </a:solidFill>
            </a:endParaRPr>
          </a:p>
        </p:txBody>
      </p:sp>
      <p:sp>
        <p:nvSpPr>
          <p:cNvPr id="62587" name="Rectangle 124"/>
          <p:cNvSpPr>
            <a:spLocks noChangeArrowheads="1"/>
          </p:cNvSpPr>
          <p:nvPr/>
        </p:nvSpPr>
        <p:spPr bwMode="auto">
          <a:xfrm>
            <a:off x="7299325" y="5313363"/>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h</a:t>
            </a:r>
            <a:endParaRPr lang="en-US" sz="1800">
              <a:solidFill>
                <a:srgbClr val="003399"/>
              </a:solidFill>
            </a:endParaRPr>
          </a:p>
        </p:txBody>
      </p:sp>
      <p:sp>
        <p:nvSpPr>
          <p:cNvPr id="62588" name="Rectangle 125"/>
          <p:cNvSpPr>
            <a:spLocks noChangeArrowheads="1"/>
          </p:cNvSpPr>
          <p:nvPr/>
        </p:nvSpPr>
        <p:spPr bwMode="auto">
          <a:xfrm>
            <a:off x="7380288" y="5313363"/>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e</a:t>
            </a:r>
            <a:endParaRPr lang="en-US" sz="1800">
              <a:solidFill>
                <a:srgbClr val="003399"/>
              </a:solidFill>
            </a:endParaRPr>
          </a:p>
        </p:txBody>
      </p:sp>
      <p:sp>
        <p:nvSpPr>
          <p:cNvPr id="62589" name="Rectangle 126"/>
          <p:cNvSpPr>
            <a:spLocks noChangeArrowheads="1"/>
          </p:cNvSpPr>
          <p:nvPr/>
        </p:nvSpPr>
        <p:spPr bwMode="auto">
          <a:xfrm>
            <a:off x="7456488" y="5313363"/>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 </a:t>
            </a:r>
            <a:endParaRPr lang="en-US" sz="1800">
              <a:solidFill>
                <a:srgbClr val="003399"/>
              </a:solidFill>
            </a:endParaRPr>
          </a:p>
        </p:txBody>
      </p:sp>
      <p:sp>
        <p:nvSpPr>
          <p:cNvPr id="62590" name="Rectangle 127"/>
          <p:cNvSpPr>
            <a:spLocks noChangeArrowheads="1"/>
          </p:cNvSpPr>
          <p:nvPr/>
        </p:nvSpPr>
        <p:spPr bwMode="auto">
          <a:xfrm>
            <a:off x="7494588" y="5313363"/>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t</a:t>
            </a:r>
            <a:endParaRPr lang="en-US" sz="1800">
              <a:solidFill>
                <a:srgbClr val="003399"/>
              </a:solidFill>
            </a:endParaRPr>
          </a:p>
        </p:txBody>
      </p:sp>
      <p:sp>
        <p:nvSpPr>
          <p:cNvPr id="62591" name="Rectangle 128"/>
          <p:cNvSpPr>
            <a:spLocks noChangeArrowheads="1"/>
          </p:cNvSpPr>
          <p:nvPr/>
        </p:nvSpPr>
        <p:spPr bwMode="auto">
          <a:xfrm>
            <a:off x="7537450" y="5313363"/>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a:t>
            </a:r>
            <a:endParaRPr lang="en-US" sz="1800">
              <a:solidFill>
                <a:srgbClr val="003399"/>
              </a:solidFill>
            </a:endParaRPr>
          </a:p>
        </p:txBody>
      </p:sp>
      <p:sp>
        <p:nvSpPr>
          <p:cNvPr id="62592" name="Rectangle 129"/>
          <p:cNvSpPr>
            <a:spLocks noChangeArrowheads="1"/>
          </p:cNvSpPr>
          <p:nvPr/>
        </p:nvSpPr>
        <p:spPr bwMode="auto">
          <a:xfrm>
            <a:off x="7613650" y="5313363"/>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g</a:t>
            </a:r>
            <a:endParaRPr lang="en-US" sz="1800">
              <a:solidFill>
                <a:srgbClr val="003399"/>
              </a:solidFill>
            </a:endParaRPr>
          </a:p>
        </p:txBody>
      </p:sp>
      <p:sp>
        <p:nvSpPr>
          <p:cNvPr id="62593" name="Rectangle 130"/>
          <p:cNvSpPr>
            <a:spLocks noChangeArrowheads="1"/>
          </p:cNvSpPr>
          <p:nvPr/>
        </p:nvSpPr>
        <p:spPr bwMode="auto">
          <a:xfrm>
            <a:off x="7694613" y="5313363"/>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t>
            </a:r>
            <a:endParaRPr lang="en-US" sz="1800">
              <a:solidFill>
                <a:srgbClr val="003399"/>
              </a:solidFill>
            </a:endParaRPr>
          </a:p>
        </p:txBody>
      </p:sp>
      <p:sp>
        <p:nvSpPr>
          <p:cNvPr id="62594" name="Rectangle 131"/>
          <p:cNvSpPr>
            <a:spLocks noChangeArrowheads="1"/>
          </p:cNvSpPr>
          <p:nvPr/>
        </p:nvSpPr>
        <p:spPr bwMode="auto">
          <a:xfrm>
            <a:off x="7732713" y="5313363"/>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 </a:t>
            </a:r>
            <a:endParaRPr lang="en-US" sz="1800">
              <a:solidFill>
                <a:srgbClr val="003399"/>
              </a:solidFill>
            </a:endParaRPr>
          </a:p>
        </p:txBody>
      </p:sp>
      <p:sp>
        <p:nvSpPr>
          <p:cNvPr id="62595" name="Rectangle 132"/>
          <p:cNvSpPr>
            <a:spLocks noChangeArrowheads="1"/>
          </p:cNvSpPr>
          <p:nvPr/>
        </p:nvSpPr>
        <p:spPr bwMode="auto">
          <a:xfrm>
            <a:off x="7770813" y="5313363"/>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a:t>
            </a:r>
            <a:endParaRPr lang="en-US" sz="1800">
              <a:solidFill>
                <a:srgbClr val="003399"/>
              </a:solidFill>
            </a:endParaRPr>
          </a:p>
        </p:txBody>
      </p:sp>
      <p:sp>
        <p:nvSpPr>
          <p:cNvPr id="62596" name="Rectangle 133"/>
          <p:cNvSpPr>
            <a:spLocks noChangeArrowheads="1"/>
          </p:cNvSpPr>
          <p:nvPr/>
        </p:nvSpPr>
        <p:spPr bwMode="auto">
          <a:xfrm>
            <a:off x="7851775" y="5313363"/>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n</a:t>
            </a:r>
            <a:endParaRPr lang="en-US" sz="1800">
              <a:solidFill>
                <a:srgbClr val="003399"/>
              </a:solidFill>
            </a:endParaRPr>
          </a:p>
        </p:txBody>
      </p:sp>
      <p:sp>
        <p:nvSpPr>
          <p:cNvPr id="62597" name="Rectangle 134"/>
          <p:cNvSpPr>
            <a:spLocks noChangeArrowheads="1"/>
          </p:cNvSpPr>
          <p:nvPr/>
        </p:nvSpPr>
        <p:spPr bwMode="auto">
          <a:xfrm>
            <a:off x="7927975" y="5313363"/>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d</a:t>
            </a:r>
            <a:endParaRPr lang="en-US" sz="1800">
              <a:solidFill>
                <a:srgbClr val="003399"/>
              </a:solidFill>
            </a:endParaRPr>
          </a:p>
        </p:txBody>
      </p:sp>
      <p:sp>
        <p:nvSpPr>
          <p:cNvPr id="62598" name="Rectangle 135"/>
          <p:cNvSpPr>
            <a:spLocks noChangeArrowheads="1"/>
          </p:cNvSpPr>
          <p:nvPr/>
        </p:nvSpPr>
        <p:spPr bwMode="auto">
          <a:xfrm>
            <a:off x="8007350" y="5313363"/>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 </a:t>
            </a:r>
            <a:endParaRPr lang="en-US" sz="1800">
              <a:solidFill>
                <a:srgbClr val="003399"/>
              </a:solidFill>
            </a:endParaRPr>
          </a:p>
        </p:txBody>
      </p:sp>
      <p:sp>
        <p:nvSpPr>
          <p:cNvPr id="62599" name="Rectangle 136"/>
          <p:cNvSpPr>
            <a:spLocks noChangeArrowheads="1"/>
          </p:cNvSpPr>
          <p:nvPr/>
        </p:nvSpPr>
        <p:spPr bwMode="auto">
          <a:xfrm>
            <a:off x="8045450" y="5313363"/>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p</a:t>
            </a:r>
            <a:endParaRPr lang="en-US" sz="1800">
              <a:solidFill>
                <a:srgbClr val="003399"/>
              </a:solidFill>
            </a:endParaRPr>
          </a:p>
        </p:txBody>
      </p:sp>
      <p:sp>
        <p:nvSpPr>
          <p:cNvPr id="62600" name="Rectangle 137"/>
          <p:cNvSpPr>
            <a:spLocks noChangeArrowheads="1"/>
          </p:cNvSpPr>
          <p:nvPr/>
        </p:nvSpPr>
        <p:spPr bwMode="auto">
          <a:xfrm>
            <a:off x="8126413" y="5313363"/>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u</a:t>
            </a:r>
            <a:endParaRPr lang="en-US" sz="1800">
              <a:solidFill>
                <a:srgbClr val="003399"/>
              </a:solidFill>
            </a:endParaRPr>
          </a:p>
        </p:txBody>
      </p:sp>
      <p:sp>
        <p:nvSpPr>
          <p:cNvPr id="62601" name="Rectangle 138"/>
          <p:cNvSpPr>
            <a:spLocks noChangeArrowheads="1"/>
          </p:cNvSpPr>
          <p:nvPr/>
        </p:nvSpPr>
        <p:spPr bwMode="auto">
          <a:xfrm>
            <a:off x="8202613" y="5313363"/>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t</a:t>
            </a:r>
            <a:endParaRPr lang="en-US" sz="1800">
              <a:solidFill>
                <a:srgbClr val="003399"/>
              </a:solidFill>
            </a:endParaRPr>
          </a:p>
        </p:txBody>
      </p:sp>
      <p:sp>
        <p:nvSpPr>
          <p:cNvPr id="62602" name="Rectangle 139"/>
          <p:cNvSpPr>
            <a:spLocks noChangeArrowheads="1"/>
          </p:cNvSpPr>
          <p:nvPr/>
        </p:nvSpPr>
        <p:spPr bwMode="auto">
          <a:xfrm>
            <a:off x="8240713" y="5313363"/>
            <a:ext cx="0" cy="274637"/>
          </a:xfrm>
          <a:prstGeom prst="rect">
            <a:avLst/>
          </a:prstGeom>
          <a:noFill/>
          <a:ln w="9525">
            <a:noFill/>
            <a:miter lim="800000"/>
            <a:headEnd/>
            <a:tailEnd/>
          </a:ln>
        </p:spPr>
        <p:txBody>
          <a:bodyPr wrap="none" lIns="0" tIns="0" rIns="0" bIns="0">
            <a:spAutoFit/>
          </a:bodyPr>
          <a:lstStyle/>
          <a:p>
            <a:endParaRPr lang="en-GB" sz="1800">
              <a:solidFill>
                <a:srgbClr val="003399"/>
              </a:solidFill>
            </a:endParaRPr>
          </a:p>
        </p:txBody>
      </p:sp>
      <p:sp>
        <p:nvSpPr>
          <p:cNvPr id="62603" name="Rectangle 140"/>
          <p:cNvSpPr>
            <a:spLocks noChangeArrowheads="1"/>
          </p:cNvSpPr>
          <p:nvPr/>
        </p:nvSpPr>
        <p:spPr bwMode="auto">
          <a:xfrm>
            <a:off x="6735763" y="5484813"/>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t</a:t>
            </a:r>
            <a:endParaRPr lang="en-US" sz="1800">
              <a:solidFill>
                <a:srgbClr val="003399"/>
              </a:solidFill>
            </a:endParaRPr>
          </a:p>
        </p:txBody>
      </p:sp>
      <p:sp>
        <p:nvSpPr>
          <p:cNvPr id="62604" name="Rectangle 141"/>
          <p:cNvSpPr>
            <a:spLocks noChangeArrowheads="1"/>
          </p:cNvSpPr>
          <p:nvPr/>
        </p:nvSpPr>
        <p:spPr bwMode="auto">
          <a:xfrm>
            <a:off x="6773863" y="5484813"/>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h</a:t>
            </a:r>
            <a:endParaRPr lang="en-US" sz="1800">
              <a:solidFill>
                <a:srgbClr val="003399"/>
              </a:solidFill>
            </a:endParaRPr>
          </a:p>
        </p:txBody>
      </p:sp>
      <p:sp>
        <p:nvSpPr>
          <p:cNvPr id="62605" name="Rectangle 142"/>
          <p:cNvSpPr>
            <a:spLocks noChangeArrowheads="1"/>
          </p:cNvSpPr>
          <p:nvPr/>
        </p:nvSpPr>
        <p:spPr bwMode="auto">
          <a:xfrm>
            <a:off x="6853238" y="5484813"/>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e</a:t>
            </a:r>
            <a:endParaRPr lang="en-US" sz="1800">
              <a:solidFill>
                <a:srgbClr val="003399"/>
              </a:solidFill>
            </a:endParaRPr>
          </a:p>
        </p:txBody>
      </p:sp>
      <p:sp>
        <p:nvSpPr>
          <p:cNvPr id="62606" name="Rectangle 143"/>
          <p:cNvSpPr>
            <a:spLocks noChangeArrowheads="1"/>
          </p:cNvSpPr>
          <p:nvPr/>
        </p:nvSpPr>
        <p:spPr bwMode="auto">
          <a:xfrm>
            <a:off x="6931025" y="5484813"/>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 </a:t>
            </a:r>
            <a:endParaRPr lang="en-US" sz="1800">
              <a:solidFill>
                <a:srgbClr val="003399"/>
              </a:solidFill>
            </a:endParaRPr>
          </a:p>
        </p:txBody>
      </p:sp>
      <p:sp>
        <p:nvSpPr>
          <p:cNvPr id="62607" name="Rectangle 144"/>
          <p:cNvSpPr>
            <a:spLocks noChangeArrowheads="1"/>
          </p:cNvSpPr>
          <p:nvPr/>
        </p:nvSpPr>
        <p:spPr bwMode="auto">
          <a:xfrm>
            <a:off x="6969125" y="5484813"/>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d</a:t>
            </a:r>
            <a:endParaRPr lang="en-US" sz="1800">
              <a:solidFill>
                <a:srgbClr val="003399"/>
              </a:solidFill>
            </a:endParaRPr>
          </a:p>
        </p:txBody>
      </p:sp>
      <p:sp>
        <p:nvSpPr>
          <p:cNvPr id="62608" name="Rectangle 145"/>
          <p:cNvSpPr>
            <a:spLocks noChangeArrowheads="1"/>
          </p:cNvSpPr>
          <p:nvPr/>
        </p:nvSpPr>
        <p:spPr bwMode="auto">
          <a:xfrm>
            <a:off x="7048500" y="5484813"/>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a:t>
            </a:r>
            <a:endParaRPr lang="en-US" sz="1800">
              <a:solidFill>
                <a:srgbClr val="003399"/>
              </a:solidFill>
            </a:endParaRPr>
          </a:p>
        </p:txBody>
      </p:sp>
      <p:sp>
        <p:nvSpPr>
          <p:cNvPr id="62609" name="Rectangle 146"/>
          <p:cNvSpPr>
            <a:spLocks noChangeArrowheads="1"/>
          </p:cNvSpPr>
          <p:nvPr/>
        </p:nvSpPr>
        <p:spPr bwMode="auto">
          <a:xfrm>
            <a:off x="7124700" y="5484813"/>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t</a:t>
            </a:r>
            <a:endParaRPr lang="en-US" sz="1800">
              <a:solidFill>
                <a:srgbClr val="003399"/>
              </a:solidFill>
            </a:endParaRPr>
          </a:p>
        </p:txBody>
      </p:sp>
      <p:sp>
        <p:nvSpPr>
          <p:cNvPr id="62610" name="Rectangle 147"/>
          <p:cNvSpPr>
            <a:spLocks noChangeArrowheads="1"/>
          </p:cNvSpPr>
          <p:nvPr/>
        </p:nvSpPr>
        <p:spPr bwMode="auto">
          <a:xfrm>
            <a:off x="7167563" y="5484813"/>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a:t>
            </a:r>
            <a:endParaRPr lang="en-US" sz="1800">
              <a:solidFill>
                <a:srgbClr val="003399"/>
              </a:solidFill>
            </a:endParaRPr>
          </a:p>
        </p:txBody>
      </p:sp>
      <p:sp>
        <p:nvSpPr>
          <p:cNvPr id="62611" name="Rectangle 148"/>
          <p:cNvSpPr>
            <a:spLocks noChangeArrowheads="1"/>
          </p:cNvSpPr>
          <p:nvPr/>
        </p:nvSpPr>
        <p:spPr bwMode="auto">
          <a:xfrm>
            <a:off x="7243763" y="5484813"/>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 </a:t>
            </a:r>
            <a:endParaRPr lang="en-US" sz="1800">
              <a:solidFill>
                <a:srgbClr val="003399"/>
              </a:solidFill>
            </a:endParaRPr>
          </a:p>
        </p:txBody>
      </p:sp>
      <p:sp>
        <p:nvSpPr>
          <p:cNvPr id="62612" name="Rectangle 149"/>
          <p:cNvSpPr>
            <a:spLocks noChangeArrowheads="1"/>
          </p:cNvSpPr>
          <p:nvPr/>
        </p:nvSpPr>
        <p:spPr bwMode="auto">
          <a:xfrm>
            <a:off x="7281863" y="5484813"/>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a:t>
            </a:r>
            <a:endParaRPr lang="en-US" sz="1800">
              <a:solidFill>
                <a:srgbClr val="003399"/>
              </a:solidFill>
            </a:endParaRPr>
          </a:p>
        </p:txBody>
      </p:sp>
      <p:sp>
        <p:nvSpPr>
          <p:cNvPr id="62613" name="Rectangle 150"/>
          <p:cNvSpPr>
            <a:spLocks noChangeArrowheads="1"/>
          </p:cNvSpPr>
          <p:nvPr/>
        </p:nvSpPr>
        <p:spPr bwMode="auto">
          <a:xfrm>
            <a:off x="7362825" y="5484813"/>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n</a:t>
            </a:r>
            <a:endParaRPr lang="en-US" sz="1800">
              <a:solidFill>
                <a:srgbClr val="003399"/>
              </a:solidFill>
            </a:endParaRPr>
          </a:p>
        </p:txBody>
      </p:sp>
      <p:sp>
        <p:nvSpPr>
          <p:cNvPr id="62614" name="Rectangle 151"/>
          <p:cNvSpPr>
            <a:spLocks noChangeArrowheads="1"/>
          </p:cNvSpPr>
          <p:nvPr/>
        </p:nvSpPr>
        <p:spPr bwMode="auto">
          <a:xfrm>
            <a:off x="7439025" y="5484813"/>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d</a:t>
            </a:r>
            <a:endParaRPr lang="en-US" sz="1800">
              <a:solidFill>
                <a:srgbClr val="003399"/>
              </a:solidFill>
            </a:endParaRPr>
          </a:p>
        </p:txBody>
      </p:sp>
      <p:sp>
        <p:nvSpPr>
          <p:cNvPr id="62615" name="Rectangle 152"/>
          <p:cNvSpPr>
            <a:spLocks noChangeArrowheads="1"/>
          </p:cNvSpPr>
          <p:nvPr/>
        </p:nvSpPr>
        <p:spPr bwMode="auto">
          <a:xfrm>
            <a:off x="7519988" y="5484813"/>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 </a:t>
            </a:r>
            <a:endParaRPr lang="en-US" sz="1800">
              <a:solidFill>
                <a:srgbClr val="003399"/>
              </a:solidFill>
            </a:endParaRPr>
          </a:p>
        </p:txBody>
      </p:sp>
      <p:sp>
        <p:nvSpPr>
          <p:cNvPr id="62616" name="Rectangle 153"/>
          <p:cNvSpPr>
            <a:spLocks noChangeArrowheads="1"/>
          </p:cNvSpPr>
          <p:nvPr/>
        </p:nvSpPr>
        <p:spPr bwMode="auto">
          <a:xfrm>
            <a:off x="7558088" y="5484813"/>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t</a:t>
            </a:r>
            <a:endParaRPr lang="en-US" sz="1800">
              <a:solidFill>
                <a:srgbClr val="003399"/>
              </a:solidFill>
            </a:endParaRPr>
          </a:p>
        </p:txBody>
      </p:sp>
      <p:sp>
        <p:nvSpPr>
          <p:cNvPr id="62617" name="Rectangle 154"/>
          <p:cNvSpPr>
            <a:spLocks noChangeArrowheads="1"/>
          </p:cNvSpPr>
          <p:nvPr/>
        </p:nvSpPr>
        <p:spPr bwMode="auto">
          <a:xfrm>
            <a:off x="7596188" y="5484813"/>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h</a:t>
            </a:r>
            <a:endParaRPr lang="en-US" sz="1800">
              <a:solidFill>
                <a:srgbClr val="003399"/>
              </a:solidFill>
            </a:endParaRPr>
          </a:p>
        </p:txBody>
      </p:sp>
      <p:sp>
        <p:nvSpPr>
          <p:cNvPr id="62618" name="Rectangle 155"/>
          <p:cNvSpPr>
            <a:spLocks noChangeArrowheads="1"/>
          </p:cNvSpPr>
          <p:nvPr/>
        </p:nvSpPr>
        <p:spPr bwMode="auto">
          <a:xfrm>
            <a:off x="7677150" y="5484813"/>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e</a:t>
            </a:r>
            <a:endParaRPr lang="en-US" sz="1800">
              <a:solidFill>
                <a:srgbClr val="003399"/>
              </a:solidFill>
            </a:endParaRPr>
          </a:p>
        </p:txBody>
      </p:sp>
      <p:sp>
        <p:nvSpPr>
          <p:cNvPr id="62619" name="Rectangle 156"/>
          <p:cNvSpPr>
            <a:spLocks noChangeArrowheads="1"/>
          </p:cNvSpPr>
          <p:nvPr/>
        </p:nvSpPr>
        <p:spPr bwMode="auto">
          <a:xfrm>
            <a:off x="7758113" y="5484813"/>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 </a:t>
            </a:r>
            <a:endParaRPr lang="en-US" sz="1800">
              <a:solidFill>
                <a:srgbClr val="003399"/>
              </a:solidFill>
            </a:endParaRPr>
          </a:p>
        </p:txBody>
      </p:sp>
      <p:sp>
        <p:nvSpPr>
          <p:cNvPr id="62620" name="Rectangle 157"/>
          <p:cNvSpPr>
            <a:spLocks noChangeArrowheads="1"/>
          </p:cNvSpPr>
          <p:nvPr/>
        </p:nvSpPr>
        <p:spPr bwMode="auto">
          <a:xfrm>
            <a:off x="7796213" y="5484813"/>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a:t>
            </a:r>
            <a:endParaRPr lang="en-US" sz="1800">
              <a:solidFill>
                <a:srgbClr val="003399"/>
              </a:solidFill>
            </a:endParaRPr>
          </a:p>
        </p:txBody>
      </p:sp>
      <p:sp>
        <p:nvSpPr>
          <p:cNvPr id="62621" name="Rectangle 158"/>
          <p:cNvSpPr>
            <a:spLocks noChangeArrowheads="1"/>
          </p:cNvSpPr>
          <p:nvPr/>
        </p:nvSpPr>
        <p:spPr bwMode="auto">
          <a:xfrm>
            <a:off x="7872413" y="5484813"/>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d</a:t>
            </a:r>
            <a:endParaRPr lang="en-US" sz="1800">
              <a:solidFill>
                <a:srgbClr val="003399"/>
              </a:solidFill>
            </a:endParaRPr>
          </a:p>
        </p:txBody>
      </p:sp>
      <p:sp>
        <p:nvSpPr>
          <p:cNvPr id="62622" name="Rectangle 159"/>
          <p:cNvSpPr>
            <a:spLocks noChangeArrowheads="1"/>
          </p:cNvSpPr>
          <p:nvPr/>
        </p:nvSpPr>
        <p:spPr bwMode="auto">
          <a:xfrm>
            <a:off x="7953375" y="5484813"/>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d</a:t>
            </a:r>
            <a:endParaRPr lang="en-US" sz="1800">
              <a:solidFill>
                <a:srgbClr val="003399"/>
              </a:solidFill>
            </a:endParaRPr>
          </a:p>
        </p:txBody>
      </p:sp>
      <p:sp>
        <p:nvSpPr>
          <p:cNvPr id="62623" name="Rectangle 160"/>
          <p:cNvSpPr>
            <a:spLocks noChangeArrowheads="1"/>
          </p:cNvSpPr>
          <p:nvPr/>
        </p:nvSpPr>
        <p:spPr bwMode="auto">
          <a:xfrm>
            <a:off x="8029575" y="5484813"/>
            <a:ext cx="4603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r</a:t>
            </a:r>
            <a:endParaRPr lang="en-US" sz="1800">
              <a:solidFill>
                <a:srgbClr val="003399"/>
              </a:solidFill>
            </a:endParaRPr>
          </a:p>
        </p:txBody>
      </p:sp>
      <p:sp>
        <p:nvSpPr>
          <p:cNvPr id="62624" name="Rectangle 161"/>
          <p:cNvSpPr>
            <a:spLocks noChangeArrowheads="1"/>
          </p:cNvSpPr>
          <p:nvPr/>
        </p:nvSpPr>
        <p:spPr bwMode="auto">
          <a:xfrm>
            <a:off x="8075613" y="5484813"/>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e</a:t>
            </a:r>
            <a:endParaRPr lang="en-US" sz="1800">
              <a:solidFill>
                <a:srgbClr val="003399"/>
              </a:solidFill>
            </a:endParaRPr>
          </a:p>
        </p:txBody>
      </p:sp>
      <p:sp>
        <p:nvSpPr>
          <p:cNvPr id="62625" name="Rectangle 162"/>
          <p:cNvSpPr>
            <a:spLocks noChangeArrowheads="1"/>
          </p:cNvSpPr>
          <p:nvPr/>
        </p:nvSpPr>
        <p:spPr bwMode="auto">
          <a:xfrm>
            <a:off x="8156575" y="5484813"/>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s</a:t>
            </a:r>
            <a:endParaRPr lang="en-US" sz="1800">
              <a:solidFill>
                <a:srgbClr val="003399"/>
              </a:solidFill>
            </a:endParaRPr>
          </a:p>
        </p:txBody>
      </p:sp>
      <p:sp>
        <p:nvSpPr>
          <p:cNvPr id="62626" name="Rectangle 163"/>
          <p:cNvSpPr>
            <a:spLocks noChangeArrowheads="1"/>
          </p:cNvSpPr>
          <p:nvPr/>
        </p:nvSpPr>
        <p:spPr bwMode="auto">
          <a:xfrm>
            <a:off x="8228013" y="5484813"/>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s</a:t>
            </a:r>
            <a:endParaRPr lang="en-US" sz="1800">
              <a:solidFill>
                <a:srgbClr val="003399"/>
              </a:solidFill>
            </a:endParaRPr>
          </a:p>
        </p:txBody>
      </p:sp>
      <p:sp>
        <p:nvSpPr>
          <p:cNvPr id="62627" name="Rectangle 164"/>
          <p:cNvSpPr>
            <a:spLocks noChangeArrowheads="1"/>
          </p:cNvSpPr>
          <p:nvPr/>
        </p:nvSpPr>
        <p:spPr bwMode="auto">
          <a:xfrm>
            <a:off x="8296275" y="5484813"/>
            <a:ext cx="0" cy="274637"/>
          </a:xfrm>
          <a:prstGeom prst="rect">
            <a:avLst/>
          </a:prstGeom>
          <a:noFill/>
          <a:ln w="9525">
            <a:noFill/>
            <a:miter lim="800000"/>
            <a:headEnd/>
            <a:tailEnd/>
          </a:ln>
        </p:spPr>
        <p:txBody>
          <a:bodyPr wrap="none" lIns="0" tIns="0" rIns="0" bIns="0">
            <a:spAutoFit/>
          </a:bodyPr>
          <a:lstStyle/>
          <a:p>
            <a:endParaRPr lang="en-GB" sz="1800">
              <a:solidFill>
                <a:srgbClr val="003399"/>
              </a:solidFill>
            </a:endParaRPr>
          </a:p>
        </p:txBody>
      </p:sp>
      <p:sp>
        <p:nvSpPr>
          <p:cNvPr id="62628" name="Rectangle 165"/>
          <p:cNvSpPr>
            <a:spLocks noChangeArrowheads="1"/>
          </p:cNvSpPr>
          <p:nvPr/>
        </p:nvSpPr>
        <p:spPr bwMode="auto">
          <a:xfrm>
            <a:off x="6913563" y="5651500"/>
            <a:ext cx="317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i</a:t>
            </a:r>
            <a:endParaRPr lang="en-US" sz="1800">
              <a:solidFill>
                <a:srgbClr val="003399"/>
              </a:solidFill>
            </a:endParaRPr>
          </a:p>
        </p:txBody>
      </p:sp>
      <p:sp>
        <p:nvSpPr>
          <p:cNvPr id="62629" name="Rectangle 166"/>
          <p:cNvSpPr>
            <a:spLocks noChangeArrowheads="1"/>
          </p:cNvSpPr>
          <p:nvPr/>
        </p:nvSpPr>
        <p:spPr bwMode="auto">
          <a:xfrm>
            <a:off x="6943725" y="5651500"/>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n</a:t>
            </a:r>
            <a:endParaRPr lang="en-US" sz="1800">
              <a:solidFill>
                <a:srgbClr val="003399"/>
              </a:solidFill>
            </a:endParaRPr>
          </a:p>
        </p:txBody>
      </p:sp>
      <p:sp>
        <p:nvSpPr>
          <p:cNvPr id="62630" name="Rectangle 167"/>
          <p:cNvSpPr>
            <a:spLocks noChangeArrowheads="1"/>
          </p:cNvSpPr>
          <p:nvPr/>
        </p:nvSpPr>
        <p:spPr bwMode="auto">
          <a:xfrm>
            <a:off x="7023100" y="5651500"/>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t</a:t>
            </a:r>
            <a:endParaRPr lang="en-US" sz="1800">
              <a:solidFill>
                <a:srgbClr val="003399"/>
              </a:solidFill>
            </a:endParaRPr>
          </a:p>
        </p:txBody>
      </p:sp>
      <p:sp>
        <p:nvSpPr>
          <p:cNvPr id="62631" name="Rectangle 168"/>
          <p:cNvSpPr>
            <a:spLocks noChangeArrowheads="1"/>
          </p:cNvSpPr>
          <p:nvPr/>
        </p:nvSpPr>
        <p:spPr bwMode="auto">
          <a:xfrm>
            <a:off x="7061200" y="5651500"/>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o</a:t>
            </a:r>
            <a:endParaRPr lang="en-US" sz="1800">
              <a:solidFill>
                <a:srgbClr val="003399"/>
              </a:solidFill>
            </a:endParaRPr>
          </a:p>
        </p:txBody>
      </p:sp>
      <p:sp>
        <p:nvSpPr>
          <p:cNvPr id="62632" name="Rectangle 169"/>
          <p:cNvSpPr>
            <a:spLocks noChangeArrowheads="1"/>
          </p:cNvSpPr>
          <p:nvPr/>
        </p:nvSpPr>
        <p:spPr bwMode="auto">
          <a:xfrm>
            <a:off x="7142163" y="5651500"/>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 </a:t>
            </a:r>
            <a:endParaRPr lang="en-US" sz="1800">
              <a:solidFill>
                <a:srgbClr val="003399"/>
              </a:solidFill>
            </a:endParaRPr>
          </a:p>
        </p:txBody>
      </p:sp>
      <p:sp>
        <p:nvSpPr>
          <p:cNvPr id="62633" name="Rectangle 170"/>
          <p:cNvSpPr>
            <a:spLocks noChangeArrowheads="1"/>
          </p:cNvSpPr>
          <p:nvPr/>
        </p:nvSpPr>
        <p:spPr bwMode="auto">
          <a:xfrm>
            <a:off x="7180263" y="5651500"/>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t</a:t>
            </a:r>
            <a:endParaRPr lang="en-US" sz="1800">
              <a:solidFill>
                <a:srgbClr val="003399"/>
              </a:solidFill>
            </a:endParaRPr>
          </a:p>
        </p:txBody>
      </p:sp>
      <p:sp>
        <p:nvSpPr>
          <p:cNvPr id="62634" name="Rectangle 171"/>
          <p:cNvSpPr>
            <a:spLocks noChangeArrowheads="1"/>
          </p:cNvSpPr>
          <p:nvPr/>
        </p:nvSpPr>
        <p:spPr bwMode="auto">
          <a:xfrm>
            <a:off x="7218363" y="5651500"/>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h</a:t>
            </a:r>
            <a:endParaRPr lang="en-US" sz="1800">
              <a:solidFill>
                <a:srgbClr val="003399"/>
              </a:solidFill>
            </a:endParaRPr>
          </a:p>
        </p:txBody>
      </p:sp>
      <p:sp>
        <p:nvSpPr>
          <p:cNvPr id="62635" name="Rectangle 172"/>
          <p:cNvSpPr>
            <a:spLocks noChangeArrowheads="1"/>
          </p:cNvSpPr>
          <p:nvPr/>
        </p:nvSpPr>
        <p:spPr bwMode="auto">
          <a:xfrm>
            <a:off x="7299325" y="5651500"/>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e</a:t>
            </a:r>
            <a:endParaRPr lang="en-US" sz="1800">
              <a:solidFill>
                <a:srgbClr val="003399"/>
              </a:solidFill>
            </a:endParaRPr>
          </a:p>
        </p:txBody>
      </p:sp>
      <p:sp>
        <p:nvSpPr>
          <p:cNvPr id="62636" name="Rectangle 173"/>
          <p:cNvSpPr>
            <a:spLocks noChangeArrowheads="1"/>
          </p:cNvSpPr>
          <p:nvPr/>
        </p:nvSpPr>
        <p:spPr bwMode="auto">
          <a:xfrm>
            <a:off x="7375525" y="5651500"/>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 </a:t>
            </a:r>
            <a:endParaRPr lang="en-US" sz="1800">
              <a:solidFill>
                <a:srgbClr val="003399"/>
              </a:solidFill>
            </a:endParaRPr>
          </a:p>
        </p:txBody>
      </p:sp>
      <p:sp>
        <p:nvSpPr>
          <p:cNvPr id="62637" name="Rectangle 174"/>
          <p:cNvSpPr>
            <a:spLocks noChangeArrowheads="1"/>
          </p:cNvSpPr>
          <p:nvPr/>
        </p:nvSpPr>
        <p:spPr bwMode="auto">
          <a:xfrm>
            <a:off x="7413625" y="5651500"/>
            <a:ext cx="1016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w</a:t>
            </a:r>
            <a:endParaRPr lang="en-US" sz="1800">
              <a:solidFill>
                <a:srgbClr val="003399"/>
              </a:solidFill>
            </a:endParaRPr>
          </a:p>
        </p:txBody>
      </p:sp>
      <p:sp>
        <p:nvSpPr>
          <p:cNvPr id="62638" name="Rectangle 175"/>
          <p:cNvSpPr>
            <a:spLocks noChangeArrowheads="1"/>
          </p:cNvSpPr>
          <p:nvPr/>
        </p:nvSpPr>
        <p:spPr bwMode="auto">
          <a:xfrm>
            <a:off x="7515225" y="5651500"/>
            <a:ext cx="4603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r</a:t>
            </a:r>
            <a:endParaRPr lang="en-US" sz="1800">
              <a:solidFill>
                <a:srgbClr val="003399"/>
              </a:solidFill>
            </a:endParaRPr>
          </a:p>
        </p:txBody>
      </p:sp>
      <p:sp>
        <p:nvSpPr>
          <p:cNvPr id="62639" name="Rectangle 176"/>
          <p:cNvSpPr>
            <a:spLocks noChangeArrowheads="1"/>
          </p:cNvSpPr>
          <p:nvPr/>
        </p:nvSpPr>
        <p:spPr bwMode="auto">
          <a:xfrm>
            <a:off x="7562850" y="5651500"/>
            <a:ext cx="317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i</a:t>
            </a:r>
            <a:endParaRPr lang="en-US" sz="1800">
              <a:solidFill>
                <a:srgbClr val="003399"/>
              </a:solidFill>
            </a:endParaRPr>
          </a:p>
        </p:txBody>
      </p:sp>
      <p:sp>
        <p:nvSpPr>
          <p:cNvPr id="62640" name="Rectangle 177"/>
          <p:cNvSpPr>
            <a:spLocks noChangeArrowheads="1"/>
          </p:cNvSpPr>
          <p:nvPr/>
        </p:nvSpPr>
        <p:spPr bwMode="auto">
          <a:xfrm>
            <a:off x="7596188" y="5651500"/>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t</a:t>
            </a:r>
            <a:endParaRPr lang="en-US" sz="1800">
              <a:solidFill>
                <a:srgbClr val="003399"/>
              </a:solidFill>
            </a:endParaRPr>
          </a:p>
        </p:txBody>
      </p:sp>
      <p:sp>
        <p:nvSpPr>
          <p:cNvPr id="62641" name="Rectangle 178"/>
          <p:cNvSpPr>
            <a:spLocks noChangeArrowheads="1"/>
          </p:cNvSpPr>
          <p:nvPr/>
        </p:nvSpPr>
        <p:spPr bwMode="auto">
          <a:xfrm>
            <a:off x="7634288" y="5651500"/>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e</a:t>
            </a:r>
            <a:endParaRPr lang="en-US" sz="1800">
              <a:solidFill>
                <a:srgbClr val="003399"/>
              </a:solidFill>
            </a:endParaRPr>
          </a:p>
        </p:txBody>
      </p:sp>
      <p:sp>
        <p:nvSpPr>
          <p:cNvPr id="62642" name="Rectangle 179"/>
          <p:cNvSpPr>
            <a:spLocks noChangeArrowheads="1"/>
          </p:cNvSpPr>
          <p:nvPr/>
        </p:nvSpPr>
        <p:spPr bwMode="auto">
          <a:xfrm>
            <a:off x="7715250" y="5651500"/>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 </a:t>
            </a:r>
            <a:endParaRPr lang="en-US" sz="1800">
              <a:solidFill>
                <a:srgbClr val="003399"/>
              </a:solidFill>
            </a:endParaRPr>
          </a:p>
        </p:txBody>
      </p:sp>
      <p:sp>
        <p:nvSpPr>
          <p:cNvPr id="62643" name="Rectangle 180"/>
          <p:cNvSpPr>
            <a:spLocks noChangeArrowheads="1"/>
          </p:cNvSpPr>
          <p:nvPr/>
        </p:nvSpPr>
        <p:spPr bwMode="auto">
          <a:xfrm>
            <a:off x="7753350" y="5651500"/>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b</a:t>
            </a:r>
            <a:endParaRPr lang="en-US" sz="1800">
              <a:solidFill>
                <a:srgbClr val="003399"/>
              </a:solidFill>
            </a:endParaRPr>
          </a:p>
        </p:txBody>
      </p:sp>
      <p:sp>
        <p:nvSpPr>
          <p:cNvPr id="62644" name="Rectangle 181"/>
          <p:cNvSpPr>
            <a:spLocks noChangeArrowheads="1"/>
          </p:cNvSpPr>
          <p:nvPr/>
        </p:nvSpPr>
        <p:spPr bwMode="auto">
          <a:xfrm>
            <a:off x="7829550" y="5651500"/>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u</a:t>
            </a:r>
            <a:endParaRPr lang="en-US" sz="1800">
              <a:solidFill>
                <a:srgbClr val="003399"/>
              </a:solidFill>
            </a:endParaRPr>
          </a:p>
        </p:txBody>
      </p:sp>
      <p:sp>
        <p:nvSpPr>
          <p:cNvPr id="62645" name="Rectangle 182"/>
          <p:cNvSpPr>
            <a:spLocks noChangeArrowheads="1"/>
          </p:cNvSpPr>
          <p:nvPr/>
        </p:nvSpPr>
        <p:spPr bwMode="auto">
          <a:xfrm>
            <a:off x="7910513" y="5651500"/>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f</a:t>
            </a:r>
            <a:endParaRPr lang="en-US" sz="1800">
              <a:solidFill>
                <a:srgbClr val="003399"/>
              </a:solidFill>
            </a:endParaRPr>
          </a:p>
        </p:txBody>
      </p:sp>
      <p:sp>
        <p:nvSpPr>
          <p:cNvPr id="62646" name="Rectangle 183"/>
          <p:cNvSpPr>
            <a:spLocks noChangeArrowheads="1"/>
          </p:cNvSpPr>
          <p:nvPr/>
        </p:nvSpPr>
        <p:spPr bwMode="auto">
          <a:xfrm>
            <a:off x="7948613" y="5651500"/>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f</a:t>
            </a:r>
            <a:endParaRPr lang="en-US" sz="1800">
              <a:solidFill>
                <a:srgbClr val="003399"/>
              </a:solidFill>
            </a:endParaRPr>
          </a:p>
        </p:txBody>
      </p:sp>
      <p:sp>
        <p:nvSpPr>
          <p:cNvPr id="62647" name="Rectangle 184"/>
          <p:cNvSpPr>
            <a:spLocks noChangeArrowheads="1"/>
          </p:cNvSpPr>
          <p:nvPr/>
        </p:nvSpPr>
        <p:spPr bwMode="auto">
          <a:xfrm>
            <a:off x="7986713" y="5651500"/>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e</a:t>
            </a:r>
            <a:endParaRPr lang="en-US" sz="1800">
              <a:solidFill>
                <a:srgbClr val="003399"/>
              </a:solidFill>
            </a:endParaRPr>
          </a:p>
        </p:txBody>
      </p:sp>
      <p:sp>
        <p:nvSpPr>
          <p:cNvPr id="62648" name="Rectangle 185"/>
          <p:cNvSpPr>
            <a:spLocks noChangeArrowheads="1"/>
          </p:cNvSpPr>
          <p:nvPr/>
        </p:nvSpPr>
        <p:spPr bwMode="auto">
          <a:xfrm>
            <a:off x="8067675" y="5651500"/>
            <a:ext cx="4603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r</a:t>
            </a:r>
            <a:endParaRPr lang="en-US" sz="1800">
              <a:solidFill>
                <a:srgbClr val="003399"/>
              </a:solidFill>
            </a:endParaRPr>
          </a:p>
        </p:txBody>
      </p:sp>
      <p:sp>
        <p:nvSpPr>
          <p:cNvPr id="62649" name="Rectangle 186"/>
          <p:cNvSpPr>
            <a:spLocks noChangeArrowheads="1"/>
          </p:cNvSpPr>
          <p:nvPr/>
        </p:nvSpPr>
        <p:spPr bwMode="auto">
          <a:xfrm>
            <a:off x="3306763" y="5487988"/>
            <a:ext cx="1016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C</a:t>
            </a:r>
            <a:endParaRPr lang="en-US" sz="1800">
              <a:solidFill>
                <a:srgbClr val="003399"/>
              </a:solidFill>
            </a:endParaRPr>
          </a:p>
        </p:txBody>
      </p:sp>
      <p:sp>
        <p:nvSpPr>
          <p:cNvPr id="62650" name="Rectangle 187"/>
          <p:cNvSpPr>
            <a:spLocks noChangeArrowheads="1"/>
          </p:cNvSpPr>
          <p:nvPr/>
        </p:nvSpPr>
        <p:spPr bwMode="auto">
          <a:xfrm>
            <a:off x="3408363" y="5487988"/>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a:t>
            </a:r>
            <a:endParaRPr lang="en-US" sz="1800">
              <a:solidFill>
                <a:srgbClr val="003399"/>
              </a:solidFill>
            </a:endParaRPr>
          </a:p>
        </p:txBody>
      </p:sp>
      <p:sp>
        <p:nvSpPr>
          <p:cNvPr id="62651" name="Rectangle 188"/>
          <p:cNvSpPr>
            <a:spLocks noChangeArrowheads="1"/>
          </p:cNvSpPr>
          <p:nvPr/>
        </p:nvSpPr>
        <p:spPr bwMode="auto">
          <a:xfrm>
            <a:off x="3484563" y="5487988"/>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c</a:t>
            </a:r>
            <a:endParaRPr lang="en-US" sz="1800">
              <a:solidFill>
                <a:srgbClr val="003399"/>
              </a:solidFill>
            </a:endParaRPr>
          </a:p>
        </p:txBody>
      </p:sp>
      <p:sp>
        <p:nvSpPr>
          <p:cNvPr id="62652" name="Rectangle 189"/>
          <p:cNvSpPr>
            <a:spLocks noChangeArrowheads="1"/>
          </p:cNvSpPr>
          <p:nvPr/>
        </p:nvSpPr>
        <p:spPr bwMode="auto">
          <a:xfrm>
            <a:off x="3557588" y="5487988"/>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h</a:t>
            </a:r>
            <a:endParaRPr lang="en-US" sz="1800">
              <a:solidFill>
                <a:srgbClr val="003399"/>
              </a:solidFill>
            </a:endParaRPr>
          </a:p>
        </p:txBody>
      </p:sp>
      <p:sp>
        <p:nvSpPr>
          <p:cNvPr id="62653" name="Rectangle 190"/>
          <p:cNvSpPr>
            <a:spLocks noChangeArrowheads="1"/>
          </p:cNvSpPr>
          <p:nvPr/>
        </p:nvSpPr>
        <p:spPr bwMode="auto">
          <a:xfrm>
            <a:off x="3633788" y="5487988"/>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e</a:t>
            </a:r>
            <a:endParaRPr lang="en-US" sz="1800">
              <a:solidFill>
                <a:srgbClr val="003399"/>
              </a:solidFill>
            </a:endParaRPr>
          </a:p>
        </p:txBody>
      </p:sp>
      <p:sp>
        <p:nvSpPr>
          <p:cNvPr id="62654" name="Rectangle 191"/>
          <p:cNvSpPr>
            <a:spLocks noChangeArrowheads="1"/>
          </p:cNvSpPr>
          <p:nvPr/>
        </p:nvSpPr>
        <p:spPr bwMode="auto">
          <a:xfrm>
            <a:off x="3714750" y="5487988"/>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 </a:t>
            </a:r>
            <a:endParaRPr lang="en-US" sz="1800">
              <a:solidFill>
                <a:srgbClr val="003399"/>
              </a:solidFill>
            </a:endParaRPr>
          </a:p>
        </p:txBody>
      </p:sp>
      <p:sp>
        <p:nvSpPr>
          <p:cNvPr id="62655" name="Rectangle 192"/>
          <p:cNvSpPr>
            <a:spLocks noChangeArrowheads="1"/>
          </p:cNvSpPr>
          <p:nvPr/>
        </p:nvSpPr>
        <p:spPr bwMode="auto">
          <a:xfrm>
            <a:off x="3752850" y="5487988"/>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h</a:t>
            </a:r>
            <a:endParaRPr lang="en-US" sz="1800">
              <a:solidFill>
                <a:srgbClr val="003399"/>
              </a:solidFill>
            </a:endParaRPr>
          </a:p>
        </p:txBody>
      </p:sp>
      <p:sp>
        <p:nvSpPr>
          <p:cNvPr id="62656" name="Rectangle 193"/>
          <p:cNvSpPr>
            <a:spLocks noChangeArrowheads="1"/>
          </p:cNvSpPr>
          <p:nvPr/>
        </p:nvSpPr>
        <p:spPr bwMode="auto">
          <a:xfrm>
            <a:off x="3833813" y="5487988"/>
            <a:ext cx="317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i</a:t>
            </a:r>
            <a:endParaRPr lang="en-US" sz="1800">
              <a:solidFill>
                <a:srgbClr val="003399"/>
              </a:solidFill>
            </a:endParaRPr>
          </a:p>
        </p:txBody>
      </p:sp>
      <p:sp>
        <p:nvSpPr>
          <p:cNvPr id="62657" name="Rectangle 194"/>
          <p:cNvSpPr>
            <a:spLocks noChangeArrowheads="1"/>
          </p:cNvSpPr>
          <p:nvPr/>
        </p:nvSpPr>
        <p:spPr bwMode="auto">
          <a:xfrm>
            <a:off x="3862388" y="5487988"/>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t</a:t>
            </a:r>
            <a:endParaRPr lang="en-US" sz="1800">
              <a:solidFill>
                <a:srgbClr val="003399"/>
              </a:solidFill>
            </a:endParaRPr>
          </a:p>
        </p:txBody>
      </p:sp>
      <p:sp>
        <p:nvSpPr>
          <p:cNvPr id="62658" name="Rectangle 195"/>
          <p:cNvSpPr>
            <a:spLocks noChangeArrowheads="1"/>
          </p:cNvSpPr>
          <p:nvPr/>
        </p:nvSpPr>
        <p:spPr bwMode="auto">
          <a:xfrm>
            <a:off x="3900488" y="5487988"/>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t>
            </a:r>
            <a:endParaRPr lang="en-US" sz="1800">
              <a:solidFill>
                <a:srgbClr val="003399"/>
              </a:solidFill>
            </a:endParaRPr>
          </a:p>
        </p:txBody>
      </p:sp>
      <p:sp>
        <p:nvSpPr>
          <p:cNvPr id="62659" name="Rectangle 196"/>
          <p:cNvSpPr>
            <a:spLocks noChangeArrowheads="1"/>
          </p:cNvSpPr>
          <p:nvPr/>
        </p:nvSpPr>
        <p:spPr bwMode="auto">
          <a:xfrm>
            <a:off x="1211263" y="5487988"/>
            <a:ext cx="1016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C</a:t>
            </a:r>
            <a:endParaRPr lang="en-US" sz="1800">
              <a:solidFill>
                <a:srgbClr val="003399"/>
              </a:solidFill>
            </a:endParaRPr>
          </a:p>
        </p:txBody>
      </p:sp>
      <p:sp>
        <p:nvSpPr>
          <p:cNvPr id="62660" name="Rectangle 197"/>
          <p:cNvSpPr>
            <a:spLocks noChangeArrowheads="1"/>
          </p:cNvSpPr>
          <p:nvPr/>
        </p:nvSpPr>
        <p:spPr bwMode="auto">
          <a:xfrm>
            <a:off x="1312863" y="5487988"/>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a:t>
            </a:r>
            <a:endParaRPr lang="en-US" sz="1800">
              <a:solidFill>
                <a:srgbClr val="003399"/>
              </a:solidFill>
            </a:endParaRPr>
          </a:p>
        </p:txBody>
      </p:sp>
      <p:sp>
        <p:nvSpPr>
          <p:cNvPr id="62661" name="Rectangle 198"/>
          <p:cNvSpPr>
            <a:spLocks noChangeArrowheads="1"/>
          </p:cNvSpPr>
          <p:nvPr/>
        </p:nvSpPr>
        <p:spPr bwMode="auto">
          <a:xfrm>
            <a:off x="1393825" y="5487988"/>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c</a:t>
            </a:r>
            <a:endParaRPr lang="en-US" sz="1800">
              <a:solidFill>
                <a:srgbClr val="003399"/>
              </a:solidFill>
            </a:endParaRPr>
          </a:p>
        </p:txBody>
      </p:sp>
      <p:sp>
        <p:nvSpPr>
          <p:cNvPr id="62662" name="Rectangle 199"/>
          <p:cNvSpPr>
            <a:spLocks noChangeArrowheads="1"/>
          </p:cNvSpPr>
          <p:nvPr/>
        </p:nvSpPr>
        <p:spPr bwMode="auto">
          <a:xfrm>
            <a:off x="1462088" y="5487988"/>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h</a:t>
            </a:r>
            <a:endParaRPr lang="en-US" sz="1800">
              <a:solidFill>
                <a:srgbClr val="003399"/>
              </a:solidFill>
            </a:endParaRPr>
          </a:p>
        </p:txBody>
      </p:sp>
      <p:sp>
        <p:nvSpPr>
          <p:cNvPr id="62663" name="Rectangle 200"/>
          <p:cNvSpPr>
            <a:spLocks noChangeArrowheads="1"/>
          </p:cNvSpPr>
          <p:nvPr/>
        </p:nvSpPr>
        <p:spPr bwMode="auto">
          <a:xfrm>
            <a:off x="1541463" y="5487988"/>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e</a:t>
            </a:r>
            <a:endParaRPr lang="en-US" sz="1800">
              <a:solidFill>
                <a:srgbClr val="003399"/>
              </a:solidFill>
            </a:endParaRPr>
          </a:p>
        </p:txBody>
      </p:sp>
      <p:sp>
        <p:nvSpPr>
          <p:cNvPr id="62664" name="Rectangle 201"/>
          <p:cNvSpPr>
            <a:spLocks noChangeArrowheads="1"/>
          </p:cNvSpPr>
          <p:nvPr/>
        </p:nvSpPr>
        <p:spPr bwMode="auto">
          <a:xfrm>
            <a:off x="1617663" y="5487988"/>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 </a:t>
            </a:r>
            <a:endParaRPr lang="en-US" sz="1800">
              <a:solidFill>
                <a:srgbClr val="003399"/>
              </a:solidFill>
            </a:endParaRPr>
          </a:p>
        </p:txBody>
      </p:sp>
      <p:sp>
        <p:nvSpPr>
          <p:cNvPr id="62665" name="Rectangle 202"/>
          <p:cNvSpPr>
            <a:spLocks noChangeArrowheads="1"/>
          </p:cNvSpPr>
          <p:nvPr/>
        </p:nvSpPr>
        <p:spPr bwMode="auto">
          <a:xfrm>
            <a:off x="1660525" y="5487988"/>
            <a:ext cx="1158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m</a:t>
            </a:r>
            <a:endParaRPr lang="en-US" sz="1800">
              <a:solidFill>
                <a:srgbClr val="003399"/>
              </a:solidFill>
            </a:endParaRPr>
          </a:p>
        </p:txBody>
      </p:sp>
      <p:sp>
        <p:nvSpPr>
          <p:cNvPr id="62666" name="Rectangle 203"/>
          <p:cNvSpPr>
            <a:spLocks noChangeArrowheads="1"/>
          </p:cNvSpPr>
          <p:nvPr/>
        </p:nvSpPr>
        <p:spPr bwMode="auto">
          <a:xfrm>
            <a:off x="1774825" y="5487988"/>
            <a:ext cx="317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i</a:t>
            </a:r>
            <a:endParaRPr lang="en-US" sz="1800">
              <a:solidFill>
                <a:srgbClr val="003399"/>
              </a:solidFill>
            </a:endParaRPr>
          </a:p>
        </p:txBody>
      </p:sp>
      <p:sp>
        <p:nvSpPr>
          <p:cNvPr id="62667" name="Rectangle 205"/>
          <p:cNvSpPr>
            <a:spLocks noChangeArrowheads="1"/>
          </p:cNvSpPr>
          <p:nvPr/>
        </p:nvSpPr>
        <p:spPr bwMode="auto">
          <a:xfrm>
            <a:off x="1809750" y="5487988"/>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s</a:t>
            </a:r>
            <a:endParaRPr lang="en-US" sz="1800">
              <a:solidFill>
                <a:srgbClr val="003399"/>
              </a:solidFill>
            </a:endParaRPr>
          </a:p>
        </p:txBody>
      </p:sp>
      <p:sp>
        <p:nvSpPr>
          <p:cNvPr id="62668" name="Rectangle 206"/>
          <p:cNvSpPr>
            <a:spLocks noChangeArrowheads="1"/>
          </p:cNvSpPr>
          <p:nvPr/>
        </p:nvSpPr>
        <p:spPr bwMode="auto">
          <a:xfrm>
            <a:off x="1876425" y="5487988"/>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s</a:t>
            </a:r>
            <a:endParaRPr lang="en-US" sz="1800">
              <a:solidFill>
                <a:srgbClr val="003399"/>
              </a:solidFill>
            </a:endParaRPr>
          </a:p>
        </p:txBody>
      </p:sp>
      <p:sp>
        <p:nvSpPr>
          <p:cNvPr id="62669" name="Rectangle 207"/>
          <p:cNvSpPr>
            <a:spLocks noChangeArrowheads="1"/>
          </p:cNvSpPr>
          <p:nvPr/>
        </p:nvSpPr>
        <p:spPr bwMode="auto">
          <a:xfrm>
            <a:off x="1949450" y="5487988"/>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 </a:t>
            </a:r>
            <a:endParaRPr lang="en-US" sz="1800">
              <a:solidFill>
                <a:srgbClr val="003399"/>
              </a:solidFill>
            </a:endParaRPr>
          </a:p>
        </p:txBody>
      </p:sp>
      <p:sp>
        <p:nvSpPr>
          <p:cNvPr id="62670" name="Rectangle 208"/>
          <p:cNvSpPr>
            <a:spLocks noChangeArrowheads="1"/>
          </p:cNvSpPr>
          <p:nvPr/>
        </p:nvSpPr>
        <p:spPr bwMode="auto">
          <a:xfrm>
            <a:off x="1987550" y="5487988"/>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s</a:t>
            </a:r>
            <a:endParaRPr lang="en-US" sz="1800">
              <a:solidFill>
                <a:srgbClr val="003399"/>
              </a:solidFill>
            </a:endParaRPr>
          </a:p>
        </p:txBody>
      </p:sp>
      <p:sp>
        <p:nvSpPr>
          <p:cNvPr id="62671" name="Rectangle 209"/>
          <p:cNvSpPr>
            <a:spLocks noChangeArrowheads="1"/>
          </p:cNvSpPr>
          <p:nvPr/>
        </p:nvSpPr>
        <p:spPr bwMode="auto">
          <a:xfrm>
            <a:off x="2058988" y="5487988"/>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t</a:t>
            </a:r>
            <a:endParaRPr lang="en-US" sz="1800">
              <a:solidFill>
                <a:srgbClr val="003399"/>
              </a:solidFill>
            </a:endParaRPr>
          </a:p>
        </p:txBody>
      </p:sp>
      <p:sp>
        <p:nvSpPr>
          <p:cNvPr id="62672" name="Rectangle 210"/>
          <p:cNvSpPr>
            <a:spLocks noChangeArrowheads="1"/>
          </p:cNvSpPr>
          <p:nvPr/>
        </p:nvSpPr>
        <p:spPr bwMode="auto">
          <a:xfrm>
            <a:off x="2097088" y="5487988"/>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a:t>
            </a:r>
            <a:endParaRPr lang="en-US" sz="1800">
              <a:solidFill>
                <a:srgbClr val="003399"/>
              </a:solidFill>
            </a:endParaRPr>
          </a:p>
        </p:txBody>
      </p:sp>
      <p:sp>
        <p:nvSpPr>
          <p:cNvPr id="62673" name="Rectangle 211"/>
          <p:cNvSpPr>
            <a:spLocks noChangeArrowheads="1"/>
          </p:cNvSpPr>
          <p:nvPr/>
        </p:nvSpPr>
        <p:spPr bwMode="auto">
          <a:xfrm>
            <a:off x="2178050" y="5487988"/>
            <a:ext cx="317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l</a:t>
            </a:r>
            <a:endParaRPr lang="en-US" sz="1800">
              <a:solidFill>
                <a:srgbClr val="003399"/>
              </a:solidFill>
            </a:endParaRPr>
          </a:p>
        </p:txBody>
      </p:sp>
      <p:sp>
        <p:nvSpPr>
          <p:cNvPr id="62674" name="Rectangle 212"/>
          <p:cNvSpPr>
            <a:spLocks noChangeArrowheads="1"/>
          </p:cNvSpPr>
          <p:nvPr/>
        </p:nvSpPr>
        <p:spPr bwMode="auto">
          <a:xfrm>
            <a:off x="2208213" y="5487988"/>
            <a:ext cx="317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l</a:t>
            </a:r>
            <a:endParaRPr lang="en-US" sz="1800">
              <a:solidFill>
                <a:srgbClr val="003399"/>
              </a:solidFill>
            </a:endParaRPr>
          </a:p>
        </p:txBody>
      </p:sp>
      <p:sp>
        <p:nvSpPr>
          <p:cNvPr id="62675" name="Rectangle 213"/>
          <p:cNvSpPr>
            <a:spLocks noChangeArrowheads="1"/>
          </p:cNvSpPr>
          <p:nvPr/>
        </p:nvSpPr>
        <p:spPr bwMode="auto">
          <a:xfrm>
            <a:off x="3382963" y="2876550"/>
            <a:ext cx="85725"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T</a:t>
            </a:r>
            <a:endParaRPr lang="en-US" sz="1800">
              <a:solidFill>
                <a:srgbClr val="003399"/>
              </a:solidFill>
            </a:endParaRPr>
          </a:p>
        </p:txBody>
      </p:sp>
      <p:sp>
        <p:nvSpPr>
          <p:cNvPr id="62676" name="Rectangle 214"/>
          <p:cNvSpPr>
            <a:spLocks noChangeArrowheads="1"/>
          </p:cNvSpPr>
          <p:nvPr/>
        </p:nvSpPr>
        <p:spPr bwMode="auto">
          <a:xfrm>
            <a:off x="3468688" y="2876550"/>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L</a:t>
            </a:r>
            <a:endParaRPr lang="en-US" sz="1800">
              <a:solidFill>
                <a:srgbClr val="003399"/>
              </a:solidFill>
            </a:endParaRPr>
          </a:p>
        </p:txBody>
      </p:sp>
      <p:sp>
        <p:nvSpPr>
          <p:cNvPr id="62677" name="Rectangle 215"/>
          <p:cNvSpPr>
            <a:spLocks noChangeArrowheads="1"/>
          </p:cNvSpPr>
          <p:nvPr/>
        </p:nvSpPr>
        <p:spPr bwMode="auto">
          <a:xfrm>
            <a:off x="3548063" y="2876550"/>
            <a:ext cx="93662"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B</a:t>
            </a:r>
            <a:endParaRPr lang="en-US" sz="1800">
              <a:solidFill>
                <a:srgbClr val="003399"/>
              </a:solidFill>
            </a:endParaRPr>
          </a:p>
        </p:txBody>
      </p:sp>
      <p:sp>
        <p:nvSpPr>
          <p:cNvPr id="62678" name="Rectangle 216"/>
          <p:cNvSpPr>
            <a:spLocks noChangeArrowheads="1"/>
          </p:cNvSpPr>
          <p:nvPr/>
        </p:nvSpPr>
        <p:spPr bwMode="auto">
          <a:xfrm>
            <a:off x="3641725" y="2876550"/>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 </a:t>
            </a:r>
            <a:endParaRPr lang="en-US" sz="1800">
              <a:solidFill>
                <a:srgbClr val="003399"/>
              </a:solidFill>
            </a:endParaRPr>
          </a:p>
        </p:txBody>
      </p:sp>
      <p:sp>
        <p:nvSpPr>
          <p:cNvPr id="62679" name="Rectangle 217"/>
          <p:cNvSpPr>
            <a:spLocks noChangeArrowheads="1"/>
          </p:cNvSpPr>
          <p:nvPr/>
        </p:nvSpPr>
        <p:spPr bwMode="auto">
          <a:xfrm>
            <a:off x="3679825" y="2876550"/>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h</a:t>
            </a:r>
            <a:endParaRPr lang="en-US" sz="1800">
              <a:solidFill>
                <a:srgbClr val="003399"/>
              </a:solidFill>
            </a:endParaRPr>
          </a:p>
        </p:txBody>
      </p:sp>
      <p:sp>
        <p:nvSpPr>
          <p:cNvPr id="62680" name="Rectangle 218"/>
          <p:cNvSpPr>
            <a:spLocks noChangeArrowheads="1"/>
          </p:cNvSpPr>
          <p:nvPr/>
        </p:nvSpPr>
        <p:spPr bwMode="auto">
          <a:xfrm>
            <a:off x="3760788" y="2876550"/>
            <a:ext cx="317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i</a:t>
            </a:r>
            <a:endParaRPr lang="en-US" sz="1800">
              <a:solidFill>
                <a:srgbClr val="003399"/>
              </a:solidFill>
            </a:endParaRPr>
          </a:p>
        </p:txBody>
      </p:sp>
      <p:sp>
        <p:nvSpPr>
          <p:cNvPr id="62681" name="Rectangle 219"/>
          <p:cNvSpPr>
            <a:spLocks noChangeArrowheads="1"/>
          </p:cNvSpPr>
          <p:nvPr/>
        </p:nvSpPr>
        <p:spPr bwMode="auto">
          <a:xfrm>
            <a:off x="3790950" y="2876550"/>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t</a:t>
            </a:r>
            <a:endParaRPr lang="en-US" sz="1800">
              <a:solidFill>
                <a:srgbClr val="003399"/>
              </a:solidFill>
            </a:endParaRPr>
          </a:p>
        </p:txBody>
      </p:sp>
      <p:sp>
        <p:nvSpPr>
          <p:cNvPr id="62682" name="Rectangle 220"/>
          <p:cNvSpPr>
            <a:spLocks noChangeArrowheads="1"/>
          </p:cNvSpPr>
          <p:nvPr/>
        </p:nvSpPr>
        <p:spPr bwMode="auto">
          <a:xfrm>
            <a:off x="3829050" y="2876550"/>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t>
            </a:r>
            <a:endParaRPr lang="en-US" sz="1800">
              <a:solidFill>
                <a:srgbClr val="003399"/>
              </a:solidFill>
            </a:endParaRPr>
          </a:p>
        </p:txBody>
      </p:sp>
      <p:sp>
        <p:nvSpPr>
          <p:cNvPr id="62683" name="Rectangle 221"/>
          <p:cNvSpPr>
            <a:spLocks noChangeArrowheads="1"/>
          </p:cNvSpPr>
          <p:nvPr/>
        </p:nvSpPr>
        <p:spPr bwMode="auto">
          <a:xfrm>
            <a:off x="3281363" y="1770063"/>
            <a:ext cx="85725"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T</a:t>
            </a:r>
            <a:endParaRPr lang="en-US" sz="1800">
              <a:solidFill>
                <a:srgbClr val="003399"/>
              </a:solidFill>
            </a:endParaRPr>
          </a:p>
        </p:txBody>
      </p:sp>
      <p:sp>
        <p:nvSpPr>
          <p:cNvPr id="62684" name="Rectangle 222"/>
          <p:cNvSpPr>
            <a:spLocks noChangeArrowheads="1"/>
          </p:cNvSpPr>
          <p:nvPr/>
        </p:nvSpPr>
        <p:spPr bwMode="auto">
          <a:xfrm>
            <a:off x="3367088" y="1770063"/>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L</a:t>
            </a:r>
            <a:endParaRPr lang="en-US" sz="1800">
              <a:solidFill>
                <a:srgbClr val="003399"/>
              </a:solidFill>
            </a:endParaRPr>
          </a:p>
        </p:txBody>
      </p:sp>
      <p:sp>
        <p:nvSpPr>
          <p:cNvPr id="62685" name="Rectangle 223"/>
          <p:cNvSpPr>
            <a:spLocks noChangeArrowheads="1"/>
          </p:cNvSpPr>
          <p:nvPr/>
        </p:nvSpPr>
        <p:spPr bwMode="auto">
          <a:xfrm>
            <a:off x="3446463" y="1770063"/>
            <a:ext cx="93662"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B</a:t>
            </a:r>
            <a:endParaRPr lang="en-US" sz="1800">
              <a:solidFill>
                <a:srgbClr val="003399"/>
              </a:solidFill>
            </a:endParaRPr>
          </a:p>
        </p:txBody>
      </p:sp>
      <p:sp>
        <p:nvSpPr>
          <p:cNvPr id="62686" name="Rectangle 224"/>
          <p:cNvSpPr>
            <a:spLocks noChangeArrowheads="1"/>
          </p:cNvSpPr>
          <p:nvPr/>
        </p:nvSpPr>
        <p:spPr bwMode="auto">
          <a:xfrm>
            <a:off x="3540125" y="1770063"/>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 </a:t>
            </a:r>
            <a:endParaRPr lang="en-US" sz="1800">
              <a:solidFill>
                <a:srgbClr val="003399"/>
              </a:solidFill>
            </a:endParaRPr>
          </a:p>
        </p:txBody>
      </p:sp>
      <p:sp>
        <p:nvSpPr>
          <p:cNvPr id="62687" name="Rectangle 225"/>
          <p:cNvSpPr>
            <a:spLocks noChangeArrowheads="1"/>
          </p:cNvSpPr>
          <p:nvPr/>
        </p:nvSpPr>
        <p:spPr bwMode="auto">
          <a:xfrm>
            <a:off x="3578225" y="1770063"/>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a:t>
            </a:r>
            <a:endParaRPr lang="en-US" sz="1800">
              <a:solidFill>
                <a:srgbClr val="003399"/>
              </a:solidFill>
            </a:endParaRPr>
          </a:p>
        </p:txBody>
      </p:sp>
      <p:sp>
        <p:nvSpPr>
          <p:cNvPr id="62688" name="Rectangle 226"/>
          <p:cNvSpPr>
            <a:spLocks noChangeArrowheads="1"/>
          </p:cNvSpPr>
          <p:nvPr/>
        </p:nvSpPr>
        <p:spPr bwMode="auto">
          <a:xfrm>
            <a:off x="3659188" y="1770063"/>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c</a:t>
            </a:r>
            <a:endParaRPr lang="en-US" sz="1800">
              <a:solidFill>
                <a:srgbClr val="003399"/>
              </a:solidFill>
            </a:endParaRPr>
          </a:p>
        </p:txBody>
      </p:sp>
      <p:sp>
        <p:nvSpPr>
          <p:cNvPr id="62689" name="Rectangle 227"/>
          <p:cNvSpPr>
            <a:spLocks noChangeArrowheads="1"/>
          </p:cNvSpPr>
          <p:nvPr/>
        </p:nvSpPr>
        <p:spPr bwMode="auto">
          <a:xfrm>
            <a:off x="3727450" y="1770063"/>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c</a:t>
            </a:r>
            <a:endParaRPr lang="en-US" sz="1800">
              <a:solidFill>
                <a:srgbClr val="003399"/>
              </a:solidFill>
            </a:endParaRPr>
          </a:p>
        </p:txBody>
      </p:sp>
      <p:sp>
        <p:nvSpPr>
          <p:cNvPr id="62690" name="Rectangle 228"/>
          <p:cNvSpPr>
            <a:spLocks noChangeArrowheads="1"/>
          </p:cNvSpPr>
          <p:nvPr/>
        </p:nvSpPr>
        <p:spPr bwMode="auto">
          <a:xfrm>
            <a:off x="3798888" y="1770063"/>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e</a:t>
            </a:r>
            <a:endParaRPr lang="en-US" sz="1800">
              <a:solidFill>
                <a:srgbClr val="003399"/>
              </a:solidFill>
            </a:endParaRPr>
          </a:p>
        </p:txBody>
      </p:sp>
      <p:sp>
        <p:nvSpPr>
          <p:cNvPr id="62691" name="Rectangle 229"/>
          <p:cNvSpPr>
            <a:spLocks noChangeArrowheads="1"/>
          </p:cNvSpPr>
          <p:nvPr/>
        </p:nvSpPr>
        <p:spPr bwMode="auto">
          <a:xfrm>
            <a:off x="3879850" y="1770063"/>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s</a:t>
            </a:r>
            <a:endParaRPr lang="en-US" sz="1800">
              <a:solidFill>
                <a:srgbClr val="003399"/>
              </a:solidFill>
            </a:endParaRPr>
          </a:p>
        </p:txBody>
      </p:sp>
      <p:sp>
        <p:nvSpPr>
          <p:cNvPr id="62692" name="Rectangle 230"/>
          <p:cNvSpPr>
            <a:spLocks noChangeArrowheads="1"/>
          </p:cNvSpPr>
          <p:nvPr/>
        </p:nvSpPr>
        <p:spPr bwMode="auto">
          <a:xfrm>
            <a:off x="3948113" y="1770063"/>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s</a:t>
            </a:r>
            <a:endParaRPr lang="en-US" sz="1800">
              <a:solidFill>
                <a:srgbClr val="003399"/>
              </a:solidFill>
            </a:endParaRPr>
          </a:p>
        </p:txBody>
      </p:sp>
      <p:sp>
        <p:nvSpPr>
          <p:cNvPr id="62693" name="Freeform 231"/>
          <p:cNvSpPr>
            <a:spLocks/>
          </p:cNvSpPr>
          <p:nvPr/>
        </p:nvSpPr>
        <p:spPr bwMode="auto">
          <a:xfrm>
            <a:off x="3600450" y="1508125"/>
            <a:ext cx="71438" cy="73025"/>
          </a:xfrm>
          <a:custGeom>
            <a:avLst/>
            <a:gdLst>
              <a:gd name="T0" fmla="*/ 2147483647 w 45"/>
              <a:gd name="T1" fmla="*/ 0 h 46"/>
              <a:gd name="T2" fmla="*/ 0 w 45"/>
              <a:gd name="T3" fmla="*/ 0 h 46"/>
              <a:gd name="T4" fmla="*/ 2147483647 w 45"/>
              <a:gd name="T5" fmla="*/ 2147483647 h 46"/>
              <a:gd name="T6" fmla="*/ 2147483647 w 45"/>
              <a:gd name="T7" fmla="*/ 0 h 46"/>
              <a:gd name="T8" fmla="*/ 2147483647 w 45"/>
              <a:gd name="T9" fmla="*/ 0 h 46"/>
              <a:gd name="T10" fmla="*/ 0 60000 65536"/>
              <a:gd name="T11" fmla="*/ 0 60000 65536"/>
              <a:gd name="T12" fmla="*/ 0 60000 65536"/>
              <a:gd name="T13" fmla="*/ 0 60000 65536"/>
              <a:gd name="T14" fmla="*/ 0 60000 65536"/>
              <a:gd name="T15" fmla="*/ 0 w 45"/>
              <a:gd name="T16" fmla="*/ 0 h 46"/>
              <a:gd name="T17" fmla="*/ 45 w 45"/>
              <a:gd name="T18" fmla="*/ 46 h 46"/>
            </a:gdLst>
            <a:ahLst/>
            <a:cxnLst>
              <a:cxn ang="T10">
                <a:pos x="T0" y="T1"/>
              </a:cxn>
              <a:cxn ang="T11">
                <a:pos x="T2" y="T3"/>
              </a:cxn>
              <a:cxn ang="T12">
                <a:pos x="T4" y="T5"/>
              </a:cxn>
              <a:cxn ang="T13">
                <a:pos x="T6" y="T7"/>
              </a:cxn>
              <a:cxn ang="T14">
                <a:pos x="T8" y="T9"/>
              </a:cxn>
            </a:cxnLst>
            <a:rect l="T15" t="T16" r="T17" b="T18"/>
            <a:pathLst>
              <a:path w="45" h="46">
                <a:moveTo>
                  <a:pt x="45" y="0"/>
                </a:moveTo>
                <a:lnTo>
                  <a:pt x="0" y="0"/>
                </a:lnTo>
                <a:lnTo>
                  <a:pt x="24" y="46"/>
                </a:lnTo>
                <a:lnTo>
                  <a:pt x="45" y="0"/>
                </a:lnTo>
                <a:close/>
              </a:path>
            </a:pathLst>
          </a:custGeom>
          <a:solidFill>
            <a:srgbClr val="000000"/>
          </a:solidFill>
          <a:ln w="9525">
            <a:noFill/>
            <a:round/>
            <a:headEnd/>
            <a:tailEnd/>
          </a:ln>
        </p:spPr>
        <p:txBody>
          <a:bodyPr/>
          <a:lstStyle/>
          <a:p>
            <a:endParaRPr lang="en-US"/>
          </a:p>
        </p:txBody>
      </p:sp>
      <p:sp>
        <p:nvSpPr>
          <p:cNvPr id="62694" name="Line 232"/>
          <p:cNvSpPr>
            <a:spLocks noChangeShapeType="1"/>
          </p:cNvSpPr>
          <p:nvPr/>
        </p:nvSpPr>
        <p:spPr bwMode="auto">
          <a:xfrm flipV="1">
            <a:off x="3633788" y="1187450"/>
            <a:ext cx="4762" cy="338138"/>
          </a:xfrm>
          <a:prstGeom prst="line">
            <a:avLst/>
          </a:prstGeom>
          <a:noFill/>
          <a:ln w="17463">
            <a:solidFill>
              <a:srgbClr val="000000"/>
            </a:solidFill>
            <a:round/>
            <a:headEnd/>
            <a:tailEnd/>
          </a:ln>
        </p:spPr>
        <p:txBody>
          <a:bodyPr/>
          <a:lstStyle/>
          <a:p>
            <a:endParaRPr lang="en-US"/>
          </a:p>
        </p:txBody>
      </p:sp>
      <p:sp>
        <p:nvSpPr>
          <p:cNvPr id="62695" name="Rectangle 233"/>
          <p:cNvSpPr>
            <a:spLocks noChangeArrowheads="1"/>
          </p:cNvSpPr>
          <p:nvPr/>
        </p:nvSpPr>
        <p:spPr bwMode="auto">
          <a:xfrm>
            <a:off x="3171825" y="1000125"/>
            <a:ext cx="93663"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V</a:t>
            </a:r>
            <a:endParaRPr lang="en-US" sz="1800">
              <a:solidFill>
                <a:srgbClr val="003399"/>
              </a:solidFill>
            </a:endParaRPr>
          </a:p>
        </p:txBody>
      </p:sp>
      <p:sp>
        <p:nvSpPr>
          <p:cNvPr id="62696" name="Rectangle 234"/>
          <p:cNvSpPr>
            <a:spLocks noChangeArrowheads="1"/>
          </p:cNvSpPr>
          <p:nvPr/>
        </p:nvSpPr>
        <p:spPr bwMode="auto">
          <a:xfrm>
            <a:off x="3263900" y="1000125"/>
            <a:ext cx="317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i</a:t>
            </a:r>
            <a:endParaRPr lang="en-US" sz="1800">
              <a:solidFill>
                <a:srgbClr val="003399"/>
              </a:solidFill>
            </a:endParaRPr>
          </a:p>
        </p:txBody>
      </p:sp>
      <p:sp>
        <p:nvSpPr>
          <p:cNvPr id="62697" name="Rectangle 235"/>
          <p:cNvSpPr>
            <a:spLocks noChangeArrowheads="1"/>
          </p:cNvSpPr>
          <p:nvPr/>
        </p:nvSpPr>
        <p:spPr bwMode="auto">
          <a:xfrm>
            <a:off x="3294063" y="1000125"/>
            <a:ext cx="4603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r</a:t>
            </a:r>
            <a:endParaRPr lang="en-US" sz="1800">
              <a:solidFill>
                <a:srgbClr val="003399"/>
              </a:solidFill>
            </a:endParaRPr>
          </a:p>
        </p:txBody>
      </p:sp>
      <p:sp>
        <p:nvSpPr>
          <p:cNvPr id="62698" name="Rectangle 236"/>
          <p:cNvSpPr>
            <a:spLocks noChangeArrowheads="1"/>
          </p:cNvSpPr>
          <p:nvPr/>
        </p:nvSpPr>
        <p:spPr bwMode="auto">
          <a:xfrm>
            <a:off x="3341688" y="1000125"/>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t</a:t>
            </a:r>
            <a:endParaRPr lang="en-US" sz="1800">
              <a:solidFill>
                <a:srgbClr val="003399"/>
              </a:solidFill>
            </a:endParaRPr>
          </a:p>
        </p:txBody>
      </p:sp>
      <p:sp>
        <p:nvSpPr>
          <p:cNvPr id="62699" name="Rectangle 237"/>
          <p:cNvSpPr>
            <a:spLocks noChangeArrowheads="1"/>
          </p:cNvSpPr>
          <p:nvPr/>
        </p:nvSpPr>
        <p:spPr bwMode="auto">
          <a:xfrm>
            <a:off x="3382963" y="1000125"/>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u</a:t>
            </a:r>
            <a:endParaRPr lang="en-US" sz="1800">
              <a:solidFill>
                <a:srgbClr val="003399"/>
              </a:solidFill>
            </a:endParaRPr>
          </a:p>
        </p:txBody>
      </p:sp>
      <p:sp>
        <p:nvSpPr>
          <p:cNvPr id="62700" name="Rectangle 238"/>
          <p:cNvSpPr>
            <a:spLocks noChangeArrowheads="1"/>
          </p:cNvSpPr>
          <p:nvPr/>
        </p:nvSpPr>
        <p:spPr bwMode="auto">
          <a:xfrm>
            <a:off x="3459163" y="1000125"/>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a:t>
            </a:r>
            <a:endParaRPr lang="en-US" sz="1800">
              <a:solidFill>
                <a:srgbClr val="003399"/>
              </a:solidFill>
            </a:endParaRPr>
          </a:p>
        </p:txBody>
      </p:sp>
      <p:sp>
        <p:nvSpPr>
          <p:cNvPr id="62701" name="Rectangle 239"/>
          <p:cNvSpPr>
            <a:spLocks noChangeArrowheads="1"/>
          </p:cNvSpPr>
          <p:nvPr/>
        </p:nvSpPr>
        <p:spPr bwMode="auto">
          <a:xfrm>
            <a:off x="3540125" y="1000125"/>
            <a:ext cx="317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l</a:t>
            </a:r>
            <a:endParaRPr lang="en-US" sz="1800">
              <a:solidFill>
                <a:srgbClr val="003399"/>
              </a:solidFill>
            </a:endParaRPr>
          </a:p>
        </p:txBody>
      </p:sp>
      <p:sp>
        <p:nvSpPr>
          <p:cNvPr id="62702" name="Rectangle 240"/>
          <p:cNvSpPr>
            <a:spLocks noChangeArrowheads="1"/>
          </p:cNvSpPr>
          <p:nvPr/>
        </p:nvSpPr>
        <p:spPr bwMode="auto">
          <a:xfrm>
            <a:off x="3570288" y="1000125"/>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 </a:t>
            </a:r>
            <a:endParaRPr lang="en-US" sz="1800">
              <a:solidFill>
                <a:srgbClr val="003399"/>
              </a:solidFill>
            </a:endParaRPr>
          </a:p>
        </p:txBody>
      </p:sp>
      <p:sp>
        <p:nvSpPr>
          <p:cNvPr id="62703" name="Rectangle 241"/>
          <p:cNvSpPr>
            <a:spLocks noChangeArrowheads="1"/>
          </p:cNvSpPr>
          <p:nvPr/>
        </p:nvSpPr>
        <p:spPr bwMode="auto">
          <a:xfrm>
            <a:off x="3608388" y="1000125"/>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a:t>
            </a:r>
            <a:endParaRPr lang="en-US" sz="1800">
              <a:solidFill>
                <a:srgbClr val="003399"/>
              </a:solidFill>
            </a:endParaRPr>
          </a:p>
        </p:txBody>
      </p:sp>
      <p:sp>
        <p:nvSpPr>
          <p:cNvPr id="62704" name="Rectangle 242"/>
          <p:cNvSpPr>
            <a:spLocks noChangeArrowheads="1"/>
          </p:cNvSpPr>
          <p:nvPr/>
        </p:nvSpPr>
        <p:spPr bwMode="auto">
          <a:xfrm>
            <a:off x="3689350" y="1000125"/>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d</a:t>
            </a:r>
            <a:endParaRPr lang="en-US" sz="1800">
              <a:solidFill>
                <a:srgbClr val="003399"/>
              </a:solidFill>
            </a:endParaRPr>
          </a:p>
        </p:txBody>
      </p:sp>
      <p:sp>
        <p:nvSpPr>
          <p:cNvPr id="62705" name="Rectangle 243"/>
          <p:cNvSpPr>
            <a:spLocks noChangeArrowheads="1"/>
          </p:cNvSpPr>
          <p:nvPr/>
        </p:nvSpPr>
        <p:spPr bwMode="auto">
          <a:xfrm>
            <a:off x="3765550" y="1000125"/>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d</a:t>
            </a:r>
            <a:endParaRPr lang="en-US" sz="1800">
              <a:solidFill>
                <a:srgbClr val="003399"/>
              </a:solidFill>
            </a:endParaRPr>
          </a:p>
        </p:txBody>
      </p:sp>
      <p:sp>
        <p:nvSpPr>
          <p:cNvPr id="62706" name="Rectangle 244"/>
          <p:cNvSpPr>
            <a:spLocks noChangeArrowheads="1"/>
          </p:cNvSpPr>
          <p:nvPr/>
        </p:nvSpPr>
        <p:spPr bwMode="auto">
          <a:xfrm>
            <a:off x="3846513" y="1000125"/>
            <a:ext cx="4603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r</a:t>
            </a:r>
            <a:endParaRPr lang="en-US" sz="1800">
              <a:solidFill>
                <a:srgbClr val="003399"/>
              </a:solidFill>
            </a:endParaRPr>
          </a:p>
        </p:txBody>
      </p:sp>
      <p:sp>
        <p:nvSpPr>
          <p:cNvPr id="62707" name="Rectangle 245"/>
          <p:cNvSpPr>
            <a:spLocks noChangeArrowheads="1"/>
          </p:cNvSpPr>
          <p:nvPr/>
        </p:nvSpPr>
        <p:spPr bwMode="auto">
          <a:xfrm>
            <a:off x="3892550" y="1000125"/>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e</a:t>
            </a:r>
            <a:endParaRPr lang="en-US" sz="1800">
              <a:solidFill>
                <a:srgbClr val="003399"/>
              </a:solidFill>
            </a:endParaRPr>
          </a:p>
        </p:txBody>
      </p:sp>
      <p:sp>
        <p:nvSpPr>
          <p:cNvPr id="62708" name="Rectangle 246"/>
          <p:cNvSpPr>
            <a:spLocks noChangeArrowheads="1"/>
          </p:cNvSpPr>
          <p:nvPr/>
        </p:nvSpPr>
        <p:spPr bwMode="auto">
          <a:xfrm>
            <a:off x="3973513" y="1000125"/>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s</a:t>
            </a:r>
            <a:endParaRPr lang="en-US" sz="1800">
              <a:solidFill>
                <a:srgbClr val="003399"/>
              </a:solidFill>
            </a:endParaRPr>
          </a:p>
        </p:txBody>
      </p:sp>
      <p:sp>
        <p:nvSpPr>
          <p:cNvPr id="62709" name="Rectangle 247"/>
          <p:cNvSpPr>
            <a:spLocks noChangeArrowheads="1"/>
          </p:cNvSpPr>
          <p:nvPr/>
        </p:nvSpPr>
        <p:spPr bwMode="auto">
          <a:xfrm>
            <a:off x="4041775" y="1000125"/>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s</a:t>
            </a:r>
            <a:endParaRPr lang="en-US" sz="1800">
              <a:solidFill>
                <a:srgbClr val="003399"/>
              </a:solidFill>
            </a:endParaRPr>
          </a:p>
        </p:txBody>
      </p:sp>
      <p:sp>
        <p:nvSpPr>
          <p:cNvPr id="62710" name="Rectangle 248"/>
          <p:cNvSpPr>
            <a:spLocks noChangeArrowheads="1"/>
          </p:cNvSpPr>
          <p:nvPr/>
        </p:nvSpPr>
        <p:spPr bwMode="auto">
          <a:xfrm>
            <a:off x="1698625" y="2795588"/>
            <a:ext cx="85725"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T</a:t>
            </a:r>
            <a:endParaRPr lang="en-US" sz="1800">
              <a:solidFill>
                <a:srgbClr val="003399"/>
              </a:solidFill>
            </a:endParaRPr>
          </a:p>
        </p:txBody>
      </p:sp>
      <p:sp>
        <p:nvSpPr>
          <p:cNvPr id="62711" name="Rectangle 249"/>
          <p:cNvSpPr>
            <a:spLocks noChangeArrowheads="1"/>
          </p:cNvSpPr>
          <p:nvPr/>
        </p:nvSpPr>
        <p:spPr bwMode="auto">
          <a:xfrm>
            <a:off x="1784350" y="2795588"/>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L</a:t>
            </a:r>
            <a:endParaRPr lang="en-US" sz="1800">
              <a:solidFill>
                <a:srgbClr val="003399"/>
              </a:solidFill>
            </a:endParaRPr>
          </a:p>
        </p:txBody>
      </p:sp>
      <p:sp>
        <p:nvSpPr>
          <p:cNvPr id="62712" name="Rectangle 250"/>
          <p:cNvSpPr>
            <a:spLocks noChangeArrowheads="1"/>
          </p:cNvSpPr>
          <p:nvPr/>
        </p:nvSpPr>
        <p:spPr bwMode="auto">
          <a:xfrm>
            <a:off x="1863725" y="2795588"/>
            <a:ext cx="93663"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B</a:t>
            </a:r>
            <a:endParaRPr lang="en-US" sz="1800">
              <a:solidFill>
                <a:srgbClr val="003399"/>
              </a:solidFill>
            </a:endParaRPr>
          </a:p>
        </p:txBody>
      </p:sp>
      <p:sp>
        <p:nvSpPr>
          <p:cNvPr id="62713" name="Rectangle 251"/>
          <p:cNvSpPr>
            <a:spLocks noChangeArrowheads="1"/>
          </p:cNvSpPr>
          <p:nvPr/>
        </p:nvSpPr>
        <p:spPr bwMode="auto">
          <a:xfrm>
            <a:off x="1957388" y="2795588"/>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 </a:t>
            </a:r>
            <a:endParaRPr lang="en-US" sz="1800">
              <a:solidFill>
                <a:srgbClr val="003399"/>
              </a:solidFill>
            </a:endParaRPr>
          </a:p>
        </p:txBody>
      </p:sp>
      <p:sp>
        <p:nvSpPr>
          <p:cNvPr id="62714" name="Rectangle 252"/>
          <p:cNvSpPr>
            <a:spLocks noChangeArrowheads="1"/>
          </p:cNvSpPr>
          <p:nvPr/>
        </p:nvSpPr>
        <p:spPr bwMode="auto">
          <a:xfrm>
            <a:off x="1995488" y="2795588"/>
            <a:ext cx="1158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m</a:t>
            </a:r>
            <a:endParaRPr lang="en-US" sz="1800">
              <a:solidFill>
                <a:srgbClr val="003399"/>
              </a:solidFill>
            </a:endParaRPr>
          </a:p>
        </p:txBody>
      </p:sp>
      <p:sp>
        <p:nvSpPr>
          <p:cNvPr id="62715" name="Rectangle 253"/>
          <p:cNvSpPr>
            <a:spLocks noChangeArrowheads="1"/>
          </p:cNvSpPr>
          <p:nvPr/>
        </p:nvSpPr>
        <p:spPr bwMode="auto">
          <a:xfrm>
            <a:off x="2114550" y="2795588"/>
            <a:ext cx="317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i</a:t>
            </a:r>
            <a:endParaRPr lang="en-US" sz="1800">
              <a:solidFill>
                <a:srgbClr val="003399"/>
              </a:solidFill>
            </a:endParaRPr>
          </a:p>
        </p:txBody>
      </p:sp>
      <p:sp>
        <p:nvSpPr>
          <p:cNvPr id="62716" name="Rectangle 254"/>
          <p:cNvSpPr>
            <a:spLocks noChangeArrowheads="1"/>
          </p:cNvSpPr>
          <p:nvPr/>
        </p:nvSpPr>
        <p:spPr bwMode="auto">
          <a:xfrm>
            <a:off x="2144713" y="2795588"/>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s</a:t>
            </a:r>
            <a:endParaRPr lang="en-US" sz="1800">
              <a:solidFill>
                <a:srgbClr val="003399"/>
              </a:solidFill>
            </a:endParaRPr>
          </a:p>
        </p:txBody>
      </p:sp>
      <p:sp>
        <p:nvSpPr>
          <p:cNvPr id="62717" name="Rectangle 255"/>
          <p:cNvSpPr>
            <a:spLocks noChangeArrowheads="1"/>
          </p:cNvSpPr>
          <p:nvPr/>
        </p:nvSpPr>
        <p:spPr bwMode="auto">
          <a:xfrm>
            <a:off x="2216150" y="2795588"/>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s</a:t>
            </a:r>
            <a:endParaRPr lang="en-US" sz="1800">
              <a:solidFill>
                <a:srgbClr val="003399"/>
              </a:solidFill>
            </a:endParaRPr>
          </a:p>
        </p:txBody>
      </p:sp>
      <p:sp>
        <p:nvSpPr>
          <p:cNvPr id="62718" name="Rectangle 256"/>
          <p:cNvSpPr>
            <a:spLocks noChangeArrowheads="1"/>
          </p:cNvSpPr>
          <p:nvPr/>
        </p:nvSpPr>
        <p:spPr bwMode="auto">
          <a:xfrm>
            <a:off x="2289175" y="2795588"/>
            <a:ext cx="0" cy="274637"/>
          </a:xfrm>
          <a:prstGeom prst="rect">
            <a:avLst/>
          </a:prstGeom>
          <a:noFill/>
          <a:ln w="9525">
            <a:noFill/>
            <a:miter lim="800000"/>
            <a:headEnd/>
            <a:tailEnd/>
          </a:ln>
        </p:spPr>
        <p:txBody>
          <a:bodyPr wrap="none" lIns="0" tIns="0" rIns="0" bIns="0">
            <a:spAutoFit/>
          </a:bodyPr>
          <a:lstStyle/>
          <a:p>
            <a:endParaRPr lang="en-GB" sz="1800">
              <a:solidFill>
                <a:srgbClr val="003399"/>
              </a:solidFill>
            </a:endParaRPr>
          </a:p>
        </p:txBody>
      </p:sp>
      <p:sp>
        <p:nvSpPr>
          <p:cNvPr id="62719" name="Rectangle 257"/>
          <p:cNvSpPr>
            <a:spLocks noChangeArrowheads="1"/>
          </p:cNvSpPr>
          <p:nvPr/>
        </p:nvSpPr>
        <p:spPr bwMode="auto">
          <a:xfrm>
            <a:off x="1685925" y="2962275"/>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e</a:t>
            </a:r>
            <a:endParaRPr lang="en-US" sz="1800">
              <a:solidFill>
                <a:srgbClr val="003399"/>
              </a:solidFill>
            </a:endParaRPr>
          </a:p>
        </p:txBody>
      </p:sp>
      <p:sp>
        <p:nvSpPr>
          <p:cNvPr id="62720" name="Rectangle 258"/>
          <p:cNvSpPr>
            <a:spLocks noChangeArrowheads="1"/>
          </p:cNvSpPr>
          <p:nvPr/>
        </p:nvSpPr>
        <p:spPr bwMode="auto">
          <a:xfrm>
            <a:off x="1766888" y="2962275"/>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x</a:t>
            </a:r>
            <a:endParaRPr lang="en-US" sz="1800">
              <a:solidFill>
                <a:srgbClr val="003399"/>
              </a:solidFill>
            </a:endParaRPr>
          </a:p>
        </p:txBody>
      </p:sp>
      <p:sp>
        <p:nvSpPr>
          <p:cNvPr id="62721" name="Rectangle 259"/>
          <p:cNvSpPr>
            <a:spLocks noChangeArrowheads="1"/>
          </p:cNvSpPr>
          <p:nvPr/>
        </p:nvSpPr>
        <p:spPr bwMode="auto">
          <a:xfrm>
            <a:off x="1835150" y="2962275"/>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c</a:t>
            </a:r>
            <a:endParaRPr lang="en-US" sz="1800">
              <a:solidFill>
                <a:srgbClr val="003399"/>
              </a:solidFill>
            </a:endParaRPr>
          </a:p>
        </p:txBody>
      </p:sp>
      <p:sp>
        <p:nvSpPr>
          <p:cNvPr id="62722" name="Rectangle 260"/>
          <p:cNvSpPr>
            <a:spLocks noChangeArrowheads="1"/>
          </p:cNvSpPr>
          <p:nvPr/>
        </p:nvSpPr>
        <p:spPr bwMode="auto">
          <a:xfrm>
            <a:off x="1906588" y="2962275"/>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e</a:t>
            </a:r>
            <a:endParaRPr lang="en-US" sz="1800">
              <a:solidFill>
                <a:srgbClr val="003399"/>
              </a:solidFill>
            </a:endParaRPr>
          </a:p>
        </p:txBody>
      </p:sp>
      <p:sp>
        <p:nvSpPr>
          <p:cNvPr id="62723" name="Rectangle 261"/>
          <p:cNvSpPr>
            <a:spLocks noChangeArrowheads="1"/>
          </p:cNvSpPr>
          <p:nvPr/>
        </p:nvSpPr>
        <p:spPr bwMode="auto">
          <a:xfrm>
            <a:off x="1982788" y="2962275"/>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p</a:t>
            </a:r>
            <a:endParaRPr lang="en-US" sz="1800">
              <a:solidFill>
                <a:srgbClr val="003399"/>
              </a:solidFill>
            </a:endParaRPr>
          </a:p>
        </p:txBody>
      </p:sp>
      <p:sp>
        <p:nvSpPr>
          <p:cNvPr id="62724" name="Rectangle 262"/>
          <p:cNvSpPr>
            <a:spLocks noChangeArrowheads="1"/>
          </p:cNvSpPr>
          <p:nvPr/>
        </p:nvSpPr>
        <p:spPr bwMode="auto">
          <a:xfrm>
            <a:off x="2063750" y="2962275"/>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t</a:t>
            </a:r>
            <a:endParaRPr lang="en-US" sz="1800">
              <a:solidFill>
                <a:srgbClr val="003399"/>
              </a:solidFill>
            </a:endParaRPr>
          </a:p>
        </p:txBody>
      </p:sp>
      <p:sp>
        <p:nvSpPr>
          <p:cNvPr id="62725" name="Rectangle 263"/>
          <p:cNvSpPr>
            <a:spLocks noChangeArrowheads="1"/>
          </p:cNvSpPr>
          <p:nvPr/>
        </p:nvSpPr>
        <p:spPr bwMode="auto">
          <a:xfrm>
            <a:off x="2101850" y="2962275"/>
            <a:ext cx="317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i</a:t>
            </a:r>
            <a:endParaRPr lang="en-US" sz="1800">
              <a:solidFill>
                <a:srgbClr val="003399"/>
              </a:solidFill>
            </a:endParaRPr>
          </a:p>
        </p:txBody>
      </p:sp>
      <p:sp>
        <p:nvSpPr>
          <p:cNvPr id="62726" name="Rectangle 264"/>
          <p:cNvSpPr>
            <a:spLocks noChangeArrowheads="1"/>
          </p:cNvSpPr>
          <p:nvPr/>
        </p:nvSpPr>
        <p:spPr bwMode="auto">
          <a:xfrm>
            <a:off x="2135188" y="2962275"/>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o</a:t>
            </a:r>
            <a:endParaRPr lang="en-US" sz="1800">
              <a:solidFill>
                <a:srgbClr val="003399"/>
              </a:solidFill>
            </a:endParaRPr>
          </a:p>
        </p:txBody>
      </p:sp>
      <p:sp>
        <p:nvSpPr>
          <p:cNvPr id="62727" name="Rectangle 265"/>
          <p:cNvSpPr>
            <a:spLocks noChangeArrowheads="1"/>
          </p:cNvSpPr>
          <p:nvPr/>
        </p:nvSpPr>
        <p:spPr bwMode="auto">
          <a:xfrm>
            <a:off x="2212975" y="2962275"/>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n</a:t>
            </a:r>
            <a:endParaRPr lang="en-US" sz="1800">
              <a:solidFill>
                <a:srgbClr val="003399"/>
              </a:solidFill>
            </a:endParaRPr>
          </a:p>
        </p:txBody>
      </p:sp>
      <p:sp>
        <p:nvSpPr>
          <p:cNvPr id="62728" name="Freeform 266"/>
          <p:cNvSpPr>
            <a:spLocks/>
          </p:cNvSpPr>
          <p:nvPr/>
        </p:nvSpPr>
        <p:spPr bwMode="auto">
          <a:xfrm>
            <a:off x="7481888" y="4962525"/>
            <a:ext cx="71437" cy="71438"/>
          </a:xfrm>
          <a:custGeom>
            <a:avLst/>
            <a:gdLst>
              <a:gd name="T0" fmla="*/ 2147483647 w 45"/>
              <a:gd name="T1" fmla="*/ 0 h 45"/>
              <a:gd name="T2" fmla="*/ 0 w 45"/>
              <a:gd name="T3" fmla="*/ 0 h 45"/>
              <a:gd name="T4" fmla="*/ 2147483647 w 45"/>
              <a:gd name="T5" fmla="*/ 2147483647 h 45"/>
              <a:gd name="T6" fmla="*/ 2147483647 w 45"/>
              <a:gd name="T7" fmla="*/ 0 h 45"/>
              <a:gd name="T8" fmla="*/ 2147483647 w 45"/>
              <a:gd name="T9" fmla="*/ 0 h 45"/>
              <a:gd name="T10" fmla="*/ 0 60000 65536"/>
              <a:gd name="T11" fmla="*/ 0 60000 65536"/>
              <a:gd name="T12" fmla="*/ 0 60000 65536"/>
              <a:gd name="T13" fmla="*/ 0 60000 65536"/>
              <a:gd name="T14" fmla="*/ 0 60000 65536"/>
              <a:gd name="T15" fmla="*/ 0 w 45"/>
              <a:gd name="T16" fmla="*/ 0 h 45"/>
              <a:gd name="T17" fmla="*/ 45 w 45"/>
              <a:gd name="T18" fmla="*/ 45 h 45"/>
            </a:gdLst>
            <a:ahLst/>
            <a:cxnLst>
              <a:cxn ang="T10">
                <a:pos x="T0" y="T1"/>
              </a:cxn>
              <a:cxn ang="T11">
                <a:pos x="T2" y="T3"/>
              </a:cxn>
              <a:cxn ang="T12">
                <a:pos x="T4" y="T5"/>
              </a:cxn>
              <a:cxn ang="T13">
                <a:pos x="T6" y="T7"/>
              </a:cxn>
              <a:cxn ang="T14">
                <a:pos x="T8" y="T9"/>
              </a:cxn>
            </a:cxnLst>
            <a:rect l="T15" t="T16" r="T17" b="T18"/>
            <a:pathLst>
              <a:path w="45" h="45">
                <a:moveTo>
                  <a:pt x="45" y="0"/>
                </a:moveTo>
                <a:lnTo>
                  <a:pt x="0" y="0"/>
                </a:lnTo>
                <a:lnTo>
                  <a:pt x="24" y="45"/>
                </a:lnTo>
                <a:lnTo>
                  <a:pt x="45" y="0"/>
                </a:lnTo>
                <a:close/>
              </a:path>
            </a:pathLst>
          </a:custGeom>
          <a:solidFill>
            <a:srgbClr val="000000"/>
          </a:solidFill>
          <a:ln w="9525">
            <a:noFill/>
            <a:round/>
            <a:headEnd/>
            <a:tailEnd/>
          </a:ln>
        </p:spPr>
        <p:txBody>
          <a:bodyPr/>
          <a:lstStyle/>
          <a:p>
            <a:endParaRPr lang="en-US"/>
          </a:p>
        </p:txBody>
      </p:sp>
      <p:sp>
        <p:nvSpPr>
          <p:cNvPr id="62729" name="Rectangle 267"/>
          <p:cNvSpPr>
            <a:spLocks noChangeArrowheads="1"/>
          </p:cNvSpPr>
          <p:nvPr/>
        </p:nvSpPr>
        <p:spPr bwMode="auto">
          <a:xfrm>
            <a:off x="2809875" y="2757488"/>
            <a:ext cx="1016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N</a:t>
            </a:r>
            <a:endParaRPr lang="en-US" sz="1800">
              <a:solidFill>
                <a:srgbClr val="003399"/>
              </a:solidFill>
            </a:endParaRPr>
          </a:p>
        </p:txBody>
      </p:sp>
      <p:sp>
        <p:nvSpPr>
          <p:cNvPr id="62730" name="Rectangle 268"/>
          <p:cNvSpPr>
            <a:spLocks noChangeArrowheads="1"/>
          </p:cNvSpPr>
          <p:nvPr/>
        </p:nvSpPr>
        <p:spPr bwMode="auto">
          <a:xfrm>
            <a:off x="2913063" y="2757488"/>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o</a:t>
            </a:r>
            <a:endParaRPr lang="en-US" sz="1800">
              <a:solidFill>
                <a:srgbClr val="003399"/>
              </a:solidFill>
            </a:endParaRPr>
          </a:p>
        </p:txBody>
      </p:sp>
      <p:sp>
        <p:nvSpPr>
          <p:cNvPr id="62731" name="Rectangle 269"/>
          <p:cNvSpPr>
            <a:spLocks noChangeArrowheads="1"/>
          </p:cNvSpPr>
          <p:nvPr/>
        </p:nvSpPr>
        <p:spPr bwMode="auto">
          <a:xfrm>
            <a:off x="4291013" y="5368925"/>
            <a:ext cx="93662"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Y</a:t>
            </a:r>
            <a:endParaRPr lang="en-US" sz="1800">
              <a:solidFill>
                <a:srgbClr val="003399"/>
              </a:solidFill>
            </a:endParaRPr>
          </a:p>
        </p:txBody>
      </p:sp>
      <p:sp>
        <p:nvSpPr>
          <p:cNvPr id="62732" name="Rectangle 270"/>
          <p:cNvSpPr>
            <a:spLocks noChangeArrowheads="1"/>
          </p:cNvSpPr>
          <p:nvPr/>
        </p:nvSpPr>
        <p:spPr bwMode="auto">
          <a:xfrm>
            <a:off x="4384675" y="5368925"/>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e</a:t>
            </a:r>
            <a:endParaRPr lang="en-US" sz="1800">
              <a:solidFill>
                <a:srgbClr val="003399"/>
              </a:solidFill>
            </a:endParaRPr>
          </a:p>
        </p:txBody>
      </p:sp>
      <p:sp>
        <p:nvSpPr>
          <p:cNvPr id="62733" name="Rectangle 271"/>
          <p:cNvSpPr>
            <a:spLocks noChangeArrowheads="1"/>
          </p:cNvSpPr>
          <p:nvPr/>
        </p:nvSpPr>
        <p:spPr bwMode="auto">
          <a:xfrm>
            <a:off x="4465638" y="5368925"/>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s</a:t>
            </a:r>
            <a:endParaRPr lang="en-US" sz="1800">
              <a:solidFill>
                <a:srgbClr val="003399"/>
              </a:solidFill>
            </a:endParaRPr>
          </a:p>
        </p:txBody>
      </p:sp>
      <p:sp>
        <p:nvSpPr>
          <p:cNvPr id="62734" name="Rectangle 272"/>
          <p:cNvSpPr>
            <a:spLocks noChangeArrowheads="1"/>
          </p:cNvSpPr>
          <p:nvPr/>
        </p:nvSpPr>
        <p:spPr bwMode="auto">
          <a:xfrm>
            <a:off x="2809875" y="5368925"/>
            <a:ext cx="1016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N</a:t>
            </a:r>
            <a:endParaRPr lang="en-US" sz="1800">
              <a:solidFill>
                <a:srgbClr val="003399"/>
              </a:solidFill>
            </a:endParaRPr>
          </a:p>
        </p:txBody>
      </p:sp>
      <p:sp>
        <p:nvSpPr>
          <p:cNvPr id="62735" name="Rectangle 273"/>
          <p:cNvSpPr>
            <a:spLocks noChangeArrowheads="1"/>
          </p:cNvSpPr>
          <p:nvPr/>
        </p:nvSpPr>
        <p:spPr bwMode="auto">
          <a:xfrm>
            <a:off x="2913063" y="5368925"/>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o</a:t>
            </a:r>
            <a:endParaRPr lang="en-US" sz="1800">
              <a:solidFill>
                <a:srgbClr val="003399"/>
              </a:solidFill>
            </a:endParaRPr>
          </a:p>
        </p:txBody>
      </p:sp>
      <p:sp>
        <p:nvSpPr>
          <p:cNvPr id="62736" name="Rectangle 274"/>
          <p:cNvSpPr>
            <a:spLocks noChangeArrowheads="1"/>
          </p:cNvSpPr>
          <p:nvPr/>
        </p:nvSpPr>
        <p:spPr bwMode="auto">
          <a:xfrm>
            <a:off x="5559425" y="3594100"/>
            <a:ext cx="93663"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Y</a:t>
            </a:r>
            <a:endParaRPr lang="en-US" sz="1800">
              <a:solidFill>
                <a:srgbClr val="003399"/>
              </a:solidFill>
            </a:endParaRPr>
          </a:p>
        </p:txBody>
      </p:sp>
      <p:sp>
        <p:nvSpPr>
          <p:cNvPr id="62737" name="Rectangle 275"/>
          <p:cNvSpPr>
            <a:spLocks noChangeArrowheads="1"/>
          </p:cNvSpPr>
          <p:nvPr/>
        </p:nvSpPr>
        <p:spPr bwMode="auto">
          <a:xfrm>
            <a:off x="5653088" y="3594100"/>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e</a:t>
            </a:r>
            <a:endParaRPr lang="en-US" sz="1800">
              <a:solidFill>
                <a:srgbClr val="003399"/>
              </a:solidFill>
            </a:endParaRPr>
          </a:p>
        </p:txBody>
      </p:sp>
      <p:sp>
        <p:nvSpPr>
          <p:cNvPr id="62738" name="Rectangle 276"/>
          <p:cNvSpPr>
            <a:spLocks noChangeArrowheads="1"/>
          </p:cNvSpPr>
          <p:nvPr/>
        </p:nvSpPr>
        <p:spPr bwMode="auto">
          <a:xfrm>
            <a:off x="5734050" y="3594100"/>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s</a:t>
            </a:r>
            <a:endParaRPr lang="en-US" sz="1800">
              <a:solidFill>
                <a:srgbClr val="003399"/>
              </a:solidFill>
            </a:endParaRPr>
          </a:p>
        </p:txBody>
      </p:sp>
      <p:sp>
        <p:nvSpPr>
          <p:cNvPr id="62739" name="Rectangle 277"/>
          <p:cNvSpPr>
            <a:spLocks noChangeArrowheads="1"/>
          </p:cNvSpPr>
          <p:nvPr/>
        </p:nvSpPr>
        <p:spPr bwMode="auto">
          <a:xfrm>
            <a:off x="4079875" y="3594100"/>
            <a:ext cx="1016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N</a:t>
            </a:r>
            <a:endParaRPr lang="en-US" sz="1800">
              <a:solidFill>
                <a:srgbClr val="003399"/>
              </a:solidFill>
            </a:endParaRPr>
          </a:p>
        </p:txBody>
      </p:sp>
      <p:sp>
        <p:nvSpPr>
          <p:cNvPr id="62740" name="Rectangle 278"/>
          <p:cNvSpPr>
            <a:spLocks noChangeArrowheads="1"/>
          </p:cNvSpPr>
          <p:nvPr/>
        </p:nvSpPr>
        <p:spPr bwMode="auto">
          <a:xfrm>
            <a:off x="4181475" y="3594100"/>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o</a:t>
            </a:r>
            <a:endParaRPr lang="en-US" sz="1800">
              <a:solidFill>
                <a:srgbClr val="003399"/>
              </a:solidFill>
            </a:endParaRPr>
          </a:p>
        </p:txBody>
      </p:sp>
      <p:sp>
        <p:nvSpPr>
          <p:cNvPr id="62741" name="Freeform 279"/>
          <p:cNvSpPr>
            <a:spLocks/>
          </p:cNvSpPr>
          <p:nvPr/>
        </p:nvSpPr>
        <p:spPr bwMode="auto">
          <a:xfrm>
            <a:off x="5543550" y="4187825"/>
            <a:ext cx="1268413" cy="876300"/>
          </a:xfrm>
          <a:custGeom>
            <a:avLst/>
            <a:gdLst>
              <a:gd name="T0" fmla="*/ 2147483647 w 799"/>
              <a:gd name="T1" fmla="*/ 0 h 552"/>
              <a:gd name="T2" fmla="*/ 0 w 799"/>
              <a:gd name="T3" fmla="*/ 2147483647 h 552"/>
              <a:gd name="T4" fmla="*/ 2147483647 w 799"/>
              <a:gd name="T5" fmla="*/ 2147483647 h 552"/>
              <a:gd name="T6" fmla="*/ 2147483647 w 799"/>
              <a:gd name="T7" fmla="*/ 2147483647 h 552"/>
              <a:gd name="T8" fmla="*/ 2147483647 w 799"/>
              <a:gd name="T9" fmla="*/ 0 h 552"/>
              <a:gd name="T10" fmla="*/ 2147483647 w 799"/>
              <a:gd name="T11" fmla="*/ 0 h 552"/>
              <a:gd name="T12" fmla="*/ 0 60000 65536"/>
              <a:gd name="T13" fmla="*/ 0 60000 65536"/>
              <a:gd name="T14" fmla="*/ 0 60000 65536"/>
              <a:gd name="T15" fmla="*/ 0 60000 65536"/>
              <a:gd name="T16" fmla="*/ 0 60000 65536"/>
              <a:gd name="T17" fmla="*/ 0 60000 65536"/>
              <a:gd name="T18" fmla="*/ 0 w 799"/>
              <a:gd name="T19" fmla="*/ 0 h 552"/>
              <a:gd name="T20" fmla="*/ 799 w 799"/>
              <a:gd name="T21" fmla="*/ 552 h 552"/>
            </a:gdLst>
            <a:ahLst/>
            <a:cxnLst>
              <a:cxn ang="T12">
                <a:pos x="T0" y="T1"/>
              </a:cxn>
              <a:cxn ang="T13">
                <a:pos x="T2" y="T3"/>
              </a:cxn>
              <a:cxn ang="T14">
                <a:pos x="T4" y="T5"/>
              </a:cxn>
              <a:cxn ang="T15">
                <a:pos x="T6" y="T7"/>
              </a:cxn>
              <a:cxn ang="T16">
                <a:pos x="T8" y="T9"/>
              </a:cxn>
              <a:cxn ang="T17">
                <a:pos x="T10" y="T11"/>
              </a:cxn>
            </a:cxnLst>
            <a:rect l="T18" t="T19" r="T20" b="T21"/>
            <a:pathLst>
              <a:path w="799" h="552">
                <a:moveTo>
                  <a:pt x="398" y="0"/>
                </a:moveTo>
                <a:lnTo>
                  <a:pt x="0" y="278"/>
                </a:lnTo>
                <a:lnTo>
                  <a:pt x="398" y="552"/>
                </a:lnTo>
                <a:lnTo>
                  <a:pt x="799" y="278"/>
                </a:lnTo>
                <a:lnTo>
                  <a:pt x="398" y="0"/>
                </a:lnTo>
                <a:close/>
              </a:path>
            </a:pathLst>
          </a:custGeom>
          <a:solidFill>
            <a:srgbClr val="FCE9D6"/>
          </a:solidFill>
          <a:ln w="9525">
            <a:noFill/>
            <a:round/>
            <a:headEnd/>
            <a:tailEnd/>
          </a:ln>
        </p:spPr>
        <p:txBody>
          <a:bodyPr/>
          <a:lstStyle/>
          <a:p>
            <a:endParaRPr lang="en-US"/>
          </a:p>
        </p:txBody>
      </p:sp>
      <p:sp>
        <p:nvSpPr>
          <p:cNvPr id="62742" name="Freeform 280"/>
          <p:cNvSpPr>
            <a:spLocks/>
          </p:cNvSpPr>
          <p:nvPr/>
        </p:nvSpPr>
        <p:spPr bwMode="auto">
          <a:xfrm>
            <a:off x="5543550" y="4187825"/>
            <a:ext cx="1268413" cy="876300"/>
          </a:xfrm>
          <a:custGeom>
            <a:avLst/>
            <a:gdLst>
              <a:gd name="T0" fmla="*/ 2147483647 w 799"/>
              <a:gd name="T1" fmla="*/ 0 h 552"/>
              <a:gd name="T2" fmla="*/ 0 w 799"/>
              <a:gd name="T3" fmla="*/ 2147483647 h 552"/>
              <a:gd name="T4" fmla="*/ 2147483647 w 799"/>
              <a:gd name="T5" fmla="*/ 2147483647 h 552"/>
              <a:gd name="T6" fmla="*/ 2147483647 w 799"/>
              <a:gd name="T7" fmla="*/ 2147483647 h 552"/>
              <a:gd name="T8" fmla="*/ 2147483647 w 799"/>
              <a:gd name="T9" fmla="*/ 0 h 552"/>
              <a:gd name="T10" fmla="*/ 2147483647 w 799"/>
              <a:gd name="T11" fmla="*/ 0 h 552"/>
              <a:gd name="T12" fmla="*/ 0 60000 65536"/>
              <a:gd name="T13" fmla="*/ 0 60000 65536"/>
              <a:gd name="T14" fmla="*/ 0 60000 65536"/>
              <a:gd name="T15" fmla="*/ 0 60000 65536"/>
              <a:gd name="T16" fmla="*/ 0 60000 65536"/>
              <a:gd name="T17" fmla="*/ 0 60000 65536"/>
              <a:gd name="T18" fmla="*/ 0 w 799"/>
              <a:gd name="T19" fmla="*/ 0 h 552"/>
              <a:gd name="T20" fmla="*/ 799 w 799"/>
              <a:gd name="T21" fmla="*/ 552 h 552"/>
            </a:gdLst>
            <a:ahLst/>
            <a:cxnLst>
              <a:cxn ang="T12">
                <a:pos x="T0" y="T1"/>
              </a:cxn>
              <a:cxn ang="T13">
                <a:pos x="T2" y="T3"/>
              </a:cxn>
              <a:cxn ang="T14">
                <a:pos x="T4" y="T5"/>
              </a:cxn>
              <a:cxn ang="T15">
                <a:pos x="T6" y="T7"/>
              </a:cxn>
              <a:cxn ang="T16">
                <a:pos x="T8" y="T9"/>
              </a:cxn>
              <a:cxn ang="T17">
                <a:pos x="T10" y="T11"/>
              </a:cxn>
            </a:cxnLst>
            <a:rect l="T18" t="T19" r="T20" b="T21"/>
            <a:pathLst>
              <a:path w="799" h="552">
                <a:moveTo>
                  <a:pt x="398" y="0"/>
                </a:moveTo>
                <a:lnTo>
                  <a:pt x="0" y="278"/>
                </a:lnTo>
                <a:lnTo>
                  <a:pt x="398" y="552"/>
                </a:lnTo>
                <a:lnTo>
                  <a:pt x="799" y="278"/>
                </a:lnTo>
                <a:lnTo>
                  <a:pt x="398" y="0"/>
                </a:lnTo>
              </a:path>
            </a:pathLst>
          </a:custGeom>
          <a:noFill/>
          <a:ln w="17463">
            <a:solidFill>
              <a:srgbClr val="000000"/>
            </a:solidFill>
            <a:prstDash val="solid"/>
            <a:round/>
            <a:headEnd/>
            <a:tailEnd/>
          </a:ln>
        </p:spPr>
        <p:txBody>
          <a:bodyPr/>
          <a:lstStyle/>
          <a:p>
            <a:endParaRPr lang="en-US"/>
          </a:p>
        </p:txBody>
      </p:sp>
      <p:sp>
        <p:nvSpPr>
          <p:cNvPr id="62743" name="Rectangle 281"/>
          <p:cNvSpPr>
            <a:spLocks noChangeArrowheads="1"/>
          </p:cNvSpPr>
          <p:nvPr/>
        </p:nvSpPr>
        <p:spPr bwMode="auto">
          <a:xfrm>
            <a:off x="5776913" y="4492625"/>
            <a:ext cx="131762"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W</a:t>
            </a:r>
            <a:endParaRPr lang="en-US" sz="1800">
              <a:solidFill>
                <a:srgbClr val="003399"/>
              </a:solidFill>
            </a:endParaRPr>
          </a:p>
        </p:txBody>
      </p:sp>
      <p:sp>
        <p:nvSpPr>
          <p:cNvPr id="62744" name="Rectangle 282"/>
          <p:cNvSpPr>
            <a:spLocks noChangeArrowheads="1"/>
          </p:cNvSpPr>
          <p:nvPr/>
        </p:nvSpPr>
        <p:spPr bwMode="auto">
          <a:xfrm>
            <a:off x="5911850" y="4492625"/>
            <a:ext cx="4603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r</a:t>
            </a:r>
            <a:endParaRPr lang="en-US" sz="1800">
              <a:solidFill>
                <a:srgbClr val="003399"/>
              </a:solidFill>
            </a:endParaRPr>
          </a:p>
        </p:txBody>
      </p:sp>
      <p:sp>
        <p:nvSpPr>
          <p:cNvPr id="62745" name="Rectangle 283"/>
          <p:cNvSpPr>
            <a:spLocks noChangeArrowheads="1"/>
          </p:cNvSpPr>
          <p:nvPr/>
        </p:nvSpPr>
        <p:spPr bwMode="auto">
          <a:xfrm>
            <a:off x="5959475" y="4492625"/>
            <a:ext cx="317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i</a:t>
            </a:r>
            <a:endParaRPr lang="en-US" sz="1800">
              <a:solidFill>
                <a:srgbClr val="003399"/>
              </a:solidFill>
            </a:endParaRPr>
          </a:p>
        </p:txBody>
      </p:sp>
      <p:sp>
        <p:nvSpPr>
          <p:cNvPr id="62746" name="Rectangle 284"/>
          <p:cNvSpPr>
            <a:spLocks noChangeArrowheads="1"/>
          </p:cNvSpPr>
          <p:nvPr/>
        </p:nvSpPr>
        <p:spPr bwMode="auto">
          <a:xfrm>
            <a:off x="5988050" y="4492625"/>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t</a:t>
            </a:r>
            <a:endParaRPr lang="en-US" sz="1800">
              <a:solidFill>
                <a:srgbClr val="003399"/>
              </a:solidFill>
            </a:endParaRPr>
          </a:p>
        </p:txBody>
      </p:sp>
      <p:sp>
        <p:nvSpPr>
          <p:cNvPr id="62747" name="Rectangle 285"/>
          <p:cNvSpPr>
            <a:spLocks noChangeArrowheads="1"/>
          </p:cNvSpPr>
          <p:nvPr/>
        </p:nvSpPr>
        <p:spPr bwMode="auto">
          <a:xfrm>
            <a:off x="6026150" y="4492625"/>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e</a:t>
            </a:r>
            <a:endParaRPr lang="en-US" sz="1800">
              <a:solidFill>
                <a:srgbClr val="003399"/>
              </a:solidFill>
            </a:endParaRPr>
          </a:p>
        </p:txBody>
      </p:sp>
      <p:sp>
        <p:nvSpPr>
          <p:cNvPr id="62748" name="Rectangle 286"/>
          <p:cNvSpPr>
            <a:spLocks noChangeArrowheads="1"/>
          </p:cNvSpPr>
          <p:nvPr/>
        </p:nvSpPr>
        <p:spPr bwMode="auto">
          <a:xfrm>
            <a:off x="6107113" y="4492625"/>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 </a:t>
            </a:r>
            <a:endParaRPr lang="en-US" sz="1800">
              <a:solidFill>
                <a:srgbClr val="003399"/>
              </a:solidFill>
            </a:endParaRPr>
          </a:p>
        </p:txBody>
      </p:sp>
      <p:sp>
        <p:nvSpPr>
          <p:cNvPr id="62749" name="Rectangle 287"/>
          <p:cNvSpPr>
            <a:spLocks noChangeArrowheads="1"/>
          </p:cNvSpPr>
          <p:nvPr/>
        </p:nvSpPr>
        <p:spPr bwMode="auto">
          <a:xfrm>
            <a:off x="6145213" y="4492625"/>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a:t>
            </a:r>
            <a:endParaRPr lang="en-US" sz="1800">
              <a:solidFill>
                <a:srgbClr val="003399"/>
              </a:solidFill>
            </a:endParaRPr>
          </a:p>
        </p:txBody>
      </p:sp>
      <p:sp>
        <p:nvSpPr>
          <p:cNvPr id="62750" name="Rectangle 288"/>
          <p:cNvSpPr>
            <a:spLocks noChangeArrowheads="1"/>
          </p:cNvSpPr>
          <p:nvPr/>
        </p:nvSpPr>
        <p:spPr bwMode="auto">
          <a:xfrm>
            <a:off x="6226175" y="4492625"/>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c</a:t>
            </a:r>
            <a:endParaRPr lang="en-US" sz="1800">
              <a:solidFill>
                <a:srgbClr val="003399"/>
              </a:solidFill>
            </a:endParaRPr>
          </a:p>
        </p:txBody>
      </p:sp>
      <p:sp>
        <p:nvSpPr>
          <p:cNvPr id="62751" name="Rectangle 289"/>
          <p:cNvSpPr>
            <a:spLocks noChangeArrowheads="1"/>
          </p:cNvSpPr>
          <p:nvPr/>
        </p:nvSpPr>
        <p:spPr bwMode="auto">
          <a:xfrm>
            <a:off x="6294438" y="4492625"/>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c</a:t>
            </a:r>
            <a:endParaRPr lang="en-US" sz="1800">
              <a:solidFill>
                <a:srgbClr val="003399"/>
              </a:solidFill>
            </a:endParaRPr>
          </a:p>
        </p:txBody>
      </p:sp>
      <p:sp>
        <p:nvSpPr>
          <p:cNvPr id="62752" name="Rectangle 290"/>
          <p:cNvSpPr>
            <a:spLocks noChangeArrowheads="1"/>
          </p:cNvSpPr>
          <p:nvPr/>
        </p:nvSpPr>
        <p:spPr bwMode="auto">
          <a:xfrm>
            <a:off x="6365875" y="4492625"/>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e</a:t>
            </a:r>
            <a:endParaRPr lang="en-US" sz="1800">
              <a:solidFill>
                <a:srgbClr val="003399"/>
              </a:solidFill>
            </a:endParaRPr>
          </a:p>
        </p:txBody>
      </p:sp>
      <p:sp>
        <p:nvSpPr>
          <p:cNvPr id="62753" name="Rectangle 291"/>
          <p:cNvSpPr>
            <a:spLocks noChangeArrowheads="1"/>
          </p:cNvSpPr>
          <p:nvPr/>
        </p:nvSpPr>
        <p:spPr bwMode="auto">
          <a:xfrm>
            <a:off x="6442075" y="4492625"/>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s</a:t>
            </a:r>
            <a:endParaRPr lang="en-US" sz="1800">
              <a:solidFill>
                <a:srgbClr val="003399"/>
              </a:solidFill>
            </a:endParaRPr>
          </a:p>
        </p:txBody>
      </p:sp>
      <p:sp>
        <p:nvSpPr>
          <p:cNvPr id="62754" name="Rectangle 292"/>
          <p:cNvSpPr>
            <a:spLocks noChangeArrowheads="1"/>
          </p:cNvSpPr>
          <p:nvPr/>
        </p:nvSpPr>
        <p:spPr bwMode="auto">
          <a:xfrm>
            <a:off x="6515100" y="4492625"/>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s</a:t>
            </a:r>
            <a:endParaRPr lang="en-US" sz="1800">
              <a:solidFill>
                <a:srgbClr val="003399"/>
              </a:solidFill>
            </a:endParaRPr>
          </a:p>
        </p:txBody>
      </p:sp>
      <p:sp>
        <p:nvSpPr>
          <p:cNvPr id="62755" name="Rectangle 293"/>
          <p:cNvSpPr>
            <a:spLocks noChangeArrowheads="1"/>
          </p:cNvSpPr>
          <p:nvPr/>
        </p:nvSpPr>
        <p:spPr bwMode="auto">
          <a:xfrm>
            <a:off x="6586538" y="4492625"/>
            <a:ext cx="0" cy="274638"/>
          </a:xfrm>
          <a:prstGeom prst="rect">
            <a:avLst/>
          </a:prstGeom>
          <a:noFill/>
          <a:ln w="9525">
            <a:noFill/>
            <a:miter lim="800000"/>
            <a:headEnd/>
            <a:tailEnd/>
          </a:ln>
        </p:spPr>
        <p:txBody>
          <a:bodyPr wrap="none" lIns="0" tIns="0" rIns="0" bIns="0">
            <a:spAutoFit/>
          </a:bodyPr>
          <a:lstStyle/>
          <a:p>
            <a:endParaRPr lang="en-GB" sz="1800">
              <a:solidFill>
                <a:srgbClr val="003399"/>
              </a:solidFill>
            </a:endParaRPr>
          </a:p>
        </p:txBody>
      </p:sp>
      <p:sp>
        <p:nvSpPr>
          <p:cNvPr id="62756" name="Rectangle 294"/>
          <p:cNvSpPr>
            <a:spLocks noChangeArrowheads="1"/>
          </p:cNvSpPr>
          <p:nvPr/>
        </p:nvSpPr>
        <p:spPr bwMode="auto">
          <a:xfrm>
            <a:off x="5959475" y="4664075"/>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b</a:t>
            </a:r>
            <a:endParaRPr lang="en-US" sz="1800">
              <a:solidFill>
                <a:srgbClr val="003399"/>
              </a:solidFill>
            </a:endParaRPr>
          </a:p>
        </p:txBody>
      </p:sp>
      <p:sp>
        <p:nvSpPr>
          <p:cNvPr id="62757" name="Rectangle 295"/>
          <p:cNvSpPr>
            <a:spLocks noChangeArrowheads="1"/>
          </p:cNvSpPr>
          <p:nvPr/>
        </p:nvSpPr>
        <p:spPr bwMode="auto">
          <a:xfrm>
            <a:off x="6038850" y="4664075"/>
            <a:ext cx="317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i</a:t>
            </a:r>
            <a:endParaRPr lang="en-US" sz="1800">
              <a:solidFill>
                <a:srgbClr val="003399"/>
              </a:solidFill>
            </a:endParaRPr>
          </a:p>
        </p:txBody>
      </p:sp>
      <p:sp>
        <p:nvSpPr>
          <p:cNvPr id="62758" name="Rectangle 296"/>
          <p:cNvSpPr>
            <a:spLocks noChangeArrowheads="1"/>
          </p:cNvSpPr>
          <p:nvPr/>
        </p:nvSpPr>
        <p:spPr bwMode="auto">
          <a:xfrm>
            <a:off x="6069013" y="4664075"/>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t</a:t>
            </a:r>
            <a:endParaRPr lang="en-US" sz="1800">
              <a:solidFill>
                <a:srgbClr val="003399"/>
              </a:solidFill>
            </a:endParaRPr>
          </a:p>
        </p:txBody>
      </p:sp>
      <p:sp>
        <p:nvSpPr>
          <p:cNvPr id="62759" name="Rectangle 297"/>
          <p:cNvSpPr>
            <a:spLocks noChangeArrowheads="1"/>
          </p:cNvSpPr>
          <p:nvPr/>
        </p:nvSpPr>
        <p:spPr bwMode="auto">
          <a:xfrm>
            <a:off x="6111875" y="4664075"/>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 </a:t>
            </a:r>
            <a:endParaRPr lang="en-US" sz="1800">
              <a:solidFill>
                <a:srgbClr val="003399"/>
              </a:solidFill>
            </a:endParaRPr>
          </a:p>
        </p:txBody>
      </p:sp>
      <p:sp>
        <p:nvSpPr>
          <p:cNvPr id="62760" name="Rectangle 298"/>
          <p:cNvSpPr>
            <a:spLocks noChangeArrowheads="1"/>
          </p:cNvSpPr>
          <p:nvPr/>
        </p:nvSpPr>
        <p:spPr bwMode="auto">
          <a:xfrm>
            <a:off x="6149975" y="4664075"/>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o</a:t>
            </a:r>
            <a:endParaRPr lang="en-US" sz="1800">
              <a:solidFill>
                <a:srgbClr val="003399"/>
              </a:solidFill>
            </a:endParaRPr>
          </a:p>
        </p:txBody>
      </p:sp>
      <p:sp>
        <p:nvSpPr>
          <p:cNvPr id="62761" name="Rectangle 299"/>
          <p:cNvSpPr>
            <a:spLocks noChangeArrowheads="1"/>
          </p:cNvSpPr>
          <p:nvPr/>
        </p:nvSpPr>
        <p:spPr bwMode="auto">
          <a:xfrm>
            <a:off x="6226175" y="4664075"/>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n</a:t>
            </a:r>
            <a:endParaRPr lang="en-US" sz="1800">
              <a:solidFill>
                <a:srgbClr val="003399"/>
              </a:solidFill>
            </a:endParaRPr>
          </a:p>
        </p:txBody>
      </p:sp>
      <p:sp>
        <p:nvSpPr>
          <p:cNvPr id="62762" name="Rectangle 300"/>
          <p:cNvSpPr>
            <a:spLocks noChangeArrowheads="1"/>
          </p:cNvSpPr>
          <p:nvPr/>
        </p:nvSpPr>
        <p:spPr bwMode="auto">
          <a:xfrm>
            <a:off x="6307138" y="4664075"/>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t>
            </a:r>
            <a:endParaRPr lang="en-US" sz="1800">
              <a:solidFill>
                <a:srgbClr val="003399"/>
              </a:solidFill>
            </a:endParaRPr>
          </a:p>
        </p:txBody>
      </p:sp>
      <p:sp>
        <p:nvSpPr>
          <p:cNvPr id="62763" name="Rectangle 301"/>
          <p:cNvSpPr>
            <a:spLocks noChangeArrowheads="1"/>
          </p:cNvSpPr>
          <p:nvPr/>
        </p:nvSpPr>
        <p:spPr bwMode="auto">
          <a:xfrm>
            <a:off x="7808913" y="4826000"/>
            <a:ext cx="0" cy="274638"/>
          </a:xfrm>
          <a:prstGeom prst="rect">
            <a:avLst/>
          </a:prstGeom>
          <a:noFill/>
          <a:ln w="9525">
            <a:noFill/>
            <a:miter lim="800000"/>
            <a:headEnd/>
            <a:tailEnd/>
          </a:ln>
        </p:spPr>
        <p:txBody>
          <a:bodyPr wrap="none" lIns="0" tIns="0" rIns="0" bIns="0">
            <a:spAutoFit/>
          </a:bodyPr>
          <a:lstStyle/>
          <a:p>
            <a:endParaRPr lang="en-GB" sz="1800">
              <a:solidFill>
                <a:srgbClr val="003399"/>
              </a:solidFill>
            </a:endParaRPr>
          </a:p>
        </p:txBody>
      </p:sp>
      <p:sp>
        <p:nvSpPr>
          <p:cNvPr id="62764" name="Rectangle 302"/>
          <p:cNvSpPr>
            <a:spLocks noChangeArrowheads="1"/>
          </p:cNvSpPr>
          <p:nvPr/>
        </p:nvSpPr>
        <p:spPr bwMode="auto">
          <a:xfrm>
            <a:off x="6888163" y="4454525"/>
            <a:ext cx="93662"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Y</a:t>
            </a:r>
            <a:endParaRPr lang="en-US" sz="1800">
              <a:solidFill>
                <a:srgbClr val="003399"/>
              </a:solidFill>
            </a:endParaRPr>
          </a:p>
        </p:txBody>
      </p:sp>
      <p:sp>
        <p:nvSpPr>
          <p:cNvPr id="62765" name="Rectangle 303"/>
          <p:cNvSpPr>
            <a:spLocks noChangeArrowheads="1"/>
          </p:cNvSpPr>
          <p:nvPr/>
        </p:nvSpPr>
        <p:spPr bwMode="auto">
          <a:xfrm>
            <a:off x="6985000" y="4454525"/>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e</a:t>
            </a:r>
            <a:endParaRPr lang="en-US" sz="1800">
              <a:solidFill>
                <a:srgbClr val="003399"/>
              </a:solidFill>
            </a:endParaRPr>
          </a:p>
        </p:txBody>
      </p:sp>
      <p:sp>
        <p:nvSpPr>
          <p:cNvPr id="62766" name="Rectangle 304"/>
          <p:cNvSpPr>
            <a:spLocks noChangeArrowheads="1"/>
          </p:cNvSpPr>
          <p:nvPr/>
        </p:nvSpPr>
        <p:spPr bwMode="auto">
          <a:xfrm>
            <a:off x="7061200" y="4454525"/>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s</a:t>
            </a:r>
            <a:endParaRPr lang="en-US" sz="1800">
              <a:solidFill>
                <a:srgbClr val="003399"/>
              </a:solidFill>
            </a:endParaRPr>
          </a:p>
        </p:txBody>
      </p:sp>
      <p:sp>
        <p:nvSpPr>
          <p:cNvPr id="62767" name="Freeform 305"/>
          <p:cNvSpPr>
            <a:spLocks/>
          </p:cNvSpPr>
          <p:nvPr/>
        </p:nvSpPr>
        <p:spPr bwMode="auto">
          <a:xfrm>
            <a:off x="5148263" y="4945063"/>
            <a:ext cx="71437" cy="73025"/>
          </a:xfrm>
          <a:custGeom>
            <a:avLst/>
            <a:gdLst>
              <a:gd name="T0" fmla="*/ 2147483647 w 45"/>
              <a:gd name="T1" fmla="*/ 0 h 46"/>
              <a:gd name="T2" fmla="*/ 0 w 45"/>
              <a:gd name="T3" fmla="*/ 0 h 46"/>
              <a:gd name="T4" fmla="*/ 2147483647 w 45"/>
              <a:gd name="T5" fmla="*/ 2147483647 h 46"/>
              <a:gd name="T6" fmla="*/ 2147483647 w 45"/>
              <a:gd name="T7" fmla="*/ 0 h 46"/>
              <a:gd name="T8" fmla="*/ 2147483647 w 45"/>
              <a:gd name="T9" fmla="*/ 0 h 46"/>
              <a:gd name="T10" fmla="*/ 0 60000 65536"/>
              <a:gd name="T11" fmla="*/ 0 60000 65536"/>
              <a:gd name="T12" fmla="*/ 0 60000 65536"/>
              <a:gd name="T13" fmla="*/ 0 60000 65536"/>
              <a:gd name="T14" fmla="*/ 0 60000 65536"/>
              <a:gd name="T15" fmla="*/ 0 w 45"/>
              <a:gd name="T16" fmla="*/ 0 h 46"/>
              <a:gd name="T17" fmla="*/ 45 w 45"/>
              <a:gd name="T18" fmla="*/ 46 h 46"/>
            </a:gdLst>
            <a:ahLst/>
            <a:cxnLst>
              <a:cxn ang="T10">
                <a:pos x="T0" y="T1"/>
              </a:cxn>
              <a:cxn ang="T11">
                <a:pos x="T2" y="T3"/>
              </a:cxn>
              <a:cxn ang="T12">
                <a:pos x="T4" y="T5"/>
              </a:cxn>
              <a:cxn ang="T13">
                <a:pos x="T6" y="T7"/>
              </a:cxn>
              <a:cxn ang="T14">
                <a:pos x="T8" y="T9"/>
              </a:cxn>
            </a:cxnLst>
            <a:rect l="T15" t="T16" r="T17" b="T18"/>
            <a:pathLst>
              <a:path w="45" h="46">
                <a:moveTo>
                  <a:pt x="45" y="0"/>
                </a:moveTo>
                <a:lnTo>
                  <a:pt x="0" y="0"/>
                </a:lnTo>
                <a:lnTo>
                  <a:pt x="24" y="46"/>
                </a:lnTo>
                <a:lnTo>
                  <a:pt x="45" y="0"/>
                </a:lnTo>
                <a:close/>
              </a:path>
            </a:pathLst>
          </a:custGeom>
          <a:solidFill>
            <a:srgbClr val="000000"/>
          </a:solidFill>
          <a:ln w="9525">
            <a:noFill/>
            <a:round/>
            <a:headEnd/>
            <a:tailEnd/>
          </a:ln>
        </p:spPr>
        <p:txBody>
          <a:bodyPr/>
          <a:lstStyle/>
          <a:p>
            <a:endParaRPr lang="en-US"/>
          </a:p>
        </p:txBody>
      </p:sp>
      <p:sp>
        <p:nvSpPr>
          <p:cNvPr id="62768" name="Line 306"/>
          <p:cNvSpPr>
            <a:spLocks noChangeShapeType="1"/>
          </p:cNvSpPr>
          <p:nvPr/>
        </p:nvSpPr>
        <p:spPr bwMode="auto">
          <a:xfrm flipV="1">
            <a:off x="5181600" y="4624388"/>
            <a:ext cx="4763" cy="333375"/>
          </a:xfrm>
          <a:prstGeom prst="line">
            <a:avLst/>
          </a:prstGeom>
          <a:noFill/>
          <a:ln w="17463">
            <a:solidFill>
              <a:srgbClr val="000000"/>
            </a:solidFill>
            <a:round/>
            <a:headEnd/>
            <a:tailEnd/>
          </a:ln>
        </p:spPr>
        <p:txBody>
          <a:bodyPr/>
          <a:lstStyle/>
          <a:p>
            <a:endParaRPr lang="en-US"/>
          </a:p>
        </p:txBody>
      </p:sp>
      <p:sp>
        <p:nvSpPr>
          <p:cNvPr id="62769" name="Rectangle 307"/>
          <p:cNvSpPr>
            <a:spLocks noChangeArrowheads="1"/>
          </p:cNvSpPr>
          <p:nvPr/>
        </p:nvSpPr>
        <p:spPr bwMode="auto">
          <a:xfrm>
            <a:off x="5313363" y="4462463"/>
            <a:ext cx="1016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N</a:t>
            </a:r>
            <a:endParaRPr lang="en-US" sz="1800">
              <a:solidFill>
                <a:srgbClr val="003399"/>
              </a:solidFill>
            </a:endParaRPr>
          </a:p>
        </p:txBody>
      </p:sp>
      <p:sp>
        <p:nvSpPr>
          <p:cNvPr id="62770" name="Rectangle 308"/>
          <p:cNvSpPr>
            <a:spLocks noChangeArrowheads="1"/>
          </p:cNvSpPr>
          <p:nvPr/>
        </p:nvSpPr>
        <p:spPr bwMode="auto">
          <a:xfrm>
            <a:off x="5414963" y="4462463"/>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o</a:t>
            </a:r>
            <a:endParaRPr lang="en-US" sz="1800">
              <a:solidFill>
                <a:srgbClr val="003399"/>
              </a:solidFill>
            </a:endParaRPr>
          </a:p>
        </p:txBody>
      </p:sp>
      <p:sp>
        <p:nvSpPr>
          <p:cNvPr id="62771" name="Rectangle 309"/>
          <p:cNvSpPr>
            <a:spLocks noChangeArrowheads="1"/>
          </p:cNvSpPr>
          <p:nvPr/>
        </p:nvSpPr>
        <p:spPr bwMode="auto">
          <a:xfrm>
            <a:off x="4686300" y="5040313"/>
            <a:ext cx="131763"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W</a:t>
            </a:r>
            <a:endParaRPr lang="en-US" sz="1800">
              <a:solidFill>
                <a:srgbClr val="003399"/>
              </a:solidFill>
            </a:endParaRPr>
          </a:p>
        </p:txBody>
      </p:sp>
      <p:sp>
        <p:nvSpPr>
          <p:cNvPr id="62772" name="Rectangle 310"/>
          <p:cNvSpPr>
            <a:spLocks noChangeArrowheads="1"/>
          </p:cNvSpPr>
          <p:nvPr/>
        </p:nvSpPr>
        <p:spPr bwMode="auto">
          <a:xfrm>
            <a:off x="4818063" y="5040313"/>
            <a:ext cx="4603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r</a:t>
            </a:r>
            <a:endParaRPr lang="en-US" sz="1800">
              <a:solidFill>
                <a:srgbClr val="003399"/>
              </a:solidFill>
            </a:endParaRPr>
          </a:p>
        </p:txBody>
      </p:sp>
      <p:sp>
        <p:nvSpPr>
          <p:cNvPr id="62773" name="Rectangle 311"/>
          <p:cNvSpPr>
            <a:spLocks noChangeArrowheads="1"/>
          </p:cNvSpPr>
          <p:nvPr/>
        </p:nvSpPr>
        <p:spPr bwMode="auto">
          <a:xfrm>
            <a:off x="4868863" y="5040313"/>
            <a:ext cx="317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i</a:t>
            </a:r>
            <a:endParaRPr lang="en-US" sz="1800">
              <a:solidFill>
                <a:srgbClr val="003399"/>
              </a:solidFill>
            </a:endParaRPr>
          </a:p>
        </p:txBody>
      </p:sp>
      <p:sp>
        <p:nvSpPr>
          <p:cNvPr id="62774" name="Rectangle 312"/>
          <p:cNvSpPr>
            <a:spLocks noChangeArrowheads="1"/>
          </p:cNvSpPr>
          <p:nvPr/>
        </p:nvSpPr>
        <p:spPr bwMode="auto">
          <a:xfrm>
            <a:off x="4897438" y="5040313"/>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t</a:t>
            </a:r>
            <a:endParaRPr lang="en-US" sz="1800">
              <a:solidFill>
                <a:srgbClr val="003399"/>
              </a:solidFill>
            </a:endParaRPr>
          </a:p>
        </p:txBody>
      </p:sp>
      <p:sp>
        <p:nvSpPr>
          <p:cNvPr id="62775" name="Rectangle 313"/>
          <p:cNvSpPr>
            <a:spLocks noChangeArrowheads="1"/>
          </p:cNvSpPr>
          <p:nvPr/>
        </p:nvSpPr>
        <p:spPr bwMode="auto">
          <a:xfrm>
            <a:off x="4935538" y="5040313"/>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e</a:t>
            </a:r>
            <a:endParaRPr lang="en-US" sz="1800">
              <a:solidFill>
                <a:srgbClr val="003399"/>
              </a:solidFill>
            </a:endParaRPr>
          </a:p>
        </p:txBody>
      </p:sp>
      <p:sp>
        <p:nvSpPr>
          <p:cNvPr id="62776" name="Rectangle 314"/>
          <p:cNvSpPr>
            <a:spLocks noChangeArrowheads="1"/>
          </p:cNvSpPr>
          <p:nvPr/>
        </p:nvSpPr>
        <p:spPr bwMode="auto">
          <a:xfrm>
            <a:off x="5016500" y="5040313"/>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 </a:t>
            </a:r>
            <a:endParaRPr lang="en-US" sz="1800">
              <a:solidFill>
                <a:srgbClr val="003399"/>
              </a:solidFill>
            </a:endParaRPr>
          </a:p>
        </p:txBody>
      </p:sp>
      <p:sp>
        <p:nvSpPr>
          <p:cNvPr id="62777" name="Rectangle 315"/>
          <p:cNvSpPr>
            <a:spLocks noChangeArrowheads="1"/>
          </p:cNvSpPr>
          <p:nvPr/>
        </p:nvSpPr>
        <p:spPr bwMode="auto">
          <a:xfrm>
            <a:off x="5054600" y="5040313"/>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p</a:t>
            </a:r>
            <a:endParaRPr lang="en-US" sz="1800">
              <a:solidFill>
                <a:srgbClr val="003399"/>
              </a:solidFill>
            </a:endParaRPr>
          </a:p>
        </p:txBody>
      </p:sp>
      <p:sp>
        <p:nvSpPr>
          <p:cNvPr id="62778" name="Rectangle 316"/>
          <p:cNvSpPr>
            <a:spLocks noChangeArrowheads="1"/>
          </p:cNvSpPr>
          <p:nvPr/>
        </p:nvSpPr>
        <p:spPr bwMode="auto">
          <a:xfrm>
            <a:off x="5135563" y="5040313"/>
            <a:ext cx="4603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r</a:t>
            </a:r>
            <a:endParaRPr lang="en-US" sz="1800">
              <a:solidFill>
                <a:srgbClr val="003399"/>
              </a:solidFill>
            </a:endParaRPr>
          </a:p>
        </p:txBody>
      </p:sp>
      <p:sp>
        <p:nvSpPr>
          <p:cNvPr id="62779" name="Rectangle 317"/>
          <p:cNvSpPr>
            <a:spLocks noChangeArrowheads="1"/>
          </p:cNvSpPr>
          <p:nvPr/>
        </p:nvSpPr>
        <p:spPr bwMode="auto">
          <a:xfrm>
            <a:off x="5181600" y="5040313"/>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o</a:t>
            </a:r>
            <a:endParaRPr lang="en-US" sz="1800">
              <a:solidFill>
                <a:srgbClr val="003399"/>
              </a:solidFill>
            </a:endParaRPr>
          </a:p>
        </p:txBody>
      </p:sp>
      <p:sp>
        <p:nvSpPr>
          <p:cNvPr id="62780" name="Rectangle 318"/>
          <p:cNvSpPr>
            <a:spLocks noChangeArrowheads="1"/>
          </p:cNvSpPr>
          <p:nvPr/>
        </p:nvSpPr>
        <p:spPr bwMode="auto">
          <a:xfrm>
            <a:off x="5259388" y="5040313"/>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t</a:t>
            </a:r>
            <a:endParaRPr lang="en-US" sz="1800">
              <a:solidFill>
                <a:srgbClr val="003399"/>
              </a:solidFill>
            </a:endParaRPr>
          </a:p>
        </p:txBody>
      </p:sp>
      <p:sp>
        <p:nvSpPr>
          <p:cNvPr id="62781" name="Rectangle 319"/>
          <p:cNvSpPr>
            <a:spLocks noChangeArrowheads="1"/>
          </p:cNvSpPr>
          <p:nvPr/>
        </p:nvSpPr>
        <p:spPr bwMode="auto">
          <a:xfrm>
            <a:off x="5297488" y="5040313"/>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e</a:t>
            </a:r>
            <a:endParaRPr lang="en-US" sz="1800">
              <a:solidFill>
                <a:srgbClr val="003399"/>
              </a:solidFill>
            </a:endParaRPr>
          </a:p>
        </p:txBody>
      </p:sp>
      <p:sp>
        <p:nvSpPr>
          <p:cNvPr id="62782" name="Rectangle 320"/>
          <p:cNvSpPr>
            <a:spLocks noChangeArrowheads="1"/>
          </p:cNvSpPr>
          <p:nvPr/>
        </p:nvSpPr>
        <p:spPr bwMode="auto">
          <a:xfrm>
            <a:off x="5376863" y="5040313"/>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c</a:t>
            </a:r>
            <a:endParaRPr lang="en-US" sz="1800">
              <a:solidFill>
                <a:srgbClr val="003399"/>
              </a:solidFill>
            </a:endParaRPr>
          </a:p>
        </p:txBody>
      </p:sp>
      <p:sp>
        <p:nvSpPr>
          <p:cNvPr id="62783" name="Rectangle 321"/>
          <p:cNvSpPr>
            <a:spLocks noChangeArrowheads="1"/>
          </p:cNvSpPr>
          <p:nvPr/>
        </p:nvSpPr>
        <p:spPr bwMode="auto">
          <a:xfrm>
            <a:off x="5449888" y="5040313"/>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t</a:t>
            </a:r>
            <a:endParaRPr lang="en-US" sz="1800">
              <a:solidFill>
                <a:srgbClr val="003399"/>
              </a:solidFill>
            </a:endParaRPr>
          </a:p>
        </p:txBody>
      </p:sp>
      <p:sp>
        <p:nvSpPr>
          <p:cNvPr id="62784" name="Rectangle 322"/>
          <p:cNvSpPr>
            <a:spLocks noChangeArrowheads="1"/>
          </p:cNvSpPr>
          <p:nvPr/>
        </p:nvSpPr>
        <p:spPr bwMode="auto">
          <a:xfrm>
            <a:off x="5487988" y="5040313"/>
            <a:ext cx="317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i</a:t>
            </a:r>
            <a:endParaRPr lang="en-US" sz="1800">
              <a:solidFill>
                <a:srgbClr val="003399"/>
              </a:solidFill>
            </a:endParaRPr>
          </a:p>
        </p:txBody>
      </p:sp>
      <p:sp>
        <p:nvSpPr>
          <p:cNvPr id="62785" name="Rectangle 323"/>
          <p:cNvSpPr>
            <a:spLocks noChangeArrowheads="1"/>
          </p:cNvSpPr>
          <p:nvPr/>
        </p:nvSpPr>
        <p:spPr bwMode="auto">
          <a:xfrm>
            <a:off x="5518150" y="5040313"/>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o</a:t>
            </a:r>
            <a:endParaRPr lang="en-US" sz="1800">
              <a:solidFill>
                <a:srgbClr val="003399"/>
              </a:solidFill>
            </a:endParaRPr>
          </a:p>
        </p:txBody>
      </p:sp>
      <p:sp>
        <p:nvSpPr>
          <p:cNvPr id="62786" name="Rectangle 324"/>
          <p:cNvSpPr>
            <a:spLocks noChangeArrowheads="1"/>
          </p:cNvSpPr>
          <p:nvPr/>
        </p:nvSpPr>
        <p:spPr bwMode="auto">
          <a:xfrm>
            <a:off x="5597525" y="5040313"/>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n</a:t>
            </a:r>
            <a:endParaRPr lang="en-US" sz="1800">
              <a:solidFill>
                <a:srgbClr val="003399"/>
              </a:solidFill>
            </a:endParaRPr>
          </a:p>
        </p:txBody>
      </p:sp>
      <p:sp>
        <p:nvSpPr>
          <p:cNvPr id="62787" name="Rectangle 325"/>
          <p:cNvSpPr>
            <a:spLocks noChangeArrowheads="1"/>
          </p:cNvSpPr>
          <p:nvPr/>
        </p:nvSpPr>
        <p:spPr bwMode="auto">
          <a:xfrm>
            <a:off x="5673725" y="5040313"/>
            <a:ext cx="0" cy="274637"/>
          </a:xfrm>
          <a:prstGeom prst="rect">
            <a:avLst/>
          </a:prstGeom>
          <a:noFill/>
          <a:ln w="9525">
            <a:noFill/>
            <a:miter lim="800000"/>
            <a:headEnd/>
            <a:tailEnd/>
          </a:ln>
        </p:spPr>
        <p:txBody>
          <a:bodyPr wrap="none" lIns="0" tIns="0" rIns="0" bIns="0">
            <a:spAutoFit/>
          </a:bodyPr>
          <a:lstStyle/>
          <a:p>
            <a:endParaRPr lang="en-GB" sz="1800">
              <a:solidFill>
                <a:srgbClr val="003399"/>
              </a:solidFill>
            </a:endParaRPr>
          </a:p>
        </p:txBody>
      </p:sp>
      <p:sp>
        <p:nvSpPr>
          <p:cNvPr id="62788" name="Rectangle 326"/>
          <p:cNvSpPr>
            <a:spLocks noChangeArrowheads="1"/>
          </p:cNvSpPr>
          <p:nvPr/>
        </p:nvSpPr>
        <p:spPr bwMode="auto">
          <a:xfrm>
            <a:off x="4881563" y="5210175"/>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e</a:t>
            </a:r>
            <a:endParaRPr lang="en-US" sz="1800">
              <a:solidFill>
                <a:srgbClr val="003399"/>
              </a:solidFill>
            </a:endParaRPr>
          </a:p>
        </p:txBody>
      </p:sp>
      <p:sp>
        <p:nvSpPr>
          <p:cNvPr id="62789" name="Rectangle 327"/>
          <p:cNvSpPr>
            <a:spLocks noChangeArrowheads="1"/>
          </p:cNvSpPr>
          <p:nvPr/>
        </p:nvSpPr>
        <p:spPr bwMode="auto">
          <a:xfrm>
            <a:off x="4957763" y="5210175"/>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x</a:t>
            </a:r>
            <a:endParaRPr lang="en-US" sz="1800">
              <a:solidFill>
                <a:srgbClr val="003399"/>
              </a:solidFill>
            </a:endParaRPr>
          </a:p>
        </p:txBody>
      </p:sp>
      <p:sp>
        <p:nvSpPr>
          <p:cNvPr id="62790" name="Rectangle 328"/>
          <p:cNvSpPr>
            <a:spLocks noChangeArrowheads="1"/>
          </p:cNvSpPr>
          <p:nvPr/>
        </p:nvSpPr>
        <p:spPr bwMode="auto">
          <a:xfrm>
            <a:off x="5029200" y="5210175"/>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c</a:t>
            </a:r>
            <a:endParaRPr lang="en-US" sz="1800">
              <a:solidFill>
                <a:srgbClr val="003399"/>
              </a:solidFill>
            </a:endParaRPr>
          </a:p>
        </p:txBody>
      </p:sp>
      <p:sp>
        <p:nvSpPr>
          <p:cNvPr id="62791" name="Rectangle 329"/>
          <p:cNvSpPr>
            <a:spLocks noChangeArrowheads="1"/>
          </p:cNvSpPr>
          <p:nvPr/>
        </p:nvSpPr>
        <p:spPr bwMode="auto">
          <a:xfrm>
            <a:off x="5102225" y="5210175"/>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e</a:t>
            </a:r>
            <a:endParaRPr lang="en-US" sz="1800">
              <a:solidFill>
                <a:srgbClr val="003399"/>
              </a:solidFill>
            </a:endParaRPr>
          </a:p>
        </p:txBody>
      </p:sp>
      <p:sp>
        <p:nvSpPr>
          <p:cNvPr id="62792" name="Rectangle 330"/>
          <p:cNvSpPr>
            <a:spLocks noChangeArrowheads="1"/>
          </p:cNvSpPr>
          <p:nvPr/>
        </p:nvSpPr>
        <p:spPr bwMode="auto">
          <a:xfrm>
            <a:off x="5178425" y="5210175"/>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p</a:t>
            </a:r>
            <a:endParaRPr lang="en-US" sz="1800">
              <a:solidFill>
                <a:srgbClr val="003399"/>
              </a:solidFill>
            </a:endParaRPr>
          </a:p>
        </p:txBody>
      </p:sp>
      <p:sp>
        <p:nvSpPr>
          <p:cNvPr id="62793" name="Rectangle 331"/>
          <p:cNvSpPr>
            <a:spLocks noChangeArrowheads="1"/>
          </p:cNvSpPr>
          <p:nvPr/>
        </p:nvSpPr>
        <p:spPr bwMode="auto">
          <a:xfrm>
            <a:off x="5259388" y="5210175"/>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t</a:t>
            </a:r>
            <a:endParaRPr lang="en-US" sz="1800">
              <a:solidFill>
                <a:srgbClr val="003399"/>
              </a:solidFill>
            </a:endParaRPr>
          </a:p>
        </p:txBody>
      </p:sp>
      <p:sp>
        <p:nvSpPr>
          <p:cNvPr id="62794" name="Rectangle 332"/>
          <p:cNvSpPr>
            <a:spLocks noChangeArrowheads="1"/>
          </p:cNvSpPr>
          <p:nvPr/>
        </p:nvSpPr>
        <p:spPr bwMode="auto">
          <a:xfrm>
            <a:off x="5297488" y="5210175"/>
            <a:ext cx="317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i</a:t>
            </a:r>
            <a:endParaRPr lang="en-US" sz="1800">
              <a:solidFill>
                <a:srgbClr val="003399"/>
              </a:solidFill>
            </a:endParaRPr>
          </a:p>
        </p:txBody>
      </p:sp>
      <p:sp>
        <p:nvSpPr>
          <p:cNvPr id="62795" name="Rectangle 333"/>
          <p:cNvSpPr>
            <a:spLocks noChangeArrowheads="1"/>
          </p:cNvSpPr>
          <p:nvPr/>
        </p:nvSpPr>
        <p:spPr bwMode="auto">
          <a:xfrm>
            <a:off x="5326063" y="5210175"/>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o</a:t>
            </a:r>
            <a:endParaRPr lang="en-US" sz="1800">
              <a:solidFill>
                <a:srgbClr val="003399"/>
              </a:solidFill>
            </a:endParaRPr>
          </a:p>
        </p:txBody>
      </p:sp>
      <p:sp>
        <p:nvSpPr>
          <p:cNvPr id="62796" name="Rectangle 334"/>
          <p:cNvSpPr>
            <a:spLocks noChangeArrowheads="1"/>
          </p:cNvSpPr>
          <p:nvPr/>
        </p:nvSpPr>
        <p:spPr bwMode="auto">
          <a:xfrm>
            <a:off x="5407025" y="5210175"/>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n</a:t>
            </a:r>
            <a:endParaRPr lang="en-US" sz="1800">
              <a:solidFill>
                <a:srgbClr val="003399"/>
              </a:solidFill>
            </a:endParaRPr>
          </a:p>
        </p:txBody>
      </p:sp>
      <p:sp>
        <p:nvSpPr>
          <p:cNvPr id="62797" name="Rectangle 335"/>
          <p:cNvSpPr>
            <a:spLocks noChangeArrowheads="1"/>
          </p:cNvSpPr>
          <p:nvPr/>
        </p:nvSpPr>
        <p:spPr bwMode="auto">
          <a:xfrm>
            <a:off x="4970463" y="3022600"/>
            <a:ext cx="93662"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P</a:t>
            </a:r>
            <a:endParaRPr lang="en-US" sz="1800">
              <a:solidFill>
                <a:srgbClr val="003399"/>
              </a:solidFill>
            </a:endParaRPr>
          </a:p>
        </p:txBody>
      </p:sp>
      <p:sp>
        <p:nvSpPr>
          <p:cNvPr id="62798" name="Rectangle 336"/>
          <p:cNvSpPr>
            <a:spLocks noChangeArrowheads="1"/>
          </p:cNvSpPr>
          <p:nvPr/>
        </p:nvSpPr>
        <p:spPr bwMode="auto">
          <a:xfrm>
            <a:off x="5064125" y="3022600"/>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h</a:t>
            </a:r>
            <a:endParaRPr lang="en-US" sz="1800">
              <a:solidFill>
                <a:srgbClr val="003399"/>
              </a:solidFill>
            </a:endParaRPr>
          </a:p>
        </p:txBody>
      </p:sp>
      <p:sp>
        <p:nvSpPr>
          <p:cNvPr id="62799" name="Rectangle 337"/>
          <p:cNvSpPr>
            <a:spLocks noChangeArrowheads="1"/>
          </p:cNvSpPr>
          <p:nvPr/>
        </p:nvSpPr>
        <p:spPr bwMode="auto">
          <a:xfrm>
            <a:off x="5143500" y="3022600"/>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y</a:t>
            </a:r>
            <a:endParaRPr lang="en-US" sz="1800">
              <a:solidFill>
                <a:srgbClr val="003399"/>
              </a:solidFill>
            </a:endParaRPr>
          </a:p>
        </p:txBody>
      </p:sp>
      <p:sp>
        <p:nvSpPr>
          <p:cNvPr id="62800" name="Rectangle 338"/>
          <p:cNvSpPr>
            <a:spLocks noChangeArrowheads="1"/>
          </p:cNvSpPr>
          <p:nvPr/>
        </p:nvSpPr>
        <p:spPr bwMode="auto">
          <a:xfrm>
            <a:off x="5211763" y="3022600"/>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s</a:t>
            </a:r>
            <a:endParaRPr lang="en-US" sz="1800">
              <a:solidFill>
                <a:srgbClr val="003399"/>
              </a:solidFill>
            </a:endParaRPr>
          </a:p>
        </p:txBody>
      </p:sp>
      <p:sp>
        <p:nvSpPr>
          <p:cNvPr id="62801" name="Rectangle 339"/>
          <p:cNvSpPr>
            <a:spLocks noChangeArrowheads="1"/>
          </p:cNvSpPr>
          <p:nvPr/>
        </p:nvSpPr>
        <p:spPr bwMode="auto">
          <a:xfrm>
            <a:off x="5284788" y="3022600"/>
            <a:ext cx="317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i</a:t>
            </a:r>
            <a:endParaRPr lang="en-US" sz="1800">
              <a:solidFill>
                <a:srgbClr val="003399"/>
              </a:solidFill>
            </a:endParaRPr>
          </a:p>
        </p:txBody>
      </p:sp>
      <p:sp>
        <p:nvSpPr>
          <p:cNvPr id="62802" name="Rectangle 340"/>
          <p:cNvSpPr>
            <a:spLocks noChangeArrowheads="1"/>
          </p:cNvSpPr>
          <p:nvPr/>
        </p:nvSpPr>
        <p:spPr bwMode="auto">
          <a:xfrm>
            <a:off x="5313363" y="3022600"/>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c</a:t>
            </a:r>
            <a:endParaRPr lang="en-US" sz="1800">
              <a:solidFill>
                <a:srgbClr val="003399"/>
              </a:solidFill>
            </a:endParaRPr>
          </a:p>
        </p:txBody>
      </p:sp>
      <p:sp>
        <p:nvSpPr>
          <p:cNvPr id="62803" name="Rectangle 341"/>
          <p:cNvSpPr>
            <a:spLocks noChangeArrowheads="1"/>
          </p:cNvSpPr>
          <p:nvPr/>
        </p:nvSpPr>
        <p:spPr bwMode="auto">
          <a:xfrm>
            <a:off x="5386388" y="3022600"/>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a:t>
            </a:r>
            <a:endParaRPr lang="en-US" sz="1800">
              <a:solidFill>
                <a:srgbClr val="003399"/>
              </a:solidFill>
            </a:endParaRPr>
          </a:p>
        </p:txBody>
      </p:sp>
      <p:sp>
        <p:nvSpPr>
          <p:cNvPr id="62804" name="Rectangle 342"/>
          <p:cNvSpPr>
            <a:spLocks noChangeArrowheads="1"/>
          </p:cNvSpPr>
          <p:nvPr/>
        </p:nvSpPr>
        <p:spPr bwMode="auto">
          <a:xfrm>
            <a:off x="5462588" y="3022600"/>
            <a:ext cx="317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l</a:t>
            </a:r>
            <a:endParaRPr lang="en-US" sz="1800">
              <a:solidFill>
                <a:srgbClr val="003399"/>
              </a:solidFill>
            </a:endParaRPr>
          </a:p>
        </p:txBody>
      </p:sp>
      <p:sp>
        <p:nvSpPr>
          <p:cNvPr id="62805" name="Rectangle 343"/>
          <p:cNvSpPr>
            <a:spLocks noChangeArrowheads="1"/>
          </p:cNvSpPr>
          <p:nvPr/>
        </p:nvSpPr>
        <p:spPr bwMode="auto">
          <a:xfrm>
            <a:off x="5495925" y="3022600"/>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 </a:t>
            </a:r>
            <a:endParaRPr lang="en-US" sz="1800">
              <a:solidFill>
                <a:srgbClr val="003399"/>
              </a:solidFill>
            </a:endParaRPr>
          </a:p>
        </p:txBody>
      </p:sp>
      <p:sp>
        <p:nvSpPr>
          <p:cNvPr id="62806" name="Rectangle 344"/>
          <p:cNvSpPr>
            <a:spLocks noChangeArrowheads="1"/>
          </p:cNvSpPr>
          <p:nvPr/>
        </p:nvSpPr>
        <p:spPr bwMode="auto">
          <a:xfrm>
            <a:off x="5534025" y="3022600"/>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 </a:t>
            </a:r>
            <a:endParaRPr lang="en-US" sz="1800">
              <a:solidFill>
                <a:srgbClr val="003399"/>
              </a:solidFill>
            </a:endParaRPr>
          </a:p>
        </p:txBody>
      </p:sp>
      <p:sp>
        <p:nvSpPr>
          <p:cNvPr id="62807" name="Rectangle 345"/>
          <p:cNvSpPr>
            <a:spLocks noChangeArrowheads="1"/>
          </p:cNvSpPr>
          <p:nvPr/>
        </p:nvSpPr>
        <p:spPr bwMode="auto">
          <a:xfrm>
            <a:off x="5572125" y="3022600"/>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a</a:t>
            </a:r>
            <a:endParaRPr lang="en-US" sz="1800">
              <a:solidFill>
                <a:srgbClr val="003399"/>
              </a:solidFill>
            </a:endParaRPr>
          </a:p>
        </p:txBody>
      </p:sp>
      <p:sp>
        <p:nvSpPr>
          <p:cNvPr id="62808" name="Rectangle 346"/>
          <p:cNvSpPr>
            <a:spLocks noChangeArrowheads="1"/>
          </p:cNvSpPr>
          <p:nvPr/>
        </p:nvSpPr>
        <p:spPr bwMode="auto">
          <a:xfrm>
            <a:off x="5653088" y="3022600"/>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d</a:t>
            </a:r>
            <a:endParaRPr lang="en-US" sz="1800">
              <a:solidFill>
                <a:srgbClr val="003399"/>
              </a:solidFill>
            </a:endParaRPr>
          </a:p>
        </p:txBody>
      </p:sp>
      <p:sp>
        <p:nvSpPr>
          <p:cNvPr id="62809" name="Rectangle 347"/>
          <p:cNvSpPr>
            <a:spLocks noChangeArrowheads="1"/>
          </p:cNvSpPr>
          <p:nvPr/>
        </p:nvSpPr>
        <p:spPr bwMode="auto">
          <a:xfrm>
            <a:off x="5729288" y="3022600"/>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d</a:t>
            </a:r>
            <a:endParaRPr lang="en-US" sz="1800">
              <a:solidFill>
                <a:srgbClr val="003399"/>
              </a:solidFill>
            </a:endParaRPr>
          </a:p>
        </p:txBody>
      </p:sp>
      <p:sp>
        <p:nvSpPr>
          <p:cNvPr id="62810" name="Rectangle 348"/>
          <p:cNvSpPr>
            <a:spLocks noChangeArrowheads="1"/>
          </p:cNvSpPr>
          <p:nvPr/>
        </p:nvSpPr>
        <p:spPr bwMode="auto">
          <a:xfrm>
            <a:off x="5810250" y="3022600"/>
            <a:ext cx="4603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r</a:t>
            </a:r>
            <a:endParaRPr lang="en-US" sz="1800">
              <a:solidFill>
                <a:srgbClr val="003399"/>
              </a:solidFill>
            </a:endParaRPr>
          </a:p>
        </p:txBody>
      </p:sp>
      <p:sp>
        <p:nvSpPr>
          <p:cNvPr id="62811" name="Rectangle 349"/>
          <p:cNvSpPr>
            <a:spLocks noChangeArrowheads="1"/>
          </p:cNvSpPr>
          <p:nvPr/>
        </p:nvSpPr>
        <p:spPr bwMode="auto">
          <a:xfrm>
            <a:off x="5856288" y="3022600"/>
            <a:ext cx="777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e</a:t>
            </a:r>
            <a:endParaRPr lang="en-US" sz="1800">
              <a:solidFill>
                <a:srgbClr val="003399"/>
              </a:solidFill>
            </a:endParaRPr>
          </a:p>
        </p:txBody>
      </p:sp>
      <p:sp>
        <p:nvSpPr>
          <p:cNvPr id="62812" name="Rectangle 350"/>
          <p:cNvSpPr>
            <a:spLocks noChangeArrowheads="1"/>
          </p:cNvSpPr>
          <p:nvPr/>
        </p:nvSpPr>
        <p:spPr bwMode="auto">
          <a:xfrm>
            <a:off x="5937250" y="3022600"/>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s</a:t>
            </a:r>
            <a:endParaRPr lang="en-US" sz="1800">
              <a:solidFill>
                <a:srgbClr val="003399"/>
              </a:solidFill>
            </a:endParaRPr>
          </a:p>
        </p:txBody>
      </p:sp>
      <p:sp>
        <p:nvSpPr>
          <p:cNvPr id="62813" name="Rectangle 351"/>
          <p:cNvSpPr>
            <a:spLocks noChangeArrowheads="1"/>
          </p:cNvSpPr>
          <p:nvPr/>
        </p:nvSpPr>
        <p:spPr bwMode="auto">
          <a:xfrm>
            <a:off x="6005513" y="3022600"/>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s</a:t>
            </a:r>
            <a:endParaRPr lang="en-US" sz="1800">
              <a:solidFill>
                <a:srgbClr val="003399"/>
              </a:solidFill>
            </a:endParaRPr>
          </a:p>
        </p:txBody>
      </p:sp>
      <p:sp>
        <p:nvSpPr>
          <p:cNvPr id="62814" name="Freeform 354"/>
          <p:cNvSpPr>
            <a:spLocks/>
          </p:cNvSpPr>
          <p:nvPr/>
        </p:nvSpPr>
        <p:spPr bwMode="auto">
          <a:xfrm>
            <a:off x="5562600" y="3810000"/>
            <a:ext cx="609600" cy="381000"/>
          </a:xfrm>
          <a:custGeom>
            <a:avLst/>
            <a:gdLst>
              <a:gd name="T0" fmla="*/ 0 w 384"/>
              <a:gd name="T1" fmla="*/ 0 h 240"/>
              <a:gd name="T2" fmla="*/ 2147483647 w 384"/>
              <a:gd name="T3" fmla="*/ 0 h 240"/>
              <a:gd name="T4" fmla="*/ 2147483647 w 384"/>
              <a:gd name="T5" fmla="*/ 2147483647 h 240"/>
              <a:gd name="T6" fmla="*/ 0 60000 65536"/>
              <a:gd name="T7" fmla="*/ 0 60000 65536"/>
              <a:gd name="T8" fmla="*/ 0 60000 65536"/>
              <a:gd name="T9" fmla="*/ 0 w 384"/>
              <a:gd name="T10" fmla="*/ 0 h 240"/>
              <a:gd name="T11" fmla="*/ 384 w 384"/>
              <a:gd name="T12" fmla="*/ 240 h 240"/>
            </a:gdLst>
            <a:ahLst/>
            <a:cxnLst>
              <a:cxn ang="T6">
                <a:pos x="T0" y="T1"/>
              </a:cxn>
              <a:cxn ang="T7">
                <a:pos x="T2" y="T3"/>
              </a:cxn>
              <a:cxn ang="T8">
                <a:pos x="T4" y="T5"/>
              </a:cxn>
            </a:cxnLst>
            <a:rect l="T9" t="T10" r="T11" b="T12"/>
            <a:pathLst>
              <a:path w="384" h="240">
                <a:moveTo>
                  <a:pt x="0" y="0"/>
                </a:moveTo>
                <a:lnTo>
                  <a:pt x="384" y="0"/>
                </a:lnTo>
                <a:lnTo>
                  <a:pt x="384" y="240"/>
                </a:lnTo>
              </a:path>
            </a:pathLst>
          </a:custGeom>
          <a:noFill/>
          <a:ln w="19050" cap="flat" cmpd="sng">
            <a:solidFill>
              <a:schemeClr val="bg2"/>
            </a:solidFill>
            <a:prstDash val="solid"/>
            <a:round/>
            <a:headEnd/>
            <a:tailEnd/>
          </a:ln>
        </p:spPr>
        <p:txBody>
          <a:bodyPr wrap="none" anchor="ctr">
            <a:spAutoFit/>
          </a:bodyPr>
          <a:lstStyle/>
          <a:p>
            <a:endParaRPr lang="en-US"/>
          </a:p>
        </p:txBody>
      </p:sp>
      <p:sp>
        <p:nvSpPr>
          <p:cNvPr id="62815" name="Freeform 356"/>
          <p:cNvSpPr>
            <a:spLocks/>
          </p:cNvSpPr>
          <p:nvPr/>
        </p:nvSpPr>
        <p:spPr bwMode="auto">
          <a:xfrm>
            <a:off x="3657600" y="3810000"/>
            <a:ext cx="609600" cy="304800"/>
          </a:xfrm>
          <a:custGeom>
            <a:avLst/>
            <a:gdLst>
              <a:gd name="T0" fmla="*/ 2147483647 w 384"/>
              <a:gd name="T1" fmla="*/ 0 h 192"/>
              <a:gd name="T2" fmla="*/ 0 w 384"/>
              <a:gd name="T3" fmla="*/ 0 h 192"/>
              <a:gd name="T4" fmla="*/ 0 w 384"/>
              <a:gd name="T5" fmla="*/ 2147483647 h 192"/>
              <a:gd name="T6" fmla="*/ 0 60000 65536"/>
              <a:gd name="T7" fmla="*/ 0 60000 65536"/>
              <a:gd name="T8" fmla="*/ 0 60000 65536"/>
              <a:gd name="T9" fmla="*/ 0 w 384"/>
              <a:gd name="T10" fmla="*/ 0 h 192"/>
              <a:gd name="T11" fmla="*/ 384 w 384"/>
              <a:gd name="T12" fmla="*/ 192 h 192"/>
            </a:gdLst>
            <a:ahLst/>
            <a:cxnLst>
              <a:cxn ang="T6">
                <a:pos x="T0" y="T1"/>
              </a:cxn>
              <a:cxn ang="T7">
                <a:pos x="T2" y="T3"/>
              </a:cxn>
              <a:cxn ang="T8">
                <a:pos x="T4" y="T5"/>
              </a:cxn>
            </a:cxnLst>
            <a:rect l="T9" t="T10" r="T11" b="T12"/>
            <a:pathLst>
              <a:path w="384" h="192">
                <a:moveTo>
                  <a:pt x="384" y="0"/>
                </a:moveTo>
                <a:lnTo>
                  <a:pt x="0" y="0"/>
                </a:lnTo>
                <a:lnTo>
                  <a:pt x="0" y="192"/>
                </a:lnTo>
              </a:path>
            </a:pathLst>
          </a:custGeom>
          <a:noFill/>
          <a:ln w="19050" cap="flat" cmpd="sng">
            <a:solidFill>
              <a:schemeClr val="bg2"/>
            </a:solidFill>
            <a:prstDash val="solid"/>
            <a:round/>
            <a:headEnd/>
            <a:tailEnd/>
          </a:ln>
        </p:spPr>
        <p:txBody>
          <a:bodyPr anchor="ctr">
            <a:spAutoFit/>
          </a:bodyPr>
          <a:lstStyle/>
          <a:p>
            <a:endParaRPr lang="en-US"/>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a:xfrm>
            <a:off x="381000" y="152400"/>
            <a:ext cx="8763000" cy="762000"/>
          </a:xfrm>
        </p:spPr>
        <p:txBody>
          <a:bodyPr/>
          <a:lstStyle/>
          <a:p>
            <a:r>
              <a:rPr lang="en-US" smtClean="0"/>
              <a:t>Overall operation of memory hierarchy</a:t>
            </a:r>
          </a:p>
        </p:txBody>
      </p:sp>
      <p:sp>
        <p:nvSpPr>
          <p:cNvPr id="63492" name="Rectangle 3"/>
          <p:cNvSpPr>
            <a:spLocks noGrp="1" noChangeArrowheads="1"/>
          </p:cNvSpPr>
          <p:nvPr>
            <p:ph type="body" idx="1"/>
          </p:nvPr>
        </p:nvSpPr>
        <p:spPr>
          <a:xfrm>
            <a:off x="381000" y="1219200"/>
            <a:ext cx="8382000" cy="1600200"/>
          </a:xfrm>
        </p:spPr>
        <p:txBody>
          <a:bodyPr/>
          <a:lstStyle/>
          <a:p>
            <a:r>
              <a:rPr lang="en-US" dirty="0" smtClean="0"/>
              <a:t>Each instruction or data access can result in three types of hits/misses: TLB, Page table, Cache</a:t>
            </a:r>
          </a:p>
          <a:p>
            <a:r>
              <a:rPr lang="en-US" dirty="0" smtClean="0"/>
              <a:t>Q: which combinations are possible?</a:t>
            </a:r>
            <a:br>
              <a:rPr lang="en-US" dirty="0" smtClean="0"/>
            </a:br>
            <a:r>
              <a:rPr lang="en-US" dirty="0" smtClean="0"/>
              <a:t>Check them all! (see fig 5.26)</a:t>
            </a:r>
          </a:p>
        </p:txBody>
      </p:sp>
      <p:graphicFrame>
        <p:nvGraphicFramePr>
          <p:cNvPr id="474206" name="Group 94"/>
          <p:cNvGraphicFramePr>
            <a:graphicFrameLocks noGrp="1"/>
          </p:cNvGraphicFramePr>
          <p:nvPr/>
        </p:nvGraphicFramePr>
        <p:xfrm>
          <a:off x="395536" y="2895600"/>
          <a:ext cx="8568951" cy="3765553"/>
        </p:xfrm>
        <a:graphic>
          <a:graphicData uri="http://schemas.openxmlformats.org/drawingml/2006/table">
            <a:tbl>
              <a:tblPr/>
              <a:tblGrid>
                <a:gridCol w="1008112"/>
                <a:gridCol w="1440160"/>
                <a:gridCol w="1008112"/>
                <a:gridCol w="5112567"/>
              </a:tblGrid>
              <a:tr h="422275">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000" b="0" i="0" u="none" strike="noStrike" cap="none" normalizeH="0" baseline="0" dirty="0" smtClean="0">
                          <a:ln>
                            <a:noFill/>
                          </a:ln>
                          <a:solidFill>
                            <a:schemeClr val="bg2"/>
                          </a:solidFill>
                          <a:effectLst/>
                          <a:latin typeface="Arial" charset="0"/>
                        </a:rPr>
                        <a:t>TLB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000" b="0" i="0" u="none" strike="noStrike" cap="none" normalizeH="0" baseline="0" smtClean="0">
                          <a:ln>
                            <a:noFill/>
                          </a:ln>
                          <a:solidFill>
                            <a:schemeClr val="bg2"/>
                          </a:solidFill>
                          <a:effectLst/>
                          <a:latin typeface="Arial" charset="0"/>
                        </a:rPr>
                        <a:t>Page table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000" b="0" i="0" u="none" strike="noStrike" cap="none" normalizeH="0" baseline="0" smtClean="0">
                          <a:ln>
                            <a:noFill/>
                          </a:ln>
                          <a:solidFill>
                            <a:schemeClr val="bg2"/>
                          </a:solidFill>
                          <a:effectLst/>
                          <a:latin typeface="Arial" charset="0"/>
                        </a:rPr>
                        <a:t>Cache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000" b="0" i="0" u="none" strike="noStrike" cap="none" normalizeH="0" baseline="0" smtClean="0">
                          <a:ln>
                            <a:noFill/>
                          </a:ln>
                          <a:solidFill>
                            <a:schemeClr val="bg2"/>
                          </a:solidFill>
                          <a:effectLst/>
                          <a:latin typeface="Arial" charset="0"/>
                        </a:rPr>
                        <a:t>Possible?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19100">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000" b="0" i="0" u="none" strike="noStrike" cap="none" normalizeH="0" baseline="0" smtClean="0">
                          <a:ln>
                            <a:noFill/>
                          </a:ln>
                          <a:solidFill>
                            <a:schemeClr val="bg2"/>
                          </a:solidFill>
                          <a:effectLst/>
                          <a:latin typeface="Arial" charset="0"/>
                        </a:rPr>
                        <a:t>hit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000" b="0" i="0" u="none" strike="noStrike" cap="none" normalizeH="0" baseline="0" smtClean="0">
                          <a:ln>
                            <a:noFill/>
                          </a:ln>
                          <a:solidFill>
                            <a:schemeClr val="bg2"/>
                          </a:solidFill>
                          <a:effectLst/>
                          <a:latin typeface="Arial" charset="0"/>
                        </a:rPr>
                        <a:t>hit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000" b="0" i="0" u="none" strike="noStrike" cap="none" normalizeH="0" baseline="0" smtClean="0">
                          <a:ln>
                            <a:noFill/>
                          </a:ln>
                          <a:solidFill>
                            <a:schemeClr val="bg2"/>
                          </a:solidFill>
                          <a:effectLst/>
                          <a:latin typeface="Arial" charset="0"/>
                        </a:rPr>
                        <a:t>hit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000" b="0" i="0" u="none" strike="noStrike" cap="none" normalizeH="0" baseline="0" dirty="0" smtClean="0">
                          <a:ln>
                            <a:noFill/>
                          </a:ln>
                          <a:solidFill>
                            <a:schemeClr val="bg2"/>
                          </a:solidFill>
                          <a:effectLst/>
                          <a:latin typeface="Arial" charset="0"/>
                        </a:rPr>
                        <a:t>Yes, that’s what we want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3">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000" b="0" i="0" u="none" strike="noStrike" cap="none" normalizeH="0" baseline="0" smtClean="0">
                          <a:ln>
                            <a:noFill/>
                          </a:ln>
                          <a:solidFill>
                            <a:schemeClr val="bg2"/>
                          </a:solidFill>
                          <a:effectLst/>
                          <a:latin typeface="Arial" charset="0"/>
                        </a:rPr>
                        <a:t>hit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000" b="0" i="0" u="none" strike="noStrike" cap="none" normalizeH="0" baseline="0" smtClean="0">
                          <a:ln>
                            <a:noFill/>
                          </a:ln>
                          <a:solidFill>
                            <a:schemeClr val="bg2"/>
                          </a:solidFill>
                          <a:effectLst/>
                          <a:latin typeface="Arial" charset="0"/>
                        </a:rPr>
                        <a:t>hit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000" b="0" i="0" u="none" strike="noStrike" cap="none" normalizeH="0" baseline="0" smtClean="0">
                          <a:ln>
                            <a:noFill/>
                          </a:ln>
                          <a:solidFill>
                            <a:schemeClr val="bg2"/>
                          </a:solidFill>
                          <a:effectLst/>
                          <a:latin typeface="Arial" charset="0"/>
                        </a:rPr>
                        <a:t>miss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000" b="0" i="0" u="none" strike="noStrike" cap="none" normalizeH="0" baseline="0" dirty="0" smtClean="0">
                          <a:ln>
                            <a:noFill/>
                          </a:ln>
                          <a:solidFill>
                            <a:schemeClr val="bg2"/>
                          </a:solidFill>
                          <a:effectLst/>
                          <a:latin typeface="Arial" charset="0"/>
                        </a:rPr>
                        <a:t>Yes, but page table not checked if TLP hit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3">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000" b="0" i="0" u="none" strike="noStrike" cap="none" normalizeH="0" baseline="0" smtClean="0">
                          <a:ln>
                            <a:noFill/>
                          </a:ln>
                          <a:solidFill>
                            <a:schemeClr val="bg2"/>
                          </a:solidFill>
                          <a:effectLst/>
                          <a:latin typeface="Arial" charset="0"/>
                        </a:rPr>
                        <a:t>hit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000" b="0" i="0" u="none" strike="noStrike" cap="none" normalizeH="0" baseline="0" smtClean="0">
                          <a:ln>
                            <a:noFill/>
                          </a:ln>
                          <a:solidFill>
                            <a:schemeClr val="bg2"/>
                          </a:solidFill>
                          <a:effectLst/>
                          <a:latin typeface="Arial" charset="0"/>
                        </a:rPr>
                        <a:t>miss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000" b="0" i="0" u="none" strike="noStrike" cap="none" normalizeH="0" baseline="0" smtClean="0">
                          <a:ln>
                            <a:noFill/>
                          </a:ln>
                          <a:solidFill>
                            <a:schemeClr val="bg2"/>
                          </a:solidFill>
                          <a:effectLst/>
                          <a:latin typeface="Arial" charset="0"/>
                        </a:rPr>
                        <a:t>hit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000" b="0" i="0" u="none" strike="noStrike" cap="none" normalizeH="0" baseline="0" dirty="0" smtClean="0">
                          <a:ln>
                            <a:noFill/>
                          </a:ln>
                          <a:solidFill>
                            <a:schemeClr val="bg2"/>
                          </a:solidFill>
                          <a:effectLst/>
                          <a:latin typeface="Arial"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3">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000" b="0" i="0" u="none" strike="noStrike" cap="none" normalizeH="0" baseline="0" smtClean="0">
                          <a:ln>
                            <a:noFill/>
                          </a:ln>
                          <a:solidFill>
                            <a:schemeClr val="bg2"/>
                          </a:solidFill>
                          <a:effectLst/>
                          <a:latin typeface="Arial" charset="0"/>
                        </a:rPr>
                        <a:t>hit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000" b="0" i="0" u="none" strike="noStrike" cap="none" normalizeH="0" baseline="0" smtClean="0">
                          <a:ln>
                            <a:noFill/>
                          </a:ln>
                          <a:solidFill>
                            <a:schemeClr val="bg2"/>
                          </a:solidFill>
                          <a:effectLst/>
                          <a:latin typeface="Arial" charset="0"/>
                        </a:rPr>
                        <a:t>miss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000" b="0" i="0" u="none" strike="noStrike" cap="none" normalizeH="0" baseline="0" smtClean="0">
                          <a:ln>
                            <a:noFill/>
                          </a:ln>
                          <a:solidFill>
                            <a:schemeClr val="bg2"/>
                          </a:solidFill>
                          <a:effectLst/>
                          <a:latin typeface="Arial" charset="0"/>
                        </a:rPr>
                        <a:t>miss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000" b="0" i="0" u="none" strike="noStrike" cap="none" normalizeH="0" baseline="0" dirty="0" smtClean="0">
                          <a:ln>
                            <a:noFill/>
                          </a:ln>
                          <a:solidFill>
                            <a:schemeClr val="bg2"/>
                          </a:solidFill>
                          <a:effectLst/>
                          <a:latin typeface="Arial"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000" b="0" i="0" u="none" strike="noStrike" cap="none" normalizeH="0" baseline="0" smtClean="0">
                          <a:ln>
                            <a:noFill/>
                          </a:ln>
                          <a:solidFill>
                            <a:schemeClr val="bg2"/>
                          </a:solidFill>
                          <a:effectLst/>
                          <a:latin typeface="Arial" charset="0"/>
                        </a:rPr>
                        <a:t>miss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000" b="0" i="0" u="none" strike="noStrike" cap="none" normalizeH="0" baseline="0" smtClean="0">
                          <a:ln>
                            <a:noFill/>
                          </a:ln>
                          <a:solidFill>
                            <a:schemeClr val="bg2"/>
                          </a:solidFill>
                          <a:effectLst/>
                          <a:latin typeface="Arial" charset="0"/>
                        </a:rPr>
                        <a:t>hit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000" b="0" i="0" u="none" strike="noStrike" cap="none" normalizeH="0" baseline="0" smtClean="0">
                          <a:ln>
                            <a:noFill/>
                          </a:ln>
                          <a:solidFill>
                            <a:schemeClr val="bg2"/>
                          </a:solidFill>
                          <a:effectLst/>
                          <a:latin typeface="Arial" charset="0"/>
                        </a:rPr>
                        <a:t>hit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endParaRPr kumimoji="1" lang="en-US" sz="2000" b="0" i="0" u="none" strike="noStrike" cap="none" normalizeH="0" baseline="0" dirty="0" smtClean="0">
                        <a:ln>
                          <a:noFill/>
                        </a:ln>
                        <a:solidFill>
                          <a:schemeClr val="bg2"/>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3">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000" b="0" i="0" u="none" strike="noStrike" cap="none" normalizeH="0" baseline="0" smtClean="0">
                          <a:ln>
                            <a:noFill/>
                          </a:ln>
                          <a:solidFill>
                            <a:schemeClr val="bg2"/>
                          </a:solidFill>
                          <a:effectLst/>
                          <a:latin typeface="Arial" charset="0"/>
                        </a:rPr>
                        <a:t>miss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000" b="0" i="0" u="none" strike="noStrike" cap="none" normalizeH="0" baseline="0" smtClean="0">
                          <a:ln>
                            <a:noFill/>
                          </a:ln>
                          <a:solidFill>
                            <a:schemeClr val="bg2"/>
                          </a:solidFill>
                          <a:effectLst/>
                          <a:latin typeface="Arial" charset="0"/>
                        </a:rPr>
                        <a:t>hit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000" b="0" i="0" u="none" strike="noStrike" cap="none" normalizeH="0" baseline="0" smtClean="0">
                          <a:ln>
                            <a:noFill/>
                          </a:ln>
                          <a:solidFill>
                            <a:schemeClr val="bg2"/>
                          </a:solidFill>
                          <a:effectLst/>
                          <a:latin typeface="Arial" charset="0"/>
                        </a:rPr>
                        <a:t>miss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endParaRPr kumimoji="1" lang="en-US" sz="2000" b="0" i="0" u="none" strike="noStrike" cap="none" normalizeH="0" baseline="0" smtClean="0">
                        <a:ln>
                          <a:noFill/>
                        </a:ln>
                        <a:solidFill>
                          <a:schemeClr val="bg2"/>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3">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000" b="0" i="0" u="none" strike="noStrike" cap="none" normalizeH="0" baseline="0" smtClean="0">
                          <a:ln>
                            <a:noFill/>
                          </a:ln>
                          <a:solidFill>
                            <a:schemeClr val="bg2"/>
                          </a:solidFill>
                          <a:effectLst/>
                          <a:latin typeface="Arial" charset="0"/>
                        </a:rPr>
                        <a:t>miss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000" b="0" i="0" u="none" strike="noStrike" cap="none" normalizeH="0" baseline="0" smtClean="0">
                          <a:ln>
                            <a:noFill/>
                          </a:ln>
                          <a:solidFill>
                            <a:schemeClr val="bg2"/>
                          </a:solidFill>
                          <a:effectLst/>
                          <a:latin typeface="Arial" charset="0"/>
                        </a:rPr>
                        <a:t>miss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000" b="0" i="0" u="none" strike="noStrike" cap="none" normalizeH="0" baseline="0" smtClean="0">
                          <a:ln>
                            <a:noFill/>
                          </a:ln>
                          <a:solidFill>
                            <a:schemeClr val="bg2"/>
                          </a:solidFill>
                          <a:effectLst/>
                          <a:latin typeface="Arial" charset="0"/>
                        </a:rPr>
                        <a:t>hit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000" b="0" i="0" u="none" strike="noStrike" cap="none" normalizeH="0" baseline="0" dirty="0" smtClean="0">
                          <a:ln>
                            <a:noFill/>
                          </a:ln>
                          <a:solidFill>
                            <a:schemeClr val="bg2"/>
                          </a:solidFill>
                          <a:effectLst/>
                          <a:latin typeface="Arial"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3">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000" b="0" i="0" u="none" strike="noStrike" cap="none" normalizeH="0" baseline="0" smtClean="0">
                          <a:ln>
                            <a:noFill/>
                          </a:ln>
                          <a:solidFill>
                            <a:schemeClr val="bg2"/>
                          </a:solidFill>
                          <a:effectLst/>
                          <a:latin typeface="Arial" charset="0"/>
                        </a:rPr>
                        <a:t>miss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000" b="0" i="0" u="none" strike="noStrike" cap="none" normalizeH="0" baseline="0" smtClean="0">
                          <a:ln>
                            <a:noFill/>
                          </a:ln>
                          <a:solidFill>
                            <a:schemeClr val="bg2"/>
                          </a:solidFill>
                          <a:effectLst/>
                          <a:latin typeface="Arial" charset="0"/>
                        </a:rPr>
                        <a:t>miss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000" b="0" i="0" u="none" strike="noStrike" cap="none" normalizeH="0" baseline="0" smtClean="0">
                          <a:ln>
                            <a:noFill/>
                          </a:ln>
                          <a:solidFill>
                            <a:schemeClr val="bg2"/>
                          </a:solidFill>
                          <a:effectLst/>
                          <a:latin typeface="Arial" charset="0"/>
                        </a:rPr>
                        <a:t>miss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endParaRPr kumimoji="1" lang="en-US" sz="2000" b="0" i="0" u="none" strike="noStrike" cap="none" normalizeH="0" baseline="0" dirty="0" smtClean="0">
                        <a:ln>
                          <a:noFill/>
                        </a:ln>
                        <a:solidFill>
                          <a:schemeClr val="bg2"/>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74206"/>
                                        </p:tgtEl>
                                        <p:attrNameLst>
                                          <p:attrName>style.visibility</p:attrName>
                                        </p:attrNameLst>
                                      </p:cBhvr>
                                      <p:to>
                                        <p:strVal val="visible"/>
                                      </p:to>
                                    </p:set>
                                    <p:animEffect transition="in" filter="checkerboard(across)">
                                      <p:cBhvr>
                                        <p:cTn id="7" dur="500"/>
                                        <p:tgtEl>
                                          <p:spTgt spid="474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f02-16-9780123838728"/>
          <p:cNvPicPr>
            <a:picLocks noChangeAspect="1" noChangeArrowheads="1"/>
          </p:cNvPicPr>
          <p:nvPr/>
        </p:nvPicPr>
        <p:blipFill>
          <a:blip r:embed="rId2" cstate="print"/>
          <a:srcRect/>
          <a:stretch>
            <a:fillRect/>
          </a:stretch>
        </p:blipFill>
        <p:spPr bwMode="auto">
          <a:xfrm>
            <a:off x="251520" y="188640"/>
            <a:ext cx="6990377" cy="5040982"/>
          </a:xfrm>
          <a:prstGeom prst="rect">
            <a:avLst/>
          </a:prstGeom>
          <a:noFill/>
        </p:spPr>
      </p:pic>
      <p:sp>
        <p:nvSpPr>
          <p:cNvPr id="55299" name="Rectangle 3"/>
          <p:cNvSpPr>
            <a:spLocks noChangeArrowheads="1"/>
          </p:cNvSpPr>
          <p:nvPr/>
        </p:nvSpPr>
        <p:spPr bwMode="auto">
          <a:xfrm>
            <a:off x="251520" y="5085184"/>
            <a:ext cx="8496944" cy="1600438"/>
          </a:xfrm>
          <a:prstGeom prst="rect">
            <a:avLst/>
          </a:prstGeom>
          <a:noFill/>
          <a:ln w="9525">
            <a:noFill/>
            <a:miter lim="800000"/>
            <a:headEnd/>
            <a:tailEnd/>
          </a:ln>
          <a:effectLst/>
        </p:spPr>
        <p:txBody>
          <a:bodyPr wrap="square" anchor="ctr">
            <a:spAutoFit/>
          </a:bodyPr>
          <a:lstStyle/>
          <a:p>
            <a:pPr eaLnBrk="0" hangingPunct="0"/>
            <a:r>
              <a:rPr lang="en-GB" sz="2800" dirty="0" smtClean="0"/>
              <a:t>AMR Cortex-A8 data caches/TLP.</a:t>
            </a:r>
          </a:p>
          <a:p>
            <a:pPr eaLnBrk="0" hangingPunct="0"/>
            <a:r>
              <a:rPr lang="en-GB" sz="1400" b="0" dirty="0" smtClean="0"/>
              <a:t>Since </a:t>
            </a:r>
            <a:r>
              <a:rPr lang="en-GB" sz="1400" b="0" dirty="0"/>
              <a:t>the instruction and data hierarchies are symmetric, we show only one. The TLB (instruction or data) is fully associative with 32 entries. The L1 cache is four-way set associative with 64-byte blocks and 32 KB capacity. The L2 cache is eight-way set associative with 64-byte blocks and 1 MB capacity. This figure doesn’t show the valid bits and protection bits for the caches and TLB, nor the use of the way prediction bits that would dictate the predicted bank of the L1 cache.</a:t>
            </a:r>
            <a:r>
              <a:rPr lang="en-US" sz="1400" dirty="0"/>
              <a:t>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Intel Nehalem (i7)</a:t>
            </a:r>
          </a:p>
        </p:txBody>
      </p:sp>
      <p:pic>
        <p:nvPicPr>
          <p:cNvPr id="64515" name="Picture 2" descr="http://www.cs.utexas.edu/%7Efussell/courses/cs429h/images/Nehalem_QC_raw.jpg"/>
          <p:cNvPicPr>
            <a:picLocks noGrp="1" noChangeAspect="1" noChangeArrowheads="1"/>
          </p:cNvPicPr>
          <p:nvPr>
            <p:ph sz="half" idx="1"/>
          </p:nvPr>
        </p:nvPicPr>
        <p:blipFill>
          <a:blip r:embed="rId2" cstate="print"/>
          <a:srcRect/>
          <a:stretch>
            <a:fillRect/>
          </a:stretch>
        </p:blipFill>
        <p:spPr>
          <a:xfrm>
            <a:off x="0" y="3006725"/>
            <a:ext cx="5959475" cy="3851275"/>
          </a:xfrm>
          <a:noFill/>
        </p:spPr>
      </p:pic>
      <p:sp>
        <p:nvSpPr>
          <p:cNvPr id="64516" name="Content Placeholder 4"/>
          <p:cNvSpPr>
            <a:spLocks noGrp="1"/>
          </p:cNvSpPr>
          <p:nvPr>
            <p:ph sz="half" idx="2"/>
          </p:nvPr>
        </p:nvSpPr>
        <p:spPr>
          <a:xfrm>
            <a:off x="4648200" y="1073150"/>
            <a:ext cx="4495800" cy="3940175"/>
          </a:xfrm>
          <a:solidFill>
            <a:srgbClr val="FFFF99"/>
          </a:solidFill>
        </p:spPr>
        <p:txBody>
          <a:bodyPr/>
          <a:lstStyle/>
          <a:p>
            <a:r>
              <a:rPr lang="en-US" smtClean="0"/>
              <a:t>13.5 x 19.6 mm</a:t>
            </a:r>
          </a:p>
          <a:p>
            <a:r>
              <a:rPr lang="en-US" smtClean="0"/>
              <a:t>Per core:</a:t>
            </a:r>
          </a:p>
          <a:p>
            <a:pPr lvl="1"/>
            <a:r>
              <a:rPr lang="en-US" smtClean="0"/>
              <a:t>731 Mtransistors</a:t>
            </a:r>
          </a:p>
          <a:p>
            <a:pPr lvl="1"/>
            <a:r>
              <a:rPr lang="en-US" smtClean="0"/>
              <a:t>32-KB I &amp; 32-KB data $</a:t>
            </a:r>
          </a:p>
          <a:p>
            <a:pPr lvl="1"/>
            <a:r>
              <a:rPr lang="en-US" smtClean="0"/>
              <a:t>512 KB L2</a:t>
            </a:r>
          </a:p>
          <a:p>
            <a:pPr lvl="1"/>
            <a:r>
              <a:rPr lang="en-US" smtClean="0"/>
              <a:t>2-level TLB </a:t>
            </a:r>
          </a:p>
          <a:p>
            <a:r>
              <a:rPr lang="en-US" smtClean="0"/>
              <a:t>Shared:</a:t>
            </a:r>
          </a:p>
          <a:p>
            <a:pPr lvl="1"/>
            <a:r>
              <a:rPr lang="en-US" smtClean="0"/>
              <a:t>8 MB L3</a:t>
            </a:r>
          </a:p>
          <a:p>
            <a:pPr lvl="1"/>
            <a:r>
              <a:rPr lang="en-US" smtClean="0"/>
              <a:t>2 128bit DDR3 channels</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f02-21-9780123838728"/>
          <p:cNvPicPr>
            <a:picLocks noChangeAspect="1" noChangeArrowheads="1"/>
          </p:cNvPicPr>
          <p:nvPr/>
        </p:nvPicPr>
        <p:blipFill>
          <a:blip r:embed="rId2" cstate="print"/>
          <a:srcRect/>
          <a:stretch>
            <a:fillRect/>
          </a:stretch>
        </p:blipFill>
        <p:spPr bwMode="auto">
          <a:xfrm>
            <a:off x="323528" y="188640"/>
            <a:ext cx="5733431" cy="6418500"/>
          </a:xfrm>
          <a:prstGeom prst="rect">
            <a:avLst/>
          </a:prstGeom>
          <a:noFill/>
        </p:spPr>
      </p:pic>
      <p:sp>
        <p:nvSpPr>
          <p:cNvPr id="52227" name="Rectangle 3"/>
          <p:cNvSpPr>
            <a:spLocks noChangeArrowheads="1"/>
          </p:cNvSpPr>
          <p:nvPr/>
        </p:nvSpPr>
        <p:spPr bwMode="auto">
          <a:xfrm>
            <a:off x="6300192" y="2279776"/>
            <a:ext cx="2843808" cy="3539430"/>
          </a:xfrm>
          <a:prstGeom prst="rect">
            <a:avLst/>
          </a:prstGeom>
          <a:noFill/>
          <a:ln w="9525">
            <a:noFill/>
            <a:miter lim="800000"/>
            <a:headEnd/>
            <a:tailEnd/>
          </a:ln>
          <a:effectLst/>
        </p:spPr>
        <p:txBody>
          <a:bodyPr wrap="square" anchor="ctr">
            <a:spAutoFit/>
          </a:bodyPr>
          <a:lstStyle/>
          <a:p>
            <a:pPr eaLnBrk="0" hangingPunct="0"/>
            <a:r>
              <a:rPr lang="en-GB" dirty="0" smtClean="0"/>
              <a:t>The </a:t>
            </a:r>
            <a:r>
              <a:rPr lang="en-GB" dirty="0"/>
              <a:t>Intel i7 memory </a:t>
            </a:r>
            <a:r>
              <a:rPr lang="en-GB" dirty="0" smtClean="0"/>
              <a:t>hierarchy</a:t>
            </a:r>
          </a:p>
          <a:p>
            <a:pPr eaLnBrk="0" hangingPunct="0"/>
            <a:r>
              <a:rPr lang="en-GB" sz="1600" dirty="0" smtClean="0"/>
              <a:t>The </a:t>
            </a:r>
            <a:r>
              <a:rPr lang="en-GB" sz="1600" dirty="0"/>
              <a:t>steps in both instruction and data access. </a:t>
            </a:r>
            <a:r>
              <a:rPr lang="en-GB" sz="1600" b="0" dirty="0"/>
              <a:t>We show only reads for data. Writes are similar, in that they begin with a read (since caches are write back). Misses are handled by simply placing the data in a write buffer, since the L1 cache is not write allocated.</a:t>
            </a:r>
            <a:r>
              <a:rPr lang="en-US" sz="1600" dirty="0"/>
              <a:t>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t>Address translation and TLBs</a:t>
            </a:r>
          </a:p>
        </p:txBody>
      </p:sp>
      <p:pic>
        <p:nvPicPr>
          <p:cNvPr id="66564" name="Picture 4" descr="f05-38-P374493"/>
          <p:cNvPicPr>
            <a:picLocks noChangeAspect="1" noChangeArrowheads="1"/>
          </p:cNvPicPr>
          <p:nvPr/>
        </p:nvPicPr>
        <p:blipFill>
          <a:blip r:embed="rId2" cstate="print"/>
          <a:srcRect/>
          <a:stretch>
            <a:fillRect/>
          </a:stretch>
        </p:blipFill>
        <p:spPr bwMode="auto">
          <a:xfrm>
            <a:off x="179388" y="1268413"/>
            <a:ext cx="8853487"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292100" y="228600"/>
            <a:ext cx="8547100" cy="463550"/>
          </a:xfrm>
        </p:spPr>
        <p:txBody>
          <a:bodyPr/>
          <a:lstStyle/>
          <a:p>
            <a:r>
              <a:rPr lang="en-US" smtClean="0"/>
              <a:t>Cache L1-L2-L3 organization</a:t>
            </a:r>
          </a:p>
        </p:txBody>
      </p:sp>
      <p:pic>
        <p:nvPicPr>
          <p:cNvPr id="67588" name="Picture 4" descr="f05-39-P374493"/>
          <p:cNvPicPr>
            <a:picLocks noChangeAspect="1" noChangeArrowheads="1"/>
          </p:cNvPicPr>
          <p:nvPr/>
        </p:nvPicPr>
        <p:blipFill>
          <a:blip r:embed="rId2" cstate="print"/>
          <a:srcRect/>
          <a:stretch>
            <a:fillRect/>
          </a:stretch>
        </p:blipFill>
        <p:spPr bwMode="auto">
          <a:xfrm>
            <a:off x="250825" y="765175"/>
            <a:ext cx="7705725" cy="607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omp">
  <a:themeElements>
    <a:clrScheme name="">
      <a:dk1>
        <a:srgbClr val="000000"/>
      </a:dk1>
      <a:lt1>
        <a:srgbClr val="FFFFFF"/>
      </a:lt1>
      <a:dk2>
        <a:srgbClr val="FF0000"/>
      </a:dk2>
      <a:lt2>
        <a:srgbClr val="808080"/>
      </a:lt2>
      <a:accent1>
        <a:srgbClr val="339933"/>
      </a:accent1>
      <a:accent2>
        <a:srgbClr val="3333CC"/>
      </a:accent2>
      <a:accent3>
        <a:srgbClr val="FFFFFF"/>
      </a:accent3>
      <a:accent4>
        <a:srgbClr val="000000"/>
      </a:accent4>
      <a:accent5>
        <a:srgbClr val="ADCAAD"/>
      </a:accent5>
      <a:accent6>
        <a:srgbClr val="2D2DB9"/>
      </a:accent6>
      <a:hlink>
        <a:srgbClr val="990099"/>
      </a:hlink>
      <a:folHlink>
        <a:srgbClr val="FFFF00"/>
      </a:folHlink>
    </a:clrScheme>
    <a:fontScheme name="comp">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om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m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m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m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m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m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m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D:\werk\comp\comp.pot</Template>
  <TotalTime>36087</TotalTime>
  <Words>6335</Words>
  <Application>Microsoft Office PowerPoint</Application>
  <PresentationFormat>On-screen Show (4:3)</PresentationFormat>
  <Paragraphs>1784</Paragraphs>
  <Slides>101</Slides>
  <Notes>92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101</vt:i4>
      </vt:variant>
    </vt:vector>
  </HeadingPairs>
  <TitlesOfParts>
    <vt:vector size="103" baseType="lpstr">
      <vt:lpstr>comp</vt:lpstr>
      <vt:lpstr>Chart</vt:lpstr>
      <vt:lpstr>Advanced Computer Architecture  Memory Hierarchy Design</vt:lpstr>
      <vt:lpstr>Welcome!</vt:lpstr>
      <vt:lpstr>Registers vs. Memory</vt:lpstr>
      <vt:lpstr>Memory Hierarchy</vt:lpstr>
      <vt:lpstr>Why does a small cache still work?</vt:lpstr>
      <vt:lpstr>Memory Performance Gap</vt:lpstr>
      <vt:lpstr>Memory Hierarchy Design</vt:lpstr>
      <vt:lpstr>Memory Hierarchy Basics</vt:lpstr>
      <vt:lpstr>Cache operation</vt:lpstr>
      <vt:lpstr>Direct Mapped Cache</vt:lpstr>
      <vt:lpstr>Review: Four Questions for Memory Hierarchy Designers</vt:lpstr>
      <vt:lpstr>Direct Mapped Cache</vt:lpstr>
      <vt:lpstr>Direct Mapped Cache</vt:lpstr>
      <vt:lpstr>Cache Basics</vt:lpstr>
      <vt:lpstr>6 basic cache optimizations  (App. B.3)</vt:lpstr>
      <vt:lpstr>Improving Cache Performance</vt:lpstr>
      <vt:lpstr>1. Increase Block Size</vt:lpstr>
      <vt:lpstr>2. Larger Caches</vt:lpstr>
      <vt:lpstr>3. Use / Increase Associativity</vt:lpstr>
      <vt:lpstr>A 4-Way Set-Associative Cache</vt:lpstr>
      <vt:lpstr>Example 1: cache calculations</vt:lpstr>
      <vt:lpstr>Example 2: cache mapping</vt:lpstr>
      <vt:lpstr>Example 2:    Direct Mapped</vt:lpstr>
      <vt:lpstr>Example 2:    2-way Set Associative:  2 sets</vt:lpstr>
      <vt:lpstr>Example 2:    Fully associative  (4 way assoc., 1 set)</vt:lpstr>
      <vt:lpstr>Classifying Misses: the 3 Cs</vt:lpstr>
      <vt:lpstr>3 Cs: Compulsory, Capacity, Conflict</vt:lpstr>
      <vt:lpstr>3Cs Absolute Miss Rate (SPEC92)</vt:lpstr>
      <vt:lpstr>3Cs Relative Miss Rate</vt:lpstr>
      <vt:lpstr>Improving Cache Performance</vt:lpstr>
      <vt:lpstr>4.  Second Level Cache (L2)</vt:lpstr>
      <vt:lpstr>4. Second Level Cache (L2)</vt:lpstr>
      <vt:lpstr>4. Second Level Cache</vt:lpstr>
      <vt:lpstr>4. Second Level Cache</vt:lpstr>
      <vt:lpstr>5. Read Priority over Write on Miss</vt:lpstr>
      <vt:lpstr>5. Read Priority over Write on Miss</vt:lpstr>
      <vt:lpstr>Improving Cache Performance</vt:lpstr>
      <vt:lpstr>6. No address translation during cache access</vt:lpstr>
      <vt:lpstr>11 Advanced Cache Optimizations (2.2)</vt:lpstr>
      <vt:lpstr>1. Small and simple first level caches</vt:lpstr>
      <vt:lpstr>Recap: 4-Way Set-Associative Cache</vt:lpstr>
      <vt:lpstr>L1 Size and Associativity</vt:lpstr>
      <vt:lpstr>L1 Size and Associativity</vt:lpstr>
      <vt:lpstr>2. Fast Hit via  Way Prediction</vt:lpstr>
      <vt:lpstr>Way Predicting Instruction Cache  (Alpha 21264-like)</vt:lpstr>
      <vt:lpstr>3. Fast (Inst. Cache) Hit via Trace Cache</vt:lpstr>
      <vt:lpstr>3. Fast Hit times via Trace Cache</vt:lpstr>
      <vt:lpstr>4. Pipelining Cache</vt:lpstr>
      <vt:lpstr>5. Multi-banked Caches</vt:lpstr>
      <vt:lpstr>5. Multi-banked caches</vt:lpstr>
      <vt:lpstr>6. Nonblocking Caches</vt:lpstr>
      <vt:lpstr>Non-blocking cache</vt:lpstr>
      <vt:lpstr>7. Critical Word First, Early Restart</vt:lpstr>
      <vt:lpstr>8. Merging Write Buffer</vt:lpstr>
      <vt:lpstr>9. Compiler Optimizations</vt:lpstr>
      <vt:lpstr>9. Reducing Misses by Compiler Optimizations</vt:lpstr>
      <vt:lpstr>Merging Arrays</vt:lpstr>
      <vt:lpstr>Loop Interchange</vt:lpstr>
      <vt:lpstr>Loop Fusion</vt:lpstr>
      <vt:lpstr>Blocking (Tiling)  applied to array multiplication</vt:lpstr>
      <vt:lpstr>Blocking Example</vt:lpstr>
      <vt:lpstr>Reducing Conflict Misses by Blocking</vt:lpstr>
      <vt:lpstr>Summary of Compiler Optimizations to Reduce Cache Misses (by hand)</vt:lpstr>
      <vt:lpstr>10. Hardware Data Prefetching</vt:lpstr>
      <vt:lpstr>10. Hardware Prefetching</vt:lpstr>
      <vt:lpstr>Issues in HW Prefetching</vt:lpstr>
      <vt:lpstr>Issues in HW prefetching: stream buffer</vt:lpstr>
      <vt:lpstr>11. Compiler Prefetching</vt:lpstr>
      <vt:lpstr>Slide 69</vt:lpstr>
      <vt:lpstr>Memory Technology</vt:lpstr>
      <vt:lpstr>Memory Technology</vt:lpstr>
      <vt:lpstr>Memory Technology</vt:lpstr>
      <vt:lpstr>SRAM vs DRAM</vt:lpstr>
      <vt:lpstr>DRAM: Internal architecture</vt:lpstr>
      <vt:lpstr>Memory Optimizations</vt:lpstr>
      <vt:lpstr>Memory Optimizations</vt:lpstr>
      <vt:lpstr>Memory Optimizations</vt:lpstr>
      <vt:lpstr>Memory Optimizations</vt:lpstr>
      <vt:lpstr>Memory Power Consumption</vt:lpstr>
      <vt:lpstr>Flash Memory</vt:lpstr>
      <vt:lpstr>Memory Dependability</vt:lpstr>
      <vt:lpstr>Virtual Memory</vt:lpstr>
      <vt:lpstr>Memory organization</vt:lpstr>
      <vt:lpstr>Memory Organization: more detail</vt:lpstr>
      <vt:lpstr>Memory management </vt:lpstr>
      <vt:lpstr>Virtual Memory</vt:lpstr>
      <vt:lpstr>Pages:  virtual memory blocks</vt:lpstr>
      <vt:lpstr>Page Tables</vt:lpstr>
      <vt:lpstr>Page Tables</vt:lpstr>
      <vt:lpstr>Size of page table</vt:lpstr>
      <vt:lpstr>Fast Translation Using a TLB</vt:lpstr>
      <vt:lpstr>Making Address Translation Fast</vt:lpstr>
      <vt:lpstr>TLBs and caches</vt:lpstr>
      <vt:lpstr>Overall operation of memory hierarchy</vt:lpstr>
      <vt:lpstr>Slide 95</vt:lpstr>
      <vt:lpstr>Intel Nehalem (i7)</vt:lpstr>
      <vt:lpstr>Slide 97</vt:lpstr>
      <vt:lpstr>Address translation and TLBs</vt:lpstr>
      <vt:lpstr>Cache L1-L2-L3 organization</vt:lpstr>
      <vt:lpstr>Virtual Machines</vt:lpstr>
      <vt:lpstr>Impact of VMs on Virtual Memory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dc:title>
  <dc:creator>Henk Corporaal</dc:creator>
  <cp:lastModifiedBy>Henk Corporaal</cp:lastModifiedBy>
  <cp:revision>120</cp:revision>
  <dcterms:created xsi:type="dcterms:W3CDTF">2001-08-18T17:28:58Z</dcterms:created>
  <dcterms:modified xsi:type="dcterms:W3CDTF">2014-11-27T11:51:08Z</dcterms:modified>
</cp:coreProperties>
</file>