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67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63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68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Default Extension="emf" ContentType="image/x-emf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Default Extension="vml" ContentType="application/vnd.openxmlformats-officedocument.vmlDrawing"/>
  <Override PartName="/ppt/notesSlides/notesSlide31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1" r:id="rId1"/>
  </p:sldMasterIdLst>
  <p:notesMasterIdLst>
    <p:notesMasterId r:id="rId82"/>
  </p:notesMasterIdLst>
  <p:handoutMasterIdLst>
    <p:handoutMasterId r:id="rId83"/>
  </p:handoutMasterIdLst>
  <p:sldIdLst>
    <p:sldId id="309" r:id="rId2"/>
    <p:sldId id="345" r:id="rId3"/>
    <p:sldId id="388" r:id="rId4"/>
    <p:sldId id="346" r:id="rId5"/>
    <p:sldId id="348" r:id="rId6"/>
    <p:sldId id="349" r:id="rId7"/>
    <p:sldId id="350" r:id="rId8"/>
    <p:sldId id="351" r:id="rId9"/>
    <p:sldId id="352" r:id="rId10"/>
    <p:sldId id="353" r:id="rId11"/>
    <p:sldId id="354" r:id="rId12"/>
    <p:sldId id="355" r:id="rId13"/>
    <p:sldId id="415" r:id="rId14"/>
    <p:sldId id="416" r:id="rId15"/>
    <p:sldId id="358" r:id="rId16"/>
    <p:sldId id="356" r:id="rId17"/>
    <p:sldId id="357" r:id="rId18"/>
    <p:sldId id="359" r:id="rId19"/>
    <p:sldId id="422" r:id="rId20"/>
    <p:sldId id="417" r:id="rId21"/>
    <p:sldId id="360" r:id="rId22"/>
    <p:sldId id="361" r:id="rId23"/>
    <p:sldId id="418" r:id="rId24"/>
    <p:sldId id="362" r:id="rId25"/>
    <p:sldId id="363" r:id="rId26"/>
    <p:sldId id="364" r:id="rId27"/>
    <p:sldId id="419" r:id="rId28"/>
    <p:sldId id="365" r:id="rId29"/>
    <p:sldId id="366" r:id="rId30"/>
    <p:sldId id="424" r:id="rId31"/>
    <p:sldId id="425" r:id="rId32"/>
    <p:sldId id="426" r:id="rId33"/>
    <p:sldId id="427" r:id="rId34"/>
    <p:sldId id="428" r:id="rId35"/>
    <p:sldId id="367" r:id="rId36"/>
    <p:sldId id="391" r:id="rId37"/>
    <p:sldId id="431" r:id="rId38"/>
    <p:sldId id="429" r:id="rId39"/>
    <p:sldId id="430" r:id="rId40"/>
    <p:sldId id="432" r:id="rId41"/>
    <p:sldId id="397" r:id="rId42"/>
    <p:sldId id="398" r:id="rId43"/>
    <p:sldId id="433" r:id="rId44"/>
    <p:sldId id="434" r:id="rId45"/>
    <p:sldId id="435" r:id="rId46"/>
    <p:sldId id="436" r:id="rId47"/>
    <p:sldId id="437" r:id="rId48"/>
    <p:sldId id="438" r:id="rId49"/>
    <p:sldId id="423" r:id="rId50"/>
    <p:sldId id="392" r:id="rId51"/>
    <p:sldId id="421" r:id="rId52"/>
    <p:sldId id="393" r:id="rId53"/>
    <p:sldId id="394" r:id="rId54"/>
    <p:sldId id="395" r:id="rId55"/>
    <p:sldId id="411" r:id="rId56"/>
    <p:sldId id="413" r:id="rId57"/>
    <p:sldId id="414" r:id="rId58"/>
    <p:sldId id="374" r:id="rId59"/>
    <p:sldId id="375" r:id="rId60"/>
    <p:sldId id="376" r:id="rId61"/>
    <p:sldId id="402" r:id="rId62"/>
    <p:sldId id="403" r:id="rId63"/>
    <p:sldId id="404" r:id="rId64"/>
    <p:sldId id="405" r:id="rId65"/>
    <p:sldId id="406" r:id="rId66"/>
    <p:sldId id="439" r:id="rId67"/>
    <p:sldId id="441" r:id="rId68"/>
    <p:sldId id="440" r:id="rId69"/>
    <p:sldId id="407" r:id="rId70"/>
    <p:sldId id="408" r:id="rId71"/>
    <p:sldId id="410" r:id="rId72"/>
    <p:sldId id="379" r:id="rId73"/>
    <p:sldId id="380" r:id="rId74"/>
    <p:sldId id="381" r:id="rId75"/>
    <p:sldId id="382" r:id="rId76"/>
    <p:sldId id="383" r:id="rId77"/>
    <p:sldId id="384" r:id="rId78"/>
    <p:sldId id="385" r:id="rId79"/>
    <p:sldId id="386" r:id="rId80"/>
    <p:sldId id="390" r:id="rId81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33CC33"/>
    <a:srgbClr val="FFCC99"/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83" autoAdjust="0"/>
    <p:restoredTop sz="82395" autoAdjust="0"/>
  </p:normalViewPr>
  <p:slideViewPr>
    <p:cSldViewPr>
      <p:cViewPr>
        <p:scale>
          <a:sx n="90" d="100"/>
          <a:sy n="90" d="100"/>
        </p:scale>
        <p:origin x="-150" y="-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notesViewPr>
    <p:cSldViewPr>
      <p:cViewPr varScale="1">
        <p:scale>
          <a:sx n="87" d="100"/>
          <a:sy n="87" d="100"/>
        </p:scale>
        <p:origin x="-3744" y="-96"/>
      </p:cViewPr>
      <p:guideLst>
        <p:guide orient="horz" pos="3024"/>
        <p:guide pos="2304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49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49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5B25B85A-40D1-4058-91E7-86B4429418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3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8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5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0"/>
            <a:r>
              <a:rPr lang="en-US" noProof="0" smtClean="0"/>
              <a:t>Second level</a:t>
            </a:r>
          </a:p>
          <a:p>
            <a:pPr lvl="0"/>
            <a:r>
              <a:rPr lang="en-US" noProof="0" smtClean="0"/>
              <a:t>Third level</a:t>
            </a:r>
          </a:p>
          <a:p>
            <a:pPr lvl="0"/>
            <a:r>
              <a:rPr lang="en-US" noProof="0" smtClean="0"/>
              <a:t>Fourth level</a:t>
            </a:r>
          </a:p>
          <a:p>
            <a:pPr lvl="0"/>
            <a:r>
              <a:rPr lang="en-US" noProof="0" smtClean="0"/>
              <a:t>Fifth level</a:t>
            </a:r>
          </a:p>
        </p:txBody>
      </p:sp>
      <p:sp>
        <p:nvSpPr>
          <p:cNvPr id="46086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7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77024148-3C49-4103-AC27-AF9D683AB7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1677EF-B10C-4397-A36E-738C4E94E6E7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The University of Adelaide, School of Computer Science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6B406BD6-D58A-4FFA-A5B6-69A0658383EC}" type="datetime3">
              <a:rPr lang="en-US" smtClean="0"/>
              <a:pPr/>
              <a:t>7 January 2015</a:t>
            </a:fld>
            <a:endParaRPr lang="en-US" smtClean="0"/>
          </a:p>
        </p:txBody>
      </p:sp>
      <p:sp>
        <p:nvSpPr>
          <p:cNvPr id="5734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Chapter 2 — Instructions: Language of the Computer</a:t>
            </a:r>
          </a:p>
        </p:txBody>
      </p:sp>
      <p:sp>
        <p:nvSpPr>
          <p:cNvPr id="573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70E079-FF10-4436-BBF1-AE8E9CD688F2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573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The University of Adelaide, School of Computer Science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B5CF3195-B494-43AB-B382-C3FF69FF03B9}" type="datetime3">
              <a:rPr lang="en-US" smtClean="0"/>
              <a:pPr/>
              <a:t>7 January 2015</a:t>
            </a:fld>
            <a:endParaRPr lang="en-US" smtClean="0"/>
          </a:p>
        </p:txBody>
      </p:sp>
      <p:sp>
        <p:nvSpPr>
          <p:cNvPr id="5837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Chapter 2 — Instructions: Language of the Computer</a:t>
            </a:r>
          </a:p>
        </p:txBody>
      </p:sp>
      <p:sp>
        <p:nvSpPr>
          <p:cNvPr id="583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1572AE-A9C4-4E19-968E-4CE2330DE06F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583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The University of Adelaide, School of Computer Science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3E38EF57-E8B9-477C-8D79-10B1C77E524F}" type="datetime3">
              <a:rPr lang="en-US" smtClean="0"/>
              <a:pPr/>
              <a:t>7 January 2015</a:t>
            </a:fld>
            <a:endParaRPr lang="en-US" smtClean="0"/>
          </a:p>
        </p:txBody>
      </p:sp>
      <p:sp>
        <p:nvSpPr>
          <p:cNvPr id="6144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Chapter 2 — Instructions: Language of the Computer</a:t>
            </a:r>
          </a:p>
        </p:txBody>
      </p:sp>
      <p:sp>
        <p:nvSpPr>
          <p:cNvPr id="614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5355C8-5395-4D3C-9A7B-ACC9FC1AA619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614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The University of Adelaide, School of Computer Science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4479F1E5-E555-413C-9FCB-40E2462A86B2}" type="datetime3">
              <a:rPr lang="en-US" smtClean="0"/>
              <a:pPr/>
              <a:t>7 January 2015</a:t>
            </a:fld>
            <a:endParaRPr lang="en-US" smtClean="0"/>
          </a:p>
        </p:txBody>
      </p:sp>
      <p:sp>
        <p:nvSpPr>
          <p:cNvPr id="5939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Chapter 2 — Instructions: Language of the Computer</a:t>
            </a:r>
          </a:p>
        </p:txBody>
      </p:sp>
      <p:sp>
        <p:nvSpPr>
          <p:cNvPr id="593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D91DD3-3F5D-4A93-B3EB-24E33556AB62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593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The University of Adelaide, School of Computer Science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3A0D6F18-D317-4DCD-AE7E-DA6BB78C7D60}" type="datetime3">
              <a:rPr lang="en-US" smtClean="0"/>
              <a:pPr/>
              <a:t>7 January 2015</a:t>
            </a:fld>
            <a:endParaRPr lang="en-US" smtClean="0"/>
          </a:p>
        </p:txBody>
      </p:sp>
      <p:sp>
        <p:nvSpPr>
          <p:cNvPr id="6042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Chapter 2 — Instructions: Language of the Computer</a:t>
            </a:r>
          </a:p>
        </p:txBody>
      </p:sp>
      <p:sp>
        <p:nvSpPr>
          <p:cNvPr id="604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16E1BC-AE9B-4D65-9D88-D511D26C17D5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604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The University of Adelaide, School of Computer Science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8359E679-6117-4C92-A12B-5B03EC87B77E}" type="datetime3">
              <a:rPr lang="en-US" smtClean="0"/>
              <a:pPr/>
              <a:t>7 January 2015</a:t>
            </a:fld>
            <a:endParaRPr lang="en-US" smtClean="0"/>
          </a:p>
        </p:txBody>
      </p:sp>
      <p:sp>
        <p:nvSpPr>
          <p:cNvPr id="6246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Chapter 2 — Instructions: Language of the Computer</a:t>
            </a:r>
          </a:p>
        </p:txBody>
      </p:sp>
      <p:sp>
        <p:nvSpPr>
          <p:cNvPr id="624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07AE3C-E6CE-4B1C-AA05-78E8A8AFDAEB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624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The University of Adelaide, School of Computer Science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4EAC75C1-07BD-48C3-8EE6-93AA618D6626}" type="datetime3">
              <a:rPr lang="en-US" smtClean="0"/>
              <a:pPr/>
              <a:t>7 January 2015</a:t>
            </a:fld>
            <a:endParaRPr lang="en-US" smtClean="0"/>
          </a:p>
        </p:txBody>
      </p:sp>
      <p:sp>
        <p:nvSpPr>
          <p:cNvPr id="6349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Chapter 2 — Instructions: Language of the Computer</a:t>
            </a:r>
          </a:p>
        </p:txBody>
      </p:sp>
      <p:sp>
        <p:nvSpPr>
          <p:cNvPr id="634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BE62C5-6700-4608-AA08-64E15B53FD55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634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The University of Adelaide, School of Computer Science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3C7D6584-B5A8-4CA3-A721-37A605630DA8}" type="datetime3">
              <a:rPr lang="en-US" smtClean="0"/>
              <a:pPr/>
              <a:t>7 January 2015</a:t>
            </a:fld>
            <a:endParaRPr lang="en-US" smtClean="0"/>
          </a:p>
        </p:txBody>
      </p:sp>
      <p:sp>
        <p:nvSpPr>
          <p:cNvPr id="6451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Chapter 2 — Instructions: Language of the Computer</a:t>
            </a:r>
          </a:p>
        </p:txBody>
      </p:sp>
      <p:sp>
        <p:nvSpPr>
          <p:cNvPr id="645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35E631-42B9-4A23-ABB2-0790192D29FD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645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AU" dirty="0" smtClean="0"/>
              <a:t>Perfect</a:t>
            </a:r>
            <a:r>
              <a:rPr lang="en-AU" baseline="0" dirty="0" smtClean="0"/>
              <a:t> Club benchmarks executed on Cray Y-MP [1991]</a:t>
            </a:r>
            <a:endParaRPr lang="en-AU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The University of Adelaide, School of Computer Science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393121DD-9682-41D7-B718-2CADE805D58C}" type="datetime3">
              <a:rPr lang="en-US" smtClean="0"/>
              <a:pPr/>
              <a:t>7 January 2015</a:t>
            </a:fld>
            <a:endParaRPr lang="en-US" smtClean="0"/>
          </a:p>
        </p:txBody>
      </p:sp>
      <p:sp>
        <p:nvSpPr>
          <p:cNvPr id="6554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Chapter 2 — Instructions: Language of the Computer</a:t>
            </a:r>
          </a:p>
        </p:txBody>
      </p:sp>
      <p:sp>
        <p:nvSpPr>
          <p:cNvPr id="655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5ED1BB-C027-46F6-AC02-080CAED522C6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655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The University of Adelaide, School of Computer Science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119F322D-8D98-4DB4-89A3-1C15F45C154A}" type="datetime3">
              <a:rPr lang="en-US" smtClean="0"/>
              <a:pPr/>
              <a:t>7 January 2015</a:t>
            </a:fld>
            <a:endParaRPr lang="en-US" smtClean="0"/>
          </a:p>
        </p:txBody>
      </p:sp>
      <p:sp>
        <p:nvSpPr>
          <p:cNvPr id="6656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Chapter 2 — Instructions: Language of the Computer</a:t>
            </a:r>
          </a:p>
        </p:txBody>
      </p:sp>
      <p:sp>
        <p:nvSpPr>
          <p:cNvPr id="665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6635FD-A898-499D-A74A-C39BD4023C90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665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8ED143-E320-4371-AED6-8F2226624C35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The University of Adelaide, School of Computer Science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7C9AA72B-044C-4C4D-8D0F-5F23F146830C}" type="datetime3">
              <a:rPr lang="en-US" smtClean="0"/>
              <a:pPr/>
              <a:t>7 January 2015</a:t>
            </a:fld>
            <a:endParaRPr lang="en-US" smtClean="0"/>
          </a:p>
        </p:txBody>
      </p:sp>
      <p:sp>
        <p:nvSpPr>
          <p:cNvPr id="6758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Chapter 2 — Instructions: Language of the Computer</a:t>
            </a:r>
          </a:p>
        </p:txBody>
      </p:sp>
      <p:sp>
        <p:nvSpPr>
          <p:cNvPr id="675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B21CCE-5781-435B-A8E1-713DC83747EC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675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The University of Adelaide, School of Computer Science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3746AD1A-1DCD-459B-8319-8ABBFD920611}" type="datetime3">
              <a:rPr lang="en-US" smtClean="0"/>
              <a:pPr/>
              <a:t>7 January 2015</a:t>
            </a:fld>
            <a:endParaRPr lang="en-US" smtClean="0"/>
          </a:p>
        </p:txBody>
      </p:sp>
      <p:sp>
        <p:nvSpPr>
          <p:cNvPr id="6861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Chapter 2 — Instructions: Language of the Computer</a:t>
            </a:r>
          </a:p>
        </p:txBody>
      </p:sp>
      <p:sp>
        <p:nvSpPr>
          <p:cNvPr id="686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1D34FC-4F2F-4E31-931B-A09230695748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686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The University of Adelaide, School of Computer Science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CB69803C-525D-4F0D-B6C8-A882802B4AEF}" type="datetime3">
              <a:rPr lang="en-US" smtClean="0"/>
              <a:pPr/>
              <a:t>7 January 2015</a:t>
            </a:fld>
            <a:endParaRPr lang="en-US" smtClean="0"/>
          </a:p>
        </p:txBody>
      </p:sp>
      <p:sp>
        <p:nvSpPr>
          <p:cNvPr id="6963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Chapter 2 — Instructions: Language of the Computer</a:t>
            </a:r>
          </a:p>
        </p:txBody>
      </p:sp>
      <p:sp>
        <p:nvSpPr>
          <p:cNvPr id="696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352E83-922D-4849-8913-D6B2F5C73FC6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696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DB31B2-B2DC-42EF-9FDD-9E4ADBD50F9B}" type="slidenum">
              <a:rPr lang="en-GB"/>
              <a:pPr/>
              <a:t>30</a:t>
            </a:fld>
            <a:endParaRPr lang="en-GB"/>
          </a:p>
        </p:txBody>
      </p:sp>
      <p:sp>
        <p:nvSpPr>
          <p:cNvPr id="256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24C544-0A15-4D75-B8A1-254BAE8978B9}" type="slidenum">
              <a:rPr lang="en-GB"/>
              <a:pPr/>
              <a:t>31</a:t>
            </a:fld>
            <a:endParaRPr lang="en-GB"/>
          </a:p>
        </p:txBody>
      </p:sp>
      <p:sp>
        <p:nvSpPr>
          <p:cNvPr id="2341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1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FEE6FA-2FFD-471B-9E40-C15D0E5274EA}" type="slidenum">
              <a:rPr lang="en-GB"/>
              <a:pPr/>
              <a:t>32</a:t>
            </a:fld>
            <a:endParaRPr lang="en-GB"/>
          </a:p>
        </p:txBody>
      </p:sp>
      <p:sp>
        <p:nvSpPr>
          <p:cNvPr id="256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B7FC87-0C74-4F33-AF8B-905B970BBF37}" type="slidenum">
              <a:rPr lang="en-GB"/>
              <a:pPr/>
              <a:t>33</a:t>
            </a:fld>
            <a:endParaRPr lang="en-GB"/>
          </a:p>
        </p:txBody>
      </p:sp>
      <p:sp>
        <p:nvSpPr>
          <p:cNvPr id="261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9012" cy="3598863"/>
          </a:xfrm>
          <a:ln/>
        </p:spPr>
      </p:sp>
      <p:sp>
        <p:nvSpPr>
          <p:cNvPr id="261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1" y="4560686"/>
            <a:ext cx="5364480" cy="4320003"/>
          </a:xfrm>
        </p:spPr>
        <p:txBody>
          <a:bodyPr lIns="0" tIns="0" rIns="0" bIns="0"/>
          <a:lstStyle/>
          <a:p>
            <a:pPr defTabSz="914400">
              <a:lnSpc>
                <a:spcPct val="95000"/>
              </a:lnSpc>
              <a:spcBef>
                <a:spcPct val="0"/>
              </a:spcBef>
            </a:pPr>
            <a:r>
              <a:rPr lang="en-US" sz="1600">
                <a:solidFill>
                  <a:srgbClr val="000000"/>
                </a:solidFill>
                <a:latin typeface="Arial" pitchFamily="34" charset="0"/>
              </a:rPr>
              <a:t>ROP Unit is doing depth test, color blending, etc.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44244D-69CE-407A-AA43-CADF8383B204}" type="slidenum">
              <a:rPr lang="en-GB"/>
              <a:pPr/>
              <a:t>34</a:t>
            </a:fld>
            <a:endParaRPr lang="en-GB"/>
          </a:p>
        </p:txBody>
      </p:sp>
      <p:sp>
        <p:nvSpPr>
          <p:cNvPr id="261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9012" cy="3598863"/>
          </a:xfrm>
          <a:ln/>
        </p:spPr>
      </p:sp>
      <p:sp>
        <p:nvSpPr>
          <p:cNvPr id="261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1" y="4560686"/>
            <a:ext cx="5364480" cy="4320003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The University of Adelaide, School of Computer Science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B4341D8A-0C1A-4EFB-AADB-D633D85004DD}" type="datetime3">
              <a:rPr lang="en-US" smtClean="0"/>
              <a:pPr/>
              <a:t>7 January 2015</a:t>
            </a:fld>
            <a:endParaRPr lang="en-US" smtClean="0"/>
          </a:p>
        </p:txBody>
      </p:sp>
      <p:sp>
        <p:nvSpPr>
          <p:cNvPr id="7066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Chapter 2 — Instructions: Language of the Computer</a:t>
            </a:r>
          </a:p>
        </p:txBody>
      </p:sp>
      <p:sp>
        <p:nvSpPr>
          <p:cNvPr id="706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569E1B-F5A0-4150-A3A7-583479F664D5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706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Marcador de imagen d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Marcador de nota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_tradnl" smtClean="0"/>
          </a:p>
        </p:txBody>
      </p:sp>
      <p:sp>
        <p:nvSpPr>
          <p:cNvPr id="79876" name="Marcador de número de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9AC032-1FB2-4F65-B6A2-60C19C049268}" type="slidenum">
              <a:rPr lang="es-ES_tradnl" smtClean="0"/>
              <a:pPr/>
              <a:t>36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The University of Adelaide, School of Computer Science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AD13F6AA-C99C-4DE1-AFBF-DCA21CA6515F}" type="datetime3">
              <a:rPr lang="en-US" smtClean="0"/>
              <a:pPr/>
              <a:t>7 January 2015</a:t>
            </a:fld>
            <a:endParaRPr lang="en-US" smtClean="0"/>
          </a:p>
        </p:txBody>
      </p:sp>
      <p:sp>
        <p:nvSpPr>
          <p:cNvPr id="4915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Chapter 2 — Instructions: Language of the Computer</a:t>
            </a:r>
          </a:p>
        </p:txBody>
      </p:sp>
      <p:sp>
        <p:nvSpPr>
          <p:cNvPr id="491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864EF5-9BB1-4C55-86E1-28444C96E506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491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75B8ED-85FF-499E-8E8A-CF5ED204E445}" type="slidenum">
              <a:rPr lang="en-GB"/>
              <a:pPr/>
              <a:t>37</a:t>
            </a:fld>
            <a:endParaRPr lang="en-GB"/>
          </a:p>
        </p:txBody>
      </p:sp>
      <p:sp>
        <p:nvSpPr>
          <p:cNvPr id="259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9012" cy="3598863"/>
          </a:xfrm>
          <a:ln/>
        </p:spPr>
      </p:sp>
      <p:sp>
        <p:nvSpPr>
          <p:cNvPr id="259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1" y="4560686"/>
            <a:ext cx="5364480" cy="4320003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F53DF3-637B-47FD-B04B-E36CF5ED3C89}" type="slidenum">
              <a:rPr lang="en-GB"/>
              <a:pPr/>
              <a:t>38</a:t>
            </a:fld>
            <a:endParaRPr lang="en-GB"/>
          </a:p>
        </p:txBody>
      </p:sp>
      <p:sp>
        <p:nvSpPr>
          <p:cNvPr id="257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2063" y="719138"/>
            <a:ext cx="4799012" cy="3598862"/>
          </a:xfrm>
          <a:ln/>
        </p:spPr>
      </p:sp>
      <p:sp>
        <p:nvSpPr>
          <p:cNvPr id="257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1" y="4562218"/>
            <a:ext cx="5364480" cy="4320003"/>
          </a:xfrm>
        </p:spPr>
        <p:txBody>
          <a:bodyPr/>
          <a:lstStyle/>
          <a:p>
            <a:pPr>
              <a:buFontTx/>
              <a:buChar char="-"/>
            </a:pPr>
            <a:r>
              <a:rPr lang="nl-NL"/>
              <a:t>Same operation on multiple data streams : data level parallellism</a:t>
            </a:r>
          </a:p>
          <a:p>
            <a:pPr>
              <a:buFontTx/>
              <a:buChar char="-"/>
            </a:pPr>
            <a:r>
              <a:rPr lang="nl-NL"/>
              <a:t>SIMD can match the inherent data-parallelism present in pixel-to-pixel operations due to its repetetive structure</a:t>
            </a:r>
          </a:p>
          <a:p>
            <a:pPr>
              <a:buFontTx/>
              <a:buChar char="-"/>
            </a:pPr>
            <a:r>
              <a:rPr lang="nl-NL"/>
              <a:t>Very power-efficient</a:t>
            </a:r>
          </a:p>
          <a:p>
            <a:pPr>
              <a:buFontTx/>
              <a:buChar char="-"/>
            </a:pPr>
            <a:r>
              <a:rPr lang="nl-NL"/>
              <a:t>Inter-PE communication can be crucial for performance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3E5D71-6DD2-42D2-996A-31AB132C98F7}" type="slidenum">
              <a:rPr lang="en-GB"/>
              <a:pPr/>
              <a:t>39</a:t>
            </a:fld>
            <a:endParaRPr lang="en-GB"/>
          </a:p>
        </p:txBody>
      </p:sp>
      <p:sp>
        <p:nvSpPr>
          <p:cNvPr id="265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9012" cy="3598863"/>
          </a:xfrm>
          <a:ln/>
        </p:spPr>
      </p:sp>
      <p:sp>
        <p:nvSpPr>
          <p:cNvPr id="265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1" y="4560686"/>
            <a:ext cx="5364480" cy="4320003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4E3F51-CA48-4AEC-A6A5-ADD1B3D7921B}" type="slidenum">
              <a:rPr lang="en-GB"/>
              <a:pPr/>
              <a:t>40</a:t>
            </a:fld>
            <a:endParaRPr lang="en-GB"/>
          </a:p>
        </p:txBody>
      </p:sp>
      <p:sp>
        <p:nvSpPr>
          <p:cNvPr id="263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9012" cy="3598863"/>
          </a:xfrm>
          <a:ln/>
        </p:spPr>
      </p:sp>
      <p:sp>
        <p:nvSpPr>
          <p:cNvPr id="263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1" y="4560686"/>
            <a:ext cx="5364480" cy="4320003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Marcador de imagen d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Marcador de nota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493713" indent="-493713"/>
            <a:r>
              <a:rPr lang="en-US" smtClean="0"/>
              <a:t>Fetch one warp instruction/cycle</a:t>
            </a:r>
          </a:p>
          <a:p>
            <a:pPr marL="1055688" lvl="1" indent="-436563"/>
            <a:r>
              <a:rPr lang="en-US" smtClean="0"/>
              <a:t>from instruction L1 cache </a:t>
            </a:r>
          </a:p>
          <a:p>
            <a:pPr marL="1055688" lvl="1" indent="-436563"/>
            <a:r>
              <a:rPr lang="en-US" smtClean="0"/>
              <a:t>into any instruction buffer slot</a:t>
            </a:r>
          </a:p>
          <a:p>
            <a:pPr marL="493713" indent="-493713"/>
            <a:r>
              <a:rPr lang="en-US" smtClean="0"/>
              <a:t>Issue one “ready-to-go” warp instruction/cycle</a:t>
            </a:r>
          </a:p>
          <a:p>
            <a:pPr marL="1055688" lvl="1" indent="-436563"/>
            <a:r>
              <a:rPr lang="en-US" smtClean="0"/>
              <a:t>from any warp - instruction buffer slot</a:t>
            </a:r>
          </a:p>
          <a:p>
            <a:pPr marL="1055688" lvl="1" indent="-436563"/>
            <a:r>
              <a:rPr lang="en-US" smtClean="0"/>
              <a:t>operand scoreboarding used to prevent hazards</a:t>
            </a:r>
          </a:p>
          <a:p>
            <a:pPr marL="493713" indent="-493713"/>
            <a:r>
              <a:rPr lang="en-US" smtClean="0"/>
              <a:t>Issue selection based on round-robin/age of warp</a:t>
            </a:r>
          </a:p>
          <a:p>
            <a:pPr marL="493713" indent="-493713"/>
            <a:r>
              <a:rPr lang="en-US" smtClean="0"/>
              <a:t>SM broadcasts the same instruction to 32 Threads of a Warp</a:t>
            </a:r>
          </a:p>
          <a:p>
            <a:pPr marL="493713" indent="-493713"/>
            <a:endParaRPr lang="es-ES_tradnl" smtClean="0"/>
          </a:p>
        </p:txBody>
      </p:sp>
      <p:sp>
        <p:nvSpPr>
          <p:cNvPr id="86020" name="Marcador de número de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FAAD75-34C3-4178-BCDA-779BEF0E40C2}" type="slidenum">
              <a:rPr lang="es-ES_tradnl" smtClean="0"/>
              <a:pPr/>
              <a:t>41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Marcador de imagen d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Marcador de nota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The importance of occupancy is seeing while examining the multithreaded architecture of the GPU. Multithreading permits to hide latencies due to register dependencies or memory accesses.</a:t>
            </a:r>
          </a:p>
          <a:p>
            <a:r>
              <a:rPr lang="en-US" smtClean="0"/>
              <a:t>Let’s look an example of the impact of the occupancy value.</a:t>
            </a:r>
          </a:p>
          <a:p>
            <a:endParaRPr lang="en-US" smtClean="0"/>
          </a:p>
        </p:txBody>
      </p:sp>
      <p:sp>
        <p:nvSpPr>
          <p:cNvPr id="87044" name="Marcador de número de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5AF03D-F3AD-409C-BE42-026EBAB8360A}" type="slidenum">
              <a:rPr lang="es-ES_tradnl" smtClean="0"/>
              <a:pPr/>
              <a:t>42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056705-8831-4868-9279-2185C9048D84}" type="slidenum">
              <a:rPr lang="en-GB"/>
              <a:pPr/>
              <a:t>43</a:t>
            </a:fld>
            <a:endParaRPr lang="en-GB"/>
          </a:p>
        </p:txBody>
      </p:sp>
      <p:sp>
        <p:nvSpPr>
          <p:cNvPr id="264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9012" cy="3598863"/>
          </a:xfrm>
          <a:ln/>
        </p:spPr>
      </p:sp>
      <p:sp>
        <p:nvSpPr>
          <p:cNvPr id="264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1" y="4560686"/>
            <a:ext cx="5364480" cy="4320003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D80736-3EF5-4FC5-82CF-2369BF258426}" type="slidenum">
              <a:rPr lang="en-GB"/>
              <a:pPr/>
              <a:t>44</a:t>
            </a:fld>
            <a:endParaRPr lang="en-GB"/>
          </a:p>
        </p:txBody>
      </p:sp>
      <p:sp>
        <p:nvSpPr>
          <p:cNvPr id="264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9012" cy="3598863"/>
          </a:xfrm>
          <a:ln/>
        </p:spPr>
      </p:sp>
      <p:sp>
        <p:nvSpPr>
          <p:cNvPr id="264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1" y="4560686"/>
            <a:ext cx="5364480" cy="4320003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978EBB-4B3E-427E-82DD-AB3383D0D0F5}" type="slidenum">
              <a:rPr lang="en-GB"/>
              <a:pPr/>
              <a:t>45</a:t>
            </a:fld>
            <a:endParaRPr lang="en-GB"/>
          </a:p>
        </p:txBody>
      </p:sp>
      <p:sp>
        <p:nvSpPr>
          <p:cNvPr id="2798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9012" cy="3598863"/>
          </a:xfrm>
          <a:ln/>
        </p:spPr>
      </p:sp>
      <p:sp>
        <p:nvSpPr>
          <p:cNvPr id="2798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1" y="4560686"/>
            <a:ext cx="5364480" cy="4320003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9A985E-040D-4E2E-B698-C8CBE676AB9B}" type="slidenum">
              <a:rPr lang="en-GB"/>
              <a:pPr/>
              <a:t>46</a:t>
            </a:fld>
            <a:endParaRPr lang="en-GB"/>
          </a:p>
        </p:txBody>
      </p:sp>
      <p:sp>
        <p:nvSpPr>
          <p:cNvPr id="265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9012" cy="3598863"/>
          </a:xfrm>
          <a:ln/>
        </p:spPr>
      </p:sp>
      <p:sp>
        <p:nvSpPr>
          <p:cNvPr id="265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1" y="4560686"/>
            <a:ext cx="5364480" cy="4320003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The University of Adelaide, School of Computer Science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9B8ADB8A-C06A-4A56-A5FA-EAEA62D2DE4D}" type="datetime3">
              <a:rPr lang="en-US" smtClean="0"/>
              <a:pPr/>
              <a:t>7 January 2015</a:t>
            </a:fld>
            <a:endParaRPr lang="en-US" smtClean="0"/>
          </a:p>
        </p:txBody>
      </p:sp>
      <p:sp>
        <p:nvSpPr>
          <p:cNvPr id="5120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Chapter 2 — Instructions: Language of the Computer</a:t>
            </a:r>
          </a:p>
        </p:txBody>
      </p:sp>
      <p:sp>
        <p:nvSpPr>
          <p:cNvPr id="512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FB8939-62CE-465C-BCF0-74E8F73CBD8F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512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972E08-61C3-46F7-A081-9CAA1175CE0A}" type="slidenum">
              <a:rPr lang="en-GB"/>
              <a:pPr/>
              <a:t>47</a:t>
            </a:fld>
            <a:endParaRPr lang="en-GB"/>
          </a:p>
        </p:txBody>
      </p:sp>
      <p:sp>
        <p:nvSpPr>
          <p:cNvPr id="265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9012" cy="3598863"/>
          </a:xfrm>
          <a:ln/>
        </p:spPr>
      </p:sp>
      <p:sp>
        <p:nvSpPr>
          <p:cNvPr id="265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1" y="4560686"/>
            <a:ext cx="5364480" cy="4320003"/>
          </a:xfrm>
        </p:spPr>
        <p:txBody>
          <a:bodyPr lIns="0" tIns="0" rIns="0" bIns="0"/>
          <a:lstStyle/>
          <a:p>
            <a:pPr defTabSz="914400">
              <a:lnSpc>
                <a:spcPct val="95000"/>
              </a:lnSpc>
              <a:spcBef>
                <a:spcPct val="0"/>
              </a:spcBef>
            </a:pPr>
            <a:r>
              <a:rPr lang="en-US" sz="1600">
                <a:solidFill>
                  <a:srgbClr val="000000"/>
                </a:solidFill>
                <a:latin typeface="Arial" pitchFamily="34" charset="0"/>
              </a:rPr>
              <a:t>We will show how the thread blocks are mapped to the StreamMultiprocessors (SMs)</a:t>
            </a: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29F24F-B145-455B-B516-77BBBEAE7411}" type="slidenum">
              <a:rPr lang="en-GB"/>
              <a:pPr/>
              <a:t>48</a:t>
            </a:fld>
            <a:endParaRPr lang="en-GB"/>
          </a:p>
        </p:txBody>
      </p:sp>
      <p:sp>
        <p:nvSpPr>
          <p:cNvPr id="265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9012" cy="3598863"/>
          </a:xfrm>
          <a:ln/>
        </p:spPr>
      </p:sp>
      <p:sp>
        <p:nvSpPr>
          <p:cNvPr id="265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1" y="4560686"/>
            <a:ext cx="5364480" cy="4320003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Marcador de imagen d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Marcador de nota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Char char="-"/>
            </a:pPr>
            <a:r>
              <a:rPr lang="en-US" smtClean="0"/>
              <a:t>Partitioned register file.</a:t>
            </a:r>
          </a:p>
          <a:p>
            <a:r>
              <a:rPr lang="en-US" smtClean="0"/>
              <a:t>Old slide:</a:t>
            </a:r>
          </a:p>
          <a:p>
            <a:pPr eaLnBrk="1" hangingPunct="1"/>
            <a:r>
              <a:rPr lang="en-US" smtClean="0"/>
              <a:t>- A thread is associated with each data element: CUDA thread – abstraction for all forms of parallelism: TLP, SIMD, MIMD, even ILP</a:t>
            </a:r>
          </a:p>
          <a:p>
            <a:pPr eaLnBrk="1" hangingPunct="1"/>
            <a:r>
              <a:rPr lang="en-US" smtClean="0"/>
              <a:t>- Threads are organized into blocks</a:t>
            </a:r>
          </a:p>
          <a:p>
            <a:pPr eaLnBrk="1" hangingPunct="1"/>
            <a:r>
              <a:rPr lang="en-US" smtClean="0"/>
              <a:t>- Blocks are organized into a grid</a:t>
            </a:r>
          </a:p>
          <a:p>
            <a:pPr eaLnBrk="1" hangingPunct="1"/>
            <a:r>
              <a:rPr lang="en-US" smtClean="0"/>
              <a:t>- GPU hardware handles thread management, not applications or OS</a:t>
            </a:r>
          </a:p>
          <a:p>
            <a:endParaRPr lang="en-US" smtClean="0"/>
          </a:p>
          <a:p>
            <a:endParaRPr lang="en-US" smtClean="0"/>
          </a:p>
        </p:txBody>
      </p:sp>
      <p:sp>
        <p:nvSpPr>
          <p:cNvPr id="80900" name="Marcador de número de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10062D-D805-499F-B9C5-B47DCB1993E3}" type="slidenum">
              <a:rPr lang="es-ES_tradnl" smtClean="0"/>
              <a:pPr/>
              <a:t>50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The University of Adelaide, School of Computer Science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48FABC03-CA23-4A00-8976-F01BA1140549}" type="datetime3">
              <a:rPr lang="en-US" smtClean="0"/>
              <a:pPr/>
              <a:t>7 January 2015</a:t>
            </a:fld>
            <a:endParaRPr lang="en-US" smtClean="0"/>
          </a:p>
        </p:txBody>
      </p:sp>
      <p:sp>
        <p:nvSpPr>
          <p:cNvPr id="8192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Chapter 2 — Instructions: Language of the Computer</a:t>
            </a:r>
          </a:p>
        </p:txBody>
      </p:sp>
      <p:sp>
        <p:nvSpPr>
          <p:cNvPr id="819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7FA77B-E674-499E-ABC4-B5327431E831}" type="slidenum">
              <a:rPr lang="en-US" smtClean="0"/>
              <a:pPr/>
              <a:t>52</a:t>
            </a:fld>
            <a:endParaRPr lang="en-US" smtClean="0"/>
          </a:p>
        </p:txBody>
      </p:sp>
      <p:sp>
        <p:nvSpPr>
          <p:cNvPr id="819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AU" dirty="0" smtClean="0"/>
              <a:t>Double precision A times X plus Y</a:t>
            </a:r>
          </a:p>
          <a:p>
            <a:pPr eaLnBrk="1" hangingPunct="1"/>
            <a:r>
              <a:rPr lang="en-AU" dirty="0" smtClean="0"/>
              <a:t>Old slide:</a:t>
            </a:r>
          </a:p>
          <a:p>
            <a:pPr eaLnBrk="1" hangingPunct="1"/>
            <a:r>
              <a:rPr lang="en-US" dirty="0" smtClean="0"/>
              <a:t>Multiply two vectors of length 8192</a:t>
            </a:r>
          </a:p>
          <a:p>
            <a:pPr lvl="1" eaLnBrk="1" hangingPunct="1"/>
            <a:r>
              <a:rPr lang="en-US" dirty="0" smtClean="0"/>
              <a:t>Code that works over all elements is the grid</a:t>
            </a:r>
          </a:p>
          <a:p>
            <a:pPr lvl="1" eaLnBrk="1" hangingPunct="1"/>
            <a:r>
              <a:rPr lang="en-US" dirty="0" smtClean="0"/>
              <a:t>Thread blocks break this down into manageable sizes</a:t>
            </a:r>
          </a:p>
          <a:p>
            <a:pPr lvl="2" eaLnBrk="1" hangingPunct="1"/>
            <a:r>
              <a:rPr lang="en-US" dirty="0" smtClean="0"/>
              <a:t>512 threads per block</a:t>
            </a:r>
          </a:p>
          <a:p>
            <a:pPr lvl="1" eaLnBrk="1" hangingPunct="1"/>
            <a:r>
              <a:rPr lang="en-US" dirty="0" err="1" smtClean="0"/>
              <a:t>SIMD</a:t>
            </a:r>
            <a:r>
              <a:rPr lang="en-US" dirty="0" smtClean="0"/>
              <a:t> instruction executes 32 elements at a time</a:t>
            </a:r>
          </a:p>
          <a:p>
            <a:pPr lvl="1" eaLnBrk="1" hangingPunct="1"/>
            <a:r>
              <a:rPr lang="en-US" dirty="0" smtClean="0"/>
              <a:t>Thus grid size = 16 blocks</a:t>
            </a:r>
          </a:p>
          <a:p>
            <a:pPr lvl="1" eaLnBrk="1" hangingPunct="1"/>
            <a:r>
              <a:rPr lang="en-US" dirty="0" smtClean="0"/>
              <a:t>Block is analogous to a strip-mined vector loop with vector length of 32</a:t>
            </a:r>
          </a:p>
          <a:p>
            <a:pPr lvl="1" eaLnBrk="1" hangingPunct="1"/>
            <a:r>
              <a:rPr lang="en-US" dirty="0" smtClean="0"/>
              <a:t>Block is assigned to a </a:t>
            </a:r>
            <a:r>
              <a:rPr lang="en-US" i="1" dirty="0" smtClean="0"/>
              <a:t>multithreaded </a:t>
            </a:r>
            <a:r>
              <a:rPr lang="en-US" i="1" dirty="0" err="1" smtClean="0"/>
              <a:t>SIMD</a:t>
            </a:r>
            <a:r>
              <a:rPr lang="en-US" i="1" dirty="0" smtClean="0"/>
              <a:t> processor </a:t>
            </a:r>
            <a:r>
              <a:rPr lang="en-US" dirty="0" smtClean="0"/>
              <a:t>by the </a:t>
            </a:r>
            <a:r>
              <a:rPr lang="en-US" i="1" dirty="0" smtClean="0"/>
              <a:t>thread block scheduler</a:t>
            </a:r>
          </a:p>
          <a:p>
            <a:pPr lvl="1" eaLnBrk="1" hangingPunct="1"/>
            <a:r>
              <a:rPr lang="en-US" dirty="0" smtClean="0"/>
              <a:t>Current-generation </a:t>
            </a:r>
            <a:r>
              <a:rPr lang="en-US" dirty="0" err="1" smtClean="0"/>
              <a:t>GPUs</a:t>
            </a:r>
            <a:r>
              <a:rPr lang="en-US" dirty="0" smtClean="0"/>
              <a:t> (Fermi) have 7-15 multithreaded </a:t>
            </a:r>
            <a:r>
              <a:rPr lang="en-US" dirty="0" err="1" smtClean="0"/>
              <a:t>SIMD</a:t>
            </a:r>
            <a:r>
              <a:rPr lang="en-US" dirty="0" smtClean="0"/>
              <a:t> processors</a:t>
            </a:r>
          </a:p>
          <a:p>
            <a:pPr eaLnBrk="1" hangingPunct="1"/>
            <a:endParaRPr lang="en-AU" dirty="0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Marcador de imagen d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Marcador de nota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s-ES_tradnl" smtClean="0"/>
              <a:t>Tesla: up to 30 SMs</a:t>
            </a:r>
          </a:p>
          <a:p>
            <a:r>
              <a:rPr lang="es-ES_tradnl" smtClean="0"/>
              <a:t>Fermi: up to 16 SMs</a:t>
            </a:r>
          </a:p>
          <a:p>
            <a:r>
              <a:rPr lang="es-ES_tradnl" smtClean="0"/>
              <a:t>Kepler: 13 SMs</a:t>
            </a:r>
          </a:p>
        </p:txBody>
      </p:sp>
      <p:sp>
        <p:nvSpPr>
          <p:cNvPr id="82948" name="Marcador de encabezado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The University of Adelaide, School of Computer Science</a:t>
            </a:r>
          </a:p>
        </p:txBody>
      </p:sp>
      <p:sp>
        <p:nvSpPr>
          <p:cNvPr id="82949" name="Marcador de fecha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82F57DB4-EDB8-4874-AFED-E4F819B31B53}" type="datetime1">
              <a:rPr lang="en-US" smtClean="0"/>
              <a:pPr/>
              <a:t>1/7/2015</a:t>
            </a:fld>
            <a:endParaRPr lang="en-US" smtClean="0"/>
          </a:p>
        </p:txBody>
      </p:sp>
      <p:sp>
        <p:nvSpPr>
          <p:cNvPr id="82950" name="Marcador de pie de página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Chapter 2 — Instructions: Language of the Computer</a:t>
            </a:r>
          </a:p>
        </p:txBody>
      </p:sp>
      <p:sp>
        <p:nvSpPr>
          <p:cNvPr id="82951" name="Marcador de número de diapositiva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968C8D-F723-4517-BA81-010DB5B34231}" type="slidenum">
              <a:rPr lang="en-US" smtClean="0"/>
              <a:pPr/>
              <a:t>53</a:t>
            </a:fld>
            <a:endParaRPr 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The University of Adelaide, School of Computer Science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8AB6B758-117A-4513-B5E0-0D8FC022508F}" type="datetime3">
              <a:rPr lang="en-US" smtClean="0"/>
              <a:pPr/>
              <a:t>7 January 2015</a:t>
            </a:fld>
            <a:endParaRPr lang="en-US" smtClean="0"/>
          </a:p>
        </p:txBody>
      </p:sp>
      <p:sp>
        <p:nvSpPr>
          <p:cNvPr id="8397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Chapter 2 — Instructions: Language of the Computer</a:t>
            </a:r>
          </a:p>
        </p:txBody>
      </p:sp>
      <p:sp>
        <p:nvSpPr>
          <p:cNvPr id="839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0273F5-E09A-49DC-83D5-A93829AF0ABC}" type="slidenum">
              <a:rPr lang="en-US" smtClean="0"/>
              <a:pPr/>
              <a:t>54</a:t>
            </a:fld>
            <a:endParaRPr lang="en-US" smtClean="0"/>
          </a:p>
        </p:txBody>
      </p:sp>
      <p:sp>
        <p:nvSpPr>
          <p:cNvPr id="839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The University of Adelaide, School of Computer Science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13DCAFAF-BE4C-4C95-B51B-E03851D98C6D}" type="datetime3">
              <a:rPr lang="en-US" smtClean="0"/>
              <a:pPr/>
              <a:t>7 January 2015</a:t>
            </a:fld>
            <a:endParaRPr lang="en-US" smtClean="0"/>
          </a:p>
        </p:txBody>
      </p:sp>
      <p:sp>
        <p:nvSpPr>
          <p:cNvPr id="7373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Chapter 2 — Instructions: Language of the Computer</a:t>
            </a:r>
          </a:p>
        </p:txBody>
      </p:sp>
      <p:sp>
        <p:nvSpPr>
          <p:cNvPr id="737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CB5FE1-77F1-4016-8ED1-DCA6F0771262}" type="slidenum">
              <a:rPr lang="en-US" smtClean="0"/>
              <a:pPr/>
              <a:t>55</a:t>
            </a:fld>
            <a:endParaRPr lang="en-US" smtClean="0"/>
          </a:p>
        </p:txBody>
      </p:sp>
      <p:sp>
        <p:nvSpPr>
          <p:cNvPr id="737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The University of Adelaide, School of Computer Science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354D8BC8-E9B7-4907-8081-043384F7BFAC}" type="datetime3">
              <a:rPr lang="en-US" smtClean="0"/>
              <a:pPr/>
              <a:t>7 January 2015</a:t>
            </a:fld>
            <a:endParaRPr lang="en-US" smtClean="0"/>
          </a:p>
        </p:txBody>
      </p:sp>
      <p:sp>
        <p:nvSpPr>
          <p:cNvPr id="7578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Chapter 2 — Instructions: Language of the Computer</a:t>
            </a:r>
          </a:p>
        </p:txBody>
      </p:sp>
      <p:sp>
        <p:nvSpPr>
          <p:cNvPr id="757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9F0733-5721-4594-A20A-513CFDF8FFF0}" type="slidenum">
              <a:rPr lang="en-US" smtClean="0"/>
              <a:pPr/>
              <a:t>56</a:t>
            </a:fld>
            <a:endParaRPr lang="en-US" smtClean="0"/>
          </a:p>
        </p:txBody>
      </p:sp>
      <p:sp>
        <p:nvSpPr>
          <p:cNvPr id="757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The University of Adelaide, School of Computer Science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755BE3FB-1F37-467E-858D-5FF88B2EB520}" type="datetime3">
              <a:rPr lang="en-US" smtClean="0"/>
              <a:pPr/>
              <a:t>7 January 2015</a:t>
            </a:fld>
            <a:endParaRPr lang="en-US" smtClean="0"/>
          </a:p>
        </p:txBody>
      </p:sp>
      <p:sp>
        <p:nvSpPr>
          <p:cNvPr id="7680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Chapter 2 — Instructions: Language of the Computer</a:t>
            </a:r>
          </a:p>
        </p:txBody>
      </p:sp>
      <p:sp>
        <p:nvSpPr>
          <p:cNvPr id="768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9316CB-F4B9-4297-A09A-B80FA1384438}" type="slidenum">
              <a:rPr lang="en-US" smtClean="0"/>
              <a:pPr/>
              <a:t>57</a:t>
            </a:fld>
            <a:endParaRPr lang="en-US" smtClean="0"/>
          </a:p>
        </p:txBody>
      </p:sp>
      <p:sp>
        <p:nvSpPr>
          <p:cNvPr id="768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The University of Adelaide, School of Computer Science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2FA58984-FBAC-42B6-9E6C-22AC6093F4A3}" type="datetime3">
              <a:rPr lang="en-US" smtClean="0"/>
              <a:pPr/>
              <a:t>7 January 2015</a:t>
            </a:fld>
            <a:endParaRPr lang="en-US" smtClean="0"/>
          </a:p>
        </p:txBody>
      </p:sp>
      <p:sp>
        <p:nvSpPr>
          <p:cNvPr id="7782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Chapter 2 — Instructions: Language of the Computer</a:t>
            </a:r>
          </a:p>
        </p:txBody>
      </p:sp>
      <p:sp>
        <p:nvSpPr>
          <p:cNvPr id="778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4285CC-5E1B-4B21-8644-E4DDB86A2A1D}" type="slidenum">
              <a:rPr lang="en-US" smtClean="0"/>
              <a:pPr/>
              <a:t>58</a:t>
            </a:fld>
            <a:endParaRPr lang="en-US" smtClean="0"/>
          </a:p>
        </p:txBody>
      </p:sp>
      <p:sp>
        <p:nvSpPr>
          <p:cNvPr id="778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The University of Adelaide, School of Computer Science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EAE8789B-3B20-4B0E-9F92-5498F18AB906}" type="datetime3">
              <a:rPr lang="en-US" smtClean="0"/>
              <a:pPr/>
              <a:t>7 January 2015</a:t>
            </a:fld>
            <a:endParaRPr lang="en-US" smtClean="0"/>
          </a:p>
        </p:txBody>
      </p:sp>
      <p:sp>
        <p:nvSpPr>
          <p:cNvPr id="5222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Chapter 2 — Instructions: Language of the Computer</a:t>
            </a:r>
          </a:p>
        </p:txBody>
      </p:sp>
      <p:sp>
        <p:nvSpPr>
          <p:cNvPr id="522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052169-EBF9-4F21-B494-916BA98B8E18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522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The University of Adelaide, School of Computer Science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5DA9A262-9BB6-4DD6-81E2-8A67CA3C7529}" type="datetime3">
              <a:rPr lang="en-US" smtClean="0"/>
              <a:pPr/>
              <a:t>7 January 2015</a:t>
            </a:fld>
            <a:endParaRPr lang="en-US" smtClean="0"/>
          </a:p>
        </p:txBody>
      </p:sp>
      <p:sp>
        <p:nvSpPr>
          <p:cNvPr id="7885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Chapter 2 — Instructions: Language of the Computer</a:t>
            </a:r>
          </a:p>
        </p:txBody>
      </p:sp>
      <p:sp>
        <p:nvSpPr>
          <p:cNvPr id="788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030CD9-4DD7-40DF-A2DA-A204ABBAF6EA}" type="slidenum">
              <a:rPr lang="en-US" smtClean="0"/>
              <a:pPr/>
              <a:t>59</a:t>
            </a:fld>
            <a:endParaRPr lang="en-US" smtClean="0"/>
          </a:p>
        </p:txBody>
      </p:sp>
      <p:sp>
        <p:nvSpPr>
          <p:cNvPr id="788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The University of Adelaide, School of Computer Science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434ACE30-5EA0-40BD-8A90-6ACFA8E5A4C0}" type="datetime3">
              <a:rPr lang="en-US" smtClean="0"/>
              <a:pPr/>
              <a:t>7 January 2015</a:t>
            </a:fld>
            <a:endParaRPr lang="en-US" smtClean="0"/>
          </a:p>
        </p:txBody>
      </p:sp>
      <p:sp>
        <p:nvSpPr>
          <p:cNvPr id="7987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Chapter 2 — Instructions: Language of the Computer</a:t>
            </a:r>
          </a:p>
        </p:txBody>
      </p:sp>
      <p:sp>
        <p:nvSpPr>
          <p:cNvPr id="798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934950-7D4F-40C7-8F78-3958C6150289}" type="slidenum">
              <a:rPr lang="en-US" smtClean="0"/>
              <a:pPr/>
              <a:t>60</a:t>
            </a:fld>
            <a:endParaRPr lang="en-US" smtClean="0"/>
          </a:p>
        </p:txBody>
      </p:sp>
      <p:sp>
        <p:nvSpPr>
          <p:cNvPr id="798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The University of Adelaide, School of Computer Science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CFBACD70-A406-40E2-8A78-8A1B64BE106F}" type="datetime3">
              <a:rPr lang="en-US" smtClean="0"/>
              <a:pPr/>
              <a:t>7 January 2015</a:t>
            </a:fld>
            <a:endParaRPr lang="en-US" smtClean="0"/>
          </a:p>
        </p:txBody>
      </p:sp>
      <p:sp>
        <p:nvSpPr>
          <p:cNvPr id="9114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Chapter 2 — Instructions: Language of the Computer</a:t>
            </a:r>
          </a:p>
        </p:txBody>
      </p:sp>
      <p:sp>
        <p:nvSpPr>
          <p:cNvPr id="911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53248B-9B86-4B32-AF27-2E5FDAC9BFC8}" type="slidenum">
              <a:rPr lang="en-US" smtClean="0"/>
              <a:pPr/>
              <a:t>61</a:t>
            </a:fld>
            <a:endParaRPr lang="en-US" smtClean="0"/>
          </a:p>
        </p:txBody>
      </p:sp>
      <p:sp>
        <p:nvSpPr>
          <p:cNvPr id="911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z="2400" smtClean="0"/>
              <a:t>Each SIMD Lane has private section of off-chip DRAM</a:t>
            </a:r>
          </a:p>
          <a:p>
            <a:pPr lvl="1" eaLnBrk="1" hangingPunct="1"/>
            <a:r>
              <a:rPr lang="en-US" smtClean="0"/>
              <a:t>“Private memory”</a:t>
            </a:r>
          </a:p>
          <a:p>
            <a:pPr lvl="1" eaLnBrk="1" hangingPunct="1"/>
            <a:r>
              <a:rPr lang="en-US" smtClean="0"/>
              <a:t>Contains stack frame, spilling registers, and private variables</a:t>
            </a:r>
          </a:p>
          <a:p>
            <a:pPr eaLnBrk="1" hangingPunct="1"/>
            <a:r>
              <a:rPr lang="en-US" smtClean="0"/>
              <a:t>Each multithreaded SIMD processor also has local memory</a:t>
            </a:r>
          </a:p>
          <a:p>
            <a:pPr lvl="1" eaLnBrk="1" hangingPunct="1"/>
            <a:r>
              <a:rPr lang="en-US" smtClean="0"/>
              <a:t>Shared by SIMD lanes / threads within a block</a:t>
            </a:r>
          </a:p>
          <a:p>
            <a:pPr eaLnBrk="1" hangingPunct="1"/>
            <a:r>
              <a:rPr lang="en-US" smtClean="0"/>
              <a:t>Memory shared by SIMD processors is GPU Memory</a:t>
            </a:r>
          </a:p>
          <a:p>
            <a:pPr lvl="1" eaLnBrk="1" hangingPunct="1"/>
            <a:r>
              <a:rPr lang="en-US" smtClean="0"/>
              <a:t>Host can read and write GPU memory</a:t>
            </a:r>
          </a:p>
          <a:p>
            <a:pPr eaLnBrk="1" hangingPunct="1"/>
            <a:endParaRPr lang="en-AU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The University of Adelaide, School of Computer Science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241002A3-D435-47CE-B632-F990F02BE909}" type="datetime3">
              <a:rPr lang="en-US" smtClean="0"/>
              <a:pPr/>
              <a:t>7 January 2015</a:t>
            </a:fld>
            <a:endParaRPr lang="en-US" smtClean="0"/>
          </a:p>
        </p:txBody>
      </p:sp>
      <p:sp>
        <p:nvSpPr>
          <p:cNvPr id="9216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Chapter 2 — Instructions: Language of the Computer</a:t>
            </a:r>
          </a:p>
        </p:txBody>
      </p:sp>
      <p:sp>
        <p:nvSpPr>
          <p:cNvPr id="921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C0F7B6-8978-42C3-93EB-22D09016FD57}" type="slidenum">
              <a:rPr lang="en-US" smtClean="0"/>
              <a:pPr/>
              <a:t>62</a:t>
            </a:fld>
            <a:endParaRPr lang="en-US" smtClean="0"/>
          </a:p>
        </p:txBody>
      </p:sp>
      <p:sp>
        <p:nvSpPr>
          <p:cNvPr id="921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The University of Adelaide, School of Computer Science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5242AA99-A551-409C-AD6B-8550BAC3B9BA}" type="datetime3">
              <a:rPr lang="en-US" smtClean="0"/>
              <a:pPr/>
              <a:t>7 January 2015</a:t>
            </a:fld>
            <a:endParaRPr lang="en-US" smtClean="0"/>
          </a:p>
        </p:txBody>
      </p:sp>
      <p:sp>
        <p:nvSpPr>
          <p:cNvPr id="9318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Chapter 2 — Instructions: Language of the Computer</a:t>
            </a:r>
          </a:p>
        </p:txBody>
      </p:sp>
      <p:sp>
        <p:nvSpPr>
          <p:cNvPr id="931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89D542-79C7-43A7-A35D-826EC9BBF8AE}" type="slidenum">
              <a:rPr lang="en-US" smtClean="0"/>
              <a:pPr/>
              <a:t>63</a:t>
            </a:fld>
            <a:endParaRPr lang="en-US" smtClean="0"/>
          </a:p>
        </p:txBody>
      </p:sp>
      <p:sp>
        <p:nvSpPr>
          <p:cNvPr id="931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The University of Adelaide, School of Computer Science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98951EA4-6D6D-42DB-A2D2-D646105B59DE}" type="datetime3">
              <a:rPr lang="en-US" smtClean="0"/>
              <a:pPr/>
              <a:t>7 January 2015</a:t>
            </a:fld>
            <a:endParaRPr lang="en-US" smtClean="0"/>
          </a:p>
        </p:txBody>
      </p:sp>
      <p:sp>
        <p:nvSpPr>
          <p:cNvPr id="9421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Chapter 2 — Instructions: Language of the Computer</a:t>
            </a:r>
          </a:p>
        </p:txBody>
      </p:sp>
      <p:sp>
        <p:nvSpPr>
          <p:cNvPr id="942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FE8989-6DA4-4D20-A34B-8AE7A3D6124A}" type="slidenum">
              <a:rPr lang="en-US" smtClean="0"/>
              <a:pPr/>
              <a:t>64</a:t>
            </a:fld>
            <a:endParaRPr lang="en-US" smtClean="0"/>
          </a:p>
        </p:txBody>
      </p:sp>
      <p:sp>
        <p:nvSpPr>
          <p:cNvPr id="942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The University of Adelaide, School of Computer Science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D3220A1A-5713-418B-937D-C436AD14010E}" type="datetime3">
              <a:rPr lang="en-US" smtClean="0"/>
              <a:pPr/>
              <a:t>7 January 2015</a:t>
            </a:fld>
            <a:endParaRPr lang="en-US" smtClean="0"/>
          </a:p>
        </p:txBody>
      </p:sp>
      <p:sp>
        <p:nvSpPr>
          <p:cNvPr id="9523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Chapter 2 — Instructions: Language of the Computer</a:t>
            </a:r>
          </a:p>
        </p:txBody>
      </p:sp>
      <p:sp>
        <p:nvSpPr>
          <p:cNvPr id="952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99B28F-9149-4E45-9F78-0118CEC05BFA}" type="slidenum">
              <a:rPr lang="en-US" smtClean="0"/>
              <a:pPr/>
              <a:t>65</a:t>
            </a:fld>
            <a:endParaRPr lang="en-US" smtClean="0"/>
          </a:p>
        </p:txBody>
      </p:sp>
      <p:sp>
        <p:nvSpPr>
          <p:cNvPr id="952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GM107 is a</a:t>
            </a:r>
            <a:r>
              <a:rPr lang="en-US" baseline="0" dirty="0" smtClean="0"/>
              <a:t> first generation (Feb 2014), and </a:t>
            </a:r>
            <a:r>
              <a:rPr lang="en-US" dirty="0" smtClean="0"/>
              <a:t>entry model (low end); its peak performance is much lower than GK110. However,</a:t>
            </a:r>
          </a:p>
          <a:p>
            <a:r>
              <a:rPr lang="en-US" dirty="0" smtClean="0"/>
              <a:t>on e.g. </a:t>
            </a:r>
            <a:r>
              <a:rPr lang="en-US" dirty="0" err="1" smtClean="0"/>
              <a:t>Mandelbroth</a:t>
            </a:r>
            <a:r>
              <a:rPr lang="en-US" baseline="0" dirty="0" smtClean="0"/>
              <a:t> it scores almost as good.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024148-3C49-4103-AC27-AF9D683AB791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The University of Adelaide, School of Computer Science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FCAEBE80-E370-4F90-AE74-B03FDD5ADC5B}" type="datetime3">
              <a:rPr lang="en-US" smtClean="0"/>
              <a:pPr/>
              <a:t>7 January 2015</a:t>
            </a:fld>
            <a:endParaRPr lang="en-US" smtClean="0"/>
          </a:p>
        </p:txBody>
      </p:sp>
      <p:sp>
        <p:nvSpPr>
          <p:cNvPr id="9626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Chapter 2 — Instructions: Language of the Computer</a:t>
            </a:r>
          </a:p>
        </p:txBody>
      </p:sp>
      <p:sp>
        <p:nvSpPr>
          <p:cNvPr id="962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38CC83-D0F7-46C4-8518-4272B224D2F3}" type="slidenum">
              <a:rPr lang="en-US" smtClean="0"/>
              <a:pPr/>
              <a:t>69</a:t>
            </a:fld>
            <a:endParaRPr lang="en-US" smtClean="0"/>
          </a:p>
        </p:txBody>
      </p:sp>
      <p:sp>
        <p:nvSpPr>
          <p:cNvPr id="962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The University of Adelaide, School of Computer Science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53354DB9-02B8-473E-813C-38B9AE3A6B45}" type="datetime3">
              <a:rPr lang="en-US" smtClean="0"/>
              <a:pPr/>
              <a:t>7 January 2015</a:t>
            </a:fld>
            <a:endParaRPr lang="en-US" smtClean="0"/>
          </a:p>
        </p:txBody>
      </p:sp>
      <p:sp>
        <p:nvSpPr>
          <p:cNvPr id="9728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Chapter 2 — Instructions: Language of the Computer</a:t>
            </a:r>
          </a:p>
        </p:txBody>
      </p:sp>
      <p:sp>
        <p:nvSpPr>
          <p:cNvPr id="972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2303EA-81AB-4D5E-9ECA-9BAFEC9E2556}" type="slidenum">
              <a:rPr lang="en-US" smtClean="0"/>
              <a:pPr/>
              <a:t>70</a:t>
            </a:fld>
            <a:endParaRPr lang="en-US" smtClean="0"/>
          </a:p>
        </p:txBody>
      </p:sp>
      <p:sp>
        <p:nvSpPr>
          <p:cNvPr id="972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AU" dirty="0" smtClean="0"/>
              <a:t>Note, GPU has one PC per SIMD thread</a:t>
            </a:r>
            <a:r>
              <a:rPr lang="en-AU" baseline="0" dirty="0" smtClean="0"/>
              <a:t> to help with multithreading</a:t>
            </a:r>
            <a:endParaRPr lang="en-AU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The University of Adelaide, School of Computer Science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61F206C1-F63B-4074-8F8A-F92268B75A9D}" type="datetime3">
              <a:rPr lang="en-US" smtClean="0"/>
              <a:pPr/>
              <a:t>7 January 2015</a:t>
            </a:fld>
            <a:endParaRPr lang="en-US" smtClean="0"/>
          </a:p>
        </p:txBody>
      </p:sp>
      <p:sp>
        <p:nvSpPr>
          <p:cNvPr id="5325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Chapter 2 — Instructions: Language of the Computer</a:t>
            </a:r>
          </a:p>
        </p:txBody>
      </p:sp>
      <p:sp>
        <p:nvSpPr>
          <p:cNvPr id="532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DEDBF8-692A-4EC2-8B03-A858A98B0B68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532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The University of Adelaide, School of Computer Science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AF1AB6A0-350B-468A-9454-C140045404D0}" type="datetime3">
              <a:rPr lang="en-US" smtClean="0"/>
              <a:pPr/>
              <a:t>7 January 2015</a:t>
            </a:fld>
            <a:endParaRPr lang="en-US" smtClean="0"/>
          </a:p>
        </p:txBody>
      </p:sp>
      <p:sp>
        <p:nvSpPr>
          <p:cNvPr id="8294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Chapter 2 — Instructions: Language of the Computer</a:t>
            </a:r>
          </a:p>
        </p:txBody>
      </p:sp>
      <p:sp>
        <p:nvSpPr>
          <p:cNvPr id="829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8468E5-4F7A-4A5D-92C8-F9222B77CED4}" type="slidenum">
              <a:rPr lang="en-US" smtClean="0"/>
              <a:pPr/>
              <a:t>72</a:t>
            </a:fld>
            <a:endParaRPr lang="en-US" smtClean="0"/>
          </a:p>
        </p:txBody>
      </p:sp>
      <p:sp>
        <p:nvSpPr>
          <p:cNvPr id="829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 smtClean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The University of Adelaide, School of Computer Science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D1A457E8-FE6A-4ADA-AE47-F32E1ACD3587}" type="datetime3">
              <a:rPr lang="en-US" smtClean="0"/>
              <a:pPr/>
              <a:t>7 January 2015</a:t>
            </a:fld>
            <a:endParaRPr lang="en-US" smtClean="0"/>
          </a:p>
        </p:txBody>
      </p:sp>
      <p:sp>
        <p:nvSpPr>
          <p:cNvPr id="8397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Chapter 2 — Instructions: Language of the Computer</a:t>
            </a:r>
          </a:p>
        </p:txBody>
      </p:sp>
      <p:sp>
        <p:nvSpPr>
          <p:cNvPr id="839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35554A-EF23-43E1-95ED-E704557502BE}" type="slidenum">
              <a:rPr lang="en-US" smtClean="0"/>
              <a:pPr/>
              <a:t>73</a:t>
            </a:fld>
            <a:endParaRPr lang="en-US" smtClean="0"/>
          </a:p>
        </p:txBody>
      </p:sp>
      <p:sp>
        <p:nvSpPr>
          <p:cNvPr id="839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 smtClean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The University of Adelaide, School of Computer Science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21EFEA80-F040-4207-AB2B-F40992009691}" type="datetime3">
              <a:rPr lang="en-US" smtClean="0"/>
              <a:pPr/>
              <a:t>7 January 2015</a:t>
            </a:fld>
            <a:endParaRPr lang="en-US" smtClean="0"/>
          </a:p>
        </p:txBody>
      </p:sp>
      <p:sp>
        <p:nvSpPr>
          <p:cNvPr id="8499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Chapter 2 — Instructions: Language of the Computer</a:t>
            </a:r>
          </a:p>
        </p:txBody>
      </p:sp>
      <p:sp>
        <p:nvSpPr>
          <p:cNvPr id="849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2B6241-A883-44E5-AE07-F2D211AF5AC3}" type="slidenum">
              <a:rPr lang="en-US" smtClean="0"/>
              <a:pPr/>
              <a:t>74</a:t>
            </a:fld>
            <a:endParaRPr lang="en-US" smtClean="0"/>
          </a:p>
        </p:txBody>
      </p:sp>
      <p:sp>
        <p:nvSpPr>
          <p:cNvPr id="849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 smtClean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The University of Adelaide, School of Computer Science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E9AF8C86-F5B9-491D-B01D-497D8C1C3567}" type="datetime3">
              <a:rPr lang="en-US" smtClean="0"/>
              <a:pPr/>
              <a:t>7 January 2015</a:t>
            </a:fld>
            <a:endParaRPr lang="en-US" smtClean="0"/>
          </a:p>
        </p:txBody>
      </p:sp>
      <p:sp>
        <p:nvSpPr>
          <p:cNvPr id="8602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Chapter 2 — Instructions: Language of the Computer</a:t>
            </a:r>
          </a:p>
        </p:txBody>
      </p:sp>
      <p:sp>
        <p:nvSpPr>
          <p:cNvPr id="860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A51300-B47F-4BFB-9BA0-84020C168335}" type="slidenum">
              <a:rPr lang="en-US" smtClean="0"/>
              <a:pPr/>
              <a:t>75</a:t>
            </a:fld>
            <a:endParaRPr lang="en-US" smtClean="0"/>
          </a:p>
        </p:txBody>
      </p:sp>
      <p:sp>
        <p:nvSpPr>
          <p:cNvPr id="860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 smtClean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The University of Adelaide, School of Computer Science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8AE8CF3A-5FEF-4035-BC70-9C92F93A3467}" type="datetime3">
              <a:rPr lang="en-US" smtClean="0"/>
              <a:pPr/>
              <a:t>7 January 2015</a:t>
            </a:fld>
            <a:endParaRPr lang="en-US" smtClean="0"/>
          </a:p>
        </p:txBody>
      </p:sp>
      <p:sp>
        <p:nvSpPr>
          <p:cNvPr id="8704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Chapter 2 — Instructions: Language of the Computer</a:t>
            </a:r>
          </a:p>
        </p:txBody>
      </p:sp>
      <p:sp>
        <p:nvSpPr>
          <p:cNvPr id="870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421C83-897E-45D6-BDE3-CE864D32A167}" type="slidenum">
              <a:rPr lang="en-US" smtClean="0"/>
              <a:pPr/>
              <a:t>76</a:t>
            </a:fld>
            <a:endParaRPr lang="en-US" smtClean="0"/>
          </a:p>
        </p:txBody>
      </p:sp>
      <p:sp>
        <p:nvSpPr>
          <p:cNvPr id="870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 smtClean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The University of Adelaide, School of Computer Science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9DEC8F8B-1001-4111-B193-28EB4AE41A43}" type="datetime3">
              <a:rPr lang="en-US" smtClean="0"/>
              <a:pPr/>
              <a:t>7 January 2015</a:t>
            </a:fld>
            <a:endParaRPr lang="en-US" smtClean="0"/>
          </a:p>
        </p:txBody>
      </p:sp>
      <p:sp>
        <p:nvSpPr>
          <p:cNvPr id="8806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Chapter 2 — Instructions: Language of the Computer</a:t>
            </a:r>
          </a:p>
        </p:txBody>
      </p:sp>
      <p:sp>
        <p:nvSpPr>
          <p:cNvPr id="880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209846-1F7E-4046-A833-74A6A0E9791F}" type="slidenum">
              <a:rPr lang="en-US" smtClean="0"/>
              <a:pPr/>
              <a:t>77</a:t>
            </a:fld>
            <a:endParaRPr lang="en-US" smtClean="0"/>
          </a:p>
        </p:txBody>
      </p:sp>
      <p:sp>
        <p:nvSpPr>
          <p:cNvPr id="880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 smtClean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The University of Adelaide, School of Computer Science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CE2604CC-75B8-492E-BCE5-1745A05F3DD6}" type="datetime3">
              <a:rPr lang="en-US" smtClean="0"/>
              <a:pPr/>
              <a:t>7 January 2015</a:t>
            </a:fld>
            <a:endParaRPr lang="en-US" smtClean="0"/>
          </a:p>
        </p:txBody>
      </p:sp>
      <p:sp>
        <p:nvSpPr>
          <p:cNvPr id="8909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Chapter 2 — Instructions: Language of the Computer</a:t>
            </a:r>
          </a:p>
        </p:txBody>
      </p:sp>
      <p:sp>
        <p:nvSpPr>
          <p:cNvPr id="890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47BFA8-B3DB-458C-BDB0-158C542A5F4A}" type="slidenum">
              <a:rPr lang="en-US" smtClean="0"/>
              <a:pPr/>
              <a:t>78</a:t>
            </a:fld>
            <a:endParaRPr lang="en-US" smtClean="0"/>
          </a:p>
        </p:txBody>
      </p:sp>
      <p:sp>
        <p:nvSpPr>
          <p:cNvPr id="890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 smtClean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The University of Adelaide, School of Computer Science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9D603047-6CCE-447C-84D5-B78940D26D52}" type="datetime3">
              <a:rPr lang="en-US" smtClean="0"/>
              <a:pPr/>
              <a:t>7 January 2015</a:t>
            </a:fld>
            <a:endParaRPr lang="en-US" smtClean="0"/>
          </a:p>
        </p:txBody>
      </p:sp>
      <p:sp>
        <p:nvSpPr>
          <p:cNvPr id="9114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Chapter 2 — Instructions: Language of the Computer</a:t>
            </a:r>
          </a:p>
        </p:txBody>
      </p:sp>
      <p:sp>
        <p:nvSpPr>
          <p:cNvPr id="911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D12396-81EE-49BC-AFEA-45893C8611C4}" type="slidenum">
              <a:rPr lang="en-US" smtClean="0"/>
              <a:pPr/>
              <a:t>79</a:t>
            </a:fld>
            <a:endParaRPr lang="en-US" smtClean="0"/>
          </a:p>
        </p:txBody>
      </p:sp>
      <p:sp>
        <p:nvSpPr>
          <p:cNvPr id="911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 smtClean="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The University of Adelaide, School of Computer Science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D2320415-B78C-4920-AEF0-4D638B8EB1BA}" type="datetime3">
              <a:rPr lang="en-US" smtClean="0"/>
              <a:pPr/>
              <a:t>7 January 2015</a:t>
            </a:fld>
            <a:endParaRPr lang="en-US" smtClean="0"/>
          </a:p>
        </p:txBody>
      </p:sp>
      <p:sp>
        <p:nvSpPr>
          <p:cNvPr id="10547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Chapter 2 — Instructions: Language of the Computer</a:t>
            </a:r>
          </a:p>
        </p:txBody>
      </p:sp>
      <p:sp>
        <p:nvSpPr>
          <p:cNvPr id="1054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35CC80-D235-4B20-8DE0-5BD8F36D38C8}" type="slidenum">
              <a:rPr lang="en-US" smtClean="0"/>
              <a:pPr/>
              <a:t>80</a:t>
            </a:fld>
            <a:endParaRPr lang="en-US" smtClean="0"/>
          </a:p>
        </p:txBody>
      </p:sp>
      <p:sp>
        <p:nvSpPr>
          <p:cNvPr id="1054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The University of Adelaide, School of Computer Science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002D853D-8052-404F-B264-D505F119CE5C}" type="datetime3">
              <a:rPr lang="en-US" smtClean="0"/>
              <a:pPr/>
              <a:t>7 January 2015</a:t>
            </a:fld>
            <a:endParaRPr lang="en-US" smtClean="0"/>
          </a:p>
        </p:txBody>
      </p:sp>
      <p:sp>
        <p:nvSpPr>
          <p:cNvPr id="5427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Chapter 2 — Instructions: Language of the Computer</a:t>
            </a:r>
          </a:p>
        </p:txBody>
      </p:sp>
      <p:sp>
        <p:nvSpPr>
          <p:cNvPr id="542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F5DAD4-9D26-44D2-8F96-B503065E501B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542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The University of Adelaide, School of Computer Science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6452E134-C0EE-44F7-B8DF-6DB3F51C372C}" type="datetime3">
              <a:rPr lang="en-US" smtClean="0"/>
              <a:pPr/>
              <a:t>7 January 2015</a:t>
            </a:fld>
            <a:endParaRPr lang="en-US" smtClean="0"/>
          </a:p>
        </p:txBody>
      </p:sp>
      <p:sp>
        <p:nvSpPr>
          <p:cNvPr id="5530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Chapter 2 — Instructions: Language of the Computer</a:t>
            </a:r>
          </a:p>
        </p:txBody>
      </p:sp>
      <p:sp>
        <p:nvSpPr>
          <p:cNvPr id="553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B57599-0C0E-4689-A504-7C507A9F011B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553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The University of Adelaide, School of Computer Science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34745C5B-AF0E-410F-A883-CF1D096AC114}" type="datetime3">
              <a:rPr lang="en-US" smtClean="0"/>
              <a:pPr/>
              <a:t>7 January 2015</a:t>
            </a:fld>
            <a:endParaRPr lang="en-US" smtClean="0"/>
          </a:p>
        </p:txBody>
      </p:sp>
      <p:sp>
        <p:nvSpPr>
          <p:cNvPr id="5632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Chapter 2 — Instructions: Language of the Computer</a:t>
            </a:r>
          </a:p>
        </p:txBody>
      </p:sp>
      <p:sp>
        <p:nvSpPr>
          <p:cNvPr id="563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D84E54-8264-48CC-9F64-8EC37FDAF543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563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2938" y="1306513"/>
            <a:ext cx="7772400" cy="1143000"/>
          </a:xfrm>
        </p:spPr>
        <p:txBody>
          <a:bodyPr/>
          <a:lstStyle>
            <a:lvl1pPr algn="l">
              <a:defRPr sz="4000"/>
            </a:lvl1pPr>
          </a:lstStyle>
          <a:p>
            <a:r>
              <a:rPr lang="nl-NL"/>
              <a:t>Klik om het opmaakprofiel van de modeltitel te bewerken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0" y="2927350"/>
            <a:ext cx="6400800" cy="1752600"/>
          </a:xfrm>
        </p:spPr>
        <p:txBody>
          <a:bodyPr/>
          <a:lstStyle>
            <a:lvl1pPr marL="0" indent="0" algn="r">
              <a:buFontTx/>
              <a:buNone/>
              <a:defRPr sz="3200"/>
            </a:lvl1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4" name="Slide Number Placeholder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z="1400" i="0"/>
            </a:lvl1pPr>
          </a:lstStyle>
          <a:p>
            <a:pPr>
              <a:defRPr/>
            </a:pPr>
            <a:fld id="{6328305D-513A-4C3E-994D-AE338B5C7E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18300" y="228600"/>
            <a:ext cx="2146300" cy="6248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9400" y="228600"/>
            <a:ext cx="6286500" cy="6248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ítulo, objetos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8305800" cy="1143000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4076700" cy="4572000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914900" y="1524000"/>
            <a:ext cx="4076700" cy="4572000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0"/>
          </p:nvPr>
        </p:nvSpPr>
        <p:spPr>
          <a:xfrm>
            <a:off x="457200" y="6324600"/>
            <a:ext cx="4572000" cy="457200"/>
          </a:xfrm>
          <a:prstGeom prst="rect">
            <a:avLst/>
          </a:prstGeom>
        </p:spPr>
        <p:txBody>
          <a:bodyPr anchor="t"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© David Kirk/NVIDIA and Wen-mei W. Hwu, 2007-2009</a:t>
            </a:r>
          </a:p>
          <a:p>
            <a:pPr>
              <a:defRPr/>
            </a:pPr>
            <a:r>
              <a:rPr lang="en-US" altLang="zh-TW"/>
              <a:t>ECE498AL, University of Illinois, Urbana-Champaign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1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ED22BBC6-7AF5-42F9-B43A-DED77D2CEB5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9400" y="1073150"/>
            <a:ext cx="4216400" cy="5403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73150"/>
            <a:ext cx="4216400" cy="5403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92100" y="228600"/>
            <a:ext cx="8547100" cy="72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 om het opmaakprofiel van de modeltitel te bewerken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9400" y="1073150"/>
            <a:ext cx="8585200" cy="540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 smtClean="0"/>
              <a:t>Klik</a:t>
            </a:r>
            <a:r>
              <a:rPr lang="en-US" dirty="0" smtClean="0"/>
              <a:t> </a:t>
            </a:r>
            <a:r>
              <a:rPr lang="en-US" dirty="0" err="1" smtClean="0"/>
              <a:t>om</a:t>
            </a:r>
            <a:r>
              <a:rPr lang="en-US" dirty="0" smtClean="0"/>
              <a:t> de </a:t>
            </a:r>
            <a:r>
              <a:rPr lang="en-US" dirty="0" err="1" smtClean="0"/>
              <a:t>opmaakprofielen</a:t>
            </a:r>
            <a:r>
              <a:rPr lang="en-US" dirty="0" smtClean="0"/>
              <a:t> van de </a:t>
            </a:r>
            <a:r>
              <a:rPr lang="en-US" dirty="0" err="1" smtClean="0"/>
              <a:t>modeltekst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bewerken</a:t>
            </a:r>
            <a:endParaRPr lang="en-US" dirty="0" smtClean="0"/>
          </a:p>
          <a:p>
            <a:pPr lvl="1"/>
            <a:r>
              <a:rPr lang="en-US" dirty="0" err="1" smtClean="0"/>
              <a:t>Tweede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2"/>
            <a:r>
              <a:rPr lang="en-US" dirty="0" err="1" smtClean="0"/>
              <a:t>Derde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3"/>
            <a:r>
              <a:rPr lang="en-US" dirty="0" err="1" smtClean="0"/>
              <a:t>Vierde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4"/>
            <a:r>
              <a:rPr lang="en-US" dirty="0" err="1" smtClean="0"/>
              <a:t>Vijfde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6516216" y="6627168"/>
            <a:ext cx="26277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Advanced Computer Architecture      pg </a:t>
            </a:r>
            <a:fld id="{08FFB19C-4C3F-4E48-9052-3F8614C204F7}" type="slidenum">
              <a:rPr kumimoji="0" lang="en-US" sz="9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1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9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omic Sans MS" pitchFamily="66" charset="0"/>
        </a:defRPr>
      </a:lvl2pPr>
      <a:lvl3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omic Sans MS" pitchFamily="66" charset="0"/>
        </a:defRPr>
      </a:lvl3pPr>
      <a:lvl4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omic Sans MS" pitchFamily="66" charset="0"/>
        </a:defRPr>
      </a:lvl4pPr>
      <a:lvl5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omic Sans MS" pitchFamily="66" charset="0"/>
        </a:defRPr>
      </a:lvl5pPr>
      <a:lvl6pPr marL="457200"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omic Sans MS" pitchFamily="66" charset="0"/>
        </a:defRPr>
      </a:lvl6pPr>
      <a:lvl7pPr marL="914400"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omic Sans MS" pitchFamily="66" charset="0"/>
        </a:defRPr>
      </a:lvl7pPr>
      <a:lvl8pPr marL="1371600"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omic Sans MS" pitchFamily="66" charset="0"/>
        </a:defRPr>
      </a:lvl8pPr>
      <a:lvl9pPr marL="1828800"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omic Sans MS" pitchFamily="66" charset="0"/>
        </a:defRPr>
      </a:lvl9pPr>
    </p:titleStyle>
    <p:bodyStyle>
      <a:lvl1pPr marL="190500" indent="-1905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73100" indent="-1905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2pPr>
      <a:lvl3pPr marL="1168400" indent="-20955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587500" indent="-228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28825" indent="-250825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486025" indent="-250825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43225" indent="-250825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00425" indent="-250825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57625" indent="-250825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portal.acm.org/citation.cfm?id=320080.320090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doi.ieeecomputersociety.org/10.1109/MM.2008.31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iki.github.com/laanwj/decuda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iki.github.com/laanwj/decuda" TargetMode="Externa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pn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move"/>
          <p:cNvPicPr>
            <a:picLocks noChangeAspect="1" noChangeArrowheads="1"/>
          </p:cNvPicPr>
          <p:nvPr/>
        </p:nvPicPr>
        <p:blipFill>
          <a:blip r:embed="rId3" cstate="print">
            <a:lum bright="70000" contrast="-60000"/>
          </a:blip>
          <a:srcRect/>
          <a:stretch>
            <a:fillRect/>
          </a:stretch>
        </p:blipFill>
        <p:spPr bwMode="auto">
          <a:xfrm>
            <a:off x="0" y="-6350"/>
            <a:ext cx="91440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1520" y="1306513"/>
            <a:ext cx="8568952" cy="1143000"/>
          </a:xfrm>
        </p:spPr>
        <p:txBody>
          <a:bodyPr/>
          <a:lstStyle/>
          <a:p>
            <a:r>
              <a:rPr lang="en-US" dirty="0" smtClean="0"/>
              <a:t>Advanced Computer Architecture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4400" dirty="0" smtClean="0"/>
              <a:t>Data-Level Parallel Architectures</a:t>
            </a:r>
            <a:endParaRPr lang="en-US" dirty="0" smtClean="0"/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95736" y="3429000"/>
            <a:ext cx="6400800" cy="1752600"/>
          </a:xfrm>
        </p:spPr>
        <p:txBody>
          <a:bodyPr/>
          <a:lstStyle/>
          <a:p>
            <a:r>
              <a:rPr lang="en-US" dirty="0" smtClean="0"/>
              <a:t>Course 5MD00</a:t>
            </a:r>
          </a:p>
          <a:p>
            <a:endParaRPr lang="en-US" dirty="0" smtClean="0"/>
          </a:p>
          <a:p>
            <a:r>
              <a:rPr lang="en-US" dirty="0" err="1" smtClean="0"/>
              <a:t>Henk</a:t>
            </a:r>
            <a:r>
              <a:rPr lang="en-US" dirty="0" smtClean="0"/>
              <a:t> </a:t>
            </a:r>
            <a:r>
              <a:rPr lang="en-US" dirty="0" err="1" smtClean="0"/>
              <a:t>Corporaal</a:t>
            </a:r>
            <a:endParaRPr lang="en-US" dirty="0" smtClean="0"/>
          </a:p>
          <a:p>
            <a:r>
              <a:rPr lang="en-US" dirty="0" smtClean="0"/>
              <a:t>January 2015</a:t>
            </a:r>
          </a:p>
          <a:p>
            <a:r>
              <a:rPr lang="en-US" dirty="0" smtClean="0"/>
              <a:t>h.corporaal@tue.nl</a:t>
            </a:r>
          </a:p>
          <a:p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</a:t>
            </a:r>
            <a:endParaRPr lang="en-AU" smtClean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LV		V1,Rx			;load vector X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MULVS.D	V2,V1,F0		;vector-scalar multiply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s-ES" sz="20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LV		V3,Ry			;load vector Y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ADDVV.D	V4,V2,V3		;add two vectors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SV		Ry,V4			;store the sum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2000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/>
              <a:t>Convoys:</a:t>
            </a:r>
          </a:p>
          <a:p>
            <a:pPr marL="457200" indent="-457200" eaLnBrk="1" hangingPunct="1">
              <a:buFont typeface="Wingdings" pitchFamily="2" charset="2"/>
              <a:buNone/>
              <a:defRPr/>
            </a:pPr>
            <a:r>
              <a:rPr lang="en-US" sz="2000" dirty="0" smtClean="0"/>
              <a:t>1		</a:t>
            </a:r>
            <a:r>
              <a:rPr lang="en-US" sz="2000" b="1" dirty="0" smtClean="0">
                <a:solidFill>
                  <a:schemeClr val="accent2"/>
                </a:solidFill>
              </a:rPr>
              <a:t>LV	-&gt;	MULVS.D</a:t>
            </a:r>
          </a:p>
          <a:p>
            <a:pPr marL="457200" indent="-457200" eaLnBrk="1" hangingPunct="1">
              <a:buFont typeface="Wingdings" pitchFamily="2" charset="2"/>
              <a:buNone/>
              <a:defRPr/>
            </a:pPr>
            <a:r>
              <a:rPr lang="en-US" sz="2000" dirty="0" smtClean="0"/>
              <a:t>2		</a:t>
            </a:r>
            <a:r>
              <a:rPr lang="en-US" sz="2000" b="1" dirty="0" smtClean="0">
                <a:solidFill>
                  <a:schemeClr val="accent2"/>
                </a:solidFill>
              </a:rPr>
              <a:t>LV	-&gt;	ADDVV.D</a:t>
            </a:r>
          </a:p>
          <a:p>
            <a:pPr marL="457200" indent="-457200" eaLnBrk="1" hangingPunct="1">
              <a:buFont typeface="Wingdings" pitchFamily="2" charset="2"/>
              <a:buNone/>
              <a:defRPr/>
            </a:pPr>
            <a:r>
              <a:rPr lang="en-US" sz="2000" dirty="0" smtClean="0"/>
              <a:t>3		</a:t>
            </a:r>
            <a:r>
              <a:rPr lang="en-US" sz="2000" b="1" dirty="0" smtClean="0">
                <a:solidFill>
                  <a:schemeClr val="accent2"/>
                </a:solidFill>
              </a:rPr>
              <a:t>SV</a:t>
            </a:r>
          </a:p>
          <a:p>
            <a:pPr marL="457200" indent="-457200" eaLnBrk="1" hangingPunct="1">
              <a:buFont typeface="Wingdings" pitchFamily="2" charset="2"/>
              <a:buNone/>
              <a:defRPr/>
            </a:pPr>
            <a:endParaRPr lang="en-US" sz="2000" dirty="0" smtClean="0"/>
          </a:p>
          <a:p>
            <a:pPr marL="457200" indent="-457200" eaLnBrk="1" hangingPunct="1">
              <a:defRPr/>
            </a:pPr>
            <a:r>
              <a:rPr lang="en-US" dirty="0" smtClean="0"/>
              <a:t>3 chimes, 2 FP ops per result, cycles per FLOP = 1.5</a:t>
            </a:r>
          </a:p>
          <a:p>
            <a:pPr marL="457200" indent="-457200" eaLnBrk="1" hangingPunct="1">
              <a:defRPr/>
            </a:pPr>
            <a:r>
              <a:rPr lang="en-US" dirty="0" smtClean="0"/>
              <a:t>For 64 element vectors, requires 64 x 3 = 192 clock cycles</a:t>
            </a:r>
          </a:p>
          <a:p>
            <a:pPr marL="457200" indent="-457200" eaLnBrk="1" hangingPunct="1">
              <a:defRPr/>
            </a:pPr>
            <a:r>
              <a:rPr lang="en-US" i="1" dirty="0" smtClean="0">
                <a:solidFill>
                  <a:srgbClr val="00B050"/>
                </a:solidFill>
              </a:rPr>
              <a:t>Question: why not combining Convoys 2 and 3 into one?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Challenges</a:t>
            </a:r>
            <a:endParaRPr lang="en-AU" dirty="0" smtClean="0"/>
          </a:p>
        </p:txBody>
      </p:sp>
      <p:sp>
        <p:nvSpPr>
          <p:cNvPr id="12292" name="Rectangle 3"/>
          <p:cNvSpPr>
            <a:spLocks noGrp="1" noChangeArrowheads="1"/>
          </p:cNvSpPr>
          <p:nvPr>
            <p:ph idx="1"/>
          </p:nvPr>
        </p:nvSpPr>
        <p:spPr>
          <a:xfrm>
            <a:off x="279400" y="980728"/>
            <a:ext cx="8864600" cy="5496272"/>
          </a:xfrm>
        </p:spPr>
        <p:txBody>
          <a:bodyPr/>
          <a:lstStyle/>
          <a:p>
            <a:pPr eaLnBrk="1" hangingPunct="1"/>
            <a:r>
              <a:rPr lang="en-US" sz="2800" dirty="0" smtClean="0"/>
              <a:t>Start up time:</a:t>
            </a:r>
          </a:p>
          <a:p>
            <a:pPr lvl="1" eaLnBrk="1" hangingPunct="1"/>
            <a:r>
              <a:rPr lang="en-US" sz="2400" dirty="0" smtClean="0"/>
              <a:t>Latency of vector functional unit</a:t>
            </a:r>
          </a:p>
          <a:p>
            <a:pPr lvl="1" eaLnBrk="1" hangingPunct="1"/>
            <a:r>
              <a:rPr lang="en-US" sz="2400" dirty="0" smtClean="0"/>
              <a:t>Assume the same as Cray-1</a:t>
            </a:r>
          </a:p>
          <a:p>
            <a:pPr lvl="2" eaLnBrk="1" hangingPunct="1"/>
            <a:r>
              <a:rPr lang="en-US" sz="1800" dirty="0" smtClean="0"/>
              <a:t>Floating-point add =&gt; 6 clock cycles</a:t>
            </a:r>
          </a:p>
          <a:p>
            <a:pPr lvl="2" eaLnBrk="1" hangingPunct="1"/>
            <a:r>
              <a:rPr lang="en-US" sz="1800" dirty="0" smtClean="0"/>
              <a:t>Floating-point multiply =&gt; 7 clock cycles</a:t>
            </a:r>
          </a:p>
          <a:p>
            <a:pPr lvl="2" eaLnBrk="1" hangingPunct="1"/>
            <a:r>
              <a:rPr lang="en-US" sz="1800" dirty="0" smtClean="0"/>
              <a:t>Floating-point divide =&gt; 20 clock cycles</a:t>
            </a:r>
          </a:p>
          <a:p>
            <a:pPr lvl="2" eaLnBrk="1" hangingPunct="1"/>
            <a:r>
              <a:rPr lang="en-US" sz="1800" dirty="0" smtClean="0"/>
              <a:t>Vector load =&gt; 12 clock cycles</a:t>
            </a:r>
            <a:endParaRPr lang="en-US" sz="2800" dirty="0" smtClean="0"/>
          </a:p>
          <a:p>
            <a:pPr eaLnBrk="1" hangingPunct="1"/>
            <a:r>
              <a:rPr lang="en-US" sz="2800" dirty="0" smtClean="0"/>
              <a:t>Improvements</a:t>
            </a:r>
            <a:r>
              <a:rPr lang="en-US" sz="3200" dirty="0" smtClean="0"/>
              <a:t>:</a:t>
            </a:r>
          </a:p>
          <a:p>
            <a:pPr lvl="1" eaLnBrk="1" hangingPunct="1"/>
            <a:r>
              <a:rPr lang="en-US" sz="2400" dirty="0" smtClean="0"/>
              <a:t>&gt; 1 element per clock cycle</a:t>
            </a:r>
          </a:p>
          <a:p>
            <a:pPr lvl="1" eaLnBrk="1" hangingPunct="1"/>
            <a:r>
              <a:rPr lang="en-US" sz="2400" dirty="0" smtClean="0"/>
              <a:t>Non-64 wide vectors</a:t>
            </a:r>
          </a:p>
          <a:p>
            <a:pPr lvl="1" eaLnBrk="1" hangingPunct="1"/>
            <a:r>
              <a:rPr lang="en-US" sz="2400" dirty="0" smtClean="0"/>
              <a:t>IF statements in vector code</a:t>
            </a:r>
          </a:p>
          <a:p>
            <a:pPr lvl="1" eaLnBrk="1" hangingPunct="1"/>
            <a:r>
              <a:rPr lang="en-US" sz="2400" dirty="0" smtClean="0"/>
              <a:t>Memory system optimizations to support vector processors</a:t>
            </a:r>
          </a:p>
          <a:p>
            <a:pPr lvl="1" eaLnBrk="1" hangingPunct="1"/>
            <a:r>
              <a:rPr lang="en-US" sz="2400" dirty="0" smtClean="0"/>
              <a:t>Multiple dimensional matrices</a:t>
            </a:r>
          </a:p>
          <a:p>
            <a:pPr lvl="1" eaLnBrk="1" hangingPunct="1"/>
            <a:r>
              <a:rPr lang="en-US" sz="2400" dirty="0" smtClean="0"/>
              <a:t>Sparse matrices</a:t>
            </a:r>
          </a:p>
          <a:p>
            <a:pPr lvl="1" eaLnBrk="1" hangingPunct="1"/>
            <a:r>
              <a:rPr lang="en-US" sz="2400" dirty="0" err="1" smtClean="0"/>
              <a:t>HLL</a:t>
            </a:r>
            <a:r>
              <a:rPr lang="en-US" sz="2400" dirty="0" smtClean="0"/>
              <a:t> support: Programming a vector computer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Multiple Lanes</a:t>
            </a:r>
            <a:endParaRPr lang="en-AU" dirty="0" smtClean="0"/>
          </a:p>
        </p:txBody>
      </p:sp>
      <p:sp>
        <p:nvSpPr>
          <p:cNvPr id="13316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836712"/>
            <a:ext cx="8685088" cy="5640288"/>
          </a:xfrm>
        </p:spPr>
        <p:txBody>
          <a:bodyPr/>
          <a:lstStyle/>
          <a:p>
            <a:pPr eaLnBrk="1" hangingPunct="1"/>
            <a:r>
              <a:rPr lang="en-US" sz="2400" dirty="0" smtClean="0"/>
              <a:t>Left: single lane</a:t>
            </a:r>
          </a:p>
          <a:p>
            <a:pPr eaLnBrk="1" hangingPunct="1"/>
            <a:r>
              <a:rPr lang="en-US" sz="2400" dirty="0" smtClean="0"/>
              <a:t>Right: 4 lanes; vector elements are </a:t>
            </a:r>
            <a:r>
              <a:rPr lang="en-US" sz="2400" b="1" dirty="0" smtClean="0">
                <a:solidFill>
                  <a:srgbClr val="0070C0"/>
                </a:solidFill>
              </a:rPr>
              <a:t>interleaved</a:t>
            </a:r>
            <a:r>
              <a:rPr lang="en-US" sz="2400" dirty="0" smtClean="0"/>
              <a:t> !</a:t>
            </a:r>
            <a:endParaRPr lang="en-US" dirty="0" smtClean="0"/>
          </a:p>
        </p:txBody>
      </p:sp>
      <p:pic>
        <p:nvPicPr>
          <p:cNvPr id="133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569" y="1582071"/>
            <a:ext cx="5839583" cy="5186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lanes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00192" y="1052736"/>
            <a:ext cx="2843808" cy="3528392"/>
          </a:xfrm>
        </p:spPr>
        <p:txBody>
          <a:bodyPr/>
          <a:lstStyle/>
          <a:p>
            <a:r>
              <a:rPr lang="en-US" dirty="0" smtClean="0"/>
              <a:t>4 lanes</a:t>
            </a:r>
          </a:p>
          <a:p>
            <a:r>
              <a:rPr lang="en-US" dirty="0" smtClean="0"/>
              <a:t>3 vector units: ADD, MUL, LD-ST</a:t>
            </a:r>
          </a:p>
          <a:p>
            <a:r>
              <a:rPr lang="en-US" dirty="0" smtClean="0"/>
              <a:t>Not shown: scalar processor can broadcast a scalar to all vector units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10325"/>
            <a:ext cx="6444208" cy="53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Banks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872189" y="3717032"/>
            <a:ext cx="792088" cy="936104"/>
          </a:xfrm>
          <a:prstGeom prst="rect">
            <a:avLst/>
          </a:prstGeom>
          <a:solidFill>
            <a:srgbClr val="FFFFCC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808293" y="3717032"/>
            <a:ext cx="792088" cy="936104"/>
          </a:xfrm>
          <a:prstGeom prst="rect">
            <a:avLst/>
          </a:prstGeom>
          <a:solidFill>
            <a:srgbClr val="FFFFCC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2744397" y="3717032"/>
            <a:ext cx="792088" cy="936104"/>
          </a:xfrm>
          <a:prstGeom prst="rect">
            <a:avLst/>
          </a:prstGeom>
          <a:solidFill>
            <a:srgbClr val="FFFFCC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7568933" y="3717032"/>
            <a:ext cx="792088" cy="936104"/>
          </a:xfrm>
          <a:prstGeom prst="rect">
            <a:avLst/>
          </a:prstGeom>
          <a:solidFill>
            <a:srgbClr val="FFFFCC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14" name="Straight Connector 13"/>
          <p:cNvCxnSpPr/>
          <p:nvPr/>
        </p:nvCxnSpPr>
        <p:spPr bwMode="auto">
          <a:xfrm>
            <a:off x="3968533" y="4149080"/>
            <a:ext cx="3168352" cy="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872189" y="4005064"/>
            <a:ext cx="816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bank 0</a:t>
            </a:r>
            <a:endParaRPr lang="en-US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1808293" y="4005064"/>
            <a:ext cx="784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bank 1</a:t>
            </a:r>
            <a:endParaRPr lang="en-US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2744397" y="4005064"/>
            <a:ext cx="816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bank 2</a:t>
            </a:r>
            <a:endParaRPr lang="en-US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7568933" y="4005064"/>
            <a:ext cx="6912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bank </a:t>
            </a:r>
            <a:br>
              <a:rPr lang="en-US" sz="1600" dirty="0" smtClean="0"/>
            </a:br>
            <a:r>
              <a:rPr lang="en-US" sz="1600" dirty="0" smtClean="0"/>
              <a:t> N-1</a:t>
            </a:r>
            <a:endParaRPr lang="en-US" sz="1600" dirty="0"/>
          </a:p>
        </p:txBody>
      </p:sp>
      <p:sp>
        <p:nvSpPr>
          <p:cNvPr id="19" name="Rectangle 18"/>
          <p:cNvSpPr/>
          <p:nvPr/>
        </p:nvSpPr>
        <p:spPr bwMode="auto">
          <a:xfrm>
            <a:off x="872189" y="2708920"/>
            <a:ext cx="7488832" cy="288032"/>
          </a:xfrm>
          <a:prstGeom prst="rect">
            <a:avLst/>
          </a:prstGeom>
          <a:solidFill>
            <a:srgbClr val="92D05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88213" y="2636912"/>
            <a:ext cx="66575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interconnect, connecting banks to ld-</a:t>
            </a:r>
            <a:r>
              <a:rPr lang="en-US" dirty="0" err="1" smtClean="0"/>
              <a:t>st</a:t>
            </a:r>
            <a:r>
              <a:rPr lang="en-US" dirty="0" smtClean="0"/>
              <a:t> ports</a:t>
            </a:r>
            <a:endParaRPr lang="en-US" dirty="0"/>
          </a:p>
        </p:txBody>
      </p:sp>
      <p:cxnSp>
        <p:nvCxnSpPr>
          <p:cNvPr id="25" name="Straight Arrow Connector 24"/>
          <p:cNvCxnSpPr/>
          <p:nvPr/>
        </p:nvCxnSpPr>
        <p:spPr bwMode="auto">
          <a:xfrm rot="5400000">
            <a:off x="944991" y="3356198"/>
            <a:ext cx="720080" cy="158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 rot="5400000">
            <a:off x="1881095" y="3356198"/>
            <a:ext cx="720080" cy="158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 rot="5400000">
            <a:off x="7569727" y="3356198"/>
            <a:ext cx="720080" cy="158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28" name="Straight Arrow Connector 27"/>
          <p:cNvCxnSpPr/>
          <p:nvPr/>
        </p:nvCxnSpPr>
        <p:spPr bwMode="auto">
          <a:xfrm rot="5400000">
            <a:off x="2745191" y="3356198"/>
            <a:ext cx="720080" cy="158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 rot="5400000">
            <a:off x="3393263" y="2348086"/>
            <a:ext cx="720080" cy="158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30" name="Straight Arrow Connector 29"/>
          <p:cNvCxnSpPr/>
          <p:nvPr/>
        </p:nvCxnSpPr>
        <p:spPr bwMode="auto">
          <a:xfrm rot="5400000">
            <a:off x="3897319" y="2348086"/>
            <a:ext cx="720080" cy="158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31" name="Straight Arrow Connector 30"/>
          <p:cNvCxnSpPr/>
          <p:nvPr/>
        </p:nvCxnSpPr>
        <p:spPr bwMode="auto">
          <a:xfrm rot="5400000">
            <a:off x="4401375" y="2348086"/>
            <a:ext cx="720080" cy="158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32" name="Straight Arrow Connector 31"/>
          <p:cNvCxnSpPr/>
          <p:nvPr/>
        </p:nvCxnSpPr>
        <p:spPr bwMode="auto">
          <a:xfrm rot="5400000">
            <a:off x="4905431" y="2348086"/>
            <a:ext cx="720080" cy="158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33" name="TextBox 32"/>
          <p:cNvSpPr txBox="1"/>
          <p:nvPr/>
        </p:nvSpPr>
        <p:spPr>
          <a:xfrm>
            <a:off x="2744397" y="1412776"/>
            <a:ext cx="37224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to/from load-store units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611560" y="5157192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Banks are (usually) single ported (1 rd/</a:t>
            </a:r>
            <a:r>
              <a:rPr lang="en-US" dirty="0" err="1" smtClean="0"/>
              <a:t>wr</a:t>
            </a:r>
            <a:r>
              <a:rPr lang="en-US" dirty="0" smtClean="0"/>
              <a:t> port)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To the load-store units the memory system looks multi-	ported except for bank conflicts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Memory Banks</a:t>
            </a:r>
            <a:endParaRPr lang="en-AU" smtClean="0"/>
          </a:p>
        </p:txBody>
      </p:sp>
      <p:sp>
        <p:nvSpPr>
          <p:cNvPr id="1638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dirty="0" smtClean="0"/>
              <a:t>Memory system must be designed to support high bandwidth for vector loads and stores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n-US" sz="2400" dirty="0" smtClean="0"/>
              <a:t>Spread accesses across </a:t>
            </a:r>
            <a:r>
              <a:rPr lang="en-US" sz="2400" dirty="0" smtClean="0">
                <a:solidFill>
                  <a:srgbClr val="00B050"/>
                </a:solidFill>
              </a:rPr>
              <a:t>multiple banks</a:t>
            </a:r>
          </a:p>
          <a:p>
            <a:pPr lvl="1" eaLnBrk="1" hangingPunct="1"/>
            <a:r>
              <a:rPr lang="en-US" sz="2000" dirty="0" smtClean="0"/>
              <a:t>Control bank addresses independently</a:t>
            </a:r>
          </a:p>
          <a:p>
            <a:pPr lvl="1" eaLnBrk="1" hangingPunct="1"/>
            <a:r>
              <a:rPr lang="en-US" sz="2000" dirty="0" smtClean="0"/>
              <a:t>Load or store non sequential words</a:t>
            </a:r>
          </a:p>
          <a:p>
            <a:pPr lvl="1" eaLnBrk="1" hangingPunct="1"/>
            <a:r>
              <a:rPr lang="en-US" sz="2000" dirty="0" smtClean="0"/>
              <a:t>Support multiple vector processors sharing the same memory</a:t>
            </a:r>
          </a:p>
          <a:p>
            <a:pPr lvl="1" eaLnBrk="1" hangingPunct="1"/>
            <a:endParaRPr lang="en-US" sz="2000" dirty="0" smtClean="0"/>
          </a:p>
          <a:p>
            <a:pPr eaLnBrk="1" hangingPunct="1"/>
            <a:r>
              <a:rPr lang="en-US" sz="2400" dirty="0" smtClean="0"/>
              <a:t>Example:</a:t>
            </a:r>
          </a:p>
          <a:p>
            <a:pPr lvl="1" eaLnBrk="1" hangingPunct="1"/>
            <a:r>
              <a:rPr lang="en-US" sz="2000" dirty="0" smtClean="0"/>
              <a:t>32 processors, each generating 4 loads and 2 stores/cycle</a:t>
            </a:r>
          </a:p>
          <a:p>
            <a:pPr lvl="1" eaLnBrk="1" hangingPunct="1"/>
            <a:r>
              <a:rPr lang="en-US" sz="2000" dirty="0" smtClean="0"/>
              <a:t>Processor cycle time is 2.167 ns, SRAM cycle time is 15 ns</a:t>
            </a:r>
          </a:p>
          <a:p>
            <a:pPr lvl="1" eaLnBrk="1" hangingPunct="1"/>
            <a:r>
              <a:rPr lang="en-US" sz="2000" dirty="0" smtClean="0"/>
              <a:t>How many memory banks needed?</a:t>
            </a:r>
          </a:p>
          <a:p>
            <a:pPr lvl="1" eaLnBrk="1" hangingPunct="1"/>
            <a:endParaRPr lang="en-US" sz="2000" dirty="0" smtClean="0"/>
          </a:p>
          <a:p>
            <a:pPr lvl="1" eaLnBrk="1" hangingPunct="1"/>
            <a:r>
              <a:rPr lang="en-US" sz="2000" dirty="0" smtClean="0"/>
              <a:t>Answer: think about how many accesses are needed in 15 ns 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3670" y="4797153"/>
            <a:ext cx="7700330" cy="206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Vector Length Register</a:t>
            </a:r>
            <a:endParaRPr lang="en-AU" dirty="0" smtClean="0"/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9400" y="1073150"/>
            <a:ext cx="8864600" cy="540385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Vector length not known at compile time?</a:t>
            </a:r>
          </a:p>
          <a:p>
            <a:pPr eaLnBrk="1" hangingPunct="1"/>
            <a:r>
              <a:rPr lang="en-US" sz="2400" dirty="0" smtClean="0"/>
              <a:t>Use Vector Length Register (VLR)</a:t>
            </a:r>
          </a:p>
          <a:p>
            <a:pPr eaLnBrk="1" hangingPunct="1"/>
            <a:r>
              <a:rPr lang="en-US" sz="2400" dirty="0" smtClean="0"/>
              <a:t>Use strip mining for vectors over the maximum length:</a:t>
            </a:r>
            <a:br>
              <a:rPr lang="en-US" sz="2400" dirty="0" smtClean="0"/>
            </a:br>
            <a:endParaRPr lang="en-US" sz="2400" dirty="0" smtClean="0"/>
          </a:p>
          <a:p>
            <a:pPr lvl="1" eaLnBrk="1" hangingPunct="1">
              <a:buFont typeface="Wingdings" pitchFamily="2" charset="2"/>
              <a:buNone/>
            </a:pPr>
            <a:r>
              <a:rPr lang="en-US" sz="18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low = 0;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18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VL = (n % MVL);   /*find odd-size piece using modulo % */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18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for (j = 0; j &lt;= (n/MVL); j=j+1) {    /*outer loop*/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18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  for (</a:t>
            </a:r>
            <a:r>
              <a:rPr lang="en-US" sz="1800" b="1" dirty="0" err="1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8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 = low; </a:t>
            </a:r>
            <a:r>
              <a:rPr lang="en-US" sz="1800" b="1" dirty="0" err="1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8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 &lt; (</a:t>
            </a:r>
            <a:r>
              <a:rPr lang="en-US" sz="1800" b="1" dirty="0" err="1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low+VL</a:t>
            </a:r>
            <a:r>
              <a:rPr lang="en-US" sz="18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); </a:t>
            </a:r>
            <a:r>
              <a:rPr lang="en-US" sz="1800" b="1" dirty="0" err="1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8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=i+1)  /*runs for length VL*/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18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		 Y[</a:t>
            </a:r>
            <a:r>
              <a:rPr lang="en-US" sz="1800" b="1" dirty="0" err="1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8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] = a * X[</a:t>
            </a:r>
            <a:r>
              <a:rPr lang="en-US" sz="1800" b="1" dirty="0" err="1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8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] + Y[</a:t>
            </a:r>
            <a:r>
              <a:rPr lang="en-US" sz="1800" b="1" dirty="0" err="1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8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] ;          /*main operation*/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18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  low = low + VL;                     /*start next vector*/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18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  VL = MVL;       /*reset length to maximum vector length*/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0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  <a:p>
            <a:pPr lvl="1" eaLnBrk="1" hangingPunct="1">
              <a:buFont typeface="Wingdings" pitchFamily="2" charset="2"/>
              <a:buNone/>
            </a:pPr>
            <a:endParaRPr lang="en-US" sz="2000" b="1" dirty="0" smtClean="0">
              <a:solidFill>
                <a:schemeClr val="accent2"/>
              </a:solidFill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Execution order: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Vector Mask Registers</a:t>
            </a:r>
            <a:endParaRPr lang="en-AU" smtClean="0"/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dirty="0" smtClean="0"/>
              <a:t>Consider:</a:t>
            </a:r>
          </a:p>
          <a:p>
            <a:pPr eaLnBrk="1" hangingPunct="1">
              <a:buFont typeface="Wingdings" pitchFamily="2" charset="2"/>
              <a:buNone/>
            </a:pPr>
            <a:r>
              <a:rPr lang="nn-NO" sz="2400" dirty="0" smtClean="0"/>
              <a:t>	</a:t>
            </a:r>
            <a:r>
              <a:rPr lang="nn-NO" sz="24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for (i = 0; i &lt; 64; i=i+1)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24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if (X[</a:t>
            </a:r>
            <a:r>
              <a:rPr lang="en-US" sz="2400" b="1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4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] != 0)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			X[</a:t>
            </a:r>
            <a:r>
              <a:rPr lang="en-US" sz="2400" b="1" dirty="0" err="1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4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] = X[</a:t>
            </a:r>
            <a:r>
              <a:rPr lang="en-US" sz="2400" b="1" dirty="0" err="1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4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] – Y[</a:t>
            </a:r>
            <a:r>
              <a:rPr lang="en-US" sz="2400" b="1" dirty="0" err="1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4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];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n-US" sz="2400" dirty="0" smtClean="0"/>
              <a:t>Use vector mask register to “disable” elements: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1800" dirty="0" smtClean="0"/>
              <a:t>	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  LV		V1,Rx		;load vector X into V1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s-ES" sz="20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LV		V2,Ry		;load vector Y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  L.D		F0,#0		;load FP zero into F0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0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SNEVS.D	V1,F0		;sets VM(</a:t>
            </a:r>
            <a:r>
              <a:rPr lang="en-US" sz="2000" b="1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) to 1 if V1(</a:t>
            </a:r>
            <a:r>
              <a:rPr lang="en-US" sz="2000" b="1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)!= F0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  SUBVV.D	V1,V1,V2	;subtract under vector mask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  SV		Rx,V1		;store the result in X</a:t>
            </a:r>
          </a:p>
          <a:p>
            <a:pPr eaLnBrk="1" hangingPunct="1">
              <a:buNone/>
            </a:pPr>
            <a:endParaRPr lang="en-US" sz="2400" dirty="0" smtClean="0"/>
          </a:p>
          <a:p>
            <a:pPr eaLnBrk="1" hangingPunct="1"/>
            <a:r>
              <a:rPr lang="en-US" sz="2400" dirty="0" smtClean="0"/>
              <a:t>GFLOPS rate decreases! Why???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Stride </a:t>
            </a:r>
            <a:r>
              <a:rPr lang="en-US" sz="2400" dirty="0" smtClean="0"/>
              <a:t>(see pg 278 </a:t>
            </a:r>
            <a:r>
              <a:rPr lang="en-US" sz="2400" dirty="0" err="1" smtClean="0"/>
              <a:t>e.v</a:t>
            </a:r>
            <a:r>
              <a:rPr lang="en-US" sz="2400" dirty="0" smtClean="0"/>
              <a:t>.)</a:t>
            </a:r>
            <a:endParaRPr lang="en-AU" dirty="0" smtClean="0"/>
          </a:p>
        </p:txBody>
      </p:sp>
      <p:sp>
        <p:nvSpPr>
          <p:cNvPr id="1741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000" dirty="0" smtClean="0"/>
              <a:t>Consider  matrix multiplication: A=B*D</a:t>
            </a:r>
          </a:p>
          <a:p>
            <a:pPr eaLnBrk="1" hangingPunct="1"/>
            <a:endParaRPr lang="en-US" sz="2000" dirty="0" smtClean="0"/>
          </a:p>
          <a:p>
            <a:pPr eaLnBrk="1" hangingPunct="1">
              <a:buFont typeface="Wingdings" pitchFamily="2" charset="2"/>
              <a:buNone/>
            </a:pPr>
            <a:r>
              <a:rPr lang="nn-NO" sz="20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	for (i = 0; i &lt; 100; i=i+1)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		for (j = 0; j &lt; 100; j=j+1) {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			A[</a:t>
            </a:r>
            <a:r>
              <a:rPr lang="en-US" sz="2000" b="1" dirty="0" err="1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][j] = 0.0;</a:t>
            </a:r>
          </a:p>
          <a:p>
            <a:pPr eaLnBrk="1" hangingPunct="1">
              <a:buFont typeface="Wingdings" pitchFamily="2" charset="2"/>
              <a:buNone/>
            </a:pPr>
            <a:r>
              <a:rPr lang="nn-NO" sz="20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			for (k = 0; k &lt; 100; k=k+1)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			</a:t>
            </a:r>
            <a:r>
              <a:rPr lang="pl-PL" sz="20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A[i][j] = A[i][j] + B[i][k] * D[k][j];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		}</a:t>
            </a:r>
          </a:p>
          <a:p>
            <a:pPr eaLnBrk="1" hangingPunct="1"/>
            <a:endParaRPr lang="en-US" sz="2000" b="1" dirty="0" smtClean="0"/>
          </a:p>
          <a:p>
            <a:pPr eaLnBrk="1" hangingPunct="1"/>
            <a:r>
              <a:rPr lang="en-US" sz="2000" dirty="0" smtClean="0"/>
              <a:t>Must </a:t>
            </a:r>
            <a:r>
              <a:rPr lang="en-US" sz="2000" dirty="0" err="1" smtClean="0"/>
              <a:t>vectorize</a:t>
            </a:r>
            <a:r>
              <a:rPr lang="en-US" sz="2000" dirty="0" smtClean="0"/>
              <a:t> multiplication of rows of B with columns of D</a:t>
            </a:r>
          </a:p>
          <a:p>
            <a:pPr eaLnBrk="1" hangingPunct="1"/>
            <a:r>
              <a:rPr lang="en-US" sz="2000" dirty="0" smtClean="0"/>
              <a:t>Use </a:t>
            </a:r>
            <a:r>
              <a:rPr lang="en-US" sz="2000" i="1" dirty="0" smtClean="0"/>
              <a:t>non-unit stride</a:t>
            </a:r>
          </a:p>
          <a:p>
            <a:pPr lvl="1" eaLnBrk="1" hangingPunct="1">
              <a:buNone/>
            </a:pPr>
            <a:endParaRPr lang="en-US" sz="1800" b="1" dirty="0" smtClean="0">
              <a:solidFill>
                <a:schemeClr val="tx2"/>
              </a:solidFill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971600" y="5085184"/>
            <a:ext cx="1368152" cy="1008112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3203848" y="5085184"/>
            <a:ext cx="1728192" cy="1008112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5436096" y="4797152"/>
            <a:ext cx="1296144" cy="1512168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27784" y="5301208"/>
            <a:ext cx="3417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=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004048" y="5301208"/>
            <a:ext cx="348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3347864" y="5373216"/>
            <a:ext cx="1440160" cy="0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 rot="5400000">
            <a:off x="5184068" y="5553236"/>
            <a:ext cx="1368152" cy="0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1187624" y="5229200"/>
            <a:ext cx="3818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solidFill>
                  <a:srgbClr val="FF0000"/>
                </a:solidFill>
              </a:rPr>
              <a:t>i,j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15816" y="5229200"/>
            <a:ext cx="242374" cy="3385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solidFill>
                  <a:srgbClr val="FF0000"/>
                </a:solidFill>
              </a:rPr>
              <a:t>i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24128" y="4509120"/>
            <a:ext cx="268022" cy="3385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solidFill>
                  <a:srgbClr val="FF0000"/>
                </a:solidFill>
              </a:rPr>
              <a:t>j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27584" y="4725144"/>
            <a:ext cx="4090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131840" y="4725144"/>
            <a:ext cx="378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148064" y="4509120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000" dirty="0" smtClean="0"/>
              <a:t>Bank conflict (stall) occurs when the same bank is hit faster than bank busy time:</a:t>
            </a:r>
          </a:p>
          <a:p>
            <a:pPr eaLnBrk="1" hangingPunct="1"/>
            <a:endParaRPr lang="en-US" sz="2000" dirty="0" smtClean="0"/>
          </a:p>
          <a:p>
            <a:pPr lvl="1" eaLnBrk="1" hangingPunct="1"/>
            <a:r>
              <a:rPr lang="en-US" sz="2400" b="1" dirty="0" smtClean="0">
                <a:solidFill>
                  <a:schemeClr val="accent2"/>
                </a:solidFill>
              </a:rPr>
              <a:t>LCM(stride, </a:t>
            </a:r>
            <a:r>
              <a:rPr lang="en-US" sz="2400" b="1" dirty="0" err="1" smtClean="0">
                <a:solidFill>
                  <a:schemeClr val="accent2"/>
                </a:solidFill>
              </a:rPr>
              <a:t>N_banks</a:t>
            </a:r>
            <a:r>
              <a:rPr lang="en-US" sz="2400" b="1" dirty="0" smtClean="0">
                <a:solidFill>
                  <a:schemeClr val="accent2"/>
                </a:solidFill>
              </a:rPr>
              <a:t>) / Stride &lt; bank busy time</a:t>
            </a:r>
          </a:p>
          <a:p>
            <a:pPr lvl="2" eaLnBrk="1" hangingPunct="1">
              <a:buNone/>
            </a:pPr>
            <a:r>
              <a:rPr lang="en-US" dirty="0" smtClean="0"/>
              <a:t>LCM = least common multiple</a:t>
            </a:r>
          </a:p>
          <a:p>
            <a:pPr lvl="1" eaLnBrk="1" hangingPunct="1"/>
            <a:endParaRPr lang="en-US" dirty="0" smtClean="0"/>
          </a:p>
          <a:p>
            <a:pPr eaLnBrk="1" hangingPunct="1">
              <a:buNone/>
            </a:pPr>
            <a:r>
              <a:rPr lang="en-US" dirty="0" smtClean="0"/>
              <a:t>Example:</a:t>
            </a:r>
          </a:p>
          <a:p>
            <a:pPr eaLnBrk="1" hangingPunct="1"/>
            <a:r>
              <a:rPr lang="en-US" sz="2000" dirty="0" smtClean="0"/>
              <a:t>E.g. stride = 6, 16 banks, you hit bank 0, 6, 12, 2, 8, 14, 4, etc.; you hit the same bank after LCM(6,16)/6 = 48/6 = 8 cycles. </a:t>
            </a:r>
          </a:p>
          <a:p>
            <a:pPr eaLnBrk="1" hangingPunct="1"/>
            <a:r>
              <a:rPr lang="en-US" sz="2000" dirty="0" smtClean="0"/>
              <a:t>If busy time &gt; 8 cycles you have to wait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lecture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Data-level parallel architectures</a:t>
            </a:r>
          </a:p>
          <a:p>
            <a:r>
              <a:rPr lang="en-US" dirty="0" smtClean="0"/>
              <a:t>Vector machine</a:t>
            </a:r>
          </a:p>
          <a:p>
            <a:r>
              <a:rPr lang="en-US" dirty="0" err="1" smtClean="0"/>
              <a:t>SIMD</a:t>
            </a:r>
            <a:r>
              <a:rPr lang="en-US" dirty="0" smtClean="0"/>
              <a:t> (Single Instruction Multiple Data) processors</a:t>
            </a:r>
          </a:p>
          <a:p>
            <a:pPr lvl="1"/>
            <a:r>
              <a:rPr lang="en-US" dirty="0" smtClean="0"/>
              <a:t>sub-word parallelism support</a:t>
            </a:r>
          </a:p>
          <a:p>
            <a:r>
              <a:rPr lang="en-US" dirty="0" err="1" smtClean="0"/>
              <a:t>GPU</a:t>
            </a:r>
            <a:r>
              <a:rPr lang="en-US" dirty="0" smtClean="0"/>
              <a:t> (Graphic Processing Unit)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Material: </a:t>
            </a:r>
          </a:p>
          <a:p>
            <a:pPr lvl="1"/>
            <a:r>
              <a:rPr lang="en-US" dirty="0" smtClean="0"/>
              <a:t>Book of Hennessy &amp; Patterson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Study: Chapter 4: 4.1-4.7</a:t>
            </a:r>
          </a:p>
          <a:p>
            <a:pPr lvl="1"/>
            <a:r>
              <a:rPr lang="en-US" dirty="0" smtClean="0"/>
              <a:t>(extra material: app G: vector processors)</a:t>
            </a:r>
            <a:br>
              <a:rPr lang="en-US" dirty="0" smtClean="0"/>
            </a:br>
            <a:r>
              <a:rPr lang="en-US" dirty="0" smtClean="0"/>
              <a:t>	</a:t>
            </a:r>
          </a:p>
        </p:txBody>
      </p:sp>
      <p:pic>
        <p:nvPicPr>
          <p:cNvPr id="2" name="Picture 2" descr="http://secure-ecsd.elsevier.com/covers/80/Tango2/large/97801238387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3861048"/>
            <a:ext cx="2195736" cy="2705858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See example pg 279</a:t>
            </a:r>
          </a:p>
          <a:p>
            <a:pPr lvl="1"/>
            <a:r>
              <a:rPr lang="en-US" dirty="0" smtClean="0"/>
              <a:t>8 memory banks, busy time 6 cycles, memory latency 12 cycles</a:t>
            </a:r>
          </a:p>
          <a:p>
            <a:pPr lvl="1"/>
            <a:r>
              <a:rPr lang="en-US" dirty="0" smtClean="0"/>
              <a:t>Q: how long does it take to complete a 64-element vector load</a:t>
            </a:r>
          </a:p>
          <a:p>
            <a:pPr marL="1416050" lvl="2" indent="-457200">
              <a:buFont typeface="+mj-lt"/>
              <a:buAutoNum type="alphaLcParenR"/>
            </a:pPr>
            <a:r>
              <a:rPr lang="en-US" dirty="0" smtClean="0"/>
              <a:t>with stride 1</a:t>
            </a:r>
          </a:p>
          <a:p>
            <a:pPr marL="1416050" lvl="2" indent="-457200">
              <a:buFont typeface="+mj-lt"/>
              <a:buAutoNum type="alphaLcParenR"/>
            </a:pPr>
            <a:r>
              <a:rPr lang="en-US" dirty="0" smtClean="0"/>
              <a:t>with stride 32</a:t>
            </a:r>
          </a:p>
          <a:p>
            <a:endParaRPr lang="en-US" dirty="0" smtClean="0"/>
          </a:p>
          <a:p>
            <a:r>
              <a:rPr lang="en-US" dirty="0" smtClean="0"/>
              <a:t>Answer</a:t>
            </a:r>
          </a:p>
          <a:p>
            <a:pPr marL="939800" lvl="1" indent="-457200">
              <a:buFont typeface="+mj-lt"/>
              <a:buAutoNum type="alphaLcParenR"/>
            </a:pPr>
            <a:r>
              <a:rPr lang="en-US" dirty="0" smtClean="0"/>
              <a:t>stride 1: </a:t>
            </a:r>
            <a:br>
              <a:rPr lang="en-US" dirty="0" smtClean="0"/>
            </a:br>
            <a:r>
              <a:rPr lang="en-US" dirty="0" smtClean="0"/>
              <a:t>12+64 = 76 cycles (= 1.2 cycles/element)</a:t>
            </a:r>
          </a:p>
          <a:p>
            <a:pPr marL="939800" lvl="1" indent="-457200">
              <a:buFont typeface="+mj-lt"/>
              <a:buAutoNum type="alphaLcParenR"/>
            </a:pPr>
            <a:r>
              <a:rPr lang="en-US" dirty="0" smtClean="0"/>
              <a:t>stride 32: Since 32 = 4*8, every access goes to the same bank ! Every access after the first has to wait the 6 cycles busy time =&gt; </a:t>
            </a:r>
            <a:br>
              <a:rPr lang="en-US" dirty="0" smtClean="0"/>
            </a:br>
            <a:r>
              <a:rPr lang="en-US" dirty="0" smtClean="0"/>
              <a:t>12+1+6*63 = 391 cycles (=6.1 cycles/element)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Scatter-Gather</a:t>
            </a:r>
            <a:endParaRPr lang="en-AU" smtClean="0"/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dirty="0" smtClean="0"/>
              <a:t>Consider</a:t>
            </a:r>
            <a:r>
              <a:rPr lang="en-US" dirty="0" smtClean="0"/>
              <a:t> indirect vector access:</a:t>
            </a:r>
          </a:p>
          <a:p>
            <a:pPr eaLnBrk="1" hangingPunct="1"/>
            <a:endParaRPr lang="en-US" sz="2400" dirty="0" smtClean="0"/>
          </a:p>
          <a:p>
            <a:pPr eaLnBrk="1" hangingPunct="1">
              <a:buFont typeface="Wingdings" pitchFamily="2" charset="2"/>
              <a:buNone/>
            </a:pPr>
            <a:r>
              <a:rPr lang="nn-NO" sz="2400" dirty="0" smtClean="0"/>
              <a:t>	</a:t>
            </a:r>
            <a:r>
              <a:rPr lang="nn-NO" sz="24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for (i = 0; i &lt; n; i=i+1)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		A[K[</a:t>
            </a:r>
            <a:r>
              <a:rPr lang="en-US" sz="2400" b="1" dirty="0" err="1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4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]] = A[K[</a:t>
            </a:r>
            <a:r>
              <a:rPr lang="en-US" sz="2400" b="1" dirty="0" err="1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4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]] + C[M[</a:t>
            </a:r>
            <a:r>
              <a:rPr lang="en-US" sz="2400" b="1" dirty="0" err="1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4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]];</a:t>
            </a:r>
          </a:p>
          <a:p>
            <a:pPr eaLnBrk="1" hangingPunct="1">
              <a:buFont typeface="Wingdings" pitchFamily="2" charset="2"/>
              <a:buNone/>
            </a:pPr>
            <a:endParaRPr lang="en-US" sz="2400" dirty="0" smtClean="0"/>
          </a:p>
          <a:p>
            <a:pPr eaLnBrk="1" hangingPunct="1"/>
            <a:r>
              <a:rPr lang="en-US" sz="2400" dirty="0" smtClean="0"/>
              <a:t>Use index vector to load e.g. only the non-zero elements of A into vector </a:t>
            </a:r>
            <a:r>
              <a:rPr lang="en-US" sz="2400" dirty="0" err="1" smtClean="0"/>
              <a:t>Va</a:t>
            </a:r>
            <a:r>
              <a:rPr lang="en-US" sz="2400" dirty="0" smtClean="0"/>
              <a:t>:</a:t>
            </a:r>
          </a:p>
          <a:p>
            <a:pPr eaLnBrk="1" hangingPunct="1"/>
            <a:endParaRPr lang="en-US" sz="2400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sz="2400" dirty="0" smtClean="0"/>
              <a:t>	</a:t>
            </a:r>
            <a:r>
              <a:rPr lang="en-US" sz="24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LV		</a:t>
            </a:r>
            <a:r>
              <a:rPr lang="en-US" sz="2400" b="1" dirty="0" err="1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Vk</a:t>
            </a:r>
            <a:r>
              <a:rPr lang="en-US" sz="24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2400" b="1" dirty="0" err="1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Rk</a:t>
            </a:r>
            <a:r>
              <a:rPr lang="en-US" sz="24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			;load K</a:t>
            </a:r>
          </a:p>
          <a:p>
            <a:pPr eaLnBrk="1" hangingPunct="1">
              <a:buFont typeface="Wingdings" pitchFamily="2" charset="2"/>
              <a:buNone/>
            </a:pPr>
            <a:r>
              <a:rPr lang="it-IT" sz="24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it-IT" sz="2400" b="1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LVI		Va, (Ra+Vk)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		</a:t>
            </a:r>
            <a:r>
              <a:rPr lang="it-IT" sz="2400" b="1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;load A[K[]]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	LV		</a:t>
            </a:r>
            <a:r>
              <a:rPr lang="en-US" sz="2400" b="1" dirty="0" err="1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Vm</a:t>
            </a:r>
            <a:r>
              <a:rPr lang="en-US" sz="24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2400" b="1" dirty="0" err="1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Rm</a:t>
            </a:r>
            <a:r>
              <a:rPr lang="en-US" sz="24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US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24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;load M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LVI		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Vc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, (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Rc+Vm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)		;load C[M[]]</a:t>
            </a:r>
          </a:p>
          <a:p>
            <a:pPr eaLnBrk="1" hangingPunct="1">
              <a:buFont typeface="Wingdings" pitchFamily="2" charset="2"/>
              <a:buNone/>
            </a:pPr>
            <a:r>
              <a:rPr lang="it-IT" sz="24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	ADDVV.D	Va, Va, Vc			;add them</a:t>
            </a:r>
          </a:p>
          <a:p>
            <a:pPr eaLnBrk="1" hangingPunct="1">
              <a:buFont typeface="Wingdings" pitchFamily="2" charset="2"/>
              <a:buNone/>
            </a:pPr>
            <a:r>
              <a:rPr lang="it-IT" sz="24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	SVI		(Ra+Vk), Va		;store A[K[]]</a:t>
            </a:r>
            <a:endParaRPr lang="en-US" sz="2400" b="1" dirty="0" smtClean="0">
              <a:solidFill>
                <a:schemeClr val="accent2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09538"/>
            <a:ext cx="8281987" cy="708025"/>
          </a:xfrm>
        </p:spPr>
        <p:txBody>
          <a:bodyPr/>
          <a:lstStyle/>
          <a:p>
            <a:pPr eaLnBrk="1" hangingPunct="1"/>
            <a:r>
              <a:rPr lang="en-US" dirty="0" smtClean="0"/>
              <a:t>Programming Vector Architectures</a:t>
            </a:r>
            <a:endParaRPr lang="en-AU" dirty="0" smtClean="0"/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dirty="0" smtClean="0"/>
              <a:t>Compilers can provide feedback to programmers</a:t>
            </a:r>
          </a:p>
          <a:p>
            <a:pPr eaLnBrk="1" hangingPunct="1"/>
            <a:r>
              <a:rPr lang="en-US" sz="2400" dirty="0" smtClean="0"/>
              <a:t>Programmers can provide hints to compiler (last column):</a:t>
            </a:r>
          </a:p>
          <a:p>
            <a:pPr eaLnBrk="1" hangingPunct="1"/>
            <a:endParaRPr lang="en-US" sz="2400" dirty="0" smtClean="0"/>
          </a:p>
        </p:txBody>
      </p:sp>
      <p:pic>
        <p:nvPicPr>
          <p:cNvPr id="194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2644" y="2003425"/>
            <a:ext cx="6640220" cy="4593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Sub-word Parallelism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Divide word into multiple parts (sub-words) and perform operations on these parts in parallel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SIMD Extensions</a:t>
            </a:r>
            <a:endParaRPr lang="en-AU" smtClean="0"/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dirty="0" smtClean="0"/>
              <a:t>Media applications operate on data types narrower than the native word size</a:t>
            </a:r>
          </a:p>
          <a:p>
            <a:pPr lvl="1" eaLnBrk="1" hangingPunct="1"/>
            <a:r>
              <a:rPr lang="en-US" dirty="0" smtClean="0"/>
              <a:t>Example:  disconnect carry chains to “partition” adder</a:t>
            </a:r>
          </a:p>
          <a:p>
            <a:pPr lvl="1" eaLnBrk="1" hangingPunct="1"/>
            <a:endParaRPr lang="en-US" sz="2000" dirty="0" smtClean="0"/>
          </a:p>
          <a:p>
            <a:pPr eaLnBrk="1" hangingPunct="1"/>
            <a:r>
              <a:rPr lang="en-US" sz="2400" dirty="0" smtClean="0"/>
              <a:t>Limitations, compared to vector instructions:</a:t>
            </a:r>
          </a:p>
          <a:p>
            <a:pPr lvl="1" eaLnBrk="1" hangingPunct="1"/>
            <a:r>
              <a:rPr lang="en-US" dirty="0" smtClean="0"/>
              <a:t>Number of data operands encoded</a:t>
            </a:r>
            <a:br>
              <a:rPr lang="en-US" dirty="0" smtClean="0"/>
            </a:br>
            <a:r>
              <a:rPr lang="en-US" dirty="0" smtClean="0"/>
              <a:t>into op code</a:t>
            </a:r>
          </a:p>
          <a:p>
            <a:pPr lvl="1" eaLnBrk="1" hangingPunct="1"/>
            <a:r>
              <a:rPr lang="en-US" dirty="0" smtClean="0"/>
              <a:t>No sophisticated addressing </a:t>
            </a:r>
            <a:br>
              <a:rPr lang="en-US" dirty="0" smtClean="0"/>
            </a:br>
            <a:r>
              <a:rPr lang="en-US" dirty="0" smtClean="0"/>
              <a:t>modes (</a:t>
            </a:r>
            <a:r>
              <a:rPr lang="en-US" dirty="0" err="1" smtClean="0"/>
              <a:t>strided</a:t>
            </a:r>
            <a:r>
              <a:rPr lang="en-US" dirty="0" smtClean="0"/>
              <a:t>, scatter-gather)</a:t>
            </a:r>
          </a:p>
          <a:p>
            <a:pPr lvl="1" eaLnBrk="1" hangingPunct="1"/>
            <a:r>
              <a:rPr lang="en-US" dirty="0" smtClean="0"/>
              <a:t>No mask registers</a:t>
            </a:r>
          </a:p>
        </p:txBody>
      </p:sp>
      <p:pic>
        <p:nvPicPr>
          <p:cNvPr id="80898" name="Picture 2" descr="http://www.alvie.com/zpuino/images/adder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05105" y="3068960"/>
            <a:ext cx="3838896" cy="3789040"/>
          </a:xfrm>
          <a:prstGeom prst="rect">
            <a:avLst/>
          </a:prstGeom>
          <a:noFill/>
        </p:spPr>
      </p:pic>
      <p:cxnSp>
        <p:nvCxnSpPr>
          <p:cNvPr id="6" name="Straight Connector 5"/>
          <p:cNvCxnSpPr/>
          <p:nvPr/>
        </p:nvCxnSpPr>
        <p:spPr bwMode="auto">
          <a:xfrm rot="16200000" flipH="1">
            <a:off x="8172400" y="4869160"/>
            <a:ext cx="144016" cy="144016"/>
          </a:xfrm>
          <a:prstGeom prst="line">
            <a:avLst/>
          </a:prstGeom>
          <a:noFill/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SIMD Implementations</a:t>
            </a:r>
            <a:endParaRPr lang="en-AU" smtClean="0"/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9400" y="1073150"/>
            <a:ext cx="8864600" cy="3435970"/>
          </a:xfrm>
        </p:spPr>
        <p:txBody>
          <a:bodyPr/>
          <a:lstStyle/>
          <a:p>
            <a:pPr eaLnBrk="1" hangingPunct="1"/>
            <a:r>
              <a:rPr lang="en-US" dirty="0" smtClean="0"/>
              <a:t>Implementations:</a:t>
            </a:r>
          </a:p>
          <a:p>
            <a:pPr lvl="1" eaLnBrk="1" hangingPunct="1"/>
            <a:r>
              <a:rPr lang="en-US" dirty="0" smtClean="0"/>
              <a:t>Intel MMX (1996)</a:t>
            </a:r>
          </a:p>
          <a:p>
            <a:pPr lvl="2" eaLnBrk="1" hangingPunct="1"/>
            <a:r>
              <a:rPr lang="en-US" dirty="0" smtClean="0"/>
              <a:t>Eight 8-bit integer ops or four 16-bit integer ops</a:t>
            </a:r>
          </a:p>
          <a:p>
            <a:pPr lvl="1" eaLnBrk="1" hangingPunct="1"/>
            <a:r>
              <a:rPr lang="en-US" dirty="0" smtClean="0"/>
              <a:t>Streaming SIMD Extensions (SSE, 1999)</a:t>
            </a:r>
          </a:p>
          <a:p>
            <a:pPr lvl="2" eaLnBrk="1" hangingPunct="1"/>
            <a:r>
              <a:rPr lang="en-US" dirty="0" smtClean="0"/>
              <a:t>Eight 16-bit integer ops</a:t>
            </a:r>
          </a:p>
          <a:p>
            <a:pPr lvl="2" eaLnBrk="1" hangingPunct="1"/>
            <a:r>
              <a:rPr lang="en-US" dirty="0" smtClean="0"/>
              <a:t>Four 32-bit integer/</a:t>
            </a:r>
            <a:r>
              <a:rPr lang="en-US" dirty="0" err="1" smtClean="0"/>
              <a:t>fp</a:t>
            </a:r>
            <a:r>
              <a:rPr lang="en-US" dirty="0" smtClean="0"/>
              <a:t> ops or two 64-bit integer/</a:t>
            </a:r>
            <a:r>
              <a:rPr lang="en-US" dirty="0" err="1" smtClean="0"/>
              <a:t>fp</a:t>
            </a:r>
            <a:r>
              <a:rPr lang="en-US" dirty="0" smtClean="0"/>
              <a:t> ops</a:t>
            </a:r>
          </a:p>
          <a:p>
            <a:pPr lvl="1" eaLnBrk="1" hangingPunct="1"/>
            <a:r>
              <a:rPr lang="en-US" dirty="0" smtClean="0"/>
              <a:t>Advanced Vector Extensions (AVE, 2010)</a:t>
            </a:r>
          </a:p>
          <a:p>
            <a:pPr lvl="2" eaLnBrk="1" hangingPunct="1"/>
            <a:r>
              <a:rPr lang="en-US" dirty="0" smtClean="0"/>
              <a:t>Four 64-bit integer/</a:t>
            </a:r>
            <a:r>
              <a:rPr lang="en-US" dirty="0" err="1" smtClean="0"/>
              <a:t>fp</a:t>
            </a:r>
            <a:r>
              <a:rPr lang="en-US" dirty="0" smtClean="0"/>
              <a:t> ops</a:t>
            </a:r>
          </a:p>
          <a:p>
            <a:pPr lvl="1" eaLnBrk="1" hangingPunct="1"/>
            <a:endParaRPr lang="en-US" dirty="0" smtClean="0"/>
          </a:p>
          <a:p>
            <a:pPr lvl="1" eaLnBrk="1" hangingPunct="1"/>
            <a:r>
              <a:rPr lang="en-US" dirty="0" smtClean="0"/>
              <a:t>Operands must be consecutive and aligned memory locations</a:t>
            </a:r>
          </a:p>
          <a:p>
            <a:pPr lvl="1" eaLnBrk="1" hangingPunct="1"/>
            <a:endParaRPr lang="en-US" dirty="0" smtClean="0"/>
          </a:p>
        </p:txBody>
      </p:sp>
      <p:grpSp>
        <p:nvGrpSpPr>
          <p:cNvPr id="59" name="Group 58"/>
          <p:cNvGrpSpPr/>
          <p:nvPr/>
        </p:nvGrpSpPr>
        <p:grpSpPr>
          <a:xfrm>
            <a:off x="539552" y="5013176"/>
            <a:ext cx="8604448" cy="1584176"/>
            <a:chOff x="539552" y="5013176"/>
            <a:chExt cx="8604448" cy="1584176"/>
          </a:xfrm>
        </p:grpSpPr>
        <p:sp>
          <p:nvSpPr>
            <p:cNvPr id="4" name="Rectangle 3"/>
            <p:cNvSpPr/>
            <p:nvPr/>
          </p:nvSpPr>
          <p:spPr bwMode="auto">
            <a:xfrm>
              <a:off x="539552" y="5013176"/>
              <a:ext cx="504056" cy="36004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1043608" y="5013176"/>
              <a:ext cx="504056" cy="36004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1547664" y="5013176"/>
              <a:ext cx="504056" cy="36004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2051720" y="5013176"/>
              <a:ext cx="504056" cy="36004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2555776" y="5013176"/>
              <a:ext cx="504056" cy="36004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3059832" y="5013176"/>
              <a:ext cx="504056" cy="36004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3563888" y="5013176"/>
              <a:ext cx="504056" cy="36004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4067944" y="5013176"/>
              <a:ext cx="504056" cy="36004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4572000" y="5013176"/>
              <a:ext cx="504056" cy="36004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5076056" y="5013176"/>
              <a:ext cx="504056" cy="36004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5580112" y="5013176"/>
              <a:ext cx="504056" cy="36004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6084168" y="5013176"/>
              <a:ext cx="504056" cy="36004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6588224" y="5013176"/>
              <a:ext cx="504056" cy="36004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7092280" y="5013176"/>
              <a:ext cx="504056" cy="36004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7596336" y="5013176"/>
              <a:ext cx="504056" cy="36004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8100392" y="5013176"/>
              <a:ext cx="504056" cy="36004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539552" y="5517232"/>
              <a:ext cx="504056" cy="36004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1043608" y="5517232"/>
              <a:ext cx="504056" cy="36004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1547664" y="5517232"/>
              <a:ext cx="504056" cy="36004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2051720" y="5517232"/>
              <a:ext cx="504056" cy="36004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2555776" y="5517232"/>
              <a:ext cx="504056" cy="36004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3059832" y="5517232"/>
              <a:ext cx="504056" cy="36004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3563888" y="5517232"/>
              <a:ext cx="504056" cy="36004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4067944" y="5517232"/>
              <a:ext cx="504056" cy="36004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4572000" y="5517232"/>
              <a:ext cx="504056" cy="36004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5076056" y="5517232"/>
              <a:ext cx="504056" cy="36004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5580112" y="5517232"/>
              <a:ext cx="504056" cy="36004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6084168" y="5517232"/>
              <a:ext cx="504056" cy="36004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6588224" y="5517232"/>
              <a:ext cx="504056" cy="36004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33" name="Rectangle 32"/>
            <p:cNvSpPr/>
            <p:nvPr/>
          </p:nvSpPr>
          <p:spPr bwMode="auto">
            <a:xfrm>
              <a:off x="7092280" y="5517232"/>
              <a:ext cx="504056" cy="36004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7596336" y="5517232"/>
              <a:ext cx="504056" cy="36004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8100392" y="5517232"/>
              <a:ext cx="504056" cy="36004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539552" y="6237312"/>
              <a:ext cx="504056" cy="36004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1043608" y="6237312"/>
              <a:ext cx="504056" cy="36004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1547664" y="6237312"/>
              <a:ext cx="504056" cy="36004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2051720" y="6237312"/>
              <a:ext cx="504056" cy="36004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40" name="Rectangle 39"/>
            <p:cNvSpPr/>
            <p:nvPr/>
          </p:nvSpPr>
          <p:spPr bwMode="auto">
            <a:xfrm>
              <a:off x="2555776" y="6237312"/>
              <a:ext cx="504056" cy="36004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3059832" y="6237312"/>
              <a:ext cx="504056" cy="36004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42" name="Rectangle 41"/>
            <p:cNvSpPr/>
            <p:nvPr/>
          </p:nvSpPr>
          <p:spPr bwMode="auto">
            <a:xfrm>
              <a:off x="3563888" y="6237312"/>
              <a:ext cx="504056" cy="36004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4067944" y="6237312"/>
              <a:ext cx="504056" cy="36004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4572000" y="6237312"/>
              <a:ext cx="504056" cy="36004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45" name="Rectangle 44"/>
            <p:cNvSpPr/>
            <p:nvPr/>
          </p:nvSpPr>
          <p:spPr bwMode="auto">
            <a:xfrm>
              <a:off x="5076056" y="6237312"/>
              <a:ext cx="504056" cy="36004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5580112" y="6237312"/>
              <a:ext cx="504056" cy="36004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47" name="Rectangle 46"/>
            <p:cNvSpPr/>
            <p:nvPr/>
          </p:nvSpPr>
          <p:spPr bwMode="auto">
            <a:xfrm>
              <a:off x="6084168" y="6237312"/>
              <a:ext cx="504056" cy="36004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48" name="Rectangle 47"/>
            <p:cNvSpPr/>
            <p:nvPr/>
          </p:nvSpPr>
          <p:spPr bwMode="auto">
            <a:xfrm>
              <a:off x="6588224" y="6237312"/>
              <a:ext cx="504056" cy="36004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49" name="Rectangle 48"/>
            <p:cNvSpPr/>
            <p:nvPr/>
          </p:nvSpPr>
          <p:spPr bwMode="auto">
            <a:xfrm>
              <a:off x="7092280" y="6237312"/>
              <a:ext cx="504056" cy="36004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7596336" y="6237312"/>
              <a:ext cx="504056" cy="36004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51" name="Rectangle 50"/>
            <p:cNvSpPr/>
            <p:nvPr/>
          </p:nvSpPr>
          <p:spPr bwMode="auto">
            <a:xfrm>
              <a:off x="8100392" y="6237312"/>
              <a:ext cx="504056" cy="36004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cxnSp>
          <p:nvCxnSpPr>
            <p:cNvPr id="53" name="Straight Connector 52"/>
            <p:cNvCxnSpPr/>
            <p:nvPr/>
          </p:nvCxnSpPr>
          <p:spPr bwMode="auto">
            <a:xfrm>
              <a:off x="539552" y="6021288"/>
              <a:ext cx="8064896" cy="0"/>
            </a:xfrm>
            <a:prstGeom prst="line">
              <a:avLst/>
            </a:prstGeom>
            <a:noFill/>
            <a:ln w="254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4" name="TextBox 53"/>
            <p:cNvSpPr txBox="1"/>
            <p:nvPr/>
          </p:nvSpPr>
          <p:spPr>
            <a:xfrm>
              <a:off x="8738120" y="5661248"/>
              <a:ext cx="40588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>
                  <a:solidFill>
                    <a:schemeClr val="accent2"/>
                  </a:solidFill>
                </a:rPr>
                <a:t>+</a:t>
              </a:r>
              <a:endParaRPr lang="en-US" sz="3600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60" name="TextBox 59"/>
          <p:cNvSpPr txBox="1"/>
          <p:nvPr/>
        </p:nvSpPr>
        <p:spPr>
          <a:xfrm>
            <a:off x="179512" y="4581128"/>
            <a:ext cx="2730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 smtClean="0"/>
              <a:t>E.g. 16 bytes in parallel:</a:t>
            </a:r>
            <a:endParaRPr lang="en-US" sz="18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 SIMD Code</a:t>
            </a:r>
            <a:endParaRPr lang="en-AU" smtClean="0"/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9400" y="1073150"/>
            <a:ext cx="8864600" cy="540385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Example DXPY:  (double) Y = </a:t>
            </a:r>
            <a:r>
              <a:rPr lang="en-US" sz="2400" dirty="0" err="1" smtClean="0"/>
              <a:t>a</a:t>
            </a:r>
            <a:r>
              <a:rPr lang="en-US" b="1" dirty="0" err="1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×</a:t>
            </a:r>
            <a:r>
              <a:rPr lang="en-US" sz="2400" dirty="0" err="1" smtClean="0"/>
              <a:t>X</a:t>
            </a:r>
            <a:r>
              <a:rPr lang="en-US" sz="2400" dirty="0" smtClean="0"/>
              <a:t> + Y  (see pg 284-285)</a:t>
            </a:r>
          </a:p>
          <a:p>
            <a:pPr eaLnBrk="1" hangingPunct="1"/>
            <a:endParaRPr lang="en-US" sz="2400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sz="1600" dirty="0" smtClean="0"/>
              <a:t>	</a:t>
            </a:r>
            <a:r>
              <a:rPr lang="en-US" sz="18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L.D		F0,a		;load scalar a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18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	MOV		F1, F0		;copy a into F1 for SIMD MUL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18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	MOV		F2, F0		;copy a into F2 for SIMD MUL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18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	MOV		F3, F0		;copy a into F3 for SIMD MUL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18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	DADDIU	R4,Rx,#512	;last address to load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Loop</a:t>
            </a:r>
            <a:r>
              <a:rPr lang="en-US" sz="18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:		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18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	L.4D 		F4,0[Rx]	;load X[</a:t>
            </a:r>
            <a:r>
              <a:rPr lang="en-US" sz="1800" b="1" dirty="0" err="1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8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], X[i+1], X[i+2], X[i+3]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18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	MUL.4D	F4,F4,F0	;</a:t>
            </a:r>
            <a:r>
              <a:rPr lang="en-US" sz="1800" b="1" dirty="0" err="1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a×X</a:t>
            </a:r>
            <a:r>
              <a:rPr lang="en-US" sz="18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[</a:t>
            </a:r>
            <a:r>
              <a:rPr lang="en-US" sz="1800" b="1" dirty="0" err="1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8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],</a:t>
            </a:r>
            <a:r>
              <a:rPr lang="en-US" sz="1800" b="1" dirty="0" err="1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a×X</a:t>
            </a:r>
            <a:r>
              <a:rPr lang="en-US" sz="18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[i+1],</a:t>
            </a:r>
            <a:r>
              <a:rPr lang="en-US" sz="1800" b="1" dirty="0" err="1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a×X</a:t>
            </a:r>
            <a:r>
              <a:rPr lang="en-US" sz="18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[i+2],</a:t>
            </a:r>
            <a:r>
              <a:rPr lang="en-US" sz="1800" b="1" dirty="0" err="1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a×X</a:t>
            </a:r>
            <a:r>
              <a:rPr lang="en-US" sz="18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[i+3]</a:t>
            </a:r>
          </a:p>
          <a:p>
            <a:pPr eaLnBrk="1" hangingPunct="1">
              <a:buFont typeface="Wingdings" pitchFamily="2" charset="2"/>
              <a:buNone/>
            </a:pPr>
            <a:r>
              <a:rPr lang="es-ES" sz="18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	L.4D		F8,0[</a:t>
            </a:r>
            <a:r>
              <a:rPr lang="es-ES" sz="1800" b="1" dirty="0" err="1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Ry</a:t>
            </a:r>
            <a:r>
              <a:rPr lang="es-ES" sz="18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]	;load Y[i], Y[i+1], Y[i+2], Y[i+3]</a:t>
            </a:r>
          </a:p>
          <a:p>
            <a:pPr eaLnBrk="1" hangingPunct="1">
              <a:buFont typeface="Wingdings" pitchFamily="2" charset="2"/>
              <a:buNone/>
            </a:pPr>
            <a:r>
              <a:rPr lang="nn-NO" sz="18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	ADD.4D	F8,F8,F4	;a×X[i]+Y[i], ..., a×X[i+3]+Y[i+3]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18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	S.4D		0[</a:t>
            </a:r>
            <a:r>
              <a:rPr lang="en-US" sz="1800" b="1" dirty="0" err="1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Ry</a:t>
            </a:r>
            <a:r>
              <a:rPr lang="en-US" sz="18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],F8	;store in Y[</a:t>
            </a:r>
            <a:r>
              <a:rPr lang="en-US" sz="1800" b="1" dirty="0" err="1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8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],Y[i+1],Y[i+2],Y[i+3]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18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	DADDIU	Rx,Rx,#32	;increment index to X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18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	DADDIU	Ry,Ry,#32	;increment index to Y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18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	DSUBU		R20,R4,Rx	;compute bound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18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	BNEZ		R20,</a:t>
            </a: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Loop</a:t>
            </a:r>
            <a:r>
              <a:rPr lang="en-US" sz="18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	;check if done</a:t>
            </a:r>
            <a:endParaRPr lang="en-US" b="1" dirty="0" smtClean="0">
              <a:solidFill>
                <a:schemeClr val="accent2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peak performance of an architecture</a:t>
            </a:r>
          </a:p>
          <a:p>
            <a:pPr lvl="1"/>
            <a:r>
              <a:rPr lang="en-US" dirty="0" smtClean="0"/>
              <a:t>compute limited?</a:t>
            </a:r>
          </a:p>
          <a:p>
            <a:pPr lvl="1"/>
            <a:r>
              <a:rPr lang="en-US" dirty="0" smtClean="0"/>
              <a:t>memory bandwidth limited?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Roofline Performance Model</a:t>
            </a:r>
            <a:endParaRPr lang="en-AU" smtClean="0"/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dirty="0" smtClean="0"/>
              <a:t>Basic idea:</a:t>
            </a:r>
          </a:p>
          <a:p>
            <a:pPr lvl="1" eaLnBrk="1" hangingPunct="1"/>
            <a:r>
              <a:rPr lang="en-US" dirty="0" smtClean="0"/>
              <a:t>Plot peak floating-point throughput as a function of </a:t>
            </a:r>
            <a:r>
              <a:rPr lang="en-US" b="1" dirty="0" smtClean="0">
                <a:solidFill>
                  <a:schemeClr val="accent2"/>
                </a:solidFill>
              </a:rPr>
              <a:t>arithmetic intensity</a:t>
            </a:r>
          </a:p>
          <a:p>
            <a:pPr lvl="1" eaLnBrk="1" hangingPunct="1"/>
            <a:r>
              <a:rPr lang="en-US" dirty="0" smtClean="0"/>
              <a:t>Ties together floating-point performance and memory performance for a target machine</a:t>
            </a:r>
          </a:p>
          <a:p>
            <a:pPr eaLnBrk="1" hangingPunct="1"/>
            <a:r>
              <a:rPr lang="en-US" sz="2400" dirty="0" smtClean="0"/>
              <a:t>Arithmetic </a:t>
            </a:r>
            <a:r>
              <a:rPr lang="en-US" sz="2400" dirty="0" smtClean="0"/>
              <a:t>intensity =</a:t>
            </a:r>
            <a:endParaRPr lang="en-US" sz="2400" dirty="0" smtClean="0"/>
          </a:p>
          <a:p>
            <a:pPr lvl="1" eaLnBrk="1" hangingPunct="1"/>
            <a:r>
              <a:rPr lang="en-US" dirty="0" smtClean="0"/>
              <a:t>Floating-point operations per byte </a:t>
            </a:r>
            <a:r>
              <a:rPr lang="en-US" dirty="0" smtClean="0"/>
              <a:t>read from memory</a:t>
            </a:r>
            <a:endParaRPr lang="en-US" dirty="0" smtClean="0"/>
          </a:p>
        </p:txBody>
      </p:sp>
      <p:pic>
        <p:nvPicPr>
          <p:cNvPr id="235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4170" y="3645024"/>
            <a:ext cx="7252017" cy="2880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628800"/>
            <a:ext cx="8701391" cy="4275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Examples</a:t>
            </a:r>
            <a:endParaRPr lang="en-AU" smtClean="0"/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9400" y="1073150"/>
            <a:ext cx="8864600" cy="540385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Max GFLOPs/sec = </a:t>
            </a:r>
            <a:br>
              <a:rPr lang="en-US" sz="2400" dirty="0" smtClean="0"/>
            </a:br>
            <a:r>
              <a:rPr lang="en-US" sz="2000" dirty="0" smtClean="0"/>
              <a:t>Min (Peak Memory BW × Arithmetic Intensity, Peak </a:t>
            </a:r>
            <a:r>
              <a:rPr lang="en-US" sz="2000" dirty="0" err="1" smtClean="0"/>
              <a:t>Fl.Point</a:t>
            </a:r>
            <a:r>
              <a:rPr lang="en-US" sz="2000" dirty="0" smtClean="0"/>
              <a:t> </a:t>
            </a:r>
            <a:r>
              <a:rPr lang="en-US" sz="2000" dirty="0" err="1" smtClean="0"/>
              <a:t>Perf</a:t>
            </a:r>
            <a:r>
              <a:rPr lang="en-US" sz="2000" dirty="0" smtClean="0"/>
              <a:t>.)</a:t>
            </a:r>
            <a:endParaRPr lang="en-US" sz="24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611560" y="6093296"/>
            <a:ext cx="44871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NEC SX-9: vector processor (2008)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Parallelism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Vector operations</a:t>
            </a:r>
          </a:p>
          <a:p>
            <a:r>
              <a:rPr lang="en-US" dirty="0" smtClean="0"/>
              <a:t>Multiple data elements per operation, e.g.</a:t>
            </a:r>
          </a:p>
          <a:p>
            <a:pPr lvl="1"/>
            <a:r>
              <a:rPr lang="en-US" dirty="0" smtClean="0"/>
              <a:t>ADDV  V1, V2, V3    // </a:t>
            </a:r>
            <a:r>
              <a:rPr lang="en-US" dirty="0" err="1" smtClean="0"/>
              <a:t>forall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V1[</a:t>
            </a:r>
            <a:r>
              <a:rPr lang="en-US" dirty="0" err="1" smtClean="0"/>
              <a:t>i</a:t>
            </a:r>
            <a:r>
              <a:rPr lang="en-US" dirty="0" smtClean="0"/>
              <a:t>] = V2[</a:t>
            </a:r>
            <a:r>
              <a:rPr lang="en-US" dirty="0" err="1" smtClean="0"/>
              <a:t>i</a:t>
            </a:r>
            <a:r>
              <a:rPr lang="en-US" dirty="0" smtClean="0"/>
              <a:t>]+V3[</a:t>
            </a:r>
            <a:r>
              <a:rPr lang="en-US" dirty="0" err="1" smtClean="0"/>
              <a:t>i</a:t>
            </a:r>
            <a:r>
              <a:rPr lang="en-US" dirty="0" smtClean="0"/>
              <a:t>]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Executed using either</a:t>
            </a:r>
          </a:p>
          <a:p>
            <a:pPr lvl="1"/>
            <a:r>
              <a:rPr lang="en-US" b="1" dirty="0" smtClean="0">
                <a:solidFill>
                  <a:schemeClr val="accent2"/>
                </a:solidFill>
              </a:rPr>
              <a:t>Vector </a:t>
            </a:r>
            <a:r>
              <a:rPr lang="en-US" b="1" dirty="0" err="1" smtClean="0">
                <a:solidFill>
                  <a:schemeClr val="accent2"/>
                </a:solidFill>
              </a:rPr>
              <a:t>archtitecture</a:t>
            </a:r>
            <a:r>
              <a:rPr lang="en-US" b="1" dirty="0" smtClean="0">
                <a:solidFill>
                  <a:schemeClr val="accent2"/>
                </a:solidFill>
              </a:rPr>
              <a:t>: </a:t>
            </a:r>
            <a:r>
              <a:rPr lang="en-US" dirty="0" smtClean="0"/>
              <a:t>highly pipelined (fast clocked) FU (function unit)</a:t>
            </a:r>
            <a:endParaRPr lang="en-US" b="1" dirty="0" smtClean="0">
              <a:solidFill>
                <a:schemeClr val="accent2"/>
              </a:solidFill>
            </a:endParaRPr>
          </a:p>
          <a:p>
            <a:pPr lvl="1"/>
            <a:r>
              <a:rPr lang="en-US" b="1" dirty="0" err="1" smtClean="0">
                <a:solidFill>
                  <a:schemeClr val="accent2"/>
                </a:solidFill>
              </a:rPr>
              <a:t>SIMD</a:t>
            </a:r>
            <a:r>
              <a:rPr lang="en-US" b="1" dirty="0" smtClean="0">
                <a:solidFill>
                  <a:schemeClr val="accent2"/>
                </a:solidFill>
              </a:rPr>
              <a:t>: </a:t>
            </a:r>
            <a:r>
              <a:rPr lang="en-US" dirty="0" smtClean="0"/>
              <a:t>multiple FUs acting in parallel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1259632" y="4509120"/>
            <a:ext cx="720080" cy="144016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1259632" y="4653136"/>
            <a:ext cx="720080" cy="144016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259632" y="4797152"/>
            <a:ext cx="720080" cy="144016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259632" y="4941168"/>
            <a:ext cx="720080" cy="144016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259632" y="5085184"/>
            <a:ext cx="720080" cy="144016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259632" y="5229200"/>
            <a:ext cx="720080" cy="144016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259632" y="5373216"/>
            <a:ext cx="720080" cy="144016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259632" y="5517232"/>
            <a:ext cx="720080" cy="144016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259632" y="5661248"/>
            <a:ext cx="720080" cy="144016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1259632" y="5805264"/>
            <a:ext cx="720080" cy="144016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1259632" y="5949280"/>
            <a:ext cx="720080" cy="144016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3491880" y="4509120"/>
            <a:ext cx="360040" cy="288032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3995936" y="4509120"/>
            <a:ext cx="360040" cy="288032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4499992" y="4509120"/>
            <a:ext cx="360040" cy="288032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5004048" y="4509120"/>
            <a:ext cx="360040" cy="288032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5508104" y="4509120"/>
            <a:ext cx="360040" cy="288032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6012160" y="4509120"/>
            <a:ext cx="360040" cy="288032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6516216" y="4509120"/>
            <a:ext cx="360040" cy="288032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7020272" y="4509120"/>
            <a:ext cx="360040" cy="288032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483768" y="4437112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</a:t>
            </a:r>
            <a:endParaRPr lang="en-US" dirty="0"/>
          </a:p>
        </p:txBody>
      </p:sp>
      <p:cxnSp>
        <p:nvCxnSpPr>
          <p:cNvPr id="27" name="Straight Arrow Connector 26"/>
          <p:cNvCxnSpPr/>
          <p:nvPr/>
        </p:nvCxnSpPr>
        <p:spPr bwMode="auto">
          <a:xfrm rot="5400000">
            <a:off x="7560332" y="4977172"/>
            <a:ext cx="936104" cy="158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8" name="TextBox 27"/>
          <p:cNvSpPr txBox="1"/>
          <p:nvPr/>
        </p:nvSpPr>
        <p:spPr>
          <a:xfrm>
            <a:off x="8028384" y="4581128"/>
            <a:ext cx="8226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4860032" y="5373216"/>
            <a:ext cx="29722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SIMD</a:t>
            </a:r>
            <a:r>
              <a:rPr lang="en-US" dirty="0" smtClean="0"/>
              <a:t> architecture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323528" y="6165304"/>
            <a:ext cx="3076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Vector architecture</a:t>
            </a:r>
            <a:endParaRPr lang="en-US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Graphic Processing Units (GPUs)</a:t>
            </a:r>
          </a:p>
        </p:txBody>
      </p:sp>
      <p:pic>
        <p:nvPicPr>
          <p:cNvPr id="2564110" name="Picture 14" descr="GeForce_GT_340_low_3qt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066800"/>
            <a:ext cx="4038600" cy="2743200"/>
          </a:xfrm>
          <a:prstGeom prst="rect">
            <a:avLst/>
          </a:prstGeom>
          <a:noFill/>
        </p:spPr>
      </p:pic>
      <p:sp>
        <p:nvSpPr>
          <p:cNvPr id="2564111" name="Text Box 15"/>
          <p:cNvSpPr txBox="1">
            <a:spLocks noChangeArrowheads="1"/>
          </p:cNvSpPr>
          <p:nvPr/>
        </p:nvSpPr>
        <p:spPr bwMode="auto">
          <a:xfrm>
            <a:off x="304800" y="3886200"/>
            <a:ext cx="2286000" cy="822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/>
              <a:t>NVIDIA GT 340</a:t>
            </a:r>
          </a:p>
          <a:p>
            <a:r>
              <a:rPr lang="en-US"/>
              <a:t>(2010)</a:t>
            </a:r>
          </a:p>
        </p:txBody>
      </p:sp>
      <p:sp>
        <p:nvSpPr>
          <p:cNvPr id="2564114" name="Text Box 18"/>
          <p:cNvSpPr txBox="1">
            <a:spLocks noChangeArrowheads="1"/>
          </p:cNvSpPr>
          <p:nvPr/>
        </p:nvSpPr>
        <p:spPr bwMode="auto">
          <a:xfrm>
            <a:off x="3733800" y="5562600"/>
            <a:ext cx="1377950" cy="822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/>
              <a:t>ATI 5970</a:t>
            </a:r>
          </a:p>
          <a:p>
            <a:r>
              <a:rPr lang="en-US"/>
              <a:t>(2009)</a:t>
            </a:r>
          </a:p>
        </p:txBody>
      </p:sp>
      <p:pic>
        <p:nvPicPr>
          <p:cNvPr id="2564116" name="Picture 20" descr="radeon-5970-530x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6200" y="2286000"/>
            <a:ext cx="5048250" cy="32575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4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4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64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64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64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64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411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087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GPUs</a:t>
            </a:r>
          </a:p>
        </p:txBody>
      </p:sp>
      <p:pic>
        <p:nvPicPr>
          <p:cNvPr id="2340869" name="Picture 5" descr="gflop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524000"/>
            <a:ext cx="7620000" cy="431323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7178" name="Picture 10" descr="atlas_node1_dagny-1024x7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567172" name="Rectangle 4"/>
          <p:cNvSpPr>
            <a:spLocks noGrp="1" noChangeArrowheads="1"/>
          </p:cNvSpPr>
          <p:nvPr>
            <p:ph type="title"/>
          </p:nvPr>
        </p:nvSpPr>
        <p:spPr>
          <a:xfrm>
            <a:off x="2133600" y="0"/>
            <a:ext cx="6858000" cy="533400"/>
          </a:xfrm>
        </p:spPr>
        <p:txBody>
          <a:bodyPr/>
          <a:lstStyle/>
          <a:p>
            <a:pPr algn="r"/>
            <a:r>
              <a:rPr lang="en-US" sz="2800"/>
              <a:t>In need of TeraFlops on your desk?</a:t>
            </a:r>
          </a:p>
        </p:txBody>
      </p:sp>
      <p:sp>
        <p:nvSpPr>
          <p:cNvPr id="2567176" name="Text Box 8"/>
          <p:cNvSpPr txBox="1">
            <a:spLocks noChangeArrowheads="1"/>
          </p:cNvSpPr>
          <p:nvPr/>
        </p:nvSpPr>
        <p:spPr bwMode="auto">
          <a:xfrm>
            <a:off x="381000" y="5334000"/>
            <a:ext cx="3038475" cy="12493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/>
            <a:r>
              <a:rPr lang="en-US" sz="2800"/>
              <a:t>3 * Nvidia GTX295</a:t>
            </a:r>
          </a:p>
          <a:p>
            <a:pPr algn="l">
              <a:buFontTx/>
              <a:buChar char="•"/>
            </a:pPr>
            <a:r>
              <a:rPr lang="en-US"/>
              <a:t> 1440 PEs</a:t>
            </a:r>
          </a:p>
          <a:p>
            <a:pPr algn="l">
              <a:buFontTx/>
              <a:buChar char="•"/>
            </a:pPr>
            <a:r>
              <a:rPr lang="en-US"/>
              <a:t> 5.3 TeraFlop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2231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Do GPUs Spend Their Die Area?</a:t>
            </a:r>
          </a:p>
        </p:txBody>
      </p:sp>
      <p:pic>
        <p:nvPicPr>
          <p:cNvPr id="26122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447800"/>
            <a:ext cx="5087938" cy="4872038"/>
          </a:xfrm>
          <a:prstGeom prst="rect">
            <a:avLst/>
          </a:prstGeom>
          <a:noFill/>
        </p:spPr>
      </p:pic>
      <p:sp>
        <p:nvSpPr>
          <p:cNvPr id="2612228" name="Text Box 4"/>
          <p:cNvSpPr txBox="1">
            <a:spLocks noChangeArrowheads="1"/>
          </p:cNvSpPr>
          <p:nvPr/>
        </p:nvSpPr>
        <p:spPr bwMode="auto">
          <a:xfrm>
            <a:off x="314325" y="822325"/>
            <a:ext cx="8313738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 defTabSz="822325">
              <a:lnSpc>
                <a:spcPct val="95000"/>
              </a:lnSpc>
            </a:pPr>
            <a:r>
              <a:rPr lang="en-US">
                <a:solidFill>
                  <a:srgbClr val="000000"/>
                </a:solidFill>
                <a:latin typeface="Arial" pitchFamily="34" charset="0"/>
              </a:rPr>
              <a:t>GPUs are designed to match the workload of 3D graphics.</a:t>
            </a:r>
          </a:p>
        </p:txBody>
      </p:sp>
      <p:sp>
        <p:nvSpPr>
          <p:cNvPr id="2612229" name="Text Box 5"/>
          <p:cNvSpPr txBox="1">
            <a:spLocks noChangeArrowheads="1"/>
          </p:cNvSpPr>
          <p:nvPr/>
        </p:nvSpPr>
        <p:spPr bwMode="auto">
          <a:xfrm>
            <a:off x="39688" y="6400800"/>
            <a:ext cx="9120187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 defTabSz="822325">
              <a:lnSpc>
                <a:spcPct val="95000"/>
              </a:lnSpc>
            </a:pPr>
            <a:r>
              <a:rPr lang="en-US" sz="1200">
                <a:solidFill>
                  <a:srgbClr val="000000"/>
                </a:solidFill>
                <a:latin typeface="Arial" pitchFamily="34" charset="0"/>
              </a:rPr>
              <a:t>J. Roca, et al. "Workload Characterization of 3D Games", IISWC 2006, </a:t>
            </a:r>
            <a:r>
              <a:rPr lang="en-US" sz="1200" u="sng">
                <a:solidFill>
                  <a:srgbClr val="0000FF"/>
                </a:solidFill>
                <a:latin typeface="Arial" pitchFamily="34" charset="0"/>
                <a:hlinkClick r:id="rId4"/>
              </a:rPr>
              <a:t>link</a:t>
            </a:r>
            <a:endParaRPr lang="en-US" sz="2200"/>
          </a:p>
          <a:p>
            <a:pPr algn="l" defTabSz="822325">
              <a:lnSpc>
                <a:spcPct val="95000"/>
              </a:lnSpc>
            </a:pPr>
            <a:r>
              <a:rPr lang="en-US" sz="1200">
                <a:solidFill>
                  <a:srgbClr val="000000"/>
                </a:solidFill>
                <a:latin typeface="Arial" pitchFamily="34" charset="0"/>
              </a:rPr>
              <a:t>T. Mitra, et al. "Dynamic 3D Graphics Workload Characterization and the Architectural Implications", Micro 1999, </a:t>
            </a:r>
            <a:r>
              <a:rPr lang="en-US" sz="1200" u="sng">
                <a:solidFill>
                  <a:srgbClr val="0000FF"/>
                </a:solidFill>
                <a:latin typeface="Arial" pitchFamily="34" charset="0"/>
                <a:hlinkClick r:id="rId4"/>
              </a:rPr>
              <a:t>link</a:t>
            </a:r>
            <a:endParaRPr lang="en-US" sz="1200" u="sng">
              <a:solidFill>
                <a:srgbClr val="0000FF"/>
              </a:solidFill>
              <a:latin typeface="Arial" pitchFamily="34" charset="0"/>
            </a:endParaRPr>
          </a:p>
        </p:txBody>
      </p:sp>
      <p:sp>
        <p:nvSpPr>
          <p:cNvPr id="2612232" name="Text Box 8"/>
          <p:cNvSpPr txBox="1">
            <a:spLocks noChangeArrowheads="1"/>
          </p:cNvSpPr>
          <p:nvPr/>
        </p:nvSpPr>
        <p:spPr bwMode="auto">
          <a:xfrm>
            <a:off x="6172200" y="1524000"/>
            <a:ext cx="2709863" cy="3013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/>
            <a:r>
              <a:rPr lang="en-US"/>
              <a:t>Nvidia GTX 280</a:t>
            </a:r>
          </a:p>
          <a:p>
            <a:pPr algn="l"/>
            <a:endParaRPr lang="en-US"/>
          </a:p>
          <a:p>
            <a:pPr algn="l">
              <a:buFontTx/>
              <a:buChar char="•"/>
            </a:pPr>
            <a:r>
              <a:rPr lang="en-US"/>
              <a:t> most area spend on</a:t>
            </a:r>
            <a:br>
              <a:rPr lang="en-US"/>
            </a:br>
            <a:r>
              <a:rPr lang="en-US"/>
              <a:t>   processing</a:t>
            </a:r>
          </a:p>
          <a:p>
            <a:pPr algn="l">
              <a:buFontTx/>
              <a:buChar char="•"/>
            </a:pPr>
            <a:r>
              <a:rPr lang="en-US"/>
              <a:t> relatively small</a:t>
            </a:r>
            <a:br>
              <a:rPr lang="en-US"/>
            </a:br>
            <a:r>
              <a:rPr lang="en-US"/>
              <a:t>  on-chip memories</a:t>
            </a:r>
          </a:p>
          <a:p>
            <a:pPr algn="l">
              <a:buFontTx/>
              <a:buChar char="•"/>
            </a:pPr>
            <a:r>
              <a:rPr lang="en-US"/>
              <a:t> huge off-chip</a:t>
            </a:r>
            <a:br>
              <a:rPr lang="en-US"/>
            </a:br>
            <a:r>
              <a:rPr lang="en-US"/>
              <a:t>  memory latencies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42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9038" y="1828800"/>
            <a:ext cx="6305550" cy="4637088"/>
          </a:xfrm>
          <a:prstGeom prst="rect">
            <a:avLst/>
          </a:prstGeom>
          <a:noFill/>
        </p:spPr>
      </p:pic>
      <p:sp>
        <p:nvSpPr>
          <p:cNvPr id="261427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Do CPUs Spend Their Die Area?</a:t>
            </a:r>
          </a:p>
        </p:txBody>
      </p:sp>
      <p:sp>
        <p:nvSpPr>
          <p:cNvPr id="2614275" name="Text Box 3"/>
          <p:cNvSpPr txBox="1">
            <a:spLocks noChangeArrowheads="1"/>
          </p:cNvSpPr>
          <p:nvPr/>
        </p:nvSpPr>
        <p:spPr bwMode="auto">
          <a:xfrm>
            <a:off x="152400" y="1143000"/>
            <a:ext cx="8863013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 defTabSz="822325">
              <a:lnSpc>
                <a:spcPct val="95000"/>
              </a:lnSpc>
            </a:pPr>
            <a:r>
              <a:rPr lang="en-US">
                <a:solidFill>
                  <a:srgbClr val="000000"/>
                </a:solidFill>
                <a:latin typeface="Arial" pitchFamily="34" charset="0"/>
              </a:rPr>
              <a:t>CPUs are designed for low latency instead of high throughput</a:t>
            </a:r>
          </a:p>
        </p:txBody>
      </p:sp>
      <p:sp>
        <p:nvSpPr>
          <p:cNvPr id="2614276" name="Text Box 4"/>
          <p:cNvSpPr txBox="1">
            <a:spLocks noChangeArrowheads="1"/>
          </p:cNvSpPr>
          <p:nvPr/>
        </p:nvSpPr>
        <p:spPr bwMode="auto">
          <a:xfrm>
            <a:off x="2438400" y="6248400"/>
            <a:ext cx="3506788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 defTabSz="822325">
              <a:lnSpc>
                <a:spcPct val="95000"/>
              </a:lnSpc>
            </a:pPr>
            <a:r>
              <a:rPr lang="en-US" sz="1200">
                <a:solidFill>
                  <a:srgbClr val="000000"/>
                </a:solidFill>
                <a:latin typeface="Arial" pitchFamily="34" charset="0"/>
              </a:rPr>
              <a:t>Die photo of Intel Penryn (source: Intel)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474" name="Picture 2" descr="http://cdn.techpatio.com/wp-content/uploads/2012/09/nvidia-graphics-processing-unit-gp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4639201"/>
            <a:ext cx="3491880" cy="2218799"/>
          </a:xfrm>
          <a:prstGeom prst="rect">
            <a:avLst/>
          </a:prstGeom>
          <a:noFill/>
        </p:spPr>
      </p:pic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Graphical Processing Units</a:t>
            </a:r>
            <a:endParaRPr lang="en-AU" smtClean="0"/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Given the hardware invested to do graphics well, how can be supplement it to improve performance of a wider range of applications?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Basic idea:</a:t>
            </a:r>
          </a:p>
          <a:p>
            <a:pPr lvl="1" eaLnBrk="1" hangingPunct="1"/>
            <a:r>
              <a:rPr lang="en-US" dirty="0" smtClean="0"/>
              <a:t>Heterogeneous execution model</a:t>
            </a:r>
          </a:p>
          <a:p>
            <a:pPr lvl="2" eaLnBrk="1" hangingPunct="1"/>
            <a:r>
              <a:rPr lang="en-US" dirty="0" smtClean="0"/>
              <a:t>CPU is the </a:t>
            </a:r>
            <a:r>
              <a:rPr lang="en-US" i="1" dirty="0" smtClean="0"/>
              <a:t>host</a:t>
            </a:r>
            <a:r>
              <a:rPr lang="en-US" dirty="0" smtClean="0"/>
              <a:t>, GPU is the </a:t>
            </a:r>
            <a:r>
              <a:rPr lang="en-US" i="1" dirty="0" smtClean="0"/>
              <a:t>device</a:t>
            </a:r>
          </a:p>
          <a:p>
            <a:pPr lvl="1" eaLnBrk="1" hangingPunct="1"/>
            <a:r>
              <a:rPr lang="en-US" dirty="0" smtClean="0"/>
              <a:t>Develop a C-like programming language for GPU</a:t>
            </a:r>
          </a:p>
          <a:p>
            <a:pPr lvl="1" eaLnBrk="1" hangingPunct="1"/>
            <a:r>
              <a:rPr lang="en-US" dirty="0" smtClean="0"/>
              <a:t>Unify all forms of GPU parallelism as </a:t>
            </a:r>
            <a:r>
              <a:rPr lang="en-US" i="1" dirty="0" smtClean="0"/>
              <a:t>CUDA thread</a:t>
            </a:r>
          </a:p>
          <a:p>
            <a:pPr lvl="1" eaLnBrk="1" hangingPunct="1"/>
            <a:r>
              <a:rPr lang="en-US" dirty="0" smtClean="0"/>
              <a:t>Programming model is SIMT: “Single Instruction Multiple Thread”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CPU vs. GPU</a:t>
            </a:r>
          </a:p>
        </p:txBody>
      </p:sp>
      <p:sp>
        <p:nvSpPr>
          <p:cNvPr id="28675" name="Marcador de contenido 2"/>
          <p:cNvSpPr>
            <a:spLocks noGrp="1"/>
          </p:cNvSpPr>
          <p:nvPr>
            <p:ph idx="1"/>
          </p:nvPr>
        </p:nvSpPr>
        <p:spPr>
          <a:xfrm>
            <a:off x="279400" y="980728"/>
            <a:ext cx="8585200" cy="237626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s-ES_tradnl" dirty="0" err="1" smtClean="0"/>
              <a:t>Different</a:t>
            </a:r>
            <a:r>
              <a:rPr lang="es-ES_tradnl" dirty="0" smtClean="0"/>
              <a:t> </a:t>
            </a:r>
            <a:r>
              <a:rPr lang="es-ES_tradnl" dirty="0" err="1" smtClean="0"/>
              <a:t>design</a:t>
            </a:r>
            <a:r>
              <a:rPr lang="es-ES_tradnl" dirty="0" smtClean="0"/>
              <a:t> </a:t>
            </a:r>
            <a:r>
              <a:rPr lang="es-ES_tradnl" dirty="0" err="1" smtClean="0"/>
              <a:t>philosophies</a:t>
            </a:r>
            <a:r>
              <a:rPr lang="es-ES_tradnl" dirty="0" smtClean="0"/>
              <a:t>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CPU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 smtClean="0"/>
              <a:t>A few out-of-order cores with huge caches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 smtClean="0"/>
              <a:t>Sequential computation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GPU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 smtClean="0"/>
              <a:t>Many in-order cores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 smtClean="0"/>
              <a:t>Massively parallel computation</a:t>
            </a:r>
            <a:endParaRPr lang="en-US" sz="1600" dirty="0" smtClean="0"/>
          </a:p>
          <a:p>
            <a:pPr lvl="1">
              <a:lnSpc>
                <a:spcPct val="90000"/>
              </a:lnSpc>
              <a:buSzPct val="100000"/>
              <a:buFont typeface="Wingdings" pitchFamily="2" charset="2"/>
              <a:buNone/>
            </a:pPr>
            <a:endParaRPr lang="en-US" dirty="0" smtClean="0"/>
          </a:p>
        </p:txBody>
      </p:sp>
      <p:pic>
        <p:nvPicPr>
          <p:cNvPr id="28676" name="Imagen 11" descr="CUDA_cpugpu.eps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037485"/>
            <a:ext cx="7416824" cy="3567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9954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789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System Architecture</a:t>
            </a:r>
          </a:p>
        </p:txBody>
      </p:sp>
      <p:sp>
        <p:nvSpPr>
          <p:cNvPr id="25978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3550" y="6492875"/>
            <a:ext cx="8680450" cy="363538"/>
          </a:xfrm>
        </p:spPr>
        <p:txBody>
          <a:bodyPr lIns="0" tIns="0" rIns="0" bIns="0"/>
          <a:lstStyle/>
          <a:p>
            <a:pPr marL="0" indent="0">
              <a:lnSpc>
                <a:spcPct val="95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sz="1100">
                <a:solidFill>
                  <a:srgbClr val="000000"/>
                </a:solidFill>
              </a:rPr>
              <a:t>Erik Lindholm, et al. "NVIDIA Tesla: A Unified Graphics and Computing Architecture", IEEE Micro 2008, </a:t>
            </a:r>
            <a:r>
              <a:rPr lang="en-US" sz="1100" u="sng">
                <a:solidFill>
                  <a:srgbClr val="0000FF"/>
                </a:solidFill>
                <a:hlinkClick r:id="rId3"/>
              </a:rPr>
              <a:t>link</a:t>
            </a:r>
            <a:endParaRPr lang="en-US" sz="1100" u="sng">
              <a:solidFill>
                <a:srgbClr val="0000FF"/>
              </a:solidFill>
            </a:endParaRPr>
          </a:p>
        </p:txBody>
      </p:sp>
      <p:pic>
        <p:nvPicPr>
          <p:cNvPr id="259789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1011238"/>
            <a:ext cx="6997700" cy="5400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GPUs: what's inside?</a:t>
            </a:r>
          </a:p>
        </p:txBody>
      </p:sp>
      <p:sp>
        <p:nvSpPr>
          <p:cNvPr id="2577443" name="Rectangle 35"/>
          <p:cNvSpPr>
            <a:spLocks noGrp="1" noChangeArrowheads="1"/>
          </p:cNvSpPr>
          <p:nvPr>
            <p:ph type="body" idx="1"/>
          </p:nvPr>
        </p:nvSpPr>
        <p:spPr>
          <a:xfrm>
            <a:off x="228600" y="914400"/>
            <a:ext cx="8610600" cy="22860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2200" dirty="0" smtClean="0"/>
              <a:t>Basically it's </a:t>
            </a:r>
            <a:r>
              <a:rPr lang="en-US" sz="2200" dirty="0"/>
              <a:t>an </a:t>
            </a:r>
            <a:r>
              <a:rPr lang="en-US" sz="2200" dirty="0" err="1"/>
              <a:t>SIMD</a:t>
            </a:r>
            <a:r>
              <a:rPr lang="en-US" sz="2200" dirty="0"/>
              <a:t>: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Tx/>
              <a:buSzTx/>
              <a:buFontTx/>
              <a:buChar char="•"/>
            </a:pPr>
            <a:r>
              <a:rPr lang="en-US" sz="2000" dirty="0"/>
              <a:t>A single instruction stream operates on multiple data streams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Tx/>
              <a:buSzTx/>
              <a:buFontTx/>
              <a:buChar char="•"/>
            </a:pPr>
            <a:r>
              <a:rPr lang="en-US" sz="2000" dirty="0"/>
              <a:t>All </a:t>
            </a:r>
            <a:r>
              <a:rPr lang="en-US" sz="2000" dirty="0" err="1"/>
              <a:t>PEs</a:t>
            </a:r>
            <a:r>
              <a:rPr lang="en-US" sz="2000" dirty="0"/>
              <a:t> execute the same instruction at the same time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Tx/>
              <a:buSzTx/>
              <a:buFontTx/>
              <a:buChar char="•"/>
            </a:pPr>
            <a:r>
              <a:rPr lang="en-US" sz="2000" dirty="0" err="1"/>
              <a:t>PEs</a:t>
            </a:r>
            <a:r>
              <a:rPr lang="en-US" sz="2000" dirty="0"/>
              <a:t> operate concurrently on their own piece of memory</a:t>
            </a:r>
            <a:r>
              <a:rPr lang="en-US" sz="2200" dirty="0"/>
              <a:t> 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Tx/>
              <a:buSzTx/>
              <a:buFontTx/>
              <a:buChar char="•"/>
            </a:pPr>
            <a:r>
              <a:rPr lang="en-US" sz="2200" dirty="0"/>
              <a:t>However, </a:t>
            </a:r>
            <a:r>
              <a:rPr lang="en-US" sz="2200" dirty="0" err="1"/>
              <a:t>GPU</a:t>
            </a:r>
            <a:r>
              <a:rPr lang="en-US" sz="2200" dirty="0"/>
              <a:t> </a:t>
            </a:r>
            <a:r>
              <a:rPr lang="en-US" sz="2200" dirty="0" smtClean="0"/>
              <a:t>is far </a:t>
            </a:r>
            <a:r>
              <a:rPr lang="en-US" sz="2200" dirty="0"/>
              <a:t>more complex !!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Tx/>
              <a:buSzTx/>
              <a:buFontTx/>
              <a:buChar char="•"/>
            </a:pPr>
            <a:endParaRPr lang="en-US" sz="2200" dirty="0"/>
          </a:p>
          <a:p>
            <a:pPr>
              <a:lnSpc>
                <a:spcPct val="9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en-US" sz="2200" dirty="0"/>
          </a:p>
          <a:p>
            <a:pPr>
              <a:lnSpc>
                <a:spcPct val="90000"/>
              </a:lnSpc>
            </a:pPr>
            <a:endParaRPr lang="en-US" sz="2200" dirty="0"/>
          </a:p>
        </p:txBody>
      </p:sp>
      <p:sp>
        <p:nvSpPr>
          <p:cNvPr id="2577412" name="Rectangle 4"/>
          <p:cNvSpPr>
            <a:spLocks noChangeArrowheads="1"/>
          </p:cNvSpPr>
          <p:nvPr/>
        </p:nvSpPr>
        <p:spPr bwMode="auto">
          <a:xfrm>
            <a:off x="611188" y="4941888"/>
            <a:ext cx="82819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  <a:buFontTx/>
              <a:buChar char="•"/>
            </a:pPr>
            <a:r>
              <a:rPr lang="en-US" sz="2000" b="1">
                <a:latin typeface="Arial" pitchFamily="34" charset="0"/>
                <a:cs typeface="Arial" pitchFamily="34" charset="0"/>
              </a:rPr>
              <a:t> </a:t>
            </a:r>
          </a:p>
        </p:txBody>
      </p:sp>
      <p:graphicFrame>
        <p:nvGraphicFramePr>
          <p:cNvPr id="2577413" name="Object 5"/>
          <p:cNvGraphicFramePr>
            <a:graphicFrameLocks noChangeAspect="1"/>
          </p:cNvGraphicFramePr>
          <p:nvPr>
            <p:ph idx="4294967295"/>
          </p:nvPr>
        </p:nvGraphicFramePr>
        <p:xfrm>
          <a:off x="0" y="3352800"/>
          <a:ext cx="8948738" cy="3279775"/>
        </p:xfrm>
        <a:graphic>
          <a:graphicData uri="http://schemas.openxmlformats.org/presentationml/2006/ole">
            <p:oleObj spid="_x0000_s1026" name="Visio" r:id="rId4" imgW="6544628" imgH="2398871" progId="">
              <p:embed/>
            </p:oleObj>
          </a:graphicData>
        </a:graphic>
      </p:graphicFrame>
      <p:sp>
        <p:nvSpPr>
          <p:cNvPr id="2577414" name="Rectangle 6"/>
          <p:cNvSpPr>
            <a:spLocks noChangeArrowheads="1"/>
          </p:cNvSpPr>
          <p:nvPr/>
        </p:nvSpPr>
        <p:spPr bwMode="auto">
          <a:xfrm>
            <a:off x="611188" y="5408613"/>
            <a:ext cx="77771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  <a:buFontTx/>
              <a:buChar char="•"/>
            </a:pPr>
            <a:r>
              <a:rPr lang="en-US" sz="2000" b="1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2577416" name="Rectangle 8"/>
          <p:cNvSpPr>
            <a:spLocks noChangeArrowheads="1"/>
          </p:cNvSpPr>
          <p:nvPr/>
        </p:nvSpPr>
        <p:spPr bwMode="auto">
          <a:xfrm>
            <a:off x="3505200" y="4343400"/>
            <a:ext cx="819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Add </a:t>
            </a:r>
            <a:r>
              <a:rPr lang="en-US" sz="18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4619625" y="4629150"/>
            <a:ext cx="4248150" cy="376238"/>
            <a:chOff x="3038" y="1610"/>
            <a:chExt cx="2676" cy="237"/>
          </a:xfrm>
        </p:grpSpPr>
        <p:sp>
          <p:nvSpPr>
            <p:cNvPr id="2577418" name="Rectangle 10"/>
            <p:cNvSpPr>
              <a:spLocks noChangeArrowheads="1"/>
            </p:cNvSpPr>
            <p:nvPr/>
          </p:nvSpPr>
          <p:spPr bwMode="auto">
            <a:xfrm>
              <a:off x="3038" y="1611"/>
              <a:ext cx="5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80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800" b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Add </a:t>
              </a:r>
              <a:r>
                <a:rPr lang="en-US" sz="180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</a:p>
          </p:txBody>
        </p:sp>
        <p:sp>
          <p:nvSpPr>
            <p:cNvPr id="2577419" name="Rectangle 11"/>
            <p:cNvSpPr>
              <a:spLocks noChangeArrowheads="1"/>
            </p:cNvSpPr>
            <p:nvPr/>
          </p:nvSpPr>
          <p:spPr bwMode="auto">
            <a:xfrm>
              <a:off x="3344" y="1612"/>
              <a:ext cx="5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80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800" b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Add </a:t>
              </a:r>
              <a:r>
                <a:rPr lang="en-US" sz="180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</a:p>
          </p:txBody>
        </p:sp>
        <p:sp>
          <p:nvSpPr>
            <p:cNvPr id="2577420" name="Rectangle 12"/>
            <p:cNvSpPr>
              <a:spLocks noChangeArrowheads="1"/>
            </p:cNvSpPr>
            <p:nvPr/>
          </p:nvSpPr>
          <p:spPr bwMode="auto">
            <a:xfrm>
              <a:off x="3657" y="1612"/>
              <a:ext cx="5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80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800" b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Add </a:t>
              </a:r>
              <a:r>
                <a:rPr lang="en-US" sz="180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</a:p>
          </p:txBody>
        </p:sp>
        <p:sp>
          <p:nvSpPr>
            <p:cNvPr id="2577421" name="Rectangle 13"/>
            <p:cNvSpPr>
              <a:spLocks noChangeArrowheads="1"/>
            </p:cNvSpPr>
            <p:nvPr/>
          </p:nvSpPr>
          <p:spPr bwMode="auto">
            <a:xfrm>
              <a:off x="3963" y="1613"/>
              <a:ext cx="5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80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800" b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Add </a:t>
              </a:r>
              <a:r>
                <a:rPr lang="en-US" sz="180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</a:p>
          </p:txBody>
        </p:sp>
        <p:sp>
          <p:nvSpPr>
            <p:cNvPr id="2577422" name="Rectangle 14"/>
            <p:cNvSpPr>
              <a:spLocks noChangeArrowheads="1"/>
            </p:cNvSpPr>
            <p:nvPr/>
          </p:nvSpPr>
          <p:spPr bwMode="auto">
            <a:xfrm>
              <a:off x="4274" y="1615"/>
              <a:ext cx="5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80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800" b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Add </a:t>
              </a:r>
              <a:r>
                <a:rPr lang="en-US" sz="180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</a:p>
          </p:txBody>
        </p:sp>
        <p:sp>
          <p:nvSpPr>
            <p:cNvPr id="2577423" name="Rectangle 15"/>
            <p:cNvSpPr>
              <a:spLocks noChangeArrowheads="1"/>
            </p:cNvSpPr>
            <p:nvPr/>
          </p:nvSpPr>
          <p:spPr bwMode="auto">
            <a:xfrm>
              <a:off x="4580" y="1616"/>
              <a:ext cx="5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80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800" b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Add </a:t>
              </a:r>
              <a:r>
                <a:rPr lang="en-US" sz="180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</a:p>
          </p:txBody>
        </p:sp>
        <p:sp>
          <p:nvSpPr>
            <p:cNvPr id="2577424" name="Rectangle 16"/>
            <p:cNvSpPr>
              <a:spLocks noChangeArrowheads="1"/>
            </p:cNvSpPr>
            <p:nvPr/>
          </p:nvSpPr>
          <p:spPr bwMode="auto">
            <a:xfrm>
              <a:off x="4892" y="1610"/>
              <a:ext cx="5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80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800" b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Add </a:t>
              </a:r>
              <a:r>
                <a:rPr lang="en-US" sz="180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</a:p>
          </p:txBody>
        </p:sp>
        <p:sp>
          <p:nvSpPr>
            <p:cNvPr id="2577425" name="Rectangle 17"/>
            <p:cNvSpPr>
              <a:spLocks noChangeArrowheads="1"/>
            </p:cNvSpPr>
            <p:nvPr/>
          </p:nvSpPr>
          <p:spPr bwMode="auto">
            <a:xfrm>
              <a:off x="5198" y="1611"/>
              <a:ext cx="5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80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800" b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Add </a:t>
              </a:r>
              <a:r>
                <a:rPr lang="en-US" sz="180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</a:p>
          </p:txBody>
        </p:sp>
      </p:grp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4987925" y="4043363"/>
            <a:ext cx="3448050" cy="604837"/>
            <a:chOff x="3270" y="1241"/>
            <a:chExt cx="2172" cy="381"/>
          </a:xfrm>
        </p:grpSpPr>
        <p:sp>
          <p:nvSpPr>
            <p:cNvPr id="2577427" name="Line 19"/>
            <p:cNvSpPr>
              <a:spLocks noChangeShapeType="1"/>
            </p:cNvSpPr>
            <p:nvPr/>
          </p:nvSpPr>
          <p:spPr bwMode="auto">
            <a:xfrm>
              <a:off x="3270" y="1255"/>
              <a:ext cx="0" cy="36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77428" name="Line 20"/>
            <p:cNvSpPr>
              <a:spLocks noChangeShapeType="1"/>
            </p:cNvSpPr>
            <p:nvPr/>
          </p:nvSpPr>
          <p:spPr bwMode="auto">
            <a:xfrm>
              <a:off x="3582" y="1249"/>
              <a:ext cx="0" cy="36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77429" name="Line 21"/>
            <p:cNvSpPr>
              <a:spLocks noChangeShapeType="1"/>
            </p:cNvSpPr>
            <p:nvPr/>
          </p:nvSpPr>
          <p:spPr bwMode="auto">
            <a:xfrm>
              <a:off x="3890" y="1253"/>
              <a:ext cx="0" cy="36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77430" name="Line 22"/>
            <p:cNvSpPr>
              <a:spLocks noChangeShapeType="1"/>
            </p:cNvSpPr>
            <p:nvPr/>
          </p:nvSpPr>
          <p:spPr bwMode="auto">
            <a:xfrm>
              <a:off x="4202" y="1247"/>
              <a:ext cx="0" cy="36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77431" name="Line 23"/>
            <p:cNvSpPr>
              <a:spLocks noChangeShapeType="1"/>
            </p:cNvSpPr>
            <p:nvPr/>
          </p:nvSpPr>
          <p:spPr bwMode="auto">
            <a:xfrm>
              <a:off x="4512" y="1247"/>
              <a:ext cx="0" cy="36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77432" name="Line 24"/>
            <p:cNvSpPr>
              <a:spLocks noChangeShapeType="1"/>
            </p:cNvSpPr>
            <p:nvPr/>
          </p:nvSpPr>
          <p:spPr bwMode="auto">
            <a:xfrm>
              <a:off x="4824" y="1241"/>
              <a:ext cx="0" cy="36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77433" name="Line 25"/>
            <p:cNvSpPr>
              <a:spLocks noChangeShapeType="1"/>
            </p:cNvSpPr>
            <p:nvPr/>
          </p:nvSpPr>
          <p:spPr bwMode="auto">
            <a:xfrm>
              <a:off x="5130" y="1259"/>
              <a:ext cx="0" cy="36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77434" name="Line 26"/>
            <p:cNvSpPr>
              <a:spLocks noChangeShapeType="1"/>
            </p:cNvSpPr>
            <p:nvPr/>
          </p:nvSpPr>
          <p:spPr bwMode="auto">
            <a:xfrm>
              <a:off x="5442" y="1247"/>
              <a:ext cx="0" cy="36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5232400" y="3443288"/>
            <a:ext cx="2928938" cy="739775"/>
            <a:chOff x="3424" y="863"/>
            <a:chExt cx="1845" cy="466"/>
          </a:xfrm>
        </p:grpSpPr>
        <p:sp>
          <p:nvSpPr>
            <p:cNvPr id="2577436" name="Line 28"/>
            <p:cNvSpPr>
              <a:spLocks noChangeShapeType="1"/>
            </p:cNvSpPr>
            <p:nvPr/>
          </p:nvSpPr>
          <p:spPr bwMode="auto">
            <a:xfrm>
              <a:off x="3424" y="863"/>
              <a:ext cx="0" cy="45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77437" name="Line 29"/>
            <p:cNvSpPr>
              <a:spLocks noChangeShapeType="1"/>
            </p:cNvSpPr>
            <p:nvPr/>
          </p:nvSpPr>
          <p:spPr bwMode="auto">
            <a:xfrm>
              <a:off x="3736" y="872"/>
              <a:ext cx="0" cy="45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77438" name="Line 30"/>
            <p:cNvSpPr>
              <a:spLocks noChangeShapeType="1"/>
            </p:cNvSpPr>
            <p:nvPr/>
          </p:nvSpPr>
          <p:spPr bwMode="auto">
            <a:xfrm>
              <a:off x="4053" y="866"/>
              <a:ext cx="0" cy="45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77439" name="Line 31"/>
            <p:cNvSpPr>
              <a:spLocks noChangeShapeType="1"/>
            </p:cNvSpPr>
            <p:nvPr/>
          </p:nvSpPr>
          <p:spPr bwMode="auto">
            <a:xfrm>
              <a:off x="4365" y="875"/>
              <a:ext cx="0" cy="45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77440" name="Line 32"/>
            <p:cNvSpPr>
              <a:spLocks noChangeShapeType="1"/>
            </p:cNvSpPr>
            <p:nvPr/>
          </p:nvSpPr>
          <p:spPr bwMode="auto">
            <a:xfrm>
              <a:off x="4661" y="872"/>
              <a:ext cx="0" cy="45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77441" name="Line 33"/>
            <p:cNvSpPr>
              <a:spLocks noChangeShapeType="1"/>
            </p:cNvSpPr>
            <p:nvPr/>
          </p:nvSpPr>
          <p:spPr bwMode="auto">
            <a:xfrm>
              <a:off x="4973" y="875"/>
              <a:ext cx="0" cy="45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77442" name="Line 34"/>
            <p:cNvSpPr>
              <a:spLocks noChangeShapeType="1"/>
            </p:cNvSpPr>
            <p:nvPr/>
          </p:nvSpPr>
          <p:spPr bwMode="auto">
            <a:xfrm>
              <a:off x="5269" y="869"/>
              <a:ext cx="0" cy="45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7412" grpId="0"/>
      <p:bldP spid="2577414" grpId="0"/>
      <p:bldP spid="257741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CPU Programming: NVIDIA CUDA example</a:t>
            </a:r>
          </a:p>
        </p:txBody>
      </p:sp>
      <p:sp>
        <p:nvSpPr>
          <p:cNvPr id="265830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52400" y="2743200"/>
            <a:ext cx="3962400" cy="2432050"/>
          </a:xfrm>
          <a:solidFill>
            <a:srgbClr val="FFFFCC"/>
          </a:solidFill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CC"/>
            </a:extrusionClr>
          </a:sp3d>
        </p:spPr>
        <p:txBody>
          <a:bodyPr lIns="0" tIns="0" rIns="0" bIns="0">
            <a:flatTx/>
          </a:bodyPr>
          <a:lstStyle/>
          <a:p>
            <a:pPr marL="0" indent="0">
              <a:lnSpc>
                <a:spcPct val="95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sz="2400" b="1">
                <a:latin typeface="Courier New" pitchFamily="49" charset="0"/>
              </a:rPr>
              <a:t>Single thread program</a:t>
            </a:r>
          </a:p>
          <a:p>
            <a:pPr marL="0" indent="0">
              <a:lnSpc>
                <a:spcPct val="95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sz="2000" b="1">
                <a:latin typeface="Courier New" pitchFamily="49" charset="0"/>
              </a:rPr>
              <a:t> </a:t>
            </a:r>
          </a:p>
          <a:p>
            <a:pPr marL="0" indent="0">
              <a:lnSpc>
                <a:spcPct val="95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sz="2000" b="1">
                <a:latin typeface="Courier New" pitchFamily="49" charset="0"/>
              </a:rPr>
              <a:t>float A[4][8];</a:t>
            </a:r>
          </a:p>
          <a:p>
            <a:pPr marL="0" indent="0">
              <a:lnSpc>
                <a:spcPct val="95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sz="2000" b="1">
                <a:latin typeface="Courier New" pitchFamily="49" charset="0"/>
              </a:rPr>
              <a:t>do-all(i=0;i&lt;4;i++){</a:t>
            </a:r>
          </a:p>
          <a:p>
            <a:pPr marL="0" indent="0">
              <a:lnSpc>
                <a:spcPct val="95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sz="2000" b="1">
                <a:latin typeface="Courier New" pitchFamily="49" charset="0"/>
              </a:rPr>
              <a:t>    do-all(j=0;j&lt;8;j++){</a:t>
            </a:r>
          </a:p>
          <a:p>
            <a:pPr marL="0" indent="0">
              <a:lnSpc>
                <a:spcPct val="95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sz="2000" b="1">
                <a:latin typeface="Courier New" pitchFamily="49" charset="0"/>
              </a:rPr>
              <a:t>        </a:t>
            </a:r>
            <a:r>
              <a:rPr lang="en-US" sz="2000" b="1">
                <a:solidFill>
                  <a:schemeClr val="tx2"/>
                </a:solidFill>
                <a:latin typeface="Courier New" pitchFamily="49" charset="0"/>
              </a:rPr>
              <a:t>A[i][j]++;</a:t>
            </a:r>
            <a:r>
              <a:rPr lang="en-US" sz="2000" b="1">
                <a:latin typeface="Courier New" pitchFamily="49" charset="0"/>
              </a:rPr>
              <a:t> </a:t>
            </a:r>
          </a:p>
          <a:p>
            <a:pPr marL="0" indent="0">
              <a:lnSpc>
                <a:spcPct val="95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sz="2000" b="1">
                <a:latin typeface="Courier New" pitchFamily="49" charset="0"/>
              </a:rPr>
              <a:t>    }</a:t>
            </a:r>
          </a:p>
          <a:p>
            <a:pPr marL="0" indent="0">
              <a:lnSpc>
                <a:spcPct val="95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sz="2000" b="1">
                <a:latin typeface="Courier New" pitchFamily="49" charset="0"/>
              </a:rPr>
              <a:t>} </a:t>
            </a:r>
          </a:p>
        </p:txBody>
      </p:sp>
      <p:sp>
        <p:nvSpPr>
          <p:cNvPr id="2658308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0" y="2743200"/>
            <a:ext cx="4343400" cy="3276600"/>
          </a:xfrm>
          <a:solidFill>
            <a:srgbClr val="FFFFCC"/>
          </a:solidFill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CC"/>
            </a:extrusionClr>
          </a:sp3d>
        </p:spPr>
        <p:txBody>
          <a:bodyPr lIns="0" tIns="0" rIns="0" bIns="0">
            <a:flatTx/>
          </a:bodyPr>
          <a:lstStyle/>
          <a:p>
            <a:pPr marL="0" indent="0">
              <a:lnSpc>
                <a:spcPct val="95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sz="2400" b="1">
                <a:latin typeface="Courier New" pitchFamily="49" charset="0"/>
              </a:rPr>
              <a:t>CUDA program</a:t>
            </a:r>
          </a:p>
          <a:p>
            <a:pPr marL="0" indent="0">
              <a:lnSpc>
                <a:spcPct val="95000"/>
              </a:lnSpc>
              <a:spcBef>
                <a:spcPct val="0"/>
              </a:spcBef>
              <a:buFont typeface="Wingdings" pitchFamily="2" charset="2"/>
              <a:buNone/>
            </a:pPr>
            <a:endParaRPr lang="en-US" sz="2000" b="1">
              <a:latin typeface="Courier New" pitchFamily="49" charset="0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sz="2000" b="1">
                <a:latin typeface="Courier New" pitchFamily="49" charset="0"/>
              </a:rPr>
              <a:t>float A[4][8]; </a:t>
            </a:r>
          </a:p>
          <a:p>
            <a:pPr marL="0" indent="0">
              <a:lnSpc>
                <a:spcPct val="95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sz="2000" b="1">
                <a:latin typeface="Courier New" pitchFamily="49" charset="0"/>
              </a:rPr>
              <a:t> </a:t>
            </a:r>
          </a:p>
          <a:p>
            <a:pPr marL="0" indent="0">
              <a:lnSpc>
                <a:spcPct val="95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sz="2000" b="1">
                <a:latin typeface="Courier New" pitchFamily="49" charset="0"/>
              </a:rPr>
              <a:t>kernelF&lt;&lt;&lt;(</a:t>
            </a:r>
            <a:r>
              <a:rPr lang="en-US" sz="2000" b="1">
                <a:solidFill>
                  <a:srgbClr val="FF3300"/>
                </a:solidFill>
                <a:latin typeface="Courier New" pitchFamily="49" charset="0"/>
              </a:rPr>
              <a:t>4</a:t>
            </a:r>
            <a:r>
              <a:rPr lang="en-US" sz="2000" b="1">
                <a:latin typeface="Courier New" pitchFamily="49" charset="0"/>
              </a:rPr>
              <a:t>,1),(</a:t>
            </a:r>
            <a:r>
              <a:rPr lang="en-US" sz="2000" b="1">
                <a:solidFill>
                  <a:srgbClr val="FFFF00"/>
                </a:solidFill>
                <a:latin typeface="Courier New" pitchFamily="49" charset="0"/>
              </a:rPr>
              <a:t>8</a:t>
            </a:r>
            <a:r>
              <a:rPr lang="en-US" sz="2000" b="1">
                <a:latin typeface="Courier New" pitchFamily="49" charset="0"/>
              </a:rPr>
              <a:t>,1)&gt;&gt;&gt;(A);</a:t>
            </a:r>
          </a:p>
          <a:p>
            <a:pPr marL="0" indent="0">
              <a:lnSpc>
                <a:spcPct val="95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sz="2000" b="1">
                <a:latin typeface="Courier New" pitchFamily="49" charset="0"/>
              </a:rPr>
              <a:t> </a:t>
            </a:r>
          </a:p>
          <a:p>
            <a:pPr marL="0" indent="0">
              <a:lnSpc>
                <a:spcPct val="95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sz="2000" b="1">
                <a:latin typeface="Courier New" pitchFamily="49" charset="0"/>
              </a:rPr>
              <a:t>__device__    kernelF(A){</a:t>
            </a:r>
          </a:p>
          <a:p>
            <a:pPr marL="0" indent="0">
              <a:lnSpc>
                <a:spcPct val="95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sz="2000" b="1">
                <a:latin typeface="Courier New" pitchFamily="49" charset="0"/>
              </a:rPr>
              <a:t>    i = </a:t>
            </a:r>
            <a:r>
              <a:rPr lang="en-US" sz="2000" b="1">
                <a:solidFill>
                  <a:srgbClr val="FF3300"/>
                </a:solidFill>
                <a:latin typeface="Courier New" pitchFamily="49" charset="0"/>
              </a:rPr>
              <a:t>blockIdx.x</a:t>
            </a:r>
            <a:r>
              <a:rPr lang="en-US" sz="2000" b="1">
                <a:latin typeface="Courier New" pitchFamily="49" charset="0"/>
              </a:rPr>
              <a:t>;</a:t>
            </a:r>
          </a:p>
          <a:p>
            <a:pPr marL="0" indent="0">
              <a:lnSpc>
                <a:spcPct val="95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sz="2000" b="1">
                <a:latin typeface="Courier New" pitchFamily="49" charset="0"/>
              </a:rPr>
              <a:t>    j = </a:t>
            </a:r>
            <a:r>
              <a:rPr lang="en-US" sz="2000" b="1">
                <a:solidFill>
                  <a:srgbClr val="FFFF00"/>
                </a:solidFill>
                <a:latin typeface="Courier New" pitchFamily="49" charset="0"/>
              </a:rPr>
              <a:t>threadIdx.x</a:t>
            </a:r>
            <a:r>
              <a:rPr lang="en-US" sz="2000" b="1">
                <a:latin typeface="Courier New" pitchFamily="49" charset="0"/>
              </a:rPr>
              <a:t>;</a:t>
            </a:r>
          </a:p>
          <a:p>
            <a:pPr marL="0" indent="0">
              <a:lnSpc>
                <a:spcPct val="95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sz="2000" b="1">
                <a:latin typeface="Courier New" pitchFamily="49" charset="0"/>
              </a:rPr>
              <a:t>    </a:t>
            </a:r>
            <a:r>
              <a:rPr lang="en-US" sz="2000" b="1">
                <a:solidFill>
                  <a:schemeClr val="tx2"/>
                </a:solidFill>
                <a:latin typeface="Courier New" pitchFamily="49" charset="0"/>
              </a:rPr>
              <a:t>A[i][j]++;</a:t>
            </a:r>
          </a:p>
          <a:p>
            <a:pPr marL="0" indent="0">
              <a:lnSpc>
                <a:spcPct val="95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sz="2000" b="1">
                <a:latin typeface="Courier New" pitchFamily="49" charset="0"/>
              </a:rPr>
              <a:t>}</a:t>
            </a:r>
          </a:p>
          <a:p>
            <a:pPr marL="0" indent="0">
              <a:lnSpc>
                <a:spcPct val="95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sz="2000" b="1">
                <a:latin typeface="Courier New" pitchFamily="49" charset="0"/>
              </a:rPr>
              <a:t> </a:t>
            </a:r>
          </a:p>
          <a:p>
            <a:pPr marL="0" indent="0">
              <a:lnSpc>
                <a:spcPct val="95000"/>
              </a:lnSpc>
              <a:spcBef>
                <a:spcPct val="0"/>
              </a:spcBef>
              <a:buFont typeface="Wingdings" pitchFamily="2" charset="2"/>
              <a:buNone/>
            </a:pPr>
            <a:endParaRPr lang="en-US" sz="2000" b="1">
              <a:latin typeface="Courier New" pitchFamily="49" charset="0"/>
            </a:endParaRPr>
          </a:p>
        </p:txBody>
      </p:sp>
      <p:sp>
        <p:nvSpPr>
          <p:cNvPr id="2658309" name="Text Box 5"/>
          <p:cNvSpPr txBox="1">
            <a:spLocks noChangeArrowheads="1"/>
          </p:cNvSpPr>
          <p:nvPr/>
        </p:nvSpPr>
        <p:spPr bwMode="auto">
          <a:xfrm>
            <a:off x="222250" y="1006475"/>
            <a:ext cx="8643938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411163" lvl="1" indent="-307975" algn="l" defTabSz="822325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>
                <a:solidFill>
                  <a:srgbClr val="000000"/>
                </a:solidFill>
                <a:latin typeface="Arial" pitchFamily="34" charset="0"/>
              </a:rPr>
              <a:t>CUDA program expresses data level parallelism (DLP) in terms of thread level parallelism (TLP).</a:t>
            </a:r>
            <a:endParaRPr lang="en-US" sz="2200"/>
          </a:p>
          <a:p>
            <a:pPr marL="411163" lvl="1" indent="-307975" algn="l" defTabSz="822325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>
                <a:solidFill>
                  <a:srgbClr val="000000"/>
                </a:solidFill>
                <a:latin typeface="Arial" pitchFamily="34" charset="0"/>
              </a:rPr>
              <a:t>Hardware converts TLP into DLP at run time. </a:t>
            </a:r>
          </a:p>
        </p:txBody>
      </p:sp>
      <p:sp>
        <p:nvSpPr>
          <p:cNvPr id="2658310" name="AutoShape 6"/>
          <p:cNvSpPr>
            <a:spLocks noChangeArrowheads="1"/>
          </p:cNvSpPr>
          <p:nvPr/>
        </p:nvSpPr>
        <p:spPr bwMode="auto">
          <a:xfrm>
            <a:off x="1447800" y="5562600"/>
            <a:ext cx="2819400" cy="914400"/>
          </a:xfrm>
          <a:prstGeom prst="wedgeRoundRectCallout">
            <a:avLst>
              <a:gd name="adj1" fmla="val 61935"/>
              <a:gd name="adj2" fmla="val -55903"/>
              <a:gd name="adj3" fmla="val 16667"/>
            </a:avLst>
          </a:prstGeom>
          <a:solidFill>
            <a:srgbClr val="FFFFCC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r>
              <a:rPr lang="en-US"/>
              <a:t>Now I specify 4*1*8*1 threads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SIMD </a:t>
            </a:r>
            <a:r>
              <a:rPr lang="en-US" dirty="0" err="1" smtClean="0"/>
              <a:t>vs</a:t>
            </a:r>
            <a:r>
              <a:rPr lang="en-US" dirty="0" smtClean="0"/>
              <a:t> MIMD</a:t>
            </a:r>
            <a:endParaRPr lang="en-AU" dirty="0" smtClean="0"/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SIMD architectures can exploit significant data-level parallelism for: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matrix-oriented scientific computing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media-oriented image and sound processors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SIMD is more </a:t>
            </a:r>
            <a:r>
              <a:rPr lang="en-US" b="1" dirty="0" smtClean="0">
                <a:solidFill>
                  <a:schemeClr val="accent2"/>
                </a:solidFill>
              </a:rPr>
              <a:t>energy efficient </a:t>
            </a:r>
            <a:r>
              <a:rPr lang="en-US" dirty="0" smtClean="0"/>
              <a:t>than MIMD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Only needs to fetch and decode one instruction per data operation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Makes SIMD attractive for personal mobile devices</a:t>
            </a:r>
          </a:p>
          <a:p>
            <a:pPr lvl="1"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SIMD allows programmer to continue to think sequentially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MIMD is more generic: why?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578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Warp: Basic Scheduling Unit in Hardware</a:t>
            </a:r>
          </a:p>
        </p:txBody>
      </p:sp>
      <p:sp>
        <p:nvSpPr>
          <p:cNvPr id="263578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51520" y="908720"/>
            <a:ext cx="8892480" cy="1296144"/>
          </a:xfrm>
        </p:spPr>
        <p:txBody>
          <a:bodyPr/>
          <a:lstStyle/>
          <a:p>
            <a:r>
              <a:rPr lang="en-US" sz="2200" dirty="0" smtClean="0"/>
              <a:t>Blocks are defined by programmer</a:t>
            </a:r>
          </a:p>
          <a:p>
            <a:r>
              <a:rPr lang="en-US" sz="2200" dirty="0" smtClean="0"/>
              <a:t>Warps are transparent to programmer, formed at load/run time</a:t>
            </a:r>
          </a:p>
          <a:p>
            <a:pPr lvl="1"/>
            <a:r>
              <a:rPr lang="en-US" sz="2000" dirty="0" smtClean="0"/>
              <a:t>One </a:t>
            </a:r>
            <a:r>
              <a:rPr lang="en-US" sz="2000" dirty="0"/>
              <a:t>warp consists of 32 consecutive threads </a:t>
            </a:r>
          </a:p>
        </p:txBody>
      </p:sp>
      <p:pic>
        <p:nvPicPr>
          <p:cNvPr id="263578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6238" y="2420887"/>
            <a:ext cx="6223000" cy="43958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810000" y="865188"/>
            <a:ext cx="5181600" cy="5383212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es-ES_tradnl" dirty="0" smtClean="0"/>
              <a:t>SM hardware </a:t>
            </a:r>
            <a:r>
              <a:rPr lang="es-ES_tradnl" dirty="0" err="1" smtClean="0"/>
              <a:t>implements</a:t>
            </a:r>
            <a:r>
              <a:rPr lang="es-ES_tradnl" dirty="0" smtClean="0"/>
              <a:t> </a:t>
            </a:r>
            <a:r>
              <a:rPr lang="es-ES_tradnl" dirty="0" err="1" smtClean="0"/>
              <a:t>zero-overhead</a:t>
            </a:r>
            <a:r>
              <a:rPr lang="es-ES_tradnl" dirty="0" smtClean="0"/>
              <a:t> </a:t>
            </a:r>
            <a:r>
              <a:rPr lang="es-ES_tradnl" dirty="0" err="1" smtClean="0"/>
              <a:t>warp</a:t>
            </a:r>
            <a:r>
              <a:rPr lang="es-ES_tradnl" dirty="0" smtClean="0"/>
              <a:t> </a:t>
            </a:r>
            <a:r>
              <a:rPr lang="es-ES_tradnl" dirty="0" err="1" smtClean="0"/>
              <a:t>scheduling</a:t>
            </a:r>
            <a:endParaRPr lang="es-ES_tradnl" dirty="0" smtClean="0"/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Operands ready?</a:t>
            </a:r>
            <a:br>
              <a:rPr lang="en-US" dirty="0" smtClean="0"/>
            </a:br>
            <a:r>
              <a:rPr lang="en-US" dirty="0" smtClean="0"/>
              <a:t>=&gt; Eligible for execution</a:t>
            </a:r>
          </a:p>
        </p:txBody>
      </p:sp>
      <p:pic>
        <p:nvPicPr>
          <p:cNvPr id="34819" name="Picture 4" descr="040912woolwarp"/>
          <p:cNvPicPr>
            <a:picLocks noChangeAspect="1" noChangeArrowheads="1"/>
          </p:cNvPicPr>
          <p:nvPr/>
        </p:nvPicPr>
        <p:blipFill>
          <a:blip r:embed="rId3" cstate="print"/>
          <a:srcRect l="9767" r="5066" b="26534"/>
          <a:stretch>
            <a:fillRect/>
          </a:stretch>
        </p:blipFill>
        <p:spPr bwMode="auto">
          <a:xfrm>
            <a:off x="1081088" y="914400"/>
            <a:ext cx="24796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982663" y="3122613"/>
            <a:ext cx="2674937" cy="508000"/>
            <a:chOff x="399" y="2392"/>
            <a:chExt cx="1685" cy="320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478" y="2392"/>
              <a:ext cx="1528" cy="320"/>
              <a:chOff x="584" y="2392"/>
              <a:chExt cx="1528" cy="320"/>
            </a:xfrm>
          </p:grpSpPr>
          <p:sp>
            <p:nvSpPr>
              <p:cNvPr id="34907" name="Line 7"/>
              <p:cNvSpPr>
                <a:spLocks noChangeShapeType="1"/>
              </p:cNvSpPr>
              <p:nvPr/>
            </p:nvSpPr>
            <p:spPr bwMode="auto">
              <a:xfrm>
                <a:off x="584" y="2392"/>
                <a:ext cx="0" cy="3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08" name="Line 8"/>
              <p:cNvSpPr>
                <a:spLocks noChangeShapeType="1"/>
              </p:cNvSpPr>
              <p:nvPr/>
            </p:nvSpPr>
            <p:spPr bwMode="auto">
              <a:xfrm>
                <a:off x="685" y="2392"/>
                <a:ext cx="0" cy="3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09" name="Line 9"/>
              <p:cNvSpPr>
                <a:spLocks noChangeShapeType="1"/>
              </p:cNvSpPr>
              <p:nvPr/>
            </p:nvSpPr>
            <p:spPr bwMode="auto">
              <a:xfrm>
                <a:off x="787" y="2392"/>
                <a:ext cx="0" cy="3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10" name="Line 10"/>
              <p:cNvSpPr>
                <a:spLocks noChangeShapeType="1"/>
              </p:cNvSpPr>
              <p:nvPr/>
            </p:nvSpPr>
            <p:spPr bwMode="auto">
              <a:xfrm>
                <a:off x="889" y="2392"/>
                <a:ext cx="0" cy="3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11" name="Line 11"/>
              <p:cNvSpPr>
                <a:spLocks noChangeShapeType="1"/>
              </p:cNvSpPr>
              <p:nvPr/>
            </p:nvSpPr>
            <p:spPr bwMode="auto">
              <a:xfrm>
                <a:off x="991" y="2392"/>
                <a:ext cx="0" cy="3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12" name="Line 12"/>
              <p:cNvSpPr>
                <a:spLocks noChangeShapeType="1"/>
              </p:cNvSpPr>
              <p:nvPr/>
            </p:nvSpPr>
            <p:spPr bwMode="auto">
              <a:xfrm>
                <a:off x="1093" y="2392"/>
                <a:ext cx="0" cy="3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13" name="Line 13"/>
              <p:cNvSpPr>
                <a:spLocks noChangeShapeType="1"/>
              </p:cNvSpPr>
              <p:nvPr/>
            </p:nvSpPr>
            <p:spPr bwMode="auto">
              <a:xfrm>
                <a:off x="1195" y="2392"/>
                <a:ext cx="0" cy="3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14" name="Line 14"/>
              <p:cNvSpPr>
                <a:spLocks noChangeShapeType="1"/>
              </p:cNvSpPr>
              <p:nvPr/>
            </p:nvSpPr>
            <p:spPr bwMode="auto">
              <a:xfrm>
                <a:off x="1297" y="2392"/>
                <a:ext cx="0" cy="3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15" name="Line 15"/>
              <p:cNvSpPr>
                <a:spLocks noChangeShapeType="1"/>
              </p:cNvSpPr>
              <p:nvPr/>
            </p:nvSpPr>
            <p:spPr bwMode="auto">
              <a:xfrm>
                <a:off x="1398" y="2392"/>
                <a:ext cx="0" cy="3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16" name="Line 16"/>
              <p:cNvSpPr>
                <a:spLocks noChangeShapeType="1"/>
              </p:cNvSpPr>
              <p:nvPr/>
            </p:nvSpPr>
            <p:spPr bwMode="auto">
              <a:xfrm>
                <a:off x="1500" y="2392"/>
                <a:ext cx="0" cy="3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17" name="Line 17"/>
              <p:cNvSpPr>
                <a:spLocks noChangeShapeType="1"/>
              </p:cNvSpPr>
              <p:nvPr/>
            </p:nvSpPr>
            <p:spPr bwMode="auto">
              <a:xfrm>
                <a:off x="1602" y="2392"/>
                <a:ext cx="0" cy="3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18" name="Line 18"/>
              <p:cNvSpPr>
                <a:spLocks noChangeShapeType="1"/>
              </p:cNvSpPr>
              <p:nvPr/>
            </p:nvSpPr>
            <p:spPr bwMode="auto">
              <a:xfrm>
                <a:off x="1704" y="2392"/>
                <a:ext cx="0" cy="3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19" name="Line 19"/>
              <p:cNvSpPr>
                <a:spLocks noChangeShapeType="1"/>
              </p:cNvSpPr>
              <p:nvPr/>
            </p:nvSpPr>
            <p:spPr bwMode="auto">
              <a:xfrm>
                <a:off x="1806" y="2392"/>
                <a:ext cx="0" cy="3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20" name="Line 20"/>
              <p:cNvSpPr>
                <a:spLocks noChangeShapeType="1"/>
              </p:cNvSpPr>
              <p:nvPr/>
            </p:nvSpPr>
            <p:spPr bwMode="auto">
              <a:xfrm>
                <a:off x="1908" y="2392"/>
                <a:ext cx="0" cy="3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21" name="Line 21"/>
              <p:cNvSpPr>
                <a:spLocks noChangeShapeType="1"/>
              </p:cNvSpPr>
              <p:nvPr/>
            </p:nvSpPr>
            <p:spPr bwMode="auto">
              <a:xfrm>
                <a:off x="2010" y="2392"/>
                <a:ext cx="0" cy="3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22" name="Line 22"/>
              <p:cNvSpPr>
                <a:spLocks noChangeShapeType="1"/>
              </p:cNvSpPr>
              <p:nvPr/>
            </p:nvSpPr>
            <p:spPr bwMode="auto">
              <a:xfrm>
                <a:off x="2112" y="2392"/>
                <a:ext cx="0" cy="3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4906" name="Rectangle 23"/>
            <p:cNvSpPr>
              <a:spLocks noChangeArrowheads="1"/>
            </p:cNvSpPr>
            <p:nvPr/>
          </p:nvSpPr>
          <p:spPr bwMode="auto">
            <a:xfrm>
              <a:off x="399" y="2440"/>
              <a:ext cx="1685" cy="179"/>
            </a:xfrm>
            <a:prstGeom prst="rect">
              <a:avLst/>
            </a:prstGeom>
            <a:solidFill>
              <a:srgbClr val="008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85000"/>
                </a:lnSpc>
                <a:spcBef>
                  <a:spcPct val="10000"/>
                </a:spcBef>
              </a:pPr>
              <a:r>
                <a:rPr lang="en-US" sz="1800" b="1">
                  <a:latin typeface="Arial" charset="0"/>
                </a:rPr>
                <a:t>warp 8 instruction 11</a:t>
              </a:r>
            </a:p>
          </p:txBody>
        </p:sp>
      </p:grpSp>
      <p:sp>
        <p:nvSpPr>
          <p:cNvPr id="34821" name="Line 24"/>
          <p:cNvSpPr>
            <a:spLocks noChangeShapeType="1"/>
          </p:cNvSpPr>
          <p:nvPr/>
        </p:nvSpPr>
        <p:spPr bwMode="auto">
          <a:xfrm>
            <a:off x="693738" y="3148013"/>
            <a:ext cx="0" cy="292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34822" name="Rectangle 25"/>
          <p:cNvSpPr>
            <a:spLocks noChangeArrowheads="1"/>
          </p:cNvSpPr>
          <p:nvPr/>
        </p:nvSpPr>
        <p:spPr bwMode="auto">
          <a:xfrm>
            <a:off x="982663" y="2127250"/>
            <a:ext cx="2674937" cy="576263"/>
          </a:xfrm>
          <a:prstGeom prst="rect">
            <a:avLst/>
          </a:prstGeom>
          <a:solidFill>
            <a:srgbClr val="99FF99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5000"/>
              </a:lnSpc>
            </a:pPr>
            <a:r>
              <a:rPr lang="en-US" sz="1800">
                <a:latin typeface="Arial" charset="0"/>
              </a:rPr>
              <a:t>SIMD thread scheduler</a:t>
            </a:r>
          </a:p>
        </p:txBody>
      </p:sp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982663" y="3702050"/>
            <a:ext cx="2674937" cy="508000"/>
            <a:chOff x="399" y="2720"/>
            <a:chExt cx="1685" cy="320"/>
          </a:xfrm>
        </p:grpSpPr>
        <p:grpSp>
          <p:nvGrpSpPr>
            <p:cNvPr id="5" name="Group 27"/>
            <p:cNvGrpSpPr>
              <a:grpSpLocks/>
            </p:cNvGrpSpPr>
            <p:nvPr/>
          </p:nvGrpSpPr>
          <p:grpSpPr bwMode="auto">
            <a:xfrm>
              <a:off x="478" y="2720"/>
              <a:ext cx="1528" cy="320"/>
              <a:chOff x="584" y="2392"/>
              <a:chExt cx="1528" cy="320"/>
            </a:xfrm>
          </p:grpSpPr>
          <p:sp>
            <p:nvSpPr>
              <p:cNvPr id="34889" name="Line 28"/>
              <p:cNvSpPr>
                <a:spLocks noChangeShapeType="1"/>
              </p:cNvSpPr>
              <p:nvPr/>
            </p:nvSpPr>
            <p:spPr bwMode="auto">
              <a:xfrm>
                <a:off x="584" y="2392"/>
                <a:ext cx="0" cy="3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90" name="Line 29"/>
              <p:cNvSpPr>
                <a:spLocks noChangeShapeType="1"/>
              </p:cNvSpPr>
              <p:nvPr/>
            </p:nvSpPr>
            <p:spPr bwMode="auto">
              <a:xfrm>
                <a:off x="685" y="2392"/>
                <a:ext cx="0" cy="3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91" name="Line 30"/>
              <p:cNvSpPr>
                <a:spLocks noChangeShapeType="1"/>
              </p:cNvSpPr>
              <p:nvPr/>
            </p:nvSpPr>
            <p:spPr bwMode="auto">
              <a:xfrm>
                <a:off x="787" y="2392"/>
                <a:ext cx="0" cy="3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92" name="Line 31"/>
              <p:cNvSpPr>
                <a:spLocks noChangeShapeType="1"/>
              </p:cNvSpPr>
              <p:nvPr/>
            </p:nvSpPr>
            <p:spPr bwMode="auto">
              <a:xfrm>
                <a:off x="889" y="2392"/>
                <a:ext cx="0" cy="3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93" name="Line 32"/>
              <p:cNvSpPr>
                <a:spLocks noChangeShapeType="1"/>
              </p:cNvSpPr>
              <p:nvPr/>
            </p:nvSpPr>
            <p:spPr bwMode="auto">
              <a:xfrm>
                <a:off x="991" y="2392"/>
                <a:ext cx="0" cy="3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94" name="Line 33"/>
              <p:cNvSpPr>
                <a:spLocks noChangeShapeType="1"/>
              </p:cNvSpPr>
              <p:nvPr/>
            </p:nvSpPr>
            <p:spPr bwMode="auto">
              <a:xfrm>
                <a:off x="1093" y="2392"/>
                <a:ext cx="0" cy="3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95" name="Line 34"/>
              <p:cNvSpPr>
                <a:spLocks noChangeShapeType="1"/>
              </p:cNvSpPr>
              <p:nvPr/>
            </p:nvSpPr>
            <p:spPr bwMode="auto">
              <a:xfrm>
                <a:off x="1195" y="2392"/>
                <a:ext cx="0" cy="3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96" name="Line 35"/>
              <p:cNvSpPr>
                <a:spLocks noChangeShapeType="1"/>
              </p:cNvSpPr>
              <p:nvPr/>
            </p:nvSpPr>
            <p:spPr bwMode="auto">
              <a:xfrm>
                <a:off x="1297" y="2392"/>
                <a:ext cx="0" cy="3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97" name="Line 36"/>
              <p:cNvSpPr>
                <a:spLocks noChangeShapeType="1"/>
              </p:cNvSpPr>
              <p:nvPr/>
            </p:nvSpPr>
            <p:spPr bwMode="auto">
              <a:xfrm>
                <a:off x="1398" y="2392"/>
                <a:ext cx="0" cy="3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98" name="Line 37"/>
              <p:cNvSpPr>
                <a:spLocks noChangeShapeType="1"/>
              </p:cNvSpPr>
              <p:nvPr/>
            </p:nvSpPr>
            <p:spPr bwMode="auto">
              <a:xfrm>
                <a:off x="1500" y="2392"/>
                <a:ext cx="0" cy="3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99" name="Line 38"/>
              <p:cNvSpPr>
                <a:spLocks noChangeShapeType="1"/>
              </p:cNvSpPr>
              <p:nvPr/>
            </p:nvSpPr>
            <p:spPr bwMode="auto">
              <a:xfrm>
                <a:off x="1602" y="2392"/>
                <a:ext cx="0" cy="3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00" name="Line 39"/>
              <p:cNvSpPr>
                <a:spLocks noChangeShapeType="1"/>
              </p:cNvSpPr>
              <p:nvPr/>
            </p:nvSpPr>
            <p:spPr bwMode="auto">
              <a:xfrm>
                <a:off x="1704" y="2392"/>
                <a:ext cx="0" cy="3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01" name="Line 40"/>
              <p:cNvSpPr>
                <a:spLocks noChangeShapeType="1"/>
              </p:cNvSpPr>
              <p:nvPr/>
            </p:nvSpPr>
            <p:spPr bwMode="auto">
              <a:xfrm>
                <a:off x="1806" y="2392"/>
                <a:ext cx="0" cy="3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02" name="Line 41"/>
              <p:cNvSpPr>
                <a:spLocks noChangeShapeType="1"/>
              </p:cNvSpPr>
              <p:nvPr/>
            </p:nvSpPr>
            <p:spPr bwMode="auto">
              <a:xfrm>
                <a:off x="1908" y="2392"/>
                <a:ext cx="0" cy="3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03" name="Line 42"/>
              <p:cNvSpPr>
                <a:spLocks noChangeShapeType="1"/>
              </p:cNvSpPr>
              <p:nvPr/>
            </p:nvSpPr>
            <p:spPr bwMode="auto">
              <a:xfrm>
                <a:off x="2010" y="2392"/>
                <a:ext cx="0" cy="3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04" name="Line 43"/>
              <p:cNvSpPr>
                <a:spLocks noChangeShapeType="1"/>
              </p:cNvSpPr>
              <p:nvPr/>
            </p:nvSpPr>
            <p:spPr bwMode="auto">
              <a:xfrm>
                <a:off x="2112" y="2392"/>
                <a:ext cx="0" cy="3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4888" name="Rectangle 44"/>
            <p:cNvSpPr>
              <a:spLocks noChangeArrowheads="1"/>
            </p:cNvSpPr>
            <p:nvPr/>
          </p:nvSpPr>
          <p:spPr bwMode="auto">
            <a:xfrm>
              <a:off x="399" y="2761"/>
              <a:ext cx="1685" cy="179"/>
            </a:xfrm>
            <a:prstGeom prst="rect">
              <a:avLst/>
            </a:prstGeom>
            <a:solidFill>
              <a:srgbClr val="0066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85000"/>
                </a:lnSpc>
                <a:spcBef>
                  <a:spcPct val="10000"/>
                </a:spcBef>
              </a:pPr>
              <a:r>
                <a:rPr lang="en-US" sz="1800" b="1" dirty="0">
                  <a:latin typeface="Arial" charset="0"/>
                </a:rPr>
                <a:t>warp 1 instruction 42</a:t>
              </a:r>
            </a:p>
          </p:txBody>
        </p:sp>
      </p:grpSp>
      <p:grpSp>
        <p:nvGrpSpPr>
          <p:cNvPr id="6" name="Group 45"/>
          <p:cNvGrpSpPr>
            <a:grpSpLocks/>
          </p:cNvGrpSpPr>
          <p:nvPr/>
        </p:nvGrpSpPr>
        <p:grpSpPr bwMode="auto">
          <a:xfrm>
            <a:off x="982663" y="4283075"/>
            <a:ext cx="2674937" cy="508000"/>
            <a:chOff x="399" y="3056"/>
            <a:chExt cx="1685" cy="320"/>
          </a:xfrm>
        </p:grpSpPr>
        <p:grpSp>
          <p:nvGrpSpPr>
            <p:cNvPr id="7" name="Group 46"/>
            <p:cNvGrpSpPr>
              <a:grpSpLocks/>
            </p:cNvGrpSpPr>
            <p:nvPr/>
          </p:nvGrpSpPr>
          <p:grpSpPr bwMode="auto">
            <a:xfrm>
              <a:off x="478" y="3056"/>
              <a:ext cx="1528" cy="320"/>
              <a:chOff x="584" y="2392"/>
              <a:chExt cx="1528" cy="320"/>
            </a:xfrm>
          </p:grpSpPr>
          <p:sp>
            <p:nvSpPr>
              <p:cNvPr id="34871" name="Line 47"/>
              <p:cNvSpPr>
                <a:spLocks noChangeShapeType="1"/>
              </p:cNvSpPr>
              <p:nvPr/>
            </p:nvSpPr>
            <p:spPr bwMode="auto">
              <a:xfrm>
                <a:off x="584" y="2392"/>
                <a:ext cx="0" cy="3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72" name="Line 48"/>
              <p:cNvSpPr>
                <a:spLocks noChangeShapeType="1"/>
              </p:cNvSpPr>
              <p:nvPr/>
            </p:nvSpPr>
            <p:spPr bwMode="auto">
              <a:xfrm>
                <a:off x="685" y="2392"/>
                <a:ext cx="0" cy="3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73" name="Line 49"/>
              <p:cNvSpPr>
                <a:spLocks noChangeShapeType="1"/>
              </p:cNvSpPr>
              <p:nvPr/>
            </p:nvSpPr>
            <p:spPr bwMode="auto">
              <a:xfrm>
                <a:off x="787" y="2392"/>
                <a:ext cx="0" cy="3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74" name="Line 50"/>
              <p:cNvSpPr>
                <a:spLocks noChangeShapeType="1"/>
              </p:cNvSpPr>
              <p:nvPr/>
            </p:nvSpPr>
            <p:spPr bwMode="auto">
              <a:xfrm>
                <a:off x="889" y="2392"/>
                <a:ext cx="0" cy="3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75" name="Line 51"/>
              <p:cNvSpPr>
                <a:spLocks noChangeShapeType="1"/>
              </p:cNvSpPr>
              <p:nvPr/>
            </p:nvSpPr>
            <p:spPr bwMode="auto">
              <a:xfrm>
                <a:off x="991" y="2392"/>
                <a:ext cx="0" cy="3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76" name="Line 52"/>
              <p:cNvSpPr>
                <a:spLocks noChangeShapeType="1"/>
              </p:cNvSpPr>
              <p:nvPr/>
            </p:nvSpPr>
            <p:spPr bwMode="auto">
              <a:xfrm>
                <a:off x="1093" y="2392"/>
                <a:ext cx="0" cy="3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77" name="Line 53"/>
              <p:cNvSpPr>
                <a:spLocks noChangeShapeType="1"/>
              </p:cNvSpPr>
              <p:nvPr/>
            </p:nvSpPr>
            <p:spPr bwMode="auto">
              <a:xfrm>
                <a:off x="1195" y="2392"/>
                <a:ext cx="0" cy="3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78" name="Line 54"/>
              <p:cNvSpPr>
                <a:spLocks noChangeShapeType="1"/>
              </p:cNvSpPr>
              <p:nvPr/>
            </p:nvSpPr>
            <p:spPr bwMode="auto">
              <a:xfrm>
                <a:off x="1297" y="2392"/>
                <a:ext cx="0" cy="3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79" name="Line 55"/>
              <p:cNvSpPr>
                <a:spLocks noChangeShapeType="1"/>
              </p:cNvSpPr>
              <p:nvPr/>
            </p:nvSpPr>
            <p:spPr bwMode="auto">
              <a:xfrm>
                <a:off x="1398" y="2392"/>
                <a:ext cx="0" cy="3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80" name="Line 56"/>
              <p:cNvSpPr>
                <a:spLocks noChangeShapeType="1"/>
              </p:cNvSpPr>
              <p:nvPr/>
            </p:nvSpPr>
            <p:spPr bwMode="auto">
              <a:xfrm>
                <a:off x="1500" y="2392"/>
                <a:ext cx="0" cy="3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81" name="Line 57"/>
              <p:cNvSpPr>
                <a:spLocks noChangeShapeType="1"/>
              </p:cNvSpPr>
              <p:nvPr/>
            </p:nvSpPr>
            <p:spPr bwMode="auto">
              <a:xfrm>
                <a:off x="1602" y="2392"/>
                <a:ext cx="0" cy="3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82" name="Line 58"/>
              <p:cNvSpPr>
                <a:spLocks noChangeShapeType="1"/>
              </p:cNvSpPr>
              <p:nvPr/>
            </p:nvSpPr>
            <p:spPr bwMode="auto">
              <a:xfrm>
                <a:off x="1704" y="2392"/>
                <a:ext cx="0" cy="3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83" name="Line 59"/>
              <p:cNvSpPr>
                <a:spLocks noChangeShapeType="1"/>
              </p:cNvSpPr>
              <p:nvPr/>
            </p:nvSpPr>
            <p:spPr bwMode="auto">
              <a:xfrm>
                <a:off x="1806" y="2392"/>
                <a:ext cx="0" cy="3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84" name="Line 60"/>
              <p:cNvSpPr>
                <a:spLocks noChangeShapeType="1"/>
              </p:cNvSpPr>
              <p:nvPr/>
            </p:nvSpPr>
            <p:spPr bwMode="auto">
              <a:xfrm>
                <a:off x="1908" y="2392"/>
                <a:ext cx="0" cy="3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85" name="Line 61"/>
              <p:cNvSpPr>
                <a:spLocks noChangeShapeType="1"/>
              </p:cNvSpPr>
              <p:nvPr/>
            </p:nvSpPr>
            <p:spPr bwMode="auto">
              <a:xfrm>
                <a:off x="2010" y="2392"/>
                <a:ext cx="0" cy="3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86" name="Line 62"/>
              <p:cNvSpPr>
                <a:spLocks noChangeShapeType="1"/>
              </p:cNvSpPr>
              <p:nvPr/>
            </p:nvSpPr>
            <p:spPr bwMode="auto">
              <a:xfrm>
                <a:off x="2112" y="2392"/>
                <a:ext cx="0" cy="3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4870" name="Rectangle 63"/>
            <p:cNvSpPr>
              <a:spLocks noChangeArrowheads="1"/>
            </p:cNvSpPr>
            <p:nvPr/>
          </p:nvSpPr>
          <p:spPr bwMode="auto">
            <a:xfrm>
              <a:off x="399" y="3106"/>
              <a:ext cx="1685" cy="179"/>
            </a:xfrm>
            <a:prstGeom prst="rect">
              <a:avLst/>
            </a:prstGeom>
            <a:solidFill>
              <a:srgbClr val="FF0066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85000"/>
                </a:lnSpc>
                <a:spcBef>
                  <a:spcPct val="10000"/>
                </a:spcBef>
              </a:pPr>
              <a:r>
                <a:rPr lang="en-US" sz="1800" b="1">
                  <a:latin typeface="Arial" charset="0"/>
                </a:rPr>
                <a:t>warp 3 instruction 95</a:t>
              </a:r>
            </a:p>
          </p:txBody>
        </p:sp>
      </p:grpSp>
      <p:grpSp>
        <p:nvGrpSpPr>
          <p:cNvPr id="8" name="Group 64"/>
          <p:cNvGrpSpPr>
            <a:grpSpLocks/>
          </p:cNvGrpSpPr>
          <p:nvPr/>
        </p:nvGrpSpPr>
        <p:grpSpPr bwMode="auto">
          <a:xfrm>
            <a:off x="982663" y="5030788"/>
            <a:ext cx="2674937" cy="508000"/>
            <a:chOff x="399" y="3528"/>
            <a:chExt cx="1685" cy="320"/>
          </a:xfrm>
        </p:grpSpPr>
        <p:grpSp>
          <p:nvGrpSpPr>
            <p:cNvPr id="9" name="Group 65"/>
            <p:cNvGrpSpPr>
              <a:grpSpLocks/>
            </p:cNvGrpSpPr>
            <p:nvPr/>
          </p:nvGrpSpPr>
          <p:grpSpPr bwMode="auto">
            <a:xfrm>
              <a:off x="478" y="3528"/>
              <a:ext cx="1528" cy="320"/>
              <a:chOff x="584" y="2392"/>
              <a:chExt cx="1528" cy="320"/>
            </a:xfrm>
          </p:grpSpPr>
          <p:sp>
            <p:nvSpPr>
              <p:cNvPr id="34853" name="Line 66"/>
              <p:cNvSpPr>
                <a:spLocks noChangeShapeType="1"/>
              </p:cNvSpPr>
              <p:nvPr/>
            </p:nvSpPr>
            <p:spPr bwMode="auto">
              <a:xfrm>
                <a:off x="584" y="2392"/>
                <a:ext cx="0" cy="3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54" name="Line 67"/>
              <p:cNvSpPr>
                <a:spLocks noChangeShapeType="1"/>
              </p:cNvSpPr>
              <p:nvPr/>
            </p:nvSpPr>
            <p:spPr bwMode="auto">
              <a:xfrm>
                <a:off x="685" y="2392"/>
                <a:ext cx="0" cy="3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55" name="Line 68"/>
              <p:cNvSpPr>
                <a:spLocks noChangeShapeType="1"/>
              </p:cNvSpPr>
              <p:nvPr/>
            </p:nvSpPr>
            <p:spPr bwMode="auto">
              <a:xfrm>
                <a:off x="787" y="2392"/>
                <a:ext cx="0" cy="3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56" name="Line 69"/>
              <p:cNvSpPr>
                <a:spLocks noChangeShapeType="1"/>
              </p:cNvSpPr>
              <p:nvPr/>
            </p:nvSpPr>
            <p:spPr bwMode="auto">
              <a:xfrm>
                <a:off x="889" y="2392"/>
                <a:ext cx="0" cy="3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57" name="Line 70"/>
              <p:cNvSpPr>
                <a:spLocks noChangeShapeType="1"/>
              </p:cNvSpPr>
              <p:nvPr/>
            </p:nvSpPr>
            <p:spPr bwMode="auto">
              <a:xfrm>
                <a:off x="991" y="2392"/>
                <a:ext cx="0" cy="3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58" name="Line 71"/>
              <p:cNvSpPr>
                <a:spLocks noChangeShapeType="1"/>
              </p:cNvSpPr>
              <p:nvPr/>
            </p:nvSpPr>
            <p:spPr bwMode="auto">
              <a:xfrm>
                <a:off x="1093" y="2392"/>
                <a:ext cx="0" cy="3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59" name="Line 72"/>
              <p:cNvSpPr>
                <a:spLocks noChangeShapeType="1"/>
              </p:cNvSpPr>
              <p:nvPr/>
            </p:nvSpPr>
            <p:spPr bwMode="auto">
              <a:xfrm>
                <a:off x="1195" y="2392"/>
                <a:ext cx="0" cy="3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60" name="Line 73"/>
              <p:cNvSpPr>
                <a:spLocks noChangeShapeType="1"/>
              </p:cNvSpPr>
              <p:nvPr/>
            </p:nvSpPr>
            <p:spPr bwMode="auto">
              <a:xfrm>
                <a:off x="1297" y="2392"/>
                <a:ext cx="0" cy="3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61" name="Line 74"/>
              <p:cNvSpPr>
                <a:spLocks noChangeShapeType="1"/>
              </p:cNvSpPr>
              <p:nvPr/>
            </p:nvSpPr>
            <p:spPr bwMode="auto">
              <a:xfrm>
                <a:off x="1398" y="2392"/>
                <a:ext cx="0" cy="3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62" name="Line 75"/>
              <p:cNvSpPr>
                <a:spLocks noChangeShapeType="1"/>
              </p:cNvSpPr>
              <p:nvPr/>
            </p:nvSpPr>
            <p:spPr bwMode="auto">
              <a:xfrm>
                <a:off x="1500" y="2392"/>
                <a:ext cx="0" cy="3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63" name="Line 76"/>
              <p:cNvSpPr>
                <a:spLocks noChangeShapeType="1"/>
              </p:cNvSpPr>
              <p:nvPr/>
            </p:nvSpPr>
            <p:spPr bwMode="auto">
              <a:xfrm>
                <a:off x="1602" y="2392"/>
                <a:ext cx="0" cy="3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64" name="Line 77"/>
              <p:cNvSpPr>
                <a:spLocks noChangeShapeType="1"/>
              </p:cNvSpPr>
              <p:nvPr/>
            </p:nvSpPr>
            <p:spPr bwMode="auto">
              <a:xfrm>
                <a:off x="1704" y="2392"/>
                <a:ext cx="0" cy="3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65" name="Line 78"/>
              <p:cNvSpPr>
                <a:spLocks noChangeShapeType="1"/>
              </p:cNvSpPr>
              <p:nvPr/>
            </p:nvSpPr>
            <p:spPr bwMode="auto">
              <a:xfrm>
                <a:off x="1806" y="2392"/>
                <a:ext cx="0" cy="3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66" name="Line 79"/>
              <p:cNvSpPr>
                <a:spLocks noChangeShapeType="1"/>
              </p:cNvSpPr>
              <p:nvPr/>
            </p:nvSpPr>
            <p:spPr bwMode="auto">
              <a:xfrm>
                <a:off x="1908" y="2392"/>
                <a:ext cx="0" cy="3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67" name="Line 80"/>
              <p:cNvSpPr>
                <a:spLocks noChangeShapeType="1"/>
              </p:cNvSpPr>
              <p:nvPr/>
            </p:nvSpPr>
            <p:spPr bwMode="auto">
              <a:xfrm>
                <a:off x="2010" y="2392"/>
                <a:ext cx="0" cy="3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68" name="Line 81"/>
              <p:cNvSpPr>
                <a:spLocks noChangeShapeType="1"/>
              </p:cNvSpPr>
              <p:nvPr/>
            </p:nvSpPr>
            <p:spPr bwMode="auto">
              <a:xfrm>
                <a:off x="2112" y="2392"/>
                <a:ext cx="0" cy="3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4852" name="Rectangle 82"/>
            <p:cNvSpPr>
              <a:spLocks noChangeArrowheads="1"/>
            </p:cNvSpPr>
            <p:nvPr/>
          </p:nvSpPr>
          <p:spPr bwMode="auto">
            <a:xfrm>
              <a:off x="399" y="3580"/>
              <a:ext cx="1685" cy="179"/>
            </a:xfrm>
            <a:prstGeom prst="rect">
              <a:avLst/>
            </a:prstGeom>
            <a:solidFill>
              <a:srgbClr val="008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85000"/>
                </a:lnSpc>
                <a:spcBef>
                  <a:spcPct val="10000"/>
                </a:spcBef>
              </a:pPr>
              <a:r>
                <a:rPr lang="en-US" sz="1800" b="1">
                  <a:latin typeface="Arial" charset="0"/>
                </a:rPr>
                <a:t>warp 8 instruction 12</a:t>
              </a:r>
            </a:p>
          </p:txBody>
        </p:sp>
      </p:grpSp>
      <p:sp>
        <p:nvSpPr>
          <p:cNvPr id="34826" name="Line 83"/>
          <p:cNvSpPr>
            <a:spLocks noChangeShapeType="1"/>
          </p:cNvSpPr>
          <p:nvPr/>
        </p:nvSpPr>
        <p:spPr bwMode="auto">
          <a:xfrm>
            <a:off x="2320925" y="2709863"/>
            <a:ext cx="0" cy="368300"/>
          </a:xfrm>
          <a:prstGeom prst="line">
            <a:avLst/>
          </a:prstGeom>
          <a:noFill/>
          <a:ln w="127000">
            <a:solidFill>
              <a:srgbClr val="99FF99"/>
            </a:solidFill>
            <a:round/>
            <a:headEnd/>
            <a:tailEnd type="triangle" w="lg" len="sm"/>
          </a:ln>
        </p:spPr>
        <p:txBody>
          <a:bodyPr/>
          <a:lstStyle/>
          <a:p>
            <a:endParaRPr lang="en-US"/>
          </a:p>
        </p:txBody>
      </p:sp>
      <p:sp>
        <p:nvSpPr>
          <p:cNvPr id="34827" name="Rectangle 84"/>
          <p:cNvSpPr>
            <a:spLocks noChangeArrowheads="1"/>
          </p:cNvSpPr>
          <p:nvPr/>
        </p:nvSpPr>
        <p:spPr bwMode="auto">
          <a:xfrm>
            <a:off x="982663" y="4648200"/>
            <a:ext cx="2674937" cy="2301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30000"/>
              </a:lnSpc>
              <a:spcBef>
                <a:spcPct val="10000"/>
              </a:spcBef>
            </a:pPr>
            <a:r>
              <a:rPr lang="en-US" sz="1800" b="1">
                <a:latin typeface="Arial" charset="0"/>
              </a:rPr>
              <a:t>.</a:t>
            </a:r>
            <a:br>
              <a:rPr lang="en-US" sz="1800" b="1">
                <a:latin typeface="Arial" charset="0"/>
              </a:rPr>
            </a:br>
            <a:r>
              <a:rPr lang="en-US" sz="1800" b="1">
                <a:latin typeface="Arial" charset="0"/>
              </a:rPr>
              <a:t>.</a:t>
            </a:r>
            <a:br>
              <a:rPr lang="en-US" sz="1800" b="1">
                <a:latin typeface="Arial" charset="0"/>
              </a:rPr>
            </a:br>
            <a:r>
              <a:rPr lang="en-US" sz="1800" b="1">
                <a:latin typeface="Arial" charset="0"/>
              </a:rPr>
              <a:t>.</a:t>
            </a:r>
          </a:p>
        </p:txBody>
      </p:sp>
      <p:sp>
        <p:nvSpPr>
          <p:cNvPr id="34828" name="Text Box 85"/>
          <p:cNvSpPr txBox="1">
            <a:spLocks noChangeArrowheads="1"/>
          </p:cNvSpPr>
          <p:nvPr/>
        </p:nvSpPr>
        <p:spPr bwMode="auto">
          <a:xfrm>
            <a:off x="373063" y="2819400"/>
            <a:ext cx="654050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5000"/>
              </a:lnSpc>
              <a:spcBef>
                <a:spcPct val="10000"/>
              </a:spcBef>
            </a:pPr>
            <a:r>
              <a:rPr lang="en-US" sz="1800" b="1">
                <a:latin typeface="Arial" charset="0"/>
              </a:rPr>
              <a:t>time</a:t>
            </a:r>
          </a:p>
        </p:txBody>
      </p:sp>
      <p:grpSp>
        <p:nvGrpSpPr>
          <p:cNvPr id="10" name="Group 86"/>
          <p:cNvGrpSpPr>
            <a:grpSpLocks/>
          </p:cNvGrpSpPr>
          <p:nvPr/>
        </p:nvGrpSpPr>
        <p:grpSpPr bwMode="auto">
          <a:xfrm>
            <a:off x="982663" y="5611813"/>
            <a:ext cx="2674937" cy="508000"/>
            <a:chOff x="399" y="3856"/>
            <a:chExt cx="1685" cy="320"/>
          </a:xfrm>
        </p:grpSpPr>
        <p:grpSp>
          <p:nvGrpSpPr>
            <p:cNvPr id="11" name="Group 87"/>
            <p:cNvGrpSpPr>
              <a:grpSpLocks/>
            </p:cNvGrpSpPr>
            <p:nvPr/>
          </p:nvGrpSpPr>
          <p:grpSpPr bwMode="auto">
            <a:xfrm>
              <a:off x="478" y="3856"/>
              <a:ext cx="1528" cy="320"/>
              <a:chOff x="584" y="2392"/>
              <a:chExt cx="1528" cy="320"/>
            </a:xfrm>
          </p:grpSpPr>
          <p:sp>
            <p:nvSpPr>
              <p:cNvPr id="34835" name="Line 88"/>
              <p:cNvSpPr>
                <a:spLocks noChangeShapeType="1"/>
              </p:cNvSpPr>
              <p:nvPr/>
            </p:nvSpPr>
            <p:spPr bwMode="auto">
              <a:xfrm>
                <a:off x="584" y="2392"/>
                <a:ext cx="0" cy="3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36" name="Line 89"/>
              <p:cNvSpPr>
                <a:spLocks noChangeShapeType="1"/>
              </p:cNvSpPr>
              <p:nvPr/>
            </p:nvSpPr>
            <p:spPr bwMode="auto">
              <a:xfrm>
                <a:off x="685" y="2392"/>
                <a:ext cx="0" cy="3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37" name="Line 90"/>
              <p:cNvSpPr>
                <a:spLocks noChangeShapeType="1"/>
              </p:cNvSpPr>
              <p:nvPr/>
            </p:nvSpPr>
            <p:spPr bwMode="auto">
              <a:xfrm>
                <a:off x="787" y="2392"/>
                <a:ext cx="0" cy="3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38" name="Line 91"/>
              <p:cNvSpPr>
                <a:spLocks noChangeShapeType="1"/>
              </p:cNvSpPr>
              <p:nvPr/>
            </p:nvSpPr>
            <p:spPr bwMode="auto">
              <a:xfrm>
                <a:off x="889" y="2392"/>
                <a:ext cx="0" cy="3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39" name="Line 92"/>
              <p:cNvSpPr>
                <a:spLocks noChangeShapeType="1"/>
              </p:cNvSpPr>
              <p:nvPr/>
            </p:nvSpPr>
            <p:spPr bwMode="auto">
              <a:xfrm>
                <a:off x="991" y="2392"/>
                <a:ext cx="0" cy="3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40" name="Line 93"/>
              <p:cNvSpPr>
                <a:spLocks noChangeShapeType="1"/>
              </p:cNvSpPr>
              <p:nvPr/>
            </p:nvSpPr>
            <p:spPr bwMode="auto">
              <a:xfrm>
                <a:off x="1093" y="2392"/>
                <a:ext cx="0" cy="3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41" name="Line 94"/>
              <p:cNvSpPr>
                <a:spLocks noChangeShapeType="1"/>
              </p:cNvSpPr>
              <p:nvPr/>
            </p:nvSpPr>
            <p:spPr bwMode="auto">
              <a:xfrm>
                <a:off x="1195" y="2392"/>
                <a:ext cx="0" cy="3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42" name="Line 95"/>
              <p:cNvSpPr>
                <a:spLocks noChangeShapeType="1"/>
              </p:cNvSpPr>
              <p:nvPr/>
            </p:nvSpPr>
            <p:spPr bwMode="auto">
              <a:xfrm>
                <a:off x="1297" y="2392"/>
                <a:ext cx="0" cy="3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43" name="Line 96"/>
              <p:cNvSpPr>
                <a:spLocks noChangeShapeType="1"/>
              </p:cNvSpPr>
              <p:nvPr/>
            </p:nvSpPr>
            <p:spPr bwMode="auto">
              <a:xfrm>
                <a:off x="1398" y="2392"/>
                <a:ext cx="0" cy="3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44" name="Line 97"/>
              <p:cNvSpPr>
                <a:spLocks noChangeShapeType="1"/>
              </p:cNvSpPr>
              <p:nvPr/>
            </p:nvSpPr>
            <p:spPr bwMode="auto">
              <a:xfrm>
                <a:off x="1500" y="2392"/>
                <a:ext cx="0" cy="3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45" name="Line 98"/>
              <p:cNvSpPr>
                <a:spLocks noChangeShapeType="1"/>
              </p:cNvSpPr>
              <p:nvPr/>
            </p:nvSpPr>
            <p:spPr bwMode="auto">
              <a:xfrm>
                <a:off x="1602" y="2392"/>
                <a:ext cx="0" cy="3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46" name="Line 99"/>
              <p:cNvSpPr>
                <a:spLocks noChangeShapeType="1"/>
              </p:cNvSpPr>
              <p:nvPr/>
            </p:nvSpPr>
            <p:spPr bwMode="auto">
              <a:xfrm>
                <a:off x="1704" y="2392"/>
                <a:ext cx="0" cy="3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47" name="Line 100"/>
              <p:cNvSpPr>
                <a:spLocks noChangeShapeType="1"/>
              </p:cNvSpPr>
              <p:nvPr/>
            </p:nvSpPr>
            <p:spPr bwMode="auto">
              <a:xfrm>
                <a:off x="1806" y="2392"/>
                <a:ext cx="0" cy="3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48" name="Line 101"/>
              <p:cNvSpPr>
                <a:spLocks noChangeShapeType="1"/>
              </p:cNvSpPr>
              <p:nvPr/>
            </p:nvSpPr>
            <p:spPr bwMode="auto">
              <a:xfrm>
                <a:off x="1908" y="2392"/>
                <a:ext cx="0" cy="3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49" name="Line 102"/>
              <p:cNvSpPr>
                <a:spLocks noChangeShapeType="1"/>
              </p:cNvSpPr>
              <p:nvPr/>
            </p:nvSpPr>
            <p:spPr bwMode="auto">
              <a:xfrm>
                <a:off x="2010" y="2392"/>
                <a:ext cx="0" cy="3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50" name="Line 103"/>
              <p:cNvSpPr>
                <a:spLocks noChangeShapeType="1"/>
              </p:cNvSpPr>
              <p:nvPr/>
            </p:nvSpPr>
            <p:spPr bwMode="auto">
              <a:xfrm>
                <a:off x="2112" y="2392"/>
                <a:ext cx="0" cy="3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4834" name="Rectangle 104"/>
            <p:cNvSpPr>
              <a:spLocks noChangeArrowheads="1"/>
            </p:cNvSpPr>
            <p:nvPr/>
          </p:nvSpPr>
          <p:spPr bwMode="auto">
            <a:xfrm>
              <a:off x="399" y="3902"/>
              <a:ext cx="1685" cy="179"/>
            </a:xfrm>
            <a:prstGeom prst="rect">
              <a:avLst/>
            </a:prstGeom>
            <a:solidFill>
              <a:srgbClr val="FF0066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85000"/>
                </a:lnSpc>
                <a:spcBef>
                  <a:spcPct val="10000"/>
                </a:spcBef>
              </a:pPr>
              <a:r>
                <a:rPr lang="en-US" sz="1800" b="1">
                  <a:latin typeface="Arial" charset="0"/>
                </a:rPr>
                <a:t>warp 3 instruction 96</a:t>
              </a:r>
            </a:p>
          </p:txBody>
        </p:sp>
      </p:grpSp>
      <p:sp>
        <p:nvSpPr>
          <p:cNvPr id="34830" name="Marcador de número de diapositiva 3"/>
          <p:cNvSpPr>
            <a:spLocks noGrp="1"/>
          </p:cNvSpPr>
          <p:nvPr>
            <p:ph type="sldNum" sz="quarter" idx="11"/>
          </p:nvPr>
        </p:nvSpPr>
        <p:spPr bwMode="auto">
          <a:xfrm>
            <a:off x="7010400" y="6492875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r"/>
            <a:fld id="{8DF97CC2-CF8F-4BDA-B0A4-A08F867C5866}" type="slidenum">
              <a:rPr lang="es-ES_tradnl" sz="1400">
                <a:solidFill>
                  <a:srgbClr val="008000"/>
                </a:solidFill>
              </a:rPr>
              <a:pPr algn="r"/>
              <a:t>41</a:t>
            </a:fld>
            <a:endParaRPr lang="es-ES_tradnl" sz="1400">
              <a:solidFill>
                <a:srgbClr val="008000"/>
              </a:solidFill>
            </a:endParaRPr>
          </a:p>
        </p:txBody>
      </p:sp>
      <p:sp>
        <p:nvSpPr>
          <p:cNvPr id="34831" name="Título 89"/>
          <p:cNvSpPr>
            <a:spLocks noGrp="1"/>
          </p:cNvSpPr>
          <p:nvPr>
            <p:ph type="title"/>
          </p:nvPr>
        </p:nvSpPr>
        <p:spPr>
          <a:xfrm>
            <a:off x="457200" y="350838"/>
            <a:ext cx="8229600" cy="411162"/>
          </a:xfrm>
        </p:spPr>
        <p:txBody>
          <a:bodyPr/>
          <a:lstStyle/>
          <a:p>
            <a:r>
              <a:rPr lang="es-ES_tradnl" sz="3200" smtClean="0"/>
              <a:t>Scheduling of SIMD threads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Marcador de contenido 2"/>
          <p:cNvSpPr>
            <a:spLocks noGrp="1"/>
          </p:cNvSpPr>
          <p:nvPr>
            <p:ph idx="1"/>
          </p:nvPr>
        </p:nvSpPr>
        <p:spPr>
          <a:xfrm>
            <a:off x="457200" y="884238"/>
            <a:ext cx="8229600" cy="1464642"/>
          </a:xfrm>
        </p:spPr>
        <p:txBody>
          <a:bodyPr/>
          <a:lstStyle/>
          <a:p>
            <a:pPr eaLnBrk="1" hangingPunct="1"/>
            <a:r>
              <a:rPr lang="es-ES_tradnl" sz="2000" dirty="0" smtClean="0"/>
              <a:t>Long </a:t>
            </a:r>
            <a:r>
              <a:rPr lang="es-ES_tradnl" sz="2000" dirty="0" err="1" smtClean="0"/>
              <a:t>latency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operations</a:t>
            </a:r>
            <a:r>
              <a:rPr lang="es-ES_tradnl" sz="2000" dirty="0" smtClean="0"/>
              <a:t> (</a:t>
            </a:r>
            <a:r>
              <a:rPr lang="es-ES_tradnl" sz="2000" dirty="0" err="1" smtClean="0"/>
              <a:t>memory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accesses</a:t>
            </a:r>
            <a:r>
              <a:rPr lang="es-ES_tradnl" sz="2000" dirty="0" smtClean="0"/>
              <a:t>, </a:t>
            </a:r>
            <a:r>
              <a:rPr lang="es-ES_tradnl" sz="2000" dirty="0" err="1" smtClean="0"/>
              <a:t>special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function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units</a:t>
            </a:r>
            <a:r>
              <a:rPr lang="es-ES_tradnl" sz="2000" dirty="0" smtClean="0"/>
              <a:t>) =&gt; </a:t>
            </a:r>
            <a:r>
              <a:rPr lang="es-ES_tradnl" sz="2000" dirty="0" err="1" smtClean="0"/>
              <a:t>latency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hiding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by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scheduling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many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warps</a:t>
            </a:r>
            <a:r>
              <a:rPr lang="es-ES_tradnl" sz="2000" dirty="0" smtClean="0"/>
              <a:t> in </a:t>
            </a:r>
            <a:r>
              <a:rPr lang="es-ES_tradnl" sz="2000" dirty="0" err="1" smtClean="0"/>
              <a:t>between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dependend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operations</a:t>
            </a:r>
            <a:endParaRPr lang="es-ES_tradnl" sz="2000" dirty="0" smtClean="0"/>
          </a:p>
        </p:txBody>
      </p:sp>
      <p:grpSp>
        <p:nvGrpSpPr>
          <p:cNvPr id="2" name="Agrupar 29"/>
          <p:cNvGrpSpPr>
            <a:grpSpLocks/>
          </p:cNvGrpSpPr>
          <p:nvPr/>
        </p:nvGrpSpPr>
        <p:grpSpPr bwMode="auto">
          <a:xfrm>
            <a:off x="762000" y="2460625"/>
            <a:ext cx="3499918" cy="3632571"/>
            <a:chOff x="685800" y="2689423"/>
            <a:chExt cx="3048000" cy="3711377"/>
          </a:xfrm>
        </p:grpSpPr>
        <p:pic>
          <p:nvPicPr>
            <p:cNvPr id="35859" name="Imagen 13" descr="Multi_exec_1.eps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5800" y="2997200"/>
              <a:ext cx="1816100" cy="3403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860" name="CuadroTexto 27"/>
            <p:cNvSpPr txBox="1">
              <a:spLocks noChangeArrowheads="1"/>
            </p:cNvSpPr>
            <p:nvPr/>
          </p:nvSpPr>
          <p:spPr bwMode="auto">
            <a:xfrm>
              <a:off x="1079500" y="2689423"/>
              <a:ext cx="2654300" cy="276999"/>
            </a:xfrm>
            <a:prstGeom prst="rect">
              <a:avLst/>
            </a:prstGeom>
            <a:noFill/>
            <a:ln w="28575">
              <a:noFill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_tradnl" sz="1200">
                  <a:latin typeface="Arial" charset="0"/>
                  <a:cs typeface="Arial" charset="0"/>
                </a:rPr>
                <a:t>4 active warps (or SIMD threads)</a:t>
              </a:r>
            </a:p>
          </p:txBody>
        </p:sp>
      </p:grpSp>
      <p:grpSp>
        <p:nvGrpSpPr>
          <p:cNvPr id="3" name="Agrupar 30"/>
          <p:cNvGrpSpPr>
            <a:grpSpLocks/>
          </p:cNvGrpSpPr>
          <p:nvPr/>
        </p:nvGrpSpPr>
        <p:grpSpPr bwMode="auto">
          <a:xfrm>
            <a:off x="5111750" y="2465387"/>
            <a:ext cx="2340570" cy="3627909"/>
            <a:chOff x="5035550" y="2694043"/>
            <a:chExt cx="2038350" cy="3706757"/>
          </a:xfrm>
        </p:grpSpPr>
        <p:pic>
          <p:nvPicPr>
            <p:cNvPr id="35857" name="Imagen 20" descr="Multi_exec_1.eps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35550" y="2997200"/>
              <a:ext cx="1816100" cy="3403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858" name="CuadroTexto 28"/>
            <p:cNvSpPr txBox="1">
              <a:spLocks noChangeArrowheads="1"/>
            </p:cNvSpPr>
            <p:nvPr/>
          </p:nvSpPr>
          <p:spPr bwMode="auto">
            <a:xfrm>
              <a:off x="5486400" y="2694043"/>
              <a:ext cx="1587500" cy="276999"/>
            </a:xfrm>
            <a:prstGeom prst="rect">
              <a:avLst/>
            </a:prstGeom>
            <a:noFill/>
            <a:ln w="28575">
              <a:noFill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_tradnl" sz="1200">
                  <a:latin typeface="Arial" charset="0"/>
                  <a:cs typeface="Arial" charset="0"/>
                </a:rPr>
                <a:t>2 active warps</a:t>
              </a:r>
            </a:p>
          </p:txBody>
        </p:sp>
      </p:grpSp>
      <p:sp>
        <p:nvSpPr>
          <p:cNvPr id="35845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/>
              <a:t>Thread</a:t>
            </a:r>
            <a:r>
              <a:rPr lang="es-ES_tradnl" dirty="0" smtClean="0"/>
              <a:t> </a:t>
            </a:r>
            <a:r>
              <a:rPr lang="es-ES_tradnl" dirty="0" err="1" smtClean="0"/>
              <a:t>scheduling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hide</a:t>
            </a:r>
            <a:r>
              <a:rPr lang="es-ES_tradnl" dirty="0" smtClean="0"/>
              <a:t> </a:t>
            </a:r>
            <a:r>
              <a:rPr lang="es-ES_tradnl" dirty="0" err="1" smtClean="0"/>
              <a:t>latencies</a:t>
            </a:r>
            <a:endParaRPr lang="es-ES_tradnl" dirty="0" smtClean="0"/>
          </a:p>
        </p:txBody>
      </p:sp>
      <p:pic>
        <p:nvPicPr>
          <p:cNvPr id="15" name="Imagen 14" descr="Multi_exec_2.eps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00149" y="3365499"/>
            <a:ext cx="1574963" cy="56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Imagen 15" descr="Multi_exec_3.eps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00350" y="3936999"/>
            <a:ext cx="1677044" cy="1399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Imagen 16" descr="Multi_exec_4.eps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00149" y="3936999"/>
            <a:ext cx="1560380" cy="56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Imagen 17" descr="Multi_exec_5.eps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00149" y="4495800"/>
            <a:ext cx="1560380" cy="583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Imagen 18" descr="Multi_exec_6.eps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00149" y="5079999"/>
            <a:ext cx="1574963" cy="56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Imagen 19" descr="Multi_exec_7.eps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200149" y="5651499"/>
            <a:ext cx="1574963" cy="56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Imagen 21" descr="Multi_exec_2.eps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49899" y="3365499"/>
            <a:ext cx="1574963" cy="56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Imagen 22" descr="Multi_exec_3.eps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50100" y="3936999"/>
            <a:ext cx="1677044" cy="1399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Imagen 25" descr="Multi_exec_6.eps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49899" y="4000499"/>
            <a:ext cx="1574963" cy="56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Imagen 26" descr="Multi_exec_7.eps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49899" y="5295899"/>
            <a:ext cx="1574963" cy="56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9879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Handling </a:t>
            </a:r>
            <a:r>
              <a:rPr lang="en-US" dirty="0" smtClean="0"/>
              <a:t>Branch: Warp Divergence !!</a:t>
            </a:r>
            <a:endParaRPr lang="en-US" dirty="0"/>
          </a:p>
        </p:txBody>
      </p:sp>
      <p:sp>
        <p:nvSpPr>
          <p:cNvPr id="2639880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152400" y="914400"/>
            <a:ext cx="8610600" cy="457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Threads within a warp are free to branch.</a:t>
            </a:r>
          </a:p>
        </p:txBody>
      </p:sp>
      <p:pic>
        <p:nvPicPr>
          <p:cNvPr id="26398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7125" y="1463675"/>
            <a:ext cx="3441700" cy="4946650"/>
          </a:xfrm>
          <a:prstGeom prst="rect">
            <a:avLst/>
          </a:prstGeom>
          <a:noFill/>
        </p:spPr>
      </p:pic>
      <p:sp>
        <p:nvSpPr>
          <p:cNvPr id="2639877" name="Text Box 5"/>
          <p:cNvSpPr txBox="1">
            <a:spLocks noChangeArrowheads="1"/>
          </p:cNvSpPr>
          <p:nvPr/>
        </p:nvSpPr>
        <p:spPr bwMode="auto">
          <a:xfrm>
            <a:off x="304800" y="1981200"/>
            <a:ext cx="3587750" cy="202247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CC"/>
            </a:extrusionClr>
          </a:sp3d>
        </p:spPr>
        <p:txBody>
          <a:bodyPr lIns="0" tIns="0" rIns="0" bIns="0">
            <a:spAutoFit/>
            <a:flatTx/>
          </a:bodyPr>
          <a:lstStyle/>
          <a:p>
            <a:pPr algn="l" defTabSz="822325">
              <a:lnSpc>
                <a:spcPct val="95000"/>
              </a:lnSpc>
            </a:pPr>
            <a:r>
              <a:rPr lang="en-US" sz="2000" b="1">
                <a:solidFill>
                  <a:srgbClr val="000000"/>
                </a:solidFill>
                <a:latin typeface="Courier New" pitchFamily="49" charset="0"/>
              </a:rPr>
              <a:t>if( $r17 &gt; $r19 ){</a:t>
            </a:r>
            <a:endParaRPr lang="en-US" sz="2000" b="1">
              <a:latin typeface="Courier New" pitchFamily="49" charset="0"/>
            </a:endParaRPr>
          </a:p>
          <a:p>
            <a:pPr algn="l" defTabSz="822325">
              <a:lnSpc>
                <a:spcPct val="95000"/>
              </a:lnSpc>
            </a:pPr>
            <a:r>
              <a:rPr lang="en-US" sz="2000" b="1">
                <a:solidFill>
                  <a:srgbClr val="000000"/>
                </a:solidFill>
                <a:latin typeface="Courier New" pitchFamily="49" charset="0"/>
              </a:rPr>
              <a:t>    </a:t>
            </a:r>
            <a:r>
              <a:rPr lang="en-US" sz="2000" b="1">
                <a:solidFill>
                  <a:srgbClr val="3D85C6"/>
                </a:solidFill>
                <a:latin typeface="Courier New" pitchFamily="49" charset="0"/>
              </a:rPr>
              <a:t>$r16 = $r20 + $r31</a:t>
            </a:r>
            <a:r>
              <a:rPr lang="en-US" sz="2000" b="1">
                <a:solidFill>
                  <a:srgbClr val="000000"/>
                </a:solidFill>
                <a:latin typeface="Courier New" pitchFamily="49" charset="0"/>
              </a:rPr>
              <a:t> </a:t>
            </a:r>
            <a:endParaRPr lang="en-US" sz="2000" b="1">
              <a:latin typeface="Courier New" pitchFamily="49" charset="0"/>
            </a:endParaRPr>
          </a:p>
          <a:p>
            <a:pPr algn="l" defTabSz="822325">
              <a:lnSpc>
                <a:spcPct val="95000"/>
              </a:lnSpc>
            </a:pPr>
            <a:r>
              <a:rPr lang="en-US" sz="2000" b="1">
                <a:solidFill>
                  <a:srgbClr val="000000"/>
                </a:solidFill>
                <a:latin typeface="Courier New" pitchFamily="49" charset="0"/>
              </a:rPr>
              <a:t>}</a:t>
            </a:r>
            <a:endParaRPr lang="en-US" sz="2000" b="1">
              <a:latin typeface="Courier New" pitchFamily="49" charset="0"/>
            </a:endParaRPr>
          </a:p>
          <a:p>
            <a:pPr algn="l" defTabSz="822325">
              <a:lnSpc>
                <a:spcPct val="95000"/>
              </a:lnSpc>
            </a:pPr>
            <a:r>
              <a:rPr lang="en-US" sz="2000" b="1">
                <a:solidFill>
                  <a:srgbClr val="000000"/>
                </a:solidFill>
                <a:latin typeface="Courier New" pitchFamily="49" charset="0"/>
              </a:rPr>
              <a:t>else{</a:t>
            </a:r>
            <a:endParaRPr lang="en-US" sz="2000" b="1">
              <a:latin typeface="Courier New" pitchFamily="49" charset="0"/>
            </a:endParaRPr>
          </a:p>
          <a:p>
            <a:pPr algn="l" defTabSz="822325">
              <a:lnSpc>
                <a:spcPct val="95000"/>
              </a:lnSpc>
            </a:pPr>
            <a:r>
              <a:rPr lang="en-US" sz="2000" b="1">
                <a:solidFill>
                  <a:srgbClr val="000000"/>
                </a:solidFill>
                <a:latin typeface="Courier New" pitchFamily="49" charset="0"/>
              </a:rPr>
              <a:t>    </a:t>
            </a:r>
            <a:r>
              <a:rPr lang="en-US" sz="2000" b="1">
                <a:solidFill>
                  <a:srgbClr val="A64D79"/>
                </a:solidFill>
                <a:latin typeface="Courier New" pitchFamily="49" charset="0"/>
              </a:rPr>
              <a:t>$r16 = $r21 - $r32</a:t>
            </a:r>
            <a:r>
              <a:rPr lang="en-US" sz="2000" b="1">
                <a:solidFill>
                  <a:srgbClr val="000000"/>
                </a:solidFill>
                <a:latin typeface="Courier New" pitchFamily="49" charset="0"/>
              </a:rPr>
              <a:t> </a:t>
            </a:r>
            <a:endParaRPr lang="en-US" sz="2000" b="1">
              <a:latin typeface="Courier New" pitchFamily="49" charset="0"/>
            </a:endParaRPr>
          </a:p>
          <a:p>
            <a:pPr algn="l" defTabSz="822325">
              <a:lnSpc>
                <a:spcPct val="95000"/>
              </a:lnSpc>
            </a:pPr>
            <a:r>
              <a:rPr lang="en-US" sz="2000" b="1">
                <a:solidFill>
                  <a:srgbClr val="000000"/>
                </a:solidFill>
                <a:latin typeface="Courier New" pitchFamily="49" charset="0"/>
              </a:rPr>
              <a:t>}</a:t>
            </a:r>
            <a:endParaRPr lang="en-US" sz="2000" b="1">
              <a:latin typeface="Courier New" pitchFamily="49" charset="0"/>
            </a:endParaRPr>
          </a:p>
          <a:p>
            <a:pPr algn="l" defTabSz="822325">
              <a:lnSpc>
                <a:spcPct val="95000"/>
              </a:lnSpc>
            </a:pPr>
            <a:r>
              <a:rPr lang="en-US" sz="2000" b="1">
                <a:solidFill>
                  <a:srgbClr val="000000"/>
                </a:solidFill>
                <a:latin typeface="Courier New" pitchFamily="49" charset="0"/>
              </a:rPr>
              <a:t>$r18 = $r15 + $r16</a:t>
            </a:r>
          </a:p>
        </p:txBody>
      </p:sp>
      <p:sp>
        <p:nvSpPr>
          <p:cNvPr id="2639878" name="Text Box 6"/>
          <p:cNvSpPr txBox="1">
            <a:spLocks noChangeArrowheads="1"/>
          </p:cNvSpPr>
          <p:nvPr/>
        </p:nvSpPr>
        <p:spPr bwMode="auto">
          <a:xfrm>
            <a:off x="131763" y="6583363"/>
            <a:ext cx="8682037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 defTabSz="822325">
              <a:lnSpc>
                <a:spcPct val="95000"/>
              </a:lnSpc>
            </a:pPr>
            <a:r>
              <a:rPr lang="en-US" sz="1200">
                <a:solidFill>
                  <a:srgbClr val="000000"/>
                </a:solidFill>
                <a:latin typeface="Arial" pitchFamily="34" charset="0"/>
              </a:rPr>
              <a:t>Assembly code on the right are disassembled from cuda binary (cubin) using "decuda", </a:t>
            </a:r>
            <a:r>
              <a:rPr lang="en-US" sz="1200" u="sng">
                <a:solidFill>
                  <a:srgbClr val="0000FF"/>
                </a:solidFill>
                <a:latin typeface="Arial" pitchFamily="34" charset="0"/>
                <a:hlinkClick r:id="rId4"/>
              </a:rPr>
              <a:t>link</a:t>
            </a:r>
            <a:endParaRPr lang="en-US" sz="1200" u="sng">
              <a:solidFill>
                <a:srgbClr val="0000FF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2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Branch Divergence within a Warp</a:t>
            </a:r>
          </a:p>
        </p:txBody>
      </p:sp>
      <p:sp>
        <p:nvSpPr>
          <p:cNvPr id="264192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10600" cy="1096963"/>
          </a:xfrm>
        </p:spPr>
        <p:txBody>
          <a:bodyPr/>
          <a:lstStyle/>
          <a:p>
            <a:r>
              <a:rPr lang="en-US" sz="2200" dirty="0"/>
              <a:t>If threads within a warp diverge, both paths have to be executed.</a:t>
            </a:r>
          </a:p>
          <a:p>
            <a:r>
              <a:rPr lang="en-US" sz="2200" dirty="0"/>
              <a:t>Masks are set to filter out threads not executing on current path. </a:t>
            </a:r>
          </a:p>
        </p:txBody>
      </p:sp>
      <p:pic>
        <p:nvPicPr>
          <p:cNvPr id="26419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60638"/>
            <a:ext cx="9109075" cy="42560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7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CPU Programming: NVIDIA </a:t>
            </a:r>
            <a:r>
              <a:rPr lang="en-US" dirty="0" err="1"/>
              <a:t>CUDA</a:t>
            </a:r>
            <a:r>
              <a:rPr lang="en-US" dirty="0"/>
              <a:t> example</a:t>
            </a:r>
          </a:p>
        </p:txBody>
      </p:sp>
      <p:sp>
        <p:nvSpPr>
          <p:cNvPr id="279757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28600" y="2743200"/>
            <a:ext cx="3962400" cy="2432050"/>
          </a:xfrm>
          <a:solidFill>
            <a:srgbClr val="FFFFCC"/>
          </a:solidFill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CC"/>
            </a:extrusionClr>
          </a:sp3d>
        </p:spPr>
        <p:txBody>
          <a:bodyPr lIns="0" tIns="0" rIns="0" bIns="0">
            <a:flatTx/>
          </a:bodyPr>
          <a:lstStyle/>
          <a:p>
            <a:pPr marL="0" indent="0">
              <a:lnSpc>
                <a:spcPct val="95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sz="2400" b="1">
                <a:latin typeface="Courier New" pitchFamily="49" charset="0"/>
              </a:rPr>
              <a:t>Single thread program</a:t>
            </a:r>
          </a:p>
          <a:p>
            <a:pPr marL="0" indent="0">
              <a:lnSpc>
                <a:spcPct val="95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sz="2000" b="1">
                <a:latin typeface="Courier New" pitchFamily="49" charset="0"/>
              </a:rPr>
              <a:t> </a:t>
            </a:r>
          </a:p>
          <a:p>
            <a:pPr marL="0" indent="0">
              <a:lnSpc>
                <a:spcPct val="95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sz="2000" b="1">
                <a:latin typeface="Courier New" pitchFamily="49" charset="0"/>
              </a:rPr>
              <a:t>float A[4][8];</a:t>
            </a:r>
          </a:p>
          <a:p>
            <a:pPr marL="0" indent="0">
              <a:lnSpc>
                <a:spcPct val="95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sz="2000" b="1">
                <a:latin typeface="Courier New" pitchFamily="49" charset="0"/>
              </a:rPr>
              <a:t>do-all(i=0;i&lt;4;i++){</a:t>
            </a:r>
          </a:p>
          <a:p>
            <a:pPr marL="0" indent="0">
              <a:lnSpc>
                <a:spcPct val="95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sz="2000" b="1">
                <a:latin typeface="Courier New" pitchFamily="49" charset="0"/>
              </a:rPr>
              <a:t>    do-all(j=0;j&lt;8;j++){</a:t>
            </a:r>
          </a:p>
          <a:p>
            <a:pPr marL="0" indent="0">
              <a:lnSpc>
                <a:spcPct val="95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sz="2000" b="1">
                <a:latin typeface="Courier New" pitchFamily="49" charset="0"/>
              </a:rPr>
              <a:t>        A[i][j]++; </a:t>
            </a:r>
          </a:p>
          <a:p>
            <a:pPr marL="0" indent="0">
              <a:lnSpc>
                <a:spcPct val="95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sz="2000" b="1">
                <a:latin typeface="Courier New" pitchFamily="49" charset="0"/>
              </a:rPr>
              <a:t>    }</a:t>
            </a:r>
          </a:p>
          <a:p>
            <a:pPr marL="0" indent="0">
              <a:lnSpc>
                <a:spcPct val="95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sz="2000" b="1">
                <a:latin typeface="Courier New" pitchFamily="49" charset="0"/>
              </a:rPr>
              <a:t>} </a:t>
            </a:r>
          </a:p>
        </p:txBody>
      </p:sp>
      <p:sp>
        <p:nvSpPr>
          <p:cNvPr id="2797572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0" y="2743200"/>
            <a:ext cx="4343400" cy="3276600"/>
          </a:xfrm>
          <a:solidFill>
            <a:srgbClr val="FFFFCC"/>
          </a:solidFill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CC"/>
            </a:extrusionClr>
          </a:sp3d>
        </p:spPr>
        <p:txBody>
          <a:bodyPr lIns="0" tIns="0" rIns="0" bIns="0">
            <a:flatTx/>
          </a:bodyPr>
          <a:lstStyle/>
          <a:p>
            <a:pPr marL="0" indent="0">
              <a:lnSpc>
                <a:spcPct val="95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sz="2400" b="1" dirty="0" err="1">
                <a:latin typeface="Courier New" pitchFamily="49" charset="0"/>
              </a:rPr>
              <a:t>CUDA</a:t>
            </a:r>
            <a:r>
              <a:rPr lang="en-US" sz="2400" b="1" dirty="0">
                <a:latin typeface="Courier New" pitchFamily="49" charset="0"/>
              </a:rPr>
              <a:t> program</a:t>
            </a:r>
          </a:p>
          <a:p>
            <a:pPr marL="0" indent="0">
              <a:lnSpc>
                <a:spcPct val="95000"/>
              </a:lnSpc>
              <a:spcBef>
                <a:spcPct val="0"/>
              </a:spcBef>
              <a:buFont typeface="Wingdings" pitchFamily="2" charset="2"/>
              <a:buNone/>
            </a:pPr>
            <a:endParaRPr lang="en-US" sz="2000" b="1" dirty="0">
              <a:latin typeface="Courier New" pitchFamily="49" charset="0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sz="2000" b="1" dirty="0">
                <a:latin typeface="Courier New" pitchFamily="49" charset="0"/>
              </a:rPr>
              <a:t>float A[4][8]; </a:t>
            </a:r>
          </a:p>
          <a:p>
            <a:pPr marL="0" indent="0">
              <a:lnSpc>
                <a:spcPct val="95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sz="2000" b="1" dirty="0">
                <a:latin typeface="Courier New" pitchFamily="49" charset="0"/>
              </a:rPr>
              <a:t> </a:t>
            </a:r>
          </a:p>
          <a:p>
            <a:pPr marL="0" indent="0">
              <a:lnSpc>
                <a:spcPct val="95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sz="2000" b="1" dirty="0" err="1">
                <a:latin typeface="Courier New" pitchFamily="49" charset="0"/>
              </a:rPr>
              <a:t>kernelF</a:t>
            </a:r>
            <a:r>
              <a:rPr lang="en-US" sz="2000" b="1" dirty="0" smtClean="0">
                <a:latin typeface="Courier New" pitchFamily="49" charset="0"/>
              </a:rPr>
              <a:t>&lt;&lt;&lt;(2,2),(4,2)&gt;&gt;&gt;(</a:t>
            </a:r>
            <a:r>
              <a:rPr lang="en-US" sz="2000" b="1" dirty="0">
                <a:latin typeface="Courier New" pitchFamily="49" charset="0"/>
              </a:rPr>
              <a:t>A);</a:t>
            </a:r>
          </a:p>
          <a:p>
            <a:pPr marL="0" indent="0">
              <a:lnSpc>
                <a:spcPct val="95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sz="2000" b="1" dirty="0">
                <a:latin typeface="Courier New" pitchFamily="49" charset="0"/>
              </a:rPr>
              <a:t> </a:t>
            </a:r>
          </a:p>
          <a:p>
            <a:pPr marL="0" indent="0">
              <a:lnSpc>
                <a:spcPct val="95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sz="2000" b="1" dirty="0">
                <a:latin typeface="Courier New" pitchFamily="49" charset="0"/>
              </a:rPr>
              <a:t>__device__    </a:t>
            </a:r>
            <a:r>
              <a:rPr lang="en-US" sz="2000" b="1" dirty="0" err="1">
                <a:latin typeface="Courier New" pitchFamily="49" charset="0"/>
              </a:rPr>
              <a:t>kernelF</a:t>
            </a:r>
            <a:r>
              <a:rPr lang="en-US" sz="2000" b="1" dirty="0">
                <a:latin typeface="Courier New" pitchFamily="49" charset="0"/>
              </a:rPr>
              <a:t>(A){</a:t>
            </a:r>
          </a:p>
          <a:p>
            <a:pPr marL="0" indent="0">
              <a:lnSpc>
                <a:spcPct val="95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sz="2000" b="1" dirty="0">
                <a:latin typeface="Courier New" pitchFamily="49" charset="0"/>
              </a:rPr>
              <a:t>    </a:t>
            </a:r>
            <a:r>
              <a:rPr lang="en-US" sz="2000" b="1" dirty="0" err="1">
                <a:latin typeface="Courier New" pitchFamily="49" charset="0"/>
              </a:rPr>
              <a:t>i</a:t>
            </a:r>
            <a:r>
              <a:rPr lang="en-US" sz="2000" b="1" dirty="0">
                <a:latin typeface="Courier New" pitchFamily="49" charset="0"/>
              </a:rPr>
              <a:t> = </a:t>
            </a:r>
            <a:r>
              <a:rPr lang="en-US" sz="2000" b="1" dirty="0" err="1">
                <a:latin typeface="Courier New" pitchFamily="49" charset="0"/>
              </a:rPr>
              <a:t>blockIdx.x</a:t>
            </a:r>
            <a:r>
              <a:rPr lang="en-US" sz="2000" b="1" dirty="0">
                <a:latin typeface="Courier New" pitchFamily="49" charset="0"/>
              </a:rPr>
              <a:t>;</a:t>
            </a:r>
          </a:p>
          <a:p>
            <a:pPr marL="0" indent="0">
              <a:lnSpc>
                <a:spcPct val="95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sz="2000" b="1" dirty="0">
                <a:latin typeface="Courier New" pitchFamily="49" charset="0"/>
              </a:rPr>
              <a:t>    j = </a:t>
            </a:r>
            <a:r>
              <a:rPr lang="en-US" sz="2000" b="1" dirty="0" err="1">
                <a:latin typeface="Courier New" pitchFamily="49" charset="0"/>
              </a:rPr>
              <a:t>threadIdx.x</a:t>
            </a:r>
            <a:r>
              <a:rPr lang="en-US" sz="2000" b="1" dirty="0">
                <a:latin typeface="Courier New" pitchFamily="49" charset="0"/>
              </a:rPr>
              <a:t>;</a:t>
            </a:r>
          </a:p>
          <a:p>
            <a:pPr marL="0" indent="0">
              <a:lnSpc>
                <a:spcPct val="95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sz="2000" b="1" dirty="0">
                <a:latin typeface="Courier New" pitchFamily="49" charset="0"/>
              </a:rPr>
              <a:t>    A[</a:t>
            </a:r>
            <a:r>
              <a:rPr lang="en-US" sz="2000" b="1" dirty="0" err="1">
                <a:latin typeface="Courier New" pitchFamily="49" charset="0"/>
              </a:rPr>
              <a:t>i</a:t>
            </a:r>
            <a:r>
              <a:rPr lang="en-US" sz="2000" b="1" dirty="0">
                <a:latin typeface="Courier New" pitchFamily="49" charset="0"/>
              </a:rPr>
              <a:t>][j]++;</a:t>
            </a:r>
          </a:p>
          <a:p>
            <a:pPr marL="0" indent="0">
              <a:lnSpc>
                <a:spcPct val="95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sz="2000" b="1" dirty="0">
                <a:latin typeface="Courier New" pitchFamily="49" charset="0"/>
              </a:rPr>
              <a:t>}</a:t>
            </a:r>
          </a:p>
          <a:p>
            <a:pPr marL="0" indent="0">
              <a:lnSpc>
                <a:spcPct val="95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sz="2000" b="1" dirty="0">
                <a:latin typeface="Courier New" pitchFamily="49" charset="0"/>
              </a:rPr>
              <a:t> </a:t>
            </a:r>
          </a:p>
          <a:p>
            <a:pPr marL="0" indent="0">
              <a:lnSpc>
                <a:spcPct val="95000"/>
              </a:lnSpc>
              <a:spcBef>
                <a:spcPct val="0"/>
              </a:spcBef>
              <a:buFont typeface="Wingdings" pitchFamily="2" charset="2"/>
              <a:buNone/>
            </a:pPr>
            <a:endParaRPr lang="en-US" sz="2000" b="1" dirty="0">
              <a:latin typeface="Courier New" pitchFamily="49" charset="0"/>
            </a:endParaRPr>
          </a:p>
        </p:txBody>
      </p:sp>
      <p:sp>
        <p:nvSpPr>
          <p:cNvPr id="2797573" name="Text Box 5"/>
          <p:cNvSpPr txBox="1">
            <a:spLocks noChangeArrowheads="1"/>
          </p:cNvSpPr>
          <p:nvPr/>
        </p:nvSpPr>
        <p:spPr bwMode="auto">
          <a:xfrm>
            <a:off x="222250" y="1006475"/>
            <a:ext cx="8643938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411163" lvl="1" indent="-307975" algn="l" defTabSz="822325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dirty="0" err="1">
                <a:solidFill>
                  <a:srgbClr val="000000"/>
                </a:solidFill>
                <a:latin typeface="Arial" pitchFamily="34" charset="0"/>
              </a:rPr>
              <a:t>CUDA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 program expresses data level parallelism (</a:t>
            </a:r>
            <a:r>
              <a:rPr lang="en-US" dirty="0" err="1">
                <a:solidFill>
                  <a:srgbClr val="000000"/>
                </a:solidFill>
                <a:latin typeface="Arial" pitchFamily="34" charset="0"/>
              </a:rPr>
              <a:t>DLP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) in terms of thread level parallelism (</a:t>
            </a:r>
            <a:r>
              <a:rPr lang="en-US" dirty="0" err="1">
                <a:solidFill>
                  <a:srgbClr val="000000"/>
                </a:solidFill>
                <a:latin typeface="Arial" pitchFamily="34" charset="0"/>
              </a:rPr>
              <a:t>TLP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).</a:t>
            </a:r>
            <a:endParaRPr lang="en-US" sz="2200" dirty="0"/>
          </a:p>
          <a:p>
            <a:pPr marL="411163" lvl="1" indent="-307975" algn="l" defTabSz="822325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Hardware converts </a:t>
            </a:r>
            <a:r>
              <a:rPr lang="en-US" dirty="0" err="1">
                <a:solidFill>
                  <a:srgbClr val="000000"/>
                </a:solidFill>
                <a:latin typeface="Arial" pitchFamily="34" charset="0"/>
              </a:rPr>
              <a:t>TLP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 into </a:t>
            </a:r>
            <a:r>
              <a:rPr lang="en-US" dirty="0" err="1">
                <a:solidFill>
                  <a:srgbClr val="000000"/>
                </a:solidFill>
                <a:latin typeface="Arial" pitchFamily="34" charset="0"/>
              </a:rPr>
              <a:t>DLP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 at run time.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909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CUDA Programming</a:t>
            </a:r>
          </a:p>
        </p:txBody>
      </p:sp>
      <p:sp>
        <p:nvSpPr>
          <p:cNvPr id="264909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692275"/>
            <a:ext cx="3657600" cy="2889250"/>
          </a:xfrm>
          <a:solidFill>
            <a:srgbClr val="FFFFCC"/>
          </a:solidFill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CC"/>
            </a:extrusionClr>
          </a:sp3d>
        </p:spPr>
        <p:txBody>
          <a:bodyPr lIns="0" tIns="0" rIns="0" bIns="0">
            <a:flatTx/>
          </a:bodyPr>
          <a:lstStyle/>
          <a:p>
            <a:pPr marL="0" indent="0">
              <a:lnSpc>
                <a:spcPct val="95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sz="1400" b="1">
                <a:solidFill>
                  <a:srgbClr val="38761D"/>
                </a:solidFill>
                <a:latin typeface="Courier New" pitchFamily="49" charset="0"/>
              </a:rPr>
              <a:t>kernelF</a:t>
            </a:r>
            <a:r>
              <a:rPr lang="en-US" sz="1600" b="1">
                <a:solidFill>
                  <a:srgbClr val="FF3300"/>
                </a:solidFill>
                <a:latin typeface="Courier New" pitchFamily="49" charset="0"/>
              </a:rPr>
              <a:t>&lt;&lt;&lt;(2,2),(4,2)&gt;&gt;&gt;</a:t>
            </a:r>
            <a:r>
              <a:rPr lang="en-US" sz="1400" b="1">
                <a:solidFill>
                  <a:srgbClr val="38761D"/>
                </a:solidFill>
                <a:latin typeface="Courier New" pitchFamily="49" charset="0"/>
              </a:rPr>
              <a:t>(A);</a:t>
            </a:r>
            <a:endParaRPr lang="en-US" sz="1400" b="1">
              <a:latin typeface="Courier New" pitchFamily="49" charset="0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sz="1400" b="1">
                <a:solidFill>
                  <a:srgbClr val="38761D"/>
                </a:solidFill>
                <a:latin typeface="Courier New" pitchFamily="49" charset="0"/>
              </a:rPr>
              <a:t> </a:t>
            </a:r>
            <a:endParaRPr lang="en-US" sz="1400" b="1">
              <a:latin typeface="Courier New" pitchFamily="49" charset="0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sz="1400" b="1">
                <a:solidFill>
                  <a:srgbClr val="38761D"/>
                </a:solidFill>
                <a:latin typeface="Courier New" pitchFamily="49" charset="0"/>
              </a:rPr>
              <a:t>__device__    kernelF(A){</a:t>
            </a:r>
            <a:endParaRPr lang="en-US" sz="1400" b="1">
              <a:latin typeface="Courier New" pitchFamily="49" charset="0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sz="1400" b="1">
                <a:solidFill>
                  <a:srgbClr val="38761D"/>
                </a:solidFill>
                <a:latin typeface="Courier New" pitchFamily="49" charset="0"/>
              </a:rPr>
              <a:t>    i = blockDim.x * blockIdx.y</a:t>
            </a:r>
            <a:endParaRPr lang="en-US" sz="1400" b="1">
              <a:latin typeface="Courier New" pitchFamily="49" charset="0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sz="1400" b="1">
                <a:solidFill>
                  <a:srgbClr val="38761D"/>
                </a:solidFill>
                <a:latin typeface="Courier New" pitchFamily="49" charset="0"/>
              </a:rPr>
              <a:t>        + blockIdx.x;</a:t>
            </a:r>
            <a:endParaRPr lang="en-US" sz="1400" b="1">
              <a:latin typeface="Courier New" pitchFamily="49" charset="0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sz="1400" b="1">
                <a:solidFill>
                  <a:srgbClr val="38761D"/>
                </a:solidFill>
                <a:latin typeface="Courier New" pitchFamily="49" charset="0"/>
              </a:rPr>
              <a:t>    j = threadDim.x * threadIdx.y</a:t>
            </a:r>
            <a:endParaRPr lang="en-US" sz="1400" b="1">
              <a:latin typeface="Courier New" pitchFamily="49" charset="0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sz="1400" b="1">
                <a:solidFill>
                  <a:srgbClr val="38761D"/>
                </a:solidFill>
                <a:latin typeface="Courier New" pitchFamily="49" charset="0"/>
              </a:rPr>
              <a:t>        + threadIdx.x;</a:t>
            </a:r>
            <a:endParaRPr lang="en-US" sz="1400" b="1">
              <a:latin typeface="Courier New" pitchFamily="49" charset="0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sz="1400" b="1">
                <a:solidFill>
                  <a:srgbClr val="38761D"/>
                </a:solidFill>
                <a:latin typeface="Courier New" pitchFamily="49" charset="0"/>
              </a:rPr>
              <a:t>    A[i][j]++;</a:t>
            </a:r>
            <a:endParaRPr lang="en-US" sz="1400" b="1">
              <a:latin typeface="Courier New" pitchFamily="49" charset="0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sz="1400" b="1">
                <a:solidFill>
                  <a:srgbClr val="38761D"/>
                </a:solidFill>
                <a:latin typeface="Courier New" pitchFamily="49" charset="0"/>
              </a:rPr>
              <a:t>}</a:t>
            </a:r>
            <a:endParaRPr lang="en-US" sz="1400" b="1">
              <a:latin typeface="Courier New" pitchFamily="49" charset="0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sz="1400" b="1">
                <a:solidFill>
                  <a:srgbClr val="38761D"/>
                </a:solidFill>
                <a:latin typeface="Courier New" pitchFamily="49" charset="0"/>
              </a:rPr>
              <a:t> </a:t>
            </a:r>
            <a:endParaRPr lang="en-US" sz="1400" b="1">
              <a:latin typeface="Courier New" pitchFamily="49" charset="0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Font typeface="Wingdings" pitchFamily="2" charset="2"/>
              <a:buNone/>
            </a:pPr>
            <a:endParaRPr lang="en-US" sz="1400" b="1">
              <a:solidFill>
                <a:srgbClr val="38761D"/>
              </a:solidFill>
              <a:latin typeface="Courier New" pitchFamily="49" charset="0"/>
            </a:endParaRPr>
          </a:p>
        </p:txBody>
      </p:sp>
      <p:sp>
        <p:nvSpPr>
          <p:cNvPr id="2649092" name="Text Box 4"/>
          <p:cNvSpPr txBox="1">
            <a:spLocks noChangeArrowheads="1"/>
          </p:cNvSpPr>
          <p:nvPr/>
        </p:nvSpPr>
        <p:spPr bwMode="auto">
          <a:xfrm>
            <a:off x="404813" y="1009650"/>
            <a:ext cx="8440737" cy="35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 defTabSz="822325">
              <a:lnSpc>
                <a:spcPct val="95000"/>
              </a:lnSpc>
            </a:pP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Both grid and thread block can have two dimensional 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index</a:t>
            </a:r>
            <a:endParaRPr lang="en-US" dirty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264909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32238" y="1554163"/>
            <a:ext cx="5113337" cy="5248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1143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Mapping Thread Blocks to SMs</a:t>
            </a:r>
          </a:p>
        </p:txBody>
      </p:sp>
      <p:sp>
        <p:nvSpPr>
          <p:cNvPr id="2651144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228600" y="838200"/>
            <a:ext cx="8610600" cy="14478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>
                <a:solidFill>
                  <a:srgbClr val="000000"/>
                </a:solidFill>
              </a:rPr>
              <a:t>Rules of the game:</a:t>
            </a:r>
          </a:p>
          <a:p>
            <a:pPr>
              <a:lnSpc>
                <a:spcPct val="80000"/>
              </a:lnSpc>
            </a:pPr>
            <a:r>
              <a:rPr lang="en-US" sz="2000" dirty="0">
                <a:solidFill>
                  <a:srgbClr val="000000"/>
                </a:solidFill>
              </a:rPr>
              <a:t>One thread block can only run on one </a:t>
            </a:r>
            <a:r>
              <a:rPr lang="en-US" sz="2000" dirty="0" smtClean="0">
                <a:solidFill>
                  <a:srgbClr val="000000"/>
                </a:solidFill>
              </a:rPr>
              <a:t>SM (</a:t>
            </a:r>
            <a:r>
              <a:rPr lang="en-US" sz="2000" dirty="0" err="1" smtClean="0">
                <a:solidFill>
                  <a:srgbClr val="000000"/>
                </a:solidFill>
              </a:rPr>
              <a:t>StreamMultiprocessor</a:t>
            </a:r>
            <a:r>
              <a:rPr lang="en-US" sz="2000" dirty="0" smtClean="0">
                <a:solidFill>
                  <a:srgbClr val="000000"/>
                </a:solidFill>
              </a:rPr>
              <a:t>)</a:t>
            </a: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000" dirty="0">
                <a:solidFill>
                  <a:srgbClr val="000000"/>
                </a:solidFill>
              </a:rPr>
              <a:t>Thread block can not migrate from one SM to another SM</a:t>
            </a: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000" dirty="0">
                <a:solidFill>
                  <a:srgbClr val="000000"/>
                </a:solidFill>
              </a:rPr>
              <a:t>Threads of the same thread block can share data using shared memory</a:t>
            </a:r>
          </a:p>
          <a:p>
            <a:pPr>
              <a:lnSpc>
                <a:spcPct val="80000"/>
              </a:lnSpc>
            </a:pPr>
            <a:endParaRPr lang="en-US" sz="2000" dirty="0"/>
          </a:p>
        </p:txBody>
      </p:sp>
      <p:pic>
        <p:nvPicPr>
          <p:cNvPr id="265114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659063"/>
            <a:ext cx="6858000" cy="4176712"/>
          </a:xfrm>
          <a:prstGeom prst="rect">
            <a:avLst/>
          </a:prstGeom>
          <a:noFill/>
        </p:spPr>
      </p:pic>
      <p:sp>
        <p:nvSpPr>
          <p:cNvPr id="2651141" name="Text Box 5"/>
          <p:cNvSpPr txBox="1">
            <a:spLocks noChangeArrowheads="1"/>
          </p:cNvSpPr>
          <p:nvPr/>
        </p:nvSpPr>
        <p:spPr bwMode="auto">
          <a:xfrm>
            <a:off x="2286000" y="2743200"/>
            <a:ext cx="638492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 defTabSz="822325">
              <a:lnSpc>
                <a:spcPct val="95000"/>
              </a:lnSpc>
            </a:pPr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Example: mapping 12 thread blocks on 4 SMs.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523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CUDA Compilation Trajectory</a:t>
            </a:r>
          </a:p>
        </p:txBody>
      </p:sp>
      <p:pic>
        <p:nvPicPr>
          <p:cNvPr id="26552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11363" y="2560638"/>
            <a:ext cx="4789487" cy="3932237"/>
          </a:xfrm>
          <a:prstGeom prst="rect">
            <a:avLst/>
          </a:prstGeom>
          <a:noFill/>
        </p:spPr>
      </p:pic>
      <p:sp>
        <p:nvSpPr>
          <p:cNvPr id="2655236" name="Text Box 4"/>
          <p:cNvSpPr txBox="1">
            <a:spLocks noChangeArrowheads="1"/>
          </p:cNvSpPr>
          <p:nvPr/>
        </p:nvSpPr>
        <p:spPr bwMode="auto">
          <a:xfrm>
            <a:off x="322263" y="914400"/>
            <a:ext cx="8386762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 defTabSz="822325">
              <a:lnSpc>
                <a:spcPct val="95000"/>
              </a:lnSpc>
            </a:pPr>
            <a:r>
              <a:rPr lang="en-US" sz="1900">
                <a:solidFill>
                  <a:srgbClr val="FF0000"/>
                </a:solidFill>
                <a:latin typeface="Arial" pitchFamily="34" charset="0"/>
              </a:rPr>
              <a:t>cudafe</a:t>
            </a:r>
            <a:r>
              <a:rPr lang="en-US" sz="1900">
                <a:solidFill>
                  <a:srgbClr val="000000"/>
                </a:solidFill>
                <a:latin typeface="Arial" pitchFamily="34" charset="0"/>
              </a:rPr>
              <a:t>: CUDA front end</a:t>
            </a:r>
            <a:endParaRPr lang="en-US" sz="2200"/>
          </a:p>
          <a:p>
            <a:pPr algn="l" defTabSz="822325">
              <a:lnSpc>
                <a:spcPct val="95000"/>
              </a:lnSpc>
            </a:pPr>
            <a:r>
              <a:rPr lang="en-US" sz="1900">
                <a:solidFill>
                  <a:srgbClr val="FF0000"/>
                </a:solidFill>
                <a:latin typeface="Arial" pitchFamily="34" charset="0"/>
              </a:rPr>
              <a:t>nvopencc</a:t>
            </a:r>
            <a:r>
              <a:rPr lang="en-US" sz="1900">
                <a:solidFill>
                  <a:srgbClr val="000000"/>
                </a:solidFill>
                <a:latin typeface="Arial" pitchFamily="34" charset="0"/>
              </a:rPr>
              <a:t>: customized open64 compiler for CUDA</a:t>
            </a:r>
            <a:endParaRPr lang="en-US" sz="2200"/>
          </a:p>
          <a:p>
            <a:pPr algn="l" defTabSz="822325">
              <a:lnSpc>
                <a:spcPct val="95000"/>
              </a:lnSpc>
            </a:pPr>
            <a:r>
              <a:rPr lang="en-US" sz="1900">
                <a:solidFill>
                  <a:srgbClr val="FF0000"/>
                </a:solidFill>
                <a:latin typeface="Arial" pitchFamily="34" charset="0"/>
              </a:rPr>
              <a:t>ptx</a:t>
            </a:r>
            <a:r>
              <a:rPr lang="en-US" sz="1900">
                <a:solidFill>
                  <a:srgbClr val="000000"/>
                </a:solidFill>
                <a:latin typeface="Arial" pitchFamily="34" charset="0"/>
              </a:rPr>
              <a:t>: high level assemble code (documented)</a:t>
            </a:r>
            <a:endParaRPr lang="en-US" sz="2200"/>
          </a:p>
          <a:p>
            <a:pPr algn="l" defTabSz="822325">
              <a:lnSpc>
                <a:spcPct val="95000"/>
              </a:lnSpc>
            </a:pPr>
            <a:r>
              <a:rPr lang="en-US" sz="1900">
                <a:solidFill>
                  <a:srgbClr val="FF0000"/>
                </a:solidFill>
                <a:latin typeface="Arial" pitchFamily="34" charset="0"/>
              </a:rPr>
              <a:t>ptxas</a:t>
            </a:r>
            <a:r>
              <a:rPr lang="en-US" sz="1900">
                <a:solidFill>
                  <a:srgbClr val="000000"/>
                </a:solidFill>
                <a:latin typeface="Arial" pitchFamily="34" charset="0"/>
              </a:rPr>
              <a:t>: ptx assembler</a:t>
            </a:r>
            <a:endParaRPr lang="en-US" sz="2200"/>
          </a:p>
          <a:p>
            <a:pPr algn="l" defTabSz="822325">
              <a:lnSpc>
                <a:spcPct val="95000"/>
              </a:lnSpc>
            </a:pPr>
            <a:r>
              <a:rPr lang="en-US" sz="1900">
                <a:solidFill>
                  <a:srgbClr val="FF0000"/>
                </a:solidFill>
                <a:latin typeface="Arial" pitchFamily="34" charset="0"/>
              </a:rPr>
              <a:t>cubin</a:t>
            </a:r>
            <a:r>
              <a:rPr lang="en-US" sz="1900">
                <a:solidFill>
                  <a:srgbClr val="000000"/>
                </a:solidFill>
                <a:latin typeface="Arial" pitchFamily="34" charset="0"/>
              </a:rPr>
              <a:t>: CUDA binrary</a:t>
            </a:r>
          </a:p>
        </p:txBody>
      </p:sp>
      <p:sp>
        <p:nvSpPr>
          <p:cNvPr id="2655237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6583363"/>
            <a:ext cx="9042400" cy="239712"/>
          </a:xfrm>
        </p:spPr>
        <p:txBody>
          <a:bodyPr lIns="0" tIns="0" rIns="0" bIns="0"/>
          <a:lstStyle/>
          <a:p>
            <a:pPr marL="0" indent="0">
              <a:lnSpc>
                <a:spcPct val="95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sz="1100">
                <a:solidFill>
                  <a:srgbClr val="000000"/>
                </a:solidFill>
              </a:rPr>
              <a:t>decuda, </a:t>
            </a:r>
            <a:r>
              <a:rPr lang="en-US" sz="1100" u="sng">
                <a:solidFill>
                  <a:srgbClr val="0000FF"/>
                </a:solidFill>
                <a:hlinkClick r:id="rId4"/>
              </a:rPr>
              <a:t>http://wiki.github.com/laanwj/decuda</a:t>
            </a:r>
            <a:endParaRPr lang="en-US" sz="1100" u="sng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Threads and Blocks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073150"/>
            <a:ext cx="8864600" cy="5403850"/>
          </a:xfrm>
        </p:spPr>
        <p:txBody>
          <a:bodyPr/>
          <a:lstStyle/>
          <a:p>
            <a:pPr eaLnBrk="1" hangingPunct="1"/>
            <a:r>
              <a:rPr lang="en-US" dirty="0" smtClean="0"/>
              <a:t>A </a:t>
            </a:r>
            <a:r>
              <a:rPr lang="en-US" dirty="0" smtClean="0">
                <a:solidFill>
                  <a:schemeClr val="accent2"/>
                </a:solidFill>
              </a:rPr>
              <a:t>thread</a:t>
            </a:r>
            <a:r>
              <a:rPr lang="en-US" dirty="0" smtClean="0"/>
              <a:t> is associated with each data </a:t>
            </a:r>
            <a:r>
              <a:rPr lang="en-US" dirty="0" smtClean="0"/>
              <a:t>element / loop body</a:t>
            </a:r>
            <a:endParaRPr lang="en-US" dirty="0" smtClean="0"/>
          </a:p>
          <a:p>
            <a:pPr eaLnBrk="1" hangingPunct="1"/>
            <a:r>
              <a:rPr lang="en-US" dirty="0" smtClean="0"/>
              <a:t>Threads are organized into </a:t>
            </a:r>
            <a:r>
              <a:rPr lang="en-US" dirty="0" smtClean="0">
                <a:solidFill>
                  <a:schemeClr val="accent2"/>
                </a:solidFill>
              </a:rPr>
              <a:t>blocks</a:t>
            </a:r>
          </a:p>
          <a:p>
            <a:pPr eaLnBrk="1" hangingPunct="1"/>
            <a:r>
              <a:rPr lang="en-US" dirty="0" smtClean="0"/>
              <a:t>Blocks are organized into a </a:t>
            </a:r>
            <a:r>
              <a:rPr lang="en-US" dirty="0" smtClean="0">
                <a:solidFill>
                  <a:schemeClr val="accent2"/>
                </a:solidFill>
              </a:rPr>
              <a:t>grid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GPU hardware handles thread management, not applications or OS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2" descr="f04-02-97801238387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060848"/>
            <a:ext cx="4425720" cy="4569966"/>
          </a:xfrm>
          <a:prstGeom prst="rect">
            <a:avLst/>
          </a:prstGeom>
          <a:noFill/>
        </p:spPr>
      </p:pic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Vector Architecture</a:t>
            </a:r>
            <a:endParaRPr lang="en-AU" dirty="0" smtClean="0"/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9400" y="1073150"/>
            <a:ext cx="4436616" cy="54038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r>
              <a:rPr lang="en-US" dirty="0" smtClean="0"/>
              <a:t>Basic idea:</a:t>
            </a:r>
          </a:p>
          <a:p>
            <a:pPr lvl="1" eaLnBrk="1" hangingPunct="1"/>
            <a:r>
              <a:rPr lang="en-US" dirty="0" smtClean="0"/>
              <a:t>Read sets of data elements into “vector registers”</a:t>
            </a:r>
          </a:p>
          <a:p>
            <a:pPr lvl="1" eaLnBrk="1" hangingPunct="1"/>
            <a:r>
              <a:rPr lang="en-US" dirty="0" smtClean="0"/>
              <a:t>Operate on those registers</a:t>
            </a:r>
          </a:p>
          <a:p>
            <a:pPr lvl="1" eaLnBrk="1" hangingPunct="1"/>
            <a:r>
              <a:rPr lang="en-US" dirty="0" smtClean="0"/>
              <a:t>Disperse the results back into memory</a:t>
            </a:r>
          </a:p>
          <a:p>
            <a:pPr lvl="1" eaLnBrk="1" hangingPunct="1">
              <a:lnSpc>
                <a:spcPct val="90000"/>
              </a:lnSpc>
              <a:buNone/>
            </a:pPr>
            <a:endParaRPr lang="en-US" dirty="0" smtClean="0"/>
          </a:p>
          <a:p>
            <a:pPr eaLnBrk="1" hangingPunct="1">
              <a:lnSpc>
                <a:spcPct val="90000"/>
              </a:lnSpc>
              <a:buNone/>
            </a:pPr>
            <a:r>
              <a:rPr lang="en-US" dirty="0" smtClean="0"/>
              <a:t>Registers are controlled by compiler</a:t>
            </a:r>
          </a:p>
          <a:p>
            <a:pPr lvl="1" eaLnBrk="1" hangingPunct="1"/>
            <a:r>
              <a:rPr lang="en-US" dirty="0" smtClean="0"/>
              <a:t>Used to hide memory latency</a:t>
            </a:r>
          </a:p>
          <a:p>
            <a:pPr lvl="2" eaLnBrk="1" hangingPunct="1"/>
            <a:r>
              <a:rPr lang="en-US" dirty="0" smtClean="0"/>
              <a:t>by loading data early (many cycles before their use)</a:t>
            </a:r>
          </a:p>
          <a:p>
            <a:pPr lvl="1" eaLnBrk="1" hangingPunct="1"/>
            <a:r>
              <a:rPr lang="en-US" dirty="0" smtClean="0"/>
              <a:t>Leverage memory bandwidth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1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1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uiExpand="1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CUDA </a:t>
            </a:r>
            <a:r>
              <a:rPr lang="es-ES_tradnl" dirty="0" err="1" smtClean="0"/>
              <a:t>programming</a:t>
            </a:r>
            <a:r>
              <a:rPr lang="es-ES_tradnl" dirty="0" smtClean="0"/>
              <a:t> </a:t>
            </a:r>
            <a:r>
              <a:rPr lang="es-ES_tradnl" dirty="0" err="1" smtClean="0"/>
              <a:t>model</a:t>
            </a:r>
            <a:endParaRPr lang="es-ES_tradnl" dirty="0" smtClean="0"/>
          </a:p>
        </p:txBody>
      </p:sp>
      <p:sp>
        <p:nvSpPr>
          <p:cNvPr id="29699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Clr>
                <a:srgbClr val="0033CC"/>
              </a:buClr>
              <a:buSzPct val="60000"/>
              <a:buFont typeface="Arial" pitchFamily="34" charset="0"/>
              <a:buChar char="•"/>
            </a:pPr>
            <a:r>
              <a:rPr lang="en-US" dirty="0" err="1" smtClean="0">
                <a:solidFill>
                  <a:srgbClr val="003399"/>
                </a:solidFill>
              </a:rPr>
              <a:t>Arrangment</a:t>
            </a:r>
            <a:r>
              <a:rPr lang="en-US" dirty="0" smtClean="0">
                <a:solidFill>
                  <a:srgbClr val="003399"/>
                </a:solidFill>
              </a:rPr>
              <a:t>: Threads </a:t>
            </a:r>
            <a:r>
              <a:rPr lang="en-US" dirty="0" smtClean="0">
                <a:solidFill>
                  <a:srgbClr val="003399"/>
                </a:solidFill>
                <a:sym typeface="Symbol"/>
              </a:rPr>
              <a:t> Blocks  Grid (see also fig 4.13)</a:t>
            </a:r>
            <a:endParaRPr lang="en-US" sz="2000" dirty="0" smtClean="0">
              <a:solidFill>
                <a:srgbClr val="003399"/>
              </a:solidFill>
            </a:endParaRPr>
          </a:p>
          <a:p>
            <a:pPr marL="342900" lvl="1" indent="-342900">
              <a:lnSpc>
                <a:spcPct val="90000"/>
              </a:lnSpc>
              <a:buClr>
                <a:srgbClr val="0033CC"/>
              </a:buClr>
              <a:buSzPct val="60000"/>
              <a:buFont typeface="Arial" pitchFamily="34" charset="0"/>
              <a:buChar char="•"/>
            </a:pPr>
            <a:r>
              <a:rPr lang="en-US" dirty="0" smtClean="0">
                <a:solidFill>
                  <a:srgbClr val="003399"/>
                </a:solidFill>
              </a:rPr>
              <a:t>Single-instruction multiple-thread (SIMT) fashion</a:t>
            </a:r>
          </a:p>
          <a:p>
            <a:pPr marL="342900" lvl="1" indent="-342900">
              <a:lnSpc>
                <a:spcPct val="90000"/>
              </a:lnSpc>
              <a:buSzPct val="100000"/>
              <a:buFont typeface="Wingdings" pitchFamily="2" charset="2"/>
              <a:buBlip>
                <a:blip r:embed="rId3"/>
              </a:buBlip>
            </a:pPr>
            <a:endParaRPr lang="en-US" dirty="0" smtClean="0"/>
          </a:p>
        </p:txBody>
      </p:sp>
      <p:pic>
        <p:nvPicPr>
          <p:cNvPr id="29700" name="Imagen 11" descr="CUDA_progmodel.eps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60492" y="2276872"/>
            <a:ext cx="6405508" cy="4250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4615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100" y="228601"/>
            <a:ext cx="8547100" cy="608112"/>
          </a:xfrm>
        </p:spPr>
        <p:txBody>
          <a:bodyPr/>
          <a:lstStyle/>
          <a:p>
            <a:r>
              <a:rPr lang="en-US" dirty="0" smtClean="0"/>
              <a:t>Multi-threaded SIMD processor</a:t>
            </a:r>
            <a:endParaRPr lang="en-US" dirty="0"/>
          </a:p>
        </p:txBody>
      </p:sp>
      <p:pic>
        <p:nvPicPr>
          <p:cNvPr id="4" name="Picture 8" descr="f04-14-97801238387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868934"/>
            <a:ext cx="7028732" cy="581716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998861" y="4365104"/>
            <a:ext cx="2145139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en-US" sz="2000" dirty="0" smtClean="0"/>
              <a:t> Shown a single</a:t>
            </a:r>
            <a:br>
              <a:rPr lang="en-US" sz="2000" dirty="0" smtClean="0"/>
            </a:br>
            <a:r>
              <a:rPr lang="en-US" sz="2000" dirty="0" smtClean="0"/>
              <a:t>SM (streaming</a:t>
            </a:r>
            <a:br>
              <a:rPr lang="en-US" sz="2000" dirty="0" smtClean="0"/>
            </a:br>
            <a:r>
              <a:rPr lang="en-US" sz="2000" dirty="0" smtClean="0"/>
              <a:t>Multiprocessor</a:t>
            </a:r>
            <a:br>
              <a:rPr lang="en-US" sz="2000" dirty="0" smtClean="0"/>
            </a:br>
            <a:r>
              <a:rPr lang="en-US" sz="2000" dirty="0" smtClean="0"/>
              <a:t>with 16 lanes</a:t>
            </a:r>
          </a:p>
          <a:p>
            <a:pPr>
              <a:buFontTx/>
              <a:buChar char="-"/>
            </a:pPr>
            <a:r>
              <a:rPr lang="en-US" sz="2000" dirty="0" smtClean="0"/>
              <a:t>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Warp =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thread of SIMD</a:t>
            </a:r>
            <a:b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instructions</a:t>
            </a:r>
          </a:p>
          <a:p>
            <a:pPr>
              <a:buFontTx/>
              <a:buChar char="-"/>
            </a:pP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</a:t>
            </a:r>
            <a:endParaRPr lang="en-AU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908050"/>
            <a:ext cx="8270875" cy="511175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DAXPY (Y=</a:t>
            </a:r>
            <a:r>
              <a:rPr lang="en-US" sz="2400" dirty="0" err="1" smtClean="0"/>
              <a:t>aX</a:t>
            </a:r>
            <a:r>
              <a:rPr lang="en-US" sz="2400" dirty="0" smtClean="0"/>
              <a:t> + Y): vectors of length 8192</a:t>
            </a:r>
          </a:p>
          <a:p>
            <a:pPr lvl="1" eaLnBrk="1" hangingPunct="1"/>
            <a:r>
              <a:rPr lang="en-US" sz="2000" dirty="0" smtClean="0"/>
              <a:t>Independent loop iterations</a:t>
            </a:r>
          </a:p>
          <a:p>
            <a:pPr lvl="1" eaLnBrk="1" hangingPunct="1"/>
            <a:r>
              <a:rPr lang="en-US" sz="2000" dirty="0" smtClean="0"/>
              <a:t>Threads in thread blocks</a:t>
            </a:r>
          </a:p>
        </p:txBody>
      </p:sp>
      <p:sp>
        <p:nvSpPr>
          <p:cNvPr id="30725" name="Text Box 4"/>
          <p:cNvSpPr txBox="1">
            <a:spLocks noChangeArrowheads="1"/>
          </p:cNvSpPr>
          <p:nvPr/>
        </p:nvSpPr>
        <p:spPr bwMode="auto">
          <a:xfrm>
            <a:off x="609600" y="2209800"/>
            <a:ext cx="8282880" cy="1017844"/>
          </a:xfrm>
          <a:prstGeom prst="rect">
            <a:avLst/>
          </a:prstGeom>
          <a:solidFill>
            <a:srgbClr val="BAD2FF">
              <a:alpha val="70195"/>
            </a:srgbClr>
          </a:solidFill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indent="460375" defTabSz="449263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1" dirty="0">
                <a:solidFill>
                  <a:srgbClr val="002B7D"/>
                </a:solidFill>
                <a:latin typeface="Courier" pitchFamily="-84" charset="0"/>
              </a:rPr>
              <a:t>// DAXPY in C</a:t>
            </a:r>
          </a:p>
          <a:p>
            <a:pPr indent="460375" defTabSz="449263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1" dirty="0">
                <a:solidFill>
                  <a:srgbClr val="002B7D"/>
                </a:solidFill>
                <a:latin typeface="Courier" pitchFamily="-84" charset="0"/>
              </a:rPr>
              <a:t>for (</a:t>
            </a:r>
            <a:r>
              <a:rPr lang="en-US" sz="2000" b="1" dirty="0" err="1">
                <a:solidFill>
                  <a:srgbClr val="002B7D"/>
                </a:solidFill>
                <a:latin typeface="Courier" pitchFamily="-84" charset="0"/>
              </a:rPr>
              <a:t>int</a:t>
            </a:r>
            <a:r>
              <a:rPr lang="en-US" sz="2000" b="1" dirty="0">
                <a:solidFill>
                  <a:srgbClr val="002B7D"/>
                </a:solidFill>
                <a:latin typeface="Courier" pitchFamily="-84" charset="0"/>
              </a:rPr>
              <a:t> </a:t>
            </a:r>
            <a:r>
              <a:rPr lang="en-US" sz="2000" b="1" dirty="0" err="1">
                <a:solidFill>
                  <a:srgbClr val="002B7D"/>
                </a:solidFill>
                <a:latin typeface="Courier" pitchFamily="-84" charset="0"/>
              </a:rPr>
              <a:t>i</a:t>
            </a:r>
            <a:r>
              <a:rPr lang="en-US" sz="2000" b="1" dirty="0">
                <a:solidFill>
                  <a:srgbClr val="002B7D"/>
                </a:solidFill>
                <a:latin typeface="Courier" pitchFamily="-84" charset="0"/>
              </a:rPr>
              <a:t> = 0; </a:t>
            </a:r>
            <a:r>
              <a:rPr lang="en-US" sz="2000" b="1" dirty="0" err="1">
                <a:solidFill>
                  <a:srgbClr val="002B7D"/>
                </a:solidFill>
                <a:latin typeface="Courier" pitchFamily="-84" charset="0"/>
              </a:rPr>
              <a:t>i</a:t>
            </a:r>
            <a:r>
              <a:rPr lang="en-US" sz="2000" b="1" dirty="0">
                <a:solidFill>
                  <a:srgbClr val="002B7D"/>
                </a:solidFill>
                <a:latin typeface="Courier" pitchFamily="-84" charset="0"/>
              </a:rPr>
              <a:t> &lt; 8192; ++</a:t>
            </a:r>
            <a:r>
              <a:rPr lang="en-US" sz="2000" b="1" dirty="0" err="1">
                <a:solidFill>
                  <a:srgbClr val="002B7D"/>
                </a:solidFill>
                <a:latin typeface="Courier" pitchFamily="-84" charset="0"/>
              </a:rPr>
              <a:t>i</a:t>
            </a:r>
            <a:r>
              <a:rPr lang="en-US" sz="2000" b="1" dirty="0" smtClean="0">
                <a:solidFill>
                  <a:srgbClr val="002B7D"/>
                </a:solidFill>
                <a:latin typeface="Courier" pitchFamily="-84" charset="0"/>
              </a:rPr>
              <a:t>)    // n = 8192</a:t>
            </a:r>
            <a:endParaRPr lang="en-US" sz="2000" b="1" dirty="0">
              <a:solidFill>
                <a:srgbClr val="002B7D"/>
              </a:solidFill>
              <a:latin typeface="Courier" pitchFamily="-84" charset="0"/>
            </a:endParaRPr>
          </a:p>
          <a:p>
            <a:pPr indent="460375" defTabSz="449263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1" dirty="0">
                <a:solidFill>
                  <a:srgbClr val="002B7D"/>
                </a:solidFill>
                <a:latin typeface="Courier" pitchFamily="-84" charset="0"/>
              </a:rPr>
              <a:t>	y[</a:t>
            </a:r>
            <a:r>
              <a:rPr lang="en-US" sz="2000" b="1" dirty="0" err="1">
                <a:solidFill>
                  <a:srgbClr val="002B7D"/>
                </a:solidFill>
                <a:latin typeface="Courier" pitchFamily="-84" charset="0"/>
              </a:rPr>
              <a:t>i</a:t>
            </a:r>
            <a:r>
              <a:rPr lang="en-US" sz="2000" b="1" dirty="0">
                <a:solidFill>
                  <a:srgbClr val="002B7D"/>
                </a:solidFill>
                <a:latin typeface="Courier" pitchFamily="-84" charset="0"/>
              </a:rPr>
              <a:t>] = a * x[</a:t>
            </a:r>
            <a:r>
              <a:rPr lang="en-US" sz="2000" b="1" dirty="0" err="1">
                <a:solidFill>
                  <a:srgbClr val="002B7D"/>
                </a:solidFill>
                <a:latin typeface="Courier" pitchFamily="-84" charset="0"/>
              </a:rPr>
              <a:t>i</a:t>
            </a:r>
            <a:r>
              <a:rPr lang="en-US" sz="2000" b="1" dirty="0">
                <a:solidFill>
                  <a:srgbClr val="002B7D"/>
                </a:solidFill>
                <a:latin typeface="Courier" pitchFamily="-84" charset="0"/>
              </a:rPr>
              <a:t>] + y[</a:t>
            </a:r>
            <a:r>
              <a:rPr lang="en-US" sz="2000" b="1" dirty="0" err="1">
                <a:solidFill>
                  <a:srgbClr val="002B7D"/>
                </a:solidFill>
                <a:latin typeface="Courier" pitchFamily="-84" charset="0"/>
              </a:rPr>
              <a:t>i</a:t>
            </a:r>
            <a:r>
              <a:rPr lang="en-US" sz="2000" b="1" dirty="0">
                <a:solidFill>
                  <a:srgbClr val="002B7D"/>
                </a:solidFill>
                <a:latin typeface="Courier" pitchFamily="-84" charset="0"/>
              </a:rPr>
              <a:t>];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09600" y="3505200"/>
            <a:ext cx="8354888" cy="2556727"/>
          </a:xfrm>
          <a:prstGeom prst="rect">
            <a:avLst/>
          </a:prstGeom>
          <a:solidFill>
            <a:srgbClr val="BAD2FF">
              <a:alpha val="70195"/>
            </a:srgbClr>
          </a:solidFill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indent="460375" defTabSz="449263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1" dirty="0">
                <a:solidFill>
                  <a:srgbClr val="002B7D"/>
                </a:solidFill>
                <a:latin typeface="Courier" pitchFamily="-84" charset="0"/>
              </a:rPr>
              <a:t>// DAXPY in </a:t>
            </a:r>
            <a:r>
              <a:rPr lang="en-US" sz="2000" b="1" dirty="0" smtClean="0">
                <a:solidFill>
                  <a:srgbClr val="002B7D"/>
                </a:solidFill>
                <a:latin typeface="Courier" pitchFamily="-84" charset="0"/>
              </a:rPr>
              <a:t>CUDA </a:t>
            </a:r>
            <a:r>
              <a:rPr lang="en-US" sz="2000" b="1" dirty="0">
                <a:solidFill>
                  <a:srgbClr val="002B7D"/>
                </a:solidFill>
                <a:latin typeface="Courier" pitchFamily="-84" charset="0"/>
              </a:rPr>
              <a:t>GPU code</a:t>
            </a:r>
          </a:p>
          <a:p>
            <a:pPr indent="460375" defTabSz="449263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1" dirty="0">
                <a:solidFill>
                  <a:srgbClr val="002B7D"/>
                </a:solidFill>
                <a:latin typeface="Courier" pitchFamily="-84" charset="0"/>
              </a:rPr>
              <a:t>{</a:t>
            </a:r>
          </a:p>
          <a:p>
            <a:pPr indent="460375" defTabSz="449263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1" dirty="0">
                <a:solidFill>
                  <a:srgbClr val="002B7D"/>
                </a:solidFill>
                <a:latin typeface="Courier" pitchFamily="-84" charset="0"/>
              </a:rPr>
              <a:t>	</a:t>
            </a:r>
            <a:r>
              <a:rPr lang="en-US" sz="2000" b="1" dirty="0" err="1">
                <a:solidFill>
                  <a:srgbClr val="002B7D"/>
                </a:solidFill>
                <a:latin typeface="Courier" pitchFamily="-84" charset="0"/>
              </a:rPr>
              <a:t>int</a:t>
            </a:r>
            <a:r>
              <a:rPr lang="en-US" sz="2000" b="1" dirty="0">
                <a:solidFill>
                  <a:srgbClr val="002B7D"/>
                </a:solidFill>
                <a:latin typeface="Courier" pitchFamily="-84" charset="0"/>
              </a:rPr>
              <a:t> </a:t>
            </a:r>
            <a:r>
              <a:rPr lang="en-US" sz="2000" b="1" dirty="0" err="1">
                <a:solidFill>
                  <a:srgbClr val="002B7D"/>
                </a:solidFill>
                <a:latin typeface="Courier" pitchFamily="-84" charset="0"/>
              </a:rPr>
              <a:t>i</a:t>
            </a:r>
            <a:r>
              <a:rPr lang="en-US" sz="2000" b="1" dirty="0">
                <a:solidFill>
                  <a:srgbClr val="002B7D"/>
                </a:solidFill>
                <a:latin typeface="Courier" pitchFamily="-84" charset="0"/>
              </a:rPr>
              <a:t> = </a:t>
            </a:r>
            <a:r>
              <a:rPr lang="en-US" sz="2000" b="1" dirty="0" err="1">
                <a:solidFill>
                  <a:srgbClr val="002B7D"/>
                </a:solidFill>
                <a:latin typeface="Courier" pitchFamily="-84" charset="0"/>
              </a:rPr>
              <a:t>blockIdx.x</a:t>
            </a:r>
            <a:r>
              <a:rPr lang="en-US" sz="2000" b="1" dirty="0">
                <a:solidFill>
                  <a:srgbClr val="002B7D"/>
                </a:solidFill>
                <a:latin typeface="Courier" pitchFamily="-84" charset="0"/>
              </a:rPr>
              <a:t> * </a:t>
            </a:r>
            <a:r>
              <a:rPr lang="en-US" sz="2000" b="1" dirty="0" err="1">
                <a:solidFill>
                  <a:srgbClr val="002B7D"/>
                </a:solidFill>
                <a:latin typeface="Courier" pitchFamily="-84" charset="0"/>
              </a:rPr>
              <a:t>blockDim.x</a:t>
            </a:r>
            <a:r>
              <a:rPr lang="en-US" sz="2000" b="1" dirty="0">
                <a:solidFill>
                  <a:srgbClr val="002B7D"/>
                </a:solidFill>
                <a:latin typeface="Courier" pitchFamily="-84" charset="0"/>
              </a:rPr>
              <a:t> + </a:t>
            </a:r>
            <a:r>
              <a:rPr lang="en-US" sz="2000" b="1" dirty="0" err="1">
                <a:solidFill>
                  <a:srgbClr val="002B7D"/>
                </a:solidFill>
                <a:latin typeface="Courier" pitchFamily="-84" charset="0"/>
              </a:rPr>
              <a:t>threadIdx.x</a:t>
            </a:r>
            <a:r>
              <a:rPr lang="en-US" sz="2000" b="1" dirty="0">
                <a:solidFill>
                  <a:srgbClr val="002B7D"/>
                </a:solidFill>
                <a:latin typeface="Courier" pitchFamily="-84" charset="0"/>
              </a:rPr>
              <a:t>;</a:t>
            </a:r>
          </a:p>
          <a:p>
            <a:pPr indent="460375" defTabSz="449263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1" dirty="0">
                <a:solidFill>
                  <a:srgbClr val="002B7D"/>
                </a:solidFill>
                <a:latin typeface="Courier" pitchFamily="-84" charset="0"/>
              </a:rPr>
              <a:t>	if(</a:t>
            </a:r>
            <a:r>
              <a:rPr lang="en-US" sz="2000" b="1" dirty="0" err="1">
                <a:solidFill>
                  <a:srgbClr val="002B7D"/>
                </a:solidFill>
                <a:latin typeface="Courier" pitchFamily="-84" charset="0"/>
              </a:rPr>
              <a:t>i</a:t>
            </a:r>
            <a:r>
              <a:rPr lang="en-US" sz="2000" b="1" dirty="0">
                <a:solidFill>
                  <a:srgbClr val="002B7D"/>
                </a:solidFill>
                <a:latin typeface="Courier" pitchFamily="-84" charset="0"/>
              </a:rPr>
              <a:t> &lt; n) </a:t>
            </a:r>
            <a:r>
              <a:rPr lang="en-US" sz="2000" b="1" dirty="0" smtClean="0">
                <a:solidFill>
                  <a:srgbClr val="002B7D"/>
                </a:solidFill>
                <a:latin typeface="Courier" pitchFamily="-84" charset="0"/>
              </a:rPr>
              <a:t> y[</a:t>
            </a:r>
            <a:r>
              <a:rPr lang="en-US" sz="2000" b="1" dirty="0" err="1" smtClean="0">
                <a:solidFill>
                  <a:srgbClr val="002B7D"/>
                </a:solidFill>
                <a:latin typeface="Courier" pitchFamily="-84" charset="0"/>
              </a:rPr>
              <a:t>i</a:t>
            </a:r>
            <a:r>
              <a:rPr lang="en-US" sz="2000" b="1" dirty="0">
                <a:solidFill>
                  <a:srgbClr val="002B7D"/>
                </a:solidFill>
                <a:latin typeface="Courier" pitchFamily="-84" charset="0"/>
              </a:rPr>
              <a:t>] = a * x[</a:t>
            </a:r>
            <a:r>
              <a:rPr lang="en-US" sz="2000" b="1" dirty="0" err="1">
                <a:solidFill>
                  <a:srgbClr val="002B7D"/>
                </a:solidFill>
                <a:latin typeface="Courier" pitchFamily="-84" charset="0"/>
              </a:rPr>
              <a:t>i</a:t>
            </a:r>
            <a:r>
              <a:rPr lang="en-US" sz="2000" b="1" dirty="0">
                <a:solidFill>
                  <a:srgbClr val="002B7D"/>
                </a:solidFill>
                <a:latin typeface="Courier" pitchFamily="-84" charset="0"/>
              </a:rPr>
              <a:t>] + y[</a:t>
            </a:r>
            <a:r>
              <a:rPr lang="en-US" sz="2000" b="1" dirty="0" err="1">
                <a:solidFill>
                  <a:srgbClr val="002B7D"/>
                </a:solidFill>
                <a:latin typeface="Courier" pitchFamily="-84" charset="0"/>
              </a:rPr>
              <a:t>i</a:t>
            </a:r>
            <a:r>
              <a:rPr lang="en-US" sz="2000" b="1" dirty="0">
                <a:solidFill>
                  <a:srgbClr val="002B7D"/>
                </a:solidFill>
                <a:latin typeface="Courier" pitchFamily="-84" charset="0"/>
              </a:rPr>
              <a:t>];</a:t>
            </a:r>
          </a:p>
          <a:p>
            <a:pPr indent="460375" defTabSz="449263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1" dirty="0">
                <a:solidFill>
                  <a:srgbClr val="002B7D"/>
                </a:solidFill>
                <a:latin typeface="Courier" pitchFamily="-84" charset="0"/>
              </a:rPr>
              <a:t>}</a:t>
            </a:r>
          </a:p>
          <a:p>
            <a:pPr indent="460375" defTabSz="449263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1" dirty="0">
                <a:solidFill>
                  <a:srgbClr val="002B7D"/>
                </a:solidFill>
                <a:latin typeface="Courier" pitchFamily="-84" charset="0"/>
              </a:rPr>
              <a:t>...</a:t>
            </a:r>
          </a:p>
          <a:p>
            <a:pPr indent="460375" defTabSz="449263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1" dirty="0">
                <a:solidFill>
                  <a:srgbClr val="002B7D"/>
                </a:solidFill>
                <a:latin typeface="Courier" pitchFamily="-84" charset="0"/>
              </a:rPr>
              <a:t>// Kernel </a:t>
            </a:r>
            <a:r>
              <a:rPr lang="en-US" sz="2000" b="1" dirty="0" smtClean="0">
                <a:solidFill>
                  <a:srgbClr val="002B7D"/>
                </a:solidFill>
                <a:latin typeface="Courier" pitchFamily="-84" charset="0"/>
              </a:rPr>
              <a:t>invocation CPU </a:t>
            </a:r>
            <a:endParaRPr lang="en-US" sz="2000" b="1" dirty="0">
              <a:solidFill>
                <a:srgbClr val="002B7D"/>
              </a:solidFill>
              <a:latin typeface="Courier" pitchFamily="-84" charset="0"/>
            </a:endParaRPr>
          </a:p>
          <a:p>
            <a:pPr indent="460375" defTabSz="449263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1" dirty="0" err="1">
                <a:solidFill>
                  <a:srgbClr val="002B7D"/>
                </a:solidFill>
                <a:latin typeface="Courier" pitchFamily="-84" charset="0"/>
              </a:rPr>
              <a:t>daxpy</a:t>
            </a:r>
            <a:r>
              <a:rPr lang="en-US" sz="2000" b="1" dirty="0">
                <a:solidFill>
                  <a:srgbClr val="002B7D"/>
                </a:solidFill>
                <a:latin typeface="Courier" pitchFamily="-84" charset="0"/>
              </a:rPr>
              <a:t>&lt;&lt;16, 512&gt;&gt;(n, a, x, y);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6237312"/>
            <a:ext cx="92416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this grid has 16 blocks, each with 512 threads (</a:t>
            </a:r>
            <a:r>
              <a:rPr lang="en-US" dirty="0" err="1" smtClean="0"/>
              <a:t>blockDim</a:t>
            </a:r>
            <a:r>
              <a:rPr lang="en-US" dirty="0" smtClean="0"/>
              <a:t> = 512)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79400"/>
            <a:ext cx="7591425" cy="533400"/>
          </a:xfrm>
        </p:spPr>
        <p:txBody>
          <a:bodyPr/>
          <a:lstStyle/>
          <a:p>
            <a:pPr eaLnBrk="1" hangingPunct="1"/>
            <a:r>
              <a:rPr lang="en-US" altLang="zh-TW" smtClean="0">
                <a:ea typeface="新細明體" pitchFamily="18" charset="-120"/>
              </a:rPr>
              <a:t>Transparent Scalability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077200" cy="1752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z="2400" i="1" dirty="0" smtClean="0">
                <a:ea typeface="新細明體" pitchFamily="18" charset="-120"/>
              </a:rPr>
              <a:t>Thread block scheduler</a:t>
            </a:r>
            <a:r>
              <a:rPr lang="en-US" altLang="zh-TW" sz="2400" dirty="0" smtClean="0">
                <a:ea typeface="新細明體" pitchFamily="18" charset="-120"/>
              </a:rPr>
              <a:t> assigns blocks to any </a:t>
            </a:r>
            <a:r>
              <a:rPr lang="en-US" altLang="zh-TW" sz="2400" i="1" dirty="0" smtClean="0">
                <a:ea typeface="新細明體" pitchFamily="18" charset="-120"/>
              </a:rPr>
              <a:t>multithreaded SIMD processor</a:t>
            </a:r>
            <a:r>
              <a:rPr lang="en-US" altLang="zh-TW" sz="2400" dirty="0" smtClean="0">
                <a:ea typeface="新細明體" pitchFamily="18" charset="-120"/>
              </a:rPr>
              <a:t>  at any time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52425" y="3019425"/>
            <a:ext cx="1857375" cy="2924175"/>
            <a:chOff x="542" y="1690"/>
            <a:chExt cx="1170" cy="1842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691" y="1690"/>
              <a:ext cx="1021" cy="419"/>
              <a:chOff x="691" y="1778"/>
              <a:chExt cx="1021" cy="419"/>
            </a:xfrm>
          </p:grpSpPr>
          <p:sp>
            <p:nvSpPr>
              <p:cNvPr id="31839" name="Text Box 6"/>
              <p:cNvSpPr txBox="1">
                <a:spLocks noChangeArrowheads="1"/>
              </p:cNvSpPr>
              <p:nvPr/>
            </p:nvSpPr>
            <p:spPr bwMode="auto">
              <a:xfrm>
                <a:off x="691" y="1778"/>
                <a:ext cx="1021" cy="419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altLang="zh-TW" sz="1200" b="1" dirty="0" smtClean="0">
                    <a:solidFill>
                      <a:schemeClr val="bg1"/>
                    </a:solidFill>
                    <a:latin typeface="Arial" charset="0"/>
                    <a:ea typeface="新細明體" pitchFamily="18" charset="-120"/>
                  </a:rPr>
                  <a:t>Device with 2 SMs</a:t>
                </a:r>
                <a:endParaRPr lang="en-US" altLang="zh-TW" sz="1200" b="1" dirty="0">
                  <a:solidFill>
                    <a:schemeClr val="bg1"/>
                  </a:solidFill>
                  <a:latin typeface="Arial" charset="0"/>
                  <a:ea typeface="新細明體" pitchFamily="18" charset="-120"/>
                </a:endParaRPr>
              </a:p>
            </p:txBody>
          </p:sp>
          <p:sp>
            <p:nvSpPr>
              <p:cNvPr id="31840" name="Text Box 7"/>
              <p:cNvSpPr txBox="1">
                <a:spLocks noChangeArrowheads="1"/>
              </p:cNvSpPr>
              <p:nvPr/>
            </p:nvSpPr>
            <p:spPr bwMode="auto">
              <a:xfrm>
                <a:off x="727" y="1944"/>
                <a:ext cx="461" cy="230"/>
              </a:xfrm>
              <a:prstGeom prst="rect">
                <a:avLst/>
              </a:prstGeom>
              <a:solidFill>
                <a:srgbClr val="FFCC00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pPr algn="ctr"/>
                <a:endParaRPr lang="zh-TW" altLang="en-US" sz="1800">
                  <a:solidFill>
                    <a:srgbClr val="003300"/>
                  </a:solidFill>
                  <a:latin typeface="Arial" charset="0"/>
                  <a:ea typeface="新細明體" pitchFamily="18" charset="-120"/>
                </a:endParaRPr>
              </a:p>
            </p:txBody>
          </p:sp>
          <p:sp>
            <p:nvSpPr>
              <p:cNvPr id="31841" name="Text Box 8"/>
              <p:cNvSpPr txBox="1">
                <a:spLocks noChangeArrowheads="1"/>
              </p:cNvSpPr>
              <p:nvPr/>
            </p:nvSpPr>
            <p:spPr bwMode="auto">
              <a:xfrm>
                <a:off x="1212" y="1944"/>
                <a:ext cx="461" cy="230"/>
              </a:xfrm>
              <a:prstGeom prst="rect">
                <a:avLst/>
              </a:prstGeom>
              <a:solidFill>
                <a:srgbClr val="FFCC00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pPr algn="ctr"/>
                <a:endParaRPr lang="zh-TW" altLang="en-US" sz="1800">
                  <a:solidFill>
                    <a:srgbClr val="003300"/>
                  </a:solidFill>
                  <a:latin typeface="Arial" charset="0"/>
                  <a:ea typeface="新細明體" pitchFamily="18" charset="-120"/>
                </a:endParaRPr>
              </a:p>
            </p:txBody>
          </p:sp>
        </p:grpSp>
        <p:grpSp>
          <p:nvGrpSpPr>
            <p:cNvPr id="4" name="Group 9"/>
            <p:cNvGrpSpPr>
              <a:grpSpLocks/>
            </p:cNvGrpSpPr>
            <p:nvPr/>
          </p:nvGrpSpPr>
          <p:grpSpPr bwMode="auto">
            <a:xfrm>
              <a:off x="542" y="2241"/>
              <a:ext cx="1162" cy="1291"/>
              <a:chOff x="542" y="2321"/>
              <a:chExt cx="1162" cy="1291"/>
            </a:xfrm>
          </p:grpSpPr>
          <p:sp>
            <p:nvSpPr>
              <p:cNvPr id="31806" name="Line 10"/>
              <p:cNvSpPr>
                <a:spLocks noChangeShapeType="1"/>
              </p:cNvSpPr>
              <p:nvPr/>
            </p:nvSpPr>
            <p:spPr bwMode="auto">
              <a:xfrm>
                <a:off x="542" y="2321"/>
                <a:ext cx="1" cy="128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5" name="Group 11"/>
              <p:cNvGrpSpPr>
                <a:grpSpLocks/>
              </p:cNvGrpSpPr>
              <p:nvPr/>
            </p:nvGrpSpPr>
            <p:grpSpPr bwMode="auto">
              <a:xfrm>
                <a:off x="683" y="2321"/>
                <a:ext cx="1021" cy="291"/>
                <a:chOff x="1843" y="2745"/>
                <a:chExt cx="1021" cy="291"/>
              </a:xfrm>
            </p:grpSpPr>
            <p:sp>
              <p:nvSpPr>
                <p:cNvPr id="31832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1843" y="2745"/>
                  <a:ext cx="1021" cy="291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solidFill>
                    <a:srgbClr val="969696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zh-TW" altLang="en-US" sz="1200" b="1">
                    <a:solidFill>
                      <a:schemeClr val="bg1"/>
                    </a:solidFill>
                    <a:latin typeface="Arial" charset="0"/>
                    <a:ea typeface="新細明體" pitchFamily="18" charset="-120"/>
                  </a:endParaRPr>
                </a:p>
              </p:txBody>
            </p:sp>
            <p:grpSp>
              <p:nvGrpSpPr>
                <p:cNvPr id="6" name="Group 13"/>
                <p:cNvGrpSpPr>
                  <a:grpSpLocks/>
                </p:cNvGrpSpPr>
                <p:nvPr/>
              </p:nvGrpSpPr>
              <p:grpSpPr bwMode="auto">
                <a:xfrm>
                  <a:off x="1879" y="2781"/>
                  <a:ext cx="461" cy="230"/>
                  <a:chOff x="3775" y="2037"/>
                  <a:chExt cx="461" cy="230"/>
                </a:xfrm>
              </p:grpSpPr>
              <p:sp>
                <p:nvSpPr>
                  <p:cNvPr id="31837" name="Text Box 1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75" y="2037"/>
                    <a:ext cx="461" cy="230"/>
                  </a:xfrm>
                  <a:prstGeom prst="rect">
                    <a:avLst/>
                  </a:prstGeom>
                  <a:solidFill>
                    <a:srgbClr val="FFCC00"/>
                  </a:solidFill>
                  <a:ln w="9525">
                    <a:solidFill>
                      <a:srgbClr val="969696"/>
                    </a:solidFill>
                    <a:miter lim="800000"/>
                    <a:headEnd/>
                    <a:tailEnd/>
                  </a:ln>
                </p:spPr>
                <p:txBody>
                  <a:bodyPr wrap="none"/>
                  <a:lstStyle/>
                  <a:p>
                    <a:pPr algn="ctr"/>
                    <a:endParaRPr lang="zh-TW" altLang="en-US" sz="1800">
                      <a:solidFill>
                        <a:srgbClr val="003300"/>
                      </a:solidFill>
                      <a:latin typeface="Arial" charset="0"/>
                      <a:ea typeface="新細明體" pitchFamily="18" charset="-120"/>
                    </a:endParaRPr>
                  </a:p>
                </p:txBody>
              </p:sp>
              <p:sp>
                <p:nvSpPr>
                  <p:cNvPr id="31838" name="Text Box 1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804" y="2066"/>
                    <a:ext cx="403" cy="173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969696"/>
                    </a:solidFill>
                    <a:miter lim="800000"/>
                    <a:headEnd/>
                    <a:tailEnd/>
                  </a:ln>
                </p:spPr>
                <p:txBody>
                  <a:bodyPr wrap="none"/>
                  <a:lstStyle/>
                  <a:p>
                    <a:pPr algn="ctr"/>
                    <a:r>
                      <a:rPr lang="en-US" altLang="zh-TW" sz="1200" b="1">
                        <a:solidFill>
                          <a:srgbClr val="003300"/>
                        </a:solidFill>
                        <a:latin typeface="Arial" charset="0"/>
                        <a:ea typeface="新細明體" pitchFamily="18" charset="-120"/>
                      </a:rPr>
                      <a:t>Block 0</a:t>
                    </a:r>
                  </a:p>
                </p:txBody>
              </p:sp>
            </p:grpSp>
            <p:grpSp>
              <p:nvGrpSpPr>
                <p:cNvPr id="7" name="Group 16"/>
                <p:cNvGrpSpPr>
                  <a:grpSpLocks/>
                </p:cNvGrpSpPr>
                <p:nvPr/>
              </p:nvGrpSpPr>
              <p:grpSpPr bwMode="auto">
                <a:xfrm>
                  <a:off x="2364" y="2781"/>
                  <a:ext cx="461" cy="230"/>
                  <a:chOff x="3775" y="2037"/>
                  <a:chExt cx="461" cy="230"/>
                </a:xfrm>
              </p:grpSpPr>
              <p:sp>
                <p:nvSpPr>
                  <p:cNvPr id="31835" name="Text Box 1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75" y="2037"/>
                    <a:ext cx="461" cy="230"/>
                  </a:xfrm>
                  <a:prstGeom prst="rect">
                    <a:avLst/>
                  </a:prstGeom>
                  <a:solidFill>
                    <a:srgbClr val="FFCC00"/>
                  </a:solidFill>
                  <a:ln w="9525">
                    <a:solidFill>
                      <a:srgbClr val="969696"/>
                    </a:solidFill>
                    <a:miter lim="800000"/>
                    <a:headEnd/>
                    <a:tailEnd/>
                  </a:ln>
                </p:spPr>
                <p:txBody>
                  <a:bodyPr wrap="none"/>
                  <a:lstStyle/>
                  <a:p>
                    <a:pPr algn="ctr"/>
                    <a:endParaRPr lang="zh-TW" altLang="en-US" sz="1800">
                      <a:solidFill>
                        <a:srgbClr val="003300"/>
                      </a:solidFill>
                      <a:latin typeface="Arial" charset="0"/>
                      <a:ea typeface="新細明體" pitchFamily="18" charset="-120"/>
                    </a:endParaRPr>
                  </a:p>
                </p:txBody>
              </p:sp>
              <p:sp>
                <p:nvSpPr>
                  <p:cNvPr id="31836" name="Text Box 1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804" y="2066"/>
                    <a:ext cx="403" cy="173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969696"/>
                    </a:solidFill>
                    <a:miter lim="800000"/>
                    <a:headEnd/>
                    <a:tailEnd/>
                  </a:ln>
                </p:spPr>
                <p:txBody>
                  <a:bodyPr wrap="none"/>
                  <a:lstStyle/>
                  <a:p>
                    <a:pPr algn="ctr"/>
                    <a:r>
                      <a:rPr lang="en-US" altLang="zh-TW" sz="1200" b="1">
                        <a:solidFill>
                          <a:srgbClr val="003300"/>
                        </a:solidFill>
                        <a:latin typeface="Arial" charset="0"/>
                        <a:ea typeface="新細明體" pitchFamily="18" charset="-120"/>
                      </a:rPr>
                      <a:t>Block 1</a:t>
                    </a:r>
                  </a:p>
                </p:txBody>
              </p:sp>
            </p:grpSp>
          </p:grpSp>
          <p:grpSp>
            <p:nvGrpSpPr>
              <p:cNvPr id="8" name="Group 19"/>
              <p:cNvGrpSpPr>
                <a:grpSpLocks/>
              </p:cNvGrpSpPr>
              <p:nvPr/>
            </p:nvGrpSpPr>
            <p:grpSpPr bwMode="auto">
              <a:xfrm>
                <a:off x="683" y="2654"/>
                <a:ext cx="1021" cy="291"/>
                <a:chOff x="1843" y="2745"/>
                <a:chExt cx="1021" cy="291"/>
              </a:xfrm>
            </p:grpSpPr>
            <p:sp>
              <p:nvSpPr>
                <p:cNvPr id="31825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1843" y="2745"/>
                  <a:ext cx="1021" cy="291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solidFill>
                    <a:srgbClr val="969696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zh-TW" altLang="en-US" sz="1200" b="1">
                    <a:solidFill>
                      <a:schemeClr val="bg1"/>
                    </a:solidFill>
                    <a:latin typeface="Arial" charset="0"/>
                    <a:ea typeface="新細明體" pitchFamily="18" charset="-120"/>
                  </a:endParaRPr>
                </a:p>
              </p:txBody>
            </p:sp>
            <p:grpSp>
              <p:nvGrpSpPr>
                <p:cNvPr id="9" name="Group 21"/>
                <p:cNvGrpSpPr>
                  <a:grpSpLocks/>
                </p:cNvGrpSpPr>
                <p:nvPr/>
              </p:nvGrpSpPr>
              <p:grpSpPr bwMode="auto">
                <a:xfrm>
                  <a:off x="1879" y="2781"/>
                  <a:ext cx="461" cy="230"/>
                  <a:chOff x="3775" y="2037"/>
                  <a:chExt cx="461" cy="230"/>
                </a:xfrm>
              </p:grpSpPr>
              <p:sp>
                <p:nvSpPr>
                  <p:cNvPr id="31830" name="Text Box 2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75" y="2037"/>
                    <a:ext cx="461" cy="230"/>
                  </a:xfrm>
                  <a:prstGeom prst="rect">
                    <a:avLst/>
                  </a:prstGeom>
                  <a:solidFill>
                    <a:srgbClr val="FFCC00"/>
                  </a:solidFill>
                  <a:ln w="9525">
                    <a:solidFill>
                      <a:srgbClr val="969696"/>
                    </a:solidFill>
                    <a:miter lim="800000"/>
                    <a:headEnd/>
                    <a:tailEnd/>
                  </a:ln>
                </p:spPr>
                <p:txBody>
                  <a:bodyPr wrap="none"/>
                  <a:lstStyle/>
                  <a:p>
                    <a:pPr algn="ctr"/>
                    <a:endParaRPr lang="zh-TW" altLang="en-US" sz="1800">
                      <a:solidFill>
                        <a:srgbClr val="003300"/>
                      </a:solidFill>
                      <a:latin typeface="Arial" charset="0"/>
                      <a:ea typeface="新細明體" pitchFamily="18" charset="-120"/>
                    </a:endParaRPr>
                  </a:p>
                </p:txBody>
              </p:sp>
              <p:sp>
                <p:nvSpPr>
                  <p:cNvPr id="31831" name="Text Box 2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804" y="2066"/>
                    <a:ext cx="403" cy="173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969696"/>
                    </a:solidFill>
                    <a:miter lim="800000"/>
                    <a:headEnd/>
                    <a:tailEnd/>
                  </a:ln>
                </p:spPr>
                <p:txBody>
                  <a:bodyPr wrap="none"/>
                  <a:lstStyle/>
                  <a:p>
                    <a:pPr algn="ctr"/>
                    <a:r>
                      <a:rPr lang="en-US" altLang="zh-TW" sz="1200" b="1">
                        <a:solidFill>
                          <a:srgbClr val="003300"/>
                        </a:solidFill>
                        <a:latin typeface="Arial" charset="0"/>
                        <a:ea typeface="新細明體" pitchFamily="18" charset="-120"/>
                      </a:rPr>
                      <a:t>Block 2</a:t>
                    </a:r>
                  </a:p>
                </p:txBody>
              </p:sp>
            </p:grpSp>
            <p:grpSp>
              <p:nvGrpSpPr>
                <p:cNvPr id="10" name="Group 24"/>
                <p:cNvGrpSpPr>
                  <a:grpSpLocks/>
                </p:cNvGrpSpPr>
                <p:nvPr/>
              </p:nvGrpSpPr>
              <p:grpSpPr bwMode="auto">
                <a:xfrm>
                  <a:off x="2364" y="2781"/>
                  <a:ext cx="461" cy="230"/>
                  <a:chOff x="3775" y="2037"/>
                  <a:chExt cx="461" cy="230"/>
                </a:xfrm>
              </p:grpSpPr>
              <p:sp>
                <p:nvSpPr>
                  <p:cNvPr id="31828" name="Text Box 2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75" y="2037"/>
                    <a:ext cx="461" cy="230"/>
                  </a:xfrm>
                  <a:prstGeom prst="rect">
                    <a:avLst/>
                  </a:prstGeom>
                  <a:solidFill>
                    <a:srgbClr val="FFCC00"/>
                  </a:solidFill>
                  <a:ln w="9525">
                    <a:solidFill>
                      <a:srgbClr val="969696"/>
                    </a:solidFill>
                    <a:miter lim="800000"/>
                    <a:headEnd/>
                    <a:tailEnd/>
                  </a:ln>
                </p:spPr>
                <p:txBody>
                  <a:bodyPr wrap="none"/>
                  <a:lstStyle/>
                  <a:p>
                    <a:pPr algn="ctr"/>
                    <a:endParaRPr lang="zh-TW" altLang="en-US" sz="1800">
                      <a:solidFill>
                        <a:srgbClr val="003300"/>
                      </a:solidFill>
                      <a:latin typeface="Arial" charset="0"/>
                      <a:ea typeface="新細明體" pitchFamily="18" charset="-120"/>
                    </a:endParaRPr>
                  </a:p>
                </p:txBody>
              </p:sp>
              <p:sp>
                <p:nvSpPr>
                  <p:cNvPr id="31829" name="Text Box 2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804" y="2066"/>
                    <a:ext cx="403" cy="173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969696"/>
                    </a:solidFill>
                    <a:miter lim="800000"/>
                    <a:headEnd/>
                    <a:tailEnd/>
                  </a:ln>
                </p:spPr>
                <p:txBody>
                  <a:bodyPr wrap="none"/>
                  <a:lstStyle/>
                  <a:p>
                    <a:pPr algn="ctr"/>
                    <a:r>
                      <a:rPr lang="en-US" altLang="zh-TW" sz="1200" b="1">
                        <a:solidFill>
                          <a:srgbClr val="003300"/>
                        </a:solidFill>
                        <a:latin typeface="Arial" charset="0"/>
                        <a:ea typeface="新細明體" pitchFamily="18" charset="-120"/>
                      </a:rPr>
                      <a:t>Block 3</a:t>
                    </a:r>
                  </a:p>
                </p:txBody>
              </p:sp>
            </p:grpSp>
          </p:grpSp>
          <p:grpSp>
            <p:nvGrpSpPr>
              <p:cNvPr id="11" name="Group 27"/>
              <p:cNvGrpSpPr>
                <a:grpSpLocks/>
              </p:cNvGrpSpPr>
              <p:nvPr/>
            </p:nvGrpSpPr>
            <p:grpSpPr bwMode="auto">
              <a:xfrm>
                <a:off x="683" y="2987"/>
                <a:ext cx="1021" cy="291"/>
                <a:chOff x="1843" y="2745"/>
                <a:chExt cx="1021" cy="291"/>
              </a:xfrm>
            </p:grpSpPr>
            <p:sp>
              <p:nvSpPr>
                <p:cNvPr id="31818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1843" y="2745"/>
                  <a:ext cx="1021" cy="291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solidFill>
                    <a:srgbClr val="969696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zh-TW" altLang="en-US" sz="1200" b="1">
                    <a:solidFill>
                      <a:schemeClr val="bg1"/>
                    </a:solidFill>
                    <a:latin typeface="Arial" charset="0"/>
                    <a:ea typeface="新細明體" pitchFamily="18" charset="-120"/>
                  </a:endParaRPr>
                </a:p>
              </p:txBody>
            </p:sp>
            <p:grpSp>
              <p:nvGrpSpPr>
                <p:cNvPr id="12" name="Group 29"/>
                <p:cNvGrpSpPr>
                  <a:grpSpLocks/>
                </p:cNvGrpSpPr>
                <p:nvPr/>
              </p:nvGrpSpPr>
              <p:grpSpPr bwMode="auto">
                <a:xfrm>
                  <a:off x="1879" y="2781"/>
                  <a:ext cx="461" cy="230"/>
                  <a:chOff x="3775" y="2037"/>
                  <a:chExt cx="461" cy="230"/>
                </a:xfrm>
              </p:grpSpPr>
              <p:sp>
                <p:nvSpPr>
                  <p:cNvPr id="31823" name="Text Box 3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75" y="2037"/>
                    <a:ext cx="461" cy="230"/>
                  </a:xfrm>
                  <a:prstGeom prst="rect">
                    <a:avLst/>
                  </a:prstGeom>
                  <a:solidFill>
                    <a:srgbClr val="FFCC00"/>
                  </a:solidFill>
                  <a:ln w="9525">
                    <a:solidFill>
                      <a:srgbClr val="969696"/>
                    </a:solidFill>
                    <a:miter lim="800000"/>
                    <a:headEnd/>
                    <a:tailEnd/>
                  </a:ln>
                </p:spPr>
                <p:txBody>
                  <a:bodyPr wrap="none"/>
                  <a:lstStyle/>
                  <a:p>
                    <a:pPr algn="ctr"/>
                    <a:endParaRPr lang="zh-TW" altLang="en-US" sz="1800">
                      <a:solidFill>
                        <a:srgbClr val="003300"/>
                      </a:solidFill>
                      <a:latin typeface="Arial" charset="0"/>
                      <a:ea typeface="新細明體" pitchFamily="18" charset="-120"/>
                    </a:endParaRPr>
                  </a:p>
                </p:txBody>
              </p:sp>
              <p:sp>
                <p:nvSpPr>
                  <p:cNvPr id="31824" name="Text Box 3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804" y="2066"/>
                    <a:ext cx="403" cy="173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969696"/>
                    </a:solidFill>
                    <a:miter lim="800000"/>
                    <a:headEnd/>
                    <a:tailEnd/>
                  </a:ln>
                </p:spPr>
                <p:txBody>
                  <a:bodyPr wrap="none"/>
                  <a:lstStyle/>
                  <a:p>
                    <a:pPr algn="ctr"/>
                    <a:r>
                      <a:rPr lang="en-US" altLang="zh-TW" sz="1200" b="1">
                        <a:solidFill>
                          <a:srgbClr val="003300"/>
                        </a:solidFill>
                        <a:latin typeface="Arial" charset="0"/>
                        <a:ea typeface="新細明體" pitchFamily="18" charset="-120"/>
                      </a:rPr>
                      <a:t>Block 4</a:t>
                    </a:r>
                  </a:p>
                </p:txBody>
              </p:sp>
            </p:grpSp>
            <p:grpSp>
              <p:nvGrpSpPr>
                <p:cNvPr id="13" name="Group 32"/>
                <p:cNvGrpSpPr>
                  <a:grpSpLocks/>
                </p:cNvGrpSpPr>
                <p:nvPr/>
              </p:nvGrpSpPr>
              <p:grpSpPr bwMode="auto">
                <a:xfrm>
                  <a:off x="2364" y="2781"/>
                  <a:ext cx="461" cy="230"/>
                  <a:chOff x="3775" y="2037"/>
                  <a:chExt cx="461" cy="230"/>
                </a:xfrm>
              </p:grpSpPr>
              <p:sp>
                <p:nvSpPr>
                  <p:cNvPr id="31821" name="Text Box 3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75" y="2037"/>
                    <a:ext cx="461" cy="230"/>
                  </a:xfrm>
                  <a:prstGeom prst="rect">
                    <a:avLst/>
                  </a:prstGeom>
                  <a:solidFill>
                    <a:srgbClr val="FFCC00"/>
                  </a:solidFill>
                  <a:ln w="9525">
                    <a:solidFill>
                      <a:srgbClr val="969696"/>
                    </a:solidFill>
                    <a:miter lim="800000"/>
                    <a:headEnd/>
                    <a:tailEnd/>
                  </a:ln>
                </p:spPr>
                <p:txBody>
                  <a:bodyPr wrap="none"/>
                  <a:lstStyle/>
                  <a:p>
                    <a:pPr algn="ctr"/>
                    <a:endParaRPr lang="zh-TW" altLang="en-US" sz="1800">
                      <a:solidFill>
                        <a:srgbClr val="003300"/>
                      </a:solidFill>
                      <a:latin typeface="Arial" charset="0"/>
                      <a:ea typeface="新細明體" pitchFamily="18" charset="-120"/>
                    </a:endParaRPr>
                  </a:p>
                </p:txBody>
              </p:sp>
              <p:sp>
                <p:nvSpPr>
                  <p:cNvPr id="31822" name="Text Box 3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804" y="2066"/>
                    <a:ext cx="403" cy="173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969696"/>
                    </a:solidFill>
                    <a:miter lim="800000"/>
                    <a:headEnd/>
                    <a:tailEnd/>
                  </a:ln>
                </p:spPr>
                <p:txBody>
                  <a:bodyPr wrap="none"/>
                  <a:lstStyle/>
                  <a:p>
                    <a:pPr algn="ctr"/>
                    <a:r>
                      <a:rPr lang="en-US" altLang="zh-TW" sz="1200" b="1">
                        <a:solidFill>
                          <a:srgbClr val="003300"/>
                        </a:solidFill>
                        <a:latin typeface="Arial" charset="0"/>
                        <a:ea typeface="新細明體" pitchFamily="18" charset="-120"/>
                      </a:rPr>
                      <a:t>Block 5</a:t>
                    </a:r>
                  </a:p>
                </p:txBody>
              </p:sp>
            </p:grpSp>
          </p:grpSp>
          <p:grpSp>
            <p:nvGrpSpPr>
              <p:cNvPr id="14" name="Group 35"/>
              <p:cNvGrpSpPr>
                <a:grpSpLocks/>
              </p:cNvGrpSpPr>
              <p:nvPr/>
            </p:nvGrpSpPr>
            <p:grpSpPr bwMode="auto">
              <a:xfrm>
                <a:off x="683" y="3321"/>
                <a:ext cx="1021" cy="291"/>
                <a:chOff x="1843" y="2745"/>
                <a:chExt cx="1021" cy="291"/>
              </a:xfrm>
            </p:grpSpPr>
            <p:sp>
              <p:nvSpPr>
                <p:cNvPr id="31811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1843" y="2745"/>
                  <a:ext cx="1021" cy="291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solidFill>
                    <a:srgbClr val="969696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zh-TW" altLang="en-US" sz="1200" b="1">
                    <a:solidFill>
                      <a:schemeClr val="bg1"/>
                    </a:solidFill>
                    <a:latin typeface="Arial" charset="0"/>
                    <a:ea typeface="新細明體" pitchFamily="18" charset="-120"/>
                  </a:endParaRPr>
                </a:p>
              </p:txBody>
            </p:sp>
            <p:grpSp>
              <p:nvGrpSpPr>
                <p:cNvPr id="15" name="Group 37"/>
                <p:cNvGrpSpPr>
                  <a:grpSpLocks/>
                </p:cNvGrpSpPr>
                <p:nvPr/>
              </p:nvGrpSpPr>
              <p:grpSpPr bwMode="auto">
                <a:xfrm>
                  <a:off x="1879" y="2781"/>
                  <a:ext cx="461" cy="230"/>
                  <a:chOff x="3775" y="2037"/>
                  <a:chExt cx="461" cy="230"/>
                </a:xfrm>
              </p:grpSpPr>
              <p:sp>
                <p:nvSpPr>
                  <p:cNvPr id="31816" name="Text Box 3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75" y="2037"/>
                    <a:ext cx="461" cy="230"/>
                  </a:xfrm>
                  <a:prstGeom prst="rect">
                    <a:avLst/>
                  </a:prstGeom>
                  <a:solidFill>
                    <a:srgbClr val="FFCC00"/>
                  </a:solidFill>
                  <a:ln w="9525">
                    <a:solidFill>
                      <a:srgbClr val="969696"/>
                    </a:solidFill>
                    <a:miter lim="800000"/>
                    <a:headEnd/>
                    <a:tailEnd/>
                  </a:ln>
                </p:spPr>
                <p:txBody>
                  <a:bodyPr wrap="none"/>
                  <a:lstStyle/>
                  <a:p>
                    <a:pPr algn="ctr"/>
                    <a:endParaRPr lang="zh-TW" altLang="en-US" sz="1800">
                      <a:solidFill>
                        <a:srgbClr val="003300"/>
                      </a:solidFill>
                      <a:latin typeface="Arial" charset="0"/>
                      <a:ea typeface="新細明體" pitchFamily="18" charset="-120"/>
                    </a:endParaRPr>
                  </a:p>
                </p:txBody>
              </p:sp>
              <p:sp>
                <p:nvSpPr>
                  <p:cNvPr id="31817" name="Text Box 3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804" y="2066"/>
                    <a:ext cx="403" cy="173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969696"/>
                    </a:solidFill>
                    <a:miter lim="800000"/>
                    <a:headEnd/>
                    <a:tailEnd/>
                  </a:ln>
                </p:spPr>
                <p:txBody>
                  <a:bodyPr wrap="none"/>
                  <a:lstStyle/>
                  <a:p>
                    <a:pPr algn="ctr"/>
                    <a:r>
                      <a:rPr lang="en-US" altLang="zh-TW" sz="1200" b="1">
                        <a:solidFill>
                          <a:srgbClr val="003300"/>
                        </a:solidFill>
                        <a:latin typeface="Arial" charset="0"/>
                        <a:ea typeface="新細明體" pitchFamily="18" charset="-120"/>
                      </a:rPr>
                      <a:t>Block 6</a:t>
                    </a:r>
                  </a:p>
                </p:txBody>
              </p:sp>
            </p:grpSp>
            <p:grpSp>
              <p:nvGrpSpPr>
                <p:cNvPr id="16" name="Group 40"/>
                <p:cNvGrpSpPr>
                  <a:grpSpLocks/>
                </p:cNvGrpSpPr>
                <p:nvPr/>
              </p:nvGrpSpPr>
              <p:grpSpPr bwMode="auto">
                <a:xfrm>
                  <a:off x="2364" y="2781"/>
                  <a:ext cx="461" cy="230"/>
                  <a:chOff x="3775" y="2037"/>
                  <a:chExt cx="461" cy="230"/>
                </a:xfrm>
              </p:grpSpPr>
              <p:sp>
                <p:nvSpPr>
                  <p:cNvPr id="31814" name="Text Box 4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75" y="2037"/>
                    <a:ext cx="461" cy="230"/>
                  </a:xfrm>
                  <a:prstGeom prst="rect">
                    <a:avLst/>
                  </a:prstGeom>
                  <a:solidFill>
                    <a:srgbClr val="FFCC00"/>
                  </a:solidFill>
                  <a:ln w="9525">
                    <a:solidFill>
                      <a:srgbClr val="969696"/>
                    </a:solidFill>
                    <a:miter lim="800000"/>
                    <a:headEnd/>
                    <a:tailEnd/>
                  </a:ln>
                </p:spPr>
                <p:txBody>
                  <a:bodyPr wrap="none"/>
                  <a:lstStyle/>
                  <a:p>
                    <a:pPr algn="ctr"/>
                    <a:endParaRPr lang="zh-TW" altLang="en-US" sz="1800">
                      <a:solidFill>
                        <a:srgbClr val="003300"/>
                      </a:solidFill>
                      <a:latin typeface="Arial" charset="0"/>
                      <a:ea typeface="新細明體" pitchFamily="18" charset="-120"/>
                    </a:endParaRPr>
                  </a:p>
                </p:txBody>
              </p:sp>
              <p:sp>
                <p:nvSpPr>
                  <p:cNvPr id="31815" name="Text Box 4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804" y="2066"/>
                    <a:ext cx="403" cy="173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969696"/>
                    </a:solidFill>
                    <a:miter lim="800000"/>
                    <a:headEnd/>
                    <a:tailEnd/>
                  </a:ln>
                </p:spPr>
                <p:txBody>
                  <a:bodyPr wrap="none"/>
                  <a:lstStyle/>
                  <a:p>
                    <a:pPr algn="ctr"/>
                    <a:r>
                      <a:rPr lang="en-US" altLang="zh-TW" sz="1200" b="1">
                        <a:solidFill>
                          <a:srgbClr val="003300"/>
                        </a:solidFill>
                        <a:latin typeface="Arial" charset="0"/>
                        <a:ea typeface="新細明體" pitchFamily="18" charset="-120"/>
                      </a:rPr>
                      <a:t>Block 7</a:t>
                    </a:r>
                  </a:p>
                </p:txBody>
              </p:sp>
            </p:grpSp>
          </p:grpSp>
        </p:grpSp>
      </p:grpSp>
      <p:grpSp>
        <p:nvGrpSpPr>
          <p:cNvPr id="17" name="Group 43"/>
          <p:cNvGrpSpPr>
            <a:grpSpLocks/>
          </p:cNvGrpSpPr>
          <p:nvPr/>
        </p:nvGrpSpPr>
        <p:grpSpPr bwMode="auto">
          <a:xfrm>
            <a:off x="3100388" y="2257425"/>
            <a:ext cx="1471612" cy="1681163"/>
            <a:chOff x="2233" y="1609"/>
            <a:chExt cx="927" cy="1059"/>
          </a:xfrm>
        </p:grpSpPr>
        <p:sp>
          <p:nvSpPr>
            <p:cNvPr id="31790" name="Text Box 44"/>
            <p:cNvSpPr txBox="1">
              <a:spLocks noChangeArrowheads="1"/>
            </p:cNvSpPr>
            <p:nvPr/>
          </p:nvSpPr>
          <p:spPr bwMode="auto">
            <a:xfrm>
              <a:off x="2233" y="1609"/>
              <a:ext cx="927" cy="1059"/>
            </a:xfrm>
            <a:prstGeom prst="rect">
              <a:avLst/>
            </a:prstGeom>
            <a:solidFill>
              <a:srgbClr val="99FF66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altLang="zh-TW" sz="1200" b="1">
                  <a:solidFill>
                    <a:schemeClr val="bg1"/>
                  </a:solidFill>
                  <a:latin typeface="Arial" charset="0"/>
                  <a:ea typeface="新細明體" pitchFamily="18" charset="-120"/>
                </a:rPr>
                <a:t>Kernel grid</a:t>
              </a:r>
            </a:p>
          </p:txBody>
        </p:sp>
        <p:grpSp>
          <p:nvGrpSpPr>
            <p:cNvPr id="18" name="Group 45"/>
            <p:cNvGrpSpPr>
              <a:grpSpLocks/>
            </p:cNvGrpSpPr>
            <p:nvPr/>
          </p:nvGrpSpPr>
          <p:grpSpPr bwMode="auto">
            <a:xfrm>
              <a:off x="2279" y="1809"/>
              <a:ext cx="835" cy="805"/>
              <a:chOff x="2353" y="1809"/>
              <a:chExt cx="835" cy="805"/>
            </a:xfrm>
          </p:grpSpPr>
          <p:grpSp>
            <p:nvGrpSpPr>
              <p:cNvPr id="19" name="Group 46"/>
              <p:cNvGrpSpPr>
                <a:grpSpLocks/>
              </p:cNvGrpSpPr>
              <p:nvPr/>
            </p:nvGrpSpPr>
            <p:grpSpPr bwMode="auto">
              <a:xfrm>
                <a:off x="2353" y="1809"/>
                <a:ext cx="835" cy="173"/>
                <a:chOff x="2257" y="1809"/>
                <a:chExt cx="835" cy="173"/>
              </a:xfrm>
            </p:grpSpPr>
            <p:sp>
              <p:nvSpPr>
                <p:cNvPr id="31802" name="Text Box 47"/>
                <p:cNvSpPr txBox="1">
                  <a:spLocks noChangeArrowheads="1"/>
                </p:cNvSpPr>
                <p:nvPr/>
              </p:nvSpPr>
              <p:spPr bwMode="auto">
                <a:xfrm>
                  <a:off x="2257" y="1809"/>
                  <a:ext cx="403" cy="173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969696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pPr algn="ctr"/>
                  <a:r>
                    <a:rPr lang="en-US" altLang="zh-TW" sz="1200" b="1">
                      <a:solidFill>
                        <a:srgbClr val="003300"/>
                      </a:solidFill>
                      <a:latin typeface="Arial" charset="0"/>
                      <a:ea typeface="新細明體" pitchFamily="18" charset="-120"/>
                    </a:rPr>
                    <a:t>Block 0</a:t>
                  </a:r>
                </a:p>
              </p:txBody>
            </p:sp>
            <p:sp>
              <p:nvSpPr>
                <p:cNvPr id="31803" name="Text Box 48"/>
                <p:cNvSpPr txBox="1">
                  <a:spLocks noChangeArrowheads="1"/>
                </p:cNvSpPr>
                <p:nvPr/>
              </p:nvSpPr>
              <p:spPr bwMode="auto">
                <a:xfrm>
                  <a:off x="2689" y="1809"/>
                  <a:ext cx="403" cy="173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969696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pPr algn="ctr"/>
                  <a:r>
                    <a:rPr lang="en-US" altLang="zh-TW" sz="1200" b="1">
                      <a:solidFill>
                        <a:srgbClr val="003300"/>
                      </a:solidFill>
                      <a:latin typeface="Arial" charset="0"/>
                      <a:ea typeface="新細明體" pitchFamily="18" charset="-120"/>
                    </a:rPr>
                    <a:t>Block 1</a:t>
                  </a:r>
                </a:p>
              </p:txBody>
            </p:sp>
          </p:grpSp>
          <p:grpSp>
            <p:nvGrpSpPr>
              <p:cNvPr id="20" name="Group 49"/>
              <p:cNvGrpSpPr>
                <a:grpSpLocks/>
              </p:cNvGrpSpPr>
              <p:nvPr/>
            </p:nvGrpSpPr>
            <p:grpSpPr bwMode="auto">
              <a:xfrm>
                <a:off x="2353" y="2019"/>
                <a:ext cx="835" cy="173"/>
                <a:chOff x="2257" y="1809"/>
                <a:chExt cx="835" cy="173"/>
              </a:xfrm>
            </p:grpSpPr>
            <p:sp>
              <p:nvSpPr>
                <p:cNvPr id="31800" name="Text Box 50"/>
                <p:cNvSpPr txBox="1">
                  <a:spLocks noChangeArrowheads="1"/>
                </p:cNvSpPr>
                <p:nvPr/>
              </p:nvSpPr>
              <p:spPr bwMode="auto">
                <a:xfrm>
                  <a:off x="2257" y="1809"/>
                  <a:ext cx="403" cy="173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969696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pPr algn="ctr"/>
                  <a:r>
                    <a:rPr lang="en-US" altLang="zh-TW" sz="1200" b="1">
                      <a:solidFill>
                        <a:srgbClr val="003300"/>
                      </a:solidFill>
                      <a:latin typeface="Arial" charset="0"/>
                      <a:ea typeface="新細明體" pitchFamily="18" charset="-120"/>
                    </a:rPr>
                    <a:t>Block 2</a:t>
                  </a:r>
                </a:p>
              </p:txBody>
            </p:sp>
            <p:sp>
              <p:nvSpPr>
                <p:cNvPr id="31801" name="Text Box 51"/>
                <p:cNvSpPr txBox="1">
                  <a:spLocks noChangeArrowheads="1"/>
                </p:cNvSpPr>
                <p:nvPr/>
              </p:nvSpPr>
              <p:spPr bwMode="auto">
                <a:xfrm>
                  <a:off x="2689" y="1809"/>
                  <a:ext cx="403" cy="173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969696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pPr algn="ctr"/>
                  <a:r>
                    <a:rPr lang="en-US" altLang="zh-TW" sz="1200" b="1">
                      <a:solidFill>
                        <a:srgbClr val="003300"/>
                      </a:solidFill>
                      <a:latin typeface="Arial" charset="0"/>
                      <a:ea typeface="新細明體" pitchFamily="18" charset="-120"/>
                    </a:rPr>
                    <a:t>Block 3</a:t>
                  </a:r>
                </a:p>
              </p:txBody>
            </p:sp>
          </p:grpSp>
          <p:grpSp>
            <p:nvGrpSpPr>
              <p:cNvPr id="21" name="Group 52"/>
              <p:cNvGrpSpPr>
                <a:grpSpLocks/>
              </p:cNvGrpSpPr>
              <p:nvPr/>
            </p:nvGrpSpPr>
            <p:grpSpPr bwMode="auto">
              <a:xfrm>
                <a:off x="2353" y="2230"/>
                <a:ext cx="835" cy="173"/>
                <a:chOff x="2257" y="1809"/>
                <a:chExt cx="835" cy="173"/>
              </a:xfrm>
            </p:grpSpPr>
            <p:sp>
              <p:nvSpPr>
                <p:cNvPr id="31798" name="Text Box 53"/>
                <p:cNvSpPr txBox="1">
                  <a:spLocks noChangeArrowheads="1"/>
                </p:cNvSpPr>
                <p:nvPr/>
              </p:nvSpPr>
              <p:spPr bwMode="auto">
                <a:xfrm>
                  <a:off x="2257" y="1809"/>
                  <a:ext cx="403" cy="173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969696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pPr algn="ctr"/>
                  <a:r>
                    <a:rPr lang="en-US" altLang="zh-TW" sz="1200" b="1">
                      <a:solidFill>
                        <a:srgbClr val="003300"/>
                      </a:solidFill>
                      <a:latin typeface="Arial" charset="0"/>
                      <a:ea typeface="新細明體" pitchFamily="18" charset="-120"/>
                    </a:rPr>
                    <a:t>Block 4</a:t>
                  </a:r>
                </a:p>
              </p:txBody>
            </p:sp>
            <p:sp>
              <p:nvSpPr>
                <p:cNvPr id="31799" name="Text Box 54"/>
                <p:cNvSpPr txBox="1">
                  <a:spLocks noChangeArrowheads="1"/>
                </p:cNvSpPr>
                <p:nvPr/>
              </p:nvSpPr>
              <p:spPr bwMode="auto">
                <a:xfrm>
                  <a:off x="2689" y="1809"/>
                  <a:ext cx="403" cy="173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969696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pPr algn="ctr"/>
                  <a:r>
                    <a:rPr lang="en-US" altLang="zh-TW" sz="1200" b="1">
                      <a:solidFill>
                        <a:srgbClr val="003300"/>
                      </a:solidFill>
                      <a:latin typeface="Arial" charset="0"/>
                      <a:ea typeface="新細明體" pitchFamily="18" charset="-120"/>
                    </a:rPr>
                    <a:t>Block 5</a:t>
                  </a:r>
                </a:p>
              </p:txBody>
            </p:sp>
          </p:grpSp>
          <p:grpSp>
            <p:nvGrpSpPr>
              <p:cNvPr id="22" name="Group 55"/>
              <p:cNvGrpSpPr>
                <a:grpSpLocks/>
              </p:cNvGrpSpPr>
              <p:nvPr/>
            </p:nvGrpSpPr>
            <p:grpSpPr bwMode="auto">
              <a:xfrm>
                <a:off x="2353" y="2441"/>
                <a:ext cx="835" cy="173"/>
                <a:chOff x="2257" y="1809"/>
                <a:chExt cx="835" cy="173"/>
              </a:xfrm>
            </p:grpSpPr>
            <p:sp>
              <p:nvSpPr>
                <p:cNvPr id="31796" name="Text Box 56"/>
                <p:cNvSpPr txBox="1">
                  <a:spLocks noChangeArrowheads="1"/>
                </p:cNvSpPr>
                <p:nvPr/>
              </p:nvSpPr>
              <p:spPr bwMode="auto">
                <a:xfrm>
                  <a:off x="2257" y="1809"/>
                  <a:ext cx="403" cy="173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969696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pPr algn="ctr"/>
                  <a:r>
                    <a:rPr lang="en-US" altLang="zh-TW" sz="1200" b="1">
                      <a:solidFill>
                        <a:srgbClr val="003300"/>
                      </a:solidFill>
                      <a:latin typeface="Arial" charset="0"/>
                      <a:ea typeface="新細明體" pitchFamily="18" charset="-120"/>
                    </a:rPr>
                    <a:t>Block 6</a:t>
                  </a:r>
                </a:p>
              </p:txBody>
            </p:sp>
            <p:sp>
              <p:nvSpPr>
                <p:cNvPr id="31797" name="Text Box 57"/>
                <p:cNvSpPr txBox="1">
                  <a:spLocks noChangeArrowheads="1"/>
                </p:cNvSpPr>
                <p:nvPr/>
              </p:nvSpPr>
              <p:spPr bwMode="auto">
                <a:xfrm>
                  <a:off x="2689" y="1809"/>
                  <a:ext cx="403" cy="173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969696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pPr algn="ctr"/>
                  <a:r>
                    <a:rPr lang="en-US" altLang="zh-TW" sz="1200" b="1">
                      <a:solidFill>
                        <a:srgbClr val="003300"/>
                      </a:solidFill>
                      <a:latin typeface="Arial" charset="0"/>
                      <a:ea typeface="新細明體" pitchFamily="18" charset="-120"/>
                    </a:rPr>
                    <a:t>Block 7</a:t>
                  </a:r>
                </a:p>
              </p:txBody>
            </p:sp>
          </p:grpSp>
        </p:grpSp>
      </p:grpSp>
      <p:grpSp>
        <p:nvGrpSpPr>
          <p:cNvPr id="23" name="Group 59"/>
          <p:cNvGrpSpPr>
            <a:grpSpLocks/>
          </p:cNvGrpSpPr>
          <p:nvPr/>
        </p:nvGrpSpPr>
        <p:grpSpPr bwMode="auto">
          <a:xfrm>
            <a:off x="5481638" y="3040063"/>
            <a:ext cx="3144837" cy="665162"/>
            <a:chOff x="3643" y="1817"/>
            <a:chExt cx="1981" cy="419"/>
          </a:xfrm>
        </p:grpSpPr>
        <p:sp>
          <p:nvSpPr>
            <p:cNvPr id="31785" name="Text Box 60"/>
            <p:cNvSpPr txBox="1">
              <a:spLocks noChangeArrowheads="1"/>
            </p:cNvSpPr>
            <p:nvPr/>
          </p:nvSpPr>
          <p:spPr bwMode="auto">
            <a:xfrm>
              <a:off x="3643" y="1817"/>
              <a:ext cx="1981" cy="419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altLang="zh-TW" sz="1200" b="1" dirty="0" smtClean="0">
                  <a:solidFill>
                    <a:schemeClr val="bg1"/>
                  </a:solidFill>
                  <a:latin typeface="Arial" charset="0"/>
                  <a:ea typeface="新細明體" pitchFamily="18" charset="-120"/>
                </a:rPr>
                <a:t>Device with 4 SMs</a:t>
              </a:r>
              <a:endParaRPr lang="en-US" altLang="zh-TW" sz="1200" b="1" dirty="0">
                <a:solidFill>
                  <a:schemeClr val="bg1"/>
                </a:solidFill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31786" name="Text Box 61"/>
            <p:cNvSpPr txBox="1">
              <a:spLocks noChangeArrowheads="1"/>
            </p:cNvSpPr>
            <p:nvPr/>
          </p:nvSpPr>
          <p:spPr bwMode="auto">
            <a:xfrm>
              <a:off x="3679" y="1981"/>
              <a:ext cx="461" cy="23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 algn="ctr"/>
              <a:endParaRPr lang="zh-TW" altLang="en-US" sz="1800">
                <a:solidFill>
                  <a:srgbClr val="003300"/>
                </a:solidFill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31787" name="Text Box 62"/>
            <p:cNvSpPr txBox="1">
              <a:spLocks noChangeArrowheads="1"/>
            </p:cNvSpPr>
            <p:nvPr/>
          </p:nvSpPr>
          <p:spPr bwMode="auto">
            <a:xfrm>
              <a:off x="4164" y="1981"/>
              <a:ext cx="461" cy="23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 algn="ctr"/>
              <a:endParaRPr lang="zh-TW" altLang="en-US" sz="1800">
                <a:solidFill>
                  <a:srgbClr val="003300"/>
                </a:solidFill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31788" name="Text Box 63"/>
            <p:cNvSpPr txBox="1">
              <a:spLocks noChangeArrowheads="1"/>
            </p:cNvSpPr>
            <p:nvPr/>
          </p:nvSpPr>
          <p:spPr bwMode="auto">
            <a:xfrm>
              <a:off x="4649" y="1981"/>
              <a:ext cx="461" cy="23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 algn="ctr"/>
              <a:endParaRPr lang="zh-TW" altLang="en-US" sz="1800">
                <a:solidFill>
                  <a:srgbClr val="003300"/>
                </a:solidFill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31789" name="Text Box 64"/>
            <p:cNvSpPr txBox="1">
              <a:spLocks noChangeArrowheads="1"/>
            </p:cNvSpPr>
            <p:nvPr/>
          </p:nvSpPr>
          <p:spPr bwMode="auto">
            <a:xfrm>
              <a:off x="5135" y="1981"/>
              <a:ext cx="461" cy="23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 algn="ctr"/>
              <a:endParaRPr lang="zh-TW" altLang="en-US" sz="1800">
                <a:solidFill>
                  <a:srgbClr val="003300"/>
                </a:solidFill>
                <a:latin typeface="Arial" charset="0"/>
                <a:ea typeface="新細明體" pitchFamily="18" charset="-120"/>
              </a:endParaRPr>
            </a:p>
          </p:txBody>
        </p:sp>
      </p:grpSp>
      <p:grpSp>
        <p:nvGrpSpPr>
          <p:cNvPr id="24" name="Group 65"/>
          <p:cNvGrpSpPr>
            <a:grpSpLocks/>
          </p:cNvGrpSpPr>
          <p:nvPr/>
        </p:nvGrpSpPr>
        <p:grpSpPr bwMode="auto">
          <a:xfrm>
            <a:off x="5481638" y="4073525"/>
            <a:ext cx="3144837" cy="461963"/>
            <a:chOff x="3659" y="2649"/>
            <a:chExt cx="1981" cy="291"/>
          </a:xfrm>
        </p:grpSpPr>
        <p:sp>
          <p:nvSpPr>
            <p:cNvPr id="31772" name="Text Box 66"/>
            <p:cNvSpPr txBox="1">
              <a:spLocks noChangeArrowheads="1"/>
            </p:cNvSpPr>
            <p:nvPr/>
          </p:nvSpPr>
          <p:spPr bwMode="auto">
            <a:xfrm>
              <a:off x="3659" y="2649"/>
              <a:ext cx="1981" cy="291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200" b="1">
                <a:solidFill>
                  <a:schemeClr val="bg1"/>
                </a:solidFill>
                <a:latin typeface="Arial" charset="0"/>
                <a:ea typeface="新細明體" pitchFamily="18" charset="-120"/>
              </a:endParaRPr>
            </a:p>
          </p:txBody>
        </p:sp>
        <p:grpSp>
          <p:nvGrpSpPr>
            <p:cNvPr id="25" name="Group 67"/>
            <p:cNvGrpSpPr>
              <a:grpSpLocks/>
            </p:cNvGrpSpPr>
            <p:nvPr/>
          </p:nvGrpSpPr>
          <p:grpSpPr bwMode="auto">
            <a:xfrm>
              <a:off x="3695" y="2685"/>
              <a:ext cx="461" cy="230"/>
              <a:chOff x="3775" y="2037"/>
              <a:chExt cx="461" cy="230"/>
            </a:xfrm>
          </p:grpSpPr>
          <p:sp>
            <p:nvSpPr>
              <p:cNvPr id="31783" name="Text Box 68"/>
              <p:cNvSpPr txBox="1">
                <a:spLocks noChangeArrowheads="1"/>
              </p:cNvSpPr>
              <p:nvPr/>
            </p:nvSpPr>
            <p:spPr bwMode="auto">
              <a:xfrm>
                <a:off x="3775" y="2037"/>
                <a:ext cx="461" cy="230"/>
              </a:xfrm>
              <a:prstGeom prst="rect">
                <a:avLst/>
              </a:prstGeom>
              <a:solidFill>
                <a:srgbClr val="FFCC00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pPr algn="ctr"/>
                <a:endParaRPr lang="zh-TW" altLang="en-US" sz="1800">
                  <a:solidFill>
                    <a:srgbClr val="003300"/>
                  </a:solidFill>
                  <a:latin typeface="Arial" charset="0"/>
                  <a:ea typeface="新細明體" pitchFamily="18" charset="-120"/>
                </a:endParaRPr>
              </a:p>
            </p:txBody>
          </p:sp>
          <p:sp>
            <p:nvSpPr>
              <p:cNvPr id="31784" name="Text Box 69"/>
              <p:cNvSpPr txBox="1">
                <a:spLocks noChangeArrowheads="1"/>
              </p:cNvSpPr>
              <p:nvPr/>
            </p:nvSpPr>
            <p:spPr bwMode="auto">
              <a:xfrm>
                <a:off x="3804" y="2066"/>
                <a:ext cx="403" cy="173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pPr algn="ctr"/>
                <a:r>
                  <a:rPr lang="en-US" altLang="zh-TW" sz="1200" b="1">
                    <a:solidFill>
                      <a:srgbClr val="003300"/>
                    </a:solidFill>
                    <a:latin typeface="Arial" charset="0"/>
                    <a:ea typeface="新細明體" pitchFamily="18" charset="-120"/>
                  </a:rPr>
                  <a:t>Block 0</a:t>
                </a:r>
              </a:p>
            </p:txBody>
          </p:sp>
        </p:grpSp>
        <p:grpSp>
          <p:nvGrpSpPr>
            <p:cNvPr id="26" name="Group 70"/>
            <p:cNvGrpSpPr>
              <a:grpSpLocks/>
            </p:cNvGrpSpPr>
            <p:nvPr/>
          </p:nvGrpSpPr>
          <p:grpSpPr bwMode="auto">
            <a:xfrm>
              <a:off x="4180" y="2685"/>
              <a:ext cx="461" cy="230"/>
              <a:chOff x="3775" y="2037"/>
              <a:chExt cx="461" cy="230"/>
            </a:xfrm>
          </p:grpSpPr>
          <p:sp>
            <p:nvSpPr>
              <p:cNvPr id="31781" name="Text Box 71"/>
              <p:cNvSpPr txBox="1">
                <a:spLocks noChangeArrowheads="1"/>
              </p:cNvSpPr>
              <p:nvPr/>
            </p:nvSpPr>
            <p:spPr bwMode="auto">
              <a:xfrm>
                <a:off x="3775" y="2037"/>
                <a:ext cx="461" cy="230"/>
              </a:xfrm>
              <a:prstGeom prst="rect">
                <a:avLst/>
              </a:prstGeom>
              <a:solidFill>
                <a:srgbClr val="FFCC00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pPr algn="ctr"/>
                <a:endParaRPr lang="zh-TW" altLang="en-US" sz="1800">
                  <a:solidFill>
                    <a:srgbClr val="003300"/>
                  </a:solidFill>
                  <a:latin typeface="Arial" charset="0"/>
                  <a:ea typeface="新細明體" pitchFamily="18" charset="-120"/>
                </a:endParaRPr>
              </a:p>
            </p:txBody>
          </p:sp>
          <p:sp>
            <p:nvSpPr>
              <p:cNvPr id="31782" name="Text Box 72"/>
              <p:cNvSpPr txBox="1">
                <a:spLocks noChangeArrowheads="1"/>
              </p:cNvSpPr>
              <p:nvPr/>
            </p:nvSpPr>
            <p:spPr bwMode="auto">
              <a:xfrm>
                <a:off x="3804" y="2066"/>
                <a:ext cx="403" cy="173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pPr algn="ctr"/>
                <a:r>
                  <a:rPr lang="en-US" altLang="zh-TW" sz="1200" b="1">
                    <a:solidFill>
                      <a:srgbClr val="003300"/>
                    </a:solidFill>
                    <a:latin typeface="Arial" charset="0"/>
                    <a:ea typeface="新細明體" pitchFamily="18" charset="-120"/>
                  </a:rPr>
                  <a:t>Block 1</a:t>
                </a:r>
              </a:p>
            </p:txBody>
          </p:sp>
        </p:grpSp>
        <p:grpSp>
          <p:nvGrpSpPr>
            <p:cNvPr id="27" name="Group 73"/>
            <p:cNvGrpSpPr>
              <a:grpSpLocks/>
            </p:cNvGrpSpPr>
            <p:nvPr/>
          </p:nvGrpSpPr>
          <p:grpSpPr bwMode="auto">
            <a:xfrm>
              <a:off x="4665" y="2685"/>
              <a:ext cx="461" cy="230"/>
              <a:chOff x="3775" y="2037"/>
              <a:chExt cx="461" cy="230"/>
            </a:xfrm>
          </p:grpSpPr>
          <p:sp>
            <p:nvSpPr>
              <p:cNvPr id="31779" name="Text Box 74"/>
              <p:cNvSpPr txBox="1">
                <a:spLocks noChangeArrowheads="1"/>
              </p:cNvSpPr>
              <p:nvPr/>
            </p:nvSpPr>
            <p:spPr bwMode="auto">
              <a:xfrm>
                <a:off x="3775" y="2037"/>
                <a:ext cx="461" cy="230"/>
              </a:xfrm>
              <a:prstGeom prst="rect">
                <a:avLst/>
              </a:prstGeom>
              <a:solidFill>
                <a:srgbClr val="FFCC00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pPr algn="ctr"/>
                <a:endParaRPr lang="zh-TW" altLang="en-US" sz="1800">
                  <a:solidFill>
                    <a:srgbClr val="003300"/>
                  </a:solidFill>
                  <a:latin typeface="Arial" charset="0"/>
                  <a:ea typeface="新細明體" pitchFamily="18" charset="-120"/>
                </a:endParaRPr>
              </a:p>
            </p:txBody>
          </p:sp>
          <p:sp>
            <p:nvSpPr>
              <p:cNvPr id="31780" name="Text Box 75"/>
              <p:cNvSpPr txBox="1">
                <a:spLocks noChangeArrowheads="1"/>
              </p:cNvSpPr>
              <p:nvPr/>
            </p:nvSpPr>
            <p:spPr bwMode="auto">
              <a:xfrm>
                <a:off x="3804" y="2066"/>
                <a:ext cx="403" cy="173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pPr algn="ctr"/>
                <a:r>
                  <a:rPr lang="en-US" altLang="zh-TW" sz="1200" b="1">
                    <a:solidFill>
                      <a:srgbClr val="003300"/>
                    </a:solidFill>
                    <a:latin typeface="Arial" charset="0"/>
                    <a:ea typeface="新細明體" pitchFamily="18" charset="-120"/>
                  </a:rPr>
                  <a:t>Block 2</a:t>
                </a:r>
              </a:p>
            </p:txBody>
          </p:sp>
        </p:grpSp>
        <p:grpSp>
          <p:nvGrpSpPr>
            <p:cNvPr id="28" name="Group 76"/>
            <p:cNvGrpSpPr>
              <a:grpSpLocks/>
            </p:cNvGrpSpPr>
            <p:nvPr/>
          </p:nvGrpSpPr>
          <p:grpSpPr bwMode="auto">
            <a:xfrm>
              <a:off x="5151" y="2685"/>
              <a:ext cx="461" cy="230"/>
              <a:chOff x="3775" y="2037"/>
              <a:chExt cx="461" cy="230"/>
            </a:xfrm>
          </p:grpSpPr>
          <p:sp>
            <p:nvSpPr>
              <p:cNvPr id="31777" name="Text Box 77"/>
              <p:cNvSpPr txBox="1">
                <a:spLocks noChangeArrowheads="1"/>
              </p:cNvSpPr>
              <p:nvPr/>
            </p:nvSpPr>
            <p:spPr bwMode="auto">
              <a:xfrm>
                <a:off x="3775" y="2037"/>
                <a:ext cx="461" cy="230"/>
              </a:xfrm>
              <a:prstGeom prst="rect">
                <a:avLst/>
              </a:prstGeom>
              <a:solidFill>
                <a:srgbClr val="FFCC00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pPr algn="ctr"/>
                <a:endParaRPr lang="zh-TW" altLang="en-US" sz="1800">
                  <a:solidFill>
                    <a:srgbClr val="003300"/>
                  </a:solidFill>
                  <a:latin typeface="Arial" charset="0"/>
                  <a:ea typeface="新細明體" pitchFamily="18" charset="-120"/>
                </a:endParaRPr>
              </a:p>
            </p:txBody>
          </p:sp>
          <p:sp>
            <p:nvSpPr>
              <p:cNvPr id="31778" name="Text Box 78"/>
              <p:cNvSpPr txBox="1">
                <a:spLocks noChangeArrowheads="1"/>
              </p:cNvSpPr>
              <p:nvPr/>
            </p:nvSpPr>
            <p:spPr bwMode="auto">
              <a:xfrm>
                <a:off x="3804" y="2066"/>
                <a:ext cx="403" cy="173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pPr algn="ctr"/>
                <a:r>
                  <a:rPr lang="en-US" altLang="zh-TW" sz="1200" b="1">
                    <a:solidFill>
                      <a:srgbClr val="003300"/>
                    </a:solidFill>
                    <a:latin typeface="Arial" charset="0"/>
                    <a:ea typeface="新細明體" pitchFamily="18" charset="-120"/>
                  </a:rPr>
                  <a:t>Block 3</a:t>
                </a:r>
              </a:p>
            </p:txBody>
          </p:sp>
        </p:grpSp>
      </p:grpSp>
      <p:grpSp>
        <p:nvGrpSpPr>
          <p:cNvPr id="29" name="Group 79"/>
          <p:cNvGrpSpPr>
            <a:grpSpLocks/>
          </p:cNvGrpSpPr>
          <p:nvPr/>
        </p:nvGrpSpPr>
        <p:grpSpPr bwMode="auto">
          <a:xfrm>
            <a:off x="5481638" y="4594225"/>
            <a:ext cx="3144837" cy="461963"/>
            <a:chOff x="3603" y="3225"/>
            <a:chExt cx="1981" cy="291"/>
          </a:xfrm>
        </p:grpSpPr>
        <p:sp>
          <p:nvSpPr>
            <p:cNvPr id="31759" name="Text Box 80"/>
            <p:cNvSpPr txBox="1">
              <a:spLocks noChangeArrowheads="1"/>
            </p:cNvSpPr>
            <p:nvPr/>
          </p:nvSpPr>
          <p:spPr bwMode="auto">
            <a:xfrm>
              <a:off x="3603" y="3225"/>
              <a:ext cx="1981" cy="291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200" b="1">
                <a:solidFill>
                  <a:schemeClr val="bg1"/>
                </a:solidFill>
                <a:latin typeface="Arial" charset="0"/>
                <a:ea typeface="新細明體" pitchFamily="18" charset="-120"/>
              </a:endParaRPr>
            </a:p>
          </p:txBody>
        </p:sp>
        <p:grpSp>
          <p:nvGrpSpPr>
            <p:cNvPr id="30" name="Group 81"/>
            <p:cNvGrpSpPr>
              <a:grpSpLocks/>
            </p:cNvGrpSpPr>
            <p:nvPr/>
          </p:nvGrpSpPr>
          <p:grpSpPr bwMode="auto">
            <a:xfrm>
              <a:off x="3639" y="3261"/>
              <a:ext cx="461" cy="230"/>
              <a:chOff x="3775" y="2037"/>
              <a:chExt cx="461" cy="230"/>
            </a:xfrm>
          </p:grpSpPr>
          <p:sp>
            <p:nvSpPr>
              <p:cNvPr id="31770" name="Text Box 82"/>
              <p:cNvSpPr txBox="1">
                <a:spLocks noChangeArrowheads="1"/>
              </p:cNvSpPr>
              <p:nvPr/>
            </p:nvSpPr>
            <p:spPr bwMode="auto">
              <a:xfrm>
                <a:off x="3775" y="2037"/>
                <a:ext cx="461" cy="230"/>
              </a:xfrm>
              <a:prstGeom prst="rect">
                <a:avLst/>
              </a:prstGeom>
              <a:solidFill>
                <a:srgbClr val="FFCC00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pPr algn="ctr"/>
                <a:endParaRPr lang="zh-TW" altLang="en-US" sz="1800">
                  <a:solidFill>
                    <a:srgbClr val="003300"/>
                  </a:solidFill>
                  <a:latin typeface="Arial" charset="0"/>
                  <a:ea typeface="新細明體" pitchFamily="18" charset="-120"/>
                </a:endParaRPr>
              </a:p>
            </p:txBody>
          </p:sp>
          <p:sp>
            <p:nvSpPr>
              <p:cNvPr id="31771" name="Text Box 83"/>
              <p:cNvSpPr txBox="1">
                <a:spLocks noChangeArrowheads="1"/>
              </p:cNvSpPr>
              <p:nvPr/>
            </p:nvSpPr>
            <p:spPr bwMode="auto">
              <a:xfrm>
                <a:off x="3804" y="2066"/>
                <a:ext cx="403" cy="173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pPr algn="ctr"/>
                <a:r>
                  <a:rPr lang="en-US" altLang="zh-TW" sz="1200" b="1">
                    <a:solidFill>
                      <a:srgbClr val="003300"/>
                    </a:solidFill>
                    <a:latin typeface="Arial" charset="0"/>
                    <a:ea typeface="新細明體" pitchFamily="18" charset="-120"/>
                  </a:rPr>
                  <a:t>Block 4</a:t>
                </a:r>
              </a:p>
            </p:txBody>
          </p:sp>
        </p:grpSp>
        <p:grpSp>
          <p:nvGrpSpPr>
            <p:cNvPr id="31" name="Group 84"/>
            <p:cNvGrpSpPr>
              <a:grpSpLocks/>
            </p:cNvGrpSpPr>
            <p:nvPr/>
          </p:nvGrpSpPr>
          <p:grpSpPr bwMode="auto">
            <a:xfrm>
              <a:off x="4124" y="3261"/>
              <a:ext cx="461" cy="230"/>
              <a:chOff x="3775" y="2037"/>
              <a:chExt cx="461" cy="230"/>
            </a:xfrm>
          </p:grpSpPr>
          <p:sp>
            <p:nvSpPr>
              <p:cNvPr id="31768" name="Text Box 85"/>
              <p:cNvSpPr txBox="1">
                <a:spLocks noChangeArrowheads="1"/>
              </p:cNvSpPr>
              <p:nvPr/>
            </p:nvSpPr>
            <p:spPr bwMode="auto">
              <a:xfrm>
                <a:off x="3775" y="2037"/>
                <a:ext cx="461" cy="230"/>
              </a:xfrm>
              <a:prstGeom prst="rect">
                <a:avLst/>
              </a:prstGeom>
              <a:solidFill>
                <a:srgbClr val="FFCC00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pPr algn="ctr"/>
                <a:endParaRPr lang="zh-TW" altLang="en-US" sz="1800">
                  <a:solidFill>
                    <a:srgbClr val="003300"/>
                  </a:solidFill>
                  <a:latin typeface="Arial" charset="0"/>
                  <a:ea typeface="新細明體" pitchFamily="18" charset="-120"/>
                </a:endParaRPr>
              </a:p>
            </p:txBody>
          </p:sp>
          <p:sp>
            <p:nvSpPr>
              <p:cNvPr id="31769" name="Text Box 86"/>
              <p:cNvSpPr txBox="1">
                <a:spLocks noChangeArrowheads="1"/>
              </p:cNvSpPr>
              <p:nvPr/>
            </p:nvSpPr>
            <p:spPr bwMode="auto">
              <a:xfrm>
                <a:off x="3804" y="2066"/>
                <a:ext cx="403" cy="173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pPr algn="ctr"/>
                <a:r>
                  <a:rPr lang="en-US" altLang="zh-TW" sz="1200" b="1">
                    <a:solidFill>
                      <a:srgbClr val="003300"/>
                    </a:solidFill>
                    <a:latin typeface="Arial" charset="0"/>
                    <a:ea typeface="新細明體" pitchFamily="18" charset="-120"/>
                  </a:rPr>
                  <a:t>Block 5</a:t>
                </a:r>
              </a:p>
            </p:txBody>
          </p:sp>
        </p:grpSp>
        <p:grpSp>
          <p:nvGrpSpPr>
            <p:cNvPr id="31808" name="Group 87"/>
            <p:cNvGrpSpPr>
              <a:grpSpLocks/>
            </p:cNvGrpSpPr>
            <p:nvPr/>
          </p:nvGrpSpPr>
          <p:grpSpPr bwMode="auto">
            <a:xfrm>
              <a:off x="4609" y="3261"/>
              <a:ext cx="461" cy="230"/>
              <a:chOff x="3775" y="2037"/>
              <a:chExt cx="461" cy="230"/>
            </a:xfrm>
          </p:grpSpPr>
          <p:sp>
            <p:nvSpPr>
              <p:cNvPr id="31766" name="Text Box 88"/>
              <p:cNvSpPr txBox="1">
                <a:spLocks noChangeArrowheads="1"/>
              </p:cNvSpPr>
              <p:nvPr/>
            </p:nvSpPr>
            <p:spPr bwMode="auto">
              <a:xfrm>
                <a:off x="3775" y="2037"/>
                <a:ext cx="461" cy="230"/>
              </a:xfrm>
              <a:prstGeom prst="rect">
                <a:avLst/>
              </a:prstGeom>
              <a:solidFill>
                <a:srgbClr val="FFCC00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pPr algn="ctr"/>
                <a:endParaRPr lang="zh-TW" altLang="en-US" sz="1800">
                  <a:solidFill>
                    <a:srgbClr val="003300"/>
                  </a:solidFill>
                  <a:latin typeface="Arial" charset="0"/>
                  <a:ea typeface="新細明體" pitchFamily="18" charset="-120"/>
                </a:endParaRPr>
              </a:p>
            </p:txBody>
          </p:sp>
          <p:sp>
            <p:nvSpPr>
              <p:cNvPr id="31767" name="Text Box 89"/>
              <p:cNvSpPr txBox="1">
                <a:spLocks noChangeArrowheads="1"/>
              </p:cNvSpPr>
              <p:nvPr/>
            </p:nvSpPr>
            <p:spPr bwMode="auto">
              <a:xfrm>
                <a:off x="3804" y="2066"/>
                <a:ext cx="403" cy="173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pPr algn="ctr"/>
                <a:r>
                  <a:rPr lang="en-US" altLang="zh-TW" sz="1200" b="1">
                    <a:solidFill>
                      <a:srgbClr val="003300"/>
                    </a:solidFill>
                    <a:latin typeface="Arial" charset="0"/>
                    <a:ea typeface="新細明體" pitchFamily="18" charset="-120"/>
                  </a:rPr>
                  <a:t>Block 6</a:t>
                </a:r>
              </a:p>
            </p:txBody>
          </p:sp>
        </p:grpSp>
        <p:grpSp>
          <p:nvGrpSpPr>
            <p:cNvPr id="31809" name="Group 90"/>
            <p:cNvGrpSpPr>
              <a:grpSpLocks/>
            </p:cNvGrpSpPr>
            <p:nvPr/>
          </p:nvGrpSpPr>
          <p:grpSpPr bwMode="auto">
            <a:xfrm>
              <a:off x="5095" y="3261"/>
              <a:ext cx="461" cy="230"/>
              <a:chOff x="3775" y="2037"/>
              <a:chExt cx="461" cy="230"/>
            </a:xfrm>
          </p:grpSpPr>
          <p:sp>
            <p:nvSpPr>
              <p:cNvPr id="31764" name="Text Box 91"/>
              <p:cNvSpPr txBox="1">
                <a:spLocks noChangeArrowheads="1"/>
              </p:cNvSpPr>
              <p:nvPr/>
            </p:nvSpPr>
            <p:spPr bwMode="auto">
              <a:xfrm>
                <a:off x="3775" y="2037"/>
                <a:ext cx="461" cy="230"/>
              </a:xfrm>
              <a:prstGeom prst="rect">
                <a:avLst/>
              </a:prstGeom>
              <a:solidFill>
                <a:srgbClr val="FFCC00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pPr algn="ctr"/>
                <a:endParaRPr lang="zh-TW" altLang="en-US" sz="1800">
                  <a:solidFill>
                    <a:srgbClr val="003300"/>
                  </a:solidFill>
                  <a:latin typeface="Arial" charset="0"/>
                  <a:ea typeface="新細明體" pitchFamily="18" charset="-120"/>
                </a:endParaRPr>
              </a:p>
            </p:txBody>
          </p:sp>
          <p:sp>
            <p:nvSpPr>
              <p:cNvPr id="31765" name="Text Box 92"/>
              <p:cNvSpPr txBox="1">
                <a:spLocks noChangeArrowheads="1"/>
              </p:cNvSpPr>
              <p:nvPr/>
            </p:nvSpPr>
            <p:spPr bwMode="auto">
              <a:xfrm>
                <a:off x="3804" y="2066"/>
                <a:ext cx="403" cy="173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pPr algn="ctr"/>
                <a:r>
                  <a:rPr lang="en-US" altLang="zh-TW" sz="1200" b="1">
                    <a:solidFill>
                      <a:srgbClr val="003300"/>
                    </a:solidFill>
                    <a:latin typeface="Arial" charset="0"/>
                    <a:ea typeface="新細明體" pitchFamily="18" charset="-120"/>
                  </a:rPr>
                  <a:t>Block 7</a:t>
                </a:r>
              </a:p>
            </p:txBody>
          </p:sp>
        </p:grpSp>
      </p:grpSp>
      <p:sp>
        <p:nvSpPr>
          <p:cNvPr id="31753" name="Line 93"/>
          <p:cNvSpPr>
            <a:spLocks noChangeShapeType="1"/>
          </p:cNvSpPr>
          <p:nvPr/>
        </p:nvSpPr>
        <p:spPr bwMode="auto">
          <a:xfrm>
            <a:off x="5257800" y="4162425"/>
            <a:ext cx="0" cy="9826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31754" name="Line 94"/>
          <p:cNvSpPr>
            <a:spLocks noChangeShapeType="1"/>
          </p:cNvSpPr>
          <p:nvPr/>
        </p:nvSpPr>
        <p:spPr bwMode="auto">
          <a:xfrm flipH="1">
            <a:off x="2251075" y="3602038"/>
            <a:ext cx="825500" cy="457200"/>
          </a:xfrm>
          <a:prstGeom prst="line">
            <a:avLst/>
          </a:prstGeom>
          <a:noFill/>
          <a:ln w="63500">
            <a:solidFill>
              <a:schemeClr val="accent2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755" name="Line 95"/>
          <p:cNvSpPr>
            <a:spLocks noChangeShapeType="1"/>
          </p:cNvSpPr>
          <p:nvPr/>
        </p:nvSpPr>
        <p:spPr bwMode="auto">
          <a:xfrm>
            <a:off x="4619625" y="3602038"/>
            <a:ext cx="825500" cy="457200"/>
          </a:xfrm>
          <a:prstGeom prst="line">
            <a:avLst/>
          </a:prstGeom>
          <a:noFill/>
          <a:ln w="63500">
            <a:solidFill>
              <a:schemeClr val="accent2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756" name="Text Box 96"/>
          <p:cNvSpPr txBox="1">
            <a:spLocks noChangeArrowheads="1"/>
          </p:cNvSpPr>
          <p:nvPr/>
        </p:nvSpPr>
        <p:spPr bwMode="auto">
          <a:xfrm>
            <a:off x="2574925" y="5345113"/>
            <a:ext cx="634047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2400">
                <a:solidFill>
                  <a:schemeClr val="tx2"/>
                </a:solidFill>
                <a:latin typeface="Arial" charset="0"/>
                <a:ea typeface="新細明體" pitchFamily="18" charset="-120"/>
              </a:rPr>
              <a:t>Each block can execute in any order relative to other blocks </a:t>
            </a:r>
          </a:p>
        </p:txBody>
      </p:sp>
      <p:sp>
        <p:nvSpPr>
          <p:cNvPr id="31757" name="Text Box 97"/>
          <p:cNvSpPr txBox="1">
            <a:spLocks noChangeArrowheads="1"/>
          </p:cNvSpPr>
          <p:nvPr/>
        </p:nvSpPr>
        <p:spPr bwMode="auto">
          <a:xfrm rot="16200000">
            <a:off x="4762500" y="4462463"/>
            <a:ext cx="5715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1600" dirty="0">
                <a:latin typeface="Arial" charset="0"/>
                <a:ea typeface="新細明體" pitchFamily="18" charset="-120"/>
              </a:rPr>
              <a:t>time</a:t>
            </a:r>
          </a:p>
        </p:txBody>
      </p:sp>
      <p:sp>
        <p:nvSpPr>
          <p:cNvPr id="97" name="Text Box 97"/>
          <p:cNvSpPr txBox="1">
            <a:spLocks noChangeArrowheads="1"/>
          </p:cNvSpPr>
          <p:nvPr/>
        </p:nvSpPr>
        <p:spPr bwMode="auto">
          <a:xfrm rot="16200000">
            <a:off x="-116683" y="4625801"/>
            <a:ext cx="5715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1600" dirty="0">
                <a:latin typeface="Arial" charset="0"/>
                <a:ea typeface="新細明體" pitchFamily="18" charset="-120"/>
              </a:rPr>
              <a:t>time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GPU computational structures</a:t>
            </a:r>
            <a:endParaRPr lang="en-AU" smtClean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Blocks within each SIMD processor:</a:t>
            </a:r>
          </a:p>
          <a:p>
            <a:pPr lvl="1" eaLnBrk="1" hangingPunct="1"/>
            <a:r>
              <a:rPr lang="en-US" dirty="0" smtClean="0"/>
              <a:t>SIMD lanes: 32 in NVIDIA devices</a:t>
            </a:r>
          </a:p>
          <a:p>
            <a:pPr lvl="1" eaLnBrk="1" hangingPunct="1"/>
            <a:r>
              <a:rPr lang="en-US" dirty="0" smtClean="0"/>
              <a:t>Wide and shallow compared to vector processors</a:t>
            </a:r>
          </a:p>
          <a:p>
            <a:pPr eaLnBrk="1" hangingPunct="1"/>
            <a:endParaRPr lang="en-US" i="1" dirty="0" smtClean="0"/>
          </a:p>
          <a:p>
            <a:pPr eaLnBrk="1" hangingPunct="1"/>
            <a:r>
              <a:rPr lang="en-US" i="1" dirty="0" smtClean="0"/>
              <a:t>Threads of SIMD instructions: Warps</a:t>
            </a:r>
            <a:endParaRPr lang="en-US" dirty="0" smtClean="0"/>
          </a:p>
          <a:p>
            <a:pPr lvl="1" eaLnBrk="1" hangingPunct="1"/>
            <a:r>
              <a:rPr lang="en-US" dirty="0" smtClean="0"/>
              <a:t>Each </a:t>
            </a:r>
            <a:r>
              <a:rPr lang="en-US" dirty="0" smtClean="0"/>
              <a:t>W</a:t>
            </a:r>
            <a:r>
              <a:rPr lang="en-US" dirty="0" smtClean="0"/>
              <a:t>arp has </a:t>
            </a:r>
            <a:r>
              <a:rPr lang="en-US" dirty="0" smtClean="0"/>
              <a:t>its own PC</a:t>
            </a:r>
          </a:p>
          <a:p>
            <a:pPr lvl="1" eaLnBrk="1" hangingPunct="1"/>
            <a:r>
              <a:rPr lang="en-US" i="1" dirty="0" smtClean="0"/>
              <a:t>SIMD thread scheduler</a:t>
            </a:r>
            <a:r>
              <a:rPr lang="en-US" dirty="0" smtClean="0"/>
              <a:t>  uses </a:t>
            </a:r>
            <a:r>
              <a:rPr lang="en-US" i="1" dirty="0" smtClean="0"/>
              <a:t>scoreboard</a:t>
            </a:r>
            <a:r>
              <a:rPr lang="en-US" dirty="0" smtClean="0"/>
              <a:t>  to dispatch</a:t>
            </a:r>
          </a:p>
          <a:p>
            <a:pPr lvl="1" eaLnBrk="1" hangingPunct="1"/>
            <a:r>
              <a:rPr lang="en-US" dirty="0" smtClean="0"/>
              <a:t>No data dependencies between threads!</a:t>
            </a:r>
          </a:p>
          <a:p>
            <a:pPr lvl="1" eaLnBrk="1" hangingPunct="1"/>
            <a:r>
              <a:rPr lang="en-US" dirty="0" smtClean="0"/>
              <a:t>Keeps track of up to 48 warps (Fermi)</a:t>
            </a:r>
          </a:p>
          <a:p>
            <a:pPr lvl="2" eaLnBrk="1" hangingPunct="1"/>
            <a:r>
              <a:rPr lang="en-US" dirty="0" smtClean="0"/>
              <a:t>Latency hiding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</a:t>
            </a:r>
            <a:endParaRPr lang="en-AU" smtClean="0"/>
          </a:p>
        </p:txBody>
      </p:sp>
      <p:sp>
        <p:nvSpPr>
          <p:cNvPr id="2867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Multiply two vectors of length 8192</a:t>
            </a:r>
          </a:p>
          <a:p>
            <a:pPr lvl="1" eaLnBrk="1" hangingPunct="1"/>
            <a:endParaRPr lang="en-US" dirty="0" smtClean="0"/>
          </a:p>
          <a:p>
            <a:pPr eaLnBrk="1" hangingPunct="1"/>
            <a:r>
              <a:rPr lang="en-US" dirty="0" smtClean="0"/>
              <a:t>Code that works over all elements is the grid</a:t>
            </a:r>
          </a:p>
          <a:p>
            <a:pPr eaLnBrk="1" hangingPunct="1"/>
            <a:r>
              <a:rPr lang="en-US" dirty="0" smtClean="0"/>
              <a:t>Thread blocks break this down into manageable sizes</a:t>
            </a:r>
          </a:p>
          <a:p>
            <a:pPr lvl="1" eaLnBrk="1" hangingPunct="1"/>
            <a:r>
              <a:rPr lang="en-US" dirty="0" smtClean="0"/>
              <a:t>512 threads per block</a:t>
            </a:r>
          </a:p>
          <a:p>
            <a:pPr eaLnBrk="1" hangingPunct="1"/>
            <a:r>
              <a:rPr lang="en-US" dirty="0" smtClean="0"/>
              <a:t>Thus grid size = 16 blocks</a:t>
            </a:r>
          </a:p>
          <a:p>
            <a:pPr eaLnBrk="1" hangingPunct="1"/>
            <a:r>
              <a:rPr lang="en-US" dirty="0" smtClean="0"/>
              <a:t>Block is assigned to a </a:t>
            </a:r>
            <a:r>
              <a:rPr lang="en-US" i="1" dirty="0" smtClean="0"/>
              <a:t>multithreaded SIMD processor </a:t>
            </a:r>
            <a:r>
              <a:rPr lang="en-US" dirty="0" smtClean="0"/>
              <a:t>by the </a:t>
            </a:r>
            <a:r>
              <a:rPr lang="en-US" i="1" dirty="0" smtClean="0"/>
              <a:t>thread block scheduler</a:t>
            </a:r>
          </a:p>
          <a:p>
            <a:pPr eaLnBrk="1" hangingPunct="1"/>
            <a:r>
              <a:rPr lang="en-US" dirty="0" smtClean="0"/>
              <a:t>Block is analogous to a strip-mined vector loop with vector length of 32</a:t>
            </a:r>
          </a:p>
          <a:p>
            <a:pPr eaLnBrk="1" hangingPunct="1"/>
            <a:r>
              <a:rPr lang="en-US" dirty="0" smtClean="0"/>
              <a:t>SIMD instruction execute (e.g.) 32 elements at a time</a:t>
            </a:r>
          </a:p>
          <a:p>
            <a:pPr eaLnBrk="1" hangingPunct="1"/>
            <a:r>
              <a:rPr lang="en-US" dirty="0" smtClean="0"/>
              <a:t>Fermi generation of </a:t>
            </a:r>
            <a:r>
              <a:rPr lang="en-US" dirty="0" err="1" smtClean="0"/>
              <a:t>GPUs</a:t>
            </a:r>
            <a:r>
              <a:rPr lang="en-US" dirty="0" smtClean="0"/>
              <a:t> has 7-15 </a:t>
            </a:r>
            <a:r>
              <a:rPr lang="en-US" dirty="0" smtClean="0"/>
              <a:t>multithreaded SIMD processors </a:t>
            </a:r>
            <a:br>
              <a:rPr lang="en-US" dirty="0" smtClean="0"/>
            </a:br>
            <a:r>
              <a:rPr lang="en-US" dirty="0" smtClean="0"/>
              <a:t>(called SMs: Streaming Multi-processors)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</a:t>
            </a:r>
            <a:endParaRPr lang="en-AU" smtClean="0"/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NVIDIA </a:t>
            </a:r>
            <a:r>
              <a:rPr lang="en-US" dirty="0" err="1" smtClean="0"/>
              <a:t>GPU</a:t>
            </a:r>
            <a:r>
              <a:rPr lang="en-US" dirty="0" smtClean="0"/>
              <a:t> </a:t>
            </a:r>
            <a:r>
              <a:rPr lang="en-US" dirty="0" smtClean="0"/>
              <a:t>having </a:t>
            </a:r>
            <a:r>
              <a:rPr lang="en-US" dirty="0" smtClean="0"/>
              <a:t>32,768 registers</a:t>
            </a:r>
          </a:p>
          <a:p>
            <a:pPr lvl="1" eaLnBrk="1" hangingPunct="1"/>
            <a:r>
              <a:rPr lang="en-US" dirty="0" smtClean="0"/>
              <a:t>Divided into lanes</a:t>
            </a:r>
          </a:p>
          <a:p>
            <a:pPr lvl="1" eaLnBrk="1" hangingPunct="1"/>
            <a:r>
              <a:rPr lang="en-US" dirty="0" smtClean="0"/>
              <a:t>Each SIMD thread is limited to 64 registers</a:t>
            </a:r>
          </a:p>
          <a:p>
            <a:pPr lvl="1" eaLnBrk="1" hangingPunct="1"/>
            <a:r>
              <a:rPr lang="en-US" dirty="0" smtClean="0"/>
              <a:t>SIMD thread has up to:</a:t>
            </a:r>
          </a:p>
          <a:p>
            <a:pPr lvl="2" eaLnBrk="1" hangingPunct="1"/>
            <a:r>
              <a:rPr lang="en-US" dirty="0" smtClean="0"/>
              <a:t>64 vector registers of 32 32-bit elements</a:t>
            </a:r>
          </a:p>
          <a:p>
            <a:pPr lvl="2" eaLnBrk="1" hangingPunct="1"/>
            <a:r>
              <a:rPr lang="en-US" dirty="0" smtClean="0"/>
              <a:t>32 vector registers of 32 64-bit elements</a:t>
            </a:r>
          </a:p>
          <a:p>
            <a:pPr lvl="1" eaLnBrk="1" hangingPunct="1"/>
            <a:r>
              <a:rPr lang="en-US" dirty="0" smtClean="0"/>
              <a:t>Fermi architecture has 16 physical SIMD lanes, each containing 2048 registers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NVIDIA Instruction Set Arch.</a:t>
            </a:r>
            <a:endParaRPr lang="en-AU" smtClean="0"/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9400" y="1073150"/>
            <a:ext cx="8864600" cy="5403850"/>
          </a:xfrm>
        </p:spPr>
        <p:txBody>
          <a:bodyPr/>
          <a:lstStyle/>
          <a:p>
            <a:pPr eaLnBrk="1" hangingPunct="1"/>
            <a:r>
              <a:rPr lang="en-US" dirty="0" smtClean="0"/>
              <a:t>ISA is an abstraction of the hardware instruction set</a:t>
            </a:r>
          </a:p>
          <a:p>
            <a:pPr lvl="1" eaLnBrk="1" hangingPunct="1"/>
            <a:r>
              <a:rPr lang="en-US" dirty="0" smtClean="0"/>
              <a:t>“Parallel Thread Execution (PTX)”</a:t>
            </a:r>
          </a:p>
          <a:p>
            <a:pPr lvl="1" eaLnBrk="1" hangingPunct="1"/>
            <a:r>
              <a:rPr lang="en-US" dirty="0" smtClean="0"/>
              <a:t>Uses virtual registers</a:t>
            </a:r>
          </a:p>
          <a:p>
            <a:pPr lvl="1" eaLnBrk="1" hangingPunct="1"/>
            <a:r>
              <a:rPr lang="en-US" dirty="0" smtClean="0"/>
              <a:t>Translation to machine code is performed in software</a:t>
            </a:r>
          </a:p>
          <a:p>
            <a:pPr lvl="1" eaLnBrk="1" hangingPunct="1"/>
            <a:endParaRPr lang="en-US" dirty="0" smtClean="0"/>
          </a:p>
          <a:p>
            <a:pPr lvl="1" eaLnBrk="1" hangingPunct="1"/>
            <a:r>
              <a:rPr lang="en-US" dirty="0" smtClean="0"/>
              <a:t>Example PTX code of 1 DAXPY iteration:</a:t>
            </a:r>
          </a:p>
          <a:p>
            <a:pPr lvl="1" eaLnBrk="1" hangingPunct="1"/>
            <a:endParaRPr lang="en-US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shl.s32	  	R8, blockIdx,9 ; Thread Block ID*Block size (512=2</a:t>
            </a:r>
            <a:r>
              <a:rPr lang="en-US" sz="1600" b="1" baseline="30000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9</a:t>
            </a:r>
            <a:r>
              <a:rPr lang="en-US" sz="16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add.s32	  	R8, R8, </a:t>
            </a:r>
            <a:r>
              <a:rPr lang="en-US" sz="1600" b="1" dirty="0" err="1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threadIdx</a:t>
            </a:r>
            <a:r>
              <a:rPr lang="en-US" sz="16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 ; R8 = </a:t>
            </a:r>
            <a:r>
              <a:rPr lang="en-US" sz="1600" b="1" dirty="0" err="1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 = my CUDA thread ID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shl.u32		R8, R8, 3	; byte offset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ld.global.f64	RD0, [X+R8]	; RD0 = X[</a:t>
            </a:r>
            <a:r>
              <a:rPr lang="en-US" sz="1600" b="1" dirty="0" err="1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]</a:t>
            </a:r>
          </a:p>
          <a:p>
            <a:pPr eaLnBrk="1" hangingPunct="1">
              <a:buFont typeface="Wingdings" pitchFamily="2" charset="2"/>
              <a:buNone/>
            </a:pPr>
            <a:r>
              <a:rPr lang="es-ES" sz="16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ld.global.f64	RD2, [Y+R8]	; RD2 = Y[i]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mul.f64 	RD0, RD0, RD4	; Product in RD0 = RD0 * RD4 (scalar a)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add.f64 	RD0, RD0, RD2	; Sum in RD0 = RD0 + RD2 (Y[</a:t>
            </a:r>
            <a:r>
              <a:rPr lang="en-US" sz="1600" b="1" dirty="0" err="1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])</a:t>
            </a:r>
          </a:p>
          <a:p>
            <a:pPr eaLnBrk="1" hangingPunct="1">
              <a:buFont typeface="Wingdings" pitchFamily="2" charset="2"/>
              <a:buNone/>
            </a:pPr>
            <a:r>
              <a:rPr lang="es-ES" sz="16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st.global.f64	[Y+R8], RD0	; Y[i] = </a:t>
            </a:r>
            <a:r>
              <a:rPr lang="es-ES" sz="1600" b="1" dirty="0" err="1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sum</a:t>
            </a:r>
            <a:r>
              <a:rPr lang="es-ES" sz="16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 (X[i]*a + Y[i])</a:t>
            </a:r>
          </a:p>
          <a:p>
            <a:pPr eaLnBrk="1" hangingPunct="1">
              <a:buFont typeface="Wingdings" pitchFamily="2" charset="2"/>
              <a:buNone/>
            </a:pPr>
            <a:endParaRPr lang="es-ES" sz="1600" dirty="0" smtClean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s-ES" sz="1600" dirty="0" smtClean="0">
                <a:cs typeface="Courier New" pitchFamily="49" charset="0"/>
              </a:rPr>
              <a:t>R8 </a:t>
            </a:r>
            <a:r>
              <a:rPr lang="es-ES" sz="1600" dirty="0" err="1" smtClean="0">
                <a:cs typeface="Courier New" pitchFamily="49" charset="0"/>
              </a:rPr>
              <a:t>contains</a:t>
            </a:r>
            <a:r>
              <a:rPr lang="es-ES" sz="1600" dirty="0" smtClean="0">
                <a:cs typeface="Courier New" pitchFamily="49" charset="0"/>
              </a:rPr>
              <a:t> </a:t>
            </a:r>
            <a:r>
              <a:rPr lang="es-ES" sz="1600" dirty="0" err="1" smtClean="0">
                <a:cs typeface="Courier New" pitchFamily="49" charset="0"/>
              </a:rPr>
              <a:t>unique</a:t>
            </a:r>
            <a:r>
              <a:rPr lang="es-ES" sz="1600" dirty="0" smtClean="0">
                <a:cs typeface="Courier New" pitchFamily="49" charset="0"/>
              </a:rPr>
              <a:t> id </a:t>
            </a:r>
            <a:r>
              <a:rPr lang="es-ES" sz="1600" dirty="0" err="1" smtClean="0">
                <a:cs typeface="Courier New" pitchFamily="49" charset="0"/>
              </a:rPr>
              <a:t>for</a:t>
            </a:r>
            <a:r>
              <a:rPr lang="es-ES" sz="1600" dirty="0" smtClean="0">
                <a:cs typeface="Courier New" pitchFamily="49" charset="0"/>
              </a:rPr>
              <a:t> </a:t>
            </a:r>
            <a:r>
              <a:rPr lang="es-ES" sz="1600" dirty="0" err="1" smtClean="0">
                <a:cs typeface="Courier New" pitchFamily="49" charset="0"/>
              </a:rPr>
              <a:t>each</a:t>
            </a:r>
            <a:r>
              <a:rPr lang="es-ES" sz="1600" dirty="0" smtClean="0">
                <a:cs typeface="Courier New" pitchFamily="49" charset="0"/>
              </a:rPr>
              <a:t> of </a:t>
            </a:r>
            <a:r>
              <a:rPr lang="es-ES" sz="1600" dirty="0" err="1" smtClean="0">
                <a:cs typeface="Courier New" pitchFamily="49" charset="0"/>
              </a:rPr>
              <a:t>the</a:t>
            </a:r>
            <a:r>
              <a:rPr lang="es-ES" sz="1600" dirty="0" smtClean="0">
                <a:cs typeface="Courier New" pitchFamily="49" charset="0"/>
              </a:rPr>
              <a:t> 8192 </a:t>
            </a:r>
            <a:r>
              <a:rPr lang="es-ES" sz="1600" dirty="0" err="1" smtClean="0">
                <a:cs typeface="Courier New" pitchFamily="49" charset="0"/>
              </a:rPr>
              <a:t>threads</a:t>
            </a:r>
            <a:r>
              <a:rPr lang="es-ES" sz="1600" dirty="0" smtClean="0">
                <a:cs typeface="Courier New" pitchFamily="49" charset="0"/>
              </a:rPr>
              <a:t> (</a:t>
            </a:r>
            <a:r>
              <a:rPr lang="es-ES" sz="1600" dirty="0" err="1" smtClean="0">
                <a:cs typeface="Courier New" pitchFamily="49" charset="0"/>
              </a:rPr>
              <a:t>calculated</a:t>
            </a:r>
            <a:r>
              <a:rPr lang="es-ES" sz="1600" dirty="0" smtClean="0">
                <a:cs typeface="Courier New" pitchFamily="49" charset="0"/>
              </a:rPr>
              <a:t> </a:t>
            </a:r>
            <a:r>
              <a:rPr lang="es-ES" sz="1600" dirty="0" err="1" smtClean="0">
                <a:cs typeface="Courier New" pitchFamily="49" charset="0"/>
              </a:rPr>
              <a:t>by</a:t>
            </a:r>
            <a:r>
              <a:rPr lang="es-ES" sz="1600" dirty="0" smtClean="0">
                <a:cs typeface="Courier New" pitchFamily="49" charset="0"/>
              </a:rPr>
              <a:t> </a:t>
            </a:r>
            <a:r>
              <a:rPr lang="es-ES" sz="1600" dirty="0" err="1" smtClean="0">
                <a:cs typeface="Courier New" pitchFamily="49" charset="0"/>
              </a:rPr>
              <a:t>first</a:t>
            </a:r>
            <a:r>
              <a:rPr lang="es-ES" sz="1600" dirty="0" smtClean="0">
                <a:cs typeface="Courier New" pitchFamily="49" charset="0"/>
              </a:rPr>
              <a:t> 3 </a:t>
            </a:r>
            <a:r>
              <a:rPr lang="es-ES" sz="1600" dirty="0" err="1" smtClean="0">
                <a:cs typeface="Courier New" pitchFamily="49" charset="0"/>
              </a:rPr>
              <a:t>instructions</a:t>
            </a:r>
            <a:r>
              <a:rPr lang="es-ES" sz="1600" dirty="0" smtClean="0">
                <a:cs typeface="Courier New" pitchFamily="49" charset="0"/>
              </a:rPr>
              <a:t>)</a:t>
            </a:r>
            <a:endParaRPr lang="en-US" sz="1600" dirty="0" smtClean="0"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Conditional Branching</a:t>
            </a:r>
            <a:endParaRPr lang="en-AU" smtClean="0"/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Like vector architectures, GPU branch hardware uses internal masks</a:t>
            </a:r>
          </a:p>
          <a:p>
            <a:pPr eaLnBrk="1" hangingPunct="1"/>
            <a:r>
              <a:rPr lang="en-US" sz="2400" smtClean="0"/>
              <a:t>Also uses</a:t>
            </a:r>
          </a:p>
          <a:p>
            <a:pPr lvl="1" eaLnBrk="1" hangingPunct="1"/>
            <a:r>
              <a:rPr lang="en-US" sz="2000" smtClean="0"/>
              <a:t>Branch synchronization stack</a:t>
            </a:r>
          </a:p>
          <a:p>
            <a:pPr lvl="2" eaLnBrk="1" hangingPunct="1"/>
            <a:r>
              <a:rPr lang="en-US" sz="1800" smtClean="0"/>
              <a:t>Entries consist of masks for each SIMD lane</a:t>
            </a:r>
          </a:p>
          <a:p>
            <a:pPr lvl="2" eaLnBrk="1" hangingPunct="1"/>
            <a:r>
              <a:rPr lang="en-US" sz="1800" smtClean="0"/>
              <a:t>I.e. which threads commit their results (all threads execute)</a:t>
            </a:r>
          </a:p>
          <a:p>
            <a:pPr lvl="1" eaLnBrk="1" hangingPunct="1"/>
            <a:r>
              <a:rPr lang="en-US" sz="2000" smtClean="0"/>
              <a:t>Instruction markers to manage when a branch diverges into multiple execution paths</a:t>
            </a:r>
          </a:p>
          <a:p>
            <a:pPr lvl="2" eaLnBrk="1" hangingPunct="1"/>
            <a:r>
              <a:rPr lang="en-US" sz="1800" smtClean="0"/>
              <a:t>Push on divergent branch</a:t>
            </a:r>
          </a:p>
          <a:p>
            <a:pPr lvl="1" eaLnBrk="1" hangingPunct="1"/>
            <a:r>
              <a:rPr lang="en-US" sz="2000" smtClean="0"/>
              <a:t>…and when paths converge</a:t>
            </a:r>
          </a:p>
          <a:p>
            <a:pPr lvl="2" eaLnBrk="1" hangingPunct="1"/>
            <a:r>
              <a:rPr lang="en-US" sz="1800" smtClean="0"/>
              <a:t>Act as barriers</a:t>
            </a:r>
          </a:p>
          <a:p>
            <a:pPr lvl="2" eaLnBrk="1" hangingPunct="1"/>
            <a:r>
              <a:rPr lang="en-US" sz="1800" smtClean="0"/>
              <a:t>Pops stack</a:t>
            </a:r>
          </a:p>
          <a:p>
            <a:pPr eaLnBrk="1" hangingPunct="1"/>
            <a:r>
              <a:rPr lang="en-US" sz="2400" smtClean="0"/>
              <a:t>Per-thread-lane 1-bit predicate register, specified by programmer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Conditional Branching Example</a:t>
            </a:r>
            <a:endParaRPr lang="en-AU" dirty="0" smtClean="0"/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9400" y="2060848"/>
            <a:ext cx="8864600" cy="441615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sz="1600" b="1" dirty="0" smtClean="0">
              <a:solidFill>
                <a:schemeClr val="accent2"/>
              </a:solidFill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1600" dirty="0" smtClean="0">
                <a:cs typeface="Courier New" pitchFamily="49" charset="0"/>
              </a:rPr>
              <a:t>Assume R8 contains (scaled) thread-id:</a:t>
            </a:r>
          </a:p>
          <a:p>
            <a:pPr eaLnBrk="1" hangingPunct="1">
              <a:buFont typeface="Wingdings" pitchFamily="2" charset="2"/>
              <a:buNone/>
            </a:pPr>
            <a:endParaRPr lang="en-US" sz="1600" b="1" dirty="0" smtClean="0">
              <a:solidFill>
                <a:schemeClr val="accent2"/>
              </a:solidFill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	ld.global.f64	 RD0, [X+R8]	; RD0 = X[</a:t>
            </a:r>
            <a:r>
              <a:rPr lang="en-US" sz="1600" b="1" dirty="0" err="1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]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	setp.neq.s32	 P1, RD0, #0	; P1 is predicate </a:t>
            </a:r>
            <a:r>
              <a:rPr lang="en-US" sz="16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register = (X[</a:t>
            </a:r>
            <a:r>
              <a:rPr lang="en-US" sz="1600" b="1" dirty="0" err="1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]!=0)</a:t>
            </a:r>
            <a:endParaRPr lang="en-US" sz="1600" b="1" dirty="0" smtClean="0">
              <a:solidFill>
                <a:schemeClr val="accent2"/>
              </a:solidFill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	@!P1, bra	 ELSE1, </a:t>
            </a:r>
            <a:r>
              <a:rPr lang="en-US" sz="1600" b="1" i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*Push	; Push old mask, set new mask bits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					; if P1 false, go to ELSE1</a:t>
            </a:r>
          </a:p>
          <a:p>
            <a:pPr eaLnBrk="1" hangingPunct="1">
              <a:buFont typeface="Wingdings" pitchFamily="2" charset="2"/>
              <a:buNone/>
            </a:pPr>
            <a:r>
              <a:rPr lang="es-ES" sz="16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	ld.global.f64	 RD2, [Y+R8]	; RD2 = Y[i]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	sub.f64	 RD0, RD0, RD2	; Difference in RD0</a:t>
            </a:r>
          </a:p>
          <a:p>
            <a:pPr eaLnBrk="1" hangingPunct="1">
              <a:buFont typeface="Wingdings" pitchFamily="2" charset="2"/>
              <a:buNone/>
            </a:pPr>
            <a:r>
              <a:rPr lang="nn-NO" sz="16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	st.global.f64	 [X+R8], RD0	; X[i] = RD0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	@P1, bra	 ENDIF1, </a:t>
            </a:r>
            <a:r>
              <a:rPr lang="en-US" sz="1600" b="1" i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*Comp	; complement mask bits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					; if P1 true, go to ENDIF1</a:t>
            </a:r>
          </a:p>
          <a:p>
            <a:pPr eaLnBrk="1" hangingPunct="1">
              <a:buFont typeface="Wingdings" pitchFamily="2" charset="2"/>
              <a:buNone/>
            </a:pPr>
            <a:r>
              <a:rPr lang="pl-PL" sz="16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ELSE1:</a:t>
            </a:r>
            <a:r>
              <a:rPr lang="en-US" sz="16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		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pl-PL" sz="16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ld.global.f64</a:t>
            </a:r>
            <a:r>
              <a:rPr lang="en-US" sz="16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	 </a:t>
            </a:r>
            <a:r>
              <a:rPr lang="pl-PL" sz="16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RD0, [Z+R8]</a:t>
            </a:r>
            <a:r>
              <a:rPr lang="en-US" sz="16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pl-PL" sz="16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; RD0 = Z[i]</a:t>
            </a:r>
          </a:p>
          <a:p>
            <a:pPr eaLnBrk="1" hangingPunct="1">
              <a:buFont typeface="Wingdings" pitchFamily="2" charset="2"/>
              <a:buNone/>
            </a:pPr>
            <a:r>
              <a:rPr lang="nn-NO" sz="16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	st.global.f64	 [X+R8], RD0	; X[i] = RD0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ENDIF1: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1600" b="1" i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	&lt;next instruction&gt;, *Pop	; pop to restore old mask</a:t>
            </a:r>
            <a:endParaRPr lang="en-US" sz="1600" b="1" dirty="0" smtClean="0">
              <a:solidFill>
                <a:schemeClr val="accent2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1052736"/>
            <a:ext cx="4031873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if (X[</a:t>
            </a:r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] != 0)	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	X[</a:t>
            </a:r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] = X[</a:t>
            </a:r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] – Y[</a:t>
            </a:r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];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else X[</a:t>
            </a:r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] = Z[</a:t>
            </a:r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];</a:t>
            </a:r>
            <a:endParaRPr lang="en-US" sz="2000" b="1" dirty="0" smtClean="0">
              <a:solidFill>
                <a:schemeClr val="accent1">
                  <a:lumMod val="75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Example architecture:  VMIPS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Loosely based on Cray-1</a:t>
            </a:r>
          </a:p>
          <a:p>
            <a:pPr eaLnBrk="1" hangingPunct="1"/>
            <a:r>
              <a:rPr lang="en-US" dirty="0" smtClean="0"/>
              <a:t>Vector registers</a:t>
            </a:r>
          </a:p>
          <a:p>
            <a:pPr lvl="1" eaLnBrk="1" hangingPunct="1"/>
            <a:r>
              <a:rPr lang="en-US" dirty="0" smtClean="0"/>
              <a:t>Each register holds a 64-element, </a:t>
            </a:r>
            <a:br>
              <a:rPr lang="en-US" dirty="0" smtClean="0"/>
            </a:br>
            <a:r>
              <a:rPr lang="en-US" dirty="0" smtClean="0"/>
              <a:t>64 bits/element vector</a:t>
            </a:r>
          </a:p>
          <a:p>
            <a:pPr lvl="1" eaLnBrk="1" hangingPunct="1"/>
            <a:r>
              <a:rPr lang="en-US" dirty="0" smtClean="0"/>
              <a:t>Register file has 16 read- and 8 write-ports</a:t>
            </a:r>
          </a:p>
          <a:p>
            <a:pPr eaLnBrk="1" hangingPunct="1"/>
            <a:r>
              <a:rPr lang="en-US" dirty="0" smtClean="0"/>
              <a:t>Vector functional units</a:t>
            </a:r>
          </a:p>
          <a:p>
            <a:pPr lvl="1" eaLnBrk="1" hangingPunct="1"/>
            <a:r>
              <a:rPr lang="en-US" dirty="0" smtClean="0"/>
              <a:t>Fully pipelined</a:t>
            </a:r>
          </a:p>
          <a:p>
            <a:pPr lvl="1" eaLnBrk="1" hangingPunct="1"/>
            <a:r>
              <a:rPr lang="en-US" dirty="0" smtClean="0"/>
              <a:t>Data and control hazards are detected</a:t>
            </a:r>
          </a:p>
          <a:p>
            <a:pPr eaLnBrk="1" hangingPunct="1"/>
            <a:r>
              <a:rPr lang="en-US" dirty="0" smtClean="0"/>
              <a:t>Vector load-store unit</a:t>
            </a:r>
          </a:p>
          <a:p>
            <a:pPr lvl="1" eaLnBrk="1" hangingPunct="1"/>
            <a:r>
              <a:rPr lang="en-US" dirty="0" smtClean="0"/>
              <a:t>Fully pipelined</a:t>
            </a:r>
          </a:p>
          <a:p>
            <a:pPr lvl="1" eaLnBrk="1" hangingPunct="1"/>
            <a:r>
              <a:rPr lang="en-US" dirty="0" smtClean="0">
                <a:solidFill>
                  <a:schemeClr val="accent2"/>
                </a:solidFill>
              </a:rPr>
              <a:t>One word per clock cycle after initial latency</a:t>
            </a:r>
          </a:p>
          <a:p>
            <a:pPr eaLnBrk="1" hangingPunct="1"/>
            <a:r>
              <a:rPr lang="en-US" dirty="0" smtClean="0"/>
              <a:t>Scalar registers</a:t>
            </a:r>
          </a:p>
          <a:p>
            <a:pPr lvl="1" eaLnBrk="1" hangingPunct="1"/>
            <a:r>
              <a:rPr lang="en-US" dirty="0" smtClean="0"/>
              <a:t>32 general-purpose registers</a:t>
            </a:r>
          </a:p>
          <a:p>
            <a:pPr lvl="1" eaLnBrk="1" hangingPunct="1"/>
            <a:r>
              <a:rPr lang="en-US" dirty="0" smtClean="0"/>
              <a:t>32 floating-point registers</a:t>
            </a:r>
          </a:p>
        </p:txBody>
      </p:sp>
      <p:pic>
        <p:nvPicPr>
          <p:cNvPr id="270338" name="Picture 2" descr="http://upload.wikimedia.org/wikipedia/commons/thumb/f/f7/Cray-1-deutsches-museum.jpg/220px-Cray-1-deutsches-museu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1124744"/>
            <a:ext cx="2267744" cy="249451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250533" y="3645024"/>
            <a:ext cx="16898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/>
              <a:t>Cray-1  1976</a:t>
            </a:r>
            <a:endParaRPr lang="en-US" sz="2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NVIDIA GPU Memory Structures</a:t>
            </a:r>
            <a:endParaRPr lang="en-AU" smtClean="0"/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dirty="0" smtClean="0"/>
              <a:t>Each </a:t>
            </a:r>
            <a:r>
              <a:rPr lang="en-US" sz="2400" dirty="0" err="1" smtClean="0"/>
              <a:t>SIMD</a:t>
            </a:r>
            <a:r>
              <a:rPr lang="en-US" sz="2400" dirty="0" smtClean="0"/>
              <a:t> Lane has private section of off-chip DRAM</a:t>
            </a:r>
          </a:p>
          <a:p>
            <a:pPr lvl="1" eaLnBrk="1" hangingPunct="1"/>
            <a:r>
              <a:rPr lang="en-US" dirty="0" smtClean="0"/>
              <a:t>“Private memory”</a:t>
            </a:r>
          </a:p>
          <a:p>
            <a:pPr lvl="1" eaLnBrk="1" hangingPunct="1"/>
            <a:r>
              <a:rPr lang="en-US" dirty="0" smtClean="0"/>
              <a:t>Contains stack frame, spilling registers, and private variables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Each </a:t>
            </a:r>
            <a:r>
              <a:rPr lang="en-US" dirty="0" smtClean="0"/>
              <a:t>multithreaded </a:t>
            </a:r>
            <a:r>
              <a:rPr lang="en-US" dirty="0" err="1" smtClean="0"/>
              <a:t>SIMD</a:t>
            </a:r>
            <a:r>
              <a:rPr lang="en-US" dirty="0" smtClean="0"/>
              <a:t> processor also has local memory</a:t>
            </a:r>
          </a:p>
          <a:p>
            <a:pPr lvl="1" eaLnBrk="1" hangingPunct="1"/>
            <a:r>
              <a:rPr lang="en-US" dirty="0" smtClean="0"/>
              <a:t>Shared by </a:t>
            </a:r>
            <a:r>
              <a:rPr lang="en-US" dirty="0" err="1" smtClean="0"/>
              <a:t>SIMD</a:t>
            </a:r>
            <a:r>
              <a:rPr lang="en-US" dirty="0" smtClean="0"/>
              <a:t> lanes / threads within a block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Memory </a:t>
            </a:r>
            <a:r>
              <a:rPr lang="en-US" dirty="0" smtClean="0"/>
              <a:t>shared by </a:t>
            </a:r>
            <a:r>
              <a:rPr lang="en-US" dirty="0" err="1" smtClean="0"/>
              <a:t>SIMD</a:t>
            </a:r>
            <a:r>
              <a:rPr lang="en-US" dirty="0" smtClean="0"/>
              <a:t> processors is </a:t>
            </a:r>
            <a:r>
              <a:rPr lang="en-US" dirty="0" err="1" smtClean="0"/>
              <a:t>GPU</a:t>
            </a:r>
            <a:r>
              <a:rPr lang="en-US" dirty="0" smtClean="0"/>
              <a:t> Memory</a:t>
            </a:r>
          </a:p>
          <a:p>
            <a:pPr lvl="1" eaLnBrk="1" hangingPunct="1"/>
            <a:r>
              <a:rPr lang="en-US" dirty="0" smtClean="0"/>
              <a:t>Host can read and write </a:t>
            </a:r>
            <a:r>
              <a:rPr lang="en-US" dirty="0" err="1" smtClean="0"/>
              <a:t>GPU</a:t>
            </a:r>
            <a:r>
              <a:rPr lang="en-US" dirty="0" smtClean="0"/>
              <a:t> memory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NVIDIA GPU Memory Structures</a:t>
            </a:r>
            <a:endParaRPr lang="en-AU" smtClean="0"/>
          </a:p>
        </p:txBody>
      </p:sp>
      <p:sp>
        <p:nvSpPr>
          <p:cNvPr id="39940" name="Text Box 10"/>
          <p:cNvSpPr txBox="1">
            <a:spLocks noChangeArrowheads="1"/>
          </p:cNvSpPr>
          <p:nvPr/>
        </p:nvSpPr>
        <p:spPr bwMode="auto">
          <a:xfrm>
            <a:off x="1270000" y="3779838"/>
            <a:ext cx="911225" cy="33813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>
                <a:solidFill>
                  <a:srgbClr val="000099"/>
                </a:solidFill>
                <a:latin typeface="Arial" charset="0"/>
              </a:rPr>
              <a:t>Grid 0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1135063" y="4092575"/>
            <a:ext cx="3927475" cy="835025"/>
            <a:chOff x="258" y="2682"/>
            <a:chExt cx="2474" cy="592"/>
          </a:xfrm>
        </p:grpSpPr>
        <p:sp>
          <p:nvSpPr>
            <p:cNvPr id="40039" name="Rectangle 12"/>
            <p:cNvSpPr>
              <a:spLocks noChangeArrowheads="1"/>
            </p:cNvSpPr>
            <p:nvPr/>
          </p:nvSpPr>
          <p:spPr bwMode="auto">
            <a:xfrm>
              <a:off x="258" y="2682"/>
              <a:ext cx="2474" cy="592"/>
            </a:xfrm>
            <a:prstGeom prst="rect">
              <a:avLst/>
            </a:prstGeom>
            <a:noFill/>
            <a:ln w="28575">
              <a:solidFill>
                <a:srgbClr val="00CC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0040" name="Text Box 13"/>
            <p:cNvSpPr txBox="1">
              <a:spLocks noChangeArrowheads="1"/>
            </p:cNvSpPr>
            <p:nvPr/>
          </p:nvSpPr>
          <p:spPr bwMode="auto">
            <a:xfrm>
              <a:off x="1872" y="2909"/>
              <a:ext cx="316" cy="26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800" b="1">
                  <a:latin typeface="Arial" charset="0"/>
                </a:rPr>
                <a:t>. . .</a:t>
              </a:r>
            </a:p>
          </p:txBody>
        </p:sp>
        <p:grpSp>
          <p:nvGrpSpPr>
            <p:cNvPr id="3" name="Group 14"/>
            <p:cNvGrpSpPr>
              <a:grpSpLocks/>
            </p:cNvGrpSpPr>
            <p:nvPr/>
          </p:nvGrpSpPr>
          <p:grpSpPr bwMode="auto">
            <a:xfrm>
              <a:off x="313" y="2730"/>
              <a:ext cx="490" cy="497"/>
              <a:chOff x="967" y="1678"/>
              <a:chExt cx="688" cy="700"/>
            </a:xfrm>
          </p:grpSpPr>
          <p:sp>
            <p:nvSpPr>
              <p:cNvPr id="40084" name="Text Box 15"/>
              <p:cNvSpPr txBox="1">
                <a:spLocks noChangeArrowheads="1"/>
              </p:cNvSpPr>
              <p:nvPr/>
            </p:nvSpPr>
            <p:spPr bwMode="auto">
              <a:xfrm>
                <a:off x="967" y="1678"/>
                <a:ext cx="688" cy="700"/>
              </a:xfrm>
              <a:prstGeom prst="rect">
                <a:avLst/>
              </a:prstGeom>
              <a:noFill/>
              <a:ln w="19050">
                <a:solidFill>
                  <a:srgbClr val="00CC00"/>
                </a:solidFill>
                <a:miter lim="800000"/>
                <a:headEnd/>
                <a:tailEnd/>
              </a:ln>
            </p:spPr>
            <p:txBody>
              <a:bodyPr lIns="0" rIns="0"/>
              <a:lstStyle/>
              <a:p>
                <a:pPr algn="ctr">
                  <a:lnSpc>
                    <a:spcPct val="85000"/>
                  </a:lnSpc>
                  <a:spcBef>
                    <a:spcPct val="10000"/>
                  </a:spcBef>
                </a:pPr>
                <a:endParaRPr lang="es-ES_tradnl" sz="1200" b="1">
                  <a:latin typeface="Arial" charset="0"/>
                </a:endParaRPr>
              </a:p>
            </p:txBody>
          </p:sp>
          <p:grpSp>
            <p:nvGrpSpPr>
              <p:cNvPr id="4" name="Group 16"/>
              <p:cNvGrpSpPr>
                <a:grpSpLocks/>
              </p:cNvGrpSpPr>
              <p:nvPr/>
            </p:nvGrpSpPr>
            <p:grpSpPr bwMode="auto">
              <a:xfrm>
                <a:off x="1037" y="1764"/>
                <a:ext cx="554" cy="529"/>
                <a:chOff x="1045" y="1780"/>
                <a:chExt cx="806" cy="773"/>
              </a:xfrm>
            </p:grpSpPr>
            <p:sp>
              <p:nvSpPr>
                <p:cNvPr id="40086" name="Freeform 17"/>
                <p:cNvSpPr>
                  <a:spLocks/>
                </p:cNvSpPr>
                <p:nvPr/>
              </p:nvSpPr>
              <p:spPr bwMode="auto">
                <a:xfrm>
                  <a:off x="1045" y="1780"/>
                  <a:ext cx="147" cy="773"/>
                </a:xfrm>
                <a:custGeom>
                  <a:avLst/>
                  <a:gdLst>
                    <a:gd name="T0" fmla="*/ 28 w 208"/>
                    <a:gd name="T1" fmla="*/ 0 h 1536"/>
                    <a:gd name="T2" fmla="*/ 100 w 208"/>
                    <a:gd name="T3" fmla="*/ 49 h 1536"/>
                    <a:gd name="T4" fmla="*/ 4 w 208"/>
                    <a:gd name="T5" fmla="*/ 85 h 1536"/>
                    <a:gd name="T6" fmla="*/ 76 w 208"/>
                    <a:gd name="T7" fmla="*/ 134 h 1536"/>
                    <a:gd name="T8" fmla="*/ 4 w 208"/>
                    <a:gd name="T9" fmla="*/ 182 h 1536"/>
                    <a:gd name="T10" fmla="*/ 76 w 208"/>
                    <a:gd name="T11" fmla="*/ 207 h 1536"/>
                    <a:gd name="T12" fmla="*/ 28 w 208"/>
                    <a:gd name="T13" fmla="*/ 243 h 1536"/>
                    <a:gd name="T14" fmla="*/ 76 w 208"/>
                    <a:gd name="T15" fmla="*/ 280 h 1536"/>
                    <a:gd name="T16" fmla="*/ 4 w 208"/>
                    <a:gd name="T17" fmla="*/ 316 h 1536"/>
                    <a:gd name="T18" fmla="*/ 52 w 208"/>
                    <a:gd name="T19" fmla="*/ 340 h 1536"/>
                    <a:gd name="T20" fmla="*/ 28 w 208"/>
                    <a:gd name="T21" fmla="*/ 389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087" name="Freeform 18"/>
                <p:cNvSpPr>
                  <a:spLocks/>
                </p:cNvSpPr>
                <p:nvPr/>
              </p:nvSpPr>
              <p:spPr bwMode="auto">
                <a:xfrm>
                  <a:off x="1116" y="1780"/>
                  <a:ext cx="147" cy="773"/>
                </a:xfrm>
                <a:custGeom>
                  <a:avLst/>
                  <a:gdLst>
                    <a:gd name="T0" fmla="*/ 28 w 208"/>
                    <a:gd name="T1" fmla="*/ 0 h 1536"/>
                    <a:gd name="T2" fmla="*/ 100 w 208"/>
                    <a:gd name="T3" fmla="*/ 49 h 1536"/>
                    <a:gd name="T4" fmla="*/ 4 w 208"/>
                    <a:gd name="T5" fmla="*/ 85 h 1536"/>
                    <a:gd name="T6" fmla="*/ 76 w 208"/>
                    <a:gd name="T7" fmla="*/ 134 h 1536"/>
                    <a:gd name="T8" fmla="*/ 4 w 208"/>
                    <a:gd name="T9" fmla="*/ 182 h 1536"/>
                    <a:gd name="T10" fmla="*/ 76 w 208"/>
                    <a:gd name="T11" fmla="*/ 207 h 1536"/>
                    <a:gd name="T12" fmla="*/ 28 w 208"/>
                    <a:gd name="T13" fmla="*/ 243 h 1536"/>
                    <a:gd name="T14" fmla="*/ 76 w 208"/>
                    <a:gd name="T15" fmla="*/ 280 h 1536"/>
                    <a:gd name="T16" fmla="*/ 4 w 208"/>
                    <a:gd name="T17" fmla="*/ 316 h 1536"/>
                    <a:gd name="T18" fmla="*/ 52 w 208"/>
                    <a:gd name="T19" fmla="*/ 340 h 1536"/>
                    <a:gd name="T20" fmla="*/ 28 w 208"/>
                    <a:gd name="T21" fmla="*/ 389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088" name="Freeform 19"/>
                <p:cNvSpPr>
                  <a:spLocks/>
                </p:cNvSpPr>
                <p:nvPr/>
              </p:nvSpPr>
              <p:spPr bwMode="auto">
                <a:xfrm>
                  <a:off x="1181" y="1780"/>
                  <a:ext cx="147" cy="773"/>
                </a:xfrm>
                <a:custGeom>
                  <a:avLst/>
                  <a:gdLst>
                    <a:gd name="T0" fmla="*/ 28 w 208"/>
                    <a:gd name="T1" fmla="*/ 0 h 1536"/>
                    <a:gd name="T2" fmla="*/ 100 w 208"/>
                    <a:gd name="T3" fmla="*/ 49 h 1536"/>
                    <a:gd name="T4" fmla="*/ 4 w 208"/>
                    <a:gd name="T5" fmla="*/ 85 h 1536"/>
                    <a:gd name="T6" fmla="*/ 76 w 208"/>
                    <a:gd name="T7" fmla="*/ 134 h 1536"/>
                    <a:gd name="T8" fmla="*/ 4 w 208"/>
                    <a:gd name="T9" fmla="*/ 182 h 1536"/>
                    <a:gd name="T10" fmla="*/ 76 w 208"/>
                    <a:gd name="T11" fmla="*/ 207 h 1536"/>
                    <a:gd name="T12" fmla="*/ 28 w 208"/>
                    <a:gd name="T13" fmla="*/ 243 h 1536"/>
                    <a:gd name="T14" fmla="*/ 76 w 208"/>
                    <a:gd name="T15" fmla="*/ 280 h 1536"/>
                    <a:gd name="T16" fmla="*/ 4 w 208"/>
                    <a:gd name="T17" fmla="*/ 316 h 1536"/>
                    <a:gd name="T18" fmla="*/ 52 w 208"/>
                    <a:gd name="T19" fmla="*/ 340 h 1536"/>
                    <a:gd name="T20" fmla="*/ 28 w 208"/>
                    <a:gd name="T21" fmla="*/ 389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089" name="Freeform 20"/>
                <p:cNvSpPr>
                  <a:spLocks/>
                </p:cNvSpPr>
                <p:nvPr/>
              </p:nvSpPr>
              <p:spPr bwMode="auto">
                <a:xfrm>
                  <a:off x="1247" y="1780"/>
                  <a:ext cx="147" cy="773"/>
                </a:xfrm>
                <a:custGeom>
                  <a:avLst/>
                  <a:gdLst>
                    <a:gd name="T0" fmla="*/ 28 w 208"/>
                    <a:gd name="T1" fmla="*/ 0 h 1536"/>
                    <a:gd name="T2" fmla="*/ 100 w 208"/>
                    <a:gd name="T3" fmla="*/ 49 h 1536"/>
                    <a:gd name="T4" fmla="*/ 4 w 208"/>
                    <a:gd name="T5" fmla="*/ 85 h 1536"/>
                    <a:gd name="T6" fmla="*/ 76 w 208"/>
                    <a:gd name="T7" fmla="*/ 134 h 1536"/>
                    <a:gd name="T8" fmla="*/ 4 w 208"/>
                    <a:gd name="T9" fmla="*/ 182 h 1536"/>
                    <a:gd name="T10" fmla="*/ 76 w 208"/>
                    <a:gd name="T11" fmla="*/ 207 h 1536"/>
                    <a:gd name="T12" fmla="*/ 28 w 208"/>
                    <a:gd name="T13" fmla="*/ 243 h 1536"/>
                    <a:gd name="T14" fmla="*/ 76 w 208"/>
                    <a:gd name="T15" fmla="*/ 280 h 1536"/>
                    <a:gd name="T16" fmla="*/ 4 w 208"/>
                    <a:gd name="T17" fmla="*/ 316 h 1536"/>
                    <a:gd name="T18" fmla="*/ 52 w 208"/>
                    <a:gd name="T19" fmla="*/ 340 h 1536"/>
                    <a:gd name="T20" fmla="*/ 28 w 208"/>
                    <a:gd name="T21" fmla="*/ 389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090" name="Freeform 21"/>
                <p:cNvSpPr>
                  <a:spLocks/>
                </p:cNvSpPr>
                <p:nvPr/>
              </p:nvSpPr>
              <p:spPr bwMode="auto">
                <a:xfrm>
                  <a:off x="1312" y="1780"/>
                  <a:ext cx="146" cy="773"/>
                </a:xfrm>
                <a:custGeom>
                  <a:avLst/>
                  <a:gdLst>
                    <a:gd name="T0" fmla="*/ 27 w 208"/>
                    <a:gd name="T1" fmla="*/ 0 h 1536"/>
                    <a:gd name="T2" fmla="*/ 98 w 208"/>
                    <a:gd name="T3" fmla="*/ 49 h 1536"/>
                    <a:gd name="T4" fmla="*/ 4 w 208"/>
                    <a:gd name="T5" fmla="*/ 85 h 1536"/>
                    <a:gd name="T6" fmla="*/ 75 w 208"/>
                    <a:gd name="T7" fmla="*/ 134 h 1536"/>
                    <a:gd name="T8" fmla="*/ 4 w 208"/>
                    <a:gd name="T9" fmla="*/ 182 h 1536"/>
                    <a:gd name="T10" fmla="*/ 75 w 208"/>
                    <a:gd name="T11" fmla="*/ 207 h 1536"/>
                    <a:gd name="T12" fmla="*/ 27 w 208"/>
                    <a:gd name="T13" fmla="*/ 243 h 1536"/>
                    <a:gd name="T14" fmla="*/ 75 w 208"/>
                    <a:gd name="T15" fmla="*/ 280 h 1536"/>
                    <a:gd name="T16" fmla="*/ 4 w 208"/>
                    <a:gd name="T17" fmla="*/ 316 h 1536"/>
                    <a:gd name="T18" fmla="*/ 51 w 208"/>
                    <a:gd name="T19" fmla="*/ 340 h 1536"/>
                    <a:gd name="T20" fmla="*/ 27 w 208"/>
                    <a:gd name="T21" fmla="*/ 389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091" name="Freeform 22"/>
                <p:cNvSpPr>
                  <a:spLocks/>
                </p:cNvSpPr>
                <p:nvPr/>
              </p:nvSpPr>
              <p:spPr bwMode="auto">
                <a:xfrm>
                  <a:off x="1378" y="1780"/>
                  <a:ext cx="146" cy="773"/>
                </a:xfrm>
                <a:custGeom>
                  <a:avLst/>
                  <a:gdLst>
                    <a:gd name="T0" fmla="*/ 27 w 208"/>
                    <a:gd name="T1" fmla="*/ 0 h 1536"/>
                    <a:gd name="T2" fmla="*/ 98 w 208"/>
                    <a:gd name="T3" fmla="*/ 49 h 1536"/>
                    <a:gd name="T4" fmla="*/ 4 w 208"/>
                    <a:gd name="T5" fmla="*/ 85 h 1536"/>
                    <a:gd name="T6" fmla="*/ 75 w 208"/>
                    <a:gd name="T7" fmla="*/ 134 h 1536"/>
                    <a:gd name="T8" fmla="*/ 4 w 208"/>
                    <a:gd name="T9" fmla="*/ 182 h 1536"/>
                    <a:gd name="T10" fmla="*/ 75 w 208"/>
                    <a:gd name="T11" fmla="*/ 207 h 1536"/>
                    <a:gd name="T12" fmla="*/ 27 w 208"/>
                    <a:gd name="T13" fmla="*/ 243 h 1536"/>
                    <a:gd name="T14" fmla="*/ 75 w 208"/>
                    <a:gd name="T15" fmla="*/ 280 h 1536"/>
                    <a:gd name="T16" fmla="*/ 4 w 208"/>
                    <a:gd name="T17" fmla="*/ 316 h 1536"/>
                    <a:gd name="T18" fmla="*/ 51 w 208"/>
                    <a:gd name="T19" fmla="*/ 340 h 1536"/>
                    <a:gd name="T20" fmla="*/ 27 w 208"/>
                    <a:gd name="T21" fmla="*/ 389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092" name="Freeform 23"/>
                <p:cNvSpPr>
                  <a:spLocks/>
                </p:cNvSpPr>
                <p:nvPr/>
              </p:nvSpPr>
              <p:spPr bwMode="auto">
                <a:xfrm>
                  <a:off x="1443" y="1780"/>
                  <a:ext cx="146" cy="773"/>
                </a:xfrm>
                <a:custGeom>
                  <a:avLst/>
                  <a:gdLst>
                    <a:gd name="T0" fmla="*/ 27 w 208"/>
                    <a:gd name="T1" fmla="*/ 0 h 1536"/>
                    <a:gd name="T2" fmla="*/ 98 w 208"/>
                    <a:gd name="T3" fmla="*/ 49 h 1536"/>
                    <a:gd name="T4" fmla="*/ 4 w 208"/>
                    <a:gd name="T5" fmla="*/ 85 h 1536"/>
                    <a:gd name="T6" fmla="*/ 75 w 208"/>
                    <a:gd name="T7" fmla="*/ 134 h 1536"/>
                    <a:gd name="T8" fmla="*/ 4 w 208"/>
                    <a:gd name="T9" fmla="*/ 182 h 1536"/>
                    <a:gd name="T10" fmla="*/ 75 w 208"/>
                    <a:gd name="T11" fmla="*/ 207 h 1536"/>
                    <a:gd name="T12" fmla="*/ 27 w 208"/>
                    <a:gd name="T13" fmla="*/ 243 h 1536"/>
                    <a:gd name="T14" fmla="*/ 75 w 208"/>
                    <a:gd name="T15" fmla="*/ 280 h 1536"/>
                    <a:gd name="T16" fmla="*/ 4 w 208"/>
                    <a:gd name="T17" fmla="*/ 316 h 1536"/>
                    <a:gd name="T18" fmla="*/ 51 w 208"/>
                    <a:gd name="T19" fmla="*/ 340 h 1536"/>
                    <a:gd name="T20" fmla="*/ 27 w 208"/>
                    <a:gd name="T21" fmla="*/ 389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093" name="Freeform 24"/>
                <p:cNvSpPr>
                  <a:spLocks/>
                </p:cNvSpPr>
                <p:nvPr/>
              </p:nvSpPr>
              <p:spPr bwMode="auto">
                <a:xfrm>
                  <a:off x="1509" y="1780"/>
                  <a:ext cx="146" cy="773"/>
                </a:xfrm>
                <a:custGeom>
                  <a:avLst/>
                  <a:gdLst>
                    <a:gd name="T0" fmla="*/ 27 w 208"/>
                    <a:gd name="T1" fmla="*/ 0 h 1536"/>
                    <a:gd name="T2" fmla="*/ 98 w 208"/>
                    <a:gd name="T3" fmla="*/ 49 h 1536"/>
                    <a:gd name="T4" fmla="*/ 4 w 208"/>
                    <a:gd name="T5" fmla="*/ 85 h 1536"/>
                    <a:gd name="T6" fmla="*/ 75 w 208"/>
                    <a:gd name="T7" fmla="*/ 134 h 1536"/>
                    <a:gd name="T8" fmla="*/ 4 w 208"/>
                    <a:gd name="T9" fmla="*/ 182 h 1536"/>
                    <a:gd name="T10" fmla="*/ 75 w 208"/>
                    <a:gd name="T11" fmla="*/ 207 h 1536"/>
                    <a:gd name="T12" fmla="*/ 27 w 208"/>
                    <a:gd name="T13" fmla="*/ 243 h 1536"/>
                    <a:gd name="T14" fmla="*/ 75 w 208"/>
                    <a:gd name="T15" fmla="*/ 280 h 1536"/>
                    <a:gd name="T16" fmla="*/ 4 w 208"/>
                    <a:gd name="T17" fmla="*/ 316 h 1536"/>
                    <a:gd name="T18" fmla="*/ 51 w 208"/>
                    <a:gd name="T19" fmla="*/ 340 h 1536"/>
                    <a:gd name="T20" fmla="*/ 27 w 208"/>
                    <a:gd name="T21" fmla="*/ 389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094" name="Freeform 25"/>
                <p:cNvSpPr>
                  <a:spLocks/>
                </p:cNvSpPr>
                <p:nvPr/>
              </p:nvSpPr>
              <p:spPr bwMode="auto">
                <a:xfrm>
                  <a:off x="1574" y="1780"/>
                  <a:ext cx="146" cy="773"/>
                </a:xfrm>
                <a:custGeom>
                  <a:avLst/>
                  <a:gdLst>
                    <a:gd name="T0" fmla="*/ 27 w 208"/>
                    <a:gd name="T1" fmla="*/ 0 h 1536"/>
                    <a:gd name="T2" fmla="*/ 98 w 208"/>
                    <a:gd name="T3" fmla="*/ 49 h 1536"/>
                    <a:gd name="T4" fmla="*/ 4 w 208"/>
                    <a:gd name="T5" fmla="*/ 85 h 1536"/>
                    <a:gd name="T6" fmla="*/ 75 w 208"/>
                    <a:gd name="T7" fmla="*/ 134 h 1536"/>
                    <a:gd name="T8" fmla="*/ 4 w 208"/>
                    <a:gd name="T9" fmla="*/ 182 h 1536"/>
                    <a:gd name="T10" fmla="*/ 75 w 208"/>
                    <a:gd name="T11" fmla="*/ 207 h 1536"/>
                    <a:gd name="T12" fmla="*/ 27 w 208"/>
                    <a:gd name="T13" fmla="*/ 243 h 1536"/>
                    <a:gd name="T14" fmla="*/ 75 w 208"/>
                    <a:gd name="T15" fmla="*/ 280 h 1536"/>
                    <a:gd name="T16" fmla="*/ 4 w 208"/>
                    <a:gd name="T17" fmla="*/ 316 h 1536"/>
                    <a:gd name="T18" fmla="*/ 51 w 208"/>
                    <a:gd name="T19" fmla="*/ 340 h 1536"/>
                    <a:gd name="T20" fmla="*/ 27 w 208"/>
                    <a:gd name="T21" fmla="*/ 389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095" name="Freeform 26"/>
                <p:cNvSpPr>
                  <a:spLocks/>
                </p:cNvSpPr>
                <p:nvPr/>
              </p:nvSpPr>
              <p:spPr bwMode="auto">
                <a:xfrm>
                  <a:off x="1640" y="1780"/>
                  <a:ext cx="145" cy="773"/>
                </a:xfrm>
                <a:custGeom>
                  <a:avLst/>
                  <a:gdLst>
                    <a:gd name="T0" fmla="*/ 27 w 208"/>
                    <a:gd name="T1" fmla="*/ 0 h 1536"/>
                    <a:gd name="T2" fmla="*/ 97 w 208"/>
                    <a:gd name="T3" fmla="*/ 49 h 1536"/>
                    <a:gd name="T4" fmla="*/ 4 w 208"/>
                    <a:gd name="T5" fmla="*/ 85 h 1536"/>
                    <a:gd name="T6" fmla="*/ 74 w 208"/>
                    <a:gd name="T7" fmla="*/ 134 h 1536"/>
                    <a:gd name="T8" fmla="*/ 4 w 208"/>
                    <a:gd name="T9" fmla="*/ 182 h 1536"/>
                    <a:gd name="T10" fmla="*/ 74 w 208"/>
                    <a:gd name="T11" fmla="*/ 207 h 1536"/>
                    <a:gd name="T12" fmla="*/ 27 w 208"/>
                    <a:gd name="T13" fmla="*/ 243 h 1536"/>
                    <a:gd name="T14" fmla="*/ 74 w 208"/>
                    <a:gd name="T15" fmla="*/ 280 h 1536"/>
                    <a:gd name="T16" fmla="*/ 4 w 208"/>
                    <a:gd name="T17" fmla="*/ 316 h 1536"/>
                    <a:gd name="T18" fmla="*/ 51 w 208"/>
                    <a:gd name="T19" fmla="*/ 340 h 1536"/>
                    <a:gd name="T20" fmla="*/ 27 w 208"/>
                    <a:gd name="T21" fmla="*/ 389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096" name="Freeform 27"/>
                <p:cNvSpPr>
                  <a:spLocks/>
                </p:cNvSpPr>
                <p:nvPr/>
              </p:nvSpPr>
              <p:spPr bwMode="auto">
                <a:xfrm>
                  <a:off x="1705" y="1780"/>
                  <a:ext cx="146" cy="773"/>
                </a:xfrm>
                <a:custGeom>
                  <a:avLst/>
                  <a:gdLst>
                    <a:gd name="T0" fmla="*/ 27 w 208"/>
                    <a:gd name="T1" fmla="*/ 0 h 1536"/>
                    <a:gd name="T2" fmla="*/ 98 w 208"/>
                    <a:gd name="T3" fmla="*/ 49 h 1536"/>
                    <a:gd name="T4" fmla="*/ 4 w 208"/>
                    <a:gd name="T5" fmla="*/ 85 h 1536"/>
                    <a:gd name="T6" fmla="*/ 75 w 208"/>
                    <a:gd name="T7" fmla="*/ 134 h 1536"/>
                    <a:gd name="T8" fmla="*/ 4 w 208"/>
                    <a:gd name="T9" fmla="*/ 182 h 1536"/>
                    <a:gd name="T10" fmla="*/ 75 w 208"/>
                    <a:gd name="T11" fmla="*/ 207 h 1536"/>
                    <a:gd name="T12" fmla="*/ 27 w 208"/>
                    <a:gd name="T13" fmla="*/ 243 h 1536"/>
                    <a:gd name="T14" fmla="*/ 75 w 208"/>
                    <a:gd name="T15" fmla="*/ 280 h 1536"/>
                    <a:gd name="T16" fmla="*/ 4 w 208"/>
                    <a:gd name="T17" fmla="*/ 316 h 1536"/>
                    <a:gd name="T18" fmla="*/ 51 w 208"/>
                    <a:gd name="T19" fmla="*/ 340 h 1536"/>
                    <a:gd name="T20" fmla="*/ 27 w 208"/>
                    <a:gd name="T21" fmla="*/ 389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5" name="Group 28"/>
            <p:cNvGrpSpPr>
              <a:grpSpLocks/>
            </p:cNvGrpSpPr>
            <p:nvPr/>
          </p:nvGrpSpPr>
          <p:grpSpPr bwMode="auto">
            <a:xfrm>
              <a:off x="847" y="2730"/>
              <a:ext cx="490" cy="497"/>
              <a:chOff x="967" y="1678"/>
              <a:chExt cx="688" cy="700"/>
            </a:xfrm>
          </p:grpSpPr>
          <p:sp>
            <p:nvSpPr>
              <p:cNvPr id="40071" name="Text Box 29"/>
              <p:cNvSpPr txBox="1">
                <a:spLocks noChangeArrowheads="1"/>
              </p:cNvSpPr>
              <p:nvPr/>
            </p:nvSpPr>
            <p:spPr bwMode="auto">
              <a:xfrm>
                <a:off x="967" y="1678"/>
                <a:ext cx="688" cy="700"/>
              </a:xfrm>
              <a:prstGeom prst="rect">
                <a:avLst/>
              </a:prstGeom>
              <a:noFill/>
              <a:ln w="19050">
                <a:solidFill>
                  <a:srgbClr val="00CC00"/>
                </a:solidFill>
                <a:miter lim="800000"/>
                <a:headEnd/>
                <a:tailEnd/>
              </a:ln>
            </p:spPr>
            <p:txBody>
              <a:bodyPr lIns="0" rIns="0"/>
              <a:lstStyle/>
              <a:p>
                <a:pPr algn="ctr">
                  <a:lnSpc>
                    <a:spcPct val="85000"/>
                  </a:lnSpc>
                  <a:spcBef>
                    <a:spcPct val="10000"/>
                  </a:spcBef>
                </a:pPr>
                <a:endParaRPr lang="es-ES_tradnl" sz="1200" b="1">
                  <a:latin typeface="Arial" charset="0"/>
                </a:endParaRPr>
              </a:p>
            </p:txBody>
          </p:sp>
          <p:grpSp>
            <p:nvGrpSpPr>
              <p:cNvPr id="6" name="Group 30"/>
              <p:cNvGrpSpPr>
                <a:grpSpLocks/>
              </p:cNvGrpSpPr>
              <p:nvPr/>
            </p:nvGrpSpPr>
            <p:grpSpPr bwMode="auto">
              <a:xfrm>
                <a:off x="1037" y="1764"/>
                <a:ext cx="554" cy="529"/>
                <a:chOff x="1045" y="1780"/>
                <a:chExt cx="806" cy="773"/>
              </a:xfrm>
            </p:grpSpPr>
            <p:sp>
              <p:nvSpPr>
                <p:cNvPr id="40073" name="Freeform 31"/>
                <p:cNvSpPr>
                  <a:spLocks/>
                </p:cNvSpPr>
                <p:nvPr/>
              </p:nvSpPr>
              <p:spPr bwMode="auto">
                <a:xfrm>
                  <a:off x="1045" y="1780"/>
                  <a:ext cx="147" cy="773"/>
                </a:xfrm>
                <a:custGeom>
                  <a:avLst/>
                  <a:gdLst>
                    <a:gd name="T0" fmla="*/ 28 w 208"/>
                    <a:gd name="T1" fmla="*/ 0 h 1536"/>
                    <a:gd name="T2" fmla="*/ 100 w 208"/>
                    <a:gd name="T3" fmla="*/ 49 h 1536"/>
                    <a:gd name="T4" fmla="*/ 4 w 208"/>
                    <a:gd name="T5" fmla="*/ 85 h 1536"/>
                    <a:gd name="T6" fmla="*/ 76 w 208"/>
                    <a:gd name="T7" fmla="*/ 134 h 1536"/>
                    <a:gd name="T8" fmla="*/ 4 w 208"/>
                    <a:gd name="T9" fmla="*/ 182 h 1536"/>
                    <a:gd name="T10" fmla="*/ 76 w 208"/>
                    <a:gd name="T11" fmla="*/ 207 h 1536"/>
                    <a:gd name="T12" fmla="*/ 28 w 208"/>
                    <a:gd name="T13" fmla="*/ 243 h 1536"/>
                    <a:gd name="T14" fmla="*/ 76 w 208"/>
                    <a:gd name="T15" fmla="*/ 280 h 1536"/>
                    <a:gd name="T16" fmla="*/ 4 w 208"/>
                    <a:gd name="T17" fmla="*/ 316 h 1536"/>
                    <a:gd name="T18" fmla="*/ 52 w 208"/>
                    <a:gd name="T19" fmla="*/ 340 h 1536"/>
                    <a:gd name="T20" fmla="*/ 28 w 208"/>
                    <a:gd name="T21" fmla="*/ 389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074" name="Freeform 32"/>
                <p:cNvSpPr>
                  <a:spLocks/>
                </p:cNvSpPr>
                <p:nvPr/>
              </p:nvSpPr>
              <p:spPr bwMode="auto">
                <a:xfrm>
                  <a:off x="1116" y="1780"/>
                  <a:ext cx="147" cy="773"/>
                </a:xfrm>
                <a:custGeom>
                  <a:avLst/>
                  <a:gdLst>
                    <a:gd name="T0" fmla="*/ 28 w 208"/>
                    <a:gd name="T1" fmla="*/ 0 h 1536"/>
                    <a:gd name="T2" fmla="*/ 100 w 208"/>
                    <a:gd name="T3" fmla="*/ 49 h 1536"/>
                    <a:gd name="T4" fmla="*/ 4 w 208"/>
                    <a:gd name="T5" fmla="*/ 85 h 1536"/>
                    <a:gd name="T6" fmla="*/ 76 w 208"/>
                    <a:gd name="T7" fmla="*/ 134 h 1536"/>
                    <a:gd name="T8" fmla="*/ 4 w 208"/>
                    <a:gd name="T9" fmla="*/ 182 h 1536"/>
                    <a:gd name="T10" fmla="*/ 76 w 208"/>
                    <a:gd name="T11" fmla="*/ 207 h 1536"/>
                    <a:gd name="T12" fmla="*/ 28 w 208"/>
                    <a:gd name="T13" fmla="*/ 243 h 1536"/>
                    <a:gd name="T14" fmla="*/ 76 w 208"/>
                    <a:gd name="T15" fmla="*/ 280 h 1536"/>
                    <a:gd name="T16" fmla="*/ 4 w 208"/>
                    <a:gd name="T17" fmla="*/ 316 h 1536"/>
                    <a:gd name="T18" fmla="*/ 52 w 208"/>
                    <a:gd name="T19" fmla="*/ 340 h 1536"/>
                    <a:gd name="T20" fmla="*/ 28 w 208"/>
                    <a:gd name="T21" fmla="*/ 389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075" name="Freeform 33"/>
                <p:cNvSpPr>
                  <a:spLocks/>
                </p:cNvSpPr>
                <p:nvPr/>
              </p:nvSpPr>
              <p:spPr bwMode="auto">
                <a:xfrm>
                  <a:off x="1181" y="1780"/>
                  <a:ext cx="147" cy="773"/>
                </a:xfrm>
                <a:custGeom>
                  <a:avLst/>
                  <a:gdLst>
                    <a:gd name="T0" fmla="*/ 28 w 208"/>
                    <a:gd name="T1" fmla="*/ 0 h 1536"/>
                    <a:gd name="T2" fmla="*/ 100 w 208"/>
                    <a:gd name="T3" fmla="*/ 49 h 1536"/>
                    <a:gd name="T4" fmla="*/ 4 w 208"/>
                    <a:gd name="T5" fmla="*/ 85 h 1536"/>
                    <a:gd name="T6" fmla="*/ 76 w 208"/>
                    <a:gd name="T7" fmla="*/ 134 h 1536"/>
                    <a:gd name="T8" fmla="*/ 4 w 208"/>
                    <a:gd name="T9" fmla="*/ 182 h 1536"/>
                    <a:gd name="T10" fmla="*/ 76 w 208"/>
                    <a:gd name="T11" fmla="*/ 207 h 1536"/>
                    <a:gd name="T12" fmla="*/ 28 w 208"/>
                    <a:gd name="T13" fmla="*/ 243 h 1536"/>
                    <a:gd name="T14" fmla="*/ 76 w 208"/>
                    <a:gd name="T15" fmla="*/ 280 h 1536"/>
                    <a:gd name="T16" fmla="*/ 4 w 208"/>
                    <a:gd name="T17" fmla="*/ 316 h 1536"/>
                    <a:gd name="T18" fmla="*/ 52 w 208"/>
                    <a:gd name="T19" fmla="*/ 340 h 1536"/>
                    <a:gd name="T20" fmla="*/ 28 w 208"/>
                    <a:gd name="T21" fmla="*/ 389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076" name="Freeform 34"/>
                <p:cNvSpPr>
                  <a:spLocks/>
                </p:cNvSpPr>
                <p:nvPr/>
              </p:nvSpPr>
              <p:spPr bwMode="auto">
                <a:xfrm>
                  <a:off x="1247" y="1780"/>
                  <a:ext cx="147" cy="773"/>
                </a:xfrm>
                <a:custGeom>
                  <a:avLst/>
                  <a:gdLst>
                    <a:gd name="T0" fmla="*/ 28 w 208"/>
                    <a:gd name="T1" fmla="*/ 0 h 1536"/>
                    <a:gd name="T2" fmla="*/ 100 w 208"/>
                    <a:gd name="T3" fmla="*/ 49 h 1536"/>
                    <a:gd name="T4" fmla="*/ 4 w 208"/>
                    <a:gd name="T5" fmla="*/ 85 h 1536"/>
                    <a:gd name="T6" fmla="*/ 76 w 208"/>
                    <a:gd name="T7" fmla="*/ 134 h 1536"/>
                    <a:gd name="T8" fmla="*/ 4 w 208"/>
                    <a:gd name="T9" fmla="*/ 182 h 1536"/>
                    <a:gd name="T10" fmla="*/ 76 w 208"/>
                    <a:gd name="T11" fmla="*/ 207 h 1536"/>
                    <a:gd name="T12" fmla="*/ 28 w 208"/>
                    <a:gd name="T13" fmla="*/ 243 h 1536"/>
                    <a:gd name="T14" fmla="*/ 76 w 208"/>
                    <a:gd name="T15" fmla="*/ 280 h 1536"/>
                    <a:gd name="T16" fmla="*/ 4 w 208"/>
                    <a:gd name="T17" fmla="*/ 316 h 1536"/>
                    <a:gd name="T18" fmla="*/ 52 w 208"/>
                    <a:gd name="T19" fmla="*/ 340 h 1536"/>
                    <a:gd name="T20" fmla="*/ 28 w 208"/>
                    <a:gd name="T21" fmla="*/ 389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077" name="Freeform 35"/>
                <p:cNvSpPr>
                  <a:spLocks/>
                </p:cNvSpPr>
                <p:nvPr/>
              </p:nvSpPr>
              <p:spPr bwMode="auto">
                <a:xfrm>
                  <a:off x="1312" y="1780"/>
                  <a:ext cx="146" cy="773"/>
                </a:xfrm>
                <a:custGeom>
                  <a:avLst/>
                  <a:gdLst>
                    <a:gd name="T0" fmla="*/ 27 w 208"/>
                    <a:gd name="T1" fmla="*/ 0 h 1536"/>
                    <a:gd name="T2" fmla="*/ 98 w 208"/>
                    <a:gd name="T3" fmla="*/ 49 h 1536"/>
                    <a:gd name="T4" fmla="*/ 4 w 208"/>
                    <a:gd name="T5" fmla="*/ 85 h 1536"/>
                    <a:gd name="T6" fmla="*/ 75 w 208"/>
                    <a:gd name="T7" fmla="*/ 134 h 1536"/>
                    <a:gd name="T8" fmla="*/ 4 w 208"/>
                    <a:gd name="T9" fmla="*/ 182 h 1536"/>
                    <a:gd name="T10" fmla="*/ 75 w 208"/>
                    <a:gd name="T11" fmla="*/ 207 h 1536"/>
                    <a:gd name="T12" fmla="*/ 27 w 208"/>
                    <a:gd name="T13" fmla="*/ 243 h 1536"/>
                    <a:gd name="T14" fmla="*/ 75 w 208"/>
                    <a:gd name="T15" fmla="*/ 280 h 1536"/>
                    <a:gd name="T16" fmla="*/ 4 w 208"/>
                    <a:gd name="T17" fmla="*/ 316 h 1536"/>
                    <a:gd name="T18" fmla="*/ 51 w 208"/>
                    <a:gd name="T19" fmla="*/ 340 h 1536"/>
                    <a:gd name="T20" fmla="*/ 27 w 208"/>
                    <a:gd name="T21" fmla="*/ 389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078" name="Freeform 36"/>
                <p:cNvSpPr>
                  <a:spLocks/>
                </p:cNvSpPr>
                <p:nvPr/>
              </p:nvSpPr>
              <p:spPr bwMode="auto">
                <a:xfrm>
                  <a:off x="1378" y="1780"/>
                  <a:ext cx="146" cy="773"/>
                </a:xfrm>
                <a:custGeom>
                  <a:avLst/>
                  <a:gdLst>
                    <a:gd name="T0" fmla="*/ 27 w 208"/>
                    <a:gd name="T1" fmla="*/ 0 h 1536"/>
                    <a:gd name="T2" fmla="*/ 98 w 208"/>
                    <a:gd name="T3" fmla="*/ 49 h 1536"/>
                    <a:gd name="T4" fmla="*/ 4 w 208"/>
                    <a:gd name="T5" fmla="*/ 85 h 1536"/>
                    <a:gd name="T6" fmla="*/ 75 w 208"/>
                    <a:gd name="T7" fmla="*/ 134 h 1536"/>
                    <a:gd name="T8" fmla="*/ 4 w 208"/>
                    <a:gd name="T9" fmla="*/ 182 h 1536"/>
                    <a:gd name="T10" fmla="*/ 75 w 208"/>
                    <a:gd name="T11" fmla="*/ 207 h 1536"/>
                    <a:gd name="T12" fmla="*/ 27 w 208"/>
                    <a:gd name="T13" fmla="*/ 243 h 1536"/>
                    <a:gd name="T14" fmla="*/ 75 w 208"/>
                    <a:gd name="T15" fmla="*/ 280 h 1536"/>
                    <a:gd name="T16" fmla="*/ 4 w 208"/>
                    <a:gd name="T17" fmla="*/ 316 h 1536"/>
                    <a:gd name="T18" fmla="*/ 51 w 208"/>
                    <a:gd name="T19" fmla="*/ 340 h 1536"/>
                    <a:gd name="T20" fmla="*/ 27 w 208"/>
                    <a:gd name="T21" fmla="*/ 389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079" name="Freeform 37"/>
                <p:cNvSpPr>
                  <a:spLocks/>
                </p:cNvSpPr>
                <p:nvPr/>
              </p:nvSpPr>
              <p:spPr bwMode="auto">
                <a:xfrm>
                  <a:off x="1443" y="1780"/>
                  <a:ext cx="146" cy="773"/>
                </a:xfrm>
                <a:custGeom>
                  <a:avLst/>
                  <a:gdLst>
                    <a:gd name="T0" fmla="*/ 27 w 208"/>
                    <a:gd name="T1" fmla="*/ 0 h 1536"/>
                    <a:gd name="T2" fmla="*/ 98 w 208"/>
                    <a:gd name="T3" fmla="*/ 49 h 1536"/>
                    <a:gd name="T4" fmla="*/ 4 w 208"/>
                    <a:gd name="T5" fmla="*/ 85 h 1536"/>
                    <a:gd name="T6" fmla="*/ 75 w 208"/>
                    <a:gd name="T7" fmla="*/ 134 h 1536"/>
                    <a:gd name="T8" fmla="*/ 4 w 208"/>
                    <a:gd name="T9" fmla="*/ 182 h 1536"/>
                    <a:gd name="T10" fmla="*/ 75 w 208"/>
                    <a:gd name="T11" fmla="*/ 207 h 1536"/>
                    <a:gd name="T12" fmla="*/ 27 w 208"/>
                    <a:gd name="T13" fmla="*/ 243 h 1536"/>
                    <a:gd name="T14" fmla="*/ 75 w 208"/>
                    <a:gd name="T15" fmla="*/ 280 h 1536"/>
                    <a:gd name="T16" fmla="*/ 4 w 208"/>
                    <a:gd name="T17" fmla="*/ 316 h 1536"/>
                    <a:gd name="T18" fmla="*/ 51 w 208"/>
                    <a:gd name="T19" fmla="*/ 340 h 1536"/>
                    <a:gd name="T20" fmla="*/ 27 w 208"/>
                    <a:gd name="T21" fmla="*/ 389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080" name="Freeform 38"/>
                <p:cNvSpPr>
                  <a:spLocks/>
                </p:cNvSpPr>
                <p:nvPr/>
              </p:nvSpPr>
              <p:spPr bwMode="auto">
                <a:xfrm>
                  <a:off x="1509" y="1780"/>
                  <a:ext cx="146" cy="773"/>
                </a:xfrm>
                <a:custGeom>
                  <a:avLst/>
                  <a:gdLst>
                    <a:gd name="T0" fmla="*/ 27 w 208"/>
                    <a:gd name="T1" fmla="*/ 0 h 1536"/>
                    <a:gd name="T2" fmla="*/ 98 w 208"/>
                    <a:gd name="T3" fmla="*/ 49 h 1536"/>
                    <a:gd name="T4" fmla="*/ 4 w 208"/>
                    <a:gd name="T5" fmla="*/ 85 h 1536"/>
                    <a:gd name="T6" fmla="*/ 75 w 208"/>
                    <a:gd name="T7" fmla="*/ 134 h 1536"/>
                    <a:gd name="T8" fmla="*/ 4 w 208"/>
                    <a:gd name="T9" fmla="*/ 182 h 1536"/>
                    <a:gd name="T10" fmla="*/ 75 w 208"/>
                    <a:gd name="T11" fmla="*/ 207 h 1536"/>
                    <a:gd name="T12" fmla="*/ 27 w 208"/>
                    <a:gd name="T13" fmla="*/ 243 h 1536"/>
                    <a:gd name="T14" fmla="*/ 75 w 208"/>
                    <a:gd name="T15" fmla="*/ 280 h 1536"/>
                    <a:gd name="T16" fmla="*/ 4 w 208"/>
                    <a:gd name="T17" fmla="*/ 316 h 1536"/>
                    <a:gd name="T18" fmla="*/ 51 w 208"/>
                    <a:gd name="T19" fmla="*/ 340 h 1536"/>
                    <a:gd name="T20" fmla="*/ 27 w 208"/>
                    <a:gd name="T21" fmla="*/ 389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081" name="Freeform 39"/>
                <p:cNvSpPr>
                  <a:spLocks/>
                </p:cNvSpPr>
                <p:nvPr/>
              </p:nvSpPr>
              <p:spPr bwMode="auto">
                <a:xfrm>
                  <a:off x="1574" y="1780"/>
                  <a:ext cx="146" cy="773"/>
                </a:xfrm>
                <a:custGeom>
                  <a:avLst/>
                  <a:gdLst>
                    <a:gd name="T0" fmla="*/ 27 w 208"/>
                    <a:gd name="T1" fmla="*/ 0 h 1536"/>
                    <a:gd name="T2" fmla="*/ 98 w 208"/>
                    <a:gd name="T3" fmla="*/ 49 h 1536"/>
                    <a:gd name="T4" fmla="*/ 4 w 208"/>
                    <a:gd name="T5" fmla="*/ 85 h 1536"/>
                    <a:gd name="T6" fmla="*/ 75 w 208"/>
                    <a:gd name="T7" fmla="*/ 134 h 1536"/>
                    <a:gd name="T8" fmla="*/ 4 w 208"/>
                    <a:gd name="T9" fmla="*/ 182 h 1536"/>
                    <a:gd name="T10" fmla="*/ 75 w 208"/>
                    <a:gd name="T11" fmla="*/ 207 h 1536"/>
                    <a:gd name="T12" fmla="*/ 27 w 208"/>
                    <a:gd name="T13" fmla="*/ 243 h 1536"/>
                    <a:gd name="T14" fmla="*/ 75 w 208"/>
                    <a:gd name="T15" fmla="*/ 280 h 1536"/>
                    <a:gd name="T16" fmla="*/ 4 w 208"/>
                    <a:gd name="T17" fmla="*/ 316 h 1536"/>
                    <a:gd name="T18" fmla="*/ 51 w 208"/>
                    <a:gd name="T19" fmla="*/ 340 h 1536"/>
                    <a:gd name="T20" fmla="*/ 27 w 208"/>
                    <a:gd name="T21" fmla="*/ 389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082" name="Freeform 40"/>
                <p:cNvSpPr>
                  <a:spLocks/>
                </p:cNvSpPr>
                <p:nvPr/>
              </p:nvSpPr>
              <p:spPr bwMode="auto">
                <a:xfrm>
                  <a:off x="1640" y="1780"/>
                  <a:ext cx="145" cy="773"/>
                </a:xfrm>
                <a:custGeom>
                  <a:avLst/>
                  <a:gdLst>
                    <a:gd name="T0" fmla="*/ 27 w 208"/>
                    <a:gd name="T1" fmla="*/ 0 h 1536"/>
                    <a:gd name="T2" fmla="*/ 97 w 208"/>
                    <a:gd name="T3" fmla="*/ 49 h 1536"/>
                    <a:gd name="T4" fmla="*/ 4 w 208"/>
                    <a:gd name="T5" fmla="*/ 85 h 1536"/>
                    <a:gd name="T6" fmla="*/ 74 w 208"/>
                    <a:gd name="T7" fmla="*/ 134 h 1536"/>
                    <a:gd name="T8" fmla="*/ 4 w 208"/>
                    <a:gd name="T9" fmla="*/ 182 h 1536"/>
                    <a:gd name="T10" fmla="*/ 74 w 208"/>
                    <a:gd name="T11" fmla="*/ 207 h 1536"/>
                    <a:gd name="T12" fmla="*/ 27 w 208"/>
                    <a:gd name="T13" fmla="*/ 243 h 1536"/>
                    <a:gd name="T14" fmla="*/ 74 w 208"/>
                    <a:gd name="T15" fmla="*/ 280 h 1536"/>
                    <a:gd name="T16" fmla="*/ 4 w 208"/>
                    <a:gd name="T17" fmla="*/ 316 h 1536"/>
                    <a:gd name="T18" fmla="*/ 51 w 208"/>
                    <a:gd name="T19" fmla="*/ 340 h 1536"/>
                    <a:gd name="T20" fmla="*/ 27 w 208"/>
                    <a:gd name="T21" fmla="*/ 389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083" name="Freeform 41"/>
                <p:cNvSpPr>
                  <a:spLocks/>
                </p:cNvSpPr>
                <p:nvPr/>
              </p:nvSpPr>
              <p:spPr bwMode="auto">
                <a:xfrm>
                  <a:off x="1705" y="1780"/>
                  <a:ext cx="146" cy="773"/>
                </a:xfrm>
                <a:custGeom>
                  <a:avLst/>
                  <a:gdLst>
                    <a:gd name="T0" fmla="*/ 27 w 208"/>
                    <a:gd name="T1" fmla="*/ 0 h 1536"/>
                    <a:gd name="T2" fmla="*/ 98 w 208"/>
                    <a:gd name="T3" fmla="*/ 49 h 1536"/>
                    <a:gd name="T4" fmla="*/ 4 w 208"/>
                    <a:gd name="T5" fmla="*/ 85 h 1536"/>
                    <a:gd name="T6" fmla="*/ 75 w 208"/>
                    <a:gd name="T7" fmla="*/ 134 h 1536"/>
                    <a:gd name="T8" fmla="*/ 4 w 208"/>
                    <a:gd name="T9" fmla="*/ 182 h 1536"/>
                    <a:gd name="T10" fmla="*/ 75 w 208"/>
                    <a:gd name="T11" fmla="*/ 207 h 1536"/>
                    <a:gd name="T12" fmla="*/ 27 w 208"/>
                    <a:gd name="T13" fmla="*/ 243 h 1536"/>
                    <a:gd name="T14" fmla="*/ 75 w 208"/>
                    <a:gd name="T15" fmla="*/ 280 h 1536"/>
                    <a:gd name="T16" fmla="*/ 4 w 208"/>
                    <a:gd name="T17" fmla="*/ 316 h 1536"/>
                    <a:gd name="T18" fmla="*/ 51 w 208"/>
                    <a:gd name="T19" fmla="*/ 340 h 1536"/>
                    <a:gd name="T20" fmla="*/ 27 w 208"/>
                    <a:gd name="T21" fmla="*/ 389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7" name="Group 42"/>
            <p:cNvGrpSpPr>
              <a:grpSpLocks/>
            </p:cNvGrpSpPr>
            <p:nvPr/>
          </p:nvGrpSpPr>
          <p:grpSpPr bwMode="auto">
            <a:xfrm>
              <a:off x="2187" y="2730"/>
              <a:ext cx="490" cy="497"/>
              <a:chOff x="967" y="1678"/>
              <a:chExt cx="688" cy="700"/>
            </a:xfrm>
          </p:grpSpPr>
          <p:sp>
            <p:nvSpPr>
              <p:cNvPr id="40058" name="Text Box 43"/>
              <p:cNvSpPr txBox="1">
                <a:spLocks noChangeArrowheads="1"/>
              </p:cNvSpPr>
              <p:nvPr/>
            </p:nvSpPr>
            <p:spPr bwMode="auto">
              <a:xfrm>
                <a:off x="967" y="1678"/>
                <a:ext cx="688" cy="700"/>
              </a:xfrm>
              <a:prstGeom prst="rect">
                <a:avLst/>
              </a:prstGeom>
              <a:noFill/>
              <a:ln w="19050">
                <a:solidFill>
                  <a:srgbClr val="00CC00"/>
                </a:solidFill>
                <a:miter lim="800000"/>
                <a:headEnd/>
                <a:tailEnd/>
              </a:ln>
            </p:spPr>
            <p:txBody>
              <a:bodyPr lIns="0" rIns="0"/>
              <a:lstStyle/>
              <a:p>
                <a:pPr algn="ctr">
                  <a:lnSpc>
                    <a:spcPct val="85000"/>
                  </a:lnSpc>
                  <a:spcBef>
                    <a:spcPct val="10000"/>
                  </a:spcBef>
                </a:pPr>
                <a:endParaRPr lang="es-ES_tradnl" sz="1200" b="1">
                  <a:latin typeface="Arial" charset="0"/>
                </a:endParaRPr>
              </a:p>
            </p:txBody>
          </p:sp>
          <p:grpSp>
            <p:nvGrpSpPr>
              <p:cNvPr id="8" name="Group 44"/>
              <p:cNvGrpSpPr>
                <a:grpSpLocks/>
              </p:cNvGrpSpPr>
              <p:nvPr/>
            </p:nvGrpSpPr>
            <p:grpSpPr bwMode="auto">
              <a:xfrm>
                <a:off x="1037" y="1764"/>
                <a:ext cx="554" cy="529"/>
                <a:chOff x="1045" y="1780"/>
                <a:chExt cx="806" cy="773"/>
              </a:xfrm>
            </p:grpSpPr>
            <p:sp>
              <p:nvSpPr>
                <p:cNvPr id="40060" name="Freeform 45"/>
                <p:cNvSpPr>
                  <a:spLocks/>
                </p:cNvSpPr>
                <p:nvPr/>
              </p:nvSpPr>
              <p:spPr bwMode="auto">
                <a:xfrm>
                  <a:off x="1045" y="1780"/>
                  <a:ext cx="147" cy="773"/>
                </a:xfrm>
                <a:custGeom>
                  <a:avLst/>
                  <a:gdLst>
                    <a:gd name="T0" fmla="*/ 28 w 208"/>
                    <a:gd name="T1" fmla="*/ 0 h 1536"/>
                    <a:gd name="T2" fmla="*/ 100 w 208"/>
                    <a:gd name="T3" fmla="*/ 49 h 1536"/>
                    <a:gd name="T4" fmla="*/ 4 w 208"/>
                    <a:gd name="T5" fmla="*/ 85 h 1536"/>
                    <a:gd name="T6" fmla="*/ 76 w 208"/>
                    <a:gd name="T7" fmla="*/ 134 h 1536"/>
                    <a:gd name="T8" fmla="*/ 4 w 208"/>
                    <a:gd name="T9" fmla="*/ 182 h 1536"/>
                    <a:gd name="T10" fmla="*/ 76 w 208"/>
                    <a:gd name="T11" fmla="*/ 207 h 1536"/>
                    <a:gd name="T12" fmla="*/ 28 w 208"/>
                    <a:gd name="T13" fmla="*/ 243 h 1536"/>
                    <a:gd name="T14" fmla="*/ 76 w 208"/>
                    <a:gd name="T15" fmla="*/ 280 h 1536"/>
                    <a:gd name="T16" fmla="*/ 4 w 208"/>
                    <a:gd name="T17" fmla="*/ 316 h 1536"/>
                    <a:gd name="T18" fmla="*/ 52 w 208"/>
                    <a:gd name="T19" fmla="*/ 340 h 1536"/>
                    <a:gd name="T20" fmla="*/ 28 w 208"/>
                    <a:gd name="T21" fmla="*/ 389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061" name="Freeform 46"/>
                <p:cNvSpPr>
                  <a:spLocks/>
                </p:cNvSpPr>
                <p:nvPr/>
              </p:nvSpPr>
              <p:spPr bwMode="auto">
                <a:xfrm>
                  <a:off x="1116" y="1780"/>
                  <a:ext cx="147" cy="773"/>
                </a:xfrm>
                <a:custGeom>
                  <a:avLst/>
                  <a:gdLst>
                    <a:gd name="T0" fmla="*/ 28 w 208"/>
                    <a:gd name="T1" fmla="*/ 0 h 1536"/>
                    <a:gd name="T2" fmla="*/ 100 w 208"/>
                    <a:gd name="T3" fmla="*/ 49 h 1536"/>
                    <a:gd name="T4" fmla="*/ 4 w 208"/>
                    <a:gd name="T5" fmla="*/ 85 h 1536"/>
                    <a:gd name="T6" fmla="*/ 76 w 208"/>
                    <a:gd name="T7" fmla="*/ 134 h 1536"/>
                    <a:gd name="T8" fmla="*/ 4 w 208"/>
                    <a:gd name="T9" fmla="*/ 182 h 1536"/>
                    <a:gd name="T10" fmla="*/ 76 w 208"/>
                    <a:gd name="T11" fmla="*/ 207 h 1536"/>
                    <a:gd name="T12" fmla="*/ 28 w 208"/>
                    <a:gd name="T13" fmla="*/ 243 h 1536"/>
                    <a:gd name="T14" fmla="*/ 76 w 208"/>
                    <a:gd name="T15" fmla="*/ 280 h 1536"/>
                    <a:gd name="T16" fmla="*/ 4 w 208"/>
                    <a:gd name="T17" fmla="*/ 316 h 1536"/>
                    <a:gd name="T18" fmla="*/ 52 w 208"/>
                    <a:gd name="T19" fmla="*/ 340 h 1536"/>
                    <a:gd name="T20" fmla="*/ 28 w 208"/>
                    <a:gd name="T21" fmla="*/ 389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062" name="Freeform 47"/>
                <p:cNvSpPr>
                  <a:spLocks/>
                </p:cNvSpPr>
                <p:nvPr/>
              </p:nvSpPr>
              <p:spPr bwMode="auto">
                <a:xfrm>
                  <a:off x="1181" y="1780"/>
                  <a:ext cx="147" cy="773"/>
                </a:xfrm>
                <a:custGeom>
                  <a:avLst/>
                  <a:gdLst>
                    <a:gd name="T0" fmla="*/ 28 w 208"/>
                    <a:gd name="T1" fmla="*/ 0 h 1536"/>
                    <a:gd name="T2" fmla="*/ 100 w 208"/>
                    <a:gd name="T3" fmla="*/ 49 h 1536"/>
                    <a:gd name="T4" fmla="*/ 4 w 208"/>
                    <a:gd name="T5" fmla="*/ 85 h 1536"/>
                    <a:gd name="T6" fmla="*/ 76 w 208"/>
                    <a:gd name="T7" fmla="*/ 134 h 1536"/>
                    <a:gd name="T8" fmla="*/ 4 w 208"/>
                    <a:gd name="T9" fmla="*/ 182 h 1536"/>
                    <a:gd name="T10" fmla="*/ 76 w 208"/>
                    <a:gd name="T11" fmla="*/ 207 h 1536"/>
                    <a:gd name="T12" fmla="*/ 28 w 208"/>
                    <a:gd name="T13" fmla="*/ 243 h 1536"/>
                    <a:gd name="T14" fmla="*/ 76 w 208"/>
                    <a:gd name="T15" fmla="*/ 280 h 1536"/>
                    <a:gd name="T16" fmla="*/ 4 w 208"/>
                    <a:gd name="T17" fmla="*/ 316 h 1536"/>
                    <a:gd name="T18" fmla="*/ 52 w 208"/>
                    <a:gd name="T19" fmla="*/ 340 h 1536"/>
                    <a:gd name="T20" fmla="*/ 28 w 208"/>
                    <a:gd name="T21" fmla="*/ 389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063" name="Freeform 48"/>
                <p:cNvSpPr>
                  <a:spLocks/>
                </p:cNvSpPr>
                <p:nvPr/>
              </p:nvSpPr>
              <p:spPr bwMode="auto">
                <a:xfrm>
                  <a:off x="1247" y="1780"/>
                  <a:ext cx="147" cy="773"/>
                </a:xfrm>
                <a:custGeom>
                  <a:avLst/>
                  <a:gdLst>
                    <a:gd name="T0" fmla="*/ 28 w 208"/>
                    <a:gd name="T1" fmla="*/ 0 h 1536"/>
                    <a:gd name="T2" fmla="*/ 100 w 208"/>
                    <a:gd name="T3" fmla="*/ 49 h 1536"/>
                    <a:gd name="T4" fmla="*/ 4 w 208"/>
                    <a:gd name="T5" fmla="*/ 85 h 1536"/>
                    <a:gd name="T6" fmla="*/ 76 w 208"/>
                    <a:gd name="T7" fmla="*/ 134 h 1536"/>
                    <a:gd name="T8" fmla="*/ 4 w 208"/>
                    <a:gd name="T9" fmla="*/ 182 h 1536"/>
                    <a:gd name="T10" fmla="*/ 76 w 208"/>
                    <a:gd name="T11" fmla="*/ 207 h 1536"/>
                    <a:gd name="T12" fmla="*/ 28 w 208"/>
                    <a:gd name="T13" fmla="*/ 243 h 1536"/>
                    <a:gd name="T14" fmla="*/ 76 w 208"/>
                    <a:gd name="T15" fmla="*/ 280 h 1536"/>
                    <a:gd name="T16" fmla="*/ 4 w 208"/>
                    <a:gd name="T17" fmla="*/ 316 h 1536"/>
                    <a:gd name="T18" fmla="*/ 52 w 208"/>
                    <a:gd name="T19" fmla="*/ 340 h 1536"/>
                    <a:gd name="T20" fmla="*/ 28 w 208"/>
                    <a:gd name="T21" fmla="*/ 389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064" name="Freeform 49"/>
                <p:cNvSpPr>
                  <a:spLocks/>
                </p:cNvSpPr>
                <p:nvPr/>
              </p:nvSpPr>
              <p:spPr bwMode="auto">
                <a:xfrm>
                  <a:off x="1312" y="1780"/>
                  <a:ext cx="146" cy="773"/>
                </a:xfrm>
                <a:custGeom>
                  <a:avLst/>
                  <a:gdLst>
                    <a:gd name="T0" fmla="*/ 27 w 208"/>
                    <a:gd name="T1" fmla="*/ 0 h 1536"/>
                    <a:gd name="T2" fmla="*/ 98 w 208"/>
                    <a:gd name="T3" fmla="*/ 49 h 1536"/>
                    <a:gd name="T4" fmla="*/ 4 w 208"/>
                    <a:gd name="T5" fmla="*/ 85 h 1536"/>
                    <a:gd name="T6" fmla="*/ 75 w 208"/>
                    <a:gd name="T7" fmla="*/ 134 h 1536"/>
                    <a:gd name="T8" fmla="*/ 4 w 208"/>
                    <a:gd name="T9" fmla="*/ 182 h 1536"/>
                    <a:gd name="T10" fmla="*/ 75 w 208"/>
                    <a:gd name="T11" fmla="*/ 207 h 1536"/>
                    <a:gd name="T12" fmla="*/ 27 w 208"/>
                    <a:gd name="T13" fmla="*/ 243 h 1536"/>
                    <a:gd name="T14" fmla="*/ 75 w 208"/>
                    <a:gd name="T15" fmla="*/ 280 h 1536"/>
                    <a:gd name="T16" fmla="*/ 4 w 208"/>
                    <a:gd name="T17" fmla="*/ 316 h 1536"/>
                    <a:gd name="T18" fmla="*/ 51 w 208"/>
                    <a:gd name="T19" fmla="*/ 340 h 1536"/>
                    <a:gd name="T20" fmla="*/ 27 w 208"/>
                    <a:gd name="T21" fmla="*/ 389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065" name="Freeform 50"/>
                <p:cNvSpPr>
                  <a:spLocks/>
                </p:cNvSpPr>
                <p:nvPr/>
              </p:nvSpPr>
              <p:spPr bwMode="auto">
                <a:xfrm>
                  <a:off x="1378" y="1780"/>
                  <a:ext cx="146" cy="773"/>
                </a:xfrm>
                <a:custGeom>
                  <a:avLst/>
                  <a:gdLst>
                    <a:gd name="T0" fmla="*/ 27 w 208"/>
                    <a:gd name="T1" fmla="*/ 0 h 1536"/>
                    <a:gd name="T2" fmla="*/ 98 w 208"/>
                    <a:gd name="T3" fmla="*/ 49 h 1536"/>
                    <a:gd name="T4" fmla="*/ 4 w 208"/>
                    <a:gd name="T5" fmla="*/ 85 h 1536"/>
                    <a:gd name="T6" fmla="*/ 75 w 208"/>
                    <a:gd name="T7" fmla="*/ 134 h 1536"/>
                    <a:gd name="T8" fmla="*/ 4 w 208"/>
                    <a:gd name="T9" fmla="*/ 182 h 1536"/>
                    <a:gd name="T10" fmla="*/ 75 w 208"/>
                    <a:gd name="T11" fmla="*/ 207 h 1536"/>
                    <a:gd name="T12" fmla="*/ 27 w 208"/>
                    <a:gd name="T13" fmla="*/ 243 h 1536"/>
                    <a:gd name="T14" fmla="*/ 75 w 208"/>
                    <a:gd name="T15" fmla="*/ 280 h 1536"/>
                    <a:gd name="T16" fmla="*/ 4 w 208"/>
                    <a:gd name="T17" fmla="*/ 316 h 1536"/>
                    <a:gd name="T18" fmla="*/ 51 w 208"/>
                    <a:gd name="T19" fmla="*/ 340 h 1536"/>
                    <a:gd name="T20" fmla="*/ 27 w 208"/>
                    <a:gd name="T21" fmla="*/ 389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066" name="Freeform 51"/>
                <p:cNvSpPr>
                  <a:spLocks/>
                </p:cNvSpPr>
                <p:nvPr/>
              </p:nvSpPr>
              <p:spPr bwMode="auto">
                <a:xfrm>
                  <a:off x="1443" y="1780"/>
                  <a:ext cx="146" cy="773"/>
                </a:xfrm>
                <a:custGeom>
                  <a:avLst/>
                  <a:gdLst>
                    <a:gd name="T0" fmla="*/ 27 w 208"/>
                    <a:gd name="T1" fmla="*/ 0 h 1536"/>
                    <a:gd name="T2" fmla="*/ 98 w 208"/>
                    <a:gd name="T3" fmla="*/ 49 h 1536"/>
                    <a:gd name="T4" fmla="*/ 4 w 208"/>
                    <a:gd name="T5" fmla="*/ 85 h 1536"/>
                    <a:gd name="T6" fmla="*/ 75 w 208"/>
                    <a:gd name="T7" fmla="*/ 134 h 1536"/>
                    <a:gd name="T8" fmla="*/ 4 w 208"/>
                    <a:gd name="T9" fmla="*/ 182 h 1536"/>
                    <a:gd name="T10" fmla="*/ 75 w 208"/>
                    <a:gd name="T11" fmla="*/ 207 h 1536"/>
                    <a:gd name="T12" fmla="*/ 27 w 208"/>
                    <a:gd name="T13" fmla="*/ 243 h 1536"/>
                    <a:gd name="T14" fmla="*/ 75 w 208"/>
                    <a:gd name="T15" fmla="*/ 280 h 1536"/>
                    <a:gd name="T16" fmla="*/ 4 w 208"/>
                    <a:gd name="T17" fmla="*/ 316 h 1536"/>
                    <a:gd name="T18" fmla="*/ 51 w 208"/>
                    <a:gd name="T19" fmla="*/ 340 h 1536"/>
                    <a:gd name="T20" fmla="*/ 27 w 208"/>
                    <a:gd name="T21" fmla="*/ 389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067" name="Freeform 52"/>
                <p:cNvSpPr>
                  <a:spLocks/>
                </p:cNvSpPr>
                <p:nvPr/>
              </p:nvSpPr>
              <p:spPr bwMode="auto">
                <a:xfrm>
                  <a:off x="1509" y="1780"/>
                  <a:ext cx="146" cy="773"/>
                </a:xfrm>
                <a:custGeom>
                  <a:avLst/>
                  <a:gdLst>
                    <a:gd name="T0" fmla="*/ 27 w 208"/>
                    <a:gd name="T1" fmla="*/ 0 h 1536"/>
                    <a:gd name="T2" fmla="*/ 98 w 208"/>
                    <a:gd name="T3" fmla="*/ 49 h 1536"/>
                    <a:gd name="T4" fmla="*/ 4 w 208"/>
                    <a:gd name="T5" fmla="*/ 85 h 1536"/>
                    <a:gd name="T6" fmla="*/ 75 w 208"/>
                    <a:gd name="T7" fmla="*/ 134 h 1536"/>
                    <a:gd name="T8" fmla="*/ 4 w 208"/>
                    <a:gd name="T9" fmla="*/ 182 h 1536"/>
                    <a:gd name="T10" fmla="*/ 75 w 208"/>
                    <a:gd name="T11" fmla="*/ 207 h 1536"/>
                    <a:gd name="T12" fmla="*/ 27 w 208"/>
                    <a:gd name="T13" fmla="*/ 243 h 1536"/>
                    <a:gd name="T14" fmla="*/ 75 w 208"/>
                    <a:gd name="T15" fmla="*/ 280 h 1536"/>
                    <a:gd name="T16" fmla="*/ 4 w 208"/>
                    <a:gd name="T17" fmla="*/ 316 h 1536"/>
                    <a:gd name="T18" fmla="*/ 51 w 208"/>
                    <a:gd name="T19" fmla="*/ 340 h 1536"/>
                    <a:gd name="T20" fmla="*/ 27 w 208"/>
                    <a:gd name="T21" fmla="*/ 389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068" name="Freeform 53"/>
                <p:cNvSpPr>
                  <a:spLocks/>
                </p:cNvSpPr>
                <p:nvPr/>
              </p:nvSpPr>
              <p:spPr bwMode="auto">
                <a:xfrm>
                  <a:off x="1574" y="1780"/>
                  <a:ext cx="146" cy="773"/>
                </a:xfrm>
                <a:custGeom>
                  <a:avLst/>
                  <a:gdLst>
                    <a:gd name="T0" fmla="*/ 27 w 208"/>
                    <a:gd name="T1" fmla="*/ 0 h 1536"/>
                    <a:gd name="T2" fmla="*/ 98 w 208"/>
                    <a:gd name="T3" fmla="*/ 49 h 1536"/>
                    <a:gd name="T4" fmla="*/ 4 w 208"/>
                    <a:gd name="T5" fmla="*/ 85 h 1536"/>
                    <a:gd name="T6" fmla="*/ 75 w 208"/>
                    <a:gd name="T7" fmla="*/ 134 h 1536"/>
                    <a:gd name="T8" fmla="*/ 4 w 208"/>
                    <a:gd name="T9" fmla="*/ 182 h 1536"/>
                    <a:gd name="T10" fmla="*/ 75 w 208"/>
                    <a:gd name="T11" fmla="*/ 207 h 1536"/>
                    <a:gd name="T12" fmla="*/ 27 w 208"/>
                    <a:gd name="T13" fmla="*/ 243 h 1536"/>
                    <a:gd name="T14" fmla="*/ 75 w 208"/>
                    <a:gd name="T15" fmla="*/ 280 h 1536"/>
                    <a:gd name="T16" fmla="*/ 4 w 208"/>
                    <a:gd name="T17" fmla="*/ 316 h 1536"/>
                    <a:gd name="T18" fmla="*/ 51 w 208"/>
                    <a:gd name="T19" fmla="*/ 340 h 1536"/>
                    <a:gd name="T20" fmla="*/ 27 w 208"/>
                    <a:gd name="T21" fmla="*/ 389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069" name="Freeform 54"/>
                <p:cNvSpPr>
                  <a:spLocks/>
                </p:cNvSpPr>
                <p:nvPr/>
              </p:nvSpPr>
              <p:spPr bwMode="auto">
                <a:xfrm>
                  <a:off x="1640" y="1780"/>
                  <a:ext cx="145" cy="773"/>
                </a:xfrm>
                <a:custGeom>
                  <a:avLst/>
                  <a:gdLst>
                    <a:gd name="T0" fmla="*/ 27 w 208"/>
                    <a:gd name="T1" fmla="*/ 0 h 1536"/>
                    <a:gd name="T2" fmla="*/ 97 w 208"/>
                    <a:gd name="T3" fmla="*/ 49 h 1536"/>
                    <a:gd name="T4" fmla="*/ 4 w 208"/>
                    <a:gd name="T5" fmla="*/ 85 h 1536"/>
                    <a:gd name="T6" fmla="*/ 74 w 208"/>
                    <a:gd name="T7" fmla="*/ 134 h 1536"/>
                    <a:gd name="T8" fmla="*/ 4 w 208"/>
                    <a:gd name="T9" fmla="*/ 182 h 1536"/>
                    <a:gd name="T10" fmla="*/ 74 w 208"/>
                    <a:gd name="T11" fmla="*/ 207 h 1536"/>
                    <a:gd name="T12" fmla="*/ 27 w 208"/>
                    <a:gd name="T13" fmla="*/ 243 h 1536"/>
                    <a:gd name="T14" fmla="*/ 74 w 208"/>
                    <a:gd name="T15" fmla="*/ 280 h 1536"/>
                    <a:gd name="T16" fmla="*/ 4 w 208"/>
                    <a:gd name="T17" fmla="*/ 316 h 1536"/>
                    <a:gd name="T18" fmla="*/ 51 w 208"/>
                    <a:gd name="T19" fmla="*/ 340 h 1536"/>
                    <a:gd name="T20" fmla="*/ 27 w 208"/>
                    <a:gd name="T21" fmla="*/ 389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070" name="Freeform 55"/>
                <p:cNvSpPr>
                  <a:spLocks/>
                </p:cNvSpPr>
                <p:nvPr/>
              </p:nvSpPr>
              <p:spPr bwMode="auto">
                <a:xfrm>
                  <a:off x="1705" y="1780"/>
                  <a:ext cx="146" cy="773"/>
                </a:xfrm>
                <a:custGeom>
                  <a:avLst/>
                  <a:gdLst>
                    <a:gd name="T0" fmla="*/ 27 w 208"/>
                    <a:gd name="T1" fmla="*/ 0 h 1536"/>
                    <a:gd name="T2" fmla="*/ 98 w 208"/>
                    <a:gd name="T3" fmla="*/ 49 h 1536"/>
                    <a:gd name="T4" fmla="*/ 4 w 208"/>
                    <a:gd name="T5" fmla="*/ 85 h 1536"/>
                    <a:gd name="T6" fmla="*/ 75 w 208"/>
                    <a:gd name="T7" fmla="*/ 134 h 1536"/>
                    <a:gd name="T8" fmla="*/ 4 w 208"/>
                    <a:gd name="T9" fmla="*/ 182 h 1536"/>
                    <a:gd name="T10" fmla="*/ 75 w 208"/>
                    <a:gd name="T11" fmla="*/ 207 h 1536"/>
                    <a:gd name="T12" fmla="*/ 27 w 208"/>
                    <a:gd name="T13" fmla="*/ 243 h 1536"/>
                    <a:gd name="T14" fmla="*/ 75 w 208"/>
                    <a:gd name="T15" fmla="*/ 280 h 1536"/>
                    <a:gd name="T16" fmla="*/ 4 w 208"/>
                    <a:gd name="T17" fmla="*/ 316 h 1536"/>
                    <a:gd name="T18" fmla="*/ 51 w 208"/>
                    <a:gd name="T19" fmla="*/ 340 h 1536"/>
                    <a:gd name="T20" fmla="*/ 27 w 208"/>
                    <a:gd name="T21" fmla="*/ 389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9" name="Group 56"/>
            <p:cNvGrpSpPr>
              <a:grpSpLocks/>
            </p:cNvGrpSpPr>
            <p:nvPr/>
          </p:nvGrpSpPr>
          <p:grpSpPr bwMode="auto">
            <a:xfrm>
              <a:off x="1383" y="2730"/>
              <a:ext cx="489" cy="497"/>
              <a:chOff x="967" y="1678"/>
              <a:chExt cx="688" cy="700"/>
            </a:xfrm>
          </p:grpSpPr>
          <p:sp>
            <p:nvSpPr>
              <p:cNvPr id="40045" name="Text Box 57"/>
              <p:cNvSpPr txBox="1">
                <a:spLocks noChangeArrowheads="1"/>
              </p:cNvSpPr>
              <p:nvPr/>
            </p:nvSpPr>
            <p:spPr bwMode="auto">
              <a:xfrm>
                <a:off x="967" y="1678"/>
                <a:ext cx="688" cy="700"/>
              </a:xfrm>
              <a:prstGeom prst="rect">
                <a:avLst/>
              </a:prstGeom>
              <a:noFill/>
              <a:ln w="19050">
                <a:solidFill>
                  <a:srgbClr val="00CC00"/>
                </a:solidFill>
                <a:miter lim="800000"/>
                <a:headEnd/>
                <a:tailEnd/>
              </a:ln>
            </p:spPr>
            <p:txBody>
              <a:bodyPr lIns="0" rIns="0"/>
              <a:lstStyle/>
              <a:p>
                <a:pPr algn="ctr">
                  <a:lnSpc>
                    <a:spcPct val="85000"/>
                  </a:lnSpc>
                  <a:spcBef>
                    <a:spcPct val="10000"/>
                  </a:spcBef>
                </a:pPr>
                <a:endParaRPr lang="es-ES_tradnl" sz="1200" b="1">
                  <a:latin typeface="Arial" charset="0"/>
                </a:endParaRPr>
              </a:p>
            </p:txBody>
          </p:sp>
          <p:grpSp>
            <p:nvGrpSpPr>
              <p:cNvPr id="10" name="Group 58"/>
              <p:cNvGrpSpPr>
                <a:grpSpLocks/>
              </p:cNvGrpSpPr>
              <p:nvPr/>
            </p:nvGrpSpPr>
            <p:grpSpPr bwMode="auto">
              <a:xfrm>
                <a:off x="1037" y="1764"/>
                <a:ext cx="554" cy="529"/>
                <a:chOff x="1045" y="1780"/>
                <a:chExt cx="806" cy="773"/>
              </a:xfrm>
            </p:grpSpPr>
            <p:sp>
              <p:nvSpPr>
                <p:cNvPr id="40047" name="Freeform 59"/>
                <p:cNvSpPr>
                  <a:spLocks/>
                </p:cNvSpPr>
                <p:nvPr/>
              </p:nvSpPr>
              <p:spPr bwMode="auto">
                <a:xfrm>
                  <a:off x="1045" y="1780"/>
                  <a:ext cx="147" cy="773"/>
                </a:xfrm>
                <a:custGeom>
                  <a:avLst/>
                  <a:gdLst>
                    <a:gd name="T0" fmla="*/ 28 w 208"/>
                    <a:gd name="T1" fmla="*/ 0 h 1536"/>
                    <a:gd name="T2" fmla="*/ 100 w 208"/>
                    <a:gd name="T3" fmla="*/ 49 h 1536"/>
                    <a:gd name="T4" fmla="*/ 4 w 208"/>
                    <a:gd name="T5" fmla="*/ 85 h 1536"/>
                    <a:gd name="T6" fmla="*/ 76 w 208"/>
                    <a:gd name="T7" fmla="*/ 134 h 1536"/>
                    <a:gd name="T8" fmla="*/ 4 w 208"/>
                    <a:gd name="T9" fmla="*/ 182 h 1536"/>
                    <a:gd name="T10" fmla="*/ 76 w 208"/>
                    <a:gd name="T11" fmla="*/ 207 h 1536"/>
                    <a:gd name="T12" fmla="*/ 28 w 208"/>
                    <a:gd name="T13" fmla="*/ 243 h 1536"/>
                    <a:gd name="T14" fmla="*/ 76 w 208"/>
                    <a:gd name="T15" fmla="*/ 280 h 1536"/>
                    <a:gd name="T16" fmla="*/ 4 w 208"/>
                    <a:gd name="T17" fmla="*/ 316 h 1536"/>
                    <a:gd name="T18" fmla="*/ 52 w 208"/>
                    <a:gd name="T19" fmla="*/ 340 h 1536"/>
                    <a:gd name="T20" fmla="*/ 28 w 208"/>
                    <a:gd name="T21" fmla="*/ 389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048" name="Freeform 60"/>
                <p:cNvSpPr>
                  <a:spLocks/>
                </p:cNvSpPr>
                <p:nvPr/>
              </p:nvSpPr>
              <p:spPr bwMode="auto">
                <a:xfrm>
                  <a:off x="1116" y="1780"/>
                  <a:ext cx="147" cy="773"/>
                </a:xfrm>
                <a:custGeom>
                  <a:avLst/>
                  <a:gdLst>
                    <a:gd name="T0" fmla="*/ 28 w 208"/>
                    <a:gd name="T1" fmla="*/ 0 h 1536"/>
                    <a:gd name="T2" fmla="*/ 100 w 208"/>
                    <a:gd name="T3" fmla="*/ 49 h 1536"/>
                    <a:gd name="T4" fmla="*/ 4 w 208"/>
                    <a:gd name="T5" fmla="*/ 85 h 1536"/>
                    <a:gd name="T6" fmla="*/ 76 w 208"/>
                    <a:gd name="T7" fmla="*/ 134 h 1536"/>
                    <a:gd name="T8" fmla="*/ 4 w 208"/>
                    <a:gd name="T9" fmla="*/ 182 h 1536"/>
                    <a:gd name="T10" fmla="*/ 76 w 208"/>
                    <a:gd name="T11" fmla="*/ 207 h 1536"/>
                    <a:gd name="T12" fmla="*/ 28 w 208"/>
                    <a:gd name="T13" fmla="*/ 243 h 1536"/>
                    <a:gd name="T14" fmla="*/ 76 w 208"/>
                    <a:gd name="T15" fmla="*/ 280 h 1536"/>
                    <a:gd name="T16" fmla="*/ 4 w 208"/>
                    <a:gd name="T17" fmla="*/ 316 h 1536"/>
                    <a:gd name="T18" fmla="*/ 52 w 208"/>
                    <a:gd name="T19" fmla="*/ 340 h 1536"/>
                    <a:gd name="T20" fmla="*/ 28 w 208"/>
                    <a:gd name="T21" fmla="*/ 389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049" name="Freeform 61"/>
                <p:cNvSpPr>
                  <a:spLocks/>
                </p:cNvSpPr>
                <p:nvPr/>
              </p:nvSpPr>
              <p:spPr bwMode="auto">
                <a:xfrm>
                  <a:off x="1181" y="1780"/>
                  <a:ext cx="147" cy="773"/>
                </a:xfrm>
                <a:custGeom>
                  <a:avLst/>
                  <a:gdLst>
                    <a:gd name="T0" fmla="*/ 28 w 208"/>
                    <a:gd name="T1" fmla="*/ 0 h 1536"/>
                    <a:gd name="T2" fmla="*/ 100 w 208"/>
                    <a:gd name="T3" fmla="*/ 49 h 1536"/>
                    <a:gd name="T4" fmla="*/ 4 w 208"/>
                    <a:gd name="T5" fmla="*/ 85 h 1536"/>
                    <a:gd name="T6" fmla="*/ 76 w 208"/>
                    <a:gd name="T7" fmla="*/ 134 h 1536"/>
                    <a:gd name="T8" fmla="*/ 4 w 208"/>
                    <a:gd name="T9" fmla="*/ 182 h 1536"/>
                    <a:gd name="T10" fmla="*/ 76 w 208"/>
                    <a:gd name="T11" fmla="*/ 207 h 1536"/>
                    <a:gd name="T12" fmla="*/ 28 w 208"/>
                    <a:gd name="T13" fmla="*/ 243 h 1536"/>
                    <a:gd name="T14" fmla="*/ 76 w 208"/>
                    <a:gd name="T15" fmla="*/ 280 h 1536"/>
                    <a:gd name="T16" fmla="*/ 4 w 208"/>
                    <a:gd name="T17" fmla="*/ 316 h 1536"/>
                    <a:gd name="T18" fmla="*/ 52 w 208"/>
                    <a:gd name="T19" fmla="*/ 340 h 1536"/>
                    <a:gd name="T20" fmla="*/ 28 w 208"/>
                    <a:gd name="T21" fmla="*/ 389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050" name="Freeform 62"/>
                <p:cNvSpPr>
                  <a:spLocks/>
                </p:cNvSpPr>
                <p:nvPr/>
              </p:nvSpPr>
              <p:spPr bwMode="auto">
                <a:xfrm>
                  <a:off x="1247" y="1780"/>
                  <a:ext cx="147" cy="773"/>
                </a:xfrm>
                <a:custGeom>
                  <a:avLst/>
                  <a:gdLst>
                    <a:gd name="T0" fmla="*/ 28 w 208"/>
                    <a:gd name="T1" fmla="*/ 0 h 1536"/>
                    <a:gd name="T2" fmla="*/ 100 w 208"/>
                    <a:gd name="T3" fmla="*/ 49 h 1536"/>
                    <a:gd name="T4" fmla="*/ 4 w 208"/>
                    <a:gd name="T5" fmla="*/ 85 h 1536"/>
                    <a:gd name="T6" fmla="*/ 76 w 208"/>
                    <a:gd name="T7" fmla="*/ 134 h 1536"/>
                    <a:gd name="T8" fmla="*/ 4 w 208"/>
                    <a:gd name="T9" fmla="*/ 182 h 1536"/>
                    <a:gd name="T10" fmla="*/ 76 w 208"/>
                    <a:gd name="T11" fmla="*/ 207 h 1536"/>
                    <a:gd name="T12" fmla="*/ 28 w 208"/>
                    <a:gd name="T13" fmla="*/ 243 h 1536"/>
                    <a:gd name="T14" fmla="*/ 76 w 208"/>
                    <a:gd name="T15" fmla="*/ 280 h 1536"/>
                    <a:gd name="T16" fmla="*/ 4 w 208"/>
                    <a:gd name="T17" fmla="*/ 316 h 1536"/>
                    <a:gd name="T18" fmla="*/ 52 w 208"/>
                    <a:gd name="T19" fmla="*/ 340 h 1536"/>
                    <a:gd name="T20" fmla="*/ 28 w 208"/>
                    <a:gd name="T21" fmla="*/ 389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051" name="Freeform 63"/>
                <p:cNvSpPr>
                  <a:spLocks/>
                </p:cNvSpPr>
                <p:nvPr/>
              </p:nvSpPr>
              <p:spPr bwMode="auto">
                <a:xfrm>
                  <a:off x="1312" y="1780"/>
                  <a:ext cx="146" cy="773"/>
                </a:xfrm>
                <a:custGeom>
                  <a:avLst/>
                  <a:gdLst>
                    <a:gd name="T0" fmla="*/ 27 w 208"/>
                    <a:gd name="T1" fmla="*/ 0 h 1536"/>
                    <a:gd name="T2" fmla="*/ 98 w 208"/>
                    <a:gd name="T3" fmla="*/ 49 h 1536"/>
                    <a:gd name="T4" fmla="*/ 4 w 208"/>
                    <a:gd name="T5" fmla="*/ 85 h 1536"/>
                    <a:gd name="T6" fmla="*/ 75 w 208"/>
                    <a:gd name="T7" fmla="*/ 134 h 1536"/>
                    <a:gd name="T8" fmla="*/ 4 w 208"/>
                    <a:gd name="T9" fmla="*/ 182 h 1536"/>
                    <a:gd name="T10" fmla="*/ 75 w 208"/>
                    <a:gd name="T11" fmla="*/ 207 h 1536"/>
                    <a:gd name="T12" fmla="*/ 27 w 208"/>
                    <a:gd name="T13" fmla="*/ 243 h 1536"/>
                    <a:gd name="T14" fmla="*/ 75 w 208"/>
                    <a:gd name="T15" fmla="*/ 280 h 1536"/>
                    <a:gd name="T16" fmla="*/ 4 w 208"/>
                    <a:gd name="T17" fmla="*/ 316 h 1536"/>
                    <a:gd name="T18" fmla="*/ 51 w 208"/>
                    <a:gd name="T19" fmla="*/ 340 h 1536"/>
                    <a:gd name="T20" fmla="*/ 27 w 208"/>
                    <a:gd name="T21" fmla="*/ 389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052" name="Freeform 64"/>
                <p:cNvSpPr>
                  <a:spLocks/>
                </p:cNvSpPr>
                <p:nvPr/>
              </p:nvSpPr>
              <p:spPr bwMode="auto">
                <a:xfrm>
                  <a:off x="1378" y="1780"/>
                  <a:ext cx="146" cy="773"/>
                </a:xfrm>
                <a:custGeom>
                  <a:avLst/>
                  <a:gdLst>
                    <a:gd name="T0" fmla="*/ 27 w 208"/>
                    <a:gd name="T1" fmla="*/ 0 h 1536"/>
                    <a:gd name="T2" fmla="*/ 98 w 208"/>
                    <a:gd name="T3" fmla="*/ 49 h 1536"/>
                    <a:gd name="T4" fmla="*/ 4 w 208"/>
                    <a:gd name="T5" fmla="*/ 85 h 1536"/>
                    <a:gd name="T6" fmla="*/ 75 w 208"/>
                    <a:gd name="T7" fmla="*/ 134 h 1536"/>
                    <a:gd name="T8" fmla="*/ 4 w 208"/>
                    <a:gd name="T9" fmla="*/ 182 h 1536"/>
                    <a:gd name="T10" fmla="*/ 75 w 208"/>
                    <a:gd name="T11" fmla="*/ 207 h 1536"/>
                    <a:gd name="T12" fmla="*/ 27 w 208"/>
                    <a:gd name="T13" fmla="*/ 243 h 1536"/>
                    <a:gd name="T14" fmla="*/ 75 w 208"/>
                    <a:gd name="T15" fmla="*/ 280 h 1536"/>
                    <a:gd name="T16" fmla="*/ 4 w 208"/>
                    <a:gd name="T17" fmla="*/ 316 h 1536"/>
                    <a:gd name="T18" fmla="*/ 51 w 208"/>
                    <a:gd name="T19" fmla="*/ 340 h 1536"/>
                    <a:gd name="T20" fmla="*/ 27 w 208"/>
                    <a:gd name="T21" fmla="*/ 389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053" name="Freeform 65"/>
                <p:cNvSpPr>
                  <a:spLocks/>
                </p:cNvSpPr>
                <p:nvPr/>
              </p:nvSpPr>
              <p:spPr bwMode="auto">
                <a:xfrm>
                  <a:off x="1443" y="1780"/>
                  <a:ext cx="146" cy="773"/>
                </a:xfrm>
                <a:custGeom>
                  <a:avLst/>
                  <a:gdLst>
                    <a:gd name="T0" fmla="*/ 27 w 208"/>
                    <a:gd name="T1" fmla="*/ 0 h 1536"/>
                    <a:gd name="T2" fmla="*/ 98 w 208"/>
                    <a:gd name="T3" fmla="*/ 49 h 1536"/>
                    <a:gd name="T4" fmla="*/ 4 w 208"/>
                    <a:gd name="T5" fmla="*/ 85 h 1536"/>
                    <a:gd name="T6" fmla="*/ 75 w 208"/>
                    <a:gd name="T7" fmla="*/ 134 h 1536"/>
                    <a:gd name="T8" fmla="*/ 4 w 208"/>
                    <a:gd name="T9" fmla="*/ 182 h 1536"/>
                    <a:gd name="T10" fmla="*/ 75 w 208"/>
                    <a:gd name="T11" fmla="*/ 207 h 1536"/>
                    <a:gd name="T12" fmla="*/ 27 w 208"/>
                    <a:gd name="T13" fmla="*/ 243 h 1536"/>
                    <a:gd name="T14" fmla="*/ 75 w 208"/>
                    <a:gd name="T15" fmla="*/ 280 h 1536"/>
                    <a:gd name="T16" fmla="*/ 4 w 208"/>
                    <a:gd name="T17" fmla="*/ 316 h 1536"/>
                    <a:gd name="T18" fmla="*/ 51 w 208"/>
                    <a:gd name="T19" fmla="*/ 340 h 1536"/>
                    <a:gd name="T20" fmla="*/ 27 w 208"/>
                    <a:gd name="T21" fmla="*/ 389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054" name="Freeform 66"/>
                <p:cNvSpPr>
                  <a:spLocks/>
                </p:cNvSpPr>
                <p:nvPr/>
              </p:nvSpPr>
              <p:spPr bwMode="auto">
                <a:xfrm>
                  <a:off x="1509" y="1780"/>
                  <a:ext cx="146" cy="773"/>
                </a:xfrm>
                <a:custGeom>
                  <a:avLst/>
                  <a:gdLst>
                    <a:gd name="T0" fmla="*/ 27 w 208"/>
                    <a:gd name="T1" fmla="*/ 0 h 1536"/>
                    <a:gd name="T2" fmla="*/ 98 w 208"/>
                    <a:gd name="T3" fmla="*/ 49 h 1536"/>
                    <a:gd name="T4" fmla="*/ 4 w 208"/>
                    <a:gd name="T5" fmla="*/ 85 h 1536"/>
                    <a:gd name="T6" fmla="*/ 75 w 208"/>
                    <a:gd name="T7" fmla="*/ 134 h 1536"/>
                    <a:gd name="T8" fmla="*/ 4 w 208"/>
                    <a:gd name="T9" fmla="*/ 182 h 1536"/>
                    <a:gd name="T10" fmla="*/ 75 w 208"/>
                    <a:gd name="T11" fmla="*/ 207 h 1536"/>
                    <a:gd name="T12" fmla="*/ 27 w 208"/>
                    <a:gd name="T13" fmla="*/ 243 h 1536"/>
                    <a:gd name="T14" fmla="*/ 75 w 208"/>
                    <a:gd name="T15" fmla="*/ 280 h 1536"/>
                    <a:gd name="T16" fmla="*/ 4 w 208"/>
                    <a:gd name="T17" fmla="*/ 316 h 1536"/>
                    <a:gd name="T18" fmla="*/ 51 w 208"/>
                    <a:gd name="T19" fmla="*/ 340 h 1536"/>
                    <a:gd name="T20" fmla="*/ 27 w 208"/>
                    <a:gd name="T21" fmla="*/ 389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055" name="Freeform 67"/>
                <p:cNvSpPr>
                  <a:spLocks/>
                </p:cNvSpPr>
                <p:nvPr/>
              </p:nvSpPr>
              <p:spPr bwMode="auto">
                <a:xfrm>
                  <a:off x="1574" y="1780"/>
                  <a:ext cx="146" cy="773"/>
                </a:xfrm>
                <a:custGeom>
                  <a:avLst/>
                  <a:gdLst>
                    <a:gd name="T0" fmla="*/ 27 w 208"/>
                    <a:gd name="T1" fmla="*/ 0 h 1536"/>
                    <a:gd name="T2" fmla="*/ 98 w 208"/>
                    <a:gd name="T3" fmla="*/ 49 h 1536"/>
                    <a:gd name="T4" fmla="*/ 4 w 208"/>
                    <a:gd name="T5" fmla="*/ 85 h 1536"/>
                    <a:gd name="T6" fmla="*/ 75 w 208"/>
                    <a:gd name="T7" fmla="*/ 134 h 1536"/>
                    <a:gd name="T8" fmla="*/ 4 w 208"/>
                    <a:gd name="T9" fmla="*/ 182 h 1536"/>
                    <a:gd name="T10" fmla="*/ 75 w 208"/>
                    <a:gd name="T11" fmla="*/ 207 h 1536"/>
                    <a:gd name="T12" fmla="*/ 27 w 208"/>
                    <a:gd name="T13" fmla="*/ 243 h 1536"/>
                    <a:gd name="T14" fmla="*/ 75 w 208"/>
                    <a:gd name="T15" fmla="*/ 280 h 1536"/>
                    <a:gd name="T16" fmla="*/ 4 w 208"/>
                    <a:gd name="T17" fmla="*/ 316 h 1536"/>
                    <a:gd name="T18" fmla="*/ 51 w 208"/>
                    <a:gd name="T19" fmla="*/ 340 h 1536"/>
                    <a:gd name="T20" fmla="*/ 27 w 208"/>
                    <a:gd name="T21" fmla="*/ 389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056" name="Freeform 68"/>
                <p:cNvSpPr>
                  <a:spLocks/>
                </p:cNvSpPr>
                <p:nvPr/>
              </p:nvSpPr>
              <p:spPr bwMode="auto">
                <a:xfrm>
                  <a:off x="1640" y="1780"/>
                  <a:ext cx="145" cy="773"/>
                </a:xfrm>
                <a:custGeom>
                  <a:avLst/>
                  <a:gdLst>
                    <a:gd name="T0" fmla="*/ 27 w 208"/>
                    <a:gd name="T1" fmla="*/ 0 h 1536"/>
                    <a:gd name="T2" fmla="*/ 97 w 208"/>
                    <a:gd name="T3" fmla="*/ 49 h 1536"/>
                    <a:gd name="T4" fmla="*/ 4 w 208"/>
                    <a:gd name="T5" fmla="*/ 85 h 1536"/>
                    <a:gd name="T6" fmla="*/ 74 w 208"/>
                    <a:gd name="T7" fmla="*/ 134 h 1536"/>
                    <a:gd name="T8" fmla="*/ 4 w 208"/>
                    <a:gd name="T9" fmla="*/ 182 h 1536"/>
                    <a:gd name="T10" fmla="*/ 74 w 208"/>
                    <a:gd name="T11" fmla="*/ 207 h 1536"/>
                    <a:gd name="T12" fmla="*/ 27 w 208"/>
                    <a:gd name="T13" fmla="*/ 243 h 1536"/>
                    <a:gd name="T14" fmla="*/ 74 w 208"/>
                    <a:gd name="T15" fmla="*/ 280 h 1536"/>
                    <a:gd name="T16" fmla="*/ 4 w 208"/>
                    <a:gd name="T17" fmla="*/ 316 h 1536"/>
                    <a:gd name="T18" fmla="*/ 51 w 208"/>
                    <a:gd name="T19" fmla="*/ 340 h 1536"/>
                    <a:gd name="T20" fmla="*/ 27 w 208"/>
                    <a:gd name="T21" fmla="*/ 389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057" name="Freeform 69"/>
                <p:cNvSpPr>
                  <a:spLocks/>
                </p:cNvSpPr>
                <p:nvPr/>
              </p:nvSpPr>
              <p:spPr bwMode="auto">
                <a:xfrm>
                  <a:off x="1705" y="1780"/>
                  <a:ext cx="146" cy="773"/>
                </a:xfrm>
                <a:custGeom>
                  <a:avLst/>
                  <a:gdLst>
                    <a:gd name="T0" fmla="*/ 27 w 208"/>
                    <a:gd name="T1" fmla="*/ 0 h 1536"/>
                    <a:gd name="T2" fmla="*/ 98 w 208"/>
                    <a:gd name="T3" fmla="*/ 49 h 1536"/>
                    <a:gd name="T4" fmla="*/ 4 w 208"/>
                    <a:gd name="T5" fmla="*/ 85 h 1536"/>
                    <a:gd name="T6" fmla="*/ 75 w 208"/>
                    <a:gd name="T7" fmla="*/ 134 h 1536"/>
                    <a:gd name="T8" fmla="*/ 4 w 208"/>
                    <a:gd name="T9" fmla="*/ 182 h 1536"/>
                    <a:gd name="T10" fmla="*/ 75 w 208"/>
                    <a:gd name="T11" fmla="*/ 207 h 1536"/>
                    <a:gd name="T12" fmla="*/ 27 w 208"/>
                    <a:gd name="T13" fmla="*/ 243 h 1536"/>
                    <a:gd name="T14" fmla="*/ 75 w 208"/>
                    <a:gd name="T15" fmla="*/ 280 h 1536"/>
                    <a:gd name="T16" fmla="*/ 4 w 208"/>
                    <a:gd name="T17" fmla="*/ 316 h 1536"/>
                    <a:gd name="T18" fmla="*/ 51 w 208"/>
                    <a:gd name="T19" fmla="*/ 340 h 1536"/>
                    <a:gd name="T20" fmla="*/ 27 w 208"/>
                    <a:gd name="T21" fmla="*/ 389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39942" name="Rectangle 70"/>
          <p:cNvSpPr>
            <a:spLocks noChangeArrowheads="1"/>
          </p:cNvSpPr>
          <p:nvPr/>
        </p:nvSpPr>
        <p:spPr bwMode="auto">
          <a:xfrm>
            <a:off x="5675313" y="4064000"/>
            <a:ext cx="1676400" cy="2078038"/>
          </a:xfrm>
          <a:prstGeom prst="rect">
            <a:avLst/>
          </a:prstGeom>
          <a:solidFill>
            <a:srgbClr val="0033CC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5000"/>
              </a:lnSpc>
              <a:spcBef>
                <a:spcPct val="10000"/>
              </a:spcBef>
            </a:pPr>
            <a:r>
              <a:rPr lang="en-US" sz="1800">
                <a:solidFill>
                  <a:srgbClr val="FFFFFF"/>
                </a:solidFill>
                <a:latin typeface="Arial" charset="0"/>
              </a:rPr>
              <a:t>Global</a:t>
            </a:r>
          </a:p>
          <a:p>
            <a:pPr algn="ctr">
              <a:lnSpc>
                <a:spcPct val="85000"/>
              </a:lnSpc>
              <a:spcBef>
                <a:spcPct val="10000"/>
              </a:spcBef>
            </a:pPr>
            <a:r>
              <a:rPr lang="en-US" sz="1800">
                <a:solidFill>
                  <a:srgbClr val="FFFFFF"/>
                </a:solidFill>
                <a:latin typeface="Arial" charset="0"/>
              </a:rPr>
              <a:t>Memory</a:t>
            </a:r>
          </a:p>
        </p:txBody>
      </p:sp>
      <p:grpSp>
        <p:nvGrpSpPr>
          <p:cNvPr id="11" name="Group 71"/>
          <p:cNvGrpSpPr>
            <a:grpSpLocks/>
          </p:cNvGrpSpPr>
          <p:nvPr/>
        </p:nvGrpSpPr>
        <p:grpSpPr bwMode="auto">
          <a:xfrm>
            <a:off x="1135063" y="5302250"/>
            <a:ext cx="3927475" cy="833438"/>
            <a:chOff x="258" y="2682"/>
            <a:chExt cx="2474" cy="592"/>
          </a:xfrm>
        </p:grpSpPr>
        <p:sp>
          <p:nvSpPr>
            <p:cNvPr id="39981" name="Rectangle 72"/>
            <p:cNvSpPr>
              <a:spLocks noChangeArrowheads="1"/>
            </p:cNvSpPr>
            <p:nvPr/>
          </p:nvSpPr>
          <p:spPr bwMode="auto">
            <a:xfrm>
              <a:off x="258" y="2682"/>
              <a:ext cx="2474" cy="592"/>
            </a:xfrm>
            <a:prstGeom prst="rect">
              <a:avLst/>
            </a:prstGeom>
            <a:noFill/>
            <a:ln w="28575">
              <a:solidFill>
                <a:srgbClr val="00CC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9982" name="Text Box 73"/>
            <p:cNvSpPr txBox="1">
              <a:spLocks noChangeArrowheads="1"/>
            </p:cNvSpPr>
            <p:nvPr/>
          </p:nvSpPr>
          <p:spPr bwMode="auto">
            <a:xfrm>
              <a:off x="1872" y="2910"/>
              <a:ext cx="316" cy="26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800" b="1">
                  <a:latin typeface="Arial" charset="0"/>
                </a:rPr>
                <a:t>. . .</a:t>
              </a:r>
            </a:p>
          </p:txBody>
        </p:sp>
        <p:grpSp>
          <p:nvGrpSpPr>
            <p:cNvPr id="12" name="Group 74"/>
            <p:cNvGrpSpPr>
              <a:grpSpLocks/>
            </p:cNvGrpSpPr>
            <p:nvPr/>
          </p:nvGrpSpPr>
          <p:grpSpPr bwMode="auto">
            <a:xfrm>
              <a:off x="313" y="2730"/>
              <a:ext cx="490" cy="497"/>
              <a:chOff x="967" y="1678"/>
              <a:chExt cx="688" cy="700"/>
            </a:xfrm>
          </p:grpSpPr>
          <p:sp>
            <p:nvSpPr>
              <p:cNvPr id="40026" name="Text Box 75"/>
              <p:cNvSpPr txBox="1">
                <a:spLocks noChangeArrowheads="1"/>
              </p:cNvSpPr>
              <p:nvPr/>
            </p:nvSpPr>
            <p:spPr bwMode="auto">
              <a:xfrm>
                <a:off x="967" y="1678"/>
                <a:ext cx="688" cy="700"/>
              </a:xfrm>
              <a:prstGeom prst="rect">
                <a:avLst/>
              </a:prstGeom>
              <a:noFill/>
              <a:ln w="19050">
                <a:solidFill>
                  <a:srgbClr val="00CC00"/>
                </a:solidFill>
                <a:miter lim="800000"/>
                <a:headEnd/>
                <a:tailEnd/>
              </a:ln>
            </p:spPr>
            <p:txBody>
              <a:bodyPr lIns="0" rIns="0"/>
              <a:lstStyle/>
              <a:p>
                <a:pPr algn="ctr">
                  <a:lnSpc>
                    <a:spcPct val="85000"/>
                  </a:lnSpc>
                  <a:spcBef>
                    <a:spcPct val="10000"/>
                  </a:spcBef>
                </a:pPr>
                <a:endParaRPr lang="es-ES_tradnl" sz="1200" b="1">
                  <a:latin typeface="Arial" charset="0"/>
                </a:endParaRPr>
              </a:p>
            </p:txBody>
          </p:sp>
          <p:grpSp>
            <p:nvGrpSpPr>
              <p:cNvPr id="13" name="Group 76"/>
              <p:cNvGrpSpPr>
                <a:grpSpLocks/>
              </p:cNvGrpSpPr>
              <p:nvPr/>
            </p:nvGrpSpPr>
            <p:grpSpPr bwMode="auto">
              <a:xfrm>
                <a:off x="1037" y="1764"/>
                <a:ext cx="554" cy="529"/>
                <a:chOff x="1045" y="1780"/>
                <a:chExt cx="806" cy="773"/>
              </a:xfrm>
            </p:grpSpPr>
            <p:sp>
              <p:nvSpPr>
                <p:cNvPr id="40028" name="Freeform 77"/>
                <p:cNvSpPr>
                  <a:spLocks/>
                </p:cNvSpPr>
                <p:nvPr/>
              </p:nvSpPr>
              <p:spPr bwMode="auto">
                <a:xfrm>
                  <a:off x="1045" y="1780"/>
                  <a:ext cx="147" cy="773"/>
                </a:xfrm>
                <a:custGeom>
                  <a:avLst/>
                  <a:gdLst>
                    <a:gd name="T0" fmla="*/ 28 w 208"/>
                    <a:gd name="T1" fmla="*/ 0 h 1536"/>
                    <a:gd name="T2" fmla="*/ 100 w 208"/>
                    <a:gd name="T3" fmla="*/ 49 h 1536"/>
                    <a:gd name="T4" fmla="*/ 4 w 208"/>
                    <a:gd name="T5" fmla="*/ 85 h 1536"/>
                    <a:gd name="T6" fmla="*/ 76 w 208"/>
                    <a:gd name="T7" fmla="*/ 134 h 1536"/>
                    <a:gd name="T8" fmla="*/ 4 w 208"/>
                    <a:gd name="T9" fmla="*/ 182 h 1536"/>
                    <a:gd name="T10" fmla="*/ 76 w 208"/>
                    <a:gd name="T11" fmla="*/ 207 h 1536"/>
                    <a:gd name="T12" fmla="*/ 28 w 208"/>
                    <a:gd name="T13" fmla="*/ 243 h 1536"/>
                    <a:gd name="T14" fmla="*/ 76 w 208"/>
                    <a:gd name="T15" fmla="*/ 280 h 1536"/>
                    <a:gd name="T16" fmla="*/ 4 w 208"/>
                    <a:gd name="T17" fmla="*/ 316 h 1536"/>
                    <a:gd name="T18" fmla="*/ 52 w 208"/>
                    <a:gd name="T19" fmla="*/ 340 h 1536"/>
                    <a:gd name="T20" fmla="*/ 28 w 208"/>
                    <a:gd name="T21" fmla="*/ 389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029" name="Freeform 78"/>
                <p:cNvSpPr>
                  <a:spLocks/>
                </p:cNvSpPr>
                <p:nvPr/>
              </p:nvSpPr>
              <p:spPr bwMode="auto">
                <a:xfrm>
                  <a:off x="1116" y="1780"/>
                  <a:ext cx="147" cy="773"/>
                </a:xfrm>
                <a:custGeom>
                  <a:avLst/>
                  <a:gdLst>
                    <a:gd name="T0" fmla="*/ 28 w 208"/>
                    <a:gd name="T1" fmla="*/ 0 h 1536"/>
                    <a:gd name="T2" fmla="*/ 100 w 208"/>
                    <a:gd name="T3" fmla="*/ 49 h 1536"/>
                    <a:gd name="T4" fmla="*/ 4 w 208"/>
                    <a:gd name="T5" fmla="*/ 85 h 1536"/>
                    <a:gd name="T6" fmla="*/ 76 w 208"/>
                    <a:gd name="T7" fmla="*/ 134 h 1536"/>
                    <a:gd name="T8" fmla="*/ 4 w 208"/>
                    <a:gd name="T9" fmla="*/ 182 h 1536"/>
                    <a:gd name="T10" fmla="*/ 76 w 208"/>
                    <a:gd name="T11" fmla="*/ 207 h 1536"/>
                    <a:gd name="T12" fmla="*/ 28 w 208"/>
                    <a:gd name="T13" fmla="*/ 243 h 1536"/>
                    <a:gd name="T14" fmla="*/ 76 w 208"/>
                    <a:gd name="T15" fmla="*/ 280 h 1536"/>
                    <a:gd name="T16" fmla="*/ 4 w 208"/>
                    <a:gd name="T17" fmla="*/ 316 h 1536"/>
                    <a:gd name="T18" fmla="*/ 52 w 208"/>
                    <a:gd name="T19" fmla="*/ 340 h 1536"/>
                    <a:gd name="T20" fmla="*/ 28 w 208"/>
                    <a:gd name="T21" fmla="*/ 389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030" name="Freeform 79"/>
                <p:cNvSpPr>
                  <a:spLocks/>
                </p:cNvSpPr>
                <p:nvPr/>
              </p:nvSpPr>
              <p:spPr bwMode="auto">
                <a:xfrm>
                  <a:off x="1181" y="1780"/>
                  <a:ext cx="147" cy="773"/>
                </a:xfrm>
                <a:custGeom>
                  <a:avLst/>
                  <a:gdLst>
                    <a:gd name="T0" fmla="*/ 28 w 208"/>
                    <a:gd name="T1" fmla="*/ 0 h 1536"/>
                    <a:gd name="T2" fmla="*/ 100 w 208"/>
                    <a:gd name="T3" fmla="*/ 49 h 1536"/>
                    <a:gd name="T4" fmla="*/ 4 w 208"/>
                    <a:gd name="T5" fmla="*/ 85 h 1536"/>
                    <a:gd name="T6" fmla="*/ 76 w 208"/>
                    <a:gd name="T7" fmla="*/ 134 h 1536"/>
                    <a:gd name="T8" fmla="*/ 4 w 208"/>
                    <a:gd name="T9" fmla="*/ 182 h 1536"/>
                    <a:gd name="T10" fmla="*/ 76 w 208"/>
                    <a:gd name="T11" fmla="*/ 207 h 1536"/>
                    <a:gd name="T12" fmla="*/ 28 w 208"/>
                    <a:gd name="T13" fmla="*/ 243 h 1536"/>
                    <a:gd name="T14" fmla="*/ 76 w 208"/>
                    <a:gd name="T15" fmla="*/ 280 h 1536"/>
                    <a:gd name="T16" fmla="*/ 4 w 208"/>
                    <a:gd name="T17" fmla="*/ 316 h 1536"/>
                    <a:gd name="T18" fmla="*/ 52 w 208"/>
                    <a:gd name="T19" fmla="*/ 340 h 1536"/>
                    <a:gd name="T20" fmla="*/ 28 w 208"/>
                    <a:gd name="T21" fmla="*/ 389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031" name="Freeform 80"/>
                <p:cNvSpPr>
                  <a:spLocks/>
                </p:cNvSpPr>
                <p:nvPr/>
              </p:nvSpPr>
              <p:spPr bwMode="auto">
                <a:xfrm>
                  <a:off x="1247" y="1780"/>
                  <a:ext cx="147" cy="773"/>
                </a:xfrm>
                <a:custGeom>
                  <a:avLst/>
                  <a:gdLst>
                    <a:gd name="T0" fmla="*/ 28 w 208"/>
                    <a:gd name="T1" fmla="*/ 0 h 1536"/>
                    <a:gd name="T2" fmla="*/ 100 w 208"/>
                    <a:gd name="T3" fmla="*/ 49 h 1536"/>
                    <a:gd name="T4" fmla="*/ 4 w 208"/>
                    <a:gd name="T5" fmla="*/ 85 h 1536"/>
                    <a:gd name="T6" fmla="*/ 76 w 208"/>
                    <a:gd name="T7" fmla="*/ 134 h 1536"/>
                    <a:gd name="T8" fmla="*/ 4 w 208"/>
                    <a:gd name="T9" fmla="*/ 182 h 1536"/>
                    <a:gd name="T10" fmla="*/ 76 w 208"/>
                    <a:gd name="T11" fmla="*/ 207 h 1536"/>
                    <a:gd name="T12" fmla="*/ 28 w 208"/>
                    <a:gd name="T13" fmla="*/ 243 h 1536"/>
                    <a:gd name="T14" fmla="*/ 76 w 208"/>
                    <a:gd name="T15" fmla="*/ 280 h 1536"/>
                    <a:gd name="T16" fmla="*/ 4 w 208"/>
                    <a:gd name="T17" fmla="*/ 316 h 1536"/>
                    <a:gd name="T18" fmla="*/ 52 w 208"/>
                    <a:gd name="T19" fmla="*/ 340 h 1536"/>
                    <a:gd name="T20" fmla="*/ 28 w 208"/>
                    <a:gd name="T21" fmla="*/ 389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032" name="Freeform 81"/>
                <p:cNvSpPr>
                  <a:spLocks/>
                </p:cNvSpPr>
                <p:nvPr/>
              </p:nvSpPr>
              <p:spPr bwMode="auto">
                <a:xfrm>
                  <a:off x="1312" y="1780"/>
                  <a:ext cx="146" cy="773"/>
                </a:xfrm>
                <a:custGeom>
                  <a:avLst/>
                  <a:gdLst>
                    <a:gd name="T0" fmla="*/ 27 w 208"/>
                    <a:gd name="T1" fmla="*/ 0 h 1536"/>
                    <a:gd name="T2" fmla="*/ 98 w 208"/>
                    <a:gd name="T3" fmla="*/ 49 h 1536"/>
                    <a:gd name="T4" fmla="*/ 4 w 208"/>
                    <a:gd name="T5" fmla="*/ 85 h 1536"/>
                    <a:gd name="T6" fmla="*/ 75 w 208"/>
                    <a:gd name="T7" fmla="*/ 134 h 1536"/>
                    <a:gd name="T8" fmla="*/ 4 w 208"/>
                    <a:gd name="T9" fmla="*/ 182 h 1536"/>
                    <a:gd name="T10" fmla="*/ 75 w 208"/>
                    <a:gd name="T11" fmla="*/ 207 h 1536"/>
                    <a:gd name="T12" fmla="*/ 27 w 208"/>
                    <a:gd name="T13" fmla="*/ 243 h 1536"/>
                    <a:gd name="T14" fmla="*/ 75 w 208"/>
                    <a:gd name="T15" fmla="*/ 280 h 1536"/>
                    <a:gd name="T16" fmla="*/ 4 w 208"/>
                    <a:gd name="T17" fmla="*/ 316 h 1536"/>
                    <a:gd name="T18" fmla="*/ 51 w 208"/>
                    <a:gd name="T19" fmla="*/ 340 h 1536"/>
                    <a:gd name="T20" fmla="*/ 27 w 208"/>
                    <a:gd name="T21" fmla="*/ 389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033" name="Freeform 82"/>
                <p:cNvSpPr>
                  <a:spLocks/>
                </p:cNvSpPr>
                <p:nvPr/>
              </p:nvSpPr>
              <p:spPr bwMode="auto">
                <a:xfrm>
                  <a:off x="1378" y="1780"/>
                  <a:ext cx="146" cy="773"/>
                </a:xfrm>
                <a:custGeom>
                  <a:avLst/>
                  <a:gdLst>
                    <a:gd name="T0" fmla="*/ 27 w 208"/>
                    <a:gd name="T1" fmla="*/ 0 h 1536"/>
                    <a:gd name="T2" fmla="*/ 98 w 208"/>
                    <a:gd name="T3" fmla="*/ 49 h 1536"/>
                    <a:gd name="T4" fmla="*/ 4 w 208"/>
                    <a:gd name="T5" fmla="*/ 85 h 1536"/>
                    <a:gd name="T6" fmla="*/ 75 w 208"/>
                    <a:gd name="T7" fmla="*/ 134 h 1536"/>
                    <a:gd name="T8" fmla="*/ 4 w 208"/>
                    <a:gd name="T9" fmla="*/ 182 h 1536"/>
                    <a:gd name="T10" fmla="*/ 75 w 208"/>
                    <a:gd name="T11" fmla="*/ 207 h 1536"/>
                    <a:gd name="T12" fmla="*/ 27 w 208"/>
                    <a:gd name="T13" fmla="*/ 243 h 1536"/>
                    <a:gd name="T14" fmla="*/ 75 w 208"/>
                    <a:gd name="T15" fmla="*/ 280 h 1536"/>
                    <a:gd name="T16" fmla="*/ 4 w 208"/>
                    <a:gd name="T17" fmla="*/ 316 h 1536"/>
                    <a:gd name="T18" fmla="*/ 51 w 208"/>
                    <a:gd name="T19" fmla="*/ 340 h 1536"/>
                    <a:gd name="T20" fmla="*/ 27 w 208"/>
                    <a:gd name="T21" fmla="*/ 389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034" name="Freeform 83"/>
                <p:cNvSpPr>
                  <a:spLocks/>
                </p:cNvSpPr>
                <p:nvPr/>
              </p:nvSpPr>
              <p:spPr bwMode="auto">
                <a:xfrm>
                  <a:off x="1443" y="1780"/>
                  <a:ext cx="146" cy="773"/>
                </a:xfrm>
                <a:custGeom>
                  <a:avLst/>
                  <a:gdLst>
                    <a:gd name="T0" fmla="*/ 27 w 208"/>
                    <a:gd name="T1" fmla="*/ 0 h 1536"/>
                    <a:gd name="T2" fmla="*/ 98 w 208"/>
                    <a:gd name="T3" fmla="*/ 49 h 1536"/>
                    <a:gd name="T4" fmla="*/ 4 w 208"/>
                    <a:gd name="T5" fmla="*/ 85 h 1536"/>
                    <a:gd name="T6" fmla="*/ 75 w 208"/>
                    <a:gd name="T7" fmla="*/ 134 h 1536"/>
                    <a:gd name="T8" fmla="*/ 4 w 208"/>
                    <a:gd name="T9" fmla="*/ 182 h 1536"/>
                    <a:gd name="T10" fmla="*/ 75 w 208"/>
                    <a:gd name="T11" fmla="*/ 207 h 1536"/>
                    <a:gd name="T12" fmla="*/ 27 w 208"/>
                    <a:gd name="T13" fmla="*/ 243 h 1536"/>
                    <a:gd name="T14" fmla="*/ 75 w 208"/>
                    <a:gd name="T15" fmla="*/ 280 h 1536"/>
                    <a:gd name="T16" fmla="*/ 4 w 208"/>
                    <a:gd name="T17" fmla="*/ 316 h 1536"/>
                    <a:gd name="T18" fmla="*/ 51 w 208"/>
                    <a:gd name="T19" fmla="*/ 340 h 1536"/>
                    <a:gd name="T20" fmla="*/ 27 w 208"/>
                    <a:gd name="T21" fmla="*/ 389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035" name="Freeform 84"/>
                <p:cNvSpPr>
                  <a:spLocks/>
                </p:cNvSpPr>
                <p:nvPr/>
              </p:nvSpPr>
              <p:spPr bwMode="auto">
                <a:xfrm>
                  <a:off x="1509" y="1780"/>
                  <a:ext cx="146" cy="773"/>
                </a:xfrm>
                <a:custGeom>
                  <a:avLst/>
                  <a:gdLst>
                    <a:gd name="T0" fmla="*/ 27 w 208"/>
                    <a:gd name="T1" fmla="*/ 0 h 1536"/>
                    <a:gd name="T2" fmla="*/ 98 w 208"/>
                    <a:gd name="T3" fmla="*/ 49 h 1536"/>
                    <a:gd name="T4" fmla="*/ 4 w 208"/>
                    <a:gd name="T5" fmla="*/ 85 h 1536"/>
                    <a:gd name="T6" fmla="*/ 75 w 208"/>
                    <a:gd name="T7" fmla="*/ 134 h 1536"/>
                    <a:gd name="T8" fmla="*/ 4 w 208"/>
                    <a:gd name="T9" fmla="*/ 182 h 1536"/>
                    <a:gd name="T10" fmla="*/ 75 w 208"/>
                    <a:gd name="T11" fmla="*/ 207 h 1536"/>
                    <a:gd name="T12" fmla="*/ 27 w 208"/>
                    <a:gd name="T13" fmla="*/ 243 h 1536"/>
                    <a:gd name="T14" fmla="*/ 75 w 208"/>
                    <a:gd name="T15" fmla="*/ 280 h 1536"/>
                    <a:gd name="T16" fmla="*/ 4 w 208"/>
                    <a:gd name="T17" fmla="*/ 316 h 1536"/>
                    <a:gd name="T18" fmla="*/ 51 w 208"/>
                    <a:gd name="T19" fmla="*/ 340 h 1536"/>
                    <a:gd name="T20" fmla="*/ 27 w 208"/>
                    <a:gd name="T21" fmla="*/ 389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036" name="Freeform 85"/>
                <p:cNvSpPr>
                  <a:spLocks/>
                </p:cNvSpPr>
                <p:nvPr/>
              </p:nvSpPr>
              <p:spPr bwMode="auto">
                <a:xfrm>
                  <a:off x="1574" y="1780"/>
                  <a:ext cx="146" cy="773"/>
                </a:xfrm>
                <a:custGeom>
                  <a:avLst/>
                  <a:gdLst>
                    <a:gd name="T0" fmla="*/ 27 w 208"/>
                    <a:gd name="T1" fmla="*/ 0 h 1536"/>
                    <a:gd name="T2" fmla="*/ 98 w 208"/>
                    <a:gd name="T3" fmla="*/ 49 h 1536"/>
                    <a:gd name="T4" fmla="*/ 4 w 208"/>
                    <a:gd name="T5" fmla="*/ 85 h 1536"/>
                    <a:gd name="T6" fmla="*/ 75 w 208"/>
                    <a:gd name="T7" fmla="*/ 134 h 1536"/>
                    <a:gd name="T8" fmla="*/ 4 w 208"/>
                    <a:gd name="T9" fmla="*/ 182 h 1536"/>
                    <a:gd name="T10" fmla="*/ 75 w 208"/>
                    <a:gd name="T11" fmla="*/ 207 h 1536"/>
                    <a:gd name="T12" fmla="*/ 27 w 208"/>
                    <a:gd name="T13" fmla="*/ 243 h 1536"/>
                    <a:gd name="T14" fmla="*/ 75 w 208"/>
                    <a:gd name="T15" fmla="*/ 280 h 1536"/>
                    <a:gd name="T16" fmla="*/ 4 w 208"/>
                    <a:gd name="T17" fmla="*/ 316 h 1536"/>
                    <a:gd name="T18" fmla="*/ 51 w 208"/>
                    <a:gd name="T19" fmla="*/ 340 h 1536"/>
                    <a:gd name="T20" fmla="*/ 27 w 208"/>
                    <a:gd name="T21" fmla="*/ 389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037" name="Freeform 86"/>
                <p:cNvSpPr>
                  <a:spLocks/>
                </p:cNvSpPr>
                <p:nvPr/>
              </p:nvSpPr>
              <p:spPr bwMode="auto">
                <a:xfrm>
                  <a:off x="1640" y="1780"/>
                  <a:ext cx="145" cy="773"/>
                </a:xfrm>
                <a:custGeom>
                  <a:avLst/>
                  <a:gdLst>
                    <a:gd name="T0" fmla="*/ 27 w 208"/>
                    <a:gd name="T1" fmla="*/ 0 h 1536"/>
                    <a:gd name="T2" fmla="*/ 97 w 208"/>
                    <a:gd name="T3" fmla="*/ 49 h 1536"/>
                    <a:gd name="T4" fmla="*/ 4 w 208"/>
                    <a:gd name="T5" fmla="*/ 85 h 1536"/>
                    <a:gd name="T6" fmla="*/ 74 w 208"/>
                    <a:gd name="T7" fmla="*/ 134 h 1536"/>
                    <a:gd name="T8" fmla="*/ 4 w 208"/>
                    <a:gd name="T9" fmla="*/ 182 h 1536"/>
                    <a:gd name="T10" fmla="*/ 74 w 208"/>
                    <a:gd name="T11" fmla="*/ 207 h 1536"/>
                    <a:gd name="T12" fmla="*/ 27 w 208"/>
                    <a:gd name="T13" fmla="*/ 243 h 1536"/>
                    <a:gd name="T14" fmla="*/ 74 w 208"/>
                    <a:gd name="T15" fmla="*/ 280 h 1536"/>
                    <a:gd name="T16" fmla="*/ 4 w 208"/>
                    <a:gd name="T17" fmla="*/ 316 h 1536"/>
                    <a:gd name="T18" fmla="*/ 51 w 208"/>
                    <a:gd name="T19" fmla="*/ 340 h 1536"/>
                    <a:gd name="T20" fmla="*/ 27 w 208"/>
                    <a:gd name="T21" fmla="*/ 389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038" name="Freeform 87"/>
                <p:cNvSpPr>
                  <a:spLocks/>
                </p:cNvSpPr>
                <p:nvPr/>
              </p:nvSpPr>
              <p:spPr bwMode="auto">
                <a:xfrm>
                  <a:off x="1705" y="1780"/>
                  <a:ext cx="146" cy="773"/>
                </a:xfrm>
                <a:custGeom>
                  <a:avLst/>
                  <a:gdLst>
                    <a:gd name="T0" fmla="*/ 27 w 208"/>
                    <a:gd name="T1" fmla="*/ 0 h 1536"/>
                    <a:gd name="T2" fmla="*/ 98 w 208"/>
                    <a:gd name="T3" fmla="*/ 49 h 1536"/>
                    <a:gd name="T4" fmla="*/ 4 w 208"/>
                    <a:gd name="T5" fmla="*/ 85 h 1536"/>
                    <a:gd name="T6" fmla="*/ 75 w 208"/>
                    <a:gd name="T7" fmla="*/ 134 h 1536"/>
                    <a:gd name="T8" fmla="*/ 4 w 208"/>
                    <a:gd name="T9" fmla="*/ 182 h 1536"/>
                    <a:gd name="T10" fmla="*/ 75 w 208"/>
                    <a:gd name="T11" fmla="*/ 207 h 1536"/>
                    <a:gd name="T12" fmla="*/ 27 w 208"/>
                    <a:gd name="T13" fmla="*/ 243 h 1536"/>
                    <a:gd name="T14" fmla="*/ 75 w 208"/>
                    <a:gd name="T15" fmla="*/ 280 h 1536"/>
                    <a:gd name="T16" fmla="*/ 4 w 208"/>
                    <a:gd name="T17" fmla="*/ 316 h 1536"/>
                    <a:gd name="T18" fmla="*/ 51 w 208"/>
                    <a:gd name="T19" fmla="*/ 340 h 1536"/>
                    <a:gd name="T20" fmla="*/ 27 w 208"/>
                    <a:gd name="T21" fmla="*/ 389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4" name="Group 88"/>
            <p:cNvGrpSpPr>
              <a:grpSpLocks/>
            </p:cNvGrpSpPr>
            <p:nvPr/>
          </p:nvGrpSpPr>
          <p:grpSpPr bwMode="auto">
            <a:xfrm>
              <a:off x="847" y="2730"/>
              <a:ext cx="490" cy="497"/>
              <a:chOff x="967" y="1678"/>
              <a:chExt cx="688" cy="700"/>
            </a:xfrm>
          </p:grpSpPr>
          <p:sp>
            <p:nvSpPr>
              <p:cNvPr id="40013" name="Text Box 89"/>
              <p:cNvSpPr txBox="1">
                <a:spLocks noChangeArrowheads="1"/>
              </p:cNvSpPr>
              <p:nvPr/>
            </p:nvSpPr>
            <p:spPr bwMode="auto">
              <a:xfrm>
                <a:off x="967" y="1678"/>
                <a:ext cx="688" cy="700"/>
              </a:xfrm>
              <a:prstGeom prst="rect">
                <a:avLst/>
              </a:prstGeom>
              <a:noFill/>
              <a:ln w="19050">
                <a:solidFill>
                  <a:srgbClr val="00CC00"/>
                </a:solidFill>
                <a:miter lim="800000"/>
                <a:headEnd/>
                <a:tailEnd/>
              </a:ln>
            </p:spPr>
            <p:txBody>
              <a:bodyPr lIns="0" rIns="0"/>
              <a:lstStyle/>
              <a:p>
                <a:pPr algn="ctr">
                  <a:lnSpc>
                    <a:spcPct val="85000"/>
                  </a:lnSpc>
                  <a:spcBef>
                    <a:spcPct val="10000"/>
                  </a:spcBef>
                </a:pPr>
                <a:endParaRPr lang="es-ES_tradnl" sz="1200" b="1">
                  <a:latin typeface="Arial" charset="0"/>
                </a:endParaRPr>
              </a:p>
            </p:txBody>
          </p:sp>
          <p:grpSp>
            <p:nvGrpSpPr>
              <p:cNvPr id="15" name="Group 90"/>
              <p:cNvGrpSpPr>
                <a:grpSpLocks/>
              </p:cNvGrpSpPr>
              <p:nvPr/>
            </p:nvGrpSpPr>
            <p:grpSpPr bwMode="auto">
              <a:xfrm>
                <a:off x="1037" y="1764"/>
                <a:ext cx="554" cy="529"/>
                <a:chOff x="1045" y="1780"/>
                <a:chExt cx="806" cy="773"/>
              </a:xfrm>
            </p:grpSpPr>
            <p:sp>
              <p:nvSpPr>
                <p:cNvPr id="40015" name="Freeform 91"/>
                <p:cNvSpPr>
                  <a:spLocks/>
                </p:cNvSpPr>
                <p:nvPr/>
              </p:nvSpPr>
              <p:spPr bwMode="auto">
                <a:xfrm>
                  <a:off x="1045" y="1780"/>
                  <a:ext cx="147" cy="773"/>
                </a:xfrm>
                <a:custGeom>
                  <a:avLst/>
                  <a:gdLst>
                    <a:gd name="T0" fmla="*/ 28 w 208"/>
                    <a:gd name="T1" fmla="*/ 0 h 1536"/>
                    <a:gd name="T2" fmla="*/ 100 w 208"/>
                    <a:gd name="T3" fmla="*/ 49 h 1536"/>
                    <a:gd name="T4" fmla="*/ 4 w 208"/>
                    <a:gd name="T5" fmla="*/ 85 h 1536"/>
                    <a:gd name="T6" fmla="*/ 76 w 208"/>
                    <a:gd name="T7" fmla="*/ 134 h 1536"/>
                    <a:gd name="T8" fmla="*/ 4 w 208"/>
                    <a:gd name="T9" fmla="*/ 182 h 1536"/>
                    <a:gd name="T10" fmla="*/ 76 w 208"/>
                    <a:gd name="T11" fmla="*/ 207 h 1536"/>
                    <a:gd name="T12" fmla="*/ 28 w 208"/>
                    <a:gd name="T13" fmla="*/ 243 h 1536"/>
                    <a:gd name="T14" fmla="*/ 76 w 208"/>
                    <a:gd name="T15" fmla="*/ 280 h 1536"/>
                    <a:gd name="T16" fmla="*/ 4 w 208"/>
                    <a:gd name="T17" fmla="*/ 316 h 1536"/>
                    <a:gd name="T18" fmla="*/ 52 w 208"/>
                    <a:gd name="T19" fmla="*/ 340 h 1536"/>
                    <a:gd name="T20" fmla="*/ 28 w 208"/>
                    <a:gd name="T21" fmla="*/ 389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016" name="Freeform 92"/>
                <p:cNvSpPr>
                  <a:spLocks/>
                </p:cNvSpPr>
                <p:nvPr/>
              </p:nvSpPr>
              <p:spPr bwMode="auto">
                <a:xfrm>
                  <a:off x="1116" y="1780"/>
                  <a:ext cx="147" cy="773"/>
                </a:xfrm>
                <a:custGeom>
                  <a:avLst/>
                  <a:gdLst>
                    <a:gd name="T0" fmla="*/ 28 w 208"/>
                    <a:gd name="T1" fmla="*/ 0 h 1536"/>
                    <a:gd name="T2" fmla="*/ 100 w 208"/>
                    <a:gd name="T3" fmla="*/ 49 h 1536"/>
                    <a:gd name="T4" fmla="*/ 4 w 208"/>
                    <a:gd name="T5" fmla="*/ 85 h 1536"/>
                    <a:gd name="T6" fmla="*/ 76 w 208"/>
                    <a:gd name="T7" fmla="*/ 134 h 1536"/>
                    <a:gd name="T8" fmla="*/ 4 w 208"/>
                    <a:gd name="T9" fmla="*/ 182 h 1536"/>
                    <a:gd name="T10" fmla="*/ 76 w 208"/>
                    <a:gd name="T11" fmla="*/ 207 h 1536"/>
                    <a:gd name="T12" fmla="*/ 28 w 208"/>
                    <a:gd name="T13" fmla="*/ 243 h 1536"/>
                    <a:gd name="T14" fmla="*/ 76 w 208"/>
                    <a:gd name="T15" fmla="*/ 280 h 1536"/>
                    <a:gd name="T16" fmla="*/ 4 w 208"/>
                    <a:gd name="T17" fmla="*/ 316 h 1536"/>
                    <a:gd name="T18" fmla="*/ 52 w 208"/>
                    <a:gd name="T19" fmla="*/ 340 h 1536"/>
                    <a:gd name="T20" fmla="*/ 28 w 208"/>
                    <a:gd name="T21" fmla="*/ 389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017" name="Freeform 93"/>
                <p:cNvSpPr>
                  <a:spLocks/>
                </p:cNvSpPr>
                <p:nvPr/>
              </p:nvSpPr>
              <p:spPr bwMode="auto">
                <a:xfrm>
                  <a:off x="1181" y="1780"/>
                  <a:ext cx="147" cy="773"/>
                </a:xfrm>
                <a:custGeom>
                  <a:avLst/>
                  <a:gdLst>
                    <a:gd name="T0" fmla="*/ 28 w 208"/>
                    <a:gd name="T1" fmla="*/ 0 h 1536"/>
                    <a:gd name="T2" fmla="*/ 100 w 208"/>
                    <a:gd name="T3" fmla="*/ 49 h 1536"/>
                    <a:gd name="T4" fmla="*/ 4 w 208"/>
                    <a:gd name="T5" fmla="*/ 85 h 1536"/>
                    <a:gd name="T6" fmla="*/ 76 w 208"/>
                    <a:gd name="T7" fmla="*/ 134 h 1536"/>
                    <a:gd name="T8" fmla="*/ 4 w 208"/>
                    <a:gd name="T9" fmla="*/ 182 h 1536"/>
                    <a:gd name="T10" fmla="*/ 76 w 208"/>
                    <a:gd name="T11" fmla="*/ 207 h 1536"/>
                    <a:gd name="T12" fmla="*/ 28 w 208"/>
                    <a:gd name="T13" fmla="*/ 243 h 1536"/>
                    <a:gd name="T14" fmla="*/ 76 w 208"/>
                    <a:gd name="T15" fmla="*/ 280 h 1536"/>
                    <a:gd name="T16" fmla="*/ 4 w 208"/>
                    <a:gd name="T17" fmla="*/ 316 h 1536"/>
                    <a:gd name="T18" fmla="*/ 52 w 208"/>
                    <a:gd name="T19" fmla="*/ 340 h 1536"/>
                    <a:gd name="T20" fmla="*/ 28 w 208"/>
                    <a:gd name="T21" fmla="*/ 389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018" name="Freeform 94"/>
                <p:cNvSpPr>
                  <a:spLocks/>
                </p:cNvSpPr>
                <p:nvPr/>
              </p:nvSpPr>
              <p:spPr bwMode="auto">
                <a:xfrm>
                  <a:off x="1247" y="1780"/>
                  <a:ext cx="147" cy="773"/>
                </a:xfrm>
                <a:custGeom>
                  <a:avLst/>
                  <a:gdLst>
                    <a:gd name="T0" fmla="*/ 28 w 208"/>
                    <a:gd name="T1" fmla="*/ 0 h 1536"/>
                    <a:gd name="T2" fmla="*/ 100 w 208"/>
                    <a:gd name="T3" fmla="*/ 49 h 1536"/>
                    <a:gd name="T4" fmla="*/ 4 w 208"/>
                    <a:gd name="T5" fmla="*/ 85 h 1536"/>
                    <a:gd name="T6" fmla="*/ 76 w 208"/>
                    <a:gd name="T7" fmla="*/ 134 h 1536"/>
                    <a:gd name="T8" fmla="*/ 4 w 208"/>
                    <a:gd name="T9" fmla="*/ 182 h 1536"/>
                    <a:gd name="T10" fmla="*/ 76 w 208"/>
                    <a:gd name="T11" fmla="*/ 207 h 1536"/>
                    <a:gd name="T12" fmla="*/ 28 w 208"/>
                    <a:gd name="T13" fmla="*/ 243 h 1536"/>
                    <a:gd name="T14" fmla="*/ 76 w 208"/>
                    <a:gd name="T15" fmla="*/ 280 h 1536"/>
                    <a:gd name="T16" fmla="*/ 4 w 208"/>
                    <a:gd name="T17" fmla="*/ 316 h 1536"/>
                    <a:gd name="T18" fmla="*/ 52 w 208"/>
                    <a:gd name="T19" fmla="*/ 340 h 1536"/>
                    <a:gd name="T20" fmla="*/ 28 w 208"/>
                    <a:gd name="T21" fmla="*/ 389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019" name="Freeform 95"/>
                <p:cNvSpPr>
                  <a:spLocks/>
                </p:cNvSpPr>
                <p:nvPr/>
              </p:nvSpPr>
              <p:spPr bwMode="auto">
                <a:xfrm>
                  <a:off x="1312" y="1780"/>
                  <a:ext cx="146" cy="773"/>
                </a:xfrm>
                <a:custGeom>
                  <a:avLst/>
                  <a:gdLst>
                    <a:gd name="T0" fmla="*/ 27 w 208"/>
                    <a:gd name="T1" fmla="*/ 0 h 1536"/>
                    <a:gd name="T2" fmla="*/ 98 w 208"/>
                    <a:gd name="T3" fmla="*/ 49 h 1536"/>
                    <a:gd name="T4" fmla="*/ 4 w 208"/>
                    <a:gd name="T5" fmla="*/ 85 h 1536"/>
                    <a:gd name="T6" fmla="*/ 75 w 208"/>
                    <a:gd name="T7" fmla="*/ 134 h 1536"/>
                    <a:gd name="T8" fmla="*/ 4 w 208"/>
                    <a:gd name="T9" fmla="*/ 182 h 1536"/>
                    <a:gd name="T10" fmla="*/ 75 w 208"/>
                    <a:gd name="T11" fmla="*/ 207 h 1536"/>
                    <a:gd name="T12" fmla="*/ 27 w 208"/>
                    <a:gd name="T13" fmla="*/ 243 h 1536"/>
                    <a:gd name="T14" fmla="*/ 75 w 208"/>
                    <a:gd name="T15" fmla="*/ 280 h 1536"/>
                    <a:gd name="T16" fmla="*/ 4 w 208"/>
                    <a:gd name="T17" fmla="*/ 316 h 1536"/>
                    <a:gd name="T18" fmla="*/ 51 w 208"/>
                    <a:gd name="T19" fmla="*/ 340 h 1536"/>
                    <a:gd name="T20" fmla="*/ 27 w 208"/>
                    <a:gd name="T21" fmla="*/ 389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020" name="Freeform 96"/>
                <p:cNvSpPr>
                  <a:spLocks/>
                </p:cNvSpPr>
                <p:nvPr/>
              </p:nvSpPr>
              <p:spPr bwMode="auto">
                <a:xfrm>
                  <a:off x="1378" y="1780"/>
                  <a:ext cx="146" cy="773"/>
                </a:xfrm>
                <a:custGeom>
                  <a:avLst/>
                  <a:gdLst>
                    <a:gd name="T0" fmla="*/ 27 w 208"/>
                    <a:gd name="T1" fmla="*/ 0 h 1536"/>
                    <a:gd name="T2" fmla="*/ 98 w 208"/>
                    <a:gd name="T3" fmla="*/ 49 h 1536"/>
                    <a:gd name="T4" fmla="*/ 4 w 208"/>
                    <a:gd name="T5" fmla="*/ 85 h 1536"/>
                    <a:gd name="T6" fmla="*/ 75 w 208"/>
                    <a:gd name="T7" fmla="*/ 134 h 1536"/>
                    <a:gd name="T8" fmla="*/ 4 w 208"/>
                    <a:gd name="T9" fmla="*/ 182 h 1536"/>
                    <a:gd name="T10" fmla="*/ 75 w 208"/>
                    <a:gd name="T11" fmla="*/ 207 h 1536"/>
                    <a:gd name="T12" fmla="*/ 27 w 208"/>
                    <a:gd name="T13" fmla="*/ 243 h 1536"/>
                    <a:gd name="T14" fmla="*/ 75 w 208"/>
                    <a:gd name="T15" fmla="*/ 280 h 1536"/>
                    <a:gd name="T16" fmla="*/ 4 w 208"/>
                    <a:gd name="T17" fmla="*/ 316 h 1536"/>
                    <a:gd name="T18" fmla="*/ 51 w 208"/>
                    <a:gd name="T19" fmla="*/ 340 h 1536"/>
                    <a:gd name="T20" fmla="*/ 27 w 208"/>
                    <a:gd name="T21" fmla="*/ 389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021" name="Freeform 97"/>
                <p:cNvSpPr>
                  <a:spLocks/>
                </p:cNvSpPr>
                <p:nvPr/>
              </p:nvSpPr>
              <p:spPr bwMode="auto">
                <a:xfrm>
                  <a:off x="1443" y="1780"/>
                  <a:ext cx="146" cy="773"/>
                </a:xfrm>
                <a:custGeom>
                  <a:avLst/>
                  <a:gdLst>
                    <a:gd name="T0" fmla="*/ 27 w 208"/>
                    <a:gd name="T1" fmla="*/ 0 h 1536"/>
                    <a:gd name="T2" fmla="*/ 98 w 208"/>
                    <a:gd name="T3" fmla="*/ 49 h 1536"/>
                    <a:gd name="T4" fmla="*/ 4 w 208"/>
                    <a:gd name="T5" fmla="*/ 85 h 1536"/>
                    <a:gd name="T6" fmla="*/ 75 w 208"/>
                    <a:gd name="T7" fmla="*/ 134 h 1536"/>
                    <a:gd name="T8" fmla="*/ 4 w 208"/>
                    <a:gd name="T9" fmla="*/ 182 h 1536"/>
                    <a:gd name="T10" fmla="*/ 75 w 208"/>
                    <a:gd name="T11" fmla="*/ 207 h 1536"/>
                    <a:gd name="T12" fmla="*/ 27 w 208"/>
                    <a:gd name="T13" fmla="*/ 243 h 1536"/>
                    <a:gd name="T14" fmla="*/ 75 w 208"/>
                    <a:gd name="T15" fmla="*/ 280 h 1536"/>
                    <a:gd name="T16" fmla="*/ 4 w 208"/>
                    <a:gd name="T17" fmla="*/ 316 h 1536"/>
                    <a:gd name="T18" fmla="*/ 51 w 208"/>
                    <a:gd name="T19" fmla="*/ 340 h 1536"/>
                    <a:gd name="T20" fmla="*/ 27 w 208"/>
                    <a:gd name="T21" fmla="*/ 389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022" name="Freeform 98"/>
                <p:cNvSpPr>
                  <a:spLocks/>
                </p:cNvSpPr>
                <p:nvPr/>
              </p:nvSpPr>
              <p:spPr bwMode="auto">
                <a:xfrm>
                  <a:off x="1509" y="1780"/>
                  <a:ext cx="146" cy="773"/>
                </a:xfrm>
                <a:custGeom>
                  <a:avLst/>
                  <a:gdLst>
                    <a:gd name="T0" fmla="*/ 27 w 208"/>
                    <a:gd name="T1" fmla="*/ 0 h 1536"/>
                    <a:gd name="T2" fmla="*/ 98 w 208"/>
                    <a:gd name="T3" fmla="*/ 49 h 1536"/>
                    <a:gd name="T4" fmla="*/ 4 w 208"/>
                    <a:gd name="T5" fmla="*/ 85 h 1536"/>
                    <a:gd name="T6" fmla="*/ 75 w 208"/>
                    <a:gd name="T7" fmla="*/ 134 h 1536"/>
                    <a:gd name="T8" fmla="*/ 4 w 208"/>
                    <a:gd name="T9" fmla="*/ 182 h 1536"/>
                    <a:gd name="T10" fmla="*/ 75 w 208"/>
                    <a:gd name="T11" fmla="*/ 207 h 1536"/>
                    <a:gd name="T12" fmla="*/ 27 w 208"/>
                    <a:gd name="T13" fmla="*/ 243 h 1536"/>
                    <a:gd name="T14" fmla="*/ 75 w 208"/>
                    <a:gd name="T15" fmla="*/ 280 h 1536"/>
                    <a:gd name="T16" fmla="*/ 4 w 208"/>
                    <a:gd name="T17" fmla="*/ 316 h 1536"/>
                    <a:gd name="T18" fmla="*/ 51 w 208"/>
                    <a:gd name="T19" fmla="*/ 340 h 1536"/>
                    <a:gd name="T20" fmla="*/ 27 w 208"/>
                    <a:gd name="T21" fmla="*/ 389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023" name="Freeform 99"/>
                <p:cNvSpPr>
                  <a:spLocks/>
                </p:cNvSpPr>
                <p:nvPr/>
              </p:nvSpPr>
              <p:spPr bwMode="auto">
                <a:xfrm>
                  <a:off x="1574" y="1780"/>
                  <a:ext cx="146" cy="773"/>
                </a:xfrm>
                <a:custGeom>
                  <a:avLst/>
                  <a:gdLst>
                    <a:gd name="T0" fmla="*/ 27 w 208"/>
                    <a:gd name="T1" fmla="*/ 0 h 1536"/>
                    <a:gd name="T2" fmla="*/ 98 w 208"/>
                    <a:gd name="T3" fmla="*/ 49 h 1536"/>
                    <a:gd name="T4" fmla="*/ 4 w 208"/>
                    <a:gd name="T5" fmla="*/ 85 h 1536"/>
                    <a:gd name="T6" fmla="*/ 75 w 208"/>
                    <a:gd name="T7" fmla="*/ 134 h 1536"/>
                    <a:gd name="T8" fmla="*/ 4 w 208"/>
                    <a:gd name="T9" fmla="*/ 182 h 1536"/>
                    <a:gd name="T10" fmla="*/ 75 w 208"/>
                    <a:gd name="T11" fmla="*/ 207 h 1536"/>
                    <a:gd name="T12" fmla="*/ 27 w 208"/>
                    <a:gd name="T13" fmla="*/ 243 h 1536"/>
                    <a:gd name="T14" fmla="*/ 75 w 208"/>
                    <a:gd name="T15" fmla="*/ 280 h 1536"/>
                    <a:gd name="T16" fmla="*/ 4 w 208"/>
                    <a:gd name="T17" fmla="*/ 316 h 1536"/>
                    <a:gd name="T18" fmla="*/ 51 w 208"/>
                    <a:gd name="T19" fmla="*/ 340 h 1536"/>
                    <a:gd name="T20" fmla="*/ 27 w 208"/>
                    <a:gd name="T21" fmla="*/ 389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024" name="Freeform 100"/>
                <p:cNvSpPr>
                  <a:spLocks/>
                </p:cNvSpPr>
                <p:nvPr/>
              </p:nvSpPr>
              <p:spPr bwMode="auto">
                <a:xfrm>
                  <a:off x="1640" y="1780"/>
                  <a:ext cx="145" cy="773"/>
                </a:xfrm>
                <a:custGeom>
                  <a:avLst/>
                  <a:gdLst>
                    <a:gd name="T0" fmla="*/ 27 w 208"/>
                    <a:gd name="T1" fmla="*/ 0 h 1536"/>
                    <a:gd name="T2" fmla="*/ 97 w 208"/>
                    <a:gd name="T3" fmla="*/ 49 h 1536"/>
                    <a:gd name="T4" fmla="*/ 4 w 208"/>
                    <a:gd name="T5" fmla="*/ 85 h 1536"/>
                    <a:gd name="T6" fmla="*/ 74 w 208"/>
                    <a:gd name="T7" fmla="*/ 134 h 1536"/>
                    <a:gd name="T8" fmla="*/ 4 w 208"/>
                    <a:gd name="T9" fmla="*/ 182 h 1536"/>
                    <a:gd name="T10" fmla="*/ 74 w 208"/>
                    <a:gd name="T11" fmla="*/ 207 h 1536"/>
                    <a:gd name="T12" fmla="*/ 27 w 208"/>
                    <a:gd name="T13" fmla="*/ 243 h 1536"/>
                    <a:gd name="T14" fmla="*/ 74 w 208"/>
                    <a:gd name="T15" fmla="*/ 280 h 1536"/>
                    <a:gd name="T16" fmla="*/ 4 w 208"/>
                    <a:gd name="T17" fmla="*/ 316 h 1536"/>
                    <a:gd name="T18" fmla="*/ 51 w 208"/>
                    <a:gd name="T19" fmla="*/ 340 h 1536"/>
                    <a:gd name="T20" fmla="*/ 27 w 208"/>
                    <a:gd name="T21" fmla="*/ 389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025" name="Freeform 101"/>
                <p:cNvSpPr>
                  <a:spLocks/>
                </p:cNvSpPr>
                <p:nvPr/>
              </p:nvSpPr>
              <p:spPr bwMode="auto">
                <a:xfrm>
                  <a:off x="1705" y="1780"/>
                  <a:ext cx="146" cy="773"/>
                </a:xfrm>
                <a:custGeom>
                  <a:avLst/>
                  <a:gdLst>
                    <a:gd name="T0" fmla="*/ 27 w 208"/>
                    <a:gd name="T1" fmla="*/ 0 h 1536"/>
                    <a:gd name="T2" fmla="*/ 98 w 208"/>
                    <a:gd name="T3" fmla="*/ 49 h 1536"/>
                    <a:gd name="T4" fmla="*/ 4 w 208"/>
                    <a:gd name="T5" fmla="*/ 85 h 1536"/>
                    <a:gd name="T6" fmla="*/ 75 w 208"/>
                    <a:gd name="T7" fmla="*/ 134 h 1536"/>
                    <a:gd name="T8" fmla="*/ 4 w 208"/>
                    <a:gd name="T9" fmla="*/ 182 h 1536"/>
                    <a:gd name="T10" fmla="*/ 75 w 208"/>
                    <a:gd name="T11" fmla="*/ 207 h 1536"/>
                    <a:gd name="T12" fmla="*/ 27 w 208"/>
                    <a:gd name="T13" fmla="*/ 243 h 1536"/>
                    <a:gd name="T14" fmla="*/ 75 w 208"/>
                    <a:gd name="T15" fmla="*/ 280 h 1536"/>
                    <a:gd name="T16" fmla="*/ 4 w 208"/>
                    <a:gd name="T17" fmla="*/ 316 h 1536"/>
                    <a:gd name="T18" fmla="*/ 51 w 208"/>
                    <a:gd name="T19" fmla="*/ 340 h 1536"/>
                    <a:gd name="T20" fmla="*/ 27 w 208"/>
                    <a:gd name="T21" fmla="*/ 389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6" name="Group 102"/>
            <p:cNvGrpSpPr>
              <a:grpSpLocks/>
            </p:cNvGrpSpPr>
            <p:nvPr/>
          </p:nvGrpSpPr>
          <p:grpSpPr bwMode="auto">
            <a:xfrm>
              <a:off x="2187" y="2730"/>
              <a:ext cx="490" cy="497"/>
              <a:chOff x="967" y="1678"/>
              <a:chExt cx="688" cy="700"/>
            </a:xfrm>
          </p:grpSpPr>
          <p:sp>
            <p:nvSpPr>
              <p:cNvPr id="40000" name="Text Box 103"/>
              <p:cNvSpPr txBox="1">
                <a:spLocks noChangeArrowheads="1"/>
              </p:cNvSpPr>
              <p:nvPr/>
            </p:nvSpPr>
            <p:spPr bwMode="auto">
              <a:xfrm>
                <a:off x="967" y="1678"/>
                <a:ext cx="688" cy="700"/>
              </a:xfrm>
              <a:prstGeom prst="rect">
                <a:avLst/>
              </a:prstGeom>
              <a:noFill/>
              <a:ln w="19050">
                <a:solidFill>
                  <a:srgbClr val="00CC00"/>
                </a:solidFill>
                <a:miter lim="800000"/>
                <a:headEnd/>
                <a:tailEnd/>
              </a:ln>
            </p:spPr>
            <p:txBody>
              <a:bodyPr lIns="0" rIns="0"/>
              <a:lstStyle/>
              <a:p>
                <a:pPr algn="ctr">
                  <a:lnSpc>
                    <a:spcPct val="85000"/>
                  </a:lnSpc>
                  <a:spcBef>
                    <a:spcPct val="10000"/>
                  </a:spcBef>
                </a:pPr>
                <a:endParaRPr lang="es-ES_tradnl" sz="1200" b="1">
                  <a:latin typeface="Arial" charset="0"/>
                </a:endParaRPr>
              </a:p>
            </p:txBody>
          </p:sp>
          <p:grpSp>
            <p:nvGrpSpPr>
              <p:cNvPr id="17" name="Group 104"/>
              <p:cNvGrpSpPr>
                <a:grpSpLocks/>
              </p:cNvGrpSpPr>
              <p:nvPr/>
            </p:nvGrpSpPr>
            <p:grpSpPr bwMode="auto">
              <a:xfrm>
                <a:off x="1037" y="1764"/>
                <a:ext cx="554" cy="529"/>
                <a:chOff x="1045" y="1780"/>
                <a:chExt cx="806" cy="773"/>
              </a:xfrm>
            </p:grpSpPr>
            <p:sp>
              <p:nvSpPr>
                <p:cNvPr id="40002" name="Freeform 105"/>
                <p:cNvSpPr>
                  <a:spLocks/>
                </p:cNvSpPr>
                <p:nvPr/>
              </p:nvSpPr>
              <p:spPr bwMode="auto">
                <a:xfrm>
                  <a:off x="1045" y="1780"/>
                  <a:ext cx="147" cy="773"/>
                </a:xfrm>
                <a:custGeom>
                  <a:avLst/>
                  <a:gdLst>
                    <a:gd name="T0" fmla="*/ 28 w 208"/>
                    <a:gd name="T1" fmla="*/ 0 h 1536"/>
                    <a:gd name="T2" fmla="*/ 100 w 208"/>
                    <a:gd name="T3" fmla="*/ 49 h 1536"/>
                    <a:gd name="T4" fmla="*/ 4 w 208"/>
                    <a:gd name="T5" fmla="*/ 85 h 1536"/>
                    <a:gd name="T6" fmla="*/ 76 w 208"/>
                    <a:gd name="T7" fmla="*/ 134 h 1536"/>
                    <a:gd name="T8" fmla="*/ 4 w 208"/>
                    <a:gd name="T9" fmla="*/ 182 h 1536"/>
                    <a:gd name="T10" fmla="*/ 76 w 208"/>
                    <a:gd name="T11" fmla="*/ 207 h 1536"/>
                    <a:gd name="T12" fmla="*/ 28 w 208"/>
                    <a:gd name="T13" fmla="*/ 243 h 1536"/>
                    <a:gd name="T14" fmla="*/ 76 w 208"/>
                    <a:gd name="T15" fmla="*/ 280 h 1536"/>
                    <a:gd name="T16" fmla="*/ 4 w 208"/>
                    <a:gd name="T17" fmla="*/ 316 h 1536"/>
                    <a:gd name="T18" fmla="*/ 52 w 208"/>
                    <a:gd name="T19" fmla="*/ 340 h 1536"/>
                    <a:gd name="T20" fmla="*/ 28 w 208"/>
                    <a:gd name="T21" fmla="*/ 389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003" name="Freeform 106"/>
                <p:cNvSpPr>
                  <a:spLocks/>
                </p:cNvSpPr>
                <p:nvPr/>
              </p:nvSpPr>
              <p:spPr bwMode="auto">
                <a:xfrm>
                  <a:off x="1116" y="1780"/>
                  <a:ext cx="147" cy="773"/>
                </a:xfrm>
                <a:custGeom>
                  <a:avLst/>
                  <a:gdLst>
                    <a:gd name="T0" fmla="*/ 28 w 208"/>
                    <a:gd name="T1" fmla="*/ 0 h 1536"/>
                    <a:gd name="T2" fmla="*/ 100 w 208"/>
                    <a:gd name="T3" fmla="*/ 49 h 1536"/>
                    <a:gd name="T4" fmla="*/ 4 w 208"/>
                    <a:gd name="T5" fmla="*/ 85 h 1536"/>
                    <a:gd name="T6" fmla="*/ 76 w 208"/>
                    <a:gd name="T7" fmla="*/ 134 h 1536"/>
                    <a:gd name="T8" fmla="*/ 4 w 208"/>
                    <a:gd name="T9" fmla="*/ 182 h 1536"/>
                    <a:gd name="T10" fmla="*/ 76 w 208"/>
                    <a:gd name="T11" fmla="*/ 207 h 1536"/>
                    <a:gd name="T12" fmla="*/ 28 w 208"/>
                    <a:gd name="T13" fmla="*/ 243 h 1536"/>
                    <a:gd name="T14" fmla="*/ 76 w 208"/>
                    <a:gd name="T15" fmla="*/ 280 h 1536"/>
                    <a:gd name="T16" fmla="*/ 4 w 208"/>
                    <a:gd name="T17" fmla="*/ 316 h 1536"/>
                    <a:gd name="T18" fmla="*/ 52 w 208"/>
                    <a:gd name="T19" fmla="*/ 340 h 1536"/>
                    <a:gd name="T20" fmla="*/ 28 w 208"/>
                    <a:gd name="T21" fmla="*/ 389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004" name="Freeform 107"/>
                <p:cNvSpPr>
                  <a:spLocks/>
                </p:cNvSpPr>
                <p:nvPr/>
              </p:nvSpPr>
              <p:spPr bwMode="auto">
                <a:xfrm>
                  <a:off x="1181" y="1780"/>
                  <a:ext cx="147" cy="773"/>
                </a:xfrm>
                <a:custGeom>
                  <a:avLst/>
                  <a:gdLst>
                    <a:gd name="T0" fmla="*/ 28 w 208"/>
                    <a:gd name="T1" fmla="*/ 0 h 1536"/>
                    <a:gd name="T2" fmla="*/ 100 w 208"/>
                    <a:gd name="T3" fmla="*/ 49 h 1536"/>
                    <a:gd name="T4" fmla="*/ 4 w 208"/>
                    <a:gd name="T5" fmla="*/ 85 h 1536"/>
                    <a:gd name="T6" fmla="*/ 76 w 208"/>
                    <a:gd name="T7" fmla="*/ 134 h 1536"/>
                    <a:gd name="T8" fmla="*/ 4 w 208"/>
                    <a:gd name="T9" fmla="*/ 182 h 1536"/>
                    <a:gd name="T10" fmla="*/ 76 w 208"/>
                    <a:gd name="T11" fmla="*/ 207 h 1536"/>
                    <a:gd name="T12" fmla="*/ 28 w 208"/>
                    <a:gd name="T13" fmla="*/ 243 h 1536"/>
                    <a:gd name="T14" fmla="*/ 76 w 208"/>
                    <a:gd name="T15" fmla="*/ 280 h 1536"/>
                    <a:gd name="T16" fmla="*/ 4 w 208"/>
                    <a:gd name="T17" fmla="*/ 316 h 1536"/>
                    <a:gd name="T18" fmla="*/ 52 w 208"/>
                    <a:gd name="T19" fmla="*/ 340 h 1536"/>
                    <a:gd name="T20" fmla="*/ 28 w 208"/>
                    <a:gd name="T21" fmla="*/ 389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005" name="Freeform 108"/>
                <p:cNvSpPr>
                  <a:spLocks/>
                </p:cNvSpPr>
                <p:nvPr/>
              </p:nvSpPr>
              <p:spPr bwMode="auto">
                <a:xfrm>
                  <a:off x="1247" y="1780"/>
                  <a:ext cx="147" cy="773"/>
                </a:xfrm>
                <a:custGeom>
                  <a:avLst/>
                  <a:gdLst>
                    <a:gd name="T0" fmla="*/ 28 w 208"/>
                    <a:gd name="T1" fmla="*/ 0 h 1536"/>
                    <a:gd name="T2" fmla="*/ 100 w 208"/>
                    <a:gd name="T3" fmla="*/ 49 h 1536"/>
                    <a:gd name="T4" fmla="*/ 4 w 208"/>
                    <a:gd name="T5" fmla="*/ 85 h 1536"/>
                    <a:gd name="T6" fmla="*/ 76 w 208"/>
                    <a:gd name="T7" fmla="*/ 134 h 1536"/>
                    <a:gd name="T8" fmla="*/ 4 w 208"/>
                    <a:gd name="T9" fmla="*/ 182 h 1536"/>
                    <a:gd name="T10" fmla="*/ 76 w 208"/>
                    <a:gd name="T11" fmla="*/ 207 h 1536"/>
                    <a:gd name="T12" fmla="*/ 28 w 208"/>
                    <a:gd name="T13" fmla="*/ 243 h 1536"/>
                    <a:gd name="T14" fmla="*/ 76 w 208"/>
                    <a:gd name="T15" fmla="*/ 280 h 1536"/>
                    <a:gd name="T16" fmla="*/ 4 w 208"/>
                    <a:gd name="T17" fmla="*/ 316 h 1536"/>
                    <a:gd name="T18" fmla="*/ 52 w 208"/>
                    <a:gd name="T19" fmla="*/ 340 h 1536"/>
                    <a:gd name="T20" fmla="*/ 28 w 208"/>
                    <a:gd name="T21" fmla="*/ 389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006" name="Freeform 109"/>
                <p:cNvSpPr>
                  <a:spLocks/>
                </p:cNvSpPr>
                <p:nvPr/>
              </p:nvSpPr>
              <p:spPr bwMode="auto">
                <a:xfrm>
                  <a:off x="1312" y="1780"/>
                  <a:ext cx="146" cy="773"/>
                </a:xfrm>
                <a:custGeom>
                  <a:avLst/>
                  <a:gdLst>
                    <a:gd name="T0" fmla="*/ 27 w 208"/>
                    <a:gd name="T1" fmla="*/ 0 h 1536"/>
                    <a:gd name="T2" fmla="*/ 98 w 208"/>
                    <a:gd name="T3" fmla="*/ 49 h 1536"/>
                    <a:gd name="T4" fmla="*/ 4 w 208"/>
                    <a:gd name="T5" fmla="*/ 85 h 1536"/>
                    <a:gd name="T6" fmla="*/ 75 w 208"/>
                    <a:gd name="T7" fmla="*/ 134 h 1536"/>
                    <a:gd name="T8" fmla="*/ 4 w 208"/>
                    <a:gd name="T9" fmla="*/ 182 h 1536"/>
                    <a:gd name="T10" fmla="*/ 75 w 208"/>
                    <a:gd name="T11" fmla="*/ 207 h 1536"/>
                    <a:gd name="T12" fmla="*/ 27 w 208"/>
                    <a:gd name="T13" fmla="*/ 243 h 1536"/>
                    <a:gd name="T14" fmla="*/ 75 w 208"/>
                    <a:gd name="T15" fmla="*/ 280 h 1536"/>
                    <a:gd name="T16" fmla="*/ 4 w 208"/>
                    <a:gd name="T17" fmla="*/ 316 h 1536"/>
                    <a:gd name="T18" fmla="*/ 51 w 208"/>
                    <a:gd name="T19" fmla="*/ 340 h 1536"/>
                    <a:gd name="T20" fmla="*/ 27 w 208"/>
                    <a:gd name="T21" fmla="*/ 389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007" name="Freeform 110"/>
                <p:cNvSpPr>
                  <a:spLocks/>
                </p:cNvSpPr>
                <p:nvPr/>
              </p:nvSpPr>
              <p:spPr bwMode="auto">
                <a:xfrm>
                  <a:off x="1378" y="1780"/>
                  <a:ext cx="146" cy="773"/>
                </a:xfrm>
                <a:custGeom>
                  <a:avLst/>
                  <a:gdLst>
                    <a:gd name="T0" fmla="*/ 27 w 208"/>
                    <a:gd name="T1" fmla="*/ 0 h 1536"/>
                    <a:gd name="T2" fmla="*/ 98 w 208"/>
                    <a:gd name="T3" fmla="*/ 49 h 1536"/>
                    <a:gd name="T4" fmla="*/ 4 w 208"/>
                    <a:gd name="T5" fmla="*/ 85 h 1536"/>
                    <a:gd name="T6" fmla="*/ 75 w 208"/>
                    <a:gd name="T7" fmla="*/ 134 h 1536"/>
                    <a:gd name="T8" fmla="*/ 4 w 208"/>
                    <a:gd name="T9" fmla="*/ 182 h 1536"/>
                    <a:gd name="T10" fmla="*/ 75 w 208"/>
                    <a:gd name="T11" fmla="*/ 207 h 1536"/>
                    <a:gd name="T12" fmla="*/ 27 w 208"/>
                    <a:gd name="T13" fmla="*/ 243 h 1536"/>
                    <a:gd name="T14" fmla="*/ 75 w 208"/>
                    <a:gd name="T15" fmla="*/ 280 h 1536"/>
                    <a:gd name="T16" fmla="*/ 4 w 208"/>
                    <a:gd name="T17" fmla="*/ 316 h 1536"/>
                    <a:gd name="T18" fmla="*/ 51 w 208"/>
                    <a:gd name="T19" fmla="*/ 340 h 1536"/>
                    <a:gd name="T20" fmla="*/ 27 w 208"/>
                    <a:gd name="T21" fmla="*/ 389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008" name="Freeform 111"/>
                <p:cNvSpPr>
                  <a:spLocks/>
                </p:cNvSpPr>
                <p:nvPr/>
              </p:nvSpPr>
              <p:spPr bwMode="auto">
                <a:xfrm>
                  <a:off x="1443" y="1780"/>
                  <a:ext cx="146" cy="773"/>
                </a:xfrm>
                <a:custGeom>
                  <a:avLst/>
                  <a:gdLst>
                    <a:gd name="T0" fmla="*/ 27 w 208"/>
                    <a:gd name="T1" fmla="*/ 0 h 1536"/>
                    <a:gd name="T2" fmla="*/ 98 w 208"/>
                    <a:gd name="T3" fmla="*/ 49 h 1536"/>
                    <a:gd name="T4" fmla="*/ 4 w 208"/>
                    <a:gd name="T5" fmla="*/ 85 h 1536"/>
                    <a:gd name="T6" fmla="*/ 75 w 208"/>
                    <a:gd name="T7" fmla="*/ 134 h 1536"/>
                    <a:gd name="T8" fmla="*/ 4 w 208"/>
                    <a:gd name="T9" fmla="*/ 182 h 1536"/>
                    <a:gd name="T10" fmla="*/ 75 w 208"/>
                    <a:gd name="T11" fmla="*/ 207 h 1536"/>
                    <a:gd name="T12" fmla="*/ 27 w 208"/>
                    <a:gd name="T13" fmla="*/ 243 h 1536"/>
                    <a:gd name="T14" fmla="*/ 75 w 208"/>
                    <a:gd name="T15" fmla="*/ 280 h 1536"/>
                    <a:gd name="T16" fmla="*/ 4 w 208"/>
                    <a:gd name="T17" fmla="*/ 316 h 1536"/>
                    <a:gd name="T18" fmla="*/ 51 w 208"/>
                    <a:gd name="T19" fmla="*/ 340 h 1536"/>
                    <a:gd name="T20" fmla="*/ 27 w 208"/>
                    <a:gd name="T21" fmla="*/ 389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009" name="Freeform 112"/>
                <p:cNvSpPr>
                  <a:spLocks/>
                </p:cNvSpPr>
                <p:nvPr/>
              </p:nvSpPr>
              <p:spPr bwMode="auto">
                <a:xfrm>
                  <a:off x="1509" y="1780"/>
                  <a:ext cx="146" cy="773"/>
                </a:xfrm>
                <a:custGeom>
                  <a:avLst/>
                  <a:gdLst>
                    <a:gd name="T0" fmla="*/ 27 w 208"/>
                    <a:gd name="T1" fmla="*/ 0 h 1536"/>
                    <a:gd name="T2" fmla="*/ 98 w 208"/>
                    <a:gd name="T3" fmla="*/ 49 h 1536"/>
                    <a:gd name="T4" fmla="*/ 4 w 208"/>
                    <a:gd name="T5" fmla="*/ 85 h 1536"/>
                    <a:gd name="T6" fmla="*/ 75 w 208"/>
                    <a:gd name="T7" fmla="*/ 134 h 1536"/>
                    <a:gd name="T8" fmla="*/ 4 w 208"/>
                    <a:gd name="T9" fmla="*/ 182 h 1536"/>
                    <a:gd name="T10" fmla="*/ 75 w 208"/>
                    <a:gd name="T11" fmla="*/ 207 h 1536"/>
                    <a:gd name="T12" fmla="*/ 27 w 208"/>
                    <a:gd name="T13" fmla="*/ 243 h 1536"/>
                    <a:gd name="T14" fmla="*/ 75 w 208"/>
                    <a:gd name="T15" fmla="*/ 280 h 1536"/>
                    <a:gd name="T16" fmla="*/ 4 w 208"/>
                    <a:gd name="T17" fmla="*/ 316 h 1536"/>
                    <a:gd name="T18" fmla="*/ 51 w 208"/>
                    <a:gd name="T19" fmla="*/ 340 h 1536"/>
                    <a:gd name="T20" fmla="*/ 27 w 208"/>
                    <a:gd name="T21" fmla="*/ 389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010" name="Freeform 113"/>
                <p:cNvSpPr>
                  <a:spLocks/>
                </p:cNvSpPr>
                <p:nvPr/>
              </p:nvSpPr>
              <p:spPr bwMode="auto">
                <a:xfrm>
                  <a:off x="1574" y="1780"/>
                  <a:ext cx="146" cy="773"/>
                </a:xfrm>
                <a:custGeom>
                  <a:avLst/>
                  <a:gdLst>
                    <a:gd name="T0" fmla="*/ 27 w 208"/>
                    <a:gd name="T1" fmla="*/ 0 h 1536"/>
                    <a:gd name="T2" fmla="*/ 98 w 208"/>
                    <a:gd name="T3" fmla="*/ 49 h 1536"/>
                    <a:gd name="T4" fmla="*/ 4 w 208"/>
                    <a:gd name="T5" fmla="*/ 85 h 1536"/>
                    <a:gd name="T6" fmla="*/ 75 w 208"/>
                    <a:gd name="T7" fmla="*/ 134 h 1536"/>
                    <a:gd name="T8" fmla="*/ 4 w 208"/>
                    <a:gd name="T9" fmla="*/ 182 h 1536"/>
                    <a:gd name="T10" fmla="*/ 75 w 208"/>
                    <a:gd name="T11" fmla="*/ 207 h 1536"/>
                    <a:gd name="T12" fmla="*/ 27 w 208"/>
                    <a:gd name="T13" fmla="*/ 243 h 1536"/>
                    <a:gd name="T14" fmla="*/ 75 w 208"/>
                    <a:gd name="T15" fmla="*/ 280 h 1536"/>
                    <a:gd name="T16" fmla="*/ 4 w 208"/>
                    <a:gd name="T17" fmla="*/ 316 h 1536"/>
                    <a:gd name="T18" fmla="*/ 51 w 208"/>
                    <a:gd name="T19" fmla="*/ 340 h 1536"/>
                    <a:gd name="T20" fmla="*/ 27 w 208"/>
                    <a:gd name="T21" fmla="*/ 389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011" name="Freeform 114"/>
                <p:cNvSpPr>
                  <a:spLocks/>
                </p:cNvSpPr>
                <p:nvPr/>
              </p:nvSpPr>
              <p:spPr bwMode="auto">
                <a:xfrm>
                  <a:off x="1640" y="1780"/>
                  <a:ext cx="145" cy="773"/>
                </a:xfrm>
                <a:custGeom>
                  <a:avLst/>
                  <a:gdLst>
                    <a:gd name="T0" fmla="*/ 27 w 208"/>
                    <a:gd name="T1" fmla="*/ 0 h 1536"/>
                    <a:gd name="T2" fmla="*/ 97 w 208"/>
                    <a:gd name="T3" fmla="*/ 49 h 1536"/>
                    <a:gd name="T4" fmla="*/ 4 w 208"/>
                    <a:gd name="T5" fmla="*/ 85 h 1536"/>
                    <a:gd name="T6" fmla="*/ 74 w 208"/>
                    <a:gd name="T7" fmla="*/ 134 h 1536"/>
                    <a:gd name="T8" fmla="*/ 4 w 208"/>
                    <a:gd name="T9" fmla="*/ 182 h 1536"/>
                    <a:gd name="T10" fmla="*/ 74 w 208"/>
                    <a:gd name="T11" fmla="*/ 207 h 1536"/>
                    <a:gd name="T12" fmla="*/ 27 w 208"/>
                    <a:gd name="T13" fmla="*/ 243 h 1536"/>
                    <a:gd name="T14" fmla="*/ 74 w 208"/>
                    <a:gd name="T15" fmla="*/ 280 h 1536"/>
                    <a:gd name="T16" fmla="*/ 4 w 208"/>
                    <a:gd name="T17" fmla="*/ 316 h 1536"/>
                    <a:gd name="T18" fmla="*/ 51 w 208"/>
                    <a:gd name="T19" fmla="*/ 340 h 1536"/>
                    <a:gd name="T20" fmla="*/ 27 w 208"/>
                    <a:gd name="T21" fmla="*/ 389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012" name="Freeform 115"/>
                <p:cNvSpPr>
                  <a:spLocks/>
                </p:cNvSpPr>
                <p:nvPr/>
              </p:nvSpPr>
              <p:spPr bwMode="auto">
                <a:xfrm>
                  <a:off x="1705" y="1780"/>
                  <a:ext cx="146" cy="773"/>
                </a:xfrm>
                <a:custGeom>
                  <a:avLst/>
                  <a:gdLst>
                    <a:gd name="T0" fmla="*/ 27 w 208"/>
                    <a:gd name="T1" fmla="*/ 0 h 1536"/>
                    <a:gd name="T2" fmla="*/ 98 w 208"/>
                    <a:gd name="T3" fmla="*/ 49 h 1536"/>
                    <a:gd name="T4" fmla="*/ 4 w 208"/>
                    <a:gd name="T5" fmla="*/ 85 h 1536"/>
                    <a:gd name="T6" fmla="*/ 75 w 208"/>
                    <a:gd name="T7" fmla="*/ 134 h 1536"/>
                    <a:gd name="T8" fmla="*/ 4 w 208"/>
                    <a:gd name="T9" fmla="*/ 182 h 1536"/>
                    <a:gd name="T10" fmla="*/ 75 w 208"/>
                    <a:gd name="T11" fmla="*/ 207 h 1536"/>
                    <a:gd name="T12" fmla="*/ 27 w 208"/>
                    <a:gd name="T13" fmla="*/ 243 h 1536"/>
                    <a:gd name="T14" fmla="*/ 75 w 208"/>
                    <a:gd name="T15" fmla="*/ 280 h 1536"/>
                    <a:gd name="T16" fmla="*/ 4 w 208"/>
                    <a:gd name="T17" fmla="*/ 316 h 1536"/>
                    <a:gd name="T18" fmla="*/ 51 w 208"/>
                    <a:gd name="T19" fmla="*/ 340 h 1536"/>
                    <a:gd name="T20" fmla="*/ 27 w 208"/>
                    <a:gd name="T21" fmla="*/ 389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8" name="Group 116"/>
            <p:cNvGrpSpPr>
              <a:grpSpLocks/>
            </p:cNvGrpSpPr>
            <p:nvPr/>
          </p:nvGrpSpPr>
          <p:grpSpPr bwMode="auto">
            <a:xfrm>
              <a:off x="1383" y="2730"/>
              <a:ext cx="489" cy="497"/>
              <a:chOff x="967" y="1678"/>
              <a:chExt cx="688" cy="700"/>
            </a:xfrm>
          </p:grpSpPr>
          <p:sp>
            <p:nvSpPr>
              <p:cNvPr id="39987" name="Text Box 117"/>
              <p:cNvSpPr txBox="1">
                <a:spLocks noChangeArrowheads="1"/>
              </p:cNvSpPr>
              <p:nvPr/>
            </p:nvSpPr>
            <p:spPr bwMode="auto">
              <a:xfrm>
                <a:off x="967" y="1678"/>
                <a:ext cx="688" cy="700"/>
              </a:xfrm>
              <a:prstGeom prst="rect">
                <a:avLst/>
              </a:prstGeom>
              <a:noFill/>
              <a:ln w="19050">
                <a:solidFill>
                  <a:srgbClr val="00CC00"/>
                </a:solidFill>
                <a:miter lim="800000"/>
                <a:headEnd/>
                <a:tailEnd/>
              </a:ln>
            </p:spPr>
            <p:txBody>
              <a:bodyPr lIns="0" rIns="0"/>
              <a:lstStyle/>
              <a:p>
                <a:pPr algn="ctr">
                  <a:lnSpc>
                    <a:spcPct val="85000"/>
                  </a:lnSpc>
                  <a:spcBef>
                    <a:spcPct val="10000"/>
                  </a:spcBef>
                </a:pPr>
                <a:endParaRPr lang="es-ES_tradnl" sz="1200" b="1">
                  <a:latin typeface="Arial" charset="0"/>
                </a:endParaRPr>
              </a:p>
            </p:txBody>
          </p:sp>
          <p:grpSp>
            <p:nvGrpSpPr>
              <p:cNvPr id="19" name="Group 118"/>
              <p:cNvGrpSpPr>
                <a:grpSpLocks/>
              </p:cNvGrpSpPr>
              <p:nvPr/>
            </p:nvGrpSpPr>
            <p:grpSpPr bwMode="auto">
              <a:xfrm>
                <a:off x="1037" y="1764"/>
                <a:ext cx="554" cy="529"/>
                <a:chOff x="1045" y="1780"/>
                <a:chExt cx="806" cy="773"/>
              </a:xfrm>
            </p:grpSpPr>
            <p:sp>
              <p:nvSpPr>
                <p:cNvPr id="39989" name="Freeform 119"/>
                <p:cNvSpPr>
                  <a:spLocks/>
                </p:cNvSpPr>
                <p:nvPr/>
              </p:nvSpPr>
              <p:spPr bwMode="auto">
                <a:xfrm>
                  <a:off x="1045" y="1780"/>
                  <a:ext cx="147" cy="773"/>
                </a:xfrm>
                <a:custGeom>
                  <a:avLst/>
                  <a:gdLst>
                    <a:gd name="T0" fmla="*/ 28 w 208"/>
                    <a:gd name="T1" fmla="*/ 0 h 1536"/>
                    <a:gd name="T2" fmla="*/ 100 w 208"/>
                    <a:gd name="T3" fmla="*/ 49 h 1536"/>
                    <a:gd name="T4" fmla="*/ 4 w 208"/>
                    <a:gd name="T5" fmla="*/ 85 h 1536"/>
                    <a:gd name="T6" fmla="*/ 76 w 208"/>
                    <a:gd name="T7" fmla="*/ 134 h 1536"/>
                    <a:gd name="T8" fmla="*/ 4 w 208"/>
                    <a:gd name="T9" fmla="*/ 182 h 1536"/>
                    <a:gd name="T10" fmla="*/ 76 w 208"/>
                    <a:gd name="T11" fmla="*/ 207 h 1536"/>
                    <a:gd name="T12" fmla="*/ 28 w 208"/>
                    <a:gd name="T13" fmla="*/ 243 h 1536"/>
                    <a:gd name="T14" fmla="*/ 76 w 208"/>
                    <a:gd name="T15" fmla="*/ 280 h 1536"/>
                    <a:gd name="T16" fmla="*/ 4 w 208"/>
                    <a:gd name="T17" fmla="*/ 316 h 1536"/>
                    <a:gd name="T18" fmla="*/ 52 w 208"/>
                    <a:gd name="T19" fmla="*/ 340 h 1536"/>
                    <a:gd name="T20" fmla="*/ 28 w 208"/>
                    <a:gd name="T21" fmla="*/ 389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90" name="Freeform 120"/>
                <p:cNvSpPr>
                  <a:spLocks/>
                </p:cNvSpPr>
                <p:nvPr/>
              </p:nvSpPr>
              <p:spPr bwMode="auto">
                <a:xfrm>
                  <a:off x="1116" y="1780"/>
                  <a:ext cx="147" cy="773"/>
                </a:xfrm>
                <a:custGeom>
                  <a:avLst/>
                  <a:gdLst>
                    <a:gd name="T0" fmla="*/ 28 w 208"/>
                    <a:gd name="T1" fmla="*/ 0 h 1536"/>
                    <a:gd name="T2" fmla="*/ 100 w 208"/>
                    <a:gd name="T3" fmla="*/ 49 h 1536"/>
                    <a:gd name="T4" fmla="*/ 4 w 208"/>
                    <a:gd name="T5" fmla="*/ 85 h 1536"/>
                    <a:gd name="T6" fmla="*/ 76 w 208"/>
                    <a:gd name="T7" fmla="*/ 134 h 1536"/>
                    <a:gd name="T8" fmla="*/ 4 w 208"/>
                    <a:gd name="T9" fmla="*/ 182 h 1536"/>
                    <a:gd name="T10" fmla="*/ 76 w 208"/>
                    <a:gd name="T11" fmla="*/ 207 h 1536"/>
                    <a:gd name="T12" fmla="*/ 28 w 208"/>
                    <a:gd name="T13" fmla="*/ 243 h 1536"/>
                    <a:gd name="T14" fmla="*/ 76 w 208"/>
                    <a:gd name="T15" fmla="*/ 280 h 1536"/>
                    <a:gd name="T16" fmla="*/ 4 w 208"/>
                    <a:gd name="T17" fmla="*/ 316 h 1536"/>
                    <a:gd name="T18" fmla="*/ 52 w 208"/>
                    <a:gd name="T19" fmla="*/ 340 h 1536"/>
                    <a:gd name="T20" fmla="*/ 28 w 208"/>
                    <a:gd name="T21" fmla="*/ 389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91" name="Freeform 121"/>
                <p:cNvSpPr>
                  <a:spLocks/>
                </p:cNvSpPr>
                <p:nvPr/>
              </p:nvSpPr>
              <p:spPr bwMode="auto">
                <a:xfrm>
                  <a:off x="1181" y="1780"/>
                  <a:ext cx="147" cy="773"/>
                </a:xfrm>
                <a:custGeom>
                  <a:avLst/>
                  <a:gdLst>
                    <a:gd name="T0" fmla="*/ 28 w 208"/>
                    <a:gd name="T1" fmla="*/ 0 h 1536"/>
                    <a:gd name="T2" fmla="*/ 100 w 208"/>
                    <a:gd name="T3" fmla="*/ 49 h 1536"/>
                    <a:gd name="T4" fmla="*/ 4 w 208"/>
                    <a:gd name="T5" fmla="*/ 85 h 1536"/>
                    <a:gd name="T6" fmla="*/ 76 w 208"/>
                    <a:gd name="T7" fmla="*/ 134 h 1536"/>
                    <a:gd name="T8" fmla="*/ 4 w 208"/>
                    <a:gd name="T9" fmla="*/ 182 h 1536"/>
                    <a:gd name="T10" fmla="*/ 76 w 208"/>
                    <a:gd name="T11" fmla="*/ 207 h 1536"/>
                    <a:gd name="T12" fmla="*/ 28 w 208"/>
                    <a:gd name="T13" fmla="*/ 243 h 1536"/>
                    <a:gd name="T14" fmla="*/ 76 w 208"/>
                    <a:gd name="T15" fmla="*/ 280 h 1536"/>
                    <a:gd name="T16" fmla="*/ 4 w 208"/>
                    <a:gd name="T17" fmla="*/ 316 h 1536"/>
                    <a:gd name="T18" fmla="*/ 52 w 208"/>
                    <a:gd name="T19" fmla="*/ 340 h 1536"/>
                    <a:gd name="T20" fmla="*/ 28 w 208"/>
                    <a:gd name="T21" fmla="*/ 389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92" name="Freeform 122"/>
                <p:cNvSpPr>
                  <a:spLocks/>
                </p:cNvSpPr>
                <p:nvPr/>
              </p:nvSpPr>
              <p:spPr bwMode="auto">
                <a:xfrm>
                  <a:off x="1247" y="1780"/>
                  <a:ext cx="147" cy="773"/>
                </a:xfrm>
                <a:custGeom>
                  <a:avLst/>
                  <a:gdLst>
                    <a:gd name="T0" fmla="*/ 28 w 208"/>
                    <a:gd name="T1" fmla="*/ 0 h 1536"/>
                    <a:gd name="T2" fmla="*/ 100 w 208"/>
                    <a:gd name="T3" fmla="*/ 49 h 1536"/>
                    <a:gd name="T4" fmla="*/ 4 w 208"/>
                    <a:gd name="T5" fmla="*/ 85 h 1536"/>
                    <a:gd name="T6" fmla="*/ 76 w 208"/>
                    <a:gd name="T7" fmla="*/ 134 h 1536"/>
                    <a:gd name="T8" fmla="*/ 4 w 208"/>
                    <a:gd name="T9" fmla="*/ 182 h 1536"/>
                    <a:gd name="T10" fmla="*/ 76 w 208"/>
                    <a:gd name="T11" fmla="*/ 207 h 1536"/>
                    <a:gd name="T12" fmla="*/ 28 w 208"/>
                    <a:gd name="T13" fmla="*/ 243 h 1536"/>
                    <a:gd name="T14" fmla="*/ 76 w 208"/>
                    <a:gd name="T15" fmla="*/ 280 h 1536"/>
                    <a:gd name="T16" fmla="*/ 4 w 208"/>
                    <a:gd name="T17" fmla="*/ 316 h 1536"/>
                    <a:gd name="T18" fmla="*/ 52 w 208"/>
                    <a:gd name="T19" fmla="*/ 340 h 1536"/>
                    <a:gd name="T20" fmla="*/ 28 w 208"/>
                    <a:gd name="T21" fmla="*/ 389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93" name="Freeform 123"/>
                <p:cNvSpPr>
                  <a:spLocks/>
                </p:cNvSpPr>
                <p:nvPr/>
              </p:nvSpPr>
              <p:spPr bwMode="auto">
                <a:xfrm>
                  <a:off x="1312" y="1780"/>
                  <a:ext cx="146" cy="773"/>
                </a:xfrm>
                <a:custGeom>
                  <a:avLst/>
                  <a:gdLst>
                    <a:gd name="T0" fmla="*/ 27 w 208"/>
                    <a:gd name="T1" fmla="*/ 0 h 1536"/>
                    <a:gd name="T2" fmla="*/ 98 w 208"/>
                    <a:gd name="T3" fmla="*/ 49 h 1536"/>
                    <a:gd name="T4" fmla="*/ 4 w 208"/>
                    <a:gd name="T5" fmla="*/ 85 h 1536"/>
                    <a:gd name="T6" fmla="*/ 75 w 208"/>
                    <a:gd name="T7" fmla="*/ 134 h 1536"/>
                    <a:gd name="T8" fmla="*/ 4 w 208"/>
                    <a:gd name="T9" fmla="*/ 182 h 1536"/>
                    <a:gd name="T10" fmla="*/ 75 w 208"/>
                    <a:gd name="T11" fmla="*/ 207 h 1536"/>
                    <a:gd name="T12" fmla="*/ 27 w 208"/>
                    <a:gd name="T13" fmla="*/ 243 h 1536"/>
                    <a:gd name="T14" fmla="*/ 75 w 208"/>
                    <a:gd name="T15" fmla="*/ 280 h 1536"/>
                    <a:gd name="T16" fmla="*/ 4 w 208"/>
                    <a:gd name="T17" fmla="*/ 316 h 1536"/>
                    <a:gd name="T18" fmla="*/ 51 w 208"/>
                    <a:gd name="T19" fmla="*/ 340 h 1536"/>
                    <a:gd name="T20" fmla="*/ 27 w 208"/>
                    <a:gd name="T21" fmla="*/ 389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94" name="Freeform 124"/>
                <p:cNvSpPr>
                  <a:spLocks/>
                </p:cNvSpPr>
                <p:nvPr/>
              </p:nvSpPr>
              <p:spPr bwMode="auto">
                <a:xfrm>
                  <a:off x="1378" y="1780"/>
                  <a:ext cx="146" cy="773"/>
                </a:xfrm>
                <a:custGeom>
                  <a:avLst/>
                  <a:gdLst>
                    <a:gd name="T0" fmla="*/ 27 w 208"/>
                    <a:gd name="T1" fmla="*/ 0 h 1536"/>
                    <a:gd name="T2" fmla="*/ 98 w 208"/>
                    <a:gd name="T3" fmla="*/ 49 h 1536"/>
                    <a:gd name="T4" fmla="*/ 4 w 208"/>
                    <a:gd name="T5" fmla="*/ 85 h 1536"/>
                    <a:gd name="T6" fmla="*/ 75 w 208"/>
                    <a:gd name="T7" fmla="*/ 134 h 1536"/>
                    <a:gd name="T8" fmla="*/ 4 w 208"/>
                    <a:gd name="T9" fmla="*/ 182 h 1536"/>
                    <a:gd name="T10" fmla="*/ 75 w 208"/>
                    <a:gd name="T11" fmla="*/ 207 h 1536"/>
                    <a:gd name="T12" fmla="*/ 27 w 208"/>
                    <a:gd name="T13" fmla="*/ 243 h 1536"/>
                    <a:gd name="T14" fmla="*/ 75 w 208"/>
                    <a:gd name="T15" fmla="*/ 280 h 1536"/>
                    <a:gd name="T16" fmla="*/ 4 w 208"/>
                    <a:gd name="T17" fmla="*/ 316 h 1536"/>
                    <a:gd name="T18" fmla="*/ 51 w 208"/>
                    <a:gd name="T19" fmla="*/ 340 h 1536"/>
                    <a:gd name="T20" fmla="*/ 27 w 208"/>
                    <a:gd name="T21" fmla="*/ 389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95" name="Freeform 125"/>
                <p:cNvSpPr>
                  <a:spLocks/>
                </p:cNvSpPr>
                <p:nvPr/>
              </p:nvSpPr>
              <p:spPr bwMode="auto">
                <a:xfrm>
                  <a:off x="1443" y="1780"/>
                  <a:ext cx="146" cy="773"/>
                </a:xfrm>
                <a:custGeom>
                  <a:avLst/>
                  <a:gdLst>
                    <a:gd name="T0" fmla="*/ 27 w 208"/>
                    <a:gd name="T1" fmla="*/ 0 h 1536"/>
                    <a:gd name="T2" fmla="*/ 98 w 208"/>
                    <a:gd name="T3" fmla="*/ 49 h 1536"/>
                    <a:gd name="T4" fmla="*/ 4 w 208"/>
                    <a:gd name="T5" fmla="*/ 85 h 1536"/>
                    <a:gd name="T6" fmla="*/ 75 w 208"/>
                    <a:gd name="T7" fmla="*/ 134 h 1536"/>
                    <a:gd name="T8" fmla="*/ 4 w 208"/>
                    <a:gd name="T9" fmla="*/ 182 h 1536"/>
                    <a:gd name="T10" fmla="*/ 75 w 208"/>
                    <a:gd name="T11" fmla="*/ 207 h 1536"/>
                    <a:gd name="T12" fmla="*/ 27 w 208"/>
                    <a:gd name="T13" fmla="*/ 243 h 1536"/>
                    <a:gd name="T14" fmla="*/ 75 w 208"/>
                    <a:gd name="T15" fmla="*/ 280 h 1536"/>
                    <a:gd name="T16" fmla="*/ 4 w 208"/>
                    <a:gd name="T17" fmla="*/ 316 h 1536"/>
                    <a:gd name="T18" fmla="*/ 51 w 208"/>
                    <a:gd name="T19" fmla="*/ 340 h 1536"/>
                    <a:gd name="T20" fmla="*/ 27 w 208"/>
                    <a:gd name="T21" fmla="*/ 389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96" name="Freeform 126"/>
                <p:cNvSpPr>
                  <a:spLocks/>
                </p:cNvSpPr>
                <p:nvPr/>
              </p:nvSpPr>
              <p:spPr bwMode="auto">
                <a:xfrm>
                  <a:off x="1509" y="1780"/>
                  <a:ext cx="146" cy="773"/>
                </a:xfrm>
                <a:custGeom>
                  <a:avLst/>
                  <a:gdLst>
                    <a:gd name="T0" fmla="*/ 27 w 208"/>
                    <a:gd name="T1" fmla="*/ 0 h 1536"/>
                    <a:gd name="T2" fmla="*/ 98 w 208"/>
                    <a:gd name="T3" fmla="*/ 49 h 1536"/>
                    <a:gd name="T4" fmla="*/ 4 w 208"/>
                    <a:gd name="T5" fmla="*/ 85 h 1536"/>
                    <a:gd name="T6" fmla="*/ 75 w 208"/>
                    <a:gd name="T7" fmla="*/ 134 h 1536"/>
                    <a:gd name="T8" fmla="*/ 4 w 208"/>
                    <a:gd name="T9" fmla="*/ 182 h 1536"/>
                    <a:gd name="T10" fmla="*/ 75 w 208"/>
                    <a:gd name="T11" fmla="*/ 207 h 1536"/>
                    <a:gd name="T12" fmla="*/ 27 w 208"/>
                    <a:gd name="T13" fmla="*/ 243 h 1536"/>
                    <a:gd name="T14" fmla="*/ 75 w 208"/>
                    <a:gd name="T15" fmla="*/ 280 h 1536"/>
                    <a:gd name="T16" fmla="*/ 4 w 208"/>
                    <a:gd name="T17" fmla="*/ 316 h 1536"/>
                    <a:gd name="T18" fmla="*/ 51 w 208"/>
                    <a:gd name="T19" fmla="*/ 340 h 1536"/>
                    <a:gd name="T20" fmla="*/ 27 w 208"/>
                    <a:gd name="T21" fmla="*/ 389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97" name="Freeform 127"/>
                <p:cNvSpPr>
                  <a:spLocks/>
                </p:cNvSpPr>
                <p:nvPr/>
              </p:nvSpPr>
              <p:spPr bwMode="auto">
                <a:xfrm>
                  <a:off x="1574" y="1780"/>
                  <a:ext cx="146" cy="773"/>
                </a:xfrm>
                <a:custGeom>
                  <a:avLst/>
                  <a:gdLst>
                    <a:gd name="T0" fmla="*/ 27 w 208"/>
                    <a:gd name="T1" fmla="*/ 0 h 1536"/>
                    <a:gd name="T2" fmla="*/ 98 w 208"/>
                    <a:gd name="T3" fmla="*/ 49 h 1536"/>
                    <a:gd name="T4" fmla="*/ 4 w 208"/>
                    <a:gd name="T5" fmla="*/ 85 h 1536"/>
                    <a:gd name="T6" fmla="*/ 75 w 208"/>
                    <a:gd name="T7" fmla="*/ 134 h 1536"/>
                    <a:gd name="T8" fmla="*/ 4 w 208"/>
                    <a:gd name="T9" fmla="*/ 182 h 1536"/>
                    <a:gd name="T10" fmla="*/ 75 w 208"/>
                    <a:gd name="T11" fmla="*/ 207 h 1536"/>
                    <a:gd name="T12" fmla="*/ 27 w 208"/>
                    <a:gd name="T13" fmla="*/ 243 h 1536"/>
                    <a:gd name="T14" fmla="*/ 75 w 208"/>
                    <a:gd name="T15" fmla="*/ 280 h 1536"/>
                    <a:gd name="T16" fmla="*/ 4 w 208"/>
                    <a:gd name="T17" fmla="*/ 316 h 1536"/>
                    <a:gd name="T18" fmla="*/ 51 w 208"/>
                    <a:gd name="T19" fmla="*/ 340 h 1536"/>
                    <a:gd name="T20" fmla="*/ 27 w 208"/>
                    <a:gd name="T21" fmla="*/ 389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98" name="Freeform 128"/>
                <p:cNvSpPr>
                  <a:spLocks/>
                </p:cNvSpPr>
                <p:nvPr/>
              </p:nvSpPr>
              <p:spPr bwMode="auto">
                <a:xfrm>
                  <a:off x="1640" y="1780"/>
                  <a:ext cx="145" cy="773"/>
                </a:xfrm>
                <a:custGeom>
                  <a:avLst/>
                  <a:gdLst>
                    <a:gd name="T0" fmla="*/ 27 w 208"/>
                    <a:gd name="T1" fmla="*/ 0 h 1536"/>
                    <a:gd name="T2" fmla="*/ 97 w 208"/>
                    <a:gd name="T3" fmla="*/ 49 h 1536"/>
                    <a:gd name="T4" fmla="*/ 4 w 208"/>
                    <a:gd name="T5" fmla="*/ 85 h 1536"/>
                    <a:gd name="T6" fmla="*/ 74 w 208"/>
                    <a:gd name="T7" fmla="*/ 134 h 1536"/>
                    <a:gd name="T8" fmla="*/ 4 w 208"/>
                    <a:gd name="T9" fmla="*/ 182 h 1536"/>
                    <a:gd name="T10" fmla="*/ 74 w 208"/>
                    <a:gd name="T11" fmla="*/ 207 h 1536"/>
                    <a:gd name="T12" fmla="*/ 27 w 208"/>
                    <a:gd name="T13" fmla="*/ 243 h 1536"/>
                    <a:gd name="T14" fmla="*/ 74 w 208"/>
                    <a:gd name="T15" fmla="*/ 280 h 1536"/>
                    <a:gd name="T16" fmla="*/ 4 w 208"/>
                    <a:gd name="T17" fmla="*/ 316 h 1536"/>
                    <a:gd name="T18" fmla="*/ 51 w 208"/>
                    <a:gd name="T19" fmla="*/ 340 h 1536"/>
                    <a:gd name="T20" fmla="*/ 27 w 208"/>
                    <a:gd name="T21" fmla="*/ 389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99" name="Freeform 129"/>
                <p:cNvSpPr>
                  <a:spLocks/>
                </p:cNvSpPr>
                <p:nvPr/>
              </p:nvSpPr>
              <p:spPr bwMode="auto">
                <a:xfrm>
                  <a:off x="1705" y="1780"/>
                  <a:ext cx="146" cy="773"/>
                </a:xfrm>
                <a:custGeom>
                  <a:avLst/>
                  <a:gdLst>
                    <a:gd name="T0" fmla="*/ 27 w 208"/>
                    <a:gd name="T1" fmla="*/ 0 h 1536"/>
                    <a:gd name="T2" fmla="*/ 98 w 208"/>
                    <a:gd name="T3" fmla="*/ 49 h 1536"/>
                    <a:gd name="T4" fmla="*/ 4 w 208"/>
                    <a:gd name="T5" fmla="*/ 85 h 1536"/>
                    <a:gd name="T6" fmla="*/ 75 w 208"/>
                    <a:gd name="T7" fmla="*/ 134 h 1536"/>
                    <a:gd name="T8" fmla="*/ 4 w 208"/>
                    <a:gd name="T9" fmla="*/ 182 h 1536"/>
                    <a:gd name="T10" fmla="*/ 75 w 208"/>
                    <a:gd name="T11" fmla="*/ 207 h 1536"/>
                    <a:gd name="T12" fmla="*/ 27 w 208"/>
                    <a:gd name="T13" fmla="*/ 243 h 1536"/>
                    <a:gd name="T14" fmla="*/ 75 w 208"/>
                    <a:gd name="T15" fmla="*/ 280 h 1536"/>
                    <a:gd name="T16" fmla="*/ 4 w 208"/>
                    <a:gd name="T17" fmla="*/ 316 h 1536"/>
                    <a:gd name="T18" fmla="*/ 51 w 208"/>
                    <a:gd name="T19" fmla="*/ 340 h 1536"/>
                    <a:gd name="T20" fmla="*/ 27 w 208"/>
                    <a:gd name="T21" fmla="*/ 389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39944" name="Text Box 130"/>
          <p:cNvSpPr txBox="1">
            <a:spLocks noChangeArrowheads="1"/>
          </p:cNvSpPr>
          <p:nvPr/>
        </p:nvSpPr>
        <p:spPr bwMode="auto">
          <a:xfrm>
            <a:off x="1270000" y="4994275"/>
            <a:ext cx="911225" cy="3381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>
                <a:solidFill>
                  <a:srgbClr val="000099"/>
                </a:solidFill>
                <a:latin typeface="Arial" charset="0"/>
              </a:rPr>
              <a:t>Grid 1</a:t>
            </a:r>
          </a:p>
        </p:txBody>
      </p:sp>
      <p:sp>
        <p:nvSpPr>
          <p:cNvPr id="39945" name="Line 131"/>
          <p:cNvSpPr>
            <a:spLocks noChangeShapeType="1"/>
          </p:cNvSpPr>
          <p:nvPr/>
        </p:nvSpPr>
        <p:spPr bwMode="auto">
          <a:xfrm>
            <a:off x="5081588" y="4510088"/>
            <a:ext cx="585787" cy="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9946" name="Line 132"/>
          <p:cNvSpPr>
            <a:spLocks noChangeShapeType="1"/>
          </p:cNvSpPr>
          <p:nvPr/>
        </p:nvSpPr>
        <p:spPr bwMode="auto">
          <a:xfrm>
            <a:off x="5081588" y="5719763"/>
            <a:ext cx="585787" cy="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9947" name="Line 133"/>
          <p:cNvSpPr>
            <a:spLocks noChangeShapeType="1"/>
          </p:cNvSpPr>
          <p:nvPr/>
        </p:nvSpPr>
        <p:spPr bwMode="auto">
          <a:xfrm>
            <a:off x="7620000" y="4092575"/>
            <a:ext cx="0" cy="203835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 type="stealth" w="med" len="lg"/>
          </a:ln>
        </p:spPr>
        <p:txBody>
          <a:bodyPr/>
          <a:lstStyle/>
          <a:p>
            <a:endParaRPr lang="en-US"/>
          </a:p>
        </p:txBody>
      </p:sp>
      <p:sp>
        <p:nvSpPr>
          <p:cNvPr id="39948" name="Text Box 134"/>
          <p:cNvSpPr txBox="1">
            <a:spLocks noChangeArrowheads="1"/>
          </p:cNvSpPr>
          <p:nvPr/>
        </p:nvSpPr>
        <p:spPr bwMode="auto">
          <a:xfrm>
            <a:off x="7696200" y="4648200"/>
            <a:ext cx="1403350" cy="9159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solidFill>
                  <a:srgbClr val="000099"/>
                </a:solidFill>
                <a:latin typeface="Arial" charset="0"/>
              </a:rPr>
              <a:t>Sequential</a:t>
            </a:r>
          </a:p>
          <a:p>
            <a:r>
              <a:rPr lang="en-US" sz="1800">
                <a:solidFill>
                  <a:srgbClr val="000099"/>
                </a:solidFill>
                <a:latin typeface="Arial" charset="0"/>
              </a:rPr>
              <a:t>Grids</a:t>
            </a:r>
          </a:p>
          <a:p>
            <a:r>
              <a:rPr lang="en-US" sz="1800">
                <a:solidFill>
                  <a:srgbClr val="000099"/>
                </a:solidFill>
                <a:latin typeface="Arial" charset="0"/>
              </a:rPr>
              <a:t>in Time</a:t>
            </a:r>
          </a:p>
        </p:txBody>
      </p:sp>
      <p:grpSp>
        <p:nvGrpSpPr>
          <p:cNvPr id="20" name="Group 4"/>
          <p:cNvGrpSpPr>
            <a:grpSpLocks/>
          </p:cNvGrpSpPr>
          <p:nvPr/>
        </p:nvGrpSpPr>
        <p:grpSpPr bwMode="auto">
          <a:xfrm>
            <a:off x="1231900" y="838200"/>
            <a:ext cx="3027363" cy="1157288"/>
            <a:chOff x="332" y="681"/>
            <a:chExt cx="1907" cy="729"/>
          </a:xfrm>
        </p:grpSpPr>
        <p:grpSp>
          <p:nvGrpSpPr>
            <p:cNvPr id="21" name="Group 5"/>
            <p:cNvGrpSpPr>
              <a:grpSpLocks/>
            </p:cNvGrpSpPr>
            <p:nvPr/>
          </p:nvGrpSpPr>
          <p:grpSpPr bwMode="auto">
            <a:xfrm>
              <a:off x="332" y="681"/>
              <a:ext cx="952" cy="729"/>
              <a:chOff x="343" y="681"/>
              <a:chExt cx="952" cy="729"/>
            </a:xfrm>
          </p:grpSpPr>
          <p:sp>
            <p:nvSpPr>
              <p:cNvPr id="39979" name="Freeform 6"/>
              <p:cNvSpPr>
                <a:spLocks noChangeAspect="1"/>
              </p:cNvSpPr>
              <p:nvPr/>
            </p:nvSpPr>
            <p:spPr bwMode="auto">
              <a:xfrm>
                <a:off x="600" y="885"/>
                <a:ext cx="81" cy="525"/>
              </a:xfrm>
              <a:custGeom>
                <a:avLst/>
                <a:gdLst>
                  <a:gd name="T0" fmla="*/ 9 w 208"/>
                  <a:gd name="T1" fmla="*/ 0 h 1536"/>
                  <a:gd name="T2" fmla="*/ 30 w 208"/>
                  <a:gd name="T3" fmla="*/ 23 h 1536"/>
                  <a:gd name="T4" fmla="*/ 1 w 208"/>
                  <a:gd name="T5" fmla="*/ 39 h 1536"/>
                  <a:gd name="T6" fmla="*/ 23 w 208"/>
                  <a:gd name="T7" fmla="*/ 62 h 1536"/>
                  <a:gd name="T8" fmla="*/ 1 w 208"/>
                  <a:gd name="T9" fmla="*/ 84 h 1536"/>
                  <a:gd name="T10" fmla="*/ 23 w 208"/>
                  <a:gd name="T11" fmla="*/ 95 h 1536"/>
                  <a:gd name="T12" fmla="*/ 9 w 208"/>
                  <a:gd name="T13" fmla="*/ 112 h 1536"/>
                  <a:gd name="T14" fmla="*/ 23 w 208"/>
                  <a:gd name="T15" fmla="*/ 129 h 1536"/>
                  <a:gd name="T16" fmla="*/ 1 w 208"/>
                  <a:gd name="T17" fmla="*/ 146 h 1536"/>
                  <a:gd name="T18" fmla="*/ 16 w 208"/>
                  <a:gd name="T19" fmla="*/ 157 h 1536"/>
                  <a:gd name="T20" fmla="*/ 9 w 208"/>
                  <a:gd name="T21" fmla="*/ 179 h 1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8"/>
                  <a:gd name="T34" fmla="*/ 0 h 1536"/>
                  <a:gd name="T35" fmla="*/ 208 w 208"/>
                  <a:gd name="T36" fmla="*/ 1536 h 1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8" h="1536">
                    <a:moveTo>
                      <a:pt x="56" y="0"/>
                    </a:moveTo>
                    <a:cubicBezTo>
                      <a:pt x="132" y="68"/>
                      <a:pt x="208" y="136"/>
                      <a:pt x="200" y="192"/>
                    </a:cubicBezTo>
                    <a:cubicBezTo>
                      <a:pt x="192" y="248"/>
                      <a:pt x="16" y="280"/>
                      <a:pt x="8" y="336"/>
                    </a:cubicBezTo>
                    <a:cubicBezTo>
                      <a:pt x="0" y="392"/>
                      <a:pt x="152" y="464"/>
                      <a:pt x="152" y="528"/>
                    </a:cubicBezTo>
                    <a:cubicBezTo>
                      <a:pt x="152" y="592"/>
                      <a:pt x="8" y="672"/>
                      <a:pt x="8" y="720"/>
                    </a:cubicBezTo>
                    <a:cubicBezTo>
                      <a:pt x="8" y="768"/>
                      <a:pt x="144" y="776"/>
                      <a:pt x="152" y="816"/>
                    </a:cubicBezTo>
                    <a:cubicBezTo>
                      <a:pt x="160" y="856"/>
                      <a:pt x="56" y="912"/>
                      <a:pt x="56" y="960"/>
                    </a:cubicBezTo>
                    <a:cubicBezTo>
                      <a:pt x="56" y="1008"/>
                      <a:pt x="160" y="1056"/>
                      <a:pt x="152" y="1104"/>
                    </a:cubicBezTo>
                    <a:cubicBezTo>
                      <a:pt x="144" y="1152"/>
                      <a:pt x="16" y="1208"/>
                      <a:pt x="8" y="1248"/>
                    </a:cubicBezTo>
                    <a:cubicBezTo>
                      <a:pt x="0" y="1288"/>
                      <a:pt x="96" y="1296"/>
                      <a:pt x="104" y="1344"/>
                    </a:cubicBezTo>
                    <a:cubicBezTo>
                      <a:pt x="112" y="1392"/>
                      <a:pt x="40" y="1496"/>
                      <a:pt x="56" y="1536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80" name="Text Box 7"/>
              <p:cNvSpPr txBox="1">
                <a:spLocks noChangeArrowheads="1"/>
              </p:cNvSpPr>
              <p:nvPr/>
            </p:nvSpPr>
            <p:spPr bwMode="auto">
              <a:xfrm>
                <a:off x="343" y="681"/>
                <a:ext cx="952" cy="213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>
                    <a:solidFill>
                      <a:srgbClr val="000099"/>
                    </a:solidFill>
                    <a:latin typeface="Arial" charset="0"/>
                  </a:rPr>
                  <a:t>CUDA Thread</a:t>
                </a:r>
              </a:p>
            </p:txBody>
          </p:sp>
        </p:grpSp>
        <p:sp>
          <p:nvSpPr>
            <p:cNvPr id="39977" name="Rectangle 8"/>
            <p:cNvSpPr>
              <a:spLocks noChangeArrowheads="1"/>
            </p:cNvSpPr>
            <p:nvPr/>
          </p:nvSpPr>
          <p:spPr bwMode="auto">
            <a:xfrm>
              <a:off x="1020" y="1029"/>
              <a:ext cx="1219" cy="265"/>
            </a:xfrm>
            <a:prstGeom prst="rect">
              <a:avLst/>
            </a:prstGeom>
            <a:solidFill>
              <a:srgbClr val="0033CC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85000"/>
                </a:lnSpc>
                <a:spcBef>
                  <a:spcPct val="10000"/>
                </a:spcBef>
              </a:pPr>
              <a:r>
                <a:rPr lang="en-US" sz="1800">
                  <a:solidFill>
                    <a:schemeClr val="bg1"/>
                  </a:solidFill>
                  <a:latin typeface="Arial" charset="0"/>
                </a:rPr>
                <a:t>Private Memory</a:t>
              </a:r>
            </a:p>
          </p:txBody>
        </p:sp>
        <p:sp>
          <p:nvSpPr>
            <p:cNvPr id="39978" name="Line 9"/>
            <p:cNvSpPr>
              <a:spLocks noChangeShapeType="1"/>
            </p:cNvSpPr>
            <p:nvPr/>
          </p:nvSpPr>
          <p:spPr bwMode="auto">
            <a:xfrm>
              <a:off x="653" y="1161"/>
              <a:ext cx="369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" name="Group 135"/>
          <p:cNvGrpSpPr>
            <a:grpSpLocks/>
          </p:cNvGrpSpPr>
          <p:nvPr/>
        </p:nvGrpSpPr>
        <p:grpSpPr bwMode="auto">
          <a:xfrm>
            <a:off x="1173163" y="2128838"/>
            <a:ext cx="3162300" cy="1444625"/>
            <a:chOff x="286" y="1480"/>
            <a:chExt cx="1992" cy="909"/>
          </a:xfrm>
        </p:grpSpPr>
        <p:grpSp>
          <p:nvGrpSpPr>
            <p:cNvPr id="23" name="Group 136"/>
            <p:cNvGrpSpPr>
              <a:grpSpLocks/>
            </p:cNvGrpSpPr>
            <p:nvPr/>
          </p:nvGrpSpPr>
          <p:grpSpPr bwMode="auto">
            <a:xfrm>
              <a:off x="286" y="1480"/>
              <a:ext cx="688" cy="909"/>
              <a:chOff x="286" y="1620"/>
              <a:chExt cx="688" cy="909"/>
            </a:xfrm>
          </p:grpSpPr>
          <p:grpSp>
            <p:nvGrpSpPr>
              <p:cNvPr id="24" name="Group 137"/>
              <p:cNvGrpSpPr>
                <a:grpSpLocks/>
              </p:cNvGrpSpPr>
              <p:nvPr/>
            </p:nvGrpSpPr>
            <p:grpSpPr bwMode="auto">
              <a:xfrm>
                <a:off x="286" y="1829"/>
                <a:ext cx="688" cy="700"/>
                <a:chOff x="967" y="1678"/>
                <a:chExt cx="688" cy="700"/>
              </a:xfrm>
            </p:grpSpPr>
            <p:sp>
              <p:nvSpPr>
                <p:cNvPr id="39963" name="Text Box 138"/>
                <p:cNvSpPr txBox="1">
                  <a:spLocks noChangeArrowheads="1"/>
                </p:cNvSpPr>
                <p:nvPr/>
              </p:nvSpPr>
              <p:spPr bwMode="auto">
                <a:xfrm>
                  <a:off x="967" y="1678"/>
                  <a:ext cx="688" cy="700"/>
                </a:xfrm>
                <a:prstGeom prst="rect">
                  <a:avLst/>
                </a:prstGeom>
                <a:noFill/>
                <a:ln w="28575">
                  <a:solidFill>
                    <a:srgbClr val="00CC00"/>
                  </a:solidFill>
                  <a:miter lim="800000"/>
                  <a:headEnd/>
                  <a:tailEnd/>
                </a:ln>
              </p:spPr>
              <p:txBody>
                <a:bodyPr lIns="0" rIns="0"/>
                <a:lstStyle/>
                <a:p>
                  <a:pPr algn="ctr">
                    <a:lnSpc>
                      <a:spcPct val="85000"/>
                    </a:lnSpc>
                    <a:spcBef>
                      <a:spcPct val="10000"/>
                    </a:spcBef>
                  </a:pPr>
                  <a:endParaRPr lang="es-ES_tradnl" sz="1200" b="1">
                    <a:latin typeface="Arial" charset="0"/>
                  </a:endParaRPr>
                </a:p>
              </p:txBody>
            </p:sp>
            <p:grpSp>
              <p:nvGrpSpPr>
                <p:cNvPr id="25" name="Group 139"/>
                <p:cNvGrpSpPr>
                  <a:grpSpLocks/>
                </p:cNvGrpSpPr>
                <p:nvPr/>
              </p:nvGrpSpPr>
              <p:grpSpPr bwMode="auto">
                <a:xfrm>
                  <a:off x="1037" y="1764"/>
                  <a:ext cx="554" cy="529"/>
                  <a:chOff x="1045" y="1780"/>
                  <a:chExt cx="806" cy="773"/>
                </a:xfrm>
              </p:grpSpPr>
              <p:sp>
                <p:nvSpPr>
                  <p:cNvPr id="39965" name="Freeform 140"/>
                  <p:cNvSpPr>
                    <a:spLocks/>
                  </p:cNvSpPr>
                  <p:nvPr/>
                </p:nvSpPr>
                <p:spPr bwMode="auto">
                  <a:xfrm>
                    <a:off x="1045" y="1780"/>
                    <a:ext cx="147" cy="773"/>
                  </a:xfrm>
                  <a:custGeom>
                    <a:avLst/>
                    <a:gdLst>
                      <a:gd name="T0" fmla="*/ 28 w 208"/>
                      <a:gd name="T1" fmla="*/ 0 h 1536"/>
                      <a:gd name="T2" fmla="*/ 100 w 208"/>
                      <a:gd name="T3" fmla="*/ 49 h 1536"/>
                      <a:gd name="T4" fmla="*/ 4 w 208"/>
                      <a:gd name="T5" fmla="*/ 85 h 1536"/>
                      <a:gd name="T6" fmla="*/ 76 w 208"/>
                      <a:gd name="T7" fmla="*/ 134 h 1536"/>
                      <a:gd name="T8" fmla="*/ 4 w 208"/>
                      <a:gd name="T9" fmla="*/ 182 h 1536"/>
                      <a:gd name="T10" fmla="*/ 76 w 208"/>
                      <a:gd name="T11" fmla="*/ 207 h 1536"/>
                      <a:gd name="T12" fmla="*/ 28 w 208"/>
                      <a:gd name="T13" fmla="*/ 243 h 1536"/>
                      <a:gd name="T14" fmla="*/ 76 w 208"/>
                      <a:gd name="T15" fmla="*/ 280 h 1536"/>
                      <a:gd name="T16" fmla="*/ 4 w 208"/>
                      <a:gd name="T17" fmla="*/ 316 h 1536"/>
                      <a:gd name="T18" fmla="*/ 52 w 208"/>
                      <a:gd name="T19" fmla="*/ 340 h 1536"/>
                      <a:gd name="T20" fmla="*/ 28 w 208"/>
                      <a:gd name="T21" fmla="*/ 389 h 1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08"/>
                      <a:gd name="T34" fmla="*/ 0 h 1536"/>
                      <a:gd name="T35" fmla="*/ 208 w 208"/>
                      <a:gd name="T36" fmla="*/ 1536 h 1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9966" name="Freeform 141"/>
                  <p:cNvSpPr>
                    <a:spLocks/>
                  </p:cNvSpPr>
                  <p:nvPr/>
                </p:nvSpPr>
                <p:spPr bwMode="auto">
                  <a:xfrm>
                    <a:off x="1116" y="1780"/>
                    <a:ext cx="147" cy="773"/>
                  </a:xfrm>
                  <a:custGeom>
                    <a:avLst/>
                    <a:gdLst>
                      <a:gd name="T0" fmla="*/ 28 w 208"/>
                      <a:gd name="T1" fmla="*/ 0 h 1536"/>
                      <a:gd name="T2" fmla="*/ 100 w 208"/>
                      <a:gd name="T3" fmla="*/ 49 h 1536"/>
                      <a:gd name="T4" fmla="*/ 4 w 208"/>
                      <a:gd name="T5" fmla="*/ 85 h 1536"/>
                      <a:gd name="T6" fmla="*/ 76 w 208"/>
                      <a:gd name="T7" fmla="*/ 134 h 1536"/>
                      <a:gd name="T8" fmla="*/ 4 w 208"/>
                      <a:gd name="T9" fmla="*/ 182 h 1536"/>
                      <a:gd name="T10" fmla="*/ 76 w 208"/>
                      <a:gd name="T11" fmla="*/ 207 h 1536"/>
                      <a:gd name="T12" fmla="*/ 28 w 208"/>
                      <a:gd name="T13" fmla="*/ 243 h 1536"/>
                      <a:gd name="T14" fmla="*/ 76 w 208"/>
                      <a:gd name="T15" fmla="*/ 280 h 1536"/>
                      <a:gd name="T16" fmla="*/ 4 w 208"/>
                      <a:gd name="T17" fmla="*/ 316 h 1536"/>
                      <a:gd name="T18" fmla="*/ 52 w 208"/>
                      <a:gd name="T19" fmla="*/ 340 h 1536"/>
                      <a:gd name="T20" fmla="*/ 28 w 208"/>
                      <a:gd name="T21" fmla="*/ 389 h 1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08"/>
                      <a:gd name="T34" fmla="*/ 0 h 1536"/>
                      <a:gd name="T35" fmla="*/ 208 w 208"/>
                      <a:gd name="T36" fmla="*/ 1536 h 1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9967" name="Freeform 142"/>
                  <p:cNvSpPr>
                    <a:spLocks/>
                  </p:cNvSpPr>
                  <p:nvPr/>
                </p:nvSpPr>
                <p:spPr bwMode="auto">
                  <a:xfrm>
                    <a:off x="1181" y="1780"/>
                    <a:ext cx="147" cy="773"/>
                  </a:xfrm>
                  <a:custGeom>
                    <a:avLst/>
                    <a:gdLst>
                      <a:gd name="T0" fmla="*/ 28 w 208"/>
                      <a:gd name="T1" fmla="*/ 0 h 1536"/>
                      <a:gd name="T2" fmla="*/ 100 w 208"/>
                      <a:gd name="T3" fmla="*/ 49 h 1536"/>
                      <a:gd name="T4" fmla="*/ 4 w 208"/>
                      <a:gd name="T5" fmla="*/ 85 h 1536"/>
                      <a:gd name="T6" fmla="*/ 76 w 208"/>
                      <a:gd name="T7" fmla="*/ 134 h 1536"/>
                      <a:gd name="T8" fmla="*/ 4 w 208"/>
                      <a:gd name="T9" fmla="*/ 182 h 1536"/>
                      <a:gd name="T10" fmla="*/ 76 w 208"/>
                      <a:gd name="T11" fmla="*/ 207 h 1536"/>
                      <a:gd name="T12" fmla="*/ 28 w 208"/>
                      <a:gd name="T13" fmla="*/ 243 h 1536"/>
                      <a:gd name="T14" fmla="*/ 76 w 208"/>
                      <a:gd name="T15" fmla="*/ 280 h 1536"/>
                      <a:gd name="T16" fmla="*/ 4 w 208"/>
                      <a:gd name="T17" fmla="*/ 316 h 1536"/>
                      <a:gd name="T18" fmla="*/ 52 w 208"/>
                      <a:gd name="T19" fmla="*/ 340 h 1536"/>
                      <a:gd name="T20" fmla="*/ 28 w 208"/>
                      <a:gd name="T21" fmla="*/ 389 h 1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08"/>
                      <a:gd name="T34" fmla="*/ 0 h 1536"/>
                      <a:gd name="T35" fmla="*/ 208 w 208"/>
                      <a:gd name="T36" fmla="*/ 1536 h 1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9968" name="Freeform 143"/>
                  <p:cNvSpPr>
                    <a:spLocks/>
                  </p:cNvSpPr>
                  <p:nvPr/>
                </p:nvSpPr>
                <p:spPr bwMode="auto">
                  <a:xfrm>
                    <a:off x="1247" y="1780"/>
                    <a:ext cx="147" cy="773"/>
                  </a:xfrm>
                  <a:custGeom>
                    <a:avLst/>
                    <a:gdLst>
                      <a:gd name="T0" fmla="*/ 28 w 208"/>
                      <a:gd name="T1" fmla="*/ 0 h 1536"/>
                      <a:gd name="T2" fmla="*/ 100 w 208"/>
                      <a:gd name="T3" fmla="*/ 49 h 1536"/>
                      <a:gd name="T4" fmla="*/ 4 w 208"/>
                      <a:gd name="T5" fmla="*/ 85 h 1536"/>
                      <a:gd name="T6" fmla="*/ 76 w 208"/>
                      <a:gd name="T7" fmla="*/ 134 h 1536"/>
                      <a:gd name="T8" fmla="*/ 4 w 208"/>
                      <a:gd name="T9" fmla="*/ 182 h 1536"/>
                      <a:gd name="T10" fmla="*/ 76 w 208"/>
                      <a:gd name="T11" fmla="*/ 207 h 1536"/>
                      <a:gd name="T12" fmla="*/ 28 w 208"/>
                      <a:gd name="T13" fmla="*/ 243 h 1536"/>
                      <a:gd name="T14" fmla="*/ 76 w 208"/>
                      <a:gd name="T15" fmla="*/ 280 h 1536"/>
                      <a:gd name="T16" fmla="*/ 4 w 208"/>
                      <a:gd name="T17" fmla="*/ 316 h 1536"/>
                      <a:gd name="T18" fmla="*/ 52 w 208"/>
                      <a:gd name="T19" fmla="*/ 340 h 1536"/>
                      <a:gd name="T20" fmla="*/ 28 w 208"/>
                      <a:gd name="T21" fmla="*/ 389 h 1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08"/>
                      <a:gd name="T34" fmla="*/ 0 h 1536"/>
                      <a:gd name="T35" fmla="*/ 208 w 208"/>
                      <a:gd name="T36" fmla="*/ 1536 h 1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9969" name="Freeform 144"/>
                  <p:cNvSpPr>
                    <a:spLocks/>
                  </p:cNvSpPr>
                  <p:nvPr/>
                </p:nvSpPr>
                <p:spPr bwMode="auto">
                  <a:xfrm>
                    <a:off x="1312" y="1780"/>
                    <a:ext cx="146" cy="773"/>
                  </a:xfrm>
                  <a:custGeom>
                    <a:avLst/>
                    <a:gdLst>
                      <a:gd name="T0" fmla="*/ 27 w 208"/>
                      <a:gd name="T1" fmla="*/ 0 h 1536"/>
                      <a:gd name="T2" fmla="*/ 98 w 208"/>
                      <a:gd name="T3" fmla="*/ 49 h 1536"/>
                      <a:gd name="T4" fmla="*/ 4 w 208"/>
                      <a:gd name="T5" fmla="*/ 85 h 1536"/>
                      <a:gd name="T6" fmla="*/ 75 w 208"/>
                      <a:gd name="T7" fmla="*/ 134 h 1536"/>
                      <a:gd name="T8" fmla="*/ 4 w 208"/>
                      <a:gd name="T9" fmla="*/ 182 h 1536"/>
                      <a:gd name="T10" fmla="*/ 75 w 208"/>
                      <a:gd name="T11" fmla="*/ 207 h 1536"/>
                      <a:gd name="T12" fmla="*/ 27 w 208"/>
                      <a:gd name="T13" fmla="*/ 243 h 1536"/>
                      <a:gd name="T14" fmla="*/ 75 w 208"/>
                      <a:gd name="T15" fmla="*/ 280 h 1536"/>
                      <a:gd name="T16" fmla="*/ 4 w 208"/>
                      <a:gd name="T17" fmla="*/ 316 h 1536"/>
                      <a:gd name="T18" fmla="*/ 51 w 208"/>
                      <a:gd name="T19" fmla="*/ 340 h 1536"/>
                      <a:gd name="T20" fmla="*/ 27 w 208"/>
                      <a:gd name="T21" fmla="*/ 389 h 1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08"/>
                      <a:gd name="T34" fmla="*/ 0 h 1536"/>
                      <a:gd name="T35" fmla="*/ 208 w 208"/>
                      <a:gd name="T36" fmla="*/ 1536 h 1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9970" name="Freeform 145"/>
                  <p:cNvSpPr>
                    <a:spLocks/>
                  </p:cNvSpPr>
                  <p:nvPr/>
                </p:nvSpPr>
                <p:spPr bwMode="auto">
                  <a:xfrm>
                    <a:off x="1378" y="1780"/>
                    <a:ext cx="146" cy="773"/>
                  </a:xfrm>
                  <a:custGeom>
                    <a:avLst/>
                    <a:gdLst>
                      <a:gd name="T0" fmla="*/ 27 w 208"/>
                      <a:gd name="T1" fmla="*/ 0 h 1536"/>
                      <a:gd name="T2" fmla="*/ 98 w 208"/>
                      <a:gd name="T3" fmla="*/ 49 h 1536"/>
                      <a:gd name="T4" fmla="*/ 4 w 208"/>
                      <a:gd name="T5" fmla="*/ 85 h 1536"/>
                      <a:gd name="T6" fmla="*/ 75 w 208"/>
                      <a:gd name="T7" fmla="*/ 134 h 1536"/>
                      <a:gd name="T8" fmla="*/ 4 w 208"/>
                      <a:gd name="T9" fmla="*/ 182 h 1536"/>
                      <a:gd name="T10" fmla="*/ 75 w 208"/>
                      <a:gd name="T11" fmla="*/ 207 h 1536"/>
                      <a:gd name="T12" fmla="*/ 27 w 208"/>
                      <a:gd name="T13" fmla="*/ 243 h 1536"/>
                      <a:gd name="T14" fmla="*/ 75 w 208"/>
                      <a:gd name="T15" fmla="*/ 280 h 1536"/>
                      <a:gd name="T16" fmla="*/ 4 w 208"/>
                      <a:gd name="T17" fmla="*/ 316 h 1536"/>
                      <a:gd name="T18" fmla="*/ 51 w 208"/>
                      <a:gd name="T19" fmla="*/ 340 h 1536"/>
                      <a:gd name="T20" fmla="*/ 27 w 208"/>
                      <a:gd name="T21" fmla="*/ 389 h 1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08"/>
                      <a:gd name="T34" fmla="*/ 0 h 1536"/>
                      <a:gd name="T35" fmla="*/ 208 w 208"/>
                      <a:gd name="T36" fmla="*/ 1536 h 1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9971" name="Freeform 146"/>
                  <p:cNvSpPr>
                    <a:spLocks/>
                  </p:cNvSpPr>
                  <p:nvPr/>
                </p:nvSpPr>
                <p:spPr bwMode="auto">
                  <a:xfrm>
                    <a:off x="1443" y="1780"/>
                    <a:ext cx="146" cy="773"/>
                  </a:xfrm>
                  <a:custGeom>
                    <a:avLst/>
                    <a:gdLst>
                      <a:gd name="T0" fmla="*/ 27 w 208"/>
                      <a:gd name="T1" fmla="*/ 0 h 1536"/>
                      <a:gd name="T2" fmla="*/ 98 w 208"/>
                      <a:gd name="T3" fmla="*/ 49 h 1536"/>
                      <a:gd name="T4" fmla="*/ 4 w 208"/>
                      <a:gd name="T5" fmla="*/ 85 h 1536"/>
                      <a:gd name="T6" fmla="*/ 75 w 208"/>
                      <a:gd name="T7" fmla="*/ 134 h 1536"/>
                      <a:gd name="T8" fmla="*/ 4 w 208"/>
                      <a:gd name="T9" fmla="*/ 182 h 1536"/>
                      <a:gd name="T10" fmla="*/ 75 w 208"/>
                      <a:gd name="T11" fmla="*/ 207 h 1536"/>
                      <a:gd name="T12" fmla="*/ 27 w 208"/>
                      <a:gd name="T13" fmla="*/ 243 h 1536"/>
                      <a:gd name="T14" fmla="*/ 75 w 208"/>
                      <a:gd name="T15" fmla="*/ 280 h 1536"/>
                      <a:gd name="T16" fmla="*/ 4 w 208"/>
                      <a:gd name="T17" fmla="*/ 316 h 1536"/>
                      <a:gd name="T18" fmla="*/ 51 w 208"/>
                      <a:gd name="T19" fmla="*/ 340 h 1536"/>
                      <a:gd name="T20" fmla="*/ 27 w 208"/>
                      <a:gd name="T21" fmla="*/ 389 h 1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08"/>
                      <a:gd name="T34" fmla="*/ 0 h 1536"/>
                      <a:gd name="T35" fmla="*/ 208 w 208"/>
                      <a:gd name="T36" fmla="*/ 1536 h 1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9972" name="Freeform 147"/>
                  <p:cNvSpPr>
                    <a:spLocks/>
                  </p:cNvSpPr>
                  <p:nvPr/>
                </p:nvSpPr>
                <p:spPr bwMode="auto">
                  <a:xfrm>
                    <a:off x="1509" y="1780"/>
                    <a:ext cx="146" cy="773"/>
                  </a:xfrm>
                  <a:custGeom>
                    <a:avLst/>
                    <a:gdLst>
                      <a:gd name="T0" fmla="*/ 27 w 208"/>
                      <a:gd name="T1" fmla="*/ 0 h 1536"/>
                      <a:gd name="T2" fmla="*/ 98 w 208"/>
                      <a:gd name="T3" fmla="*/ 49 h 1536"/>
                      <a:gd name="T4" fmla="*/ 4 w 208"/>
                      <a:gd name="T5" fmla="*/ 85 h 1536"/>
                      <a:gd name="T6" fmla="*/ 75 w 208"/>
                      <a:gd name="T7" fmla="*/ 134 h 1536"/>
                      <a:gd name="T8" fmla="*/ 4 w 208"/>
                      <a:gd name="T9" fmla="*/ 182 h 1536"/>
                      <a:gd name="T10" fmla="*/ 75 w 208"/>
                      <a:gd name="T11" fmla="*/ 207 h 1536"/>
                      <a:gd name="T12" fmla="*/ 27 w 208"/>
                      <a:gd name="T13" fmla="*/ 243 h 1536"/>
                      <a:gd name="T14" fmla="*/ 75 w 208"/>
                      <a:gd name="T15" fmla="*/ 280 h 1536"/>
                      <a:gd name="T16" fmla="*/ 4 w 208"/>
                      <a:gd name="T17" fmla="*/ 316 h 1536"/>
                      <a:gd name="T18" fmla="*/ 51 w 208"/>
                      <a:gd name="T19" fmla="*/ 340 h 1536"/>
                      <a:gd name="T20" fmla="*/ 27 w 208"/>
                      <a:gd name="T21" fmla="*/ 389 h 1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08"/>
                      <a:gd name="T34" fmla="*/ 0 h 1536"/>
                      <a:gd name="T35" fmla="*/ 208 w 208"/>
                      <a:gd name="T36" fmla="*/ 1536 h 1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9973" name="Freeform 148"/>
                  <p:cNvSpPr>
                    <a:spLocks/>
                  </p:cNvSpPr>
                  <p:nvPr/>
                </p:nvSpPr>
                <p:spPr bwMode="auto">
                  <a:xfrm>
                    <a:off x="1574" y="1780"/>
                    <a:ext cx="146" cy="773"/>
                  </a:xfrm>
                  <a:custGeom>
                    <a:avLst/>
                    <a:gdLst>
                      <a:gd name="T0" fmla="*/ 27 w 208"/>
                      <a:gd name="T1" fmla="*/ 0 h 1536"/>
                      <a:gd name="T2" fmla="*/ 98 w 208"/>
                      <a:gd name="T3" fmla="*/ 49 h 1536"/>
                      <a:gd name="T4" fmla="*/ 4 w 208"/>
                      <a:gd name="T5" fmla="*/ 85 h 1536"/>
                      <a:gd name="T6" fmla="*/ 75 w 208"/>
                      <a:gd name="T7" fmla="*/ 134 h 1536"/>
                      <a:gd name="T8" fmla="*/ 4 w 208"/>
                      <a:gd name="T9" fmla="*/ 182 h 1536"/>
                      <a:gd name="T10" fmla="*/ 75 w 208"/>
                      <a:gd name="T11" fmla="*/ 207 h 1536"/>
                      <a:gd name="T12" fmla="*/ 27 w 208"/>
                      <a:gd name="T13" fmla="*/ 243 h 1536"/>
                      <a:gd name="T14" fmla="*/ 75 w 208"/>
                      <a:gd name="T15" fmla="*/ 280 h 1536"/>
                      <a:gd name="T16" fmla="*/ 4 w 208"/>
                      <a:gd name="T17" fmla="*/ 316 h 1536"/>
                      <a:gd name="T18" fmla="*/ 51 w 208"/>
                      <a:gd name="T19" fmla="*/ 340 h 1536"/>
                      <a:gd name="T20" fmla="*/ 27 w 208"/>
                      <a:gd name="T21" fmla="*/ 389 h 1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08"/>
                      <a:gd name="T34" fmla="*/ 0 h 1536"/>
                      <a:gd name="T35" fmla="*/ 208 w 208"/>
                      <a:gd name="T36" fmla="*/ 1536 h 1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9974" name="Freeform 149"/>
                  <p:cNvSpPr>
                    <a:spLocks/>
                  </p:cNvSpPr>
                  <p:nvPr/>
                </p:nvSpPr>
                <p:spPr bwMode="auto">
                  <a:xfrm>
                    <a:off x="1640" y="1780"/>
                    <a:ext cx="145" cy="773"/>
                  </a:xfrm>
                  <a:custGeom>
                    <a:avLst/>
                    <a:gdLst>
                      <a:gd name="T0" fmla="*/ 27 w 208"/>
                      <a:gd name="T1" fmla="*/ 0 h 1536"/>
                      <a:gd name="T2" fmla="*/ 97 w 208"/>
                      <a:gd name="T3" fmla="*/ 49 h 1536"/>
                      <a:gd name="T4" fmla="*/ 4 w 208"/>
                      <a:gd name="T5" fmla="*/ 85 h 1536"/>
                      <a:gd name="T6" fmla="*/ 74 w 208"/>
                      <a:gd name="T7" fmla="*/ 134 h 1536"/>
                      <a:gd name="T8" fmla="*/ 4 w 208"/>
                      <a:gd name="T9" fmla="*/ 182 h 1536"/>
                      <a:gd name="T10" fmla="*/ 74 w 208"/>
                      <a:gd name="T11" fmla="*/ 207 h 1536"/>
                      <a:gd name="T12" fmla="*/ 27 w 208"/>
                      <a:gd name="T13" fmla="*/ 243 h 1536"/>
                      <a:gd name="T14" fmla="*/ 74 w 208"/>
                      <a:gd name="T15" fmla="*/ 280 h 1536"/>
                      <a:gd name="T16" fmla="*/ 4 w 208"/>
                      <a:gd name="T17" fmla="*/ 316 h 1536"/>
                      <a:gd name="T18" fmla="*/ 51 w 208"/>
                      <a:gd name="T19" fmla="*/ 340 h 1536"/>
                      <a:gd name="T20" fmla="*/ 27 w 208"/>
                      <a:gd name="T21" fmla="*/ 389 h 1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08"/>
                      <a:gd name="T34" fmla="*/ 0 h 1536"/>
                      <a:gd name="T35" fmla="*/ 208 w 208"/>
                      <a:gd name="T36" fmla="*/ 1536 h 1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9975" name="Freeform 150"/>
                  <p:cNvSpPr>
                    <a:spLocks/>
                  </p:cNvSpPr>
                  <p:nvPr/>
                </p:nvSpPr>
                <p:spPr bwMode="auto">
                  <a:xfrm>
                    <a:off x="1705" y="1780"/>
                    <a:ext cx="146" cy="773"/>
                  </a:xfrm>
                  <a:custGeom>
                    <a:avLst/>
                    <a:gdLst>
                      <a:gd name="T0" fmla="*/ 27 w 208"/>
                      <a:gd name="T1" fmla="*/ 0 h 1536"/>
                      <a:gd name="T2" fmla="*/ 98 w 208"/>
                      <a:gd name="T3" fmla="*/ 49 h 1536"/>
                      <a:gd name="T4" fmla="*/ 4 w 208"/>
                      <a:gd name="T5" fmla="*/ 85 h 1536"/>
                      <a:gd name="T6" fmla="*/ 75 w 208"/>
                      <a:gd name="T7" fmla="*/ 134 h 1536"/>
                      <a:gd name="T8" fmla="*/ 4 w 208"/>
                      <a:gd name="T9" fmla="*/ 182 h 1536"/>
                      <a:gd name="T10" fmla="*/ 75 w 208"/>
                      <a:gd name="T11" fmla="*/ 207 h 1536"/>
                      <a:gd name="T12" fmla="*/ 27 w 208"/>
                      <a:gd name="T13" fmla="*/ 243 h 1536"/>
                      <a:gd name="T14" fmla="*/ 75 w 208"/>
                      <a:gd name="T15" fmla="*/ 280 h 1536"/>
                      <a:gd name="T16" fmla="*/ 4 w 208"/>
                      <a:gd name="T17" fmla="*/ 316 h 1536"/>
                      <a:gd name="T18" fmla="*/ 51 w 208"/>
                      <a:gd name="T19" fmla="*/ 340 h 1536"/>
                      <a:gd name="T20" fmla="*/ 27 w 208"/>
                      <a:gd name="T21" fmla="*/ 389 h 1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08"/>
                      <a:gd name="T34" fmla="*/ 0 h 1536"/>
                      <a:gd name="T35" fmla="*/ 208 w 208"/>
                      <a:gd name="T36" fmla="*/ 1536 h 1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39962" name="Text Box 151"/>
              <p:cNvSpPr txBox="1">
                <a:spLocks noChangeArrowheads="1"/>
              </p:cNvSpPr>
              <p:nvPr/>
            </p:nvSpPr>
            <p:spPr bwMode="auto">
              <a:xfrm>
                <a:off x="376" y="1620"/>
                <a:ext cx="439" cy="213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>
                    <a:solidFill>
                      <a:srgbClr val="000099"/>
                    </a:solidFill>
                    <a:latin typeface="Arial" charset="0"/>
                  </a:rPr>
                  <a:t>Block</a:t>
                </a:r>
              </a:p>
            </p:txBody>
          </p:sp>
        </p:grpSp>
        <p:sp>
          <p:nvSpPr>
            <p:cNvPr id="39952" name="Rectangle 152"/>
            <p:cNvSpPr>
              <a:spLocks noChangeArrowheads="1"/>
            </p:cNvSpPr>
            <p:nvPr/>
          </p:nvSpPr>
          <p:spPr bwMode="auto">
            <a:xfrm>
              <a:off x="1355" y="1799"/>
              <a:ext cx="923" cy="480"/>
            </a:xfrm>
            <a:prstGeom prst="rect">
              <a:avLst/>
            </a:prstGeom>
            <a:solidFill>
              <a:srgbClr val="0033CC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85000"/>
                </a:lnSpc>
                <a:spcBef>
                  <a:spcPct val="10000"/>
                </a:spcBef>
              </a:pPr>
              <a:r>
                <a:rPr lang="en-US" sz="1800">
                  <a:solidFill>
                    <a:srgbClr val="FFFFFF"/>
                  </a:solidFill>
                  <a:latin typeface="Arial" charset="0"/>
                </a:rPr>
                <a:t>Local</a:t>
              </a:r>
            </a:p>
            <a:p>
              <a:pPr algn="ctr">
                <a:lnSpc>
                  <a:spcPct val="85000"/>
                </a:lnSpc>
                <a:spcBef>
                  <a:spcPct val="10000"/>
                </a:spcBef>
              </a:pPr>
              <a:r>
                <a:rPr lang="en-US" sz="1800">
                  <a:solidFill>
                    <a:srgbClr val="FFFFFF"/>
                  </a:solidFill>
                  <a:latin typeface="Arial" charset="0"/>
                </a:rPr>
                <a:t>Memory</a:t>
              </a:r>
            </a:p>
          </p:txBody>
        </p:sp>
        <p:grpSp>
          <p:nvGrpSpPr>
            <p:cNvPr id="26" name="Group 153"/>
            <p:cNvGrpSpPr>
              <a:grpSpLocks/>
            </p:cNvGrpSpPr>
            <p:nvPr/>
          </p:nvGrpSpPr>
          <p:grpSpPr bwMode="auto">
            <a:xfrm>
              <a:off x="977" y="1849"/>
              <a:ext cx="369" cy="380"/>
              <a:chOff x="977" y="1843"/>
              <a:chExt cx="369" cy="380"/>
            </a:xfrm>
          </p:grpSpPr>
          <p:sp>
            <p:nvSpPr>
              <p:cNvPr id="39954" name="Line 154"/>
              <p:cNvSpPr>
                <a:spLocks noChangeShapeType="1"/>
              </p:cNvSpPr>
              <p:nvPr/>
            </p:nvSpPr>
            <p:spPr bwMode="auto">
              <a:xfrm>
                <a:off x="977" y="2033"/>
                <a:ext cx="369" cy="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55" name="Line 155"/>
              <p:cNvSpPr>
                <a:spLocks noChangeShapeType="1"/>
              </p:cNvSpPr>
              <p:nvPr/>
            </p:nvSpPr>
            <p:spPr bwMode="auto">
              <a:xfrm>
                <a:off x="977" y="1969"/>
                <a:ext cx="369" cy="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56" name="Line 156"/>
              <p:cNvSpPr>
                <a:spLocks noChangeShapeType="1"/>
              </p:cNvSpPr>
              <p:nvPr/>
            </p:nvSpPr>
            <p:spPr bwMode="auto">
              <a:xfrm>
                <a:off x="977" y="1906"/>
                <a:ext cx="369" cy="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57" name="Line 157"/>
              <p:cNvSpPr>
                <a:spLocks noChangeShapeType="1"/>
              </p:cNvSpPr>
              <p:nvPr/>
            </p:nvSpPr>
            <p:spPr bwMode="auto">
              <a:xfrm>
                <a:off x="977" y="2096"/>
                <a:ext cx="369" cy="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58" name="Line 158"/>
              <p:cNvSpPr>
                <a:spLocks noChangeShapeType="1"/>
              </p:cNvSpPr>
              <p:nvPr/>
            </p:nvSpPr>
            <p:spPr bwMode="auto">
              <a:xfrm>
                <a:off x="977" y="2159"/>
                <a:ext cx="369" cy="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59" name="Line 159"/>
              <p:cNvSpPr>
                <a:spLocks noChangeShapeType="1"/>
              </p:cNvSpPr>
              <p:nvPr/>
            </p:nvSpPr>
            <p:spPr bwMode="auto">
              <a:xfrm>
                <a:off x="977" y="1843"/>
                <a:ext cx="369" cy="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60" name="Line 160"/>
              <p:cNvSpPr>
                <a:spLocks noChangeShapeType="1"/>
              </p:cNvSpPr>
              <p:nvPr/>
            </p:nvSpPr>
            <p:spPr bwMode="auto">
              <a:xfrm>
                <a:off x="977" y="2223"/>
                <a:ext cx="369" cy="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09538"/>
            <a:ext cx="8281987" cy="708025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accent2"/>
                </a:solidFill>
              </a:rPr>
              <a:t>Fermi</a:t>
            </a:r>
            <a:r>
              <a:rPr lang="en-US" dirty="0" smtClean="0"/>
              <a:t> </a:t>
            </a:r>
            <a:r>
              <a:rPr lang="en-US" dirty="0" smtClean="0"/>
              <a:t>Architecture</a:t>
            </a:r>
            <a:endParaRPr lang="en-AU" dirty="0" smtClean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990600"/>
            <a:ext cx="8270875" cy="5111750"/>
          </a:xfrm>
        </p:spPr>
        <p:txBody>
          <a:bodyPr/>
          <a:lstStyle/>
          <a:p>
            <a:pPr eaLnBrk="1" hangingPunct="1"/>
            <a:r>
              <a:rPr lang="en-US" sz="2400" smtClean="0"/>
              <a:t>Each SIMD processor has</a:t>
            </a:r>
          </a:p>
          <a:p>
            <a:pPr lvl="1" eaLnBrk="1" hangingPunct="1"/>
            <a:r>
              <a:rPr lang="en-US" sz="2000" smtClean="0"/>
              <a:t>Two SIMD thread schedulers, two instruction dispatch units</a:t>
            </a:r>
          </a:p>
          <a:p>
            <a:pPr lvl="1" eaLnBrk="1" hangingPunct="1"/>
            <a:r>
              <a:rPr lang="en-US" sz="2000" smtClean="0"/>
              <a:t>16 SIMD lanes (SIMD width=32, chime=2 cycles), 16 load-store units, 4 special function units</a:t>
            </a:r>
          </a:p>
          <a:p>
            <a:pPr lvl="1" eaLnBrk="1" hangingPunct="1"/>
            <a:r>
              <a:rPr lang="en-US" sz="2000" smtClean="0"/>
              <a:t>Thus, two threads of SIMD instructions are scheduled every two clock cycles</a:t>
            </a:r>
          </a:p>
          <a:p>
            <a:pPr eaLnBrk="1" hangingPunct="1"/>
            <a:r>
              <a:rPr lang="en-US" sz="2400" smtClean="0"/>
              <a:t>Fast double precision</a:t>
            </a:r>
          </a:p>
          <a:p>
            <a:pPr eaLnBrk="1" hangingPunct="1"/>
            <a:r>
              <a:rPr lang="en-US" sz="2400" smtClean="0"/>
              <a:t>Caches for GPU memory: L1, L2</a:t>
            </a:r>
          </a:p>
          <a:p>
            <a:pPr eaLnBrk="1" hangingPunct="1"/>
            <a:r>
              <a:rPr lang="en-US" sz="2400" smtClean="0"/>
              <a:t>64-bit addressing and unified address space</a:t>
            </a:r>
          </a:p>
          <a:p>
            <a:pPr eaLnBrk="1" hangingPunct="1"/>
            <a:r>
              <a:rPr lang="en-US" sz="2400" smtClean="0"/>
              <a:t>Error correcting codes</a:t>
            </a:r>
          </a:p>
          <a:p>
            <a:pPr eaLnBrk="1" hangingPunct="1"/>
            <a:r>
              <a:rPr lang="en-US" sz="2400" smtClean="0"/>
              <a:t>Faster context switching</a:t>
            </a:r>
          </a:p>
          <a:p>
            <a:pPr eaLnBrk="1" hangingPunct="1"/>
            <a:r>
              <a:rPr lang="en-US" sz="2400" smtClean="0"/>
              <a:t>Faster atomic instructions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09538"/>
            <a:ext cx="8281987" cy="708025"/>
          </a:xfrm>
        </p:spPr>
        <p:txBody>
          <a:bodyPr/>
          <a:lstStyle/>
          <a:p>
            <a:pPr eaLnBrk="1" hangingPunct="1"/>
            <a:r>
              <a:rPr lang="en-US" smtClean="0"/>
              <a:t>Fermi Multithreaded SIMD Proc.</a:t>
            </a:r>
            <a:endParaRPr lang="en-AU" smtClean="0"/>
          </a:p>
        </p:txBody>
      </p:sp>
      <p:pic>
        <p:nvPicPr>
          <p:cNvPr id="41988" name="Picture 8" descr="f04-15-97801238387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066800"/>
            <a:ext cx="5276850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900113"/>
            <a:ext cx="4679950" cy="526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09538"/>
            <a:ext cx="8281987" cy="708025"/>
          </a:xfrm>
        </p:spPr>
        <p:txBody>
          <a:bodyPr/>
          <a:lstStyle/>
          <a:p>
            <a:pPr eaLnBrk="1" hangingPunct="1"/>
            <a:r>
              <a:rPr lang="en-US" smtClean="0"/>
              <a:t>Kepler Architecture Innovations</a:t>
            </a:r>
            <a:endParaRPr lang="en-AU" smtClean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990600"/>
            <a:ext cx="8270875" cy="5111750"/>
          </a:xfrm>
        </p:spPr>
        <p:txBody>
          <a:bodyPr/>
          <a:lstStyle/>
          <a:p>
            <a:pPr eaLnBrk="1" hangingPunct="1"/>
            <a:r>
              <a:rPr lang="en-US" sz="2400" smtClean="0"/>
              <a:t>Each SIMD processor has</a:t>
            </a:r>
          </a:p>
          <a:p>
            <a:pPr lvl="1" eaLnBrk="1" hangingPunct="1"/>
            <a:r>
              <a:rPr lang="en-US" sz="2000" smtClean="0"/>
              <a:t>4 SIMD thread schedulers</a:t>
            </a:r>
          </a:p>
          <a:p>
            <a:pPr lvl="1" eaLnBrk="1" hangingPunct="1"/>
            <a:r>
              <a:rPr lang="en-US" sz="2000" smtClean="0"/>
              <a:t>Each with 2 dispatch units – Instruction Level Parallelism</a:t>
            </a:r>
          </a:p>
          <a:p>
            <a:pPr lvl="1" eaLnBrk="1" hangingPunct="1"/>
            <a:r>
              <a:rPr lang="en-US" sz="2000" smtClean="0"/>
              <a:t>32 SIMD lanes for each SIMD thread (chime = 1 cycle)</a:t>
            </a:r>
          </a:p>
          <a:p>
            <a:pPr lvl="1" eaLnBrk="1" hangingPunct="1"/>
            <a:r>
              <a:rPr lang="en-US" sz="2000" smtClean="0"/>
              <a:t>Thus, two instructions of 4 threads of SIMD instructions are scheduled every clock cycle</a:t>
            </a:r>
          </a:p>
          <a:p>
            <a:pPr eaLnBrk="1" hangingPunct="1"/>
            <a:r>
              <a:rPr lang="en-US" sz="2400" smtClean="0"/>
              <a:t>Compiler determines when instructions are ready to issue</a:t>
            </a:r>
          </a:p>
          <a:p>
            <a:pPr lvl="1" eaLnBrk="1" hangingPunct="1"/>
            <a:r>
              <a:rPr lang="en-US" sz="2000" smtClean="0"/>
              <a:t>This information is included in the instruction</a:t>
            </a:r>
          </a:p>
          <a:p>
            <a:pPr eaLnBrk="1" hangingPunct="1"/>
            <a:r>
              <a:rPr lang="en-US" sz="2400" smtClean="0"/>
              <a:t>Even faster atomic instructions</a:t>
            </a:r>
          </a:p>
          <a:p>
            <a:pPr eaLnBrk="1" hangingPunct="1"/>
            <a:r>
              <a:rPr lang="en-US" sz="2400" smtClean="0"/>
              <a:t>Shuffle instructions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09538"/>
            <a:ext cx="8281987" cy="708025"/>
          </a:xfrm>
        </p:spPr>
        <p:txBody>
          <a:bodyPr/>
          <a:lstStyle/>
          <a:p>
            <a:pPr eaLnBrk="1" hangingPunct="1"/>
            <a:r>
              <a:rPr lang="en-US" smtClean="0"/>
              <a:t>Kepler Multithreaded SIMD Proc.</a:t>
            </a:r>
            <a:endParaRPr lang="en-AU" smtClean="0"/>
          </a:p>
        </p:txBody>
      </p:sp>
      <p:pic>
        <p:nvPicPr>
          <p:cNvPr id="4403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900113"/>
            <a:ext cx="4679950" cy="526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41675" y="838200"/>
            <a:ext cx="5240338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Maxwell: more energy efficient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Successor of </a:t>
            </a:r>
            <a:r>
              <a:rPr lang="en-US" dirty="0" err="1" smtClean="0"/>
              <a:t>Kepler</a:t>
            </a:r>
            <a:r>
              <a:rPr lang="en-US" dirty="0" smtClean="0"/>
              <a:t>:</a:t>
            </a:r>
          </a:p>
          <a:p>
            <a:r>
              <a:rPr lang="en-US" dirty="0" smtClean="0"/>
              <a:t>Feb 2014 -&gt; </a:t>
            </a:r>
            <a:r>
              <a:rPr lang="en-US" dirty="0" err="1" smtClean="0"/>
              <a:t>GeForse</a:t>
            </a:r>
            <a:r>
              <a:rPr lang="en-US" dirty="0" smtClean="0"/>
              <a:t> </a:t>
            </a:r>
            <a:r>
              <a:rPr lang="en-US" dirty="0" err="1" smtClean="0"/>
              <a:t>GTX</a:t>
            </a:r>
            <a:r>
              <a:rPr lang="en-US" dirty="0" smtClean="0"/>
              <a:t> 750 series</a:t>
            </a:r>
          </a:p>
          <a:p>
            <a:r>
              <a:rPr lang="en-US" dirty="0" smtClean="0"/>
              <a:t>L2 increased from 256 </a:t>
            </a:r>
            <a:r>
              <a:rPr lang="en-US" dirty="0" err="1" smtClean="0"/>
              <a:t>KiB</a:t>
            </a:r>
            <a:r>
              <a:rPr lang="en-US" dirty="0" smtClean="0"/>
              <a:t> to 2MiB</a:t>
            </a:r>
          </a:p>
          <a:p>
            <a:r>
              <a:rPr lang="en-US" dirty="0" smtClean="0"/>
              <a:t>Memory bus reduced from 192 to 128 bits (saving power)</a:t>
            </a:r>
          </a:p>
          <a:p>
            <a:r>
              <a:rPr lang="en-US" dirty="0" smtClean="0"/>
              <a:t>4 warp schedulers (per SM) do not share cores anymore</a:t>
            </a:r>
          </a:p>
          <a:p>
            <a:pPr lvl="1"/>
            <a:r>
              <a:rPr lang="en-US" dirty="0" smtClean="0"/>
              <a:t>Texture units and FP64 still shared</a:t>
            </a:r>
          </a:p>
          <a:p>
            <a:endParaRPr lang="en-US" dirty="0" smtClean="0"/>
          </a:p>
          <a:p>
            <a:r>
              <a:rPr lang="en-US" dirty="0" smtClean="0"/>
              <a:t>Claims, compared to </a:t>
            </a:r>
            <a:r>
              <a:rPr lang="en-US" dirty="0" err="1" smtClean="0"/>
              <a:t>Kepler</a:t>
            </a:r>
            <a:endParaRPr lang="en-US" dirty="0" smtClean="0"/>
          </a:p>
          <a:p>
            <a:pPr lvl="1"/>
            <a:r>
              <a:rPr lang="en-US" dirty="0" smtClean="0"/>
              <a:t>1.35 x performance per core</a:t>
            </a:r>
          </a:p>
          <a:p>
            <a:pPr lvl="1"/>
            <a:r>
              <a:rPr lang="en-US" dirty="0" smtClean="0"/>
              <a:t>2x more energy efficient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Maxwell vs. </a:t>
            </a:r>
            <a:r>
              <a:rPr lang="en-US" dirty="0" err="1" smtClean="0"/>
              <a:t>Kepler</a:t>
            </a:r>
            <a:r>
              <a:rPr lang="en-US" dirty="0" smtClean="0"/>
              <a:t>: comparing 1 SM</a:t>
            </a:r>
            <a:endParaRPr lang="en-US" dirty="0"/>
          </a:p>
        </p:txBody>
      </p:sp>
      <p:pic>
        <p:nvPicPr>
          <p:cNvPr id="167938" name="Picture 2" descr="nvidia kepler vs maxwell s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908720"/>
            <a:ext cx="6876256" cy="57836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Maxwell vs. </a:t>
            </a:r>
            <a:r>
              <a:rPr lang="en-US" dirty="0" err="1" smtClean="0"/>
              <a:t>Kepler</a:t>
            </a:r>
            <a:r>
              <a:rPr lang="en-US" dirty="0" smtClean="0"/>
              <a:t> vs. Fermi</a:t>
            </a:r>
            <a:endParaRPr lang="en-US" dirty="0"/>
          </a:p>
        </p:txBody>
      </p:sp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908720"/>
            <a:ext cx="6840760" cy="5788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 bwMode="auto">
          <a:xfrm>
            <a:off x="5508104" y="3140969"/>
            <a:ext cx="720080" cy="432048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5508104" y="2780929"/>
            <a:ext cx="792088" cy="432048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</a:endParaRPr>
          </a:p>
        </p:txBody>
      </p:sp>
      <p:pic>
        <p:nvPicPr>
          <p:cNvPr id="860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2636912"/>
            <a:ext cx="2027064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7308304" y="2132856"/>
            <a:ext cx="20249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Mandelbroth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 bwMode="auto">
          <a:xfrm>
            <a:off x="5436096" y="5661248"/>
            <a:ext cx="720080" cy="432048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60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6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GPUs vs. Vector machines</a:t>
            </a:r>
            <a:endParaRPr lang="en-AU" dirty="0" smtClean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Similarities to vector machines:</a:t>
            </a:r>
          </a:p>
          <a:p>
            <a:pPr lvl="1" eaLnBrk="1" hangingPunct="1"/>
            <a:r>
              <a:rPr lang="en-US" dirty="0" smtClean="0"/>
              <a:t>Works well with data-level parallel problems</a:t>
            </a:r>
          </a:p>
          <a:p>
            <a:pPr lvl="1" eaLnBrk="1" hangingPunct="1"/>
            <a:r>
              <a:rPr lang="en-US" dirty="0" smtClean="0"/>
              <a:t>Scatter-gather transfers</a:t>
            </a:r>
          </a:p>
          <a:p>
            <a:pPr lvl="1" eaLnBrk="1" hangingPunct="1"/>
            <a:r>
              <a:rPr lang="en-US" dirty="0" smtClean="0"/>
              <a:t>Mask registers</a:t>
            </a:r>
          </a:p>
          <a:p>
            <a:pPr lvl="1" eaLnBrk="1" hangingPunct="1"/>
            <a:r>
              <a:rPr lang="en-US" dirty="0" smtClean="0"/>
              <a:t>Large register files</a:t>
            </a:r>
          </a:p>
          <a:p>
            <a:pPr lvl="1" eaLnBrk="1" hangingPunct="1"/>
            <a:endParaRPr lang="en-US" dirty="0" smtClean="0"/>
          </a:p>
          <a:p>
            <a:pPr eaLnBrk="1" hangingPunct="1"/>
            <a:r>
              <a:rPr lang="en-US" dirty="0" err="1" smtClean="0"/>
              <a:t>GPU</a:t>
            </a:r>
            <a:r>
              <a:rPr lang="en-US" dirty="0" smtClean="0"/>
              <a:t> Differences</a:t>
            </a:r>
            <a:r>
              <a:rPr lang="en-US" dirty="0" smtClean="0"/>
              <a:t>:</a:t>
            </a:r>
          </a:p>
          <a:p>
            <a:pPr lvl="1" eaLnBrk="1" hangingPunct="1"/>
            <a:r>
              <a:rPr lang="en-US" dirty="0" smtClean="0"/>
              <a:t>No scalar processor </a:t>
            </a:r>
          </a:p>
          <a:p>
            <a:pPr lvl="2" eaLnBrk="1" hangingPunct="1"/>
            <a:r>
              <a:rPr lang="en-US" dirty="0" smtClean="0"/>
              <a:t>use Host processor for this</a:t>
            </a:r>
          </a:p>
          <a:p>
            <a:pPr lvl="1" eaLnBrk="1" hangingPunct="1"/>
            <a:r>
              <a:rPr lang="en-US" dirty="0" smtClean="0"/>
              <a:t>Uses multithreading to hide memory latency</a:t>
            </a:r>
          </a:p>
          <a:p>
            <a:pPr lvl="1" eaLnBrk="1" hangingPunct="1"/>
            <a:r>
              <a:rPr lang="en-US" dirty="0" smtClean="0"/>
              <a:t>Has many functional units, as opposed to a few deeply pipelined units like a vector processor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VMIPS Instructions</a:t>
            </a:r>
            <a:endParaRPr lang="en-AU" dirty="0" smtClean="0"/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9400" y="1073150"/>
            <a:ext cx="8864600" cy="54038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ADDVV.D:  add two vectors (of Doubles)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ADDVS.D:  add vector to a scalar (Doubles)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LV/SV:  vector load and vector store from address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Example:  DAXPY ((double) Y=a*X+Y), inner loop of </a:t>
            </a:r>
            <a:r>
              <a:rPr lang="en-US" sz="2400" dirty="0" err="1" smtClean="0"/>
              <a:t>Linpack</a:t>
            </a: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L.D	F0,a		; load scalar a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LV		V1,Rx		; load vector X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MULVS.D	V2,V1,F0	; vector-scalar multiply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LV		V3,Ry		; load vector Y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ADDVV	V4,V2,V3	; add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SV		Ry,V4		; store the result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Requires 6 instructions vs. almost 600 for MIPS</a:t>
            </a:r>
            <a:endParaRPr lang="en-US" dirty="0" smtClean="0"/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1259632" y="1412776"/>
            <a:ext cx="360040" cy="0"/>
          </a:xfrm>
          <a:prstGeom prst="line">
            <a:avLst/>
          </a:prstGeom>
          <a:noFill/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>
            <a:off x="1259632" y="1844824"/>
            <a:ext cx="360040" cy="0"/>
          </a:xfrm>
          <a:prstGeom prst="line">
            <a:avLst/>
          </a:prstGeom>
          <a:noFill/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GPUs vs. Vector machines </a:t>
            </a:r>
            <a:r>
              <a:rPr lang="en-US" sz="2400" dirty="0" smtClean="0"/>
              <a:t>(pg 308 </a:t>
            </a:r>
            <a:r>
              <a:rPr lang="en-US" sz="2400" dirty="0" err="1" smtClean="0"/>
              <a:t>e.v</a:t>
            </a:r>
            <a:r>
              <a:rPr lang="en-US" sz="2400" dirty="0" smtClean="0"/>
              <a:t>.)</a:t>
            </a:r>
            <a:endParaRPr lang="en-AU" dirty="0" smtClean="0"/>
          </a:p>
        </p:txBody>
      </p:sp>
      <p:pic>
        <p:nvPicPr>
          <p:cNvPr id="46084" name="Picture 4" descr="f04-22-97801238387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0488" y="987425"/>
            <a:ext cx="8535178" cy="5609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Loop-Level Parallelism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Detection of parallelism</a:t>
            </a:r>
          </a:p>
          <a:p>
            <a:r>
              <a:rPr lang="en-US" dirty="0" smtClean="0"/>
              <a:t>Enhancing loop parallelism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09538"/>
            <a:ext cx="8281987" cy="708025"/>
          </a:xfrm>
        </p:spPr>
        <p:txBody>
          <a:bodyPr/>
          <a:lstStyle/>
          <a:p>
            <a:pPr eaLnBrk="1" hangingPunct="1"/>
            <a:r>
              <a:rPr lang="en-US" dirty="0" smtClean="0"/>
              <a:t>Detecting Loop-Level Parallelism</a:t>
            </a:r>
            <a:endParaRPr lang="en-AU" dirty="0" smtClean="0"/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dirty="0" smtClean="0"/>
              <a:t>Focuses on determining whether data accesses in later iterations are dependent on data values produced in earlier iterations</a:t>
            </a:r>
          </a:p>
          <a:p>
            <a:pPr lvl="1" eaLnBrk="1" hangingPunct="1"/>
            <a:r>
              <a:rPr lang="en-US" sz="2000" dirty="0" smtClean="0"/>
              <a:t>Loop-carried dependence</a:t>
            </a:r>
          </a:p>
          <a:p>
            <a:pPr eaLnBrk="1" hangingPunct="1"/>
            <a:endParaRPr lang="nn-NO" dirty="0" smtClean="0"/>
          </a:p>
          <a:p>
            <a:pPr eaLnBrk="1" hangingPunct="1"/>
            <a:r>
              <a:rPr lang="nn-NO" dirty="0" smtClean="0"/>
              <a:t>Example 1:</a:t>
            </a:r>
          </a:p>
          <a:p>
            <a:pPr eaLnBrk="1" hangingPunct="1"/>
            <a:endParaRPr lang="nn-NO" dirty="0" smtClean="0"/>
          </a:p>
          <a:p>
            <a:pPr eaLnBrk="1" hangingPunct="1">
              <a:buFont typeface="Wingdings" pitchFamily="2" charset="2"/>
              <a:buNone/>
            </a:pPr>
            <a:r>
              <a:rPr lang="nn-NO" dirty="0" smtClean="0"/>
              <a:t>	</a:t>
            </a:r>
            <a:r>
              <a:rPr lang="nn-NO" sz="20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for (i=999; i&gt;=0; i=i-1)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		x[</a:t>
            </a:r>
            <a:r>
              <a:rPr lang="en-US" sz="2000" b="1" dirty="0" err="1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] = x[</a:t>
            </a:r>
            <a:r>
              <a:rPr lang="en-US" sz="2000" b="1" dirty="0" err="1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] + s;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No loop-carried dependence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09538"/>
            <a:ext cx="8281987" cy="708025"/>
          </a:xfrm>
        </p:spPr>
        <p:txBody>
          <a:bodyPr/>
          <a:lstStyle/>
          <a:p>
            <a:pPr eaLnBrk="1" hangingPunct="1"/>
            <a:r>
              <a:rPr lang="en-US" smtClean="0"/>
              <a:t>Loop-Level Parallelism</a:t>
            </a:r>
            <a:endParaRPr lang="en-AU" smtClean="0"/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nn-NO" dirty="0" smtClean="0"/>
              <a:t>Example 2:</a:t>
            </a:r>
          </a:p>
          <a:p>
            <a:pPr eaLnBrk="1" hangingPunct="1"/>
            <a:endParaRPr lang="nn-NO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sz="2000" dirty="0" smtClean="0"/>
              <a:t>	</a:t>
            </a:r>
            <a:r>
              <a:rPr lang="en-US" sz="20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for (</a:t>
            </a:r>
            <a:r>
              <a:rPr lang="en-US" sz="2000" b="1" dirty="0" err="1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=0; </a:t>
            </a:r>
            <a:r>
              <a:rPr lang="en-US" sz="2000" b="1" dirty="0" err="1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&lt;100; </a:t>
            </a:r>
            <a:r>
              <a:rPr lang="en-US" sz="2000" b="1" dirty="0" err="1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=i+1) {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		A[i+1] = A[</a:t>
            </a:r>
            <a:r>
              <a:rPr lang="en-US" sz="2000" b="1" dirty="0" err="1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] + C[</a:t>
            </a:r>
            <a:r>
              <a:rPr lang="en-US" sz="2000" b="1" dirty="0" err="1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];   /* S1 */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		B[i+1] = B[</a:t>
            </a:r>
            <a:r>
              <a:rPr lang="en-US" sz="2000" b="1" dirty="0" err="1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] + A[i+1]; /* S2 */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	}</a:t>
            </a:r>
            <a:endParaRPr lang="nn-NO" sz="2000" b="1" dirty="0" smtClean="0">
              <a:solidFill>
                <a:schemeClr val="accent2"/>
              </a:solidFill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nn-NO" dirty="0" smtClean="0"/>
              <a:t>	</a:t>
            </a:r>
          </a:p>
          <a:p>
            <a:pPr eaLnBrk="1" hangingPunct="1"/>
            <a:r>
              <a:rPr lang="nn-NO" dirty="0" smtClean="0"/>
              <a:t>S1 and S2 use values computed by S1 in previous iteration</a:t>
            </a:r>
          </a:p>
          <a:p>
            <a:pPr eaLnBrk="1" hangingPunct="1"/>
            <a:r>
              <a:rPr lang="nn-NO" dirty="0" smtClean="0"/>
              <a:t>S2 uses value computed by S1 in same iteration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09538"/>
            <a:ext cx="8281987" cy="708025"/>
          </a:xfrm>
        </p:spPr>
        <p:txBody>
          <a:bodyPr/>
          <a:lstStyle/>
          <a:p>
            <a:pPr eaLnBrk="1" hangingPunct="1"/>
            <a:r>
              <a:rPr lang="en-US" smtClean="0"/>
              <a:t>Loop-Level Parallelism</a:t>
            </a:r>
            <a:endParaRPr lang="en-AU" smtClean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/>
              <a:t>Example 3: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000" dirty="0" smtClean="0"/>
              <a:t>	</a:t>
            </a:r>
            <a:r>
              <a:rPr lang="en-US" sz="20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for (</a:t>
            </a:r>
            <a:r>
              <a:rPr lang="en-US" sz="2000" b="1" dirty="0" err="1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=0; </a:t>
            </a:r>
            <a:r>
              <a:rPr lang="en-US" sz="2000" b="1" dirty="0" err="1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&lt;100; </a:t>
            </a:r>
            <a:r>
              <a:rPr lang="en-US" sz="2000" b="1" dirty="0" err="1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=i+1) {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		A[</a:t>
            </a:r>
            <a:r>
              <a:rPr lang="en-US" sz="2000" b="1" dirty="0" err="1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] = A[</a:t>
            </a:r>
            <a:r>
              <a:rPr lang="en-US" sz="2000" b="1" dirty="0" err="1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] + B[</a:t>
            </a:r>
            <a:r>
              <a:rPr lang="en-US" sz="2000" b="1" dirty="0" err="1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];   /* S1 */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		B[i+1] = C[</a:t>
            </a:r>
            <a:r>
              <a:rPr lang="en-US" sz="2000" b="1" dirty="0" err="1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] + D[</a:t>
            </a:r>
            <a:r>
              <a:rPr lang="en-US" sz="2000" b="1" dirty="0" err="1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]; /* S2 */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	}</a:t>
            </a:r>
          </a:p>
          <a:p>
            <a:pPr eaLnBrk="1" hangingPunct="1">
              <a:defRPr/>
            </a:pPr>
            <a:r>
              <a:rPr lang="en-US" sz="2000" dirty="0" smtClean="0"/>
              <a:t>S1 uses value computed by S2 in previous iteration but dependence is not circular so loop is parallel</a:t>
            </a:r>
          </a:p>
          <a:p>
            <a:pPr eaLnBrk="1" hangingPunct="1">
              <a:defRPr/>
            </a:pPr>
            <a:r>
              <a:rPr lang="en-US" sz="2000" dirty="0" smtClean="0"/>
              <a:t>Transform to:</a:t>
            </a:r>
          </a:p>
          <a:p>
            <a:pPr eaLnBrk="1" hangingPunct="1">
              <a:defRPr/>
            </a:pPr>
            <a:endParaRPr lang="en-US" sz="2000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000" dirty="0" smtClean="0"/>
              <a:t>	</a:t>
            </a:r>
            <a:r>
              <a:rPr lang="en-US" sz="20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A[0] = A[0] + B[0];        // prologue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	for (</a:t>
            </a:r>
            <a:r>
              <a:rPr lang="en-US" sz="2000" b="1" dirty="0" err="1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=0; </a:t>
            </a:r>
            <a:r>
              <a:rPr lang="en-US" sz="2000" b="1" dirty="0" err="1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&lt;99; </a:t>
            </a:r>
            <a:r>
              <a:rPr lang="en-US" sz="2000" b="1" dirty="0" err="1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=i+1) {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		B[i+1] = C[</a:t>
            </a:r>
            <a:r>
              <a:rPr lang="en-US" sz="2000" b="1" dirty="0" err="1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] + D[</a:t>
            </a:r>
            <a:r>
              <a:rPr lang="en-US" sz="2000" b="1" dirty="0" err="1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];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		A[i+1] = A[i+1] + B[i+1];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	}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	B[100] = C[99] + D[99];    // epilogue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09538"/>
            <a:ext cx="8281987" cy="708025"/>
          </a:xfrm>
        </p:spPr>
        <p:txBody>
          <a:bodyPr/>
          <a:lstStyle/>
          <a:p>
            <a:pPr eaLnBrk="1" hangingPunct="1"/>
            <a:r>
              <a:rPr lang="en-US" smtClean="0"/>
              <a:t>Loop-Level Parallelism</a:t>
            </a:r>
            <a:endParaRPr lang="en-AU" smtClean="0"/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dirty="0" smtClean="0"/>
              <a:t>Example 4: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dirty="0" smtClean="0"/>
              <a:t>	</a:t>
            </a:r>
            <a:r>
              <a:rPr lang="en-US" sz="24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for (</a:t>
            </a:r>
            <a:r>
              <a:rPr lang="en-US" sz="2400" b="1" dirty="0" err="1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4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=0;i&lt;100;i=i+1)  {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		A[</a:t>
            </a:r>
            <a:r>
              <a:rPr lang="en-US" sz="2400" b="1" dirty="0" err="1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4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] = B[</a:t>
            </a:r>
            <a:r>
              <a:rPr lang="en-US" sz="2400" b="1" dirty="0" err="1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4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] + C[</a:t>
            </a:r>
            <a:r>
              <a:rPr lang="en-US" sz="2400" b="1" dirty="0" err="1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4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];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		D[</a:t>
            </a:r>
            <a:r>
              <a:rPr lang="en-US" sz="2400" b="1" dirty="0" err="1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4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] = A[</a:t>
            </a:r>
            <a:r>
              <a:rPr lang="en-US" sz="2400" b="1" dirty="0" err="1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4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] * E[</a:t>
            </a:r>
            <a:r>
              <a:rPr lang="en-US" sz="2400" b="1" dirty="0" err="1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4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];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	}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n-US" sz="2400" dirty="0" smtClean="0"/>
              <a:t>Example 5: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dirty="0" smtClean="0"/>
              <a:t>	</a:t>
            </a:r>
            <a:r>
              <a:rPr lang="en-US" sz="24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for (</a:t>
            </a:r>
            <a:r>
              <a:rPr lang="en-US" sz="2400" b="1" dirty="0" err="1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4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=1;i&lt;100;i=i+1)  {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		Y[</a:t>
            </a:r>
            <a:r>
              <a:rPr lang="en-US" sz="2400" b="1" dirty="0" err="1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4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] = Y[i-1] + Y[</a:t>
            </a:r>
            <a:r>
              <a:rPr lang="en-US" sz="2400" b="1" dirty="0" err="1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4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];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	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09538"/>
            <a:ext cx="8281987" cy="708025"/>
          </a:xfrm>
        </p:spPr>
        <p:txBody>
          <a:bodyPr/>
          <a:lstStyle/>
          <a:p>
            <a:pPr eaLnBrk="1" hangingPunct="1"/>
            <a:r>
              <a:rPr lang="en-US" smtClean="0"/>
              <a:t>Finding dependencies</a:t>
            </a:r>
            <a:endParaRPr lang="en-AU" smtClean="0"/>
          </a:p>
        </p:txBody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9400" y="1073150"/>
            <a:ext cx="8864600" cy="5403850"/>
          </a:xfrm>
        </p:spPr>
        <p:txBody>
          <a:bodyPr/>
          <a:lstStyle/>
          <a:p>
            <a:pPr eaLnBrk="1" hangingPunct="1"/>
            <a:r>
              <a:rPr lang="en-US" dirty="0" smtClean="0"/>
              <a:t>Assume </a:t>
            </a:r>
            <a:r>
              <a:rPr lang="en-US" dirty="0" smtClean="0"/>
              <a:t>array indices </a:t>
            </a:r>
            <a:r>
              <a:rPr lang="en-US" dirty="0" smtClean="0"/>
              <a:t>are </a:t>
            </a:r>
            <a:r>
              <a:rPr lang="en-US" dirty="0" smtClean="0"/>
              <a:t>affine (i.e. linear function of loop indices), e.g.:</a:t>
            </a:r>
            <a:endParaRPr lang="en-US" dirty="0" smtClean="0"/>
          </a:p>
          <a:p>
            <a:pPr lvl="1" eaLnBrk="1" hangingPunct="1"/>
            <a:r>
              <a:rPr lang="en-US" i="1" dirty="0" smtClean="0"/>
              <a:t>a</a:t>
            </a:r>
            <a:r>
              <a:rPr lang="en-US" dirty="0" smtClean="0"/>
              <a:t> </a:t>
            </a:r>
            <a:r>
              <a:rPr lang="en-US" dirty="0" smtClean="0"/>
              <a:t>x </a:t>
            </a:r>
            <a:r>
              <a:rPr lang="en-US" i="1" dirty="0" err="1" smtClean="0"/>
              <a:t>i</a:t>
            </a:r>
            <a:r>
              <a:rPr lang="en-US" dirty="0" smtClean="0"/>
              <a:t> + </a:t>
            </a:r>
            <a:r>
              <a:rPr lang="en-US" i="1" dirty="0" smtClean="0"/>
              <a:t>b </a:t>
            </a:r>
            <a:r>
              <a:rPr lang="en-US" i="1" dirty="0" smtClean="0"/>
              <a:t>  </a:t>
            </a:r>
            <a:r>
              <a:rPr lang="en-US" dirty="0" smtClean="0"/>
              <a:t>(</a:t>
            </a:r>
            <a:r>
              <a:rPr lang="en-US" dirty="0" err="1" smtClean="0"/>
              <a:t>i</a:t>
            </a:r>
            <a:r>
              <a:rPr lang="en-US" dirty="0" smtClean="0"/>
              <a:t> is loop index)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Assume:</a:t>
            </a:r>
          </a:p>
          <a:p>
            <a:pPr lvl="1" eaLnBrk="1" hangingPunct="1"/>
            <a:r>
              <a:rPr lang="en-US" dirty="0" smtClean="0"/>
              <a:t>Store to </a:t>
            </a:r>
            <a:r>
              <a:rPr lang="en-US" i="1" dirty="0" smtClean="0"/>
              <a:t>a</a:t>
            </a:r>
            <a:r>
              <a:rPr lang="en-US" dirty="0" smtClean="0"/>
              <a:t> x </a:t>
            </a:r>
            <a:r>
              <a:rPr lang="en-US" i="1" dirty="0" err="1" smtClean="0"/>
              <a:t>i</a:t>
            </a:r>
            <a:r>
              <a:rPr lang="en-US" dirty="0" smtClean="0"/>
              <a:t> + </a:t>
            </a:r>
            <a:r>
              <a:rPr lang="en-US" i="1" dirty="0" smtClean="0"/>
              <a:t>b</a:t>
            </a:r>
            <a:r>
              <a:rPr lang="en-US" dirty="0" smtClean="0"/>
              <a:t>, then</a:t>
            </a:r>
          </a:p>
          <a:p>
            <a:pPr lvl="1" eaLnBrk="1" hangingPunct="1"/>
            <a:r>
              <a:rPr lang="en-US" dirty="0" smtClean="0"/>
              <a:t>Load from </a:t>
            </a:r>
            <a:r>
              <a:rPr lang="en-US" i="1" dirty="0" smtClean="0"/>
              <a:t>c</a:t>
            </a:r>
            <a:r>
              <a:rPr lang="en-US" dirty="0" smtClean="0"/>
              <a:t> x </a:t>
            </a:r>
            <a:r>
              <a:rPr lang="en-US" i="1" dirty="0" err="1" smtClean="0"/>
              <a:t>i</a:t>
            </a:r>
            <a:r>
              <a:rPr lang="en-US" dirty="0" smtClean="0"/>
              <a:t> + </a:t>
            </a:r>
            <a:r>
              <a:rPr lang="en-US" i="1" dirty="0" smtClean="0"/>
              <a:t>d</a:t>
            </a:r>
          </a:p>
          <a:p>
            <a:pPr lvl="1" eaLnBrk="1" hangingPunct="1"/>
            <a:r>
              <a:rPr lang="en-US" i="1" dirty="0" err="1" smtClean="0"/>
              <a:t>i</a:t>
            </a:r>
            <a:r>
              <a:rPr lang="en-US" dirty="0" smtClean="0"/>
              <a:t> runs from </a:t>
            </a:r>
            <a:r>
              <a:rPr lang="en-US" i="1" dirty="0" smtClean="0"/>
              <a:t>m</a:t>
            </a:r>
            <a:r>
              <a:rPr lang="en-US" dirty="0" smtClean="0"/>
              <a:t> to </a:t>
            </a:r>
            <a:r>
              <a:rPr lang="en-US" i="1" dirty="0" smtClean="0"/>
              <a:t>n</a:t>
            </a:r>
          </a:p>
          <a:p>
            <a:pPr lvl="1" eaLnBrk="1" hangingPunct="1"/>
            <a:r>
              <a:rPr lang="en-US" dirty="0" smtClean="0"/>
              <a:t>Dependence exists if:</a:t>
            </a:r>
          </a:p>
          <a:p>
            <a:pPr lvl="2" eaLnBrk="1" hangingPunct="1"/>
            <a:r>
              <a:rPr lang="en-US" dirty="0" smtClean="0"/>
              <a:t>Given </a:t>
            </a:r>
            <a:r>
              <a:rPr lang="en-US" i="1" dirty="0" smtClean="0"/>
              <a:t>j</a:t>
            </a:r>
            <a:r>
              <a:rPr lang="en-US" dirty="0" smtClean="0"/>
              <a:t>, </a:t>
            </a:r>
            <a:r>
              <a:rPr lang="en-US" i="1" dirty="0" smtClean="0"/>
              <a:t>k</a:t>
            </a:r>
            <a:r>
              <a:rPr lang="en-US" dirty="0" smtClean="0"/>
              <a:t> such that </a:t>
            </a:r>
            <a:r>
              <a:rPr lang="en-US" i="1" dirty="0" smtClean="0"/>
              <a:t>m</a:t>
            </a:r>
            <a:r>
              <a:rPr lang="en-US" dirty="0" smtClean="0"/>
              <a:t> ≤ </a:t>
            </a:r>
            <a:r>
              <a:rPr lang="en-US" i="1" dirty="0" smtClean="0"/>
              <a:t>j</a:t>
            </a:r>
            <a:r>
              <a:rPr lang="en-US" dirty="0" smtClean="0"/>
              <a:t> ≤ </a:t>
            </a:r>
            <a:r>
              <a:rPr lang="en-US" i="1" dirty="0" smtClean="0"/>
              <a:t>n</a:t>
            </a:r>
            <a:r>
              <a:rPr lang="en-US" dirty="0" smtClean="0"/>
              <a:t>, </a:t>
            </a:r>
            <a:r>
              <a:rPr lang="en-US" i="1" dirty="0" smtClean="0"/>
              <a:t>m</a:t>
            </a:r>
            <a:r>
              <a:rPr lang="en-US" dirty="0" smtClean="0"/>
              <a:t> ≤ </a:t>
            </a:r>
            <a:r>
              <a:rPr lang="en-US" i="1" dirty="0" smtClean="0"/>
              <a:t>k</a:t>
            </a:r>
            <a:r>
              <a:rPr lang="en-US" dirty="0" smtClean="0"/>
              <a:t> ≤ </a:t>
            </a:r>
            <a:r>
              <a:rPr lang="en-US" i="1" dirty="0" smtClean="0"/>
              <a:t>n</a:t>
            </a:r>
          </a:p>
          <a:p>
            <a:pPr lvl="2" eaLnBrk="1" hangingPunct="1"/>
            <a:r>
              <a:rPr lang="en-US" dirty="0" smtClean="0"/>
              <a:t>Store to </a:t>
            </a:r>
            <a:r>
              <a:rPr lang="en-US" i="1" dirty="0" smtClean="0"/>
              <a:t>a</a:t>
            </a:r>
            <a:r>
              <a:rPr lang="en-US" dirty="0" smtClean="0"/>
              <a:t> x </a:t>
            </a:r>
            <a:r>
              <a:rPr lang="en-US" i="1" dirty="0" smtClean="0"/>
              <a:t>j</a:t>
            </a:r>
            <a:r>
              <a:rPr lang="en-US" dirty="0" smtClean="0"/>
              <a:t> + </a:t>
            </a:r>
            <a:r>
              <a:rPr lang="en-US" i="1" dirty="0" smtClean="0"/>
              <a:t>b</a:t>
            </a:r>
            <a:r>
              <a:rPr lang="en-US" dirty="0" smtClean="0"/>
              <a:t>, load from </a:t>
            </a:r>
            <a:r>
              <a:rPr lang="en-US" i="1" dirty="0" smtClean="0"/>
              <a:t>a</a:t>
            </a:r>
            <a:r>
              <a:rPr lang="en-US" dirty="0" smtClean="0"/>
              <a:t> x </a:t>
            </a:r>
            <a:r>
              <a:rPr lang="en-US" i="1" dirty="0" smtClean="0"/>
              <a:t>k</a:t>
            </a:r>
            <a:r>
              <a:rPr lang="en-US" dirty="0" smtClean="0"/>
              <a:t> + </a:t>
            </a:r>
            <a:r>
              <a:rPr lang="en-US" i="1" dirty="0" smtClean="0"/>
              <a:t>d</a:t>
            </a:r>
            <a:r>
              <a:rPr lang="en-US" dirty="0" smtClean="0"/>
              <a:t>, and </a:t>
            </a:r>
            <a:r>
              <a:rPr lang="en-US" i="1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FF0000"/>
                </a:solidFill>
              </a:rPr>
              <a:t> x </a:t>
            </a:r>
            <a:r>
              <a:rPr lang="en-US" i="1" dirty="0" smtClean="0">
                <a:solidFill>
                  <a:srgbClr val="FF0000"/>
                </a:solidFill>
              </a:rPr>
              <a:t>j</a:t>
            </a:r>
            <a:r>
              <a:rPr lang="en-US" dirty="0" smtClean="0">
                <a:solidFill>
                  <a:srgbClr val="FF0000"/>
                </a:solidFill>
              </a:rPr>
              <a:t> + </a:t>
            </a:r>
            <a:r>
              <a:rPr lang="en-US" i="1" dirty="0" smtClean="0">
                <a:solidFill>
                  <a:srgbClr val="FF0000"/>
                </a:solidFill>
              </a:rPr>
              <a:t>b</a:t>
            </a:r>
            <a:r>
              <a:rPr lang="en-US" dirty="0" smtClean="0">
                <a:solidFill>
                  <a:srgbClr val="FF0000"/>
                </a:solidFill>
              </a:rPr>
              <a:t> = </a:t>
            </a:r>
            <a:r>
              <a:rPr lang="en-US" i="1" dirty="0" smtClean="0">
                <a:solidFill>
                  <a:srgbClr val="FF0000"/>
                </a:solidFill>
              </a:rPr>
              <a:t>c</a:t>
            </a:r>
            <a:r>
              <a:rPr lang="en-US" dirty="0" smtClean="0">
                <a:solidFill>
                  <a:srgbClr val="FF0000"/>
                </a:solidFill>
              </a:rPr>
              <a:t> x </a:t>
            </a:r>
            <a:r>
              <a:rPr lang="en-US" i="1" dirty="0" smtClean="0">
                <a:solidFill>
                  <a:srgbClr val="FF0000"/>
                </a:solidFill>
              </a:rPr>
              <a:t>k</a:t>
            </a:r>
            <a:r>
              <a:rPr lang="en-US" dirty="0" smtClean="0">
                <a:solidFill>
                  <a:srgbClr val="FF0000"/>
                </a:solidFill>
              </a:rPr>
              <a:t> + </a:t>
            </a:r>
            <a:r>
              <a:rPr lang="en-US" i="1" dirty="0" smtClean="0">
                <a:solidFill>
                  <a:srgbClr val="FF0000"/>
                </a:solidFill>
              </a:rPr>
              <a:t>d</a:t>
            </a:r>
          </a:p>
          <a:p>
            <a:pPr lvl="2" eaLnBrk="1" hangingPunct="1"/>
            <a:endParaRPr lang="en-US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09538"/>
            <a:ext cx="8281987" cy="708025"/>
          </a:xfrm>
        </p:spPr>
        <p:txBody>
          <a:bodyPr/>
          <a:lstStyle/>
          <a:p>
            <a:pPr eaLnBrk="1" hangingPunct="1"/>
            <a:r>
              <a:rPr lang="en-US" smtClean="0"/>
              <a:t>Finding dependencies</a:t>
            </a:r>
            <a:endParaRPr lang="en-AU" smtClean="0"/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Test </a:t>
            </a:r>
            <a:r>
              <a:rPr lang="en-US" dirty="0" smtClean="0"/>
              <a:t>for absence of a dependence:</a:t>
            </a:r>
          </a:p>
          <a:p>
            <a:pPr lvl="1" eaLnBrk="1" hangingPunct="1"/>
            <a:r>
              <a:rPr lang="en-US" dirty="0" smtClean="0"/>
              <a:t>GCD test:</a:t>
            </a:r>
          </a:p>
          <a:p>
            <a:pPr lvl="2" eaLnBrk="1" hangingPunct="1"/>
            <a:r>
              <a:rPr lang="en-US" dirty="0" smtClean="0"/>
              <a:t>If a dependency exists, GCD(</a:t>
            </a:r>
            <a:r>
              <a:rPr lang="en-US" i="1" dirty="0" err="1" smtClean="0"/>
              <a:t>c</a:t>
            </a:r>
            <a:r>
              <a:rPr lang="en-US" dirty="0" err="1" smtClean="0"/>
              <a:t>,</a:t>
            </a:r>
            <a:r>
              <a:rPr lang="en-US" i="1" dirty="0" err="1" smtClean="0"/>
              <a:t>a</a:t>
            </a:r>
            <a:r>
              <a:rPr lang="en-US" dirty="0" smtClean="0"/>
              <a:t>) must evenly divide (</a:t>
            </a:r>
            <a:r>
              <a:rPr lang="en-US" i="1" dirty="0" smtClean="0"/>
              <a:t>d</a:t>
            </a:r>
            <a:r>
              <a:rPr lang="en-US" dirty="0" smtClean="0"/>
              <a:t>-</a:t>
            </a:r>
            <a:r>
              <a:rPr lang="en-US" i="1" dirty="0" smtClean="0"/>
              <a:t>b</a:t>
            </a:r>
            <a:r>
              <a:rPr lang="en-US" dirty="0" smtClean="0"/>
              <a:t>)</a:t>
            </a:r>
          </a:p>
          <a:p>
            <a:pPr lvl="2" eaLnBrk="1" hangingPunct="1"/>
            <a:endParaRPr lang="en-US" dirty="0" smtClean="0"/>
          </a:p>
          <a:p>
            <a:pPr eaLnBrk="1" hangingPunct="1"/>
            <a:r>
              <a:rPr lang="en-US" dirty="0" smtClean="0"/>
              <a:t>Example: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nn-NO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for (i=0; i&lt;100; i=i+1) {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nn-NO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	X[2*i+3] = X[2*i] * 5.0;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nn-NO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  <a:p>
            <a:pPr lvl="1" eaLnBrk="1" hangingPunct="1">
              <a:buFont typeface="Wingdings" pitchFamily="2" charset="2"/>
              <a:buNone/>
            </a:pPr>
            <a:endParaRPr lang="en-US" dirty="0" smtClean="0"/>
          </a:p>
          <a:p>
            <a:pPr eaLnBrk="1" hangingPunct="1"/>
            <a:r>
              <a:rPr lang="en-US" dirty="0" smtClean="0"/>
              <a:t>C</a:t>
            </a:r>
            <a:r>
              <a:rPr lang="en-US" dirty="0" smtClean="0"/>
              <a:t>annot always determine dependencies at compile time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09538"/>
            <a:ext cx="8281987" cy="708025"/>
          </a:xfrm>
        </p:spPr>
        <p:txBody>
          <a:bodyPr/>
          <a:lstStyle/>
          <a:p>
            <a:pPr eaLnBrk="1" hangingPunct="1"/>
            <a:r>
              <a:rPr lang="en-US" smtClean="0"/>
              <a:t>Finding dependencies</a:t>
            </a:r>
            <a:endParaRPr lang="en-AU" smtClean="0"/>
          </a:p>
        </p:txBody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Example 2: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for (</a:t>
            </a:r>
            <a:r>
              <a:rPr lang="en-US" b="1" dirty="0" err="1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=0; </a:t>
            </a:r>
            <a:r>
              <a:rPr lang="en-US" b="1" dirty="0" err="1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&lt;100; </a:t>
            </a:r>
            <a:r>
              <a:rPr lang="en-US" b="1" dirty="0" err="1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=i+1) {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	Y[</a:t>
            </a:r>
            <a:r>
              <a:rPr lang="en-US" b="1" dirty="0" err="1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] = X[</a:t>
            </a:r>
            <a:r>
              <a:rPr lang="en-US" b="1" dirty="0" err="1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] / c;  /* S1 */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	X[</a:t>
            </a:r>
            <a:r>
              <a:rPr lang="en-US" b="1" dirty="0" err="1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] = X[</a:t>
            </a:r>
            <a:r>
              <a:rPr lang="en-US" b="1" dirty="0" err="1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] + c;  /* S2 */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	Z[</a:t>
            </a:r>
            <a:r>
              <a:rPr lang="en-US" b="1" dirty="0" err="1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] = Y[</a:t>
            </a:r>
            <a:r>
              <a:rPr lang="en-US" b="1" dirty="0" err="1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] + c;  /* S3 */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	Y[</a:t>
            </a:r>
            <a:r>
              <a:rPr lang="en-US" b="1" dirty="0" err="1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] = c - Y[</a:t>
            </a:r>
            <a:r>
              <a:rPr lang="en-US" b="1" dirty="0" err="1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];  /* S4 */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  <a:p>
            <a:pPr lvl="1" eaLnBrk="1" hangingPunct="1">
              <a:buFont typeface="Wingdings" pitchFamily="2" charset="2"/>
              <a:buNone/>
            </a:pPr>
            <a:endParaRPr lang="en-US" dirty="0" smtClean="0"/>
          </a:p>
          <a:p>
            <a:pPr eaLnBrk="1" hangingPunct="1"/>
            <a:r>
              <a:rPr lang="en-US" dirty="0" smtClean="0"/>
              <a:t>Watch for anti-dependencies and output dependencies</a:t>
            </a:r>
          </a:p>
          <a:p>
            <a:pPr lvl="1" eaLnBrk="1" hangingPunct="1"/>
            <a:r>
              <a:rPr lang="en-US" dirty="0" smtClean="0"/>
              <a:t>rename e.g. Y into T in S1, S3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09538"/>
            <a:ext cx="8281987" cy="708025"/>
          </a:xfrm>
        </p:spPr>
        <p:txBody>
          <a:bodyPr/>
          <a:lstStyle/>
          <a:p>
            <a:pPr eaLnBrk="1" hangingPunct="1"/>
            <a:r>
              <a:rPr lang="en-US" smtClean="0"/>
              <a:t>Reductions</a:t>
            </a:r>
            <a:endParaRPr lang="en-AU" smtClean="0"/>
          </a:p>
        </p:txBody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nn-NO" sz="2000" dirty="0" smtClean="0"/>
              <a:t>Reduction Operation:</a:t>
            </a:r>
          </a:p>
          <a:p>
            <a:pPr eaLnBrk="1" hangingPunct="1">
              <a:buFont typeface="Wingdings" pitchFamily="2" charset="2"/>
              <a:buNone/>
            </a:pPr>
            <a:r>
              <a:rPr lang="nn-NO" sz="2000" dirty="0" smtClean="0"/>
              <a:t>	</a:t>
            </a:r>
            <a:r>
              <a:rPr lang="nn-NO" sz="20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for (i=9999; i&gt;=0; i=i-1)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		sum = sum + x[</a:t>
            </a:r>
            <a:r>
              <a:rPr lang="en-US" sz="2000" b="1" dirty="0" err="1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] * y[</a:t>
            </a:r>
            <a:r>
              <a:rPr lang="en-US" sz="2000" b="1" dirty="0" err="1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];</a:t>
            </a:r>
          </a:p>
          <a:p>
            <a:pPr eaLnBrk="1" hangingPunct="1"/>
            <a:endParaRPr lang="en-US" sz="2000" dirty="0" smtClean="0"/>
          </a:p>
          <a:p>
            <a:pPr eaLnBrk="1" hangingPunct="1"/>
            <a:r>
              <a:rPr lang="en-US" sz="2000" dirty="0" smtClean="0"/>
              <a:t>Transform to…</a:t>
            </a:r>
          </a:p>
          <a:p>
            <a:pPr eaLnBrk="1" hangingPunct="1">
              <a:buFont typeface="Wingdings" pitchFamily="2" charset="2"/>
              <a:buNone/>
            </a:pPr>
            <a:r>
              <a:rPr lang="nn-NO" sz="2000" dirty="0" smtClean="0"/>
              <a:t>	</a:t>
            </a:r>
            <a:r>
              <a:rPr lang="nn-NO" sz="20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for (i=9999; i&gt;=0; i=i-1)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		sum [</a:t>
            </a:r>
            <a:r>
              <a:rPr lang="en-US" sz="2000" b="1" dirty="0" err="1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] = x[</a:t>
            </a:r>
            <a:r>
              <a:rPr lang="en-US" sz="2000" b="1" dirty="0" err="1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] * y[</a:t>
            </a:r>
            <a:r>
              <a:rPr lang="en-US" sz="2000" b="1" dirty="0" err="1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];</a:t>
            </a:r>
          </a:p>
          <a:p>
            <a:pPr eaLnBrk="1" hangingPunct="1">
              <a:buFont typeface="Wingdings" pitchFamily="2" charset="2"/>
              <a:buNone/>
            </a:pPr>
            <a:r>
              <a:rPr lang="nn-NO" sz="20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	for (i=9999; i&gt;=0; i=i-1)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2000" b="1" dirty="0" err="1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finalsum</a:t>
            </a:r>
            <a:r>
              <a:rPr lang="en-US" sz="20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2000" b="1" dirty="0" err="1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finalsum</a:t>
            </a:r>
            <a:r>
              <a:rPr lang="en-US" sz="20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 + sum[</a:t>
            </a:r>
            <a:r>
              <a:rPr lang="en-US" sz="2000" b="1" dirty="0" err="1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];</a:t>
            </a:r>
          </a:p>
          <a:p>
            <a:pPr eaLnBrk="1" hangingPunct="1"/>
            <a:endParaRPr lang="en-US" sz="2000" dirty="0" smtClean="0"/>
          </a:p>
          <a:p>
            <a:pPr eaLnBrk="1" hangingPunct="1"/>
            <a:r>
              <a:rPr lang="en-US" sz="2000" dirty="0" smtClean="0"/>
              <a:t>Do on p processors:</a:t>
            </a:r>
          </a:p>
          <a:p>
            <a:pPr eaLnBrk="1" hangingPunct="1">
              <a:buFont typeface="Wingdings" pitchFamily="2" charset="2"/>
              <a:buNone/>
            </a:pPr>
            <a:r>
              <a:rPr lang="nn-NO" sz="2000" dirty="0" smtClean="0"/>
              <a:t>	</a:t>
            </a:r>
            <a:r>
              <a:rPr lang="nn-NO" sz="20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for (i=999; i&gt;=0; i=i-1)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2000" b="1" dirty="0" err="1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finalsum</a:t>
            </a:r>
            <a:r>
              <a:rPr lang="en-US" sz="20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[p] = </a:t>
            </a:r>
            <a:r>
              <a:rPr lang="en-US" sz="2000" b="1" dirty="0" err="1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finalsum</a:t>
            </a:r>
            <a:r>
              <a:rPr lang="en-US" sz="20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[p] + sum[i+1000*p];</a:t>
            </a:r>
          </a:p>
          <a:p>
            <a:pPr eaLnBrk="1" hangingPunct="1"/>
            <a:r>
              <a:rPr lang="en-US" sz="2000" dirty="0" smtClean="0"/>
              <a:t>Note:  assumes </a:t>
            </a:r>
            <a:r>
              <a:rPr lang="en-US" sz="2000" dirty="0" err="1" smtClean="0"/>
              <a:t>associativity</a:t>
            </a:r>
            <a:r>
              <a:rPr lang="en-US" sz="2000" dirty="0" smtClean="0"/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Vector Execution Time</a:t>
            </a:r>
            <a:endParaRPr lang="en-AU" smtClean="0"/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Execution time depends on three factors:</a:t>
            </a:r>
          </a:p>
          <a:p>
            <a:pPr marL="939800" lvl="1" indent="-45720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dirty="0" smtClean="0"/>
              <a:t>Length of operand vectors</a:t>
            </a:r>
          </a:p>
          <a:p>
            <a:pPr marL="939800" lvl="1" indent="-45720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dirty="0" smtClean="0"/>
              <a:t>Structural hazards</a:t>
            </a:r>
          </a:p>
          <a:p>
            <a:pPr marL="939800" lvl="1" indent="-45720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dirty="0" smtClean="0"/>
              <a:t>Data dependencies</a:t>
            </a:r>
          </a:p>
          <a:p>
            <a:pPr lvl="1"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VMIPS functional units consume one element per clock cycle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Execution time is approximately the vector length:</a:t>
            </a:r>
            <a:br>
              <a:rPr lang="en-US" dirty="0" smtClean="0"/>
            </a:br>
            <a:r>
              <a:rPr lang="en-US" dirty="0" err="1" smtClean="0"/>
              <a:t>Texec</a:t>
            </a:r>
            <a:r>
              <a:rPr lang="en-US" dirty="0" smtClean="0"/>
              <a:t> ~ </a:t>
            </a:r>
            <a:r>
              <a:rPr lang="en-US" dirty="0" err="1" smtClean="0"/>
              <a:t>Vl</a:t>
            </a:r>
            <a:endParaRPr lang="en-US" dirty="0" smtClean="0"/>
          </a:p>
          <a:p>
            <a:pPr lvl="1"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b="1" i="1" dirty="0" smtClean="0">
                <a:solidFill>
                  <a:schemeClr val="accent2"/>
                </a:solidFill>
              </a:rPr>
              <a:t>Convey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Set of vector instructions that could potentially execute together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09538"/>
            <a:ext cx="8281987" cy="708025"/>
          </a:xfrm>
        </p:spPr>
        <p:txBody>
          <a:bodyPr/>
          <a:lstStyle/>
          <a:p>
            <a:pPr eaLnBrk="1" hangingPunct="1"/>
            <a:r>
              <a:rPr lang="en-US" smtClean="0"/>
              <a:t>Concluding remarks</a:t>
            </a:r>
            <a:endParaRPr lang="en-AU" smtClean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990600"/>
            <a:ext cx="8270875" cy="5390728"/>
          </a:xfrm>
        </p:spPr>
        <p:txBody>
          <a:bodyPr/>
          <a:lstStyle/>
          <a:p>
            <a:pPr eaLnBrk="1" hangingPunct="1"/>
            <a:r>
              <a:rPr lang="en-US" dirty="0" smtClean="0"/>
              <a:t>Increasing importance of data-level </a:t>
            </a:r>
            <a:r>
              <a:rPr lang="en-US" dirty="0" smtClean="0"/>
              <a:t>parallelism (</a:t>
            </a:r>
            <a:r>
              <a:rPr lang="en-US" dirty="0" err="1" smtClean="0"/>
              <a:t>DLP</a:t>
            </a:r>
            <a:r>
              <a:rPr lang="en-US" dirty="0" smtClean="0"/>
              <a:t>)</a:t>
            </a:r>
            <a:endParaRPr lang="en-US" dirty="0" smtClean="0"/>
          </a:p>
          <a:p>
            <a:pPr lvl="1" eaLnBrk="1" hangingPunct="1"/>
            <a:r>
              <a:rPr lang="en-US" dirty="0" smtClean="0"/>
              <a:t>Personal mobile devices</a:t>
            </a:r>
          </a:p>
          <a:p>
            <a:pPr lvl="1" eaLnBrk="1" hangingPunct="1"/>
            <a:r>
              <a:rPr lang="en-US" dirty="0" smtClean="0"/>
              <a:t>Audio, video, </a:t>
            </a:r>
            <a:r>
              <a:rPr lang="en-US" dirty="0" smtClean="0"/>
              <a:t>games</a:t>
            </a:r>
          </a:p>
          <a:p>
            <a:pPr lvl="1" eaLnBrk="1" hangingPunct="1"/>
            <a:endParaRPr lang="en-US" dirty="0" smtClean="0"/>
          </a:p>
          <a:p>
            <a:pPr eaLnBrk="1" hangingPunct="1"/>
            <a:r>
              <a:rPr lang="en-US" dirty="0" err="1" smtClean="0"/>
              <a:t>SIMD</a:t>
            </a:r>
            <a:r>
              <a:rPr lang="en-US" dirty="0" smtClean="0"/>
              <a:t> architectures support </a:t>
            </a:r>
            <a:r>
              <a:rPr lang="en-US" dirty="0" err="1" smtClean="0"/>
              <a:t>DLP</a:t>
            </a:r>
            <a:endParaRPr lang="en-US" dirty="0" smtClean="0"/>
          </a:p>
          <a:p>
            <a:pPr lvl="1" eaLnBrk="1" hangingPunct="1"/>
            <a:r>
              <a:rPr lang="en-US" dirty="0" smtClean="0"/>
              <a:t>used by almost any architecture (e.g. as sub-word par)</a:t>
            </a:r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GPUs tend to become </a:t>
            </a:r>
            <a:r>
              <a:rPr lang="en-US" dirty="0" smtClean="0"/>
              <a:t>mainstream in many platforms, from mobile to supercomputers</a:t>
            </a:r>
          </a:p>
          <a:p>
            <a:pPr lvl="1" eaLnBrk="1" hangingPunct="1"/>
            <a:r>
              <a:rPr lang="en-US" dirty="0" smtClean="0"/>
              <a:t>new </a:t>
            </a:r>
            <a:r>
              <a:rPr lang="en-US" dirty="0" err="1" smtClean="0"/>
              <a:t>SIMT</a:t>
            </a:r>
            <a:r>
              <a:rPr lang="en-US" dirty="0" smtClean="0"/>
              <a:t> programming model: </a:t>
            </a:r>
            <a:r>
              <a:rPr lang="en-US" smtClean="0"/>
              <a:t>supported by CUDA</a:t>
            </a:r>
            <a:r>
              <a:rPr lang="en-US" dirty="0" smtClean="0"/>
              <a:t> and </a:t>
            </a:r>
            <a:r>
              <a:rPr lang="en-US" dirty="0" err="1" smtClean="0"/>
              <a:t>OpenCL</a:t>
            </a:r>
            <a:endParaRPr lang="en-US" dirty="0" smtClean="0"/>
          </a:p>
          <a:p>
            <a:pPr eaLnBrk="1" hangingPunct="1"/>
            <a:r>
              <a:rPr lang="en-US" dirty="0" smtClean="0"/>
              <a:t>however</a:t>
            </a:r>
            <a:r>
              <a:rPr lang="en-US" dirty="0" smtClean="0"/>
              <a:t>:</a:t>
            </a:r>
          </a:p>
          <a:p>
            <a:pPr lvl="1" eaLnBrk="1" hangingPunct="1"/>
            <a:r>
              <a:rPr lang="en-US" dirty="0" smtClean="0"/>
              <a:t>Small size of GPU memory</a:t>
            </a:r>
          </a:p>
          <a:p>
            <a:pPr lvl="1" eaLnBrk="1" hangingPunct="1"/>
            <a:r>
              <a:rPr lang="en-US" dirty="0" smtClean="0"/>
              <a:t>CPU-GPU transfer bottleneck (traffic over PCI bus)</a:t>
            </a:r>
          </a:p>
          <a:p>
            <a:pPr lvl="1" eaLnBrk="1" hangingPunct="1"/>
            <a:r>
              <a:rPr lang="en-US" dirty="0" smtClean="0"/>
              <a:t>Solution: Unified physical memories</a:t>
            </a:r>
          </a:p>
          <a:p>
            <a:pPr lvl="2" eaLnBrk="1" hangingPunct="1"/>
            <a:r>
              <a:rPr lang="en-US" dirty="0" smtClean="0"/>
              <a:t>AMD Fusion</a:t>
            </a:r>
          </a:p>
          <a:p>
            <a:pPr lvl="1" eaLnBrk="1" hangingPunct="1">
              <a:buFont typeface="Wingdings" pitchFamily="2" charset="2"/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Chimes</a:t>
            </a:r>
            <a:endParaRPr lang="en-AU" smtClean="0"/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Sequences with read-after-write dependency hazards can be in the same convey via </a:t>
            </a:r>
            <a:r>
              <a:rPr lang="en-US" i="1" dirty="0" smtClean="0"/>
              <a:t>chaining </a:t>
            </a:r>
          </a:p>
          <a:p>
            <a:pPr eaLnBrk="1" hangingPunct="1">
              <a:lnSpc>
                <a:spcPct val="90000"/>
              </a:lnSpc>
            </a:pPr>
            <a:endParaRPr lang="en-US" i="1" dirty="0" smtClean="0"/>
          </a:p>
          <a:p>
            <a:pPr eaLnBrk="1" hangingPunct="1">
              <a:lnSpc>
                <a:spcPct val="90000"/>
              </a:lnSpc>
            </a:pPr>
            <a:r>
              <a:rPr lang="en-US" b="1" i="1" dirty="0" smtClean="0">
                <a:solidFill>
                  <a:schemeClr val="accent2"/>
                </a:solidFill>
              </a:rPr>
              <a:t>Chaining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Allows a vector operation to start as soon as the individual elements of its vector source operand become available</a:t>
            </a:r>
          </a:p>
          <a:p>
            <a:pPr lvl="1"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b="1" i="1" dirty="0" smtClean="0">
                <a:solidFill>
                  <a:schemeClr val="accent2"/>
                </a:solidFill>
              </a:rPr>
              <a:t>Chime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Unit of time to execute one convey</a:t>
            </a:r>
          </a:p>
          <a:p>
            <a:pPr lvl="1" eaLnBrk="1" hangingPunct="1">
              <a:lnSpc>
                <a:spcPct val="90000"/>
              </a:lnSpc>
            </a:pPr>
            <a:r>
              <a:rPr lang="en-US" i="1" dirty="0" smtClean="0"/>
              <a:t>m</a:t>
            </a:r>
            <a:r>
              <a:rPr lang="en-US" dirty="0" smtClean="0"/>
              <a:t> conveys executes in </a:t>
            </a:r>
            <a:r>
              <a:rPr lang="en-US" i="1" dirty="0" smtClean="0"/>
              <a:t>m</a:t>
            </a:r>
            <a:r>
              <a:rPr lang="en-US" dirty="0" smtClean="0"/>
              <a:t> chimes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For vector length of </a:t>
            </a:r>
            <a:r>
              <a:rPr lang="en-US" i="1" dirty="0" smtClean="0"/>
              <a:t>n</a:t>
            </a:r>
            <a:r>
              <a:rPr lang="en-US" dirty="0" smtClean="0"/>
              <a:t>, requires </a:t>
            </a:r>
            <a:r>
              <a:rPr lang="en-US" i="1" dirty="0" smtClean="0"/>
              <a:t>m</a:t>
            </a:r>
            <a:r>
              <a:rPr lang="en-US" dirty="0" smtClean="0"/>
              <a:t> x </a:t>
            </a:r>
            <a:r>
              <a:rPr lang="en-US" i="1" dirty="0" smtClean="0"/>
              <a:t>n</a:t>
            </a:r>
            <a:r>
              <a:rPr lang="en-US" dirty="0" smtClean="0"/>
              <a:t> clock cycles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mp">
  <a:themeElements>
    <a:clrScheme name="">
      <a:dk1>
        <a:srgbClr val="000000"/>
      </a:dk1>
      <a:lt1>
        <a:srgbClr val="FFFFFF"/>
      </a:lt1>
      <a:dk2>
        <a:srgbClr val="FF0000"/>
      </a:dk2>
      <a:lt2>
        <a:srgbClr val="808080"/>
      </a:lt2>
      <a:accent1>
        <a:srgbClr val="339933"/>
      </a:accent1>
      <a:accent2>
        <a:srgbClr val="3333CC"/>
      </a:accent2>
      <a:accent3>
        <a:srgbClr val="FFFFFF"/>
      </a:accent3>
      <a:accent4>
        <a:srgbClr val="000000"/>
      </a:accent4>
      <a:accent5>
        <a:srgbClr val="ADCAAD"/>
      </a:accent5>
      <a:accent6>
        <a:srgbClr val="2D2DB9"/>
      </a:accent6>
      <a:hlink>
        <a:srgbClr val="990099"/>
      </a:hlink>
      <a:folHlink>
        <a:srgbClr val="FFFF00"/>
      </a:folHlink>
    </a:clrScheme>
    <a:fontScheme name="comp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com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D:\werk\comp\comp.pot</Template>
  <TotalTime>40677</TotalTime>
  <Words>4311</Words>
  <Application>Microsoft Office PowerPoint</Application>
  <PresentationFormat>On-screen Show (4:3)</PresentationFormat>
  <Paragraphs>1049</Paragraphs>
  <Slides>80</Slides>
  <Notes>68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80</vt:i4>
      </vt:variant>
    </vt:vector>
  </HeadingPairs>
  <TitlesOfParts>
    <vt:vector size="82" baseType="lpstr">
      <vt:lpstr>comp</vt:lpstr>
      <vt:lpstr>Visio</vt:lpstr>
      <vt:lpstr>Advanced Computer Architecture  Data-Level Parallel Architectures</vt:lpstr>
      <vt:lpstr>This lecture</vt:lpstr>
      <vt:lpstr>Data Parallelism</vt:lpstr>
      <vt:lpstr>SIMD vs MIMD</vt:lpstr>
      <vt:lpstr>Vector Architecture</vt:lpstr>
      <vt:lpstr>Example architecture:  VMIPS</vt:lpstr>
      <vt:lpstr>VMIPS Instructions</vt:lpstr>
      <vt:lpstr>Vector Execution Time</vt:lpstr>
      <vt:lpstr>Chimes</vt:lpstr>
      <vt:lpstr>Example</vt:lpstr>
      <vt:lpstr>Challenges</vt:lpstr>
      <vt:lpstr>Multiple Lanes</vt:lpstr>
      <vt:lpstr>Multiple lanes structure</vt:lpstr>
      <vt:lpstr>Memory Banks</vt:lpstr>
      <vt:lpstr>Memory Banks</vt:lpstr>
      <vt:lpstr>Vector Length Register</vt:lpstr>
      <vt:lpstr>Vector Mask Registers</vt:lpstr>
      <vt:lpstr>Stride (see pg 278 e.v.)</vt:lpstr>
      <vt:lpstr>Stride</vt:lpstr>
      <vt:lpstr>Stride</vt:lpstr>
      <vt:lpstr>Scatter-Gather</vt:lpstr>
      <vt:lpstr>Programming Vector Architectures</vt:lpstr>
      <vt:lpstr>Sub-word Parallelism </vt:lpstr>
      <vt:lpstr>SIMD Extensions</vt:lpstr>
      <vt:lpstr>SIMD Implementations</vt:lpstr>
      <vt:lpstr>Example SIMD Code</vt:lpstr>
      <vt:lpstr>Performance model</vt:lpstr>
      <vt:lpstr>Roofline Performance Model</vt:lpstr>
      <vt:lpstr>Examples</vt:lpstr>
      <vt:lpstr>Graphic Processing Units (GPUs)</vt:lpstr>
      <vt:lpstr>Why GPUs</vt:lpstr>
      <vt:lpstr>In need of TeraFlops on your desk?</vt:lpstr>
      <vt:lpstr>How Do GPUs Spend Their Die Area?</vt:lpstr>
      <vt:lpstr>How Do CPUs Spend Their Die Area?</vt:lpstr>
      <vt:lpstr>Graphical Processing Units</vt:lpstr>
      <vt:lpstr>CPU vs. GPU</vt:lpstr>
      <vt:lpstr>System Architecture</vt:lpstr>
      <vt:lpstr>GPUs: what's inside?</vt:lpstr>
      <vt:lpstr>CPU Programming: NVIDIA CUDA example</vt:lpstr>
      <vt:lpstr>Warp: Basic Scheduling Unit in Hardware</vt:lpstr>
      <vt:lpstr>Scheduling of SIMD threads</vt:lpstr>
      <vt:lpstr>Thread scheduling to hide latencies</vt:lpstr>
      <vt:lpstr>Handling Branch: Warp Divergence !!</vt:lpstr>
      <vt:lpstr>Branch Divergence within a Warp</vt:lpstr>
      <vt:lpstr>CPU Programming: NVIDIA CUDA example</vt:lpstr>
      <vt:lpstr>CUDA Programming</vt:lpstr>
      <vt:lpstr>Mapping Thread Blocks to SMs</vt:lpstr>
      <vt:lpstr>CUDA Compilation Trajectory</vt:lpstr>
      <vt:lpstr>Threads and Blocks</vt:lpstr>
      <vt:lpstr>CUDA programming model</vt:lpstr>
      <vt:lpstr>Multi-threaded SIMD processor</vt:lpstr>
      <vt:lpstr>Example</vt:lpstr>
      <vt:lpstr>Transparent Scalability</vt:lpstr>
      <vt:lpstr>GPU computational structures</vt:lpstr>
      <vt:lpstr>Example</vt:lpstr>
      <vt:lpstr>Example</vt:lpstr>
      <vt:lpstr>NVIDIA Instruction Set Arch.</vt:lpstr>
      <vt:lpstr>Conditional Branching</vt:lpstr>
      <vt:lpstr>Conditional Branching Example</vt:lpstr>
      <vt:lpstr>NVIDIA GPU Memory Structures</vt:lpstr>
      <vt:lpstr>NVIDIA GPU Memory Structures</vt:lpstr>
      <vt:lpstr>Fermi Architecture</vt:lpstr>
      <vt:lpstr>Fermi Multithreaded SIMD Proc.</vt:lpstr>
      <vt:lpstr>Kepler Architecture Innovations</vt:lpstr>
      <vt:lpstr>Kepler Multithreaded SIMD Proc.</vt:lpstr>
      <vt:lpstr>Maxwell: more energy efficient</vt:lpstr>
      <vt:lpstr>Maxwell vs. Kepler: comparing 1 SM</vt:lpstr>
      <vt:lpstr>Maxwell vs. Kepler vs. Fermi</vt:lpstr>
      <vt:lpstr>GPUs vs. Vector machines</vt:lpstr>
      <vt:lpstr>GPUs vs. Vector machines (pg 308 e.v.)</vt:lpstr>
      <vt:lpstr>Loop-Level Parallelism</vt:lpstr>
      <vt:lpstr>Detecting Loop-Level Parallelism</vt:lpstr>
      <vt:lpstr>Loop-Level Parallelism</vt:lpstr>
      <vt:lpstr>Loop-Level Parallelism</vt:lpstr>
      <vt:lpstr>Loop-Level Parallelism</vt:lpstr>
      <vt:lpstr>Finding dependencies</vt:lpstr>
      <vt:lpstr>Finding dependencies</vt:lpstr>
      <vt:lpstr>Finding dependencies</vt:lpstr>
      <vt:lpstr>Reductions</vt:lpstr>
      <vt:lpstr>Concluding remarks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COMPUTATION</dc:title>
  <dc:creator>Henk Corporaal</dc:creator>
  <cp:lastModifiedBy>Henk Corporaal</cp:lastModifiedBy>
  <cp:revision>154</cp:revision>
  <dcterms:created xsi:type="dcterms:W3CDTF">2001-08-18T17:28:58Z</dcterms:created>
  <dcterms:modified xsi:type="dcterms:W3CDTF">2015-01-07T20:30:07Z</dcterms:modified>
</cp:coreProperties>
</file>