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9"/>
  </p:notesMasterIdLst>
  <p:handoutMasterIdLst>
    <p:handoutMasterId r:id="rId60"/>
  </p:handoutMasterIdLst>
  <p:sldIdLst>
    <p:sldId id="309" r:id="rId2"/>
    <p:sldId id="345" r:id="rId3"/>
    <p:sldId id="431" r:id="rId4"/>
    <p:sldId id="432" r:id="rId5"/>
    <p:sldId id="433" r:id="rId6"/>
    <p:sldId id="434" r:id="rId7"/>
    <p:sldId id="435" r:id="rId8"/>
    <p:sldId id="436" r:id="rId9"/>
    <p:sldId id="438" r:id="rId10"/>
    <p:sldId id="439" r:id="rId11"/>
    <p:sldId id="440" r:id="rId12"/>
    <p:sldId id="442" r:id="rId13"/>
    <p:sldId id="443" r:id="rId14"/>
    <p:sldId id="444" r:id="rId15"/>
    <p:sldId id="422" r:id="rId16"/>
    <p:sldId id="423" r:id="rId17"/>
    <p:sldId id="392" r:id="rId18"/>
    <p:sldId id="421" r:id="rId19"/>
    <p:sldId id="424" r:id="rId20"/>
    <p:sldId id="425" r:id="rId21"/>
    <p:sldId id="426" r:id="rId22"/>
    <p:sldId id="427" r:id="rId23"/>
    <p:sldId id="428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50" r:id="rId45"/>
    <p:sldId id="451" r:id="rId46"/>
    <p:sldId id="453" r:id="rId47"/>
    <p:sldId id="414" r:id="rId48"/>
    <p:sldId id="415" r:id="rId49"/>
    <p:sldId id="416" r:id="rId50"/>
    <p:sldId id="452" r:id="rId51"/>
    <p:sldId id="445" r:id="rId52"/>
    <p:sldId id="446" r:id="rId53"/>
    <p:sldId id="447" r:id="rId54"/>
    <p:sldId id="448" r:id="rId55"/>
    <p:sldId id="449" r:id="rId56"/>
    <p:sldId id="420" r:id="rId57"/>
    <p:sldId id="390" r:id="rId5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CC33"/>
    <a:srgbClr val="FFCC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3" autoAdjust="0"/>
    <p:restoredTop sz="94718" autoAdjust="0"/>
  </p:normalViewPr>
  <p:slideViewPr>
    <p:cSldViewPr>
      <p:cViewPr>
        <p:scale>
          <a:sx n="80" d="100"/>
          <a:sy n="80" d="100"/>
        </p:scale>
        <p:origin x="-306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>
      <p:cViewPr varScale="1">
        <p:scale>
          <a:sx n="87" d="100"/>
          <a:sy n="87" d="100"/>
        </p:scale>
        <p:origin x="-3744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B25B85A-40D1-4058-91E7-86B442941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7024148-3C49-4103-AC27-AF9D683A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677EF-B10C-4397-A36E-738C4E94E6E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0DDEF-F1C7-44DB-8A73-2C3D8C177575}" type="slidenum">
              <a:rPr lang="en-US"/>
              <a:pPr/>
              <a:t>10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6704F-DB71-4C11-AC84-7D8C62F8F498}" type="slidenum">
              <a:rPr lang="en-US"/>
              <a:pPr/>
              <a:t>11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1EB1B-0458-48FA-8F31-8590634F884D}" type="slidenum">
              <a:rPr lang="en-US"/>
              <a:pPr/>
              <a:t>12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E1CD7-2F7E-47B2-9E05-98229D5A6BB8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75650-CD59-4EA9-9C51-D76F832426E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45" y="4560878"/>
            <a:ext cx="5363110" cy="4319618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0F877-7C0D-42DF-A741-62FE5CEB697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0168113-4AC2-4B7B-864A-7080800FF20A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7CB9F-F6F7-4E77-9D4A-885963214CF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C7088-94E0-4D1F-A5BF-3897A865700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EFF20-F968-432D-B021-0898BF9EC8C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45" y="4560878"/>
            <a:ext cx="5363110" cy="4319618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EA14B-0710-4F68-9328-778D03AAAE5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ED143-E320-4371-AED6-8F2226624C3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09CC0-6B47-436E-839D-05656CB34CB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45" y="4560878"/>
            <a:ext cx="5363110" cy="4319618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CF14F-3274-450E-94A1-16476F4EB06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6E64CFD-1181-4B1B-B350-432BC870D06A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402D6-C653-4260-9213-75421171202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FCCEB95-10B5-4489-8BAF-4F1E0B51CB70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6A2AD-0141-476F-B343-F1C322635ED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0A18EBF-DFF3-462D-A0B4-7BF17041DBC8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4688B-E8AC-40D5-9D97-B5EAB7B428E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FAA6B6C-CBAE-4A45-989E-E3A6D37DA20F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E218D-AC3C-4636-A29C-7B51B23FB1C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DFB193-C554-494F-9D2B-A26F68774887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68F49-BCFB-4AC6-9188-CCB57766AE4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1DDDC3-FFDA-4664-A660-8B08C188A41A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51FED-103B-4495-9DEF-07068069239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C3370C5-2D87-4294-8171-D6D3F6E33E43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3786B-062C-4A44-97AF-1CC27E565BE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5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7869436-E0DA-43E5-83A4-2888FDF8DFC3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6F7D9-B71A-4C16-B425-311FA277004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F65D7-C928-44BF-A14F-AAF8CF355F0C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75F876A-E272-4884-B25E-C3E617D4EDC4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A38AB-CBBE-45AF-9FDE-E331A65E674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ACBB27A-6BFB-4972-9F48-67CA948C2C93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1BFD4-8AB6-4143-BE86-21D60F781C3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42BC5B4-7861-4B19-893C-F23893ACAC2F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1BE4B-C713-4E9D-8576-AC81CB5984C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5F6EBA1-D3A6-4C52-BAB5-16657D931A9A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1697B-D643-41DC-A305-E24389A3CA5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0C26D90-ADB9-4528-82D9-55F97EA7EC31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E0575-8BE3-4F9E-856B-46094BA0712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8E26D48-0D67-4C8A-A6F9-12A168851DD6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14C5C-A550-4409-8C6A-DA8FF19D9D7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F22932F-CC25-457B-BE0F-675C534B8692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21D66-74C5-4DD4-864F-1591A7AE991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1CAC18C-3714-4383-AEC2-9EB6E5FF294B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5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649C1-06EE-420A-98E8-DBC79B2131C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8F903D7-C334-4FC4-BFE7-0ACFB10507ED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1EFBA-1CB0-49E3-8D7B-3E6DF566785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69BA763-8117-438A-BBE0-3AF83BB510E3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78B7B-9C5D-41F2-B0FD-CEEC88B3FBE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A4C1D-1D32-484C-9A29-9D0D72659BAC}" type="slidenum">
              <a:rPr lang="en-US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B2355A-1DE0-4D74-886D-45D2E7B4D3F0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5F31C-79CE-43F6-9066-31F4332B6E6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A37C173-DC2D-4F8B-9B10-88B5D8A68296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9568E-29D4-49F2-B099-93F8E40548E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6CBF3-BAAD-4660-9B72-70141FB8B5D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5F4BD-9945-45CB-858F-46DF27EC2B6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1DCDE-387B-4053-9599-90FF4442A3E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C4057B7-B5E7-4000-A81F-7C3871270353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D0000-23E7-491D-A2D1-D746127AA7E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1FC3DF6-9A36-4FFD-BC2A-46AB62762ABB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05DD1-6887-420C-B6E3-1A501E97679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B96366C-C3E1-46AA-A29B-04CE664F2E44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EB94C-8EA7-4107-9BF4-973BFB499AA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4C385-0F3D-44BD-83B6-08D5B8C0EC7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17A78-6AAF-483C-991A-272C7055F261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45" y="4560878"/>
            <a:ext cx="5363110" cy="431961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1C908-BFF9-44B6-B114-5F1F63EBCBF4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0CA47-0694-43FE-B1D6-248AC227494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C82EA-43AC-4ABE-BC3A-91DB20F96D7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45" y="4560878"/>
            <a:ext cx="5363110" cy="4319618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423E3-2785-4EFC-B8DC-C26CD182BB5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40BE9-9E47-4457-A7A8-D7F796E56B3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0485507-64E0-4096-A090-8C73C3A76954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1ED56-EFFF-46F2-9332-AE35F529F11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University of Adelaide, School of Computer Science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2320415-B78C-4920-AEF0-4D638B8EB1BA}" type="datetime3">
              <a:rPr lang="en-US" smtClean="0"/>
              <a:pPr/>
              <a:t>7 January 2015</a:t>
            </a:fld>
            <a:endParaRPr lang="en-US" smtClean="0"/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2 — Instructions: Language of the Computer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5CC80-D235-4B20-8DE0-5BD8F36D38C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E0923-8866-484A-86ED-5B7748847C26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0708B-A070-418B-B5BA-AF8ED54D3F9F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269F4-4D51-46CC-91C2-5040E7D5D768}" type="slidenum">
              <a:rPr lang="en-US"/>
              <a:pPr/>
              <a:t>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D291C-A744-42F6-84BC-1B9E2651E8A5}" type="slidenum">
              <a:rPr lang="en-US"/>
              <a:pPr/>
              <a:t>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306513"/>
            <a:ext cx="7772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92735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32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 i="0"/>
            </a:lvl1pPr>
          </a:lstStyle>
          <a:p>
            <a:pPr>
              <a:defRPr/>
            </a:pPr>
            <a:fld id="{6328305D-513A-4C3E-994D-AE338B5C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228600"/>
            <a:ext cx="2146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28600"/>
            <a:ext cx="6286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73150"/>
            <a:ext cx="4216400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3150"/>
            <a:ext cx="4216400" cy="540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228600"/>
            <a:ext cx="85471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modeltitel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73150"/>
            <a:ext cx="85852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opmaakprofielen</a:t>
            </a:r>
            <a:r>
              <a:rPr lang="en-US" dirty="0" smtClean="0"/>
              <a:t> van de </a:t>
            </a:r>
            <a:r>
              <a:rPr lang="en-US" dirty="0" err="1" smtClean="0"/>
              <a:t>modeltekst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16216" y="6627168"/>
            <a:ext cx="2627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Advanced Computer Architecture      pg </a:t>
            </a:r>
            <a:fld id="{08FFB19C-4C3F-4E48-9052-3F8614C204F7}" type="slidenum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omic Sans MS" pitchFamily="66" charset="0"/>
        </a:defRPr>
      </a:lvl9pPr>
    </p:titleStyle>
    <p:bodyStyle>
      <a:lvl1pPr marL="1905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68400" indent="-2095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875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288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60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2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04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7625" indent="-2508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500.org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306513"/>
            <a:ext cx="8568952" cy="1143000"/>
          </a:xfrm>
        </p:spPr>
        <p:txBody>
          <a:bodyPr/>
          <a:lstStyle/>
          <a:p>
            <a:r>
              <a:rPr lang="en-US" sz="3600" dirty="0" smtClean="0"/>
              <a:t>Advanced Computer Architecture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Multi-Processing and Thread-Level </a:t>
            </a:r>
            <a:r>
              <a:rPr lang="en-US" sz="4400" dirty="0" err="1" smtClean="0"/>
              <a:t>parallellism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3429000"/>
            <a:ext cx="6400800" cy="1752600"/>
          </a:xfrm>
        </p:spPr>
        <p:txBody>
          <a:bodyPr/>
          <a:lstStyle/>
          <a:p>
            <a:r>
              <a:rPr lang="en-US" dirty="0" smtClean="0"/>
              <a:t>Course 5MD00</a:t>
            </a:r>
          </a:p>
          <a:p>
            <a:endParaRPr lang="en-US" dirty="0" smtClean="0"/>
          </a:p>
          <a:p>
            <a:r>
              <a:rPr lang="en-US" dirty="0" err="1" smtClean="0"/>
              <a:t>Henk</a:t>
            </a:r>
            <a:r>
              <a:rPr lang="en-US" dirty="0" smtClean="0"/>
              <a:t> </a:t>
            </a:r>
            <a:r>
              <a:rPr lang="en-US" dirty="0" err="1" smtClean="0"/>
              <a:t>Corporaal</a:t>
            </a:r>
            <a:endParaRPr lang="en-US" dirty="0" smtClean="0"/>
          </a:p>
          <a:p>
            <a:r>
              <a:rPr lang="en-US" dirty="0" smtClean="0"/>
              <a:t>January </a:t>
            </a:r>
            <a:r>
              <a:rPr lang="en-US" dirty="0" smtClean="0"/>
              <a:t>2015</a:t>
            </a:r>
            <a:endParaRPr lang="en-US" dirty="0" smtClean="0"/>
          </a:p>
          <a:p>
            <a:r>
              <a:rPr lang="en-US" dirty="0" smtClean="0"/>
              <a:t>h.corporaal@tue.nl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79375" y="11113"/>
            <a:ext cx="9555163" cy="731837"/>
          </a:xfrm>
          <a:noFill/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mtClean="0"/>
              <a:t>IBM Power4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973263" cy="207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509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17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Single threaded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8 FUs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4-issue out-of-order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4225"/>
            <a:ext cx="9144000" cy="4803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83302" name="Freeform 6"/>
          <p:cNvSpPr>
            <a:spLocks/>
          </p:cNvSpPr>
          <p:nvPr/>
        </p:nvSpPr>
        <p:spPr bwMode="auto">
          <a:xfrm>
            <a:off x="315913" y="3719513"/>
            <a:ext cx="727075" cy="725487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901"/>
              </a:srgb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3" name="Freeform 7"/>
          <p:cNvSpPr>
            <a:spLocks/>
          </p:cNvSpPr>
          <p:nvPr/>
        </p:nvSpPr>
        <p:spPr bwMode="auto">
          <a:xfrm>
            <a:off x="1219200" y="4267200"/>
            <a:ext cx="727075" cy="725488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901"/>
              </a:srgb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rot="10800000" flipH="1">
            <a:off x="269875" y="4456113"/>
            <a:ext cx="285750" cy="4683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 rot="10800000" flipH="1">
            <a:off x="247650" y="4741863"/>
            <a:ext cx="903288" cy="20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306" name="Freeform 10"/>
          <p:cNvSpPr>
            <a:spLocks/>
          </p:cNvSpPr>
          <p:nvPr/>
        </p:nvSpPr>
        <p:spPr bwMode="auto">
          <a:xfrm>
            <a:off x="8418513" y="3886200"/>
            <a:ext cx="725487" cy="725488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901"/>
              </a:srgb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8153400" y="1600200"/>
            <a:ext cx="533400" cy="22209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149225" y="5008563"/>
            <a:ext cx="2954338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2 fetch (PC),</a:t>
            </a:r>
            <a:br>
              <a:rPr lang="en-US" sz="2800" b="1">
                <a:solidFill>
                  <a:srgbClr val="0000FF"/>
                </a:solidFill>
                <a:latin typeface="Arial" charset="0"/>
              </a:rPr>
            </a:br>
            <a:r>
              <a:rPr lang="en-US" sz="2800" b="1">
                <a:solidFill>
                  <a:srgbClr val="0000FF"/>
                </a:solidFill>
                <a:latin typeface="Arial" charset="0"/>
              </a:rPr>
              <a:t>2 initial decodes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5410200" y="1143000"/>
            <a:ext cx="35210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2 commits (architected register sets)</a:t>
            </a:r>
          </a:p>
        </p:txBody>
      </p:sp>
      <p:sp>
        <p:nvSpPr>
          <p:cNvPr id="2253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IBM Power5: supports 2 threads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nimBg="1"/>
      <p:bldP spid="183303" grpId="0" animBg="1"/>
      <p:bldP spid="183306" grpId="0" animBg="1"/>
      <p:bldP spid="183308" grpId="0"/>
      <p:bldP spid="1833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Changes in  Power 5 to support SMT</a:t>
            </a:r>
          </a:p>
        </p:txBody>
      </p:sp>
      <p:sp>
        <p:nvSpPr>
          <p:cNvPr id="1863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Increased associativity of L1 instruction cache and the instruction address translation buffers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Added per thread load and store queues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Increased size of the L2 (1.92 vs. 1.44 MB) and L3 caches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Added separate instruction prefetch and buffering per thread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Increased the number of virtual registers from 152 to 240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Increased the size of several issue queues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Power5 core is about 24% larger than the Power4 core because of the addition of SMT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mtClean="0"/>
              <a:t>Power 5 thread performance ...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79400" y="1073150"/>
            <a:ext cx="3572520" cy="540385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Relative priority of each thread controllable in hardware.</a:t>
            </a:r>
          </a:p>
          <a:p>
            <a:r>
              <a:rPr lang="en-US" sz="2400" dirty="0" smtClean="0">
                <a:latin typeface="Arial" charset="0"/>
              </a:rPr>
              <a:t>For balanced operation, both threads run slower than if they “owned” the machine.</a:t>
            </a:r>
          </a:p>
          <a:p>
            <a:endParaRPr lang="en-US" sz="24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4508500" cy="57769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5607" name="Freeform 8"/>
          <p:cNvSpPr>
            <a:spLocks/>
          </p:cNvSpPr>
          <p:nvPr/>
        </p:nvSpPr>
        <p:spPr bwMode="auto">
          <a:xfrm>
            <a:off x="3995936" y="4653136"/>
            <a:ext cx="1244600" cy="1447800"/>
          </a:xfrm>
          <a:custGeom>
            <a:avLst/>
            <a:gdLst>
              <a:gd name="T0" fmla="*/ 352 w 784"/>
              <a:gd name="T1" fmla="*/ 0 h 912"/>
              <a:gd name="T2" fmla="*/ 64 w 784"/>
              <a:gd name="T3" fmla="*/ 144 h 912"/>
              <a:gd name="T4" fmla="*/ 16 w 784"/>
              <a:gd name="T5" fmla="*/ 528 h 912"/>
              <a:gd name="T6" fmla="*/ 160 w 784"/>
              <a:gd name="T7" fmla="*/ 768 h 912"/>
              <a:gd name="T8" fmla="*/ 784 w 784"/>
              <a:gd name="T9" fmla="*/ 912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4"/>
              <a:gd name="T16" fmla="*/ 0 h 912"/>
              <a:gd name="T17" fmla="*/ 784 w 784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4" h="912">
                <a:moveTo>
                  <a:pt x="352" y="0"/>
                </a:moveTo>
                <a:cubicBezTo>
                  <a:pt x="236" y="28"/>
                  <a:pt x="120" y="56"/>
                  <a:pt x="64" y="144"/>
                </a:cubicBezTo>
                <a:cubicBezTo>
                  <a:pt x="8" y="232"/>
                  <a:pt x="0" y="424"/>
                  <a:pt x="16" y="528"/>
                </a:cubicBezTo>
                <a:cubicBezTo>
                  <a:pt x="32" y="632"/>
                  <a:pt x="32" y="704"/>
                  <a:pt x="160" y="768"/>
                </a:cubicBezTo>
                <a:cubicBezTo>
                  <a:pt x="288" y="832"/>
                  <a:pt x="536" y="872"/>
                  <a:pt x="784" y="9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4554736" y="4500736"/>
            <a:ext cx="381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5220072" y="5949280"/>
            <a:ext cx="2819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</a:t>
            </a:r>
            <a:r>
              <a:rPr lang="en-US" dirty="0" err="1" smtClean="0"/>
              <a:t>Multicore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single core is not enough</a:t>
            </a:r>
          </a:p>
          <a:p>
            <a:r>
              <a:rPr lang="en-US" dirty="0" smtClean="0"/>
              <a:t>or required due to power reasons (allows same work to be done at lower frequency, and therefore lower </a:t>
            </a:r>
            <a:r>
              <a:rPr lang="en-US" dirty="0" err="1" smtClean="0"/>
              <a:t>Vdd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Multi-core Architecture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162800" cy="2794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Parallel / Multi-core Architecture extends traditional computer architecture with a </a:t>
            </a:r>
            <a:r>
              <a:rPr lang="en-US" dirty="0" smtClean="0">
                <a:solidFill>
                  <a:schemeClr val="accent2"/>
                </a:solidFill>
              </a:rPr>
              <a:t>communication network</a:t>
            </a:r>
          </a:p>
          <a:p>
            <a:pPr lvl="1" eaLnBrk="1" hangingPunct="1"/>
            <a:r>
              <a:rPr lang="en-US" dirty="0" smtClean="0"/>
              <a:t>abstractions (HW/SW interface)</a:t>
            </a:r>
          </a:p>
          <a:p>
            <a:pPr lvl="1" eaLnBrk="1" hangingPunct="1"/>
            <a:r>
              <a:rPr lang="en-US" dirty="0" smtClean="0"/>
              <a:t>organizational structure to realize abstraction efficiently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1143000" y="4495800"/>
            <a:ext cx="6934200" cy="5334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Communication Network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143000" y="5715000"/>
            <a:ext cx="1143000" cy="685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Processing</a:t>
            </a:r>
          </a:p>
          <a:p>
            <a:pPr eaLnBrk="0" hangingPunct="0"/>
            <a:r>
              <a:rPr lang="en-US" sz="1800">
                <a:latin typeface="Arial" charset="0"/>
              </a:rPr>
              <a:t>node</a:t>
            </a: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2590800" y="5715000"/>
            <a:ext cx="1143000" cy="685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Processing</a:t>
            </a:r>
          </a:p>
          <a:p>
            <a:pPr eaLnBrk="0" hangingPunct="0"/>
            <a:r>
              <a:rPr lang="en-US" sz="1800">
                <a:latin typeface="Arial" charset="0"/>
              </a:rPr>
              <a:t>node</a:t>
            </a: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4038600" y="5715000"/>
            <a:ext cx="1143000" cy="685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Processing</a:t>
            </a:r>
          </a:p>
          <a:p>
            <a:pPr eaLnBrk="0" hangingPunct="0"/>
            <a:r>
              <a:rPr lang="en-US" sz="1800">
                <a:latin typeface="Arial" charset="0"/>
              </a:rPr>
              <a:t>node</a:t>
            </a: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5486400" y="5715000"/>
            <a:ext cx="1143000" cy="685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Processing</a:t>
            </a:r>
          </a:p>
          <a:p>
            <a:pPr eaLnBrk="0" hangingPunct="0"/>
            <a:r>
              <a:rPr lang="en-US" sz="1800">
                <a:latin typeface="Arial" charset="0"/>
              </a:rPr>
              <a:t>node</a:t>
            </a: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6934200" y="5715000"/>
            <a:ext cx="1143000" cy="6858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Processing</a:t>
            </a:r>
          </a:p>
          <a:p>
            <a:pPr eaLnBrk="0" hangingPunct="0"/>
            <a:r>
              <a:rPr lang="en-US" sz="1800">
                <a:latin typeface="Arial" charset="0"/>
              </a:rPr>
              <a:t>node</a:t>
            </a:r>
          </a:p>
        </p:txBody>
      </p:sp>
      <p:sp>
        <p:nvSpPr>
          <p:cNvPr id="6157" name="Line 10"/>
          <p:cNvSpPr>
            <a:spLocks noChangeShapeType="1"/>
          </p:cNvSpPr>
          <p:nvPr/>
        </p:nvSpPr>
        <p:spPr bwMode="auto">
          <a:xfrm>
            <a:off x="1752600" y="5029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1"/>
          <p:cNvSpPr>
            <a:spLocks noChangeShapeType="1"/>
          </p:cNvSpPr>
          <p:nvPr/>
        </p:nvSpPr>
        <p:spPr bwMode="auto">
          <a:xfrm>
            <a:off x="3200400" y="5029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2"/>
          <p:cNvSpPr>
            <a:spLocks noChangeShapeType="1"/>
          </p:cNvSpPr>
          <p:nvPr/>
        </p:nvSpPr>
        <p:spPr bwMode="auto">
          <a:xfrm>
            <a:off x="4648200" y="5029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13"/>
          <p:cNvSpPr>
            <a:spLocks noChangeShapeType="1"/>
          </p:cNvSpPr>
          <p:nvPr/>
        </p:nvSpPr>
        <p:spPr bwMode="auto">
          <a:xfrm>
            <a:off x="6096000" y="5029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14"/>
          <p:cNvSpPr>
            <a:spLocks noChangeShapeType="1"/>
          </p:cNvSpPr>
          <p:nvPr/>
        </p:nvSpPr>
        <p:spPr bwMode="auto">
          <a:xfrm>
            <a:off x="7543800" y="5029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Communication models: Shared Memory</a:t>
            </a:r>
          </a:p>
        </p:txBody>
      </p:sp>
      <p:sp>
        <p:nvSpPr>
          <p:cNvPr id="7174" name="Oval 3"/>
          <p:cNvSpPr>
            <a:spLocks noChangeArrowheads="1"/>
          </p:cNvSpPr>
          <p:nvPr/>
        </p:nvSpPr>
        <p:spPr bwMode="auto">
          <a:xfrm>
            <a:off x="1447800" y="4114800"/>
            <a:ext cx="1828800" cy="9906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 P1</a:t>
            </a:r>
          </a:p>
        </p:txBody>
      </p:sp>
      <p:sp>
        <p:nvSpPr>
          <p:cNvPr id="7175" name="Oval 4"/>
          <p:cNvSpPr>
            <a:spLocks noChangeArrowheads="1"/>
          </p:cNvSpPr>
          <p:nvPr/>
        </p:nvSpPr>
        <p:spPr bwMode="auto">
          <a:xfrm>
            <a:off x="5486400" y="4038600"/>
            <a:ext cx="1828800" cy="9906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Process P2</a:t>
            </a: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3124200" y="1524000"/>
            <a:ext cx="2209800" cy="1143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Shared</a:t>
            </a:r>
          </a:p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flipV="1">
            <a:off x="2667000" y="2667000"/>
            <a:ext cx="990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 flipH="1" flipV="1">
            <a:off x="4800600" y="2667000"/>
            <a:ext cx="990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990600" y="5410200"/>
            <a:ext cx="39512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>
                <a:latin typeface="Arial" charset="0"/>
              </a:rPr>
              <a:t> Coherence problem</a:t>
            </a:r>
          </a:p>
          <a:p>
            <a:pPr algn="l" eaLnBrk="0" hangingPunct="0">
              <a:buFontTx/>
              <a:buChar char="•"/>
            </a:pPr>
            <a:r>
              <a:rPr lang="en-US">
                <a:latin typeface="Arial" charset="0"/>
              </a:rPr>
              <a:t> Memory consistency issue</a:t>
            </a:r>
          </a:p>
          <a:p>
            <a:pPr algn="l" eaLnBrk="0" hangingPunct="0">
              <a:buFontTx/>
              <a:buChar char="•"/>
            </a:pPr>
            <a:r>
              <a:rPr lang="en-US">
                <a:latin typeface="Arial" charset="0"/>
              </a:rPr>
              <a:t> Synchronization problem</a:t>
            </a:r>
          </a:p>
        </p:txBody>
      </p:sp>
      <p:sp>
        <p:nvSpPr>
          <p:cNvPr id="7180" name="Text Box 9"/>
          <p:cNvSpPr txBox="1">
            <a:spLocks noChangeArrowheads="1"/>
          </p:cNvSpPr>
          <p:nvPr/>
        </p:nvSpPr>
        <p:spPr bwMode="auto">
          <a:xfrm>
            <a:off x="5257800" y="3124200"/>
            <a:ext cx="1403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(read, write)</a:t>
            </a:r>
          </a:p>
        </p:txBody>
      </p:sp>
      <p:sp>
        <p:nvSpPr>
          <p:cNvPr id="7181" name="Text Box 10"/>
          <p:cNvSpPr txBox="1">
            <a:spLocks noChangeArrowheads="1"/>
          </p:cNvSpPr>
          <p:nvPr/>
        </p:nvSpPr>
        <p:spPr bwMode="auto">
          <a:xfrm>
            <a:off x="1752600" y="3124200"/>
            <a:ext cx="1403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(read, write)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50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6" grpId="1" animBg="1"/>
      <p:bldP spid="215047" grpId="0" animBg="1"/>
      <p:bldP spid="215047" grpId="1" animBg="1"/>
      <p:bldP spid="2150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045" y="2348880"/>
            <a:ext cx="4891955" cy="411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Shared memory multiprocessors: Types</a:t>
            </a:r>
            <a:endParaRPr lang="en-AU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1073150"/>
            <a:ext cx="4724648" cy="5403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Shared memory multi-processors</a:t>
            </a:r>
          </a:p>
          <a:p>
            <a:pPr lvl="1" eaLnBrk="1" hangingPunct="1"/>
            <a:r>
              <a:rPr lang="en-US" dirty="0" smtClean="0"/>
              <a:t>all memory addresses visible by every processor</a:t>
            </a:r>
          </a:p>
          <a:p>
            <a:pPr lvl="1" eaLnBrk="1" hangingPunct="1"/>
            <a:r>
              <a:rPr lang="en-US" sz="2200" dirty="0" smtClean="0"/>
              <a:t>communication by loads and stores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None/>
            </a:pPr>
            <a:r>
              <a:rPr lang="en-US" sz="2400" dirty="0" smtClean="0"/>
              <a:t>Types: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a. Symmetric multiprocessors (SMP)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Small number of cores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Share single memory with uniform memory latency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multiprocessors: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073150"/>
            <a:ext cx="8585200" cy="2283842"/>
          </a:xfrm>
        </p:spPr>
        <p:txBody>
          <a:bodyPr/>
          <a:lstStyle/>
          <a:p>
            <a:pPr eaLnBrk="1" hangingPunct="1"/>
            <a:r>
              <a:rPr lang="en-US" dirty="0" smtClean="0"/>
              <a:t>b. Distributed shared memory (DSM)</a:t>
            </a:r>
          </a:p>
          <a:p>
            <a:pPr lvl="1" eaLnBrk="1" hangingPunct="1"/>
            <a:r>
              <a:rPr lang="en-US" sz="2000" dirty="0" smtClean="0"/>
              <a:t>Memory distributed among processors</a:t>
            </a:r>
          </a:p>
          <a:p>
            <a:pPr lvl="1" eaLnBrk="1" hangingPunct="1"/>
            <a:r>
              <a:rPr lang="en-US" sz="2000" dirty="0" smtClean="0"/>
              <a:t>Non-uniform memory access/latency (NUMA)</a:t>
            </a:r>
          </a:p>
          <a:p>
            <a:pPr lvl="1" eaLnBrk="1" hangingPunct="1"/>
            <a:r>
              <a:rPr lang="en-US" sz="2000" dirty="0" smtClean="0"/>
              <a:t>Processors connected via direct (switched) and non-direct (multi-hop) interconnection networks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7092280" cy="336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Communication models: </a:t>
            </a:r>
            <a:r>
              <a:rPr lang="en-US" sz="3600" b="1" smtClean="0"/>
              <a:t>Message Passing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93850"/>
            <a:ext cx="8305800" cy="3130550"/>
          </a:xfrm>
        </p:spPr>
        <p:txBody>
          <a:bodyPr/>
          <a:lstStyle/>
          <a:p>
            <a:pPr eaLnBrk="1" hangingPunct="1"/>
            <a:r>
              <a:rPr lang="en-US" smtClean="0"/>
              <a:t>Communication primitives</a:t>
            </a:r>
          </a:p>
          <a:p>
            <a:pPr lvl="1" eaLnBrk="1" hangingPunct="1"/>
            <a:r>
              <a:rPr lang="en-US" smtClean="0"/>
              <a:t>e.g., send, receive library calls</a:t>
            </a:r>
          </a:p>
          <a:p>
            <a:pPr lvl="1" eaLnBrk="1" hangingPunct="1"/>
            <a:r>
              <a:rPr lang="en-US" smtClean="0"/>
              <a:t>standard MPI: Message Passing Interface </a:t>
            </a:r>
          </a:p>
          <a:p>
            <a:pPr lvl="2" eaLnBrk="1" hangingPunct="1"/>
            <a:r>
              <a:rPr lang="en-US" smtClean="0"/>
              <a:t>www.mpi-forum.org</a:t>
            </a:r>
          </a:p>
          <a:p>
            <a:pPr eaLnBrk="1" hangingPunct="1"/>
            <a:r>
              <a:rPr lang="en-US" i="1" smtClean="0"/>
              <a:t>Note that MP can be build on top of SM and vice versa !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4953000"/>
            <a:ext cx="5867400" cy="1433513"/>
            <a:chOff x="960" y="3216"/>
            <a:chExt cx="3696" cy="903"/>
          </a:xfrm>
        </p:grpSpPr>
        <p:sp>
          <p:nvSpPr>
            <p:cNvPr id="12296" name="Oval 5"/>
            <p:cNvSpPr>
              <a:spLocks noChangeArrowheads="1"/>
            </p:cNvSpPr>
            <p:nvPr/>
          </p:nvSpPr>
          <p:spPr bwMode="auto">
            <a:xfrm>
              <a:off x="960" y="3312"/>
              <a:ext cx="1152" cy="62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Arial" charset="0"/>
                </a:rPr>
                <a:t>Process P1</a:t>
              </a:r>
            </a:p>
          </p:txBody>
        </p:sp>
        <p:sp>
          <p:nvSpPr>
            <p:cNvPr id="12297" name="Oval 6"/>
            <p:cNvSpPr>
              <a:spLocks noChangeArrowheads="1"/>
            </p:cNvSpPr>
            <p:nvPr/>
          </p:nvSpPr>
          <p:spPr bwMode="auto">
            <a:xfrm>
              <a:off x="3504" y="3264"/>
              <a:ext cx="1152" cy="62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Arial" charset="0"/>
                </a:rPr>
                <a:t>Process P2</a:t>
              </a:r>
            </a:p>
          </p:txBody>
        </p:sp>
        <p:sp>
          <p:nvSpPr>
            <p:cNvPr id="12298" name="Line 7"/>
            <p:cNvSpPr>
              <a:spLocks noChangeShapeType="1"/>
            </p:cNvSpPr>
            <p:nvPr/>
          </p:nvSpPr>
          <p:spPr bwMode="auto">
            <a:xfrm>
              <a:off x="2064" y="3744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Rectangle 8"/>
            <p:cNvSpPr>
              <a:spLocks noChangeArrowheads="1"/>
            </p:cNvSpPr>
            <p:nvPr/>
          </p:nvSpPr>
          <p:spPr bwMode="auto">
            <a:xfrm>
              <a:off x="2592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9"/>
            <p:cNvSpPr>
              <a:spLocks noChangeArrowheads="1"/>
            </p:cNvSpPr>
            <p:nvPr/>
          </p:nvSpPr>
          <p:spPr bwMode="auto">
            <a:xfrm>
              <a:off x="2688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0"/>
            <p:cNvSpPr>
              <a:spLocks noChangeArrowheads="1"/>
            </p:cNvSpPr>
            <p:nvPr/>
          </p:nvSpPr>
          <p:spPr bwMode="auto">
            <a:xfrm>
              <a:off x="2784" y="3600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11"/>
            <p:cNvSpPr>
              <a:spLocks noChangeArrowheads="1"/>
            </p:cNvSpPr>
            <p:nvPr/>
          </p:nvSpPr>
          <p:spPr bwMode="auto">
            <a:xfrm>
              <a:off x="2784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>
              <a:off x="2880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13"/>
            <p:cNvSpPr>
              <a:spLocks noChangeArrowheads="1"/>
            </p:cNvSpPr>
            <p:nvPr/>
          </p:nvSpPr>
          <p:spPr bwMode="auto">
            <a:xfrm>
              <a:off x="2976" y="3216"/>
              <a:ext cx="96" cy="33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14"/>
            <p:cNvSpPr>
              <a:spLocks noChangeShapeType="1"/>
            </p:cNvSpPr>
            <p:nvPr/>
          </p:nvSpPr>
          <p:spPr bwMode="auto">
            <a:xfrm flipH="1">
              <a:off x="3072" y="345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5"/>
            <p:cNvSpPr>
              <a:spLocks noChangeShapeType="1"/>
            </p:cNvSpPr>
            <p:nvPr/>
          </p:nvSpPr>
          <p:spPr bwMode="auto">
            <a:xfrm flipH="1">
              <a:off x="2016" y="345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6"/>
            <p:cNvSpPr>
              <a:spLocks noChangeShapeType="1"/>
            </p:cNvSpPr>
            <p:nvPr/>
          </p:nvSpPr>
          <p:spPr bwMode="auto">
            <a:xfrm>
              <a:off x="2880" y="374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Text Box 17"/>
            <p:cNvSpPr txBox="1">
              <a:spLocks noChangeArrowheads="1"/>
            </p:cNvSpPr>
            <p:nvPr/>
          </p:nvSpPr>
          <p:spPr bwMode="auto">
            <a:xfrm>
              <a:off x="3072" y="3744"/>
              <a:ext cx="5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receive</a:t>
              </a:r>
            </a:p>
          </p:txBody>
        </p:sp>
        <p:sp>
          <p:nvSpPr>
            <p:cNvPr id="12309" name="Text Box 18"/>
            <p:cNvSpPr txBox="1">
              <a:spLocks noChangeArrowheads="1"/>
            </p:cNvSpPr>
            <p:nvPr/>
          </p:nvSpPr>
          <p:spPr bwMode="auto">
            <a:xfrm>
              <a:off x="1872" y="3216"/>
              <a:ext cx="5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receive</a:t>
              </a:r>
            </a:p>
          </p:txBody>
        </p:sp>
        <p:sp>
          <p:nvSpPr>
            <p:cNvPr id="12310" name="Text Box 19"/>
            <p:cNvSpPr txBox="1">
              <a:spLocks noChangeArrowheads="1"/>
            </p:cNvSpPr>
            <p:nvPr/>
          </p:nvSpPr>
          <p:spPr bwMode="auto">
            <a:xfrm>
              <a:off x="3168" y="3216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send</a:t>
              </a:r>
            </a:p>
          </p:txBody>
        </p:sp>
        <p:sp>
          <p:nvSpPr>
            <p:cNvPr id="12311" name="Text Box 20"/>
            <p:cNvSpPr txBox="1">
              <a:spLocks noChangeArrowheads="1"/>
            </p:cNvSpPr>
            <p:nvPr/>
          </p:nvSpPr>
          <p:spPr bwMode="auto">
            <a:xfrm>
              <a:off x="1968" y="3744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send</a:t>
              </a:r>
            </a:p>
          </p:txBody>
        </p:sp>
        <p:sp>
          <p:nvSpPr>
            <p:cNvPr id="12312" name="Text Box 21"/>
            <p:cNvSpPr txBox="1">
              <a:spLocks noChangeArrowheads="1"/>
            </p:cNvSpPr>
            <p:nvPr/>
          </p:nvSpPr>
          <p:spPr bwMode="auto">
            <a:xfrm>
              <a:off x="2496" y="3888"/>
              <a:ext cx="43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FiFO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Multi-Processors and Thread-Level parallelism</a:t>
            </a:r>
          </a:p>
          <a:p>
            <a:r>
              <a:rPr lang="en-US" dirty="0" smtClean="0"/>
              <a:t>Multi-threading: SMT (simultaneous multi-threading)</a:t>
            </a:r>
          </a:p>
          <a:p>
            <a:pPr lvl="1"/>
            <a:r>
              <a:rPr lang="en-US" dirty="0" smtClean="0"/>
              <a:t>called </a:t>
            </a:r>
            <a:r>
              <a:rPr lang="en-US" dirty="0" err="1" smtClean="0"/>
              <a:t>hyperthreading</a:t>
            </a:r>
            <a:r>
              <a:rPr lang="en-US" dirty="0" smtClean="0"/>
              <a:t> by Intel</a:t>
            </a:r>
          </a:p>
          <a:p>
            <a:r>
              <a:rPr lang="en-US" dirty="0" smtClean="0"/>
              <a:t>Shared memory architectures</a:t>
            </a:r>
          </a:p>
          <a:p>
            <a:pPr lvl="1"/>
            <a:r>
              <a:rPr lang="en-US" dirty="0" smtClean="0"/>
              <a:t>symmetric</a:t>
            </a:r>
          </a:p>
          <a:p>
            <a:pPr lvl="1"/>
            <a:r>
              <a:rPr lang="en-US" dirty="0" smtClean="0"/>
              <a:t>distributed</a:t>
            </a:r>
          </a:p>
          <a:p>
            <a:r>
              <a:rPr lang="en-US" dirty="0" smtClean="0"/>
              <a:t>Coherence</a:t>
            </a:r>
          </a:p>
          <a:p>
            <a:r>
              <a:rPr lang="en-US" dirty="0" smtClean="0"/>
              <a:t>Consistency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Material: </a:t>
            </a:r>
          </a:p>
          <a:p>
            <a:pPr lvl="1"/>
            <a:r>
              <a:rPr lang="en-US" dirty="0" smtClean="0"/>
              <a:t>Book of Hennessy &amp; Patterson</a:t>
            </a:r>
          </a:p>
          <a:p>
            <a:pPr lvl="1"/>
            <a:r>
              <a:rPr lang="en-US" dirty="0" smtClean="0"/>
              <a:t>Chapter 5: 5.1 – 5.6</a:t>
            </a:r>
          </a:p>
          <a:p>
            <a:pPr lvl="1"/>
            <a:r>
              <a:rPr lang="en-US" dirty="0" smtClean="0"/>
              <a:t>extra material: app I,</a:t>
            </a:r>
            <a:br>
              <a:rPr lang="en-US" dirty="0" smtClean="0"/>
            </a:br>
            <a:r>
              <a:rPr lang="en-US" dirty="0" smtClean="0"/>
              <a:t>large scale multiprocessors and scientific applications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  <p:pic>
        <p:nvPicPr>
          <p:cNvPr id="2" name="Picture 2" descr="http://secure-ecsd.elsevier.com/covers/80/Tango2/large/9780123838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284984"/>
            <a:ext cx="2195736" cy="270585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 Passing Model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Explicit message send and receive operations</a:t>
            </a:r>
          </a:p>
          <a:p>
            <a:pPr eaLnBrk="1" hangingPunct="1"/>
            <a:r>
              <a:rPr lang="en-US" smtClean="0"/>
              <a:t>Send specifies local buffer + receiving process on remote computer </a:t>
            </a:r>
          </a:p>
          <a:p>
            <a:pPr eaLnBrk="1" hangingPunct="1"/>
            <a:r>
              <a:rPr lang="en-US" smtClean="0"/>
              <a:t>Receive specifies sending process on remote computer  + local buffer to place data</a:t>
            </a:r>
          </a:p>
          <a:p>
            <a:pPr eaLnBrk="1" hangingPunct="1"/>
            <a:r>
              <a:rPr lang="en-US" smtClean="0"/>
              <a:t>Typically blocking communication, but may use DMA</a:t>
            </a: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838200" y="5791200"/>
            <a:ext cx="16002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Header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2438400" y="5791200"/>
            <a:ext cx="49530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Data</a:t>
            </a: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7391400" y="5791200"/>
            <a:ext cx="9906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Trailer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311150" y="5334000"/>
            <a:ext cx="2203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</a:rPr>
              <a:t>Message structure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 passing communication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1066800" y="5410200"/>
            <a:ext cx="76200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Arial" charset="0"/>
            </a:endParaRPr>
          </a:p>
          <a:p>
            <a:pPr eaLnBrk="0" hangingPunct="0">
              <a:defRPr/>
            </a:pPr>
            <a:endParaRPr lang="en-US" sz="1800">
              <a:latin typeface="Arial" charset="0"/>
            </a:endParaRPr>
          </a:p>
          <a:p>
            <a:pPr eaLnBrk="0" hangingPunct="0">
              <a:defRPr/>
            </a:pPr>
            <a:r>
              <a:rPr lang="en-US" sz="1800">
                <a:latin typeface="Arial" charset="0"/>
              </a:rPr>
              <a:t>Interconnection Network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5181600"/>
            <a:ext cx="1066800" cy="625475"/>
            <a:chOff x="144" y="1046"/>
            <a:chExt cx="672" cy="394"/>
          </a:xfrm>
        </p:grpSpPr>
        <p:sp>
          <p:nvSpPr>
            <p:cNvPr id="14409" name="Rectangle 5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Text Box 6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57600" y="5181600"/>
            <a:ext cx="1066800" cy="625475"/>
            <a:chOff x="144" y="1046"/>
            <a:chExt cx="672" cy="394"/>
          </a:xfrm>
        </p:grpSpPr>
        <p:sp>
          <p:nvSpPr>
            <p:cNvPr id="14407" name="Rectangle 8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Text Box 9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638800" y="5181600"/>
            <a:ext cx="1066800" cy="625475"/>
            <a:chOff x="144" y="1046"/>
            <a:chExt cx="672" cy="394"/>
          </a:xfrm>
        </p:grpSpPr>
        <p:sp>
          <p:nvSpPr>
            <p:cNvPr id="14405" name="Rectangle 11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Text Box 12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543800" y="5181600"/>
            <a:ext cx="1066800" cy="625475"/>
            <a:chOff x="144" y="1046"/>
            <a:chExt cx="672" cy="394"/>
          </a:xfrm>
        </p:grpSpPr>
        <p:sp>
          <p:nvSpPr>
            <p:cNvPr id="14403" name="Rectangle 14"/>
            <p:cNvSpPr>
              <a:spLocks noChangeArrowheads="1"/>
            </p:cNvSpPr>
            <p:nvPr/>
          </p:nvSpPr>
          <p:spPr bwMode="auto">
            <a:xfrm>
              <a:off x="144" y="1056"/>
              <a:ext cx="672" cy="384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Text Box 15"/>
            <p:cNvSpPr txBox="1">
              <a:spLocks noChangeArrowheads="1"/>
            </p:cNvSpPr>
            <p:nvPr/>
          </p:nvSpPr>
          <p:spPr bwMode="auto">
            <a:xfrm>
              <a:off x="176" y="1046"/>
              <a:ext cx="607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Network</a:t>
              </a:r>
            </a:p>
            <a:p>
              <a:pPr eaLnBrk="0" hangingPunct="0"/>
              <a:r>
                <a:rPr lang="en-US" sz="1600">
                  <a:latin typeface="Arial" charset="0"/>
                </a:rPr>
                <a:t>interface</a:t>
              </a:r>
            </a:p>
          </p:txBody>
        </p:sp>
      </p:grpSp>
      <p:sp>
        <p:nvSpPr>
          <p:cNvPr id="227344" name="Rectangle 16"/>
          <p:cNvSpPr>
            <a:spLocks noChangeArrowheads="1"/>
          </p:cNvSpPr>
          <p:nvPr/>
        </p:nvSpPr>
        <p:spPr bwMode="auto">
          <a:xfrm>
            <a:off x="9906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10668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8"/>
          <p:cNvSpPr>
            <a:spLocks noChangeArrowheads="1"/>
          </p:cNvSpPr>
          <p:nvPr/>
        </p:nvSpPr>
        <p:spPr bwMode="auto">
          <a:xfrm>
            <a:off x="10668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9"/>
          <p:cNvSpPr>
            <a:spLocks noChangeArrowheads="1"/>
          </p:cNvSpPr>
          <p:nvPr/>
        </p:nvSpPr>
        <p:spPr bwMode="auto">
          <a:xfrm>
            <a:off x="10668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20"/>
          <p:cNvSpPr txBox="1">
            <a:spLocks noChangeArrowheads="1"/>
          </p:cNvSpPr>
          <p:nvPr/>
        </p:nvSpPr>
        <p:spPr bwMode="auto">
          <a:xfrm>
            <a:off x="1143000" y="2667000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1219200" y="1981200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53" name="Line 22"/>
          <p:cNvSpPr>
            <a:spLocks noChangeShapeType="1"/>
          </p:cNvSpPr>
          <p:nvPr/>
        </p:nvSpPr>
        <p:spPr bwMode="auto">
          <a:xfrm>
            <a:off x="24384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23"/>
          <p:cNvSpPr txBox="1">
            <a:spLocks noChangeArrowheads="1"/>
          </p:cNvSpPr>
          <p:nvPr/>
        </p:nvSpPr>
        <p:spPr bwMode="auto">
          <a:xfrm>
            <a:off x="1143000" y="3505200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55" name="Line 24"/>
          <p:cNvSpPr>
            <a:spLocks noChangeShapeType="1"/>
          </p:cNvSpPr>
          <p:nvPr/>
        </p:nvSpPr>
        <p:spPr bwMode="auto">
          <a:xfrm>
            <a:off x="21336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5"/>
          <p:cNvSpPr>
            <a:spLocks noChangeShapeType="1"/>
          </p:cNvSpPr>
          <p:nvPr/>
        </p:nvSpPr>
        <p:spPr bwMode="auto">
          <a:xfrm>
            <a:off x="21336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485900" y="4191000"/>
            <a:ext cx="692150" cy="533400"/>
            <a:chOff x="2415" y="2592"/>
            <a:chExt cx="600" cy="336"/>
          </a:xfrm>
        </p:grpSpPr>
        <p:sp>
          <p:nvSpPr>
            <p:cNvPr id="14401" name="Rectangle 27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Text Box 28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58" name="Line 29"/>
          <p:cNvSpPr>
            <a:spLocks noChangeShapeType="1"/>
          </p:cNvSpPr>
          <p:nvPr/>
        </p:nvSpPr>
        <p:spPr bwMode="auto">
          <a:xfrm>
            <a:off x="21336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58" name="Rectangle 30"/>
          <p:cNvSpPr>
            <a:spLocks noChangeArrowheads="1"/>
          </p:cNvSpPr>
          <p:nvPr/>
        </p:nvSpPr>
        <p:spPr bwMode="auto">
          <a:xfrm>
            <a:off x="30480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60" name="Rectangle 31"/>
          <p:cNvSpPr>
            <a:spLocks noChangeArrowheads="1"/>
          </p:cNvSpPr>
          <p:nvPr/>
        </p:nvSpPr>
        <p:spPr bwMode="auto">
          <a:xfrm>
            <a:off x="31242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32"/>
          <p:cNvSpPr>
            <a:spLocks noChangeArrowheads="1"/>
          </p:cNvSpPr>
          <p:nvPr/>
        </p:nvSpPr>
        <p:spPr bwMode="auto">
          <a:xfrm>
            <a:off x="31242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31242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34"/>
          <p:cNvSpPr txBox="1">
            <a:spLocks noChangeArrowheads="1"/>
          </p:cNvSpPr>
          <p:nvPr/>
        </p:nvSpPr>
        <p:spPr bwMode="auto">
          <a:xfrm>
            <a:off x="3200400" y="2667000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64" name="Text Box 35"/>
          <p:cNvSpPr txBox="1">
            <a:spLocks noChangeArrowheads="1"/>
          </p:cNvSpPr>
          <p:nvPr/>
        </p:nvSpPr>
        <p:spPr bwMode="auto">
          <a:xfrm>
            <a:off x="3276600" y="1981200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65" name="Line 36"/>
          <p:cNvSpPr>
            <a:spLocks noChangeShapeType="1"/>
          </p:cNvSpPr>
          <p:nvPr/>
        </p:nvSpPr>
        <p:spPr bwMode="auto">
          <a:xfrm>
            <a:off x="44958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7"/>
          <p:cNvSpPr txBox="1">
            <a:spLocks noChangeArrowheads="1"/>
          </p:cNvSpPr>
          <p:nvPr/>
        </p:nvSpPr>
        <p:spPr bwMode="auto">
          <a:xfrm>
            <a:off x="3200400" y="3505200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67" name="Line 38"/>
          <p:cNvSpPr>
            <a:spLocks noChangeShapeType="1"/>
          </p:cNvSpPr>
          <p:nvPr/>
        </p:nvSpPr>
        <p:spPr bwMode="auto">
          <a:xfrm>
            <a:off x="41910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9"/>
          <p:cNvSpPr>
            <a:spLocks noChangeShapeType="1"/>
          </p:cNvSpPr>
          <p:nvPr/>
        </p:nvSpPr>
        <p:spPr bwMode="auto">
          <a:xfrm>
            <a:off x="41910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3543300" y="4191000"/>
            <a:ext cx="692150" cy="533400"/>
            <a:chOff x="2415" y="2592"/>
            <a:chExt cx="600" cy="336"/>
          </a:xfrm>
        </p:grpSpPr>
        <p:sp>
          <p:nvSpPr>
            <p:cNvPr id="14399" name="Rectangle 41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Text Box 42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70" name="Line 43"/>
          <p:cNvSpPr>
            <a:spLocks noChangeShapeType="1"/>
          </p:cNvSpPr>
          <p:nvPr/>
        </p:nvSpPr>
        <p:spPr bwMode="auto">
          <a:xfrm>
            <a:off x="41910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72" name="Rectangle 44"/>
          <p:cNvSpPr>
            <a:spLocks noChangeArrowheads="1"/>
          </p:cNvSpPr>
          <p:nvPr/>
        </p:nvSpPr>
        <p:spPr bwMode="auto">
          <a:xfrm>
            <a:off x="49530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72" name="Rectangle 45"/>
          <p:cNvSpPr>
            <a:spLocks noChangeArrowheads="1"/>
          </p:cNvSpPr>
          <p:nvPr/>
        </p:nvSpPr>
        <p:spPr bwMode="auto">
          <a:xfrm>
            <a:off x="50292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6"/>
          <p:cNvSpPr>
            <a:spLocks noChangeArrowheads="1"/>
          </p:cNvSpPr>
          <p:nvPr/>
        </p:nvSpPr>
        <p:spPr bwMode="auto">
          <a:xfrm>
            <a:off x="50292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Rectangle 47"/>
          <p:cNvSpPr>
            <a:spLocks noChangeArrowheads="1"/>
          </p:cNvSpPr>
          <p:nvPr/>
        </p:nvSpPr>
        <p:spPr bwMode="auto">
          <a:xfrm>
            <a:off x="50292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Text Box 48"/>
          <p:cNvSpPr txBox="1">
            <a:spLocks noChangeArrowheads="1"/>
          </p:cNvSpPr>
          <p:nvPr/>
        </p:nvSpPr>
        <p:spPr bwMode="auto">
          <a:xfrm>
            <a:off x="5105400" y="2667000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76" name="Text Box 49"/>
          <p:cNvSpPr txBox="1">
            <a:spLocks noChangeArrowheads="1"/>
          </p:cNvSpPr>
          <p:nvPr/>
        </p:nvSpPr>
        <p:spPr bwMode="auto">
          <a:xfrm>
            <a:off x="5181600" y="1981200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77" name="Line 50"/>
          <p:cNvSpPr>
            <a:spLocks noChangeShapeType="1"/>
          </p:cNvSpPr>
          <p:nvPr/>
        </p:nvSpPr>
        <p:spPr bwMode="auto">
          <a:xfrm>
            <a:off x="64008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Text Box 51"/>
          <p:cNvSpPr txBox="1">
            <a:spLocks noChangeArrowheads="1"/>
          </p:cNvSpPr>
          <p:nvPr/>
        </p:nvSpPr>
        <p:spPr bwMode="auto">
          <a:xfrm>
            <a:off x="5105400" y="3505200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79" name="Line 52"/>
          <p:cNvSpPr>
            <a:spLocks noChangeShapeType="1"/>
          </p:cNvSpPr>
          <p:nvPr/>
        </p:nvSpPr>
        <p:spPr bwMode="auto">
          <a:xfrm>
            <a:off x="60960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Line 53"/>
          <p:cNvSpPr>
            <a:spLocks noChangeShapeType="1"/>
          </p:cNvSpPr>
          <p:nvPr/>
        </p:nvSpPr>
        <p:spPr bwMode="auto">
          <a:xfrm>
            <a:off x="60960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448300" y="4191000"/>
            <a:ext cx="692150" cy="533400"/>
            <a:chOff x="2415" y="2592"/>
            <a:chExt cx="600" cy="336"/>
          </a:xfrm>
        </p:grpSpPr>
        <p:sp>
          <p:nvSpPr>
            <p:cNvPr id="14397" name="Rectangle 55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Text Box 56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82" name="Line 57"/>
          <p:cNvSpPr>
            <a:spLocks noChangeShapeType="1"/>
          </p:cNvSpPr>
          <p:nvPr/>
        </p:nvSpPr>
        <p:spPr bwMode="auto">
          <a:xfrm>
            <a:off x="60960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86" name="Rectangle 58"/>
          <p:cNvSpPr>
            <a:spLocks noChangeArrowheads="1"/>
          </p:cNvSpPr>
          <p:nvPr/>
        </p:nvSpPr>
        <p:spPr bwMode="auto">
          <a:xfrm>
            <a:off x="6934200" y="1828800"/>
            <a:ext cx="1600200" cy="297180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84" name="Rectangle 59"/>
          <p:cNvSpPr>
            <a:spLocks noChangeArrowheads="1"/>
          </p:cNvSpPr>
          <p:nvPr/>
        </p:nvSpPr>
        <p:spPr bwMode="auto">
          <a:xfrm>
            <a:off x="7010400" y="3352800"/>
            <a:ext cx="1066800" cy="685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Rectangle 60"/>
          <p:cNvSpPr>
            <a:spLocks noChangeArrowheads="1"/>
          </p:cNvSpPr>
          <p:nvPr/>
        </p:nvSpPr>
        <p:spPr bwMode="auto">
          <a:xfrm>
            <a:off x="7010400" y="2667000"/>
            <a:ext cx="10668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Rectangle 61"/>
          <p:cNvSpPr>
            <a:spLocks noChangeArrowheads="1"/>
          </p:cNvSpPr>
          <p:nvPr/>
        </p:nvSpPr>
        <p:spPr bwMode="auto">
          <a:xfrm>
            <a:off x="7010400" y="1905000"/>
            <a:ext cx="1447800" cy="5334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Text Box 62"/>
          <p:cNvSpPr txBox="1">
            <a:spLocks noChangeArrowheads="1"/>
          </p:cNvSpPr>
          <p:nvPr/>
        </p:nvSpPr>
        <p:spPr bwMode="auto">
          <a:xfrm>
            <a:off x="7086600" y="2667000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Cache</a:t>
            </a:r>
          </a:p>
        </p:txBody>
      </p:sp>
      <p:sp>
        <p:nvSpPr>
          <p:cNvPr id="14388" name="Text Box 63"/>
          <p:cNvSpPr txBox="1">
            <a:spLocks noChangeArrowheads="1"/>
          </p:cNvSpPr>
          <p:nvPr/>
        </p:nvSpPr>
        <p:spPr bwMode="auto">
          <a:xfrm>
            <a:off x="7162800" y="1981200"/>
            <a:ext cx="1212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Processor</a:t>
            </a:r>
          </a:p>
        </p:txBody>
      </p:sp>
      <p:sp>
        <p:nvSpPr>
          <p:cNvPr id="14389" name="Line 64"/>
          <p:cNvSpPr>
            <a:spLocks noChangeShapeType="1"/>
          </p:cNvSpPr>
          <p:nvPr/>
        </p:nvSpPr>
        <p:spPr bwMode="auto">
          <a:xfrm>
            <a:off x="8382000" y="2438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Text Box 65"/>
          <p:cNvSpPr txBox="1">
            <a:spLocks noChangeArrowheads="1"/>
          </p:cNvSpPr>
          <p:nvPr/>
        </p:nvSpPr>
        <p:spPr bwMode="auto">
          <a:xfrm>
            <a:off x="7086600" y="3505200"/>
            <a:ext cx="1009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Memory</a:t>
            </a:r>
          </a:p>
        </p:txBody>
      </p:sp>
      <p:sp>
        <p:nvSpPr>
          <p:cNvPr id="14391" name="Line 66"/>
          <p:cNvSpPr>
            <a:spLocks noChangeShapeType="1"/>
          </p:cNvSpPr>
          <p:nvPr/>
        </p:nvSpPr>
        <p:spPr bwMode="auto">
          <a:xfrm>
            <a:off x="80772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67"/>
          <p:cNvSpPr>
            <a:spLocks noChangeShapeType="1"/>
          </p:cNvSpPr>
          <p:nvPr/>
        </p:nvSpPr>
        <p:spPr bwMode="auto">
          <a:xfrm>
            <a:off x="8077200" y="2895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7429500" y="4191000"/>
            <a:ext cx="692150" cy="533400"/>
            <a:chOff x="2415" y="2592"/>
            <a:chExt cx="600" cy="336"/>
          </a:xfrm>
        </p:grpSpPr>
        <p:sp>
          <p:nvSpPr>
            <p:cNvPr id="14395" name="Rectangle 69"/>
            <p:cNvSpPr>
              <a:spLocks noChangeArrowheads="1"/>
            </p:cNvSpPr>
            <p:nvPr/>
          </p:nvSpPr>
          <p:spPr bwMode="auto">
            <a:xfrm>
              <a:off x="2448" y="2592"/>
              <a:ext cx="528" cy="336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Text Box 70"/>
            <p:cNvSpPr txBox="1">
              <a:spLocks noChangeArrowheads="1"/>
            </p:cNvSpPr>
            <p:nvPr/>
          </p:nvSpPr>
          <p:spPr bwMode="auto">
            <a:xfrm>
              <a:off x="2415" y="2640"/>
              <a:ext cx="6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DMA</a:t>
              </a:r>
            </a:p>
          </p:txBody>
        </p:sp>
      </p:grpSp>
      <p:sp>
        <p:nvSpPr>
          <p:cNvPr id="14394" name="Line 71"/>
          <p:cNvSpPr>
            <a:spLocks noChangeShapeType="1"/>
          </p:cNvSpPr>
          <p:nvPr/>
        </p:nvSpPr>
        <p:spPr bwMode="auto">
          <a:xfrm>
            <a:off x="80772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Communication Models: Comparison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143000"/>
            <a:ext cx="8667750" cy="5486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smtClean="0"/>
              <a:t>Shared-Memory (used by e.g. </a:t>
            </a:r>
            <a:r>
              <a:rPr lang="en-US" sz="2800" b="1" smtClean="0">
                <a:solidFill>
                  <a:srgbClr val="00B050"/>
                </a:solidFill>
              </a:rPr>
              <a:t>OpenMP</a:t>
            </a:r>
            <a:r>
              <a:rPr lang="en-US" sz="2800" smtClean="0"/>
              <a:t>)</a:t>
            </a:r>
          </a:p>
          <a:p>
            <a:pPr lvl="1" eaLnBrk="1" hangingPunct="1"/>
            <a:r>
              <a:rPr lang="en-US" sz="2400" smtClean="0"/>
              <a:t>Compatibility with well-understood (language) mechanisms</a:t>
            </a:r>
          </a:p>
          <a:p>
            <a:pPr lvl="1" eaLnBrk="1" hangingPunct="1"/>
            <a:r>
              <a:rPr lang="en-US" sz="2400" smtClean="0"/>
              <a:t>Ease of programming for complex or dynamic communications patterns</a:t>
            </a:r>
          </a:p>
          <a:p>
            <a:pPr lvl="1" eaLnBrk="1" hangingPunct="1"/>
            <a:r>
              <a:rPr lang="en-US" sz="2400" smtClean="0"/>
              <a:t>Shared-memory applications; sharing of large data structures</a:t>
            </a:r>
          </a:p>
          <a:p>
            <a:pPr lvl="1" eaLnBrk="1" hangingPunct="1"/>
            <a:r>
              <a:rPr lang="en-US" sz="2400" smtClean="0"/>
              <a:t>Efficient for small items</a:t>
            </a:r>
          </a:p>
          <a:p>
            <a:pPr lvl="1" eaLnBrk="1" hangingPunct="1"/>
            <a:r>
              <a:rPr lang="en-US" sz="2400" smtClean="0"/>
              <a:t>Supports hardware caching</a:t>
            </a:r>
          </a:p>
          <a:p>
            <a:pPr eaLnBrk="1" hangingPunct="1"/>
            <a:r>
              <a:rPr lang="en-US" sz="2800" smtClean="0"/>
              <a:t>Messaging Passing (used by e.g. </a:t>
            </a:r>
            <a:r>
              <a:rPr lang="en-US" sz="2800" b="1" smtClean="0">
                <a:solidFill>
                  <a:srgbClr val="00B050"/>
                </a:solidFill>
              </a:rPr>
              <a:t>MPI</a:t>
            </a:r>
            <a:r>
              <a:rPr lang="en-US" sz="2800" smtClean="0"/>
              <a:t>)</a:t>
            </a:r>
          </a:p>
          <a:p>
            <a:pPr lvl="1" eaLnBrk="1" hangingPunct="1"/>
            <a:r>
              <a:rPr lang="en-US" sz="2400" smtClean="0"/>
              <a:t>Simpler hardware</a:t>
            </a:r>
          </a:p>
          <a:p>
            <a:pPr lvl="1" eaLnBrk="1" hangingPunct="1"/>
            <a:r>
              <a:rPr lang="en-US" sz="2400" smtClean="0"/>
              <a:t>Explicit communication</a:t>
            </a:r>
          </a:p>
          <a:p>
            <a:pPr lvl="1" eaLnBrk="1" hangingPunct="1"/>
            <a:r>
              <a:rPr lang="en-US" sz="2400" smtClean="0"/>
              <a:t>Implicit synchronization (with any communication)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fundamental issues for shared memory multiprocessors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4625"/>
            <a:ext cx="8305800" cy="5032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Coherence</a:t>
            </a:r>
            <a:r>
              <a:rPr lang="en-US" sz="2800" smtClean="0"/>
              <a:t>, </a:t>
            </a:r>
            <a:br>
              <a:rPr lang="en-US" sz="2800" smtClean="0"/>
            </a:br>
            <a:r>
              <a:rPr lang="en-US" sz="2800" smtClean="0"/>
              <a:t>about: </a:t>
            </a:r>
            <a:r>
              <a:rPr lang="en-US" sz="2800" i="1" smtClean="0">
                <a:solidFill>
                  <a:srgbClr val="0033CC"/>
                </a:solidFill>
              </a:rPr>
              <a:t>Do I see the most recent data?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Consistency</a:t>
            </a:r>
            <a:r>
              <a:rPr lang="en-US" sz="2800" smtClean="0"/>
              <a:t>, </a:t>
            </a:r>
            <a:br>
              <a:rPr lang="en-US" sz="2800" smtClean="0"/>
            </a:br>
            <a:r>
              <a:rPr lang="en-US" sz="2800" smtClean="0"/>
              <a:t>about: </a:t>
            </a:r>
            <a:r>
              <a:rPr lang="en-US" sz="2800" b="1" i="1" smtClean="0">
                <a:solidFill>
                  <a:srgbClr val="0033CC"/>
                </a:solidFill>
              </a:rPr>
              <a:t>When</a:t>
            </a:r>
            <a:r>
              <a:rPr lang="en-US" sz="2800" i="1" smtClean="0">
                <a:solidFill>
                  <a:srgbClr val="0033CC"/>
                </a:solidFill>
              </a:rPr>
              <a:t> do I see a written value?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e.g. do different processors see writes at the same time (w.r.t. other memory accesses)?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Synchronization</a:t>
            </a:r>
            <a:r>
              <a:rPr lang="en-US" sz="2800" i="1" smtClean="0"/>
              <a:t/>
            </a:r>
            <a:br>
              <a:rPr lang="en-US" sz="2800" i="1" smtClean="0"/>
            </a:br>
            <a:r>
              <a:rPr lang="en-US" sz="2800" i="1" smtClean="0">
                <a:solidFill>
                  <a:srgbClr val="0033CC"/>
                </a:solidFill>
              </a:rPr>
              <a:t>How to synchronize processes?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how to protect access to shared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Cache Coherence Example Problem</a:t>
            </a:r>
            <a:endParaRPr lang="en-AU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Processors may see different values through their caches: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692" y="2379663"/>
            <a:ext cx="8351926" cy="29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Cache Coherence</a:t>
            </a:r>
            <a:endParaRPr lang="en-AU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Coherence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 reads by any processor must return the most recently written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Writes to the same location by any two processors are seen in the same order by all processors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Consistency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It’s about the observed order of reads and writes by the different processors</a:t>
            </a:r>
          </a:p>
          <a:p>
            <a:pPr lvl="2" eaLnBrk="1" hangingPunct="1"/>
            <a:r>
              <a:rPr lang="en-US" dirty="0" smtClean="0"/>
              <a:t>is this order for every processor the same?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At least should be valid: If a processor writes location A followed by location B, any processor that sees the new value of B must also see the new value of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Enforcing Coherence</a:t>
            </a:r>
            <a:endParaRPr lang="en-AU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Coherent caches provide: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Migration</a:t>
            </a:r>
            <a:r>
              <a:rPr lang="en-US" dirty="0" smtClean="0"/>
              <a:t>:  movement of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Replication</a:t>
            </a:r>
            <a:r>
              <a:rPr lang="en-US" dirty="0" smtClean="0"/>
              <a:t>:  multiple copies of data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Cache coherence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Snooping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Each core tracks sharing status of each block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Directory based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Sharing status of each block kept in one location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 rot="5400000">
            <a:off x="6725444" y="2050257"/>
            <a:ext cx="4467225" cy="3698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Snoopy Coherence Protocols</a:t>
            </a:r>
            <a:endParaRPr lang="en-A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Write invalidate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 write, invalidate all other copies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inter-processor communication-bus itself to serialize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Write cannot complete until bus access is obtained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Write update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Alternative: On write, update all copies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2924175"/>
            <a:ext cx="82423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Snoopy Coherence Protocols</a:t>
            </a:r>
            <a:endParaRPr lang="en-AU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core i7 there are 3-levels of caching. </a:t>
            </a:r>
          </a:p>
          <a:p>
            <a:pPr lvl="1" eaLnBrk="1" hangingPunct="1"/>
            <a:r>
              <a:rPr lang="en-US" dirty="0" smtClean="0"/>
              <a:t>level 3 is shared between all cores</a:t>
            </a:r>
          </a:p>
          <a:p>
            <a:pPr lvl="1" eaLnBrk="1" hangingPunct="1"/>
            <a:r>
              <a:rPr lang="en-US" dirty="0" smtClean="0"/>
              <a:t>levels 1 and 2 have to be kept coherent by e.g. snooping.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Locating an item when a read miss occurs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 write-through cache: item is always in (shared) memory</a:t>
            </a:r>
          </a:p>
          <a:p>
            <a:pPr lvl="2" eaLnBrk="1" hangingPunct="1"/>
            <a:r>
              <a:rPr lang="en-US" dirty="0" smtClean="0"/>
              <a:t>note for a core i7 this can be L3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 write-back cache, the updated value must be sent to the requesting processor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Cache lines marked as shared or exclusive/modified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Only writes to shared lines need an invalidate broadcast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After this, the line is marked as exclusive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Snoopy Coherence Protocols</a:t>
            </a:r>
            <a:endParaRPr lang="en-AU" smtClean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109610" cy="583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Should we go Multi-Processing?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Today: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Diminishing returns for exploiting ILP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Power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Wiring issues (faster transistors do not help that much)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More parallel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Multi-core architectures hit the market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 chapter 4 and we studied DLP: SIMD, GPUs, Vector processors</a:t>
            </a:r>
          </a:p>
          <a:p>
            <a:pPr lvl="1" eaLnBrk="1" hangingPunct="1"/>
            <a:r>
              <a:rPr lang="en-US" dirty="0" smtClean="0"/>
              <a:t>there can be lots of DLP, however:</a:t>
            </a:r>
          </a:p>
          <a:p>
            <a:pPr lvl="1" eaLnBrk="1" hangingPunct="1"/>
            <a:r>
              <a:rPr lang="en-US" dirty="0" smtClean="0"/>
              <a:t>Divergence problem </a:t>
            </a:r>
          </a:p>
          <a:p>
            <a:pPr lvl="2" eaLnBrk="1" hangingPunct="1"/>
            <a:r>
              <a:rPr lang="en-US" dirty="0" smtClean="0"/>
              <a:t>branch outcome different for different data lanes</a:t>
            </a:r>
          </a:p>
          <a:p>
            <a:pPr lvl="2" eaLnBrk="1" hangingPunct="1"/>
            <a:r>
              <a:rPr lang="en-US" dirty="0" smtClean="0"/>
              <a:t>reducing efficiency</a:t>
            </a:r>
          </a:p>
          <a:p>
            <a:pPr lvl="1" eaLnBrk="1" hangingPunct="1"/>
            <a:r>
              <a:rPr lang="en-US" dirty="0" smtClean="0"/>
              <a:t>Task parallelism can not be handled by DLP processors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Snoopy Coherence Protocols</a:t>
            </a:r>
            <a:endParaRPr lang="en-AU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870" y="836712"/>
            <a:ext cx="9182870" cy="48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5661248"/>
            <a:ext cx="7468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3 cache states</a:t>
            </a:r>
          </a:p>
          <a:p>
            <a:pPr>
              <a:buFontTx/>
              <a:buChar char="-"/>
            </a:pPr>
            <a:r>
              <a:rPr lang="en-US" sz="2000" dirty="0" smtClean="0"/>
              <a:t>Bus transactions in bold (indicated along transitions)</a:t>
            </a:r>
          </a:p>
          <a:p>
            <a:pPr>
              <a:buFontTx/>
              <a:buChar char="-"/>
            </a:pPr>
            <a:r>
              <a:rPr lang="en-US" sz="2000" dirty="0" smtClean="0"/>
              <a:t>When block in shared state, next level should be up-to-date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Snoopy Coherence Protocols</a:t>
            </a:r>
            <a:endParaRPr lang="en-AU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Complications for the basic MSI (Modified, Shared, Invalid) protocol: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Operations are not atomic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E.g. detect miss, acquire bus, receive a response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Creates possibility of deadlock and races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One solution:  processor that sends invalidate can hold bus until other processors receive the invalidate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Extensions: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Add exclusive state (E) to indicate </a:t>
            </a:r>
            <a:r>
              <a:rPr lang="en-US" b="1" dirty="0" smtClean="0"/>
              <a:t>clean</a:t>
            </a:r>
            <a:r>
              <a:rPr lang="en-US" dirty="0" smtClean="0"/>
              <a:t> block in only one cache (MESI protocol)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Prevents needing to write invalidate on a write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Owned state (O), used by AMD (MOESI protocol)</a:t>
            </a:r>
          </a:p>
          <a:p>
            <a:pPr lvl="2" eaLnBrk="1" hangingPunct="1"/>
            <a:r>
              <a:rPr lang="en-US" dirty="0" smtClean="0"/>
              <a:t>A block can change from M -&gt; O when others will share it, but the block is not written back to memory.</a:t>
            </a:r>
            <a:br>
              <a:rPr lang="en-US" dirty="0" smtClean="0"/>
            </a:br>
            <a:r>
              <a:rPr lang="en-US" dirty="0" smtClean="0"/>
              <a:t>It is shared by 2 or more processors, but owned by 1. This one is responsible for writing it back (to next level), when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774" y="1209675"/>
            <a:ext cx="4975225" cy="480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Coherence Protocols:  Extensions</a:t>
            </a:r>
            <a:endParaRPr lang="en-AU" sz="360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Shared memory bus and snooping bandwidth is bottleneck for scaling symmetric multiprocessors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Duplicating tags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Place directory in outermost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 crossbars or point-to-point networks with banked memory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Performance</a:t>
            </a:r>
            <a:endParaRPr lang="en-AU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Coherence influences cache miss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Coherence misses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True sharing misses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000" dirty="0" smtClean="0"/>
              <a:t>Write to shared block (transmission of invalidation)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000" dirty="0" smtClean="0"/>
              <a:t>Read an invalidated block</a:t>
            </a:r>
            <a:br>
              <a:rPr lang="en-US" sz="2000" dirty="0" smtClean="0"/>
            </a:br>
            <a:endParaRPr 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False sharing misses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000" dirty="0" smtClean="0"/>
              <a:t>Read an unmodified word in an invalidated block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43608" y="4725144"/>
            <a:ext cx="6984776" cy="1408222"/>
            <a:chOff x="1043608" y="4725144"/>
            <a:chExt cx="6984776" cy="1408222"/>
          </a:xfrm>
        </p:grpSpPr>
        <p:sp>
          <p:nvSpPr>
            <p:cNvPr id="6" name="Rectangle 5"/>
            <p:cNvSpPr/>
            <p:nvPr/>
          </p:nvSpPr>
          <p:spPr bwMode="auto">
            <a:xfrm>
              <a:off x="2843808" y="4725144"/>
              <a:ext cx="1296144" cy="43204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139952" y="4725144"/>
              <a:ext cx="1296144" cy="43204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436096" y="4725144"/>
              <a:ext cx="1296144" cy="43204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732240" y="4725144"/>
              <a:ext cx="1296144" cy="43204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5776" y="5733256"/>
              <a:ext cx="1758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written by P1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8104" y="5733256"/>
              <a:ext cx="18004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written by P2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>
              <a:stCxn id="10" idx="0"/>
              <a:endCxn id="6" idx="2"/>
            </p:cNvCxnSpPr>
            <p:nvPr/>
          </p:nvCxnSpPr>
          <p:spPr bwMode="auto">
            <a:xfrm rot="5400000" flipH="1" flipV="1">
              <a:off x="3175500" y="5416876"/>
              <a:ext cx="576064" cy="566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rot="5400000" flipH="1" flipV="1">
              <a:off x="5824484" y="5416876"/>
              <a:ext cx="576064" cy="566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1043608" y="4725144"/>
              <a:ext cx="16706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Cache block:</a:t>
              </a:r>
            </a:p>
            <a:p>
              <a:r>
                <a:rPr lang="en-US" sz="2000" dirty="0" smtClean="0"/>
                <a:t>(4 words)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sz="2800" smtClean="0"/>
              <a:t>Performance Study:  Commercial Workload</a:t>
            </a:r>
            <a:endParaRPr lang="en-AU" sz="2800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585" y="908050"/>
            <a:ext cx="6911736" cy="532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sz="2800" smtClean="0"/>
              <a:t>Performance Study:  Commercial Workload</a:t>
            </a:r>
            <a:endParaRPr lang="en-AU" sz="2800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911225"/>
            <a:ext cx="5256212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sz="2800" smtClean="0"/>
              <a:t>Performance Study:  Commercial Workload</a:t>
            </a:r>
            <a:endParaRPr lang="en-AU" sz="2800" smtClean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90" y="908050"/>
            <a:ext cx="5672135" cy="568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sz="2800" smtClean="0"/>
              <a:t>Performance Study:  Commercial Workload</a:t>
            </a:r>
            <a:endParaRPr lang="en-AU" sz="280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1052513"/>
            <a:ext cx="5587132" cy="513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075" y="3683000"/>
            <a:ext cx="5969237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Directory Protocols (5.4)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Directory keeps track of every 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Which caches have each 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Dirty status of each block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Implement in shared L3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Keep bit vector of size = # cores for each block in L3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Not scalable beyond shared L3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Directory implemented in a distributed fashion: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Directory Protocols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For each block, maintain state (e.g. in the shared L3 cache; note this shared L3 can be distributed):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Shared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One or more nodes have the block cached, value in memory is up-to-date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Set of node 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Uncached</a:t>
            </a:r>
            <a:r>
              <a:rPr lang="en-US" dirty="0" smtClean="0"/>
              <a:t> (Invalid)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Modified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Exactly one node has a copy of the cache block, value in memory is out-of-date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Owner node ID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Directory maintains block states and sends invalidation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New Approach: Multi-Threaded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Multithreading: multiple threads share the functional units of </a:t>
            </a:r>
            <a:r>
              <a:rPr lang="en-US" altLang="en-US" dirty="0" smtClean="0">
                <a:solidFill>
                  <a:srgbClr val="FF3300"/>
                </a:solidFill>
              </a:rPr>
              <a:t>1</a:t>
            </a:r>
            <a:r>
              <a:rPr lang="en-US" altLang="en-US" dirty="0" smtClean="0"/>
              <a:t> processor</a:t>
            </a:r>
          </a:p>
          <a:p>
            <a:pPr lvl="1" eaLnBrk="1" hangingPunct="1"/>
            <a:r>
              <a:rPr lang="en-US" altLang="en-US" dirty="0" smtClean="0"/>
              <a:t>duplicate independent state of each thread e.g., a separate copy of register file, a separate PC</a:t>
            </a:r>
          </a:p>
          <a:p>
            <a:pPr lvl="1" eaLnBrk="1" hangingPunct="1"/>
            <a:r>
              <a:rPr lang="en-US" altLang="en-US" dirty="0" smtClean="0"/>
              <a:t>HW for fast thread switch; much faster than full process switch </a:t>
            </a:r>
            <a:r>
              <a:rPr lang="en-US" altLang="en-US" dirty="0" smtClean="0">
                <a:sym typeface="Symbol" pitchFamily="18" charset="2"/>
              </a:rPr>
              <a:t> </a:t>
            </a:r>
            <a:r>
              <a:rPr lang="en-US" altLang="en-US" dirty="0" smtClean="0"/>
              <a:t>100s to 1000s of clocks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When </a:t>
            </a:r>
            <a:r>
              <a:rPr lang="en-US" altLang="en-US" dirty="0" smtClean="0"/>
              <a:t>to switch?</a:t>
            </a:r>
          </a:p>
          <a:p>
            <a:pPr lvl="1" eaLnBrk="1" hangingPunct="1"/>
            <a:r>
              <a:rPr lang="en-US" altLang="en-US" dirty="0" smtClean="0"/>
              <a:t>Next instruction next thread (</a:t>
            </a:r>
            <a:r>
              <a:rPr lang="en-US" altLang="en-US" b="1" dirty="0" smtClean="0">
                <a:solidFill>
                  <a:srgbClr val="CC3300"/>
                </a:solidFill>
              </a:rPr>
              <a:t>fine grain</a:t>
            </a:r>
            <a:r>
              <a:rPr lang="en-US" altLang="en-US" dirty="0" smtClean="0"/>
              <a:t>), or</a:t>
            </a:r>
          </a:p>
          <a:p>
            <a:pPr lvl="1" eaLnBrk="1" hangingPunct="1"/>
            <a:r>
              <a:rPr lang="en-US" altLang="en-US" dirty="0" smtClean="0"/>
              <a:t>When a thread is stalled, perhaps for a cache miss, another thread can be executed (</a:t>
            </a:r>
            <a:r>
              <a:rPr lang="en-US" altLang="en-US" b="1" dirty="0" smtClean="0">
                <a:solidFill>
                  <a:srgbClr val="CC3300"/>
                </a:solidFill>
              </a:rPr>
              <a:t>coarse grain</a:t>
            </a:r>
            <a:r>
              <a:rPr lang="en-US" altLang="en-US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Messages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9" y="1090612"/>
            <a:ext cx="8761443" cy="442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5661248"/>
            <a:ext cx="2866490" cy="1015663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P: requesting node</a:t>
            </a:r>
          </a:p>
          <a:p>
            <a:pPr>
              <a:buFontTx/>
              <a:buChar char="-"/>
            </a:pPr>
            <a:r>
              <a:rPr lang="en-US" sz="2000" dirty="0" smtClean="0"/>
              <a:t>A: requested address</a:t>
            </a:r>
          </a:p>
          <a:p>
            <a:pPr>
              <a:buFontTx/>
              <a:buChar char="-"/>
            </a:pPr>
            <a:r>
              <a:rPr lang="en-US" sz="2000" dirty="0" smtClean="0"/>
              <a:t>D: data contents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6185934" cy="58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Directory Protocols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4293096"/>
            <a:ext cx="5182829" cy="132343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Comparable to snooping transactions</a:t>
            </a:r>
          </a:p>
          <a:p>
            <a:pPr lvl="1">
              <a:buFontTx/>
              <a:buChar char="-"/>
            </a:pPr>
            <a:r>
              <a:rPr lang="en-US" sz="2000" dirty="0" smtClean="0"/>
              <a:t> grey: requests from home directory</a:t>
            </a:r>
          </a:p>
          <a:p>
            <a:pPr lvl="1">
              <a:buFontTx/>
              <a:buChar char="-"/>
            </a:pPr>
            <a:r>
              <a:rPr lang="en-US" sz="2000" dirty="0" smtClean="0"/>
              <a:t> black: requests from local processor</a:t>
            </a:r>
          </a:p>
          <a:p>
            <a:pPr lvl="1">
              <a:buFontTx/>
              <a:buChar char="-"/>
            </a:pPr>
            <a:r>
              <a:rPr lang="en-US" sz="2000" dirty="0" smtClean="0"/>
              <a:t> bold: messages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Directory Protocols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For </a:t>
            </a:r>
            <a:r>
              <a:rPr lang="en-US" dirty="0" err="1" smtClean="0"/>
              <a:t>uncached</a:t>
            </a:r>
            <a:r>
              <a:rPr lang="en-US" dirty="0" smtClean="0"/>
              <a:t> (invalid) block: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Read miss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Requesting node is sent the requested data and is made the only sharing node, block is now shared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Write miss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The requesting node is sent the requested data and becomes the sharing node, block is now exclusive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For shared block: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Read miss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The requesting node is sent the requested data from memory, node is added to sharing set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Write miss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The requesting node is sent the value, all nodes in the sharing set are sent invalidate messages, sharing set only contains requesting node, block is now exclusive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Directory Protocols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For exclusive block: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Read miss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owner is sent a data fetch message, block becomes shared, owner sends data to the directory, data written back to memory, sharers set contains old owner and requestor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Data write back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Block becomes uncached, sharer set is empty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Write miss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Message is sent to old owner to invalidate and send the value to the directory, requestor becomes new owner, block remains exclusive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fundamental issues for shared memory multiprocessors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4625"/>
            <a:ext cx="8305800" cy="5032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bg2"/>
                </a:solidFill>
              </a:rPr>
              <a:t>Coherence</a:t>
            </a:r>
            <a:r>
              <a:rPr lang="en-US" sz="2800" dirty="0" smtClean="0">
                <a:solidFill>
                  <a:schemeClr val="bg2"/>
                </a:solidFill>
              </a:rPr>
              <a:t>, 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about: </a:t>
            </a:r>
            <a:r>
              <a:rPr lang="en-US" sz="2800" i="1" dirty="0" smtClean="0">
                <a:solidFill>
                  <a:schemeClr val="bg2"/>
                </a:solidFill>
              </a:rPr>
              <a:t>Do I see the most recent data?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Synchronization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>
                <a:solidFill>
                  <a:srgbClr val="0033CC"/>
                </a:solidFill>
              </a:rPr>
              <a:t>How to synchronize processes?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how to protect access to shared data?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bg2"/>
                </a:solidFill>
              </a:rPr>
              <a:t>Consistency</a:t>
            </a:r>
            <a:r>
              <a:rPr lang="en-US" sz="2800" dirty="0" smtClean="0">
                <a:solidFill>
                  <a:schemeClr val="bg2"/>
                </a:solidFill>
              </a:rPr>
              <a:t>, 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about: </a:t>
            </a:r>
            <a:r>
              <a:rPr lang="en-US" sz="2800" b="1" i="1" dirty="0" smtClean="0">
                <a:solidFill>
                  <a:schemeClr val="bg2"/>
                </a:solidFill>
              </a:rPr>
              <a:t>When</a:t>
            </a:r>
            <a:r>
              <a:rPr lang="en-US" sz="2800" i="1" dirty="0" smtClean="0">
                <a:solidFill>
                  <a:schemeClr val="bg2"/>
                </a:solidFill>
              </a:rPr>
              <a:t> do I see a written value?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e.g. do different processors see writes at the same time (</a:t>
            </a:r>
            <a:r>
              <a:rPr lang="en-US" sz="2400" dirty="0" err="1" smtClean="0">
                <a:solidFill>
                  <a:schemeClr val="bg2"/>
                </a:solidFill>
              </a:rPr>
              <a:t>w.r.t</a:t>
            </a:r>
            <a:r>
              <a:rPr lang="en-US" sz="2400" dirty="0" smtClean="0">
                <a:solidFill>
                  <a:schemeClr val="bg2"/>
                </a:solidFill>
              </a:rPr>
              <a:t>. other memory accesses)?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31751" name="AutoShape 4"/>
          <p:cNvSpPr>
            <a:spLocks noChangeArrowheads="1"/>
          </p:cNvSpPr>
          <p:nvPr/>
        </p:nvSpPr>
        <p:spPr bwMode="auto">
          <a:xfrm>
            <a:off x="6705600" y="2895600"/>
            <a:ext cx="1143000" cy="2286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 rot="10800000">
            <a:off x="5257800" y="4572000"/>
            <a:ext cx="3124200" cy="1295400"/>
          </a:xfrm>
          <a:prstGeom prst="wedgeRoundRectCallout">
            <a:avLst>
              <a:gd name="adj1" fmla="val 108329"/>
              <a:gd name="adj2" fmla="val 24264"/>
              <a:gd name="adj3" fmla="val 16667"/>
            </a:avLst>
          </a:prstGeom>
          <a:solidFill>
            <a:srgbClr val="66FF66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eaLnBrk="0" hangingPunct="0"/>
            <a:endParaRPr kumimoji="1" lang="en-US" sz="200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What's the Synchronization problem?</a:t>
            </a:r>
          </a:p>
        </p:txBody>
      </p:sp>
      <p:sp>
        <p:nvSpPr>
          <p:cNvPr id="327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017588"/>
          </a:xfrm>
        </p:spPr>
        <p:txBody>
          <a:bodyPr/>
          <a:lstStyle/>
          <a:p>
            <a:pPr eaLnBrk="1" hangingPunct="1"/>
            <a:r>
              <a:rPr lang="en-US" smtClean="0"/>
              <a:t>Assume: Computer system of bank has credit process (P_c) and debit process (P_d)</a:t>
            </a:r>
          </a:p>
        </p:txBody>
      </p:sp>
      <p:sp>
        <p:nvSpPr>
          <p:cNvPr id="32776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7651750" cy="344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kumimoji="1" lang="en-US" sz="2000">
                <a:latin typeface="Courier New" pitchFamily="49" charset="0"/>
              </a:rPr>
              <a:t>/* </a:t>
            </a:r>
            <a:r>
              <a:rPr kumimoji="1" lang="en-US" sz="2000" b="1">
                <a:latin typeface="Courier New" pitchFamily="49" charset="0"/>
              </a:rPr>
              <a:t>Process P_c</a:t>
            </a:r>
            <a:r>
              <a:rPr kumimoji="1" lang="en-US" sz="2000">
                <a:latin typeface="Courier New" pitchFamily="49" charset="0"/>
              </a:rPr>
              <a:t> */             /* </a:t>
            </a:r>
            <a:r>
              <a:rPr kumimoji="1" lang="en-US" sz="2000" b="1">
                <a:latin typeface="Courier New" pitchFamily="49" charset="0"/>
              </a:rPr>
              <a:t>Process P_d</a:t>
            </a:r>
            <a:r>
              <a:rPr kumimoji="1" lang="en-US" sz="2000">
                <a:latin typeface="Courier New" pitchFamily="49" charset="0"/>
              </a:rPr>
              <a:t> */</a:t>
            </a:r>
          </a:p>
          <a:p>
            <a:pPr algn="l" eaLnBrk="0" hangingPunct="0"/>
            <a:r>
              <a:rPr kumimoji="1" lang="en-US" sz="2000">
                <a:latin typeface="Courier New" pitchFamily="49" charset="0"/>
              </a:rPr>
              <a:t>shared int balance		shared int balance</a:t>
            </a:r>
          </a:p>
          <a:p>
            <a:pPr algn="l" eaLnBrk="0" hangingPunct="0"/>
            <a:r>
              <a:rPr kumimoji="1" lang="en-US" sz="2000">
                <a:latin typeface="Courier New" pitchFamily="49" charset="0"/>
              </a:rPr>
              <a:t>private int amount		private int amount</a:t>
            </a:r>
          </a:p>
          <a:p>
            <a:pPr algn="l" eaLnBrk="0" hangingPunct="0"/>
            <a:endParaRPr kumimoji="1" lang="en-US" sz="2000">
              <a:latin typeface="Courier New" pitchFamily="49" charset="0"/>
            </a:endParaRPr>
          </a:p>
          <a:p>
            <a:pPr algn="l" eaLnBrk="0" hangingPunct="0"/>
            <a:r>
              <a:rPr kumimoji="1" lang="en-US" sz="2000">
                <a:latin typeface="Courier New" pitchFamily="49" charset="0"/>
              </a:rPr>
              <a:t>balance += amount             balance -= amount</a:t>
            </a:r>
          </a:p>
          <a:p>
            <a:pPr algn="l" eaLnBrk="0" hangingPunct="0"/>
            <a:endParaRPr kumimoji="1" lang="en-US" sz="2000">
              <a:latin typeface="Courier New" pitchFamily="49" charset="0"/>
            </a:endParaRPr>
          </a:p>
          <a:p>
            <a:pPr algn="l" eaLnBrk="0" hangingPunct="0"/>
            <a:r>
              <a:rPr kumimoji="1" lang="en-US" sz="2000">
                <a:latin typeface="Courier New" pitchFamily="49" charset="0"/>
              </a:rPr>
              <a:t>lw      $t0,balance           lw      $t2,balance</a:t>
            </a:r>
          </a:p>
          <a:p>
            <a:pPr algn="l" eaLnBrk="0" hangingPunct="0"/>
            <a:r>
              <a:rPr kumimoji="1" lang="en-US" sz="2000">
                <a:latin typeface="Courier New" pitchFamily="49" charset="0"/>
              </a:rPr>
              <a:t>lw      $t1,amount            lw      $t3,amount</a:t>
            </a:r>
          </a:p>
          <a:p>
            <a:pPr algn="l" eaLnBrk="0" hangingPunct="0"/>
            <a:r>
              <a:rPr kumimoji="1" lang="en-US" sz="2000">
                <a:latin typeface="Courier New" pitchFamily="49" charset="0"/>
              </a:rPr>
              <a:t>add     $t0,$t0,t1            sub     $t2,$t2,$t3</a:t>
            </a:r>
          </a:p>
          <a:p>
            <a:pPr algn="l" eaLnBrk="0" hangingPunct="0"/>
            <a:r>
              <a:rPr kumimoji="1" lang="en-US" sz="2000">
                <a:latin typeface="Courier New" pitchFamily="49" charset="0"/>
              </a:rPr>
              <a:t>sw      $t0,balance           sw      $t2,balance</a:t>
            </a:r>
          </a:p>
          <a:p>
            <a:pPr algn="l" eaLnBrk="0" hangingPunct="0"/>
            <a:endParaRPr kumimoji="1"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Critical Section Problem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3222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n processes all competing to use some shared data; they need synchronization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Each process has code segment, called </a:t>
            </a:r>
            <a:r>
              <a:rPr lang="en-US" i="1" dirty="0" smtClean="0"/>
              <a:t>critical section</a:t>
            </a:r>
            <a:r>
              <a:rPr lang="en-US" dirty="0" smtClean="0"/>
              <a:t>, in which shared data is accessed.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Problem </a:t>
            </a:r>
            <a:r>
              <a:rPr lang="en-US" dirty="0" smtClean="0"/>
              <a:t>– ensure that when one process is executing in its critical section, no other process is allowed to execute in its critical section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Structure </a:t>
            </a:r>
            <a:r>
              <a:rPr lang="en-US" dirty="0" smtClean="0"/>
              <a:t>of process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2667000" y="4343400"/>
            <a:ext cx="3689350" cy="222250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/>
            </a:pPr>
            <a:r>
              <a:rPr kumimoji="1" lang="en-US" sz="2000" b="1">
                <a:latin typeface="Courier New" pitchFamily="49" charset="0"/>
              </a:rPr>
              <a:t>while (TRUE){</a:t>
            </a:r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/>
            </a:pPr>
            <a:r>
              <a:rPr kumimoji="1" lang="en-US" sz="2000" b="1">
                <a:latin typeface="Courier New" pitchFamily="49" charset="0"/>
              </a:rPr>
              <a:t>  </a:t>
            </a:r>
            <a:r>
              <a:rPr kumimoji="1" lang="en-US" sz="2000" b="1">
                <a:solidFill>
                  <a:schemeClr val="accent2"/>
                </a:solidFill>
                <a:latin typeface="Courier New" pitchFamily="49" charset="0"/>
              </a:rPr>
              <a:t>entry_section ();</a:t>
            </a:r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/>
            </a:pPr>
            <a:r>
              <a:rPr kumimoji="1" lang="en-US" sz="2000" b="1">
                <a:latin typeface="Courier New" pitchFamily="49" charset="0"/>
              </a:rPr>
              <a:t>  critical_section ();</a:t>
            </a:r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/>
            </a:pPr>
            <a:r>
              <a:rPr kumimoji="1" lang="en-US" sz="2000" b="1">
                <a:latin typeface="Courier New" pitchFamily="49" charset="0"/>
              </a:rPr>
              <a:t>  </a:t>
            </a:r>
            <a:r>
              <a:rPr kumimoji="1" lang="en-US" sz="2000" b="1">
                <a:solidFill>
                  <a:schemeClr val="accent2"/>
                </a:solidFill>
                <a:latin typeface="Courier New" pitchFamily="49" charset="0"/>
              </a:rPr>
              <a:t>exit_section ();</a:t>
            </a:r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/>
            </a:pPr>
            <a:r>
              <a:rPr kumimoji="1" lang="en-US" sz="2000" b="1">
                <a:latin typeface="Courier New" pitchFamily="49" charset="0"/>
              </a:rPr>
              <a:t>  remainder_section ();</a:t>
            </a:r>
          </a:p>
          <a:p>
            <a:pPr algn="l"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None/>
              <a:defRPr/>
            </a:pPr>
            <a:r>
              <a:rPr kumimoji="1" lang="en-US" sz="2000" b="1">
                <a:latin typeface="Courier New" pitchFamily="49" charset="0"/>
              </a:rPr>
              <a:t>}</a:t>
            </a:r>
            <a:endParaRPr kumimoji="1" lang="en-US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  <p:bldP spid="24166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Synchronization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Problem: synchronization protocol requires atomic read-write action on the bus</a:t>
            </a:r>
          </a:p>
          <a:p>
            <a:pPr lvl="1" eaLnBrk="1" hangingPunct="1"/>
            <a:r>
              <a:rPr lang="en-US" sz="2200" dirty="0" smtClean="0"/>
              <a:t>e.g. to check a bit and if zero, set it.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Basic building blocks: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Atomic exchange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Swaps register with memory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Test-and-set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Sets under condition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Fetch-and-increment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Reads original value from memory and increments it 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Requires memory read and write in uninterruptable instruction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load linked/store conditional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If the contents of the memory location specified by the load linked are changed before the store conditional to the same address, the store conditional fails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Implementing Locks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Spin 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If no coherence: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		</a:t>
            </a:r>
            <a:r>
              <a:rPr lang="en-US" sz="2000" dirty="0" smtClean="0"/>
              <a:t>DADDUI	R2,R0,#1	;R2=1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/>
              <a:t>lockit</a:t>
            </a:r>
            <a:r>
              <a:rPr lang="en-US" sz="2000" dirty="0" smtClean="0"/>
              <a:t>:		EXCH		R2,0(R1)	;atomic exchange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	BNEZ		R2,lockit	;already locked?</a:t>
            </a:r>
          </a:p>
          <a:p>
            <a:pPr eaLnBrk="1" hangingPunct="1"/>
            <a:endParaRPr lang="en-US" sz="2000" dirty="0" smtClean="0"/>
          </a:p>
          <a:p>
            <a:pPr lvl="1" eaLnBrk="1" hangingPunct="1"/>
            <a:r>
              <a:rPr lang="en-US" dirty="0" smtClean="0"/>
              <a:t>If coherence, avoid too much snooping traffic: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err="1" smtClean="0"/>
              <a:t>lockit</a:t>
            </a:r>
            <a:r>
              <a:rPr lang="en-US" sz="2000" dirty="0" smtClean="0"/>
              <a:t>:		LD 		R2,0(R1)	;load of lock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	BNEZ		R2,lockit	;not available-spin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	DADDUI	R2,R0,#1	;R2=1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	EXCH		R2,0(R1)	;swap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	BNEZ		R2,lockit	;branch if lock wasn’t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Implementing Locks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Advantage of this scheme:  reduces memory traffic</a:t>
            </a:r>
            <a:endParaRPr lang="en-US" sz="2000" smtClean="0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498" y="1628800"/>
            <a:ext cx="776265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Fine-Grained Multithreading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Switches between threads on </a:t>
            </a:r>
            <a:r>
              <a:rPr lang="en-US" sz="2800" b="1" smtClean="0"/>
              <a:t>each instruction</a:t>
            </a:r>
            <a:r>
              <a:rPr lang="en-US" sz="2800" smtClean="0"/>
              <a:t>, causing the execution of multiples threads to be interleaved </a:t>
            </a:r>
          </a:p>
          <a:p>
            <a:pPr eaLnBrk="1" hangingPunct="1"/>
            <a:r>
              <a:rPr lang="en-US" sz="2800" smtClean="0"/>
              <a:t>Usually done in a </a:t>
            </a:r>
            <a:r>
              <a:rPr lang="en-US" sz="2800" b="1" smtClean="0"/>
              <a:t>round-robin</a:t>
            </a:r>
            <a:r>
              <a:rPr lang="en-US" sz="2800" smtClean="0"/>
              <a:t> fashion, skipping any stalled threads</a:t>
            </a:r>
          </a:p>
          <a:p>
            <a:pPr eaLnBrk="1" hangingPunct="1"/>
            <a:r>
              <a:rPr lang="en-US" sz="2800" smtClean="0"/>
              <a:t>CPU must be able to switch threads every clock</a:t>
            </a:r>
          </a:p>
          <a:p>
            <a:pPr eaLnBrk="1" hangingPunct="1"/>
            <a:r>
              <a:rPr lang="en-US" sz="2800" smtClean="0"/>
              <a:t>Advantage: it can hide both short and long stalls, since instructions from other threads executed when one thread stalls </a:t>
            </a:r>
          </a:p>
          <a:p>
            <a:pPr eaLnBrk="1" hangingPunct="1"/>
            <a:r>
              <a:rPr lang="en-US" sz="2800" smtClean="0"/>
              <a:t>Disadvantage: may  slow down execution of individual threads</a:t>
            </a:r>
          </a:p>
          <a:p>
            <a:pPr eaLnBrk="1" hangingPunct="1"/>
            <a:r>
              <a:rPr lang="en-US" sz="2800" smtClean="0"/>
              <a:t>Used in e.g. Sun’s Niagara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fundamental issues for shared memory multiprocessors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4625"/>
            <a:ext cx="8305800" cy="5032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bg2"/>
                </a:solidFill>
              </a:rPr>
              <a:t>Coherence</a:t>
            </a:r>
            <a:r>
              <a:rPr lang="en-US" sz="2800" dirty="0" smtClean="0">
                <a:solidFill>
                  <a:schemeClr val="bg2"/>
                </a:solidFill>
              </a:rPr>
              <a:t>, 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about: </a:t>
            </a:r>
            <a:r>
              <a:rPr lang="en-US" sz="2800" i="1" dirty="0" smtClean="0">
                <a:solidFill>
                  <a:schemeClr val="bg2"/>
                </a:solidFill>
              </a:rPr>
              <a:t>Do I see the most recent data?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bg2"/>
                </a:solidFill>
              </a:rPr>
              <a:t>Synchronization</a:t>
            </a:r>
            <a:r>
              <a:rPr lang="en-US" sz="2800" i="1" dirty="0" smtClean="0">
                <a:solidFill>
                  <a:schemeClr val="bg2"/>
                </a:solidFill>
              </a:rPr>
              <a:t/>
            </a:r>
            <a:br>
              <a:rPr lang="en-US" sz="2800" i="1" dirty="0" smtClean="0">
                <a:solidFill>
                  <a:schemeClr val="bg2"/>
                </a:solidFill>
              </a:rPr>
            </a:br>
            <a:r>
              <a:rPr lang="en-US" sz="2800" i="1" dirty="0" smtClean="0">
                <a:solidFill>
                  <a:schemeClr val="bg2"/>
                </a:solidFill>
              </a:rPr>
              <a:t>How to synchronize processes?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how to protect access to shared data?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Consistency</a:t>
            </a:r>
            <a:r>
              <a:rPr lang="en-US" sz="2800" dirty="0" smtClean="0">
                <a:solidFill>
                  <a:schemeClr val="folHlink"/>
                </a:solidFill>
              </a:rPr>
              <a:t>, </a:t>
            </a:r>
            <a:br>
              <a:rPr lang="en-US" sz="2800" dirty="0" smtClean="0">
                <a:solidFill>
                  <a:schemeClr val="folHlink"/>
                </a:solidFill>
              </a:rPr>
            </a:br>
            <a:r>
              <a:rPr lang="en-US" sz="2800" dirty="0" smtClean="0"/>
              <a:t>about</a:t>
            </a:r>
            <a:r>
              <a:rPr lang="en-US" sz="2800" dirty="0" smtClean="0">
                <a:solidFill>
                  <a:schemeClr val="folHlink"/>
                </a:solidFill>
              </a:rPr>
              <a:t>: </a:t>
            </a:r>
            <a:r>
              <a:rPr lang="en-US" sz="2800" b="1" i="1" dirty="0" smtClean="0">
                <a:solidFill>
                  <a:schemeClr val="accent2"/>
                </a:solidFill>
              </a:rPr>
              <a:t>When</a:t>
            </a:r>
            <a:r>
              <a:rPr lang="en-US" sz="2800" i="1" dirty="0" smtClean="0">
                <a:solidFill>
                  <a:schemeClr val="accent2"/>
                </a:solidFill>
              </a:rPr>
              <a:t> do I see a written value?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e.g. do different processors see writes at the same time (</a:t>
            </a:r>
            <a:r>
              <a:rPr lang="en-US" sz="2400" dirty="0" err="1" smtClean="0"/>
              <a:t>w.r.t</a:t>
            </a:r>
            <a:r>
              <a:rPr lang="en-US" sz="2400" dirty="0" smtClean="0"/>
              <a:t>. other memory accesses)?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5847" name="AutoShape 4"/>
          <p:cNvSpPr>
            <a:spLocks noChangeArrowheads="1"/>
          </p:cNvSpPr>
          <p:nvPr/>
        </p:nvSpPr>
        <p:spPr bwMode="auto">
          <a:xfrm>
            <a:off x="7391400" y="4572000"/>
            <a:ext cx="1295400" cy="228600"/>
          </a:xfrm>
          <a:prstGeom prst="left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/>
              <a:t>Memory Consistency: The Problem</a:t>
            </a:r>
            <a:endParaRPr lang="en-GB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789363"/>
            <a:ext cx="8964612" cy="1871662"/>
          </a:xfrm>
        </p:spPr>
        <p:txBody>
          <a:bodyPr/>
          <a:lstStyle/>
          <a:p>
            <a:pPr eaLnBrk="1" hangingPunct="1"/>
            <a:r>
              <a:rPr lang="en-US" sz="2700" smtClean="0"/>
              <a:t>Observation: If writes take effect immediately (are immediately seen by all processors), it is </a:t>
            </a:r>
            <a:r>
              <a:rPr lang="en-US" sz="2700" u="sng" smtClean="0"/>
              <a:t>impossible</a:t>
            </a:r>
            <a:r>
              <a:rPr lang="en-US" sz="2700" smtClean="0"/>
              <a:t> that both if-statements evaluate to true</a:t>
            </a:r>
          </a:p>
          <a:p>
            <a:pPr eaLnBrk="1" hangingPunct="1"/>
            <a:endParaRPr lang="en-US" sz="2700" smtClean="0"/>
          </a:p>
          <a:p>
            <a:pPr eaLnBrk="1" hangingPunct="1"/>
            <a:r>
              <a:rPr lang="en-US" sz="2700" smtClean="0"/>
              <a:t>But what if write invalidate is delayed ……….</a:t>
            </a:r>
          </a:p>
          <a:p>
            <a:pPr lvl="1" eaLnBrk="1" hangingPunct="1"/>
            <a:r>
              <a:rPr lang="en-US" sz="2300" smtClean="0"/>
              <a:t>Should this be allowed, and if so, under what conditions?</a:t>
            </a:r>
            <a:endParaRPr lang="en-GB" sz="2300" smtClean="0"/>
          </a:p>
        </p:txBody>
      </p:sp>
      <p:graphicFrame>
        <p:nvGraphicFramePr>
          <p:cNvPr id="347152" name="Group 16"/>
          <p:cNvGraphicFramePr>
            <a:graphicFrameLocks noGrp="1"/>
          </p:cNvGraphicFramePr>
          <p:nvPr/>
        </p:nvGraphicFramePr>
        <p:xfrm>
          <a:off x="838200" y="1125538"/>
          <a:ext cx="7467600" cy="2374900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Process P1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Process P2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5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  A = 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  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  A = 1;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L1:  if (B==0) ...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  B = 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  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  B = 1;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L2:  if (A==0) ...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How to implement Sequential Consistency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/>
            <a:r>
              <a:rPr lang="en-US" sz="2800" smtClean="0"/>
              <a:t>Delay the completion of any memory access until all invalidations caused by that access are completed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Delay next memory access until previous one is completed</a:t>
            </a:r>
          </a:p>
          <a:p>
            <a:pPr lvl="1" eaLnBrk="1" hangingPunct="1"/>
            <a:r>
              <a:rPr lang="en-US" sz="2400" smtClean="0"/>
              <a:t>delay the read of A and B (A==0 or B==0 in the example) until the write has finished (A=1 or B=1)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Note</a:t>
            </a:r>
            <a:r>
              <a:rPr lang="en-US" sz="2800" smtClean="0"/>
              <a:t>: Under sequential consistency, we cannot place the (local) write in a write buffer and continue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458200" cy="8572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Sequential consistency overkill?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3124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Schemes for faster execution then sequential consistency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Observation: Most programs are </a:t>
            </a:r>
            <a:r>
              <a:rPr lang="en-US" smtClean="0">
                <a:solidFill>
                  <a:schemeClr val="accent2"/>
                </a:solidFill>
              </a:rPr>
              <a:t>synchronized</a:t>
            </a:r>
            <a:endParaRPr lang="en-US" sz="240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program is synchronized if all accesses to shared data are ordered by synchronization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Example: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5257800" y="4419600"/>
            <a:ext cx="2762250" cy="1844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/>
              <a:t>P2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/>
              <a:t>acquire (s)</a:t>
            </a:r>
            <a:r>
              <a:rPr lang="en-US" i="1"/>
              <a:t> {lock}</a:t>
            </a:r>
            <a:r>
              <a:rPr lang="en-US"/>
              <a:t/>
            </a:r>
            <a:br>
              <a:rPr lang="en-US"/>
            </a:br>
            <a:r>
              <a:rPr lang="en-US"/>
              <a:t>	...</a:t>
            </a:r>
            <a:br>
              <a:rPr lang="en-US"/>
            </a:br>
            <a:r>
              <a:rPr lang="en-US"/>
              <a:t>read(x)</a:t>
            </a:r>
          </a:p>
          <a:p>
            <a:pPr algn="l"/>
            <a:endParaRPr lang="en-US"/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1066800" y="4419600"/>
            <a:ext cx="3016250" cy="18081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/>
              <a:t>P1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</a:pPr>
            <a:r>
              <a:rPr lang="en-US"/>
              <a:t>write (x)</a:t>
            </a:r>
            <a:br>
              <a:rPr lang="en-US"/>
            </a:br>
            <a:r>
              <a:rPr lang="en-US"/>
              <a:t>...</a:t>
            </a:r>
            <a:br>
              <a:rPr lang="en-US"/>
            </a:br>
            <a:r>
              <a:rPr lang="en-US"/>
              <a:t>release (s) </a:t>
            </a:r>
            <a:r>
              <a:rPr lang="en-US" i="1"/>
              <a:t>{unlock}</a:t>
            </a:r>
            <a:r>
              <a:rPr lang="en-US"/>
              <a:t/>
            </a:r>
            <a:br>
              <a:rPr lang="en-US"/>
            </a:br>
            <a:r>
              <a:rPr lang="en-US"/>
              <a:t>...</a:t>
            </a:r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2971800" y="5029200"/>
            <a:ext cx="2667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4984" name="Text Box 8"/>
          <p:cNvSpPr txBox="1">
            <a:spLocks noChangeArrowheads="1"/>
          </p:cNvSpPr>
          <p:nvPr/>
        </p:nvSpPr>
        <p:spPr bwMode="auto">
          <a:xfrm rot="917400">
            <a:off x="3959225" y="50419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CC3300"/>
                </a:solidFill>
              </a:rPr>
              <a:t>ordered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 autoUpdateAnimBg="0"/>
      <p:bldP spid="254980" grpId="0" animBg="1"/>
      <p:bldP spid="254982" grpId="0" animBg="1"/>
      <p:bldP spid="254983" grpId="0" animBg="1"/>
      <p:bldP spid="25498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 of Sequential Consistency (SC)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Enforcing SC can be quite expensive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Assume write miss = 40 cycles to get ownership,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10 cycles = to issue an invalidate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50 cycles = to complete and get acknowledgement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Assume 4 processors share a cache block, how long does a write miss take for the writing processor if the processor is sequentially consistent?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Waiting for invalidates : each write =sum of ownership time + time to complete invalidates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10+10+10+10= 40 cycles to issue invalidate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40 cycles to get ownership + 50 cycles to complete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=130 cycles </a:t>
            </a:r>
            <a:r>
              <a:rPr lang="en-US" sz="2200" smtClean="0">
                <a:sym typeface="Wingdings" pitchFamily="2" charset="2"/>
              </a:rPr>
              <a:t>very long !</a:t>
            </a: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Solutions: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Exploit latency-hiding techniques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Employ </a:t>
            </a:r>
            <a:r>
              <a:rPr lang="en-US" sz="2200" smtClean="0">
                <a:solidFill>
                  <a:srgbClr val="FF0000"/>
                </a:solidFill>
              </a:rPr>
              <a:t>relaxed consistency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Relaxed Memory Consistency Models</a:t>
            </a:r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Key: </a:t>
            </a:r>
            <a:r>
              <a:rPr lang="en-US" sz="2800" b="1" i="1" dirty="0" smtClean="0">
                <a:solidFill>
                  <a:schemeClr val="accent2"/>
                </a:solidFill>
              </a:rPr>
              <a:t>(partially) allow reads and writes to complete out-of-order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Orderings that can be relaxed: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relax W </a:t>
            </a:r>
            <a:r>
              <a:rPr lang="en-US" sz="2400" dirty="0" smtClean="0">
                <a:sym typeface="Symbol" pitchFamily="18" charset="2"/>
              </a:rPr>
              <a:t></a:t>
            </a:r>
            <a:r>
              <a:rPr lang="en-US" sz="2400" dirty="0" smtClean="0"/>
              <a:t> R ordering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allows reads to bypass earlier writes (to different memory locations)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called </a:t>
            </a:r>
            <a:r>
              <a:rPr lang="en-US" sz="2000" b="1" i="1" dirty="0" smtClean="0">
                <a:solidFill>
                  <a:srgbClr val="009900"/>
                </a:solidFill>
              </a:rPr>
              <a:t>processor consistency</a:t>
            </a:r>
            <a:r>
              <a:rPr lang="en-US" sz="2000" dirty="0" smtClean="0"/>
              <a:t> or </a:t>
            </a:r>
            <a:r>
              <a:rPr lang="en-US" sz="2000" b="1" i="1" dirty="0" smtClean="0">
                <a:solidFill>
                  <a:srgbClr val="009900"/>
                </a:solidFill>
              </a:rPr>
              <a:t>total store ordering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relax W </a:t>
            </a:r>
            <a:r>
              <a:rPr lang="en-US" sz="2400" dirty="0" smtClean="0">
                <a:sym typeface="Symbol" pitchFamily="18" charset="2"/>
              </a:rPr>
              <a:t></a:t>
            </a:r>
            <a:r>
              <a:rPr lang="en-US" sz="2400" dirty="0" smtClean="0"/>
              <a:t> W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allow writes to bypass earlier writes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called </a:t>
            </a:r>
            <a:r>
              <a:rPr lang="en-US" sz="2000" b="1" i="1" dirty="0" smtClean="0">
                <a:solidFill>
                  <a:srgbClr val="009900"/>
                </a:solidFill>
              </a:rPr>
              <a:t>partial store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relax R </a:t>
            </a:r>
            <a:r>
              <a:rPr lang="en-US" sz="2400" dirty="0" smtClean="0">
                <a:sym typeface="Symbol" pitchFamily="18" charset="2"/>
              </a:rPr>
              <a:t></a:t>
            </a:r>
            <a:r>
              <a:rPr lang="en-US" sz="2400" dirty="0" smtClean="0"/>
              <a:t> W </a:t>
            </a:r>
            <a:r>
              <a:rPr lang="en-US" sz="2400" i="1" dirty="0" smtClean="0"/>
              <a:t>and</a:t>
            </a:r>
            <a:r>
              <a:rPr lang="en-US" sz="2400" dirty="0" smtClean="0"/>
              <a:t> R </a:t>
            </a:r>
            <a:r>
              <a:rPr lang="en-US" sz="2400" dirty="0" smtClean="0">
                <a:sym typeface="Symbol" pitchFamily="18" charset="2"/>
              </a:rPr>
              <a:t></a:t>
            </a:r>
            <a:r>
              <a:rPr lang="en-US" sz="2400" dirty="0" smtClean="0"/>
              <a:t> 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i="1" dirty="0" smtClean="0">
                <a:solidFill>
                  <a:srgbClr val="009900"/>
                </a:solidFill>
              </a:rPr>
              <a:t>weak ordering</a:t>
            </a:r>
            <a:r>
              <a:rPr lang="en-US" sz="2000" dirty="0" smtClean="0"/>
              <a:t>, </a:t>
            </a:r>
            <a:r>
              <a:rPr lang="en-US" sz="2000" b="1" i="1" dirty="0" smtClean="0">
                <a:solidFill>
                  <a:srgbClr val="009900"/>
                </a:solidFill>
              </a:rPr>
              <a:t>release consistency</a:t>
            </a:r>
            <a:r>
              <a:rPr lang="en-US" sz="2000" dirty="0" smtClean="0"/>
              <a:t>, Alpha, PowerPC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Note, seq. consistency means: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 </a:t>
            </a:r>
            <a:r>
              <a:rPr lang="en-US" sz="2400" dirty="0" smtClean="0">
                <a:sym typeface="Symbol" pitchFamily="18" charset="2"/>
              </a:rPr>
              <a:t> R, W  W, R   W and R  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7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7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7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7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7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7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7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7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7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7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7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7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7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7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7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7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7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70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70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70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70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Relaxed Consistency Models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Consistency model is multiprocessor specific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Programmers will often implement explicit synchronization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Speculation gives much of the performance advantage of relaxed models with sequential consistency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Basic idea:  if an invalidation arrives for a result that has not been committed, use speculation recovery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Concluding remarks</a:t>
            </a:r>
            <a:endParaRPr lang="en-A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Number of transistors still scales well</a:t>
            </a:r>
          </a:p>
          <a:p>
            <a:pPr eaLnBrk="1" hangingPunct="1"/>
            <a:r>
              <a:rPr lang="en-US" dirty="0" smtClean="0"/>
              <a:t>However power/energy limits reached</a:t>
            </a:r>
          </a:p>
          <a:p>
            <a:pPr eaLnBrk="1" hangingPunct="1"/>
            <a:r>
              <a:rPr lang="en-US" dirty="0" smtClean="0"/>
              <a:t>Frequency not further increased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Therefore: After 2005 going Multi-Core</a:t>
            </a:r>
          </a:p>
          <a:p>
            <a:pPr lvl="1" eaLnBrk="1" hangingPunct="1"/>
            <a:r>
              <a:rPr lang="en-US" dirty="0" smtClean="0"/>
              <a:t>exploiting task / thread level parallelism</a:t>
            </a:r>
          </a:p>
          <a:p>
            <a:pPr lvl="1" eaLnBrk="1" hangingPunct="1"/>
            <a:r>
              <a:rPr lang="en-US" dirty="0" smtClean="0"/>
              <a:t>can be combined with exploiting DLP (SIMD / Sub-word parallelism)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extreme:</a:t>
            </a:r>
          </a:p>
          <a:p>
            <a:pPr lvl="1" eaLnBrk="1" hangingPunct="1"/>
            <a:r>
              <a:rPr lang="en-US" dirty="0" smtClean="0"/>
              <a:t>Top 500: </a:t>
            </a:r>
            <a:r>
              <a:rPr lang="en-US" dirty="0" smtClean="0">
                <a:hlinkClick r:id="rId3"/>
              </a:rPr>
              <a:t>www.top500.org</a:t>
            </a:r>
            <a:endParaRPr lang="en-US" dirty="0" smtClean="0"/>
          </a:p>
          <a:p>
            <a:pPr eaLnBrk="1" hangingPunct="1"/>
            <a:r>
              <a:rPr lang="en-US" dirty="0" smtClean="0"/>
              <a:t>The most efficient </a:t>
            </a:r>
            <a:r>
              <a:rPr lang="en-US" sz="2000" dirty="0" smtClean="0"/>
              <a:t>(in Operations / Joule, or Ops/sec </a:t>
            </a:r>
            <a:r>
              <a:rPr lang="en-US" sz="2000" b="1" dirty="0" smtClean="0"/>
              <a:t>/ </a:t>
            </a:r>
            <a:r>
              <a:rPr lang="en-US" sz="2000" dirty="0" smtClean="0"/>
              <a:t>Watt)</a:t>
            </a:r>
            <a:endParaRPr lang="en-US" dirty="0" smtClean="0"/>
          </a:p>
          <a:p>
            <a:pPr lvl="1" eaLnBrk="1" hangingPunct="1"/>
            <a:r>
              <a:rPr lang="en-US" dirty="0" smtClean="0"/>
              <a:t>Green Top 500: www.green500.org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Course-Grained Multithreading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Switches threads only on costly stalls, such as L2 cache misses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Advantages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Relieves need to have very fast thread-switching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Doesn’t slow down thread, since instructions from other threads issued only when the thread encounters a costly stall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Disadvantage: hard to overcome throughput losses from shorter stalls, due to pipeline start-up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Since CPU issues instructions from 1 thread, when a stall occurs, the pipeline must be emptied or frozen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New thread must fill pipeline before instructions can complete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Because of this start-up overhead, coarse-grained multithreading is better for reducing penalty of high cost stalls, where pipeline refill &lt;&lt; stall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Used in e.g. IBM AS/400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5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5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838200"/>
          </a:xfrm>
          <a:noFill/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smtClean="0"/>
              <a:t>Simultaneous Multi-threading ...</a:t>
            </a:r>
          </a:p>
        </p:txBody>
      </p:sp>
      <p:graphicFrame>
        <p:nvGraphicFramePr>
          <p:cNvPr id="178405" name="Group 229"/>
          <p:cNvGraphicFramePr>
            <a:graphicFrameLocks noGrp="1"/>
          </p:cNvGraphicFramePr>
          <p:nvPr/>
        </p:nvGraphicFramePr>
        <p:xfrm>
          <a:off x="663575" y="1755775"/>
          <a:ext cx="3462338" cy="4602925"/>
        </p:xfrm>
        <a:graphic>
          <a:graphicData uri="http://schemas.openxmlformats.org/drawingml/2006/table">
            <a:tbl>
              <a:tblPr/>
              <a:tblGrid>
                <a:gridCol w="377825"/>
                <a:gridCol w="387350"/>
                <a:gridCol w="388938"/>
                <a:gridCol w="377825"/>
                <a:gridCol w="387350"/>
                <a:gridCol w="388937"/>
                <a:gridCol w="377825"/>
                <a:gridCol w="387350"/>
                <a:gridCol w="388938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89" name="Text Box 105"/>
          <p:cNvSpPr txBox="1">
            <a:spLocks noChangeArrowheads="1"/>
          </p:cNvSpPr>
          <p:nvPr/>
        </p:nvSpPr>
        <p:spPr bwMode="auto">
          <a:xfrm>
            <a:off x="1085850" y="1447800"/>
            <a:ext cx="30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M</a:t>
            </a:r>
          </a:p>
        </p:txBody>
      </p:sp>
      <p:sp>
        <p:nvSpPr>
          <p:cNvPr id="16490" name="Text Box 106"/>
          <p:cNvSpPr txBox="1">
            <a:spLocks noChangeArrowheads="1"/>
          </p:cNvSpPr>
          <p:nvPr/>
        </p:nvSpPr>
        <p:spPr bwMode="auto">
          <a:xfrm>
            <a:off x="1474788" y="1447800"/>
            <a:ext cx="30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M</a:t>
            </a:r>
          </a:p>
        </p:txBody>
      </p:sp>
      <p:sp>
        <p:nvSpPr>
          <p:cNvPr id="16491" name="Text Box 107"/>
          <p:cNvSpPr txBox="1">
            <a:spLocks noChangeArrowheads="1"/>
          </p:cNvSpPr>
          <p:nvPr/>
        </p:nvSpPr>
        <p:spPr bwMode="auto">
          <a:xfrm>
            <a:off x="1793875" y="144780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FX</a:t>
            </a:r>
          </a:p>
        </p:txBody>
      </p:sp>
      <p:sp>
        <p:nvSpPr>
          <p:cNvPr id="16492" name="Text Box 108"/>
          <p:cNvSpPr txBox="1">
            <a:spLocks noChangeArrowheads="1"/>
          </p:cNvSpPr>
          <p:nvPr/>
        </p:nvSpPr>
        <p:spPr bwMode="auto">
          <a:xfrm>
            <a:off x="2193925" y="1447800"/>
            <a:ext cx="434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FX</a:t>
            </a:r>
          </a:p>
        </p:txBody>
      </p:sp>
      <p:sp>
        <p:nvSpPr>
          <p:cNvPr id="16493" name="Text Box 109"/>
          <p:cNvSpPr txBox="1">
            <a:spLocks noChangeArrowheads="1"/>
          </p:cNvSpPr>
          <p:nvPr/>
        </p:nvSpPr>
        <p:spPr bwMode="auto">
          <a:xfrm>
            <a:off x="2582863" y="1447800"/>
            <a:ext cx="434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FP</a:t>
            </a:r>
          </a:p>
        </p:txBody>
      </p:sp>
      <p:sp>
        <p:nvSpPr>
          <p:cNvPr id="16494" name="Text Box 110"/>
          <p:cNvSpPr txBox="1">
            <a:spLocks noChangeArrowheads="1"/>
          </p:cNvSpPr>
          <p:nvPr/>
        </p:nvSpPr>
        <p:spPr bwMode="auto">
          <a:xfrm>
            <a:off x="2982913" y="1447800"/>
            <a:ext cx="434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FP</a:t>
            </a:r>
          </a:p>
        </p:txBody>
      </p:sp>
      <p:sp>
        <p:nvSpPr>
          <p:cNvPr id="16495" name="Text Box 111"/>
          <p:cNvSpPr txBox="1">
            <a:spLocks noChangeArrowheads="1"/>
          </p:cNvSpPr>
          <p:nvPr/>
        </p:nvSpPr>
        <p:spPr bwMode="auto">
          <a:xfrm>
            <a:off x="3336925" y="1447800"/>
            <a:ext cx="492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BR</a:t>
            </a:r>
          </a:p>
        </p:txBody>
      </p:sp>
      <p:sp>
        <p:nvSpPr>
          <p:cNvPr id="16496" name="Text Box 112"/>
          <p:cNvSpPr txBox="1">
            <a:spLocks noChangeArrowheads="1"/>
          </p:cNvSpPr>
          <p:nvPr/>
        </p:nvSpPr>
        <p:spPr bwMode="auto">
          <a:xfrm>
            <a:off x="3714750" y="14478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CC</a:t>
            </a:r>
          </a:p>
        </p:txBody>
      </p:sp>
      <p:sp>
        <p:nvSpPr>
          <p:cNvPr id="16497" name="Text Box 113"/>
          <p:cNvSpPr txBox="1">
            <a:spLocks noChangeArrowheads="1"/>
          </p:cNvSpPr>
          <p:nvPr/>
        </p:nvSpPr>
        <p:spPr bwMode="auto">
          <a:xfrm>
            <a:off x="320675" y="1436688"/>
            <a:ext cx="844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solidFill>
                  <a:srgbClr val="053DE8"/>
                </a:solidFill>
                <a:latin typeface="Helvetica" pitchFamily="34" charset="0"/>
              </a:rPr>
              <a:t>Cycle</a:t>
            </a:r>
          </a:p>
        </p:txBody>
      </p:sp>
      <p:sp>
        <p:nvSpPr>
          <p:cNvPr id="16498" name="Text Box 114"/>
          <p:cNvSpPr txBox="1">
            <a:spLocks noChangeArrowheads="1"/>
          </p:cNvSpPr>
          <p:nvPr/>
        </p:nvSpPr>
        <p:spPr bwMode="auto">
          <a:xfrm>
            <a:off x="228600" y="1066800"/>
            <a:ext cx="40227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>
              <a:lnSpc>
                <a:spcPts val="3063"/>
              </a:lnSpc>
              <a:tabLst>
                <a:tab pos="536575" algn="l"/>
                <a:tab pos="1360488" algn="l"/>
                <a:tab pos="2182813" algn="l"/>
                <a:tab pos="3006725" algn="l"/>
                <a:tab pos="3829050" algn="l"/>
                <a:tab pos="4651375" algn="l"/>
                <a:tab pos="5475288" algn="l"/>
                <a:tab pos="6297613" algn="l"/>
              </a:tabLst>
            </a:pPr>
            <a:r>
              <a:rPr lang="en-US" sz="2800" b="1">
                <a:latin typeface="Helvetica" pitchFamily="34" charset="0"/>
              </a:rPr>
              <a:t>One thread, 8 units</a:t>
            </a:r>
          </a:p>
        </p:txBody>
      </p:sp>
      <p:sp>
        <p:nvSpPr>
          <p:cNvPr id="16499" name="Text Box 115"/>
          <p:cNvSpPr txBox="1">
            <a:spLocks noChangeArrowheads="1"/>
          </p:cNvSpPr>
          <p:nvPr/>
        </p:nvSpPr>
        <p:spPr bwMode="auto">
          <a:xfrm>
            <a:off x="696913" y="6389688"/>
            <a:ext cx="85391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600">
                <a:solidFill>
                  <a:srgbClr val="053DE8"/>
                </a:solidFill>
                <a:latin typeface="Helvetica" pitchFamily="34" charset="0"/>
              </a:rPr>
              <a:t>M = Load/Store, FX = Fixed Point, FP = Floating Point, BR = Branch, CC = Condition Codes</a:t>
            </a:r>
          </a:p>
        </p:txBody>
      </p:sp>
      <p:graphicFrame>
        <p:nvGraphicFramePr>
          <p:cNvPr id="178292" name="Group 116"/>
          <p:cNvGraphicFramePr>
            <a:graphicFrameLocks noGrp="1"/>
          </p:cNvGraphicFramePr>
          <p:nvPr/>
        </p:nvGraphicFramePr>
        <p:xfrm>
          <a:off x="5292725" y="1741488"/>
          <a:ext cx="3462338" cy="4914900"/>
        </p:xfrm>
        <a:graphic>
          <a:graphicData uri="http://schemas.openxmlformats.org/drawingml/2006/table">
            <a:tbl>
              <a:tblPr/>
              <a:tblGrid>
                <a:gridCol w="377825"/>
                <a:gridCol w="387350"/>
                <a:gridCol w="388938"/>
                <a:gridCol w="377825"/>
                <a:gridCol w="387350"/>
                <a:gridCol w="388937"/>
                <a:gridCol w="377825"/>
                <a:gridCol w="387350"/>
                <a:gridCol w="388938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6900" algn="l"/>
                          <a:tab pos="1511300" algn="l"/>
                          <a:tab pos="2425700" algn="l"/>
                          <a:tab pos="3340100" algn="l"/>
                          <a:tab pos="4254500" algn="l"/>
                          <a:tab pos="5168900" algn="l"/>
                          <a:tab pos="6083300" algn="l"/>
                          <a:tab pos="69977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3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2296" marR="82296" marT="41148" marB="41148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394" name="Text Box 218"/>
          <p:cNvSpPr txBox="1">
            <a:spLocks noChangeArrowheads="1"/>
          </p:cNvSpPr>
          <p:nvPr/>
        </p:nvSpPr>
        <p:spPr bwMode="auto">
          <a:xfrm>
            <a:off x="5703888" y="1433513"/>
            <a:ext cx="307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M</a:t>
            </a:r>
          </a:p>
        </p:txBody>
      </p:sp>
      <p:sp>
        <p:nvSpPr>
          <p:cNvPr id="178395" name="Text Box 219"/>
          <p:cNvSpPr txBox="1">
            <a:spLocks noChangeArrowheads="1"/>
          </p:cNvSpPr>
          <p:nvPr/>
        </p:nvSpPr>
        <p:spPr bwMode="auto">
          <a:xfrm>
            <a:off x="6092825" y="1433513"/>
            <a:ext cx="307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M</a:t>
            </a:r>
          </a:p>
        </p:txBody>
      </p:sp>
      <p:sp>
        <p:nvSpPr>
          <p:cNvPr id="178396" name="Text Box 220"/>
          <p:cNvSpPr txBox="1">
            <a:spLocks noChangeArrowheads="1"/>
          </p:cNvSpPr>
          <p:nvPr/>
        </p:nvSpPr>
        <p:spPr bwMode="auto">
          <a:xfrm>
            <a:off x="6411913" y="1433513"/>
            <a:ext cx="411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FX</a:t>
            </a:r>
          </a:p>
        </p:txBody>
      </p:sp>
      <p:sp>
        <p:nvSpPr>
          <p:cNvPr id="178397" name="Text Box 221"/>
          <p:cNvSpPr txBox="1">
            <a:spLocks noChangeArrowheads="1"/>
          </p:cNvSpPr>
          <p:nvPr/>
        </p:nvSpPr>
        <p:spPr bwMode="auto">
          <a:xfrm>
            <a:off x="6811963" y="1433513"/>
            <a:ext cx="434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FX</a:t>
            </a:r>
          </a:p>
        </p:txBody>
      </p:sp>
      <p:sp>
        <p:nvSpPr>
          <p:cNvPr id="178398" name="Text Box 222"/>
          <p:cNvSpPr txBox="1">
            <a:spLocks noChangeArrowheads="1"/>
          </p:cNvSpPr>
          <p:nvPr/>
        </p:nvSpPr>
        <p:spPr bwMode="auto">
          <a:xfrm>
            <a:off x="7200900" y="1433513"/>
            <a:ext cx="433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FP</a:t>
            </a:r>
          </a:p>
        </p:txBody>
      </p:sp>
      <p:sp>
        <p:nvSpPr>
          <p:cNvPr id="178399" name="Text Box 223"/>
          <p:cNvSpPr txBox="1">
            <a:spLocks noChangeArrowheads="1"/>
          </p:cNvSpPr>
          <p:nvPr/>
        </p:nvSpPr>
        <p:spPr bwMode="auto">
          <a:xfrm>
            <a:off x="7600950" y="1433513"/>
            <a:ext cx="433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FP</a:t>
            </a:r>
          </a:p>
        </p:txBody>
      </p:sp>
      <p:sp>
        <p:nvSpPr>
          <p:cNvPr id="178400" name="Text Box 224"/>
          <p:cNvSpPr txBox="1">
            <a:spLocks noChangeArrowheads="1"/>
          </p:cNvSpPr>
          <p:nvPr/>
        </p:nvSpPr>
        <p:spPr bwMode="auto">
          <a:xfrm>
            <a:off x="7954963" y="1433513"/>
            <a:ext cx="490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BR</a:t>
            </a:r>
          </a:p>
        </p:txBody>
      </p:sp>
      <p:sp>
        <p:nvSpPr>
          <p:cNvPr id="178401" name="Text Box 225"/>
          <p:cNvSpPr txBox="1">
            <a:spLocks noChangeArrowheads="1"/>
          </p:cNvSpPr>
          <p:nvPr/>
        </p:nvSpPr>
        <p:spPr bwMode="auto">
          <a:xfrm>
            <a:off x="8331200" y="143351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latin typeface="Helvetica" pitchFamily="34" charset="0"/>
              </a:rPr>
              <a:t>CC</a:t>
            </a:r>
          </a:p>
        </p:txBody>
      </p:sp>
      <p:sp>
        <p:nvSpPr>
          <p:cNvPr id="178402" name="Text Box 226"/>
          <p:cNvSpPr txBox="1">
            <a:spLocks noChangeArrowheads="1"/>
          </p:cNvSpPr>
          <p:nvPr/>
        </p:nvSpPr>
        <p:spPr bwMode="auto">
          <a:xfrm>
            <a:off x="4938713" y="1422400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 b="1">
                <a:solidFill>
                  <a:srgbClr val="053DE8"/>
                </a:solidFill>
                <a:latin typeface="Helvetica" pitchFamily="34" charset="0"/>
              </a:rPr>
              <a:t>Cycle</a:t>
            </a:r>
          </a:p>
        </p:txBody>
      </p:sp>
      <p:sp>
        <p:nvSpPr>
          <p:cNvPr id="178403" name="Text Box 227"/>
          <p:cNvSpPr txBox="1">
            <a:spLocks noChangeArrowheads="1"/>
          </p:cNvSpPr>
          <p:nvPr/>
        </p:nvSpPr>
        <p:spPr bwMode="auto">
          <a:xfrm>
            <a:off x="4800600" y="1066800"/>
            <a:ext cx="41941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2325">
              <a:lnSpc>
                <a:spcPts val="3063"/>
              </a:lnSpc>
              <a:tabLst>
                <a:tab pos="536575" algn="l"/>
                <a:tab pos="1360488" algn="l"/>
                <a:tab pos="2182813" algn="l"/>
                <a:tab pos="3006725" algn="l"/>
                <a:tab pos="3829050" algn="l"/>
                <a:tab pos="4651375" algn="l"/>
                <a:tab pos="5475288" algn="l"/>
                <a:tab pos="6297613" algn="l"/>
              </a:tabLst>
            </a:pPr>
            <a:r>
              <a:rPr lang="en-US" sz="2800" b="1">
                <a:latin typeface="Helvetica" pitchFamily="34" charset="0"/>
              </a:rPr>
              <a:t>Two threads, 8 units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8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8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8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8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8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8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394" grpId="0"/>
      <p:bldP spid="178395" grpId="0"/>
      <p:bldP spid="178396" grpId="0"/>
      <p:bldP spid="178397" grpId="0"/>
      <p:bldP spid="178398" grpId="0"/>
      <p:bldP spid="178399" grpId="0"/>
      <p:bldP spid="178400" grpId="0"/>
      <p:bldP spid="178401" grpId="0"/>
      <p:bldP spid="178402" grpId="0"/>
      <p:bldP spid="1784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Simultaneous Multithreading (SMT)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029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SMT: dynamically scheduled processors already has many HW mechanisms to support multithreading:</a:t>
            </a:r>
          </a:p>
          <a:p>
            <a:pPr lvl="1" eaLnBrk="1" hangingPunct="1"/>
            <a:r>
              <a:rPr lang="en-US" altLang="en-US" sz="2400" smtClean="0"/>
              <a:t>Large set of virtual registers that can be used to hold the register sets of independent threads </a:t>
            </a:r>
          </a:p>
          <a:p>
            <a:pPr lvl="1" eaLnBrk="1" hangingPunct="1"/>
            <a:r>
              <a:rPr lang="en-US" altLang="en-US" sz="2400" smtClean="0"/>
              <a:t>Register renaming provides unique register identifiers, so instructions from multiple threads can be mixed in datapath without confusing sources and destinations across threads</a:t>
            </a:r>
          </a:p>
          <a:p>
            <a:pPr lvl="1" eaLnBrk="1" hangingPunct="1"/>
            <a:r>
              <a:rPr lang="en-US" altLang="en-US" sz="2400" smtClean="0"/>
              <a:t>Out-of-order completion allows the threads to execute out of order, and get better utilization of the HW </a:t>
            </a:r>
          </a:p>
          <a:p>
            <a:pPr eaLnBrk="1" hangingPunct="1"/>
            <a:r>
              <a:rPr lang="en-US" altLang="en-US" sz="2800" smtClean="0"/>
              <a:t>Just adding a per thread renaming table and keeping separate PCs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304800"/>
            <a:ext cx="7421562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Multithreaded Categories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1666875"/>
            <a:ext cx="1143000" cy="3581400"/>
            <a:chOff x="528" y="912"/>
            <a:chExt cx="720" cy="2256"/>
          </a:xfrm>
        </p:grpSpPr>
        <p:sp>
          <p:nvSpPr>
            <p:cNvPr id="19678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9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0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1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2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3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4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5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6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7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8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9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0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1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2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3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4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5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6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7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8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9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0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1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2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3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4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5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6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7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8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9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0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1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2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3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4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5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6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7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8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9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0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1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2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3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4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5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514600" y="1666875"/>
            <a:ext cx="1143000" cy="3581400"/>
            <a:chOff x="1584" y="912"/>
            <a:chExt cx="720" cy="2256"/>
          </a:xfrm>
        </p:grpSpPr>
        <p:sp>
          <p:nvSpPr>
            <p:cNvPr id="19630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1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2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3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4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5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6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7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8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39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0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1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2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3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4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5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6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7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8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9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50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51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52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53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54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55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56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57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58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59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0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1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4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5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6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7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8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9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0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1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2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3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4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5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6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77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4038600" y="1666875"/>
            <a:ext cx="1143000" cy="3581400"/>
            <a:chOff x="2640" y="912"/>
            <a:chExt cx="720" cy="2256"/>
          </a:xfrm>
        </p:grpSpPr>
        <p:sp>
          <p:nvSpPr>
            <p:cNvPr id="19582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3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4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5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6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7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8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9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0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1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2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3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4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5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6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7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8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9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0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1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2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3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4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5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6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7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8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9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0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1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2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3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4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5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6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7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8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9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0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1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2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3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4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5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6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7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8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9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5638800" y="1514475"/>
            <a:ext cx="1143000" cy="3962400"/>
            <a:chOff x="3696" y="816"/>
            <a:chExt cx="720" cy="2496"/>
          </a:xfrm>
        </p:grpSpPr>
        <p:sp>
          <p:nvSpPr>
            <p:cNvPr id="19533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4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5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6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7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9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0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1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2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3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4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5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6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7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8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49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0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2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3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4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5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6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7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8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9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1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2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4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5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6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7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8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9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0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1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2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3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4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5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6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7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8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9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0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1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6" name="Rectangle 200" descr="Wide downward diagonal"/>
          <p:cNvSpPr>
            <a:spLocks noChangeArrowheads="1"/>
          </p:cNvSpPr>
          <p:nvPr/>
        </p:nvSpPr>
        <p:spPr bwMode="auto">
          <a:xfrm>
            <a:off x="7239000" y="288607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201" descr="Small checker board"/>
          <p:cNvSpPr>
            <a:spLocks noChangeArrowheads="1"/>
          </p:cNvSpPr>
          <p:nvPr/>
        </p:nvSpPr>
        <p:spPr bwMode="auto">
          <a:xfrm>
            <a:off x="7543800" y="288607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Rectangle 202" descr="Small checker board"/>
          <p:cNvSpPr>
            <a:spLocks noChangeArrowheads="1"/>
          </p:cNvSpPr>
          <p:nvPr/>
        </p:nvSpPr>
        <p:spPr bwMode="auto">
          <a:xfrm>
            <a:off x="7848600" y="288607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Rectangle 203" descr="Small grid"/>
          <p:cNvSpPr>
            <a:spLocks noChangeArrowheads="1"/>
          </p:cNvSpPr>
          <p:nvPr/>
        </p:nvSpPr>
        <p:spPr bwMode="auto">
          <a:xfrm>
            <a:off x="8153400" y="288607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204"/>
          <p:cNvSpPr>
            <a:spLocks noChangeArrowheads="1"/>
          </p:cNvSpPr>
          <p:nvPr/>
        </p:nvSpPr>
        <p:spPr bwMode="auto">
          <a:xfrm>
            <a:off x="7239000" y="31908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205"/>
          <p:cNvSpPr>
            <a:spLocks noChangeArrowheads="1"/>
          </p:cNvSpPr>
          <p:nvPr/>
        </p:nvSpPr>
        <p:spPr bwMode="auto">
          <a:xfrm>
            <a:off x="7543800" y="31908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206"/>
          <p:cNvSpPr>
            <a:spLocks noChangeArrowheads="1"/>
          </p:cNvSpPr>
          <p:nvPr/>
        </p:nvSpPr>
        <p:spPr bwMode="auto">
          <a:xfrm>
            <a:off x="7848600" y="31908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207"/>
          <p:cNvSpPr>
            <a:spLocks noChangeArrowheads="1"/>
          </p:cNvSpPr>
          <p:nvPr/>
        </p:nvSpPr>
        <p:spPr bwMode="auto">
          <a:xfrm>
            <a:off x="8153400" y="31908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208"/>
          <p:cNvSpPr>
            <a:spLocks noChangeArrowheads="1"/>
          </p:cNvSpPr>
          <p:nvPr/>
        </p:nvSpPr>
        <p:spPr bwMode="auto">
          <a:xfrm>
            <a:off x="7239000" y="349567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209"/>
          <p:cNvSpPr>
            <a:spLocks noChangeArrowheads="1"/>
          </p:cNvSpPr>
          <p:nvPr/>
        </p:nvSpPr>
        <p:spPr bwMode="auto">
          <a:xfrm>
            <a:off x="7543800" y="349567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10" descr="Small checker board"/>
          <p:cNvSpPr>
            <a:spLocks noChangeArrowheads="1"/>
          </p:cNvSpPr>
          <p:nvPr/>
        </p:nvSpPr>
        <p:spPr bwMode="auto">
          <a:xfrm>
            <a:off x="7848600" y="349567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Rectangle 211"/>
          <p:cNvSpPr>
            <a:spLocks noChangeArrowheads="1"/>
          </p:cNvSpPr>
          <p:nvPr/>
        </p:nvSpPr>
        <p:spPr bwMode="auto">
          <a:xfrm>
            <a:off x="8153400" y="349567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Rectangle 212"/>
          <p:cNvSpPr>
            <a:spLocks noChangeArrowheads="1"/>
          </p:cNvSpPr>
          <p:nvPr/>
        </p:nvSpPr>
        <p:spPr bwMode="auto">
          <a:xfrm>
            <a:off x="7239000" y="38004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213" descr="Wide downward diagonal"/>
          <p:cNvSpPr>
            <a:spLocks noChangeArrowheads="1"/>
          </p:cNvSpPr>
          <p:nvPr/>
        </p:nvSpPr>
        <p:spPr bwMode="auto">
          <a:xfrm>
            <a:off x="7543800" y="380047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Rectangle 214"/>
          <p:cNvSpPr>
            <a:spLocks noChangeArrowheads="1"/>
          </p:cNvSpPr>
          <p:nvPr/>
        </p:nvSpPr>
        <p:spPr bwMode="auto">
          <a:xfrm>
            <a:off x="7848600" y="380047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Rectangle 215" descr="Small checker board"/>
          <p:cNvSpPr>
            <a:spLocks noChangeArrowheads="1"/>
          </p:cNvSpPr>
          <p:nvPr/>
        </p:nvSpPr>
        <p:spPr bwMode="auto">
          <a:xfrm>
            <a:off x="8153400" y="380047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Rectangle 216"/>
          <p:cNvSpPr>
            <a:spLocks noChangeArrowheads="1"/>
          </p:cNvSpPr>
          <p:nvPr/>
        </p:nvSpPr>
        <p:spPr bwMode="auto">
          <a:xfrm>
            <a:off x="7239000" y="41052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217"/>
          <p:cNvSpPr>
            <a:spLocks noChangeArrowheads="1"/>
          </p:cNvSpPr>
          <p:nvPr/>
        </p:nvSpPr>
        <p:spPr bwMode="auto">
          <a:xfrm>
            <a:off x="7543800" y="41052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18" descr="Wide downward diagonal"/>
          <p:cNvSpPr>
            <a:spLocks noChangeArrowheads="1"/>
          </p:cNvSpPr>
          <p:nvPr/>
        </p:nvSpPr>
        <p:spPr bwMode="auto">
          <a:xfrm>
            <a:off x="7848600" y="410527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Rectangle 219"/>
          <p:cNvSpPr>
            <a:spLocks noChangeArrowheads="1"/>
          </p:cNvSpPr>
          <p:nvPr/>
        </p:nvSpPr>
        <p:spPr bwMode="auto">
          <a:xfrm>
            <a:off x="8153400" y="410527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Rectangle 220"/>
          <p:cNvSpPr>
            <a:spLocks noChangeArrowheads="1"/>
          </p:cNvSpPr>
          <p:nvPr/>
        </p:nvSpPr>
        <p:spPr bwMode="auto">
          <a:xfrm>
            <a:off x="7239000" y="44100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Rectangle 221" descr="Wide downward diagonal"/>
          <p:cNvSpPr>
            <a:spLocks noChangeArrowheads="1"/>
          </p:cNvSpPr>
          <p:nvPr/>
        </p:nvSpPr>
        <p:spPr bwMode="auto">
          <a:xfrm>
            <a:off x="7543800" y="441007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Rectangle 222" descr="Wide downward diagonal"/>
          <p:cNvSpPr>
            <a:spLocks noChangeArrowheads="1"/>
          </p:cNvSpPr>
          <p:nvPr/>
        </p:nvSpPr>
        <p:spPr bwMode="auto">
          <a:xfrm>
            <a:off x="7848600" y="441007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Rectangle 223"/>
          <p:cNvSpPr>
            <a:spLocks noChangeArrowheads="1"/>
          </p:cNvSpPr>
          <p:nvPr/>
        </p:nvSpPr>
        <p:spPr bwMode="auto">
          <a:xfrm>
            <a:off x="8153400" y="441007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224"/>
          <p:cNvSpPr>
            <a:spLocks noChangeArrowheads="1"/>
          </p:cNvSpPr>
          <p:nvPr/>
        </p:nvSpPr>
        <p:spPr bwMode="auto">
          <a:xfrm>
            <a:off x="7239000" y="47148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Rectangle 225" descr="Small grid"/>
          <p:cNvSpPr>
            <a:spLocks noChangeArrowheads="1"/>
          </p:cNvSpPr>
          <p:nvPr/>
        </p:nvSpPr>
        <p:spPr bwMode="auto">
          <a:xfrm>
            <a:off x="7543800" y="471487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Rectangle 226" descr="Small grid"/>
          <p:cNvSpPr>
            <a:spLocks noChangeArrowheads="1"/>
          </p:cNvSpPr>
          <p:nvPr/>
        </p:nvSpPr>
        <p:spPr bwMode="auto">
          <a:xfrm>
            <a:off x="7848600" y="471487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Rectangle 227"/>
          <p:cNvSpPr>
            <a:spLocks noChangeArrowheads="1"/>
          </p:cNvSpPr>
          <p:nvPr/>
        </p:nvSpPr>
        <p:spPr bwMode="auto">
          <a:xfrm>
            <a:off x="8153400" y="471487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Rectangle 228" descr="Wide downward diagonal"/>
          <p:cNvSpPr>
            <a:spLocks noChangeArrowheads="1"/>
          </p:cNvSpPr>
          <p:nvPr/>
        </p:nvSpPr>
        <p:spPr bwMode="auto">
          <a:xfrm>
            <a:off x="7239000" y="501967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Rectangle 229" descr="Small checker board"/>
          <p:cNvSpPr>
            <a:spLocks noChangeArrowheads="1"/>
          </p:cNvSpPr>
          <p:nvPr/>
        </p:nvSpPr>
        <p:spPr bwMode="auto">
          <a:xfrm>
            <a:off x="7543800" y="501967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Rectangle 230" descr="Small grid"/>
          <p:cNvSpPr>
            <a:spLocks noChangeArrowheads="1"/>
          </p:cNvSpPr>
          <p:nvPr/>
        </p:nvSpPr>
        <p:spPr bwMode="auto">
          <a:xfrm>
            <a:off x="7848600" y="501967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231"/>
          <p:cNvSpPr>
            <a:spLocks noChangeArrowheads="1"/>
          </p:cNvSpPr>
          <p:nvPr/>
        </p:nvSpPr>
        <p:spPr bwMode="auto">
          <a:xfrm>
            <a:off x="8153400" y="501967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Rectangle 232"/>
          <p:cNvSpPr>
            <a:spLocks noChangeArrowheads="1"/>
          </p:cNvSpPr>
          <p:nvPr/>
        </p:nvSpPr>
        <p:spPr bwMode="auto">
          <a:xfrm>
            <a:off x="7239000" y="16668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Rectangle 233"/>
          <p:cNvSpPr>
            <a:spLocks noChangeArrowheads="1"/>
          </p:cNvSpPr>
          <p:nvPr/>
        </p:nvSpPr>
        <p:spPr bwMode="auto">
          <a:xfrm>
            <a:off x="7543800" y="16668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Rectangle 234" descr="Wide downward diagonal"/>
          <p:cNvSpPr>
            <a:spLocks noChangeArrowheads="1"/>
          </p:cNvSpPr>
          <p:nvPr/>
        </p:nvSpPr>
        <p:spPr bwMode="auto">
          <a:xfrm>
            <a:off x="7848600" y="166687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Rectangle 235"/>
          <p:cNvSpPr>
            <a:spLocks noChangeArrowheads="1"/>
          </p:cNvSpPr>
          <p:nvPr/>
        </p:nvSpPr>
        <p:spPr bwMode="auto">
          <a:xfrm>
            <a:off x="8153400" y="166687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Rectangle 236"/>
          <p:cNvSpPr>
            <a:spLocks noChangeArrowheads="1"/>
          </p:cNvSpPr>
          <p:nvPr/>
        </p:nvSpPr>
        <p:spPr bwMode="auto">
          <a:xfrm>
            <a:off x="7239000" y="19716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Rectangle 237"/>
          <p:cNvSpPr>
            <a:spLocks noChangeArrowheads="1"/>
          </p:cNvSpPr>
          <p:nvPr/>
        </p:nvSpPr>
        <p:spPr bwMode="auto">
          <a:xfrm>
            <a:off x="7543800" y="197167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238" descr="Small checker board"/>
          <p:cNvSpPr>
            <a:spLocks noChangeArrowheads="1"/>
          </p:cNvSpPr>
          <p:nvPr/>
        </p:nvSpPr>
        <p:spPr bwMode="auto">
          <a:xfrm>
            <a:off x="7848600" y="197167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Rectangle 239" descr="Small checker board"/>
          <p:cNvSpPr>
            <a:spLocks noChangeArrowheads="1"/>
          </p:cNvSpPr>
          <p:nvPr/>
        </p:nvSpPr>
        <p:spPr bwMode="auto">
          <a:xfrm>
            <a:off x="8153400" y="197167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Rectangle 240" descr="Wide downward diagonal"/>
          <p:cNvSpPr>
            <a:spLocks noChangeArrowheads="1"/>
          </p:cNvSpPr>
          <p:nvPr/>
        </p:nvSpPr>
        <p:spPr bwMode="auto">
          <a:xfrm>
            <a:off x="7239000" y="227647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Rectangle 241"/>
          <p:cNvSpPr>
            <a:spLocks noChangeArrowheads="1"/>
          </p:cNvSpPr>
          <p:nvPr/>
        </p:nvSpPr>
        <p:spPr bwMode="auto">
          <a:xfrm>
            <a:off x="7543800" y="227647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Rectangle 242"/>
          <p:cNvSpPr>
            <a:spLocks noChangeArrowheads="1"/>
          </p:cNvSpPr>
          <p:nvPr/>
        </p:nvSpPr>
        <p:spPr bwMode="auto">
          <a:xfrm>
            <a:off x="7848600" y="227647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Rectangle 243" descr="Small grid"/>
          <p:cNvSpPr>
            <a:spLocks noChangeArrowheads="1"/>
          </p:cNvSpPr>
          <p:nvPr/>
        </p:nvSpPr>
        <p:spPr bwMode="auto">
          <a:xfrm>
            <a:off x="8153400" y="227647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Rectangle 244"/>
          <p:cNvSpPr>
            <a:spLocks noChangeArrowheads="1"/>
          </p:cNvSpPr>
          <p:nvPr/>
        </p:nvSpPr>
        <p:spPr bwMode="auto">
          <a:xfrm>
            <a:off x="7239000" y="25812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Rectangle 245"/>
          <p:cNvSpPr>
            <a:spLocks noChangeArrowheads="1"/>
          </p:cNvSpPr>
          <p:nvPr/>
        </p:nvSpPr>
        <p:spPr bwMode="auto">
          <a:xfrm>
            <a:off x="7543800" y="25812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Rectangle 246" descr="Wide downward diagonal"/>
          <p:cNvSpPr>
            <a:spLocks noChangeArrowheads="1"/>
          </p:cNvSpPr>
          <p:nvPr/>
        </p:nvSpPr>
        <p:spPr bwMode="auto">
          <a:xfrm>
            <a:off x="7848600" y="258127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Rectangle 247"/>
          <p:cNvSpPr>
            <a:spLocks noChangeArrowheads="1"/>
          </p:cNvSpPr>
          <p:nvPr/>
        </p:nvSpPr>
        <p:spPr bwMode="auto">
          <a:xfrm>
            <a:off x="8153400" y="258127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Text Box 248"/>
          <p:cNvSpPr txBox="1">
            <a:spLocks noChangeArrowheads="1"/>
          </p:cNvSpPr>
          <p:nvPr/>
        </p:nvSpPr>
        <p:spPr bwMode="auto">
          <a:xfrm rot="10800000">
            <a:off x="227013" y="1360488"/>
            <a:ext cx="67151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/>
            <a:r>
              <a:rPr lang="en-US" altLang="en-US" sz="3200">
                <a:latin typeface="Arial Narrow" pitchFamily="34" charset="0"/>
              </a:rPr>
              <a:t>Time (processor cycle)</a:t>
            </a:r>
          </a:p>
        </p:txBody>
      </p:sp>
      <p:sp>
        <p:nvSpPr>
          <p:cNvPr id="19515" name="Line 249"/>
          <p:cNvSpPr>
            <a:spLocks noChangeShapeType="1"/>
          </p:cNvSpPr>
          <p:nvPr/>
        </p:nvSpPr>
        <p:spPr bwMode="auto">
          <a:xfrm>
            <a:off x="533400" y="48672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516" name="Text Box 250"/>
          <p:cNvSpPr txBox="1">
            <a:spLocks noChangeArrowheads="1"/>
          </p:cNvSpPr>
          <p:nvPr/>
        </p:nvSpPr>
        <p:spPr bwMode="auto">
          <a:xfrm>
            <a:off x="838200" y="1295400"/>
            <a:ext cx="126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latin typeface="Arial Narrow" pitchFamily="34" charset="0"/>
              </a:rPr>
              <a:t>Superscalar</a:t>
            </a:r>
          </a:p>
        </p:txBody>
      </p:sp>
      <p:sp>
        <p:nvSpPr>
          <p:cNvPr id="19517" name="Text Box 251"/>
          <p:cNvSpPr txBox="1">
            <a:spLocks noChangeArrowheads="1"/>
          </p:cNvSpPr>
          <p:nvPr/>
        </p:nvSpPr>
        <p:spPr bwMode="auto">
          <a:xfrm>
            <a:off x="2438400" y="1295400"/>
            <a:ext cx="1341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latin typeface="Arial Narrow" pitchFamily="34" charset="0"/>
              </a:rPr>
              <a:t>Fine-Grained</a:t>
            </a:r>
          </a:p>
        </p:txBody>
      </p:sp>
      <p:sp>
        <p:nvSpPr>
          <p:cNvPr id="19518" name="Text Box 252"/>
          <p:cNvSpPr txBox="1">
            <a:spLocks noChangeArrowheads="1"/>
          </p:cNvSpPr>
          <p:nvPr/>
        </p:nvSpPr>
        <p:spPr bwMode="auto">
          <a:xfrm>
            <a:off x="3733800" y="1295400"/>
            <a:ext cx="159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latin typeface="Arial Narrow" pitchFamily="34" charset="0"/>
              </a:rPr>
              <a:t>Coarse-Grained</a:t>
            </a:r>
          </a:p>
        </p:txBody>
      </p:sp>
      <p:sp>
        <p:nvSpPr>
          <p:cNvPr id="19519" name="Text Box 253"/>
          <p:cNvSpPr txBox="1">
            <a:spLocks noChangeArrowheads="1"/>
          </p:cNvSpPr>
          <p:nvPr/>
        </p:nvSpPr>
        <p:spPr bwMode="auto">
          <a:xfrm>
            <a:off x="5376863" y="1274763"/>
            <a:ext cx="162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latin typeface="Arial Narrow" pitchFamily="34" charset="0"/>
              </a:rPr>
              <a:t>Multiprocessing</a:t>
            </a:r>
          </a:p>
        </p:txBody>
      </p:sp>
      <p:sp>
        <p:nvSpPr>
          <p:cNvPr id="19520" name="Text Box 254"/>
          <p:cNvSpPr txBox="1">
            <a:spLocks noChangeArrowheads="1"/>
          </p:cNvSpPr>
          <p:nvPr/>
        </p:nvSpPr>
        <p:spPr bwMode="auto">
          <a:xfrm>
            <a:off x="7086600" y="1066800"/>
            <a:ext cx="1474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latin typeface="Arial Narrow" pitchFamily="34" charset="0"/>
              </a:rPr>
              <a:t>Simultaneous</a:t>
            </a:r>
          </a:p>
          <a:p>
            <a:pPr eaLnBrk="0" hangingPunct="0"/>
            <a:r>
              <a:rPr lang="en-US" altLang="en-US" sz="1800" b="1">
                <a:latin typeface="Arial Narrow" pitchFamily="34" charset="0"/>
              </a:rPr>
              <a:t>Multithreading</a:t>
            </a:r>
          </a:p>
        </p:txBody>
      </p:sp>
      <p:sp>
        <p:nvSpPr>
          <p:cNvPr id="19521" name="Rectangle 255"/>
          <p:cNvSpPr>
            <a:spLocks noChangeArrowheads="1"/>
          </p:cNvSpPr>
          <p:nvPr/>
        </p:nvSpPr>
        <p:spPr bwMode="auto">
          <a:xfrm>
            <a:off x="2209800" y="57054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3200">
              <a:latin typeface="Arial Narrow" pitchFamily="34" charset="0"/>
            </a:endParaRPr>
          </a:p>
        </p:txBody>
      </p:sp>
      <p:sp>
        <p:nvSpPr>
          <p:cNvPr id="19522" name="Rectangle 256" descr="Wide downward diagonal"/>
          <p:cNvSpPr>
            <a:spLocks noChangeArrowheads="1"/>
          </p:cNvSpPr>
          <p:nvPr/>
        </p:nvSpPr>
        <p:spPr bwMode="auto">
          <a:xfrm>
            <a:off x="2209800" y="608647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Rectangle 257"/>
          <p:cNvSpPr>
            <a:spLocks noChangeArrowheads="1"/>
          </p:cNvSpPr>
          <p:nvPr/>
        </p:nvSpPr>
        <p:spPr bwMode="auto">
          <a:xfrm>
            <a:off x="4419600" y="570547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Rectangle 258" descr="Small checker board"/>
          <p:cNvSpPr>
            <a:spLocks noChangeArrowheads="1"/>
          </p:cNvSpPr>
          <p:nvPr/>
        </p:nvSpPr>
        <p:spPr bwMode="auto">
          <a:xfrm>
            <a:off x="4419600" y="608647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259" descr="Small grid"/>
          <p:cNvSpPr>
            <a:spLocks noChangeArrowheads="1"/>
          </p:cNvSpPr>
          <p:nvPr/>
        </p:nvSpPr>
        <p:spPr bwMode="auto">
          <a:xfrm>
            <a:off x="6477000" y="570547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Rectangle 260"/>
          <p:cNvSpPr>
            <a:spLocks noChangeArrowheads="1"/>
          </p:cNvSpPr>
          <p:nvPr/>
        </p:nvSpPr>
        <p:spPr bwMode="auto">
          <a:xfrm>
            <a:off x="6477000" y="608647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7" name="Text Box 261"/>
          <p:cNvSpPr txBox="1">
            <a:spLocks noChangeArrowheads="1"/>
          </p:cNvSpPr>
          <p:nvPr/>
        </p:nvSpPr>
        <p:spPr bwMode="auto">
          <a:xfrm>
            <a:off x="2498725" y="5613400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Thread 1</a:t>
            </a:r>
          </a:p>
        </p:txBody>
      </p:sp>
      <p:sp>
        <p:nvSpPr>
          <p:cNvPr id="19528" name="Text Box 262"/>
          <p:cNvSpPr txBox="1">
            <a:spLocks noChangeArrowheads="1"/>
          </p:cNvSpPr>
          <p:nvPr/>
        </p:nvSpPr>
        <p:spPr bwMode="auto">
          <a:xfrm>
            <a:off x="2505075" y="601027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Thread 2</a:t>
            </a:r>
          </a:p>
        </p:txBody>
      </p:sp>
      <p:sp>
        <p:nvSpPr>
          <p:cNvPr id="19529" name="Text Box 263"/>
          <p:cNvSpPr txBox="1">
            <a:spLocks noChangeArrowheads="1"/>
          </p:cNvSpPr>
          <p:nvPr/>
        </p:nvSpPr>
        <p:spPr bwMode="auto">
          <a:xfrm>
            <a:off x="4800600" y="562927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Thread 3</a:t>
            </a:r>
          </a:p>
        </p:txBody>
      </p:sp>
      <p:sp>
        <p:nvSpPr>
          <p:cNvPr id="19530" name="Text Box 264"/>
          <p:cNvSpPr txBox="1">
            <a:spLocks noChangeArrowheads="1"/>
          </p:cNvSpPr>
          <p:nvPr/>
        </p:nvSpPr>
        <p:spPr bwMode="auto">
          <a:xfrm>
            <a:off x="4800600" y="601027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Thread 4</a:t>
            </a:r>
          </a:p>
        </p:txBody>
      </p:sp>
      <p:sp>
        <p:nvSpPr>
          <p:cNvPr id="19531" name="Text Box 265"/>
          <p:cNvSpPr txBox="1">
            <a:spLocks noChangeArrowheads="1"/>
          </p:cNvSpPr>
          <p:nvPr/>
        </p:nvSpPr>
        <p:spPr bwMode="auto">
          <a:xfrm>
            <a:off x="6781800" y="562927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Thread 5</a:t>
            </a:r>
          </a:p>
        </p:txBody>
      </p:sp>
      <p:sp>
        <p:nvSpPr>
          <p:cNvPr id="19532" name="Text Box 266"/>
          <p:cNvSpPr txBox="1">
            <a:spLocks noChangeArrowheads="1"/>
          </p:cNvSpPr>
          <p:nvPr/>
        </p:nvSpPr>
        <p:spPr bwMode="auto">
          <a:xfrm>
            <a:off x="6781800" y="6010275"/>
            <a:ext cx="900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 Narrow" pitchFamily="34" charset="0"/>
              </a:rPr>
              <a:t>Idle slot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3399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DCAAD"/>
      </a:accent5>
      <a:accent6>
        <a:srgbClr val="2D2DB9"/>
      </a:accent6>
      <a:hlink>
        <a:srgbClr val="990099"/>
      </a:hlink>
      <a:folHlink>
        <a:srgbClr val="FFFF00"/>
      </a:folHlink>
    </a:clrScheme>
    <a:fontScheme name="comp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D:\werk\comp\comp.pot</Template>
  <TotalTime>41146</TotalTime>
  <Words>3274</Words>
  <Application>Microsoft Office PowerPoint</Application>
  <PresentationFormat>On-screen Show (4:3)</PresentationFormat>
  <Paragraphs>666</Paragraphs>
  <Slides>57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comp</vt:lpstr>
      <vt:lpstr>Advanced Computer Architecture  Multi-Processing and Thread-Level parallellism</vt:lpstr>
      <vt:lpstr>Welcome back</vt:lpstr>
      <vt:lpstr>Should we go Multi-Processing?</vt:lpstr>
      <vt:lpstr>New Approach: Multi-Threaded</vt:lpstr>
      <vt:lpstr>Fine-Grained Multithreading</vt:lpstr>
      <vt:lpstr>Course-Grained Multithreading</vt:lpstr>
      <vt:lpstr>Simultaneous Multi-threading ...</vt:lpstr>
      <vt:lpstr>Simultaneous Multithreading (SMT)</vt:lpstr>
      <vt:lpstr>Multithreaded Categories</vt:lpstr>
      <vt:lpstr>IBM Power4</vt:lpstr>
      <vt:lpstr>IBM Power5: supports 2 threads</vt:lpstr>
      <vt:lpstr>Changes in  Power 5 to support SMT</vt:lpstr>
      <vt:lpstr>Power 5 thread performance ...</vt:lpstr>
      <vt:lpstr>Going Multicore</vt:lpstr>
      <vt:lpstr>Multi-core Architecture</vt:lpstr>
      <vt:lpstr>Communication models: Shared Memory</vt:lpstr>
      <vt:lpstr>Shared memory multiprocessors: Types</vt:lpstr>
      <vt:lpstr>Shared memory multiprocessors: Types</vt:lpstr>
      <vt:lpstr>Communication models: Message Passing</vt:lpstr>
      <vt:lpstr>Message Passing Model</vt:lpstr>
      <vt:lpstr>Message passing communication</vt:lpstr>
      <vt:lpstr>Communication Models: Comparison</vt:lpstr>
      <vt:lpstr>Three fundamental issues for shared memory multiprocessors</vt:lpstr>
      <vt:lpstr>Cache Coherence Example Problem</vt:lpstr>
      <vt:lpstr>Cache Coherence</vt:lpstr>
      <vt:lpstr>Enforcing Coherence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Coherence Protocols:  Extensions</vt:lpstr>
      <vt:lpstr>Performance</vt:lpstr>
      <vt:lpstr>Performance Study:  Commercial Workload</vt:lpstr>
      <vt:lpstr>Performance Study:  Commercial Workload</vt:lpstr>
      <vt:lpstr>Performance Study:  Commercial Workload</vt:lpstr>
      <vt:lpstr>Performance Study:  Commercial Workload</vt:lpstr>
      <vt:lpstr>Directory Protocols (5.4)</vt:lpstr>
      <vt:lpstr>Directory Protocols</vt:lpstr>
      <vt:lpstr>Messages</vt:lpstr>
      <vt:lpstr>Directory Protocols</vt:lpstr>
      <vt:lpstr>Directory Protocols</vt:lpstr>
      <vt:lpstr>Directory Protocols</vt:lpstr>
      <vt:lpstr>Three fundamental issues for shared memory multiprocessors</vt:lpstr>
      <vt:lpstr>What's the Synchronization problem?</vt:lpstr>
      <vt:lpstr>Critical Section Problem</vt:lpstr>
      <vt:lpstr>Synchronization</vt:lpstr>
      <vt:lpstr>Implementing Locks</vt:lpstr>
      <vt:lpstr>Implementing Locks</vt:lpstr>
      <vt:lpstr>Three fundamental issues for shared memory multiprocessors</vt:lpstr>
      <vt:lpstr>Memory Consistency: The Problem</vt:lpstr>
      <vt:lpstr>How to implement Sequential Consistency</vt:lpstr>
      <vt:lpstr>Sequential consistency overkill?</vt:lpstr>
      <vt:lpstr>Cost of Sequential Consistency (SC)</vt:lpstr>
      <vt:lpstr>Relaxed Memory Consistency Models</vt:lpstr>
      <vt:lpstr>Relaxed Consistency Models</vt:lpstr>
      <vt:lpstr>Concluding remarks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</dc:title>
  <dc:creator>Henk Corporaal</dc:creator>
  <cp:lastModifiedBy>Henk Corporaal</cp:lastModifiedBy>
  <cp:revision>147</cp:revision>
  <dcterms:created xsi:type="dcterms:W3CDTF">2001-08-18T17:28:58Z</dcterms:created>
  <dcterms:modified xsi:type="dcterms:W3CDTF">2015-01-07T20:37:27Z</dcterms:modified>
</cp:coreProperties>
</file>