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44" r:id="rId1"/>
  </p:sldMasterIdLst>
  <p:notesMasterIdLst>
    <p:notesMasterId r:id="rId21"/>
  </p:notesMasterIdLst>
  <p:sldIdLst>
    <p:sldId id="256" r:id="rId2"/>
    <p:sldId id="279" r:id="rId3"/>
    <p:sldId id="257" r:id="rId4"/>
    <p:sldId id="270" r:id="rId5"/>
    <p:sldId id="271" r:id="rId6"/>
    <p:sldId id="273" r:id="rId7"/>
    <p:sldId id="274" r:id="rId8"/>
    <p:sldId id="277" r:id="rId9"/>
    <p:sldId id="272" r:id="rId10"/>
    <p:sldId id="266" r:id="rId11"/>
    <p:sldId id="263" r:id="rId12"/>
    <p:sldId id="275" r:id="rId13"/>
    <p:sldId id="276" r:id="rId14"/>
    <p:sldId id="264" r:id="rId15"/>
    <p:sldId id="267" r:id="rId16"/>
    <p:sldId id="269" r:id="rId17"/>
    <p:sldId id="268" r:id="rId18"/>
    <p:sldId id="262" r:id="rId19"/>
    <p:sldId id="27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66FF"/>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43" autoAdjust="0"/>
  </p:normalViewPr>
  <p:slideViewPr>
    <p:cSldViewPr>
      <p:cViewPr varScale="1">
        <p:scale>
          <a:sx n="107" d="100"/>
          <a:sy n="107" d="100"/>
        </p:scale>
        <p:origin x="-109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3380AA-12F5-458A-8893-DA1AE3172BEE}" type="datetimeFigureOut">
              <a:rPr lang="en-US" smtClean="0"/>
              <a:pPr/>
              <a:t>12/9/2010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6147C8-523D-48A1-B5D1-5FACF33BE98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duotone>
              <a:schemeClr val="accent2">
                <a:shade val="45000"/>
                <a:satMod val="135000"/>
              </a:schemeClr>
              <a:prstClr val="white"/>
            </a:duotone>
          </a:blip>
          <a:srcRect/>
          <a:stretch>
            <a:fillRect l="-9000" r="-5000" b="1000"/>
          </a:stretch>
        </a:blipFill>
        <a:effectLst/>
      </p:bgPr>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BE2F8FB-D7EF-4693-9C23-7B05AC2AAC93}" type="datetime1">
              <a:rPr lang="en-US" smtClean="0"/>
              <a:pPr/>
              <a:t>12/9/2010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07B4A9-2E7B-4137-902C-441A5DF15398}" type="datetime1">
              <a:rPr lang="en-US" smtClean="0"/>
              <a:pPr/>
              <a:t>12/9/2010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553200" y="6248402"/>
            <a:ext cx="2209800" cy="365125"/>
          </a:xfrm>
        </p:spPr>
        <p:txBody>
          <a:bodyPr/>
          <a:lstStyle/>
          <a:p>
            <a:fld id="{CC80DA56-CCA3-4FB6-AEF3-51F0F83D4BCE}" type="datetime1">
              <a:rPr lang="en-US" smtClean="0"/>
              <a:pPr/>
              <a:t>12/9/2010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E4AC4B79-3458-402D-B25A-519FA314972E}" type="datetime1">
              <a:rPr lang="en-US" smtClean="0"/>
              <a:pPr/>
              <a:t>12/9/2010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dirty="0"/>
          </a:p>
        </p:txBody>
      </p:sp>
      <p:sp>
        <p:nvSpPr>
          <p:cNvPr id="12" name="Date Placeholder 11"/>
          <p:cNvSpPr>
            <a:spLocks noGrp="1"/>
          </p:cNvSpPr>
          <p:nvPr>
            <p:ph type="dt" sz="half" idx="10"/>
          </p:nvPr>
        </p:nvSpPr>
        <p:spPr/>
        <p:txBody>
          <a:bodyPr/>
          <a:lstStyle/>
          <a:p>
            <a:fld id="{A7E255C8-0B0A-42E4-9BA5-F0D02D11409E}" type="datetime1">
              <a:rPr lang="en-US" smtClean="0"/>
              <a:pPr/>
              <a:t>12/9/2010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5"/>
          </p:nvPr>
        </p:nvSpPr>
        <p:spPr/>
        <p:txBody>
          <a:bodyPr rtlCol="0"/>
          <a:lstStyle/>
          <a:p>
            <a:fld id="{3228CAA6-8E0F-479D-93DF-BE42D8F15A0F}" type="datetime1">
              <a:rPr lang="en-US" smtClean="0"/>
              <a:pPr/>
              <a:t>12/9/2010</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lang="en-US" smtClean="0"/>
              <a:t>Click to edit Master title style</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15"/>
          </p:nvPr>
        </p:nvSpPr>
        <p:spPr/>
        <p:txBody>
          <a:bodyPr rtlCol="0"/>
          <a:lstStyle/>
          <a:p>
            <a:fld id="{38BA5349-AB30-465E-BB81-B3A0D2C25902}" type="datetime1">
              <a:rPr lang="en-US" smtClean="0"/>
              <a:pPr/>
              <a:t>12/9/2010</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FA6627-1EB3-476A-BD78-EE00B7C993CC}" type="datetime1">
              <a:rPr lang="en-US" smtClean="0"/>
              <a:pPr/>
              <a:t>12/9/2010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C22776-9A5C-4C2A-97E3-18003966E508}" type="datetime1">
              <a:rPr lang="en-US" smtClean="0"/>
              <a:pPr/>
              <a:t>12/9/2010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72853635-6D67-45FE-9EA2-6C1B05E704E2}" type="datetime1">
              <a:rPr lang="en-US" smtClean="0"/>
              <a:pPr/>
              <a:t>12/9/2010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 name="Picture 9" descr="sm_globe.png"/>
          <p:cNvPicPr>
            <a:picLocks noChangeAspect="1"/>
          </p:cNvPicPr>
          <p:nvPr/>
        </p:nvPicPr>
        <p:blipFill>
          <a:blip r:embed="rId2" cstate="print"/>
          <a:stretch>
            <a:fillRect/>
          </a:stretch>
        </p:blipFill>
        <p:spPr>
          <a:xfrm>
            <a:off x="612648" y="1755648"/>
            <a:ext cx="1615307" cy="1688453"/>
          </a:xfrm>
          <a:prstGeom prst="rect">
            <a:avLst/>
          </a:prstGeom>
          <a:ln w="50800" cap="sq" cmpd="dbl">
            <a:solidFill>
              <a:schemeClr val="accent2"/>
            </a:solidFill>
            <a:miter lim="800000"/>
          </a:ln>
        </p:spPr>
      </p:pic>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lang="en-US" smtClean="0"/>
              <a:t>Click to edit Master title style</a:t>
            </a:r>
            <a:endParaRPr lang="en-US" dirty="0"/>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Date Placeholder 11"/>
          <p:cNvSpPr>
            <a:spLocks noGrp="1"/>
          </p:cNvSpPr>
          <p:nvPr>
            <p:ph type="dt" sz="half" idx="10"/>
          </p:nvPr>
        </p:nvSpPr>
        <p:spPr>
          <a:xfrm>
            <a:off x="6248400" y="6248400"/>
            <a:ext cx="2667000" cy="365125"/>
          </a:xfrm>
        </p:spPr>
        <p:txBody>
          <a:bodyPr rtlCol="0"/>
          <a:lstStyle/>
          <a:p>
            <a:fld id="{DF050DA7-2104-4146-AEC0-C7ED87B392D7}" type="datetime1">
              <a:rPr lang="en-US" smtClean="0"/>
              <a:pPr/>
              <a:t>12/9/2010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lang="en-US" smtClean="0"/>
              <a:t>Click to edit Master title style</a:t>
            </a:r>
            <a:endParaRPr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a:defRPr sz="1400">
                <a:solidFill>
                  <a:schemeClr val="tx2"/>
                </a:solidFill>
              </a:defRPr>
            </a:lvl1pPr>
          </a:lstStyle>
          <a:p>
            <a:fld id="{72853635-6D67-45FE-9EA2-6C1B05E704E2}" type="datetime1">
              <a:rPr lang="en-US" smtClean="0"/>
              <a:pPr/>
              <a:t>12/9/2010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a:defRPr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rtl="0" eaLnBrk="1" latinLnBrk="0" hangingPunct="1">
        <a:spcBef>
          <a:spcPct val="0"/>
        </a:spcBef>
        <a:buNone/>
        <a:defRPr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r"/>
            <a:r>
              <a:rPr lang="en-US" dirty="0" smtClean="0"/>
              <a:t>Multi-Core Programming Assignment</a:t>
            </a:r>
            <a:endParaRPr lang="en-US" dirty="0"/>
          </a:p>
        </p:txBody>
      </p:sp>
      <p:sp>
        <p:nvSpPr>
          <p:cNvPr id="3" name="Subtitle 2"/>
          <p:cNvSpPr>
            <a:spLocks noGrp="1"/>
          </p:cNvSpPr>
          <p:nvPr>
            <p:ph type="subTitle" idx="1"/>
          </p:nvPr>
        </p:nvSpPr>
        <p:spPr/>
        <p:txBody>
          <a:bodyPr>
            <a:normAutofit fontScale="77500" lnSpcReduction="20000"/>
          </a:bodyPr>
          <a:lstStyle/>
          <a:p>
            <a:r>
              <a:rPr lang="en-US" dirty="0" err="1" smtClean="0"/>
              <a:t>Dongrui</a:t>
            </a:r>
            <a:r>
              <a:rPr lang="en-US" dirty="0" smtClean="0"/>
              <a:t> She</a:t>
            </a:r>
          </a:p>
          <a:p>
            <a:fld id="{D64BA461-DDCE-4C5A-AB64-196E71EAD385}" type="datetime4">
              <a:rPr lang="en-US" smtClean="0"/>
              <a:pPr/>
              <a:t>December 9, 2010</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to Profile an Application</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9</a:t>
            </a:fld>
            <a:endParaRPr lang="en-US"/>
          </a:p>
        </p:txBody>
      </p:sp>
      <p:sp>
        <p:nvSpPr>
          <p:cNvPr id="4" name="Content Placeholder 3"/>
          <p:cNvSpPr>
            <a:spLocks noGrp="1"/>
          </p:cNvSpPr>
          <p:nvPr>
            <p:ph sz="quarter" idx="1"/>
          </p:nvPr>
        </p:nvSpPr>
        <p:spPr>
          <a:xfrm>
            <a:off x="612648" y="1600200"/>
            <a:ext cx="8302752" cy="4876800"/>
          </a:xfrm>
        </p:spPr>
        <p:txBody>
          <a:bodyPr>
            <a:normAutofit/>
          </a:bodyPr>
          <a:lstStyle/>
          <a:p>
            <a:r>
              <a:rPr lang="en-US" dirty="0" smtClean="0"/>
              <a:t>Emulation/Simulation</a:t>
            </a:r>
          </a:p>
          <a:p>
            <a:pPr lvl="1"/>
            <a:r>
              <a:rPr lang="en-US" dirty="0" smtClean="0"/>
              <a:t>Accurate (if the model is accurate enough) but slow</a:t>
            </a:r>
          </a:p>
          <a:p>
            <a:r>
              <a:rPr lang="en-US" dirty="0" smtClean="0"/>
              <a:t>Intrusive profilers:</a:t>
            </a:r>
          </a:p>
          <a:p>
            <a:pPr lvl="1"/>
            <a:r>
              <a:rPr lang="en-US" dirty="0" smtClean="0"/>
              <a:t>The profiling codes may change the program (timing) behavior</a:t>
            </a:r>
          </a:p>
          <a:p>
            <a:r>
              <a:rPr lang="en-US" dirty="0" smtClean="0"/>
              <a:t> Statistical profilers: </a:t>
            </a:r>
          </a:p>
          <a:p>
            <a:pPr lvl="1"/>
            <a:r>
              <a:rPr lang="en-US" dirty="0" smtClean="0"/>
              <a:t>Periodically halt the program and sample the PC and other data. Less overhead and better overall accuracy</a:t>
            </a:r>
          </a:p>
          <a:p>
            <a:pPr lvl="1"/>
            <a:r>
              <a:rPr lang="en-US" dirty="0" smtClean="0"/>
              <a:t>Most commonly used profilers are based on this approach, e.g., Intel </a:t>
            </a:r>
            <a:r>
              <a:rPr lang="en-US" dirty="0" err="1" smtClean="0"/>
              <a:t>VTune</a:t>
            </a:r>
            <a:r>
              <a:rPr lang="en-US" dirty="0" smtClean="0"/>
              <a:t>, AMD </a:t>
            </a:r>
            <a:r>
              <a:rPr lang="en-US" dirty="0" err="1" smtClean="0"/>
              <a:t>CodeAnalyst</a:t>
            </a:r>
            <a:r>
              <a:rPr lang="en-US" dirty="0" smtClean="0"/>
              <a:t>.</a:t>
            </a:r>
          </a:p>
          <a:p>
            <a:pPr lvl="2"/>
            <a:endParaRPr lang="en-US" dirty="0" smtClean="0"/>
          </a:p>
          <a:p>
            <a:pPr lvl="1"/>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Profiling with Intel </a:t>
            </a:r>
            <a:r>
              <a:rPr lang="en-US" dirty="0" err="1" smtClean="0"/>
              <a:t>VTune</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10</a:t>
            </a:fld>
            <a:endParaRPr lang="en-US"/>
          </a:p>
        </p:txBody>
      </p:sp>
      <p:sp>
        <p:nvSpPr>
          <p:cNvPr id="4" name="Content Placeholder 3"/>
          <p:cNvSpPr>
            <a:spLocks noGrp="1"/>
          </p:cNvSpPr>
          <p:nvPr>
            <p:ph sz="quarter" idx="1"/>
          </p:nvPr>
        </p:nvSpPr>
        <p:spPr>
          <a:xfrm>
            <a:off x="609600" y="1447800"/>
            <a:ext cx="8153400" cy="4953000"/>
          </a:xfrm>
        </p:spPr>
        <p:txBody>
          <a:bodyPr>
            <a:normAutofit lnSpcReduction="10000"/>
          </a:bodyPr>
          <a:lstStyle/>
          <a:p>
            <a:r>
              <a:rPr lang="en-US" dirty="0" smtClean="0"/>
              <a:t>Features</a:t>
            </a:r>
          </a:p>
          <a:p>
            <a:pPr lvl="1"/>
            <a:r>
              <a:rPr lang="en-US" dirty="0" smtClean="0"/>
              <a:t>Based on sampling</a:t>
            </a:r>
          </a:p>
          <a:p>
            <a:pPr lvl="1"/>
            <a:r>
              <a:rPr lang="en-US" dirty="0" smtClean="0"/>
              <a:t>Supports event counters in the PMU (Performance Monitoring Unit) of Intel CPUs</a:t>
            </a:r>
          </a:p>
          <a:p>
            <a:r>
              <a:rPr lang="en-US" dirty="0" smtClean="0"/>
              <a:t>Requirements</a:t>
            </a:r>
          </a:p>
          <a:p>
            <a:pPr lvl="1"/>
            <a:r>
              <a:rPr lang="en-US" dirty="0" smtClean="0"/>
              <a:t>Intel CPUs (Core or newer) running Linux or Windows</a:t>
            </a:r>
          </a:p>
          <a:p>
            <a:pPr lvl="1"/>
            <a:r>
              <a:rPr lang="en-US" dirty="0" smtClean="0"/>
              <a:t>Program compiled with debug symbols (-g)</a:t>
            </a:r>
          </a:p>
          <a:p>
            <a:r>
              <a:rPr lang="en-US" dirty="0" smtClean="0"/>
              <a:t>Alternatives</a:t>
            </a:r>
          </a:p>
          <a:p>
            <a:pPr lvl="1"/>
            <a:r>
              <a:rPr lang="en-US" dirty="0" smtClean="0"/>
              <a:t>For AMD CPUs: AMD </a:t>
            </a:r>
            <a:r>
              <a:rPr lang="en-US" dirty="0" err="1" smtClean="0"/>
              <a:t>CodeAnalyst</a:t>
            </a:r>
            <a:r>
              <a:rPr lang="en-US" dirty="0" smtClean="0"/>
              <a:t> is similar to </a:t>
            </a:r>
            <a:r>
              <a:rPr lang="en-US" dirty="0" err="1" smtClean="0"/>
              <a:t>VTune</a:t>
            </a:r>
            <a:endParaRPr lang="en-US" dirty="0" smtClean="0"/>
          </a:p>
          <a:p>
            <a:pPr lvl="1"/>
            <a:r>
              <a:rPr lang="en-US" dirty="0" smtClean="0"/>
              <a:t>Open source solution for Linux: </a:t>
            </a:r>
            <a:r>
              <a:rPr lang="en-US" dirty="0" err="1" smtClean="0"/>
              <a:t>pfmon</a:t>
            </a:r>
            <a:endParaRPr lang="en-US" dirty="0" smtClean="0"/>
          </a:p>
          <a:p>
            <a:pPr lvl="2"/>
            <a:r>
              <a:rPr lang="en-US" dirty="0" smtClean="0"/>
              <a:t>May require some effort to get it running</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VTune</a:t>
            </a:r>
            <a:r>
              <a:rPr lang="en-US" dirty="0" smtClean="0"/>
              <a:t> User Interface</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11</a:t>
            </a:fld>
            <a:endParaRPr lang="en-US"/>
          </a:p>
        </p:txBody>
      </p:sp>
      <p:sp>
        <p:nvSpPr>
          <p:cNvPr id="4" name="Content Placeholder 3"/>
          <p:cNvSpPr>
            <a:spLocks noGrp="1"/>
          </p:cNvSpPr>
          <p:nvPr>
            <p:ph sz="quarter" idx="1"/>
          </p:nvPr>
        </p:nvSpPr>
        <p:spPr>
          <a:xfrm>
            <a:off x="612648" y="1447800"/>
            <a:ext cx="8153400" cy="4495800"/>
          </a:xfrm>
        </p:spPr>
        <p:txBody>
          <a:bodyPr/>
          <a:lstStyle/>
          <a:p>
            <a:r>
              <a:rPr lang="en-US" dirty="0" smtClean="0"/>
              <a:t>Information of each function</a:t>
            </a:r>
            <a:endParaRPr lang="en-US" dirty="0"/>
          </a:p>
        </p:txBody>
      </p:sp>
      <p:pic>
        <p:nvPicPr>
          <p:cNvPr id="17410" name="Picture 2" descr="C:\Documents and Settings\dshe\My Documents\My Dropbox\courses\vt-main.png"/>
          <p:cNvPicPr>
            <a:picLocks noChangeAspect="1" noChangeArrowheads="1"/>
          </p:cNvPicPr>
          <p:nvPr/>
        </p:nvPicPr>
        <p:blipFill>
          <a:blip r:embed="rId2" cstate="print"/>
          <a:srcRect/>
          <a:stretch>
            <a:fillRect/>
          </a:stretch>
        </p:blipFill>
        <p:spPr bwMode="auto">
          <a:xfrm>
            <a:off x="685800" y="2514600"/>
            <a:ext cx="7974870" cy="3619117"/>
          </a:xfrm>
          <a:prstGeom prst="rect">
            <a:avLst/>
          </a:prstGeom>
          <a:noFill/>
        </p:spPr>
      </p:pic>
      <p:sp>
        <p:nvSpPr>
          <p:cNvPr id="6" name="Rounded Rectangular Callout 5"/>
          <p:cNvSpPr/>
          <p:nvPr/>
        </p:nvSpPr>
        <p:spPr>
          <a:xfrm>
            <a:off x="381000" y="1828800"/>
            <a:ext cx="3352800" cy="762000"/>
          </a:xfrm>
          <a:prstGeom prst="wedgeRoundRectCallout">
            <a:avLst>
              <a:gd name="adj1" fmla="val 33158"/>
              <a:gd name="adj2" fmla="val 225962"/>
              <a:gd name="adj3" fmla="val 16667"/>
            </a:avLst>
          </a:prstGeom>
          <a:solidFill>
            <a:srgbClr val="FFFF99">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Total number of cycles (for main); </a:t>
            </a:r>
          </a:p>
          <a:p>
            <a:pPr algn="ctr"/>
            <a:r>
              <a:rPr lang="en-US" dirty="0" smtClean="0">
                <a:solidFill>
                  <a:srgbClr val="FF0000"/>
                </a:solidFill>
              </a:rPr>
              <a:t>Note: these are statistical values</a:t>
            </a:r>
            <a:endParaRPr lang="en-US" dirty="0">
              <a:solidFill>
                <a:srgbClr val="FF0000"/>
              </a:solidFill>
            </a:endParaRPr>
          </a:p>
        </p:txBody>
      </p:sp>
      <p:sp>
        <p:nvSpPr>
          <p:cNvPr id="7" name="Rounded Rectangular Callout 6"/>
          <p:cNvSpPr/>
          <p:nvPr/>
        </p:nvSpPr>
        <p:spPr>
          <a:xfrm>
            <a:off x="5105400" y="1828800"/>
            <a:ext cx="3733800" cy="762000"/>
          </a:xfrm>
          <a:prstGeom prst="wedgeRoundRectCallout">
            <a:avLst>
              <a:gd name="adj1" fmla="val -43419"/>
              <a:gd name="adj2" fmla="val 232629"/>
              <a:gd name="adj3" fmla="val 16667"/>
            </a:avLst>
          </a:prstGeom>
          <a:solidFill>
            <a:srgbClr val="FFFF99">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Cycles per instruction ratio(for </a:t>
            </a:r>
            <a:r>
              <a:rPr lang="en-US" dirty="0" smtClean="0">
                <a:solidFill>
                  <a:srgbClr val="FF0000"/>
                </a:solidFill>
              </a:rPr>
              <a:t>main); </a:t>
            </a:r>
          </a:p>
          <a:p>
            <a:pPr algn="ctr"/>
            <a:r>
              <a:rPr lang="en-US" dirty="0" smtClean="0">
                <a:solidFill>
                  <a:srgbClr val="FF0000"/>
                </a:solidFill>
              </a:rPr>
              <a:t>Note: these are </a:t>
            </a:r>
            <a:r>
              <a:rPr lang="en-US" dirty="0" smtClean="0">
                <a:solidFill>
                  <a:srgbClr val="FF0000"/>
                </a:solidFill>
              </a:rPr>
              <a:t>derived </a:t>
            </a:r>
            <a:r>
              <a:rPr lang="en-US" dirty="0" smtClean="0">
                <a:solidFill>
                  <a:srgbClr val="FF0000"/>
                </a:solidFill>
              </a:rPr>
              <a:t>values</a:t>
            </a:r>
            <a:endParaRPr lang="en-US" dirty="0">
              <a:solidFill>
                <a:srgbClr val="FF0000"/>
              </a:solidFill>
            </a:endParaRPr>
          </a:p>
        </p:txBody>
      </p:sp>
      <p:sp>
        <p:nvSpPr>
          <p:cNvPr id="8" name="Rounded Rectangular Callout 7"/>
          <p:cNvSpPr/>
          <p:nvPr/>
        </p:nvSpPr>
        <p:spPr>
          <a:xfrm>
            <a:off x="2819400" y="6172200"/>
            <a:ext cx="3048000" cy="533400"/>
          </a:xfrm>
          <a:prstGeom prst="wedgeRoundRectCallout">
            <a:avLst>
              <a:gd name="adj1" fmla="val 16302"/>
              <a:gd name="adj2" fmla="val -167133"/>
              <a:gd name="adj3" fmla="val 16667"/>
            </a:avLst>
          </a:prstGeom>
          <a:solidFill>
            <a:srgbClr val="FFFF99">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Distribution of events over time</a:t>
            </a:r>
            <a:endParaRPr lang="en-US" dirty="0">
              <a:solidFill>
                <a:srgbClr val="FF0000"/>
              </a:solidFill>
            </a:endParaRPr>
          </a:p>
        </p:txBody>
      </p:sp>
      <p:sp>
        <p:nvSpPr>
          <p:cNvPr id="9" name="Rounded Rectangular Callout 8"/>
          <p:cNvSpPr/>
          <p:nvPr/>
        </p:nvSpPr>
        <p:spPr>
          <a:xfrm>
            <a:off x="6172200" y="6248400"/>
            <a:ext cx="2819400" cy="533400"/>
          </a:xfrm>
          <a:prstGeom prst="wedgeRoundRectCallout">
            <a:avLst>
              <a:gd name="adj1" fmla="val 8318"/>
              <a:gd name="adj2" fmla="val -107688"/>
              <a:gd name="adj3" fmla="val 16667"/>
            </a:avLst>
          </a:prstGeom>
          <a:solidFill>
            <a:srgbClr val="FFFF99">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Choose event to show in the distribution diagram</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VTune</a:t>
            </a:r>
            <a:r>
              <a:rPr lang="en-US" dirty="0" smtClean="0"/>
              <a:t> Detailed View</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12</a:t>
            </a:fld>
            <a:endParaRPr lang="en-US"/>
          </a:p>
        </p:txBody>
      </p:sp>
      <p:pic>
        <p:nvPicPr>
          <p:cNvPr id="18434" name="Picture 2" descr="C:\Documents and Settings\dshe\My Documents\My Dropbox\courses\vt-src.png"/>
          <p:cNvPicPr>
            <a:picLocks noChangeAspect="1" noChangeArrowheads="1"/>
          </p:cNvPicPr>
          <p:nvPr/>
        </p:nvPicPr>
        <p:blipFill>
          <a:blip r:embed="rId2" cstate="print"/>
          <a:srcRect/>
          <a:stretch>
            <a:fillRect/>
          </a:stretch>
        </p:blipFill>
        <p:spPr bwMode="auto">
          <a:xfrm>
            <a:off x="152400" y="2209800"/>
            <a:ext cx="8776515" cy="4495800"/>
          </a:xfrm>
          <a:prstGeom prst="rect">
            <a:avLst/>
          </a:prstGeom>
          <a:noFill/>
        </p:spPr>
      </p:pic>
      <p:sp>
        <p:nvSpPr>
          <p:cNvPr id="6" name="Rounded Rectangular Callout 5"/>
          <p:cNvSpPr/>
          <p:nvPr/>
        </p:nvSpPr>
        <p:spPr>
          <a:xfrm>
            <a:off x="3276600" y="1541756"/>
            <a:ext cx="5029200" cy="609600"/>
          </a:xfrm>
          <a:prstGeom prst="wedgeRoundRectCallout">
            <a:avLst>
              <a:gd name="adj1" fmla="val 8588"/>
              <a:gd name="adj2" fmla="val 348027"/>
              <a:gd name="adj3" fmla="val 16667"/>
            </a:avLst>
          </a:prstGeom>
          <a:solidFill>
            <a:srgbClr val="FFFF99">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Shaded lines are corresponding disassembly of the selected line in the original source</a:t>
            </a:r>
            <a:endParaRPr lang="en-US" dirty="0">
              <a:solidFill>
                <a:srgbClr val="FF0000"/>
              </a:solidFill>
            </a:endParaRPr>
          </a:p>
        </p:txBody>
      </p:sp>
      <p:sp>
        <p:nvSpPr>
          <p:cNvPr id="8" name="Rounded Rectangular Callout 7"/>
          <p:cNvSpPr/>
          <p:nvPr/>
        </p:nvSpPr>
        <p:spPr>
          <a:xfrm>
            <a:off x="1143000" y="1676400"/>
            <a:ext cx="1676400" cy="457200"/>
          </a:xfrm>
          <a:prstGeom prst="wedgeRoundRectCallout">
            <a:avLst>
              <a:gd name="adj1" fmla="val 37898"/>
              <a:gd name="adj2" fmla="val 208311"/>
              <a:gd name="adj3" fmla="val 16667"/>
            </a:avLst>
          </a:prstGeom>
          <a:solidFill>
            <a:srgbClr val="FFFF99">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Counter values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Matrix Multiplication</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13</a:t>
            </a:fld>
            <a:endParaRPr lang="en-US"/>
          </a:p>
        </p:txBody>
      </p:sp>
      <p:sp>
        <p:nvSpPr>
          <p:cNvPr id="4" name="Content Placeholder 3"/>
          <p:cNvSpPr>
            <a:spLocks noGrp="1"/>
          </p:cNvSpPr>
          <p:nvPr>
            <p:ph sz="quarter" idx="1"/>
          </p:nvPr>
        </p:nvSpPr>
        <p:spPr/>
        <p:txBody>
          <a:bodyPr/>
          <a:lstStyle/>
          <a:p>
            <a:r>
              <a:rPr lang="en-US" dirty="0" smtClean="0"/>
              <a:t>Straightforward implementation</a:t>
            </a:r>
            <a:endParaRPr lang="en-US" dirty="0"/>
          </a:p>
        </p:txBody>
      </p:sp>
      <p:sp>
        <p:nvSpPr>
          <p:cNvPr id="5" name="TextBox 4"/>
          <p:cNvSpPr txBox="1"/>
          <p:nvPr/>
        </p:nvSpPr>
        <p:spPr>
          <a:xfrm>
            <a:off x="838200" y="2133600"/>
            <a:ext cx="7620000" cy="3139321"/>
          </a:xfrm>
          <a:prstGeom prst="rect">
            <a:avLst/>
          </a:prstGeom>
          <a:solidFill>
            <a:srgbClr val="FFFFCC"/>
          </a:solidFill>
          <a:ln w="3175">
            <a:solidFill>
              <a:schemeClr val="tx1"/>
            </a:solidFill>
          </a:ln>
        </p:spPr>
        <p:txBody>
          <a:bodyPr wrap="square" rtlCol="0">
            <a:spAutoFit/>
          </a:bodyPr>
          <a:lstStyle/>
          <a:p>
            <a:r>
              <a:rPr lang="en-US" dirty="0" smtClean="0">
                <a:latin typeface="Courier New" pitchFamily="49" charset="0"/>
                <a:cs typeface="Courier New" pitchFamily="49" charset="0"/>
              </a:rPr>
              <a:t>A = (</a:t>
            </a:r>
            <a:r>
              <a:rPr lang="en-US" b="1" dirty="0" smtClean="0">
                <a:solidFill>
                  <a:srgbClr val="0066FF"/>
                </a:solidFill>
                <a:latin typeface="Courier New" pitchFamily="49" charset="0"/>
                <a:cs typeface="Courier New" pitchFamily="49" charset="0"/>
              </a:rPr>
              <a:t>double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malloc</a:t>
            </a:r>
            <a:r>
              <a:rPr lang="en-US" dirty="0" smtClean="0">
                <a:latin typeface="Courier New" pitchFamily="49" charset="0"/>
                <a:cs typeface="Courier New" pitchFamily="49" charset="0"/>
              </a:rPr>
              <a:t>(N*P*</a:t>
            </a:r>
            <a:r>
              <a:rPr lang="en-US" dirty="0" err="1" smtClean="0">
                <a:latin typeface="Courier New" pitchFamily="49" charset="0"/>
                <a:cs typeface="Courier New" pitchFamily="49" charset="0"/>
              </a:rPr>
              <a:t>sizeof</a:t>
            </a:r>
            <a:r>
              <a:rPr lang="en-US" dirty="0" smtClean="0">
                <a:latin typeface="Courier New" pitchFamily="49" charset="0"/>
                <a:cs typeface="Courier New" pitchFamily="49" charset="0"/>
              </a:rPr>
              <a:t>(</a:t>
            </a:r>
            <a:r>
              <a:rPr lang="en-US" b="1" dirty="0" smtClean="0">
                <a:solidFill>
                  <a:srgbClr val="0066FF"/>
                </a:solidFill>
                <a:latin typeface="Courier New" pitchFamily="49" charset="0"/>
                <a:cs typeface="Courier New" pitchFamily="49" charset="0"/>
              </a:rPr>
              <a:t>double</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B = (</a:t>
            </a:r>
            <a:r>
              <a:rPr lang="en-US" b="1" dirty="0" smtClean="0">
                <a:solidFill>
                  <a:srgbClr val="0066FF"/>
                </a:solidFill>
                <a:latin typeface="Courier New" pitchFamily="49" charset="0"/>
                <a:cs typeface="Courier New" pitchFamily="49" charset="0"/>
              </a:rPr>
              <a:t>double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malloc</a:t>
            </a:r>
            <a:r>
              <a:rPr lang="en-US" dirty="0" smtClean="0">
                <a:latin typeface="Courier New" pitchFamily="49" charset="0"/>
                <a:cs typeface="Courier New" pitchFamily="49" charset="0"/>
              </a:rPr>
              <a:t>(P*M*</a:t>
            </a:r>
            <a:r>
              <a:rPr lang="en-US" dirty="0" err="1" smtClean="0">
                <a:latin typeface="Courier New" pitchFamily="49" charset="0"/>
                <a:cs typeface="Courier New" pitchFamily="49" charset="0"/>
              </a:rPr>
              <a:t>sizeof</a:t>
            </a:r>
            <a:r>
              <a:rPr lang="en-US" dirty="0" smtClean="0">
                <a:latin typeface="Courier New" pitchFamily="49" charset="0"/>
                <a:cs typeface="Courier New" pitchFamily="49" charset="0"/>
              </a:rPr>
              <a:t>(</a:t>
            </a:r>
            <a:r>
              <a:rPr lang="en-US" b="1" dirty="0" smtClean="0">
                <a:solidFill>
                  <a:srgbClr val="0066FF"/>
                </a:solidFill>
                <a:latin typeface="Courier New" pitchFamily="49" charset="0"/>
                <a:cs typeface="Courier New" pitchFamily="49" charset="0"/>
              </a:rPr>
              <a:t>double</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C = (</a:t>
            </a:r>
            <a:r>
              <a:rPr lang="en-US" b="1" dirty="0" smtClean="0">
                <a:solidFill>
                  <a:srgbClr val="0066FF"/>
                </a:solidFill>
                <a:latin typeface="Courier New" pitchFamily="49" charset="0"/>
                <a:cs typeface="Courier New" pitchFamily="49" charset="0"/>
              </a:rPr>
              <a:t>double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malloc</a:t>
            </a:r>
            <a:r>
              <a:rPr lang="en-US" dirty="0" smtClean="0">
                <a:latin typeface="Courier New" pitchFamily="49" charset="0"/>
                <a:cs typeface="Courier New" pitchFamily="49" charset="0"/>
              </a:rPr>
              <a:t>(N*M*</a:t>
            </a:r>
            <a:r>
              <a:rPr lang="en-US" dirty="0" err="1" smtClean="0">
                <a:latin typeface="Courier New" pitchFamily="49" charset="0"/>
                <a:cs typeface="Courier New" pitchFamily="49" charset="0"/>
              </a:rPr>
              <a:t>sizeof</a:t>
            </a:r>
            <a:r>
              <a:rPr lang="en-US" dirty="0" smtClean="0">
                <a:latin typeface="Courier New" pitchFamily="49" charset="0"/>
                <a:cs typeface="Courier New" pitchFamily="49" charset="0"/>
              </a:rPr>
              <a:t>(</a:t>
            </a:r>
            <a:r>
              <a:rPr lang="en-US" b="1" dirty="0" smtClean="0">
                <a:solidFill>
                  <a:srgbClr val="0066FF"/>
                </a:solidFill>
                <a:latin typeface="Courier New" pitchFamily="49" charset="0"/>
                <a:cs typeface="Courier New" pitchFamily="49" charset="0"/>
              </a:rPr>
              <a:t>double</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 </a:t>
            </a:r>
            <a:r>
              <a:rPr lang="en-US" dirty="0" smtClean="0">
                <a:solidFill>
                  <a:srgbClr val="00B050"/>
                </a:solidFill>
                <a:latin typeface="Courier New" pitchFamily="49" charset="0"/>
                <a:cs typeface="Courier New" pitchFamily="49" charset="0"/>
              </a:rPr>
              <a:t>// Initialize A, B and C</a:t>
            </a:r>
          </a:p>
          <a:p>
            <a:r>
              <a:rPr lang="en-US" b="1" dirty="0" smtClean="0">
                <a:solidFill>
                  <a:srgbClr val="0066FF"/>
                </a:solidFill>
                <a:latin typeface="Courier New" pitchFamily="49" charset="0"/>
                <a:cs typeface="Courier New" pitchFamily="49" charset="0"/>
              </a:rPr>
              <a:t>for</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=0;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&lt; N;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    </a:t>
            </a:r>
            <a:r>
              <a:rPr lang="en-US" b="1" dirty="0" smtClean="0">
                <a:solidFill>
                  <a:srgbClr val="0066FF"/>
                </a:solidFill>
                <a:latin typeface="Courier New" pitchFamily="49" charset="0"/>
                <a:cs typeface="Courier New" pitchFamily="49" charset="0"/>
              </a:rPr>
              <a:t>for</a:t>
            </a:r>
            <a:r>
              <a:rPr lang="en-US" dirty="0" smtClean="0">
                <a:latin typeface="Courier New" pitchFamily="49" charset="0"/>
                <a:cs typeface="Courier New" pitchFamily="49" charset="0"/>
              </a:rPr>
              <a:t> (j=0; j &lt; M; j++){</a:t>
            </a:r>
          </a:p>
          <a:p>
            <a:r>
              <a:rPr lang="en-US" dirty="0" smtClean="0">
                <a:latin typeface="Courier New" pitchFamily="49" charset="0"/>
                <a:cs typeface="Courier New" pitchFamily="49" charset="0"/>
              </a:rPr>
              <a:t>        </a:t>
            </a:r>
            <a:r>
              <a:rPr lang="en-US" b="1" dirty="0" smtClean="0">
                <a:solidFill>
                  <a:srgbClr val="0066FF"/>
                </a:solidFill>
                <a:latin typeface="Courier New" pitchFamily="49" charset="0"/>
                <a:cs typeface="Courier New" pitchFamily="49" charset="0"/>
              </a:rPr>
              <a:t>for</a:t>
            </a:r>
            <a:r>
              <a:rPr lang="en-US" dirty="0" smtClean="0">
                <a:latin typeface="Courier New" pitchFamily="49" charset="0"/>
                <a:cs typeface="Courier New" pitchFamily="49" charset="0"/>
              </a:rPr>
              <a:t>(k=0; k &lt;P; k++){</a:t>
            </a:r>
          </a:p>
          <a:p>
            <a:r>
              <a:rPr lang="en-US" dirty="0" smtClean="0">
                <a:latin typeface="Courier New" pitchFamily="49" charset="0"/>
                <a:cs typeface="Courier New" pitchFamily="49" charset="0"/>
              </a:rPr>
              <a:t>           *(C+(</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N+j</a:t>
            </a:r>
            <a:r>
              <a:rPr lang="en-US" dirty="0" smtClean="0">
                <a:latin typeface="Courier New" pitchFamily="49" charset="0"/>
                <a:cs typeface="Courier New" pitchFamily="49" charset="0"/>
              </a:rPr>
              <a:t>))+= *(A+(</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N+k</a:t>
            </a:r>
            <a:r>
              <a:rPr lang="en-US" dirty="0" smtClean="0">
                <a:latin typeface="Courier New" pitchFamily="49" charset="0"/>
                <a:cs typeface="Courier New" pitchFamily="49" charset="0"/>
              </a:rPr>
              <a:t>)) * *(B+(k*</a:t>
            </a:r>
            <a:r>
              <a:rPr lang="en-US" dirty="0" err="1" smtClean="0">
                <a:latin typeface="Courier New" pitchFamily="49" charset="0"/>
                <a:cs typeface="Courier New" pitchFamily="49" charset="0"/>
              </a:rPr>
              <a:t>P+j</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        }</a:t>
            </a:r>
          </a:p>
          <a:p>
            <a:r>
              <a:rPr lang="en-US" dirty="0" smtClean="0">
                <a:latin typeface="Courier New" pitchFamily="49" charset="0"/>
                <a:cs typeface="Courier New" pitchFamily="49" charset="0"/>
              </a:rPr>
              <a:t>    } </a:t>
            </a:r>
          </a:p>
          <a:p>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6" name="TextBox 5"/>
          <p:cNvSpPr txBox="1"/>
          <p:nvPr/>
        </p:nvSpPr>
        <p:spPr>
          <a:xfrm>
            <a:off x="1981200" y="5983069"/>
            <a:ext cx="4724400" cy="646331"/>
          </a:xfrm>
          <a:prstGeom prst="rect">
            <a:avLst/>
          </a:prstGeom>
          <a:solidFill>
            <a:schemeClr val="tx1"/>
          </a:solidFill>
        </p:spPr>
        <p:txBody>
          <a:bodyPr wrap="square" rtlCol="0">
            <a:spAutoFit/>
          </a:bodyPr>
          <a:lstStyle/>
          <a:p>
            <a:r>
              <a:rPr lang="en-US" dirty="0" smtClean="0">
                <a:solidFill>
                  <a:schemeClr val="bg1"/>
                </a:solidFill>
              </a:rPr>
              <a:t>Order 1024 multiplication in 58.7 seconds </a:t>
            </a:r>
          </a:p>
          <a:p>
            <a:r>
              <a:rPr lang="en-US" dirty="0" smtClean="0">
                <a:solidFill>
                  <a:schemeClr val="bg1"/>
                </a:solidFill>
              </a:rPr>
              <a:t>Order 1024 multiplication at 36.6 </a:t>
            </a:r>
            <a:r>
              <a:rPr lang="en-US" dirty="0" err="1" smtClean="0">
                <a:solidFill>
                  <a:schemeClr val="bg1"/>
                </a:solidFill>
              </a:rPr>
              <a:t>mflops</a:t>
            </a:r>
            <a:endParaRPr lang="en-US" dirty="0">
              <a:solidFill>
                <a:schemeClr val="bg1"/>
              </a:solidFill>
            </a:endParaRPr>
          </a:p>
        </p:txBody>
      </p:sp>
      <p:sp>
        <p:nvSpPr>
          <p:cNvPr id="7" name="TextBox 6"/>
          <p:cNvSpPr txBox="1"/>
          <p:nvPr/>
        </p:nvSpPr>
        <p:spPr>
          <a:xfrm>
            <a:off x="1143000" y="5334000"/>
            <a:ext cx="7086600" cy="646331"/>
          </a:xfrm>
          <a:prstGeom prst="rect">
            <a:avLst/>
          </a:prstGeom>
          <a:noFill/>
        </p:spPr>
        <p:txBody>
          <a:bodyPr wrap="square" rtlCol="0">
            <a:spAutoFit/>
          </a:bodyPr>
          <a:lstStyle/>
          <a:p>
            <a:r>
              <a:rPr lang="en-US" b="1" dirty="0" smtClean="0"/>
              <a:t>1024x1024 matrices. Program compiled </a:t>
            </a:r>
            <a:r>
              <a:rPr lang="en-US" b="1" dirty="0" smtClean="0"/>
              <a:t>with optimization off (-O0), performance on a Core 2 Quad 8300  with 32bit Linux:</a:t>
            </a:r>
            <a:endParaRPr lang="en-US" b="1" dirty="0"/>
          </a:p>
        </p:txBody>
      </p:sp>
      <p:sp>
        <p:nvSpPr>
          <p:cNvPr id="8" name="TextBox 7"/>
          <p:cNvSpPr txBox="1"/>
          <p:nvPr/>
        </p:nvSpPr>
        <p:spPr>
          <a:xfrm>
            <a:off x="7315200" y="5883870"/>
            <a:ext cx="1524000" cy="923330"/>
          </a:xfrm>
          <a:prstGeom prst="rect">
            <a:avLst/>
          </a:prstGeom>
          <a:solidFill>
            <a:schemeClr val="accent4">
              <a:lumMod val="20000"/>
              <a:lumOff val="80000"/>
            </a:schemeClr>
          </a:solidFill>
          <a:ln>
            <a:solidFill>
              <a:schemeClr val="tx1"/>
            </a:solidFill>
          </a:ln>
        </p:spPr>
        <p:txBody>
          <a:bodyPr wrap="square" rtlCol="0">
            <a:spAutoFit/>
          </a:bodyPr>
          <a:lstStyle/>
          <a:p>
            <a:pPr algn="ctr"/>
            <a:r>
              <a:rPr lang="en-US" b="1" dirty="0" smtClean="0"/>
              <a:t>Number of operations is 2*N*N*N</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Profiling Result</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14</a:t>
            </a:fld>
            <a:endParaRPr lang="en-US"/>
          </a:p>
        </p:txBody>
      </p:sp>
      <p:sp>
        <p:nvSpPr>
          <p:cNvPr id="4" name="Content Placeholder 3"/>
          <p:cNvSpPr>
            <a:spLocks noGrp="1"/>
          </p:cNvSpPr>
          <p:nvPr>
            <p:ph sz="quarter" idx="1"/>
          </p:nvPr>
        </p:nvSpPr>
        <p:spPr/>
        <p:txBody>
          <a:bodyPr/>
          <a:lstStyle/>
          <a:p>
            <a:r>
              <a:rPr lang="en-US" dirty="0" smtClean="0"/>
              <a:t>CPI is very high, and LLC miss is an obvious problem</a:t>
            </a:r>
          </a:p>
          <a:p>
            <a:pPr lvl="1"/>
            <a:endParaRPr lang="en-US" dirty="0" smtClean="0"/>
          </a:p>
          <a:p>
            <a:pPr lvl="1"/>
            <a:endParaRPr lang="en-US" dirty="0" smtClean="0"/>
          </a:p>
          <a:p>
            <a:pPr lvl="1"/>
            <a:endParaRPr lang="en-US" dirty="0" smtClean="0"/>
          </a:p>
          <a:p>
            <a:endParaRPr lang="en-US" dirty="0" smtClean="0"/>
          </a:p>
          <a:p>
            <a:r>
              <a:rPr lang="en-US" dirty="0" smtClean="0"/>
              <a:t>The inner-most loop is causing a lot of cache misses</a:t>
            </a:r>
            <a:endParaRPr lang="en-US" dirty="0"/>
          </a:p>
        </p:txBody>
      </p:sp>
      <p:pic>
        <p:nvPicPr>
          <p:cNvPr id="2051" name="Picture 3" descr="C:\Documents and Settings\dshe\My Documents\My Dropbox\courses\instr-noopt.png"/>
          <p:cNvPicPr>
            <a:picLocks noChangeAspect="1" noChangeArrowheads="1"/>
          </p:cNvPicPr>
          <p:nvPr/>
        </p:nvPicPr>
        <p:blipFill>
          <a:blip r:embed="rId2" cstate="print"/>
          <a:srcRect/>
          <a:stretch>
            <a:fillRect/>
          </a:stretch>
        </p:blipFill>
        <p:spPr bwMode="auto">
          <a:xfrm>
            <a:off x="304800" y="4691604"/>
            <a:ext cx="8610600" cy="1556796"/>
          </a:xfrm>
          <a:prstGeom prst="rect">
            <a:avLst/>
          </a:prstGeom>
          <a:noFill/>
        </p:spPr>
      </p:pic>
      <p:pic>
        <p:nvPicPr>
          <p:cNvPr id="2054" name="Picture 6" descr="C:\Documents and Settings\dshe\My Documents\My Dropbox\courses\overall-noopt.png"/>
          <p:cNvPicPr>
            <a:picLocks noChangeAspect="1" noChangeArrowheads="1"/>
          </p:cNvPicPr>
          <p:nvPr/>
        </p:nvPicPr>
        <p:blipFill>
          <a:blip r:embed="rId3" cstate="print"/>
          <a:srcRect/>
          <a:stretch>
            <a:fillRect/>
          </a:stretch>
        </p:blipFill>
        <p:spPr bwMode="auto">
          <a:xfrm>
            <a:off x="1219200" y="2273536"/>
            <a:ext cx="6584950" cy="1765064"/>
          </a:xfrm>
          <a:prstGeom prst="rect">
            <a:avLst/>
          </a:prstGeom>
          <a:noFill/>
        </p:spPr>
      </p:pic>
      <p:sp>
        <p:nvSpPr>
          <p:cNvPr id="7" name="Rounded Rectangular Callout 6"/>
          <p:cNvSpPr/>
          <p:nvPr/>
        </p:nvSpPr>
        <p:spPr>
          <a:xfrm>
            <a:off x="3276600" y="6248400"/>
            <a:ext cx="2590800" cy="381000"/>
          </a:xfrm>
          <a:prstGeom prst="wedgeRoundRectCallout">
            <a:avLst>
              <a:gd name="adj1" fmla="val -35219"/>
              <a:gd name="adj2" fmla="val -182971"/>
              <a:gd name="adj3" fmla="val 16667"/>
            </a:avLst>
          </a:prstGeom>
          <a:solidFill>
            <a:srgbClr val="FFFF99">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This line is the hotspot</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Analyze the Problem</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15</a:t>
            </a:fld>
            <a:endParaRPr lang="en-US"/>
          </a:p>
        </p:txBody>
      </p:sp>
      <p:sp>
        <p:nvSpPr>
          <p:cNvPr id="4" name="Content Placeholder 3"/>
          <p:cNvSpPr>
            <a:spLocks noGrp="1"/>
          </p:cNvSpPr>
          <p:nvPr>
            <p:ph sz="quarter" idx="1"/>
          </p:nvPr>
        </p:nvSpPr>
        <p:spPr/>
        <p:txBody>
          <a:bodyPr/>
          <a:lstStyle/>
          <a:p>
            <a:r>
              <a:rPr lang="en-US" dirty="0" smtClean="0"/>
              <a:t>Access pattern of B is the problem</a:t>
            </a:r>
            <a:endParaRPr lang="en-US" dirty="0"/>
          </a:p>
        </p:txBody>
      </p:sp>
      <p:sp>
        <p:nvSpPr>
          <p:cNvPr id="5" name="TextBox 4"/>
          <p:cNvSpPr txBox="1"/>
          <p:nvPr/>
        </p:nvSpPr>
        <p:spPr>
          <a:xfrm>
            <a:off x="838200" y="2243078"/>
            <a:ext cx="7620000" cy="3139321"/>
          </a:xfrm>
          <a:prstGeom prst="rect">
            <a:avLst/>
          </a:prstGeom>
          <a:solidFill>
            <a:srgbClr val="FFFFCC"/>
          </a:solidFill>
          <a:ln w="3175">
            <a:solidFill>
              <a:schemeClr val="tx1"/>
            </a:solidFill>
          </a:ln>
        </p:spPr>
        <p:txBody>
          <a:bodyPr wrap="square" rtlCol="0">
            <a:spAutoFit/>
          </a:bodyPr>
          <a:lstStyle/>
          <a:p>
            <a:r>
              <a:rPr lang="en-US" dirty="0" smtClean="0">
                <a:latin typeface="Courier New" pitchFamily="49" charset="0"/>
                <a:cs typeface="Courier New" pitchFamily="49" charset="0"/>
              </a:rPr>
              <a:t>A = (</a:t>
            </a:r>
            <a:r>
              <a:rPr lang="en-US" b="1" dirty="0" smtClean="0">
                <a:solidFill>
                  <a:srgbClr val="0066FF"/>
                </a:solidFill>
                <a:latin typeface="Courier New" pitchFamily="49" charset="0"/>
                <a:cs typeface="Courier New" pitchFamily="49" charset="0"/>
              </a:rPr>
              <a:t>double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malloc</a:t>
            </a:r>
            <a:r>
              <a:rPr lang="en-US" dirty="0" smtClean="0">
                <a:latin typeface="Courier New" pitchFamily="49" charset="0"/>
                <a:cs typeface="Courier New" pitchFamily="49" charset="0"/>
              </a:rPr>
              <a:t>(N*P*</a:t>
            </a:r>
            <a:r>
              <a:rPr lang="en-US" dirty="0" err="1" smtClean="0">
                <a:latin typeface="Courier New" pitchFamily="49" charset="0"/>
                <a:cs typeface="Courier New" pitchFamily="49" charset="0"/>
              </a:rPr>
              <a:t>sizeof</a:t>
            </a:r>
            <a:r>
              <a:rPr lang="en-US" dirty="0" smtClean="0">
                <a:latin typeface="Courier New" pitchFamily="49" charset="0"/>
                <a:cs typeface="Courier New" pitchFamily="49" charset="0"/>
              </a:rPr>
              <a:t>(</a:t>
            </a:r>
            <a:r>
              <a:rPr lang="en-US" b="1" dirty="0" smtClean="0">
                <a:solidFill>
                  <a:srgbClr val="0066FF"/>
                </a:solidFill>
                <a:latin typeface="Courier New" pitchFamily="49" charset="0"/>
                <a:cs typeface="Courier New" pitchFamily="49" charset="0"/>
              </a:rPr>
              <a:t>double</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B = (</a:t>
            </a:r>
            <a:r>
              <a:rPr lang="en-US" b="1" dirty="0" smtClean="0">
                <a:solidFill>
                  <a:srgbClr val="0066FF"/>
                </a:solidFill>
                <a:latin typeface="Courier New" pitchFamily="49" charset="0"/>
                <a:cs typeface="Courier New" pitchFamily="49" charset="0"/>
              </a:rPr>
              <a:t>double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malloc</a:t>
            </a:r>
            <a:r>
              <a:rPr lang="en-US" dirty="0" smtClean="0">
                <a:latin typeface="Courier New" pitchFamily="49" charset="0"/>
                <a:cs typeface="Courier New" pitchFamily="49" charset="0"/>
              </a:rPr>
              <a:t>(P*M*</a:t>
            </a:r>
            <a:r>
              <a:rPr lang="en-US" dirty="0" err="1" smtClean="0">
                <a:latin typeface="Courier New" pitchFamily="49" charset="0"/>
                <a:cs typeface="Courier New" pitchFamily="49" charset="0"/>
              </a:rPr>
              <a:t>sizeof</a:t>
            </a:r>
            <a:r>
              <a:rPr lang="en-US" dirty="0" smtClean="0">
                <a:latin typeface="Courier New" pitchFamily="49" charset="0"/>
                <a:cs typeface="Courier New" pitchFamily="49" charset="0"/>
              </a:rPr>
              <a:t>(</a:t>
            </a:r>
            <a:r>
              <a:rPr lang="en-US" b="1" dirty="0" smtClean="0">
                <a:solidFill>
                  <a:srgbClr val="0066FF"/>
                </a:solidFill>
                <a:latin typeface="Courier New" pitchFamily="49" charset="0"/>
                <a:cs typeface="Courier New" pitchFamily="49" charset="0"/>
              </a:rPr>
              <a:t>double</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C = (</a:t>
            </a:r>
            <a:r>
              <a:rPr lang="en-US" b="1" dirty="0" smtClean="0">
                <a:solidFill>
                  <a:srgbClr val="0066FF"/>
                </a:solidFill>
                <a:latin typeface="Courier New" pitchFamily="49" charset="0"/>
                <a:cs typeface="Courier New" pitchFamily="49" charset="0"/>
              </a:rPr>
              <a:t>double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malloc</a:t>
            </a:r>
            <a:r>
              <a:rPr lang="en-US" dirty="0" smtClean="0">
                <a:latin typeface="Courier New" pitchFamily="49" charset="0"/>
                <a:cs typeface="Courier New" pitchFamily="49" charset="0"/>
              </a:rPr>
              <a:t>(N*M*</a:t>
            </a:r>
            <a:r>
              <a:rPr lang="en-US" dirty="0" err="1" smtClean="0">
                <a:latin typeface="Courier New" pitchFamily="49" charset="0"/>
                <a:cs typeface="Courier New" pitchFamily="49" charset="0"/>
              </a:rPr>
              <a:t>sizeof</a:t>
            </a:r>
            <a:r>
              <a:rPr lang="en-US" dirty="0" smtClean="0">
                <a:latin typeface="Courier New" pitchFamily="49" charset="0"/>
                <a:cs typeface="Courier New" pitchFamily="49" charset="0"/>
              </a:rPr>
              <a:t>(</a:t>
            </a:r>
            <a:r>
              <a:rPr lang="en-US" b="1" dirty="0" smtClean="0">
                <a:solidFill>
                  <a:srgbClr val="0066FF"/>
                </a:solidFill>
                <a:latin typeface="Courier New" pitchFamily="49" charset="0"/>
                <a:cs typeface="Courier New" pitchFamily="49" charset="0"/>
              </a:rPr>
              <a:t>double</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 </a:t>
            </a:r>
            <a:r>
              <a:rPr lang="en-US" dirty="0" smtClean="0">
                <a:solidFill>
                  <a:srgbClr val="00B050"/>
                </a:solidFill>
                <a:latin typeface="Courier New" pitchFamily="49" charset="0"/>
                <a:cs typeface="Courier New" pitchFamily="49" charset="0"/>
              </a:rPr>
              <a:t>// Initialize A, B and C</a:t>
            </a:r>
            <a:endParaRPr lang="en-US" dirty="0" smtClean="0">
              <a:latin typeface="Courier New" pitchFamily="49" charset="0"/>
              <a:cs typeface="Courier New" pitchFamily="49" charset="0"/>
            </a:endParaRPr>
          </a:p>
          <a:p>
            <a:r>
              <a:rPr lang="en-US" b="1" dirty="0" smtClean="0">
                <a:solidFill>
                  <a:srgbClr val="0066FF"/>
                </a:solidFill>
                <a:latin typeface="Courier New" pitchFamily="49" charset="0"/>
                <a:cs typeface="Courier New" pitchFamily="49" charset="0"/>
              </a:rPr>
              <a:t>for</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=0;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&lt; N;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    </a:t>
            </a:r>
            <a:r>
              <a:rPr lang="en-US" b="1" dirty="0" smtClean="0">
                <a:solidFill>
                  <a:srgbClr val="0066FF"/>
                </a:solidFill>
                <a:latin typeface="Courier New" pitchFamily="49" charset="0"/>
                <a:cs typeface="Courier New" pitchFamily="49" charset="0"/>
              </a:rPr>
              <a:t>for</a:t>
            </a:r>
            <a:r>
              <a:rPr lang="en-US" dirty="0" smtClean="0">
                <a:latin typeface="Courier New" pitchFamily="49" charset="0"/>
                <a:cs typeface="Courier New" pitchFamily="49" charset="0"/>
              </a:rPr>
              <a:t> (j=0; j &lt; M; j++){</a:t>
            </a:r>
          </a:p>
          <a:p>
            <a:r>
              <a:rPr lang="en-US" dirty="0" smtClean="0">
                <a:latin typeface="Courier New" pitchFamily="49" charset="0"/>
                <a:cs typeface="Courier New" pitchFamily="49" charset="0"/>
              </a:rPr>
              <a:t>        </a:t>
            </a:r>
            <a:r>
              <a:rPr lang="en-US" b="1" dirty="0" smtClean="0">
                <a:solidFill>
                  <a:srgbClr val="0066FF"/>
                </a:solidFill>
                <a:latin typeface="Courier New" pitchFamily="49" charset="0"/>
                <a:cs typeface="Courier New" pitchFamily="49" charset="0"/>
              </a:rPr>
              <a:t>for</a:t>
            </a:r>
            <a:r>
              <a:rPr lang="en-US" dirty="0" smtClean="0">
                <a:latin typeface="Courier New" pitchFamily="49" charset="0"/>
                <a:cs typeface="Courier New" pitchFamily="49" charset="0"/>
              </a:rPr>
              <a:t>(k=0; k &lt;P; k++){</a:t>
            </a:r>
          </a:p>
          <a:p>
            <a:r>
              <a:rPr lang="en-US" dirty="0" smtClean="0">
                <a:latin typeface="Courier New" pitchFamily="49" charset="0"/>
                <a:cs typeface="Courier New" pitchFamily="49" charset="0"/>
              </a:rPr>
              <a:t>           *(C+(</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N+j</a:t>
            </a:r>
            <a:r>
              <a:rPr lang="en-US" dirty="0" smtClean="0">
                <a:latin typeface="Courier New" pitchFamily="49" charset="0"/>
                <a:cs typeface="Courier New" pitchFamily="49" charset="0"/>
              </a:rPr>
              <a:t>))+= *(A+(</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N+k</a:t>
            </a:r>
            <a:r>
              <a:rPr lang="en-US" dirty="0" smtClean="0">
                <a:latin typeface="Courier New" pitchFamily="49" charset="0"/>
                <a:cs typeface="Courier New" pitchFamily="49" charset="0"/>
              </a:rPr>
              <a:t>)) * *(B+(k*</a:t>
            </a:r>
            <a:r>
              <a:rPr lang="en-US" dirty="0" err="1" smtClean="0">
                <a:latin typeface="Courier New" pitchFamily="49" charset="0"/>
                <a:cs typeface="Courier New" pitchFamily="49" charset="0"/>
              </a:rPr>
              <a:t>P+j</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        }</a:t>
            </a:r>
          </a:p>
          <a:p>
            <a:r>
              <a:rPr lang="en-US" dirty="0" smtClean="0">
                <a:latin typeface="Courier New" pitchFamily="49" charset="0"/>
                <a:cs typeface="Courier New" pitchFamily="49" charset="0"/>
              </a:rPr>
              <a:t>    } </a:t>
            </a:r>
          </a:p>
          <a:p>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6" name="Rounded Rectangle 5"/>
          <p:cNvSpPr/>
          <p:nvPr/>
        </p:nvSpPr>
        <p:spPr>
          <a:xfrm>
            <a:off x="6696075" y="4191000"/>
            <a:ext cx="1447800" cy="3048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1952625" y="3895725"/>
            <a:ext cx="2667000" cy="3048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2809875" y="4572000"/>
            <a:ext cx="3733800" cy="762000"/>
          </a:xfrm>
          <a:prstGeom prst="roundRect">
            <a:avLst/>
          </a:prstGeom>
          <a:solidFill>
            <a:schemeClr val="accent4">
              <a:lumMod val="40000"/>
              <a:lumOff val="60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Access to B is not contiguous as B is stored in row-major order</a:t>
            </a:r>
            <a:endParaRPr lang="en-US" b="1" dirty="0">
              <a:solidFill>
                <a:schemeClr val="tx1"/>
              </a:solidFill>
            </a:endParaRPr>
          </a:p>
        </p:txBody>
      </p:sp>
      <p:sp>
        <p:nvSpPr>
          <p:cNvPr id="9" name="TextBox 8"/>
          <p:cNvSpPr txBox="1"/>
          <p:nvPr/>
        </p:nvSpPr>
        <p:spPr>
          <a:xfrm>
            <a:off x="838200" y="2238375"/>
            <a:ext cx="7620000" cy="3139321"/>
          </a:xfrm>
          <a:prstGeom prst="rect">
            <a:avLst/>
          </a:prstGeom>
          <a:solidFill>
            <a:srgbClr val="FFFFCC"/>
          </a:solidFill>
          <a:ln w="3175">
            <a:solidFill>
              <a:schemeClr val="tx1"/>
            </a:solidFill>
          </a:ln>
        </p:spPr>
        <p:txBody>
          <a:bodyPr wrap="square" rtlCol="0">
            <a:spAutoFit/>
          </a:bodyPr>
          <a:lstStyle/>
          <a:p>
            <a:r>
              <a:rPr lang="en-US" dirty="0" smtClean="0">
                <a:latin typeface="Courier New" pitchFamily="49" charset="0"/>
                <a:cs typeface="Courier New" pitchFamily="49" charset="0"/>
              </a:rPr>
              <a:t>A = (</a:t>
            </a:r>
            <a:r>
              <a:rPr lang="en-US" b="1" dirty="0" smtClean="0">
                <a:solidFill>
                  <a:srgbClr val="0066FF"/>
                </a:solidFill>
                <a:latin typeface="Courier New" pitchFamily="49" charset="0"/>
                <a:cs typeface="Courier New" pitchFamily="49" charset="0"/>
              </a:rPr>
              <a:t>double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malloc</a:t>
            </a:r>
            <a:r>
              <a:rPr lang="en-US" dirty="0" smtClean="0">
                <a:latin typeface="Courier New" pitchFamily="49" charset="0"/>
                <a:cs typeface="Courier New" pitchFamily="49" charset="0"/>
              </a:rPr>
              <a:t>(N*P*</a:t>
            </a:r>
            <a:r>
              <a:rPr lang="en-US" dirty="0" err="1" smtClean="0">
                <a:latin typeface="Courier New" pitchFamily="49" charset="0"/>
                <a:cs typeface="Courier New" pitchFamily="49" charset="0"/>
              </a:rPr>
              <a:t>sizeof</a:t>
            </a:r>
            <a:r>
              <a:rPr lang="en-US" dirty="0" smtClean="0">
                <a:latin typeface="Courier New" pitchFamily="49" charset="0"/>
                <a:cs typeface="Courier New" pitchFamily="49" charset="0"/>
              </a:rPr>
              <a:t>(</a:t>
            </a:r>
            <a:r>
              <a:rPr lang="en-US" b="1" dirty="0" smtClean="0">
                <a:solidFill>
                  <a:srgbClr val="0066FF"/>
                </a:solidFill>
                <a:latin typeface="Courier New" pitchFamily="49" charset="0"/>
                <a:cs typeface="Courier New" pitchFamily="49" charset="0"/>
              </a:rPr>
              <a:t>double</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B = (</a:t>
            </a:r>
            <a:r>
              <a:rPr lang="en-US" b="1" dirty="0" smtClean="0">
                <a:solidFill>
                  <a:srgbClr val="0066FF"/>
                </a:solidFill>
                <a:latin typeface="Courier New" pitchFamily="49" charset="0"/>
                <a:cs typeface="Courier New" pitchFamily="49" charset="0"/>
              </a:rPr>
              <a:t>double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malloc</a:t>
            </a:r>
            <a:r>
              <a:rPr lang="en-US" dirty="0" smtClean="0">
                <a:latin typeface="Courier New" pitchFamily="49" charset="0"/>
                <a:cs typeface="Courier New" pitchFamily="49" charset="0"/>
              </a:rPr>
              <a:t>(P*M*</a:t>
            </a:r>
            <a:r>
              <a:rPr lang="en-US" dirty="0" err="1" smtClean="0">
                <a:latin typeface="Courier New" pitchFamily="49" charset="0"/>
                <a:cs typeface="Courier New" pitchFamily="49" charset="0"/>
              </a:rPr>
              <a:t>sizeof</a:t>
            </a:r>
            <a:r>
              <a:rPr lang="en-US" dirty="0" smtClean="0">
                <a:latin typeface="Courier New" pitchFamily="49" charset="0"/>
                <a:cs typeface="Courier New" pitchFamily="49" charset="0"/>
              </a:rPr>
              <a:t>(</a:t>
            </a:r>
            <a:r>
              <a:rPr lang="en-US" b="1" dirty="0" smtClean="0">
                <a:solidFill>
                  <a:srgbClr val="0066FF"/>
                </a:solidFill>
                <a:latin typeface="Courier New" pitchFamily="49" charset="0"/>
                <a:cs typeface="Courier New" pitchFamily="49" charset="0"/>
              </a:rPr>
              <a:t>double</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C = (</a:t>
            </a:r>
            <a:r>
              <a:rPr lang="en-US" b="1" dirty="0" smtClean="0">
                <a:solidFill>
                  <a:srgbClr val="0066FF"/>
                </a:solidFill>
                <a:latin typeface="Courier New" pitchFamily="49" charset="0"/>
                <a:cs typeface="Courier New" pitchFamily="49" charset="0"/>
              </a:rPr>
              <a:t>double</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malloc</a:t>
            </a:r>
            <a:r>
              <a:rPr lang="en-US" dirty="0" smtClean="0">
                <a:latin typeface="Courier New" pitchFamily="49" charset="0"/>
                <a:cs typeface="Courier New" pitchFamily="49" charset="0"/>
              </a:rPr>
              <a:t>(N*M*</a:t>
            </a:r>
            <a:r>
              <a:rPr lang="en-US" dirty="0" err="1" smtClean="0">
                <a:latin typeface="Courier New" pitchFamily="49" charset="0"/>
                <a:cs typeface="Courier New" pitchFamily="49" charset="0"/>
              </a:rPr>
              <a:t>sizeof</a:t>
            </a:r>
            <a:r>
              <a:rPr lang="en-US" dirty="0" smtClean="0">
                <a:latin typeface="Courier New" pitchFamily="49" charset="0"/>
                <a:cs typeface="Courier New" pitchFamily="49" charset="0"/>
              </a:rPr>
              <a:t>(</a:t>
            </a:r>
            <a:r>
              <a:rPr lang="en-US" b="1" dirty="0" smtClean="0">
                <a:solidFill>
                  <a:srgbClr val="0066FF"/>
                </a:solidFill>
                <a:latin typeface="Courier New" pitchFamily="49" charset="0"/>
                <a:cs typeface="Courier New" pitchFamily="49" charset="0"/>
              </a:rPr>
              <a:t>double</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 </a:t>
            </a:r>
            <a:r>
              <a:rPr lang="en-US" dirty="0" smtClean="0">
                <a:solidFill>
                  <a:srgbClr val="00B050"/>
                </a:solidFill>
                <a:latin typeface="Courier New" pitchFamily="49" charset="0"/>
                <a:cs typeface="Courier New" pitchFamily="49" charset="0"/>
              </a:rPr>
              <a:t>// Initialize A, B and C</a:t>
            </a:r>
            <a:endParaRPr lang="en-US" dirty="0" smtClean="0">
              <a:latin typeface="Courier New" pitchFamily="49" charset="0"/>
              <a:cs typeface="Courier New" pitchFamily="49" charset="0"/>
            </a:endParaRPr>
          </a:p>
          <a:p>
            <a:r>
              <a:rPr lang="en-US" b="1" dirty="0" smtClean="0">
                <a:solidFill>
                  <a:srgbClr val="0066FF"/>
                </a:solidFill>
                <a:latin typeface="Courier New" pitchFamily="49" charset="0"/>
                <a:cs typeface="Courier New" pitchFamily="49" charset="0"/>
              </a:rPr>
              <a:t>for</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=0;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&lt; N;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p>
          <a:p>
            <a:r>
              <a:rPr lang="en-US" b="1" dirty="0" smtClean="0">
                <a:solidFill>
                  <a:srgbClr val="0066FF"/>
                </a:solidFill>
                <a:latin typeface="Courier New" pitchFamily="49" charset="0"/>
                <a:cs typeface="Courier New" pitchFamily="49" charset="0"/>
              </a:rPr>
              <a:t>    for</a:t>
            </a:r>
            <a:r>
              <a:rPr lang="en-US" dirty="0" smtClean="0">
                <a:latin typeface="Courier New" pitchFamily="49" charset="0"/>
                <a:cs typeface="Courier New" pitchFamily="49" charset="0"/>
              </a:rPr>
              <a:t>(k=0; k &lt;P; k++){</a:t>
            </a:r>
          </a:p>
          <a:p>
            <a:r>
              <a:rPr lang="en-US" dirty="0" smtClean="0">
                <a:latin typeface="Courier New" pitchFamily="49" charset="0"/>
                <a:cs typeface="Courier New" pitchFamily="49" charset="0"/>
              </a:rPr>
              <a:t>        </a:t>
            </a:r>
            <a:r>
              <a:rPr lang="en-US" b="1" dirty="0" smtClean="0">
                <a:solidFill>
                  <a:srgbClr val="0066FF"/>
                </a:solidFill>
                <a:latin typeface="Courier New" pitchFamily="49" charset="0"/>
                <a:cs typeface="Courier New" pitchFamily="49" charset="0"/>
              </a:rPr>
              <a:t>for</a:t>
            </a:r>
            <a:r>
              <a:rPr lang="en-US" dirty="0" smtClean="0">
                <a:latin typeface="Courier New" pitchFamily="49" charset="0"/>
                <a:cs typeface="Courier New" pitchFamily="49" charset="0"/>
              </a:rPr>
              <a:t> (j=0; j &lt; M; j++){</a:t>
            </a:r>
          </a:p>
          <a:p>
            <a:r>
              <a:rPr lang="en-US" dirty="0" smtClean="0">
                <a:latin typeface="Courier New" pitchFamily="49" charset="0"/>
                <a:cs typeface="Courier New" pitchFamily="49" charset="0"/>
              </a:rPr>
              <a:t>           *(C+(</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N+j</a:t>
            </a:r>
            <a:r>
              <a:rPr lang="en-US" dirty="0" smtClean="0">
                <a:latin typeface="Courier New" pitchFamily="49" charset="0"/>
                <a:cs typeface="Courier New" pitchFamily="49" charset="0"/>
              </a:rPr>
              <a:t>))+= *(A+(</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N+k</a:t>
            </a:r>
            <a:r>
              <a:rPr lang="en-US" dirty="0" smtClean="0">
                <a:latin typeface="Courier New" pitchFamily="49" charset="0"/>
                <a:cs typeface="Courier New" pitchFamily="49" charset="0"/>
              </a:rPr>
              <a:t>)) * *(B+(k*</a:t>
            </a:r>
            <a:r>
              <a:rPr lang="en-US" dirty="0" err="1" smtClean="0">
                <a:latin typeface="Courier New" pitchFamily="49" charset="0"/>
                <a:cs typeface="Courier New" pitchFamily="49" charset="0"/>
              </a:rPr>
              <a:t>P+j</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        }</a:t>
            </a:r>
          </a:p>
          <a:p>
            <a:r>
              <a:rPr lang="en-US" dirty="0" smtClean="0">
                <a:latin typeface="Courier New" pitchFamily="49" charset="0"/>
                <a:cs typeface="Courier New" pitchFamily="49" charset="0"/>
              </a:rPr>
              <a:t>    } </a:t>
            </a:r>
          </a:p>
          <a:p>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10" name="TextBox 9"/>
          <p:cNvSpPr txBox="1"/>
          <p:nvPr/>
        </p:nvSpPr>
        <p:spPr>
          <a:xfrm>
            <a:off x="1219200" y="5867400"/>
            <a:ext cx="4953000" cy="646331"/>
          </a:xfrm>
          <a:prstGeom prst="rect">
            <a:avLst/>
          </a:prstGeom>
          <a:solidFill>
            <a:schemeClr val="tx1"/>
          </a:solidFill>
        </p:spPr>
        <p:txBody>
          <a:bodyPr wrap="square" rtlCol="0">
            <a:spAutoFit/>
          </a:bodyPr>
          <a:lstStyle/>
          <a:p>
            <a:r>
              <a:rPr lang="en-US" dirty="0" smtClean="0">
                <a:solidFill>
                  <a:schemeClr val="bg1"/>
                </a:solidFill>
              </a:rPr>
              <a:t>Order 1024 multiplication in 10.315131 seconds </a:t>
            </a:r>
          </a:p>
          <a:p>
            <a:r>
              <a:rPr lang="en-US" dirty="0" smtClean="0">
                <a:solidFill>
                  <a:schemeClr val="bg1"/>
                </a:solidFill>
              </a:rPr>
              <a:t> Order 1024 multiplication at 208.187717 </a:t>
            </a:r>
            <a:r>
              <a:rPr lang="en-US" dirty="0" err="1" smtClean="0">
                <a:solidFill>
                  <a:schemeClr val="bg1"/>
                </a:solidFill>
              </a:rPr>
              <a:t>mflops</a:t>
            </a:r>
            <a:endParaRPr lang="en-US" dirty="0">
              <a:solidFill>
                <a:schemeClr val="bg1"/>
              </a:solidFill>
            </a:endParaRPr>
          </a:p>
        </p:txBody>
      </p:sp>
      <p:sp>
        <p:nvSpPr>
          <p:cNvPr id="11" name="Rounded Rectangle 10"/>
          <p:cNvSpPr/>
          <p:nvPr/>
        </p:nvSpPr>
        <p:spPr>
          <a:xfrm>
            <a:off x="6324600" y="5562600"/>
            <a:ext cx="2667000" cy="914400"/>
          </a:xfrm>
          <a:prstGeom prst="roundRect">
            <a:avLst/>
          </a:prstGeom>
          <a:solidFill>
            <a:schemeClr val="accent2">
              <a:lumMod val="20000"/>
              <a:lumOff val="80000"/>
            </a:schemeClr>
          </a:solidFill>
          <a:ln w="38100">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FF0000"/>
                </a:solidFill>
              </a:rPr>
              <a:t>~5.7x speed-up by a minor change !</a:t>
            </a:r>
            <a:endParaRPr lang="en-US" sz="2000" b="1" dirty="0">
              <a:solidFill>
                <a:srgbClr val="FF0000"/>
              </a:solidFill>
            </a:endParaRPr>
          </a:p>
        </p:txBody>
      </p:sp>
      <p:sp>
        <p:nvSpPr>
          <p:cNvPr id="12" name="Curved Left Arrow 11"/>
          <p:cNvSpPr/>
          <p:nvPr/>
        </p:nvSpPr>
        <p:spPr>
          <a:xfrm>
            <a:off x="5105400" y="3733800"/>
            <a:ext cx="304800" cy="381000"/>
          </a:xfrm>
          <a:prstGeom prst="curvedLeftArrow">
            <a:avLst>
              <a:gd name="adj1" fmla="val 30919"/>
              <a:gd name="adj2" fmla="val 52936"/>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Curved Right Arrow 12"/>
          <p:cNvSpPr/>
          <p:nvPr/>
        </p:nvSpPr>
        <p:spPr>
          <a:xfrm flipV="1">
            <a:off x="1066800" y="3733800"/>
            <a:ext cx="381000" cy="457200"/>
          </a:xfrm>
          <a:prstGeom prst="curved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Rounded Rectangle 13"/>
          <p:cNvSpPr/>
          <p:nvPr/>
        </p:nvSpPr>
        <p:spPr>
          <a:xfrm>
            <a:off x="5715000" y="3505200"/>
            <a:ext cx="2133600" cy="609600"/>
          </a:xfrm>
          <a:prstGeom prst="roundRect">
            <a:avLst/>
          </a:prstGeom>
          <a:solidFill>
            <a:schemeClr val="accent5">
              <a:lumMod val="20000"/>
              <a:lumOff val="80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Just inter-change the loops</a:t>
            </a:r>
            <a:endParaRPr lang="en-US"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1" presetClass="entr" presetSubtype="0" fill="hold" nodeType="with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childTnLst>
                                </p:cTn>
                              </p:par>
                            </p:childTnLst>
                          </p:cTn>
                        </p:par>
                        <p:par>
                          <p:cTn id="28" fill="hold">
                            <p:stCondLst>
                              <p:cond delay="0"/>
                            </p:stCondLst>
                            <p:childTnLst>
                              <p:par>
                                <p:cTn id="29" presetID="1" presetClass="entr" presetSubtype="0"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Profiling Result After Optimization</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16</a:t>
            </a:fld>
            <a:endParaRPr lang="en-US"/>
          </a:p>
        </p:txBody>
      </p:sp>
      <p:sp>
        <p:nvSpPr>
          <p:cNvPr id="4" name="Content Placeholder 3"/>
          <p:cNvSpPr>
            <a:spLocks noGrp="1"/>
          </p:cNvSpPr>
          <p:nvPr>
            <p:ph sz="quarter" idx="1"/>
          </p:nvPr>
        </p:nvSpPr>
        <p:spPr/>
        <p:txBody>
          <a:bodyPr/>
          <a:lstStyle/>
          <a:p>
            <a:endParaRPr lang="en-US" dirty="0"/>
          </a:p>
        </p:txBody>
      </p:sp>
      <p:pic>
        <p:nvPicPr>
          <p:cNvPr id="6" name="Picture 2" descr="C:\Documents and Settings\dshe\My Documents\My Dropbox\courses\overall-opt.png"/>
          <p:cNvPicPr>
            <a:picLocks noChangeAspect="1" noChangeArrowheads="1"/>
          </p:cNvPicPr>
          <p:nvPr/>
        </p:nvPicPr>
        <p:blipFill>
          <a:blip r:embed="rId2" cstate="print"/>
          <a:srcRect/>
          <a:stretch>
            <a:fillRect/>
          </a:stretch>
        </p:blipFill>
        <p:spPr bwMode="auto">
          <a:xfrm>
            <a:off x="609600" y="1524000"/>
            <a:ext cx="7543800" cy="1753385"/>
          </a:xfrm>
          <a:prstGeom prst="rect">
            <a:avLst/>
          </a:prstGeom>
          <a:noFill/>
        </p:spPr>
      </p:pic>
      <p:sp>
        <p:nvSpPr>
          <p:cNvPr id="7" name="Rounded Rectangle 6"/>
          <p:cNvSpPr/>
          <p:nvPr/>
        </p:nvSpPr>
        <p:spPr>
          <a:xfrm>
            <a:off x="1143000" y="4800600"/>
            <a:ext cx="7315200" cy="1143000"/>
          </a:xfrm>
          <a:prstGeom prst="roundRect">
            <a:avLst/>
          </a:prstGeom>
          <a:solidFill>
            <a:schemeClr val="accent4">
              <a:lumMod val="20000"/>
              <a:lumOff val="80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In this case, compilers should be able to interchange the loop automatically (in our experiment, ICC can, but GCC cannot).  But further optimizations like tiling still need to be done by hand. </a:t>
            </a:r>
            <a:endParaRPr lang="en-US" sz="2000" b="1" dirty="0">
              <a:solidFill>
                <a:schemeClr val="tx1"/>
              </a:solidFill>
            </a:endParaRPr>
          </a:p>
        </p:txBody>
      </p:sp>
      <p:pic>
        <p:nvPicPr>
          <p:cNvPr id="5" name="Picture 4" descr="C:\Documents and Settings\dshe\My Documents\My Dropbox\courses\instr-opt.png"/>
          <p:cNvPicPr>
            <a:picLocks noChangeAspect="1" noChangeArrowheads="1"/>
          </p:cNvPicPr>
          <p:nvPr/>
        </p:nvPicPr>
        <p:blipFill>
          <a:blip r:embed="rId3" cstate="print"/>
          <a:srcRect/>
          <a:stretch>
            <a:fillRect/>
          </a:stretch>
        </p:blipFill>
        <p:spPr bwMode="auto">
          <a:xfrm>
            <a:off x="100172" y="3219450"/>
            <a:ext cx="8977153" cy="1498560"/>
          </a:xfrm>
          <a:prstGeom prst="rect">
            <a:avLst/>
          </a:prstGeom>
          <a:noFill/>
        </p:spPr>
      </p:pic>
      <p:sp>
        <p:nvSpPr>
          <p:cNvPr id="8" name="TextBox 7"/>
          <p:cNvSpPr txBox="1"/>
          <p:nvPr/>
        </p:nvSpPr>
        <p:spPr>
          <a:xfrm>
            <a:off x="2819400" y="6135469"/>
            <a:ext cx="4876800" cy="646331"/>
          </a:xfrm>
          <a:prstGeom prst="rect">
            <a:avLst/>
          </a:prstGeom>
          <a:solidFill>
            <a:schemeClr val="tx1"/>
          </a:solidFill>
        </p:spPr>
        <p:txBody>
          <a:bodyPr wrap="square" rtlCol="0">
            <a:spAutoFit/>
          </a:bodyPr>
          <a:lstStyle/>
          <a:p>
            <a:r>
              <a:rPr lang="en-US" dirty="0" smtClean="0">
                <a:solidFill>
                  <a:schemeClr val="bg1"/>
                </a:solidFill>
              </a:rPr>
              <a:t>Order 1024 multiplication in 0.507935 seconds </a:t>
            </a:r>
          </a:p>
          <a:p>
            <a:r>
              <a:rPr lang="en-US" dirty="0" smtClean="0">
                <a:solidFill>
                  <a:schemeClr val="bg1"/>
                </a:solidFill>
              </a:rPr>
              <a:t>Order 1024 multiplication at 4227.870591 </a:t>
            </a:r>
            <a:r>
              <a:rPr lang="en-US" dirty="0" err="1" smtClean="0">
                <a:solidFill>
                  <a:schemeClr val="bg1"/>
                </a:solidFill>
              </a:rPr>
              <a:t>mflops</a:t>
            </a:r>
            <a:endParaRPr lang="en-US" dirty="0">
              <a:solidFill>
                <a:schemeClr val="bg1"/>
              </a:solidFill>
            </a:endParaRPr>
          </a:p>
        </p:txBody>
      </p:sp>
      <p:sp>
        <p:nvSpPr>
          <p:cNvPr id="9" name="Rounded Rectangle 8"/>
          <p:cNvSpPr/>
          <p:nvPr/>
        </p:nvSpPr>
        <p:spPr>
          <a:xfrm>
            <a:off x="762000" y="6096000"/>
            <a:ext cx="1981200" cy="685800"/>
          </a:xfrm>
          <a:prstGeom prst="roundRect">
            <a:avLst/>
          </a:prstGeom>
          <a:solidFill>
            <a:schemeClr val="accent6">
              <a:lumMod val="20000"/>
              <a:lumOff val="80000"/>
            </a:schemeClr>
          </a:solidFill>
          <a:ln w="38100">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Use </a:t>
            </a:r>
            <a:r>
              <a:rPr lang="en-US" sz="2000" i="1" dirty="0" smtClean="0">
                <a:solidFill>
                  <a:srgbClr val="FF0000"/>
                </a:solidFill>
              </a:rPr>
              <a:t>-fast </a:t>
            </a:r>
            <a:r>
              <a:rPr lang="en-US" sz="2000" b="1" dirty="0" smtClean="0">
                <a:solidFill>
                  <a:schemeClr val="tx1"/>
                </a:solidFill>
              </a:rPr>
              <a:t>in ICC and you get: </a:t>
            </a:r>
            <a:endParaRPr lang="en-US"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Setup</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17</a:t>
            </a:fld>
            <a:endParaRPr lang="en-US"/>
          </a:p>
        </p:txBody>
      </p:sp>
      <p:sp>
        <p:nvSpPr>
          <p:cNvPr id="4" name="Content Placeholder 3"/>
          <p:cNvSpPr>
            <a:spLocks noGrp="1"/>
          </p:cNvSpPr>
          <p:nvPr>
            <p:ph sz="quarter" idx="1"/>
          </p:nvPr>
        </p:nvSpPr>
        <p:spPr/>
        <p:txBody>
          <a:bodyPr>
            <a:normAutofit/>
          </a:bodyPr>
          <a:lstStyle/>
          <a:p>
            <a:r>
              <a:rPr lang="en-US" dirty="0" smtClean="0"/>
              <a:t>Platform: a PC with multi-core CPU </a:t>
            </a:r>
          </a:p>
          <a:p>
            <a:pPr lvl="1"/>
            <a:r>
              <a:rPr lang="en-US" dirty="0" smtClean="0"/>
              <a:t>TU/e Notebook 2009 and 2010 are OK</a:t>
            </a:r>
          </a:p>
          <a:p>
            <a:r>
              <a:rPr lang="en-US" dirty="0" smtClean="0"/>
              <a:t>Software: Intel compiler and </a:t>
            </a:r>
            <a:r>
              <a:rPr lang="en-US" dirty="0" err="1" smtClean="0"/>
              <a:t>VTune</a:t>
            </a:r>
            <a:r>
              <a:rPr lang="en-US" dirty="0" smtClean="0"/>
              <a:t> Profiler</a:t>
            </a:r>
          </a:p>
          <a:p>
            <a:pPr lvl="1"/>
            <a:r>
              <a:rPr lang="en-US" dirty="0" smtClean="0"/>
              <a:t>Available on both Windows and Linux </a:t>
            </a:r>
          </a:p>
          <a:p>
            <a:pPr lvl="1"/>
            <a:r>
              <a:rPr lang="en-US" dirty="0" smtClean="0"/>
              <a:t>A 30-day evaluation license can be obtained from the web-site for free</a:t>
            </a:r>
          </a:p>
          <a:p>
            <a:pPr lvl="2"/>
            <a:r>
              <a:rPr lang="en-US" dirty="0" smtClean="0"/>
              <a:t>For </a:t>
            </a:r>
            <a:r>
              <a:rPr lang="en-US" dirty="0" err="1" smtClean="0"/>
              <a:t>linux</a:t>
            </a:r>
            <a:r>
              <a:rPr lang="en-US" dirty="0" smtClean="0"/>
              <a:t>, a 1-year non-commercial license is available</a:t>
            </a:r>
          </a:p>
          <a:p>
            <a:r>
              <a:rPr lang="en-US" dirty="0" smtClean="0"/>
              <a:t>Assignment can be done in team of two students</a:t>
            </a:r>
          </a:p>
          <a:p>
            <a:pPr lvl="1"/>
            <a:r>
              <a:rPr lang="en-US" dirty="0" smtClean="0"/>
              <a:t>Make sure at least one has the proper platform</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General Remarks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18</a:t>
            </a:fld>
            <a:endParaRPr lang="en-US"/>
          </a:p>
        </p:txBody>
      </p:sp>
      <p:sp>
        <p:nvSpPr>
          <p:cNvPr id="4" name="Content Placeholder 3"/>
          <p:cNvSpPr>
            <a:spLocks noGrp="1"/>
          </p:cNvSpPr>
          <p:nvPr>
            <p:ph sz="quarter" idx="1"/>
          </p:nvPr>
        </p:nvSpPr>
        <p:spPr>
          <a:xfrm>
            <a:off x="612648" y="1600200"/>
            <a:ext cx="8302752" cy="4495800"/>
          </a:xfrm>
        </p:spPr>
        <p:txBody>
          <a:bodyPr>
            <a:normAutofit/>
          </a:bodyPr>
          <a:lstStyle/>
          <a:p>
            <a:r>
              <a:rPr lang="en-US" sz="2800" dirty="0" smtClean="0"/>
              <a:t>Both GCC and ICC have options to report whether the loops are </a:t>
            </a:r>
            <a:r>
              <a:rPr lang="en-US" sz="2800" dirty="0" err="1" smtClean="0"/>
              <a:t>vectorized</a:t>
            </a:r>
            <a:r>
              <a:rPr lang="en-US" sz="2800" dirty="0" smtClean="0"/>
              <a:t> and if not what’s the reason. It can be quite helpful</a:t>
            </a:r>
          </a:p>
          <a:p>
            <a:r>
              <a:rPr lang="en-US" sz="2800" dirty="0" smtClean="0"/>
              <a:t>ICC’s optimization tends to be quite aggressive, but it doesn’t always payoff. So check the manual and use the proper flags and </a:t>
            </a:r>
            <a:r>
              <a:rPr lang="en-US" sz="2800" dirty="0" err="1" smtClean="0"/>
              <a:t>pragmas</a:t>
            </a:r>
            <a:r>
              <a:rPr lang="en-US" sz="2800" dirty="0" smtClean="0"/>
              <a:t> </a:t>
            </a:r>
          </a:p>
          <a:p>
            <a:r>
              <a:rPr lang="en-US" sz="2800" dirty="0" smtClean="0"/>
              <a:t>Bear in mind that </a:t>
            </a:r>
            <a:r>
              <a:rPr lang="en-US" sz="2800" dirty="0" err="1" smtClean="0"/>
              <a:t>VTune</a:t>
            </a:r>
            <a:r>
              <a:rPr lang="en-US" sz="2800" dirty="0" smtClean="0"/>
              <a:t> is based on sampling. So the numbers are NOT exact</a:t>
            </a: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of the Assignment</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a:t>
            </a:fld>
            <a:endParaRPr lang="en-US"/>
          </a:p>
        </p:txBody>
      </p:sp>
      <p:sp>
        <p:nvSpPr>
          <p:cNvPr id="4" name="Content Placeholder 3"/>
          <p:cNvSpPr>
            <a:spLocks noGrp="1"/>
          </p:cNvSpPr>
          <p:nvPr>
            <p:ph sz="quarter" idx="1"/>
          </p:nvPr>
        </p:nvSpPr>
        <p:spPr>
          <a:xfrm>
            <a:off x="612648" y="1600200"/>
            <a:ext cx="8150352" cy="4495800"/>
          </a:xfrm>
        </p:spPr>
        <p:txBody>
          <a:bodyPr/>
          <a:lstStyle/>
          <a:p>
            <a:pPr>
              <a:buNone/>
            </a:pPr>
            <a:r>
              <a:rPr lang="en-US" dirty="0" smtClean="0"/>
              <a:t>The purpose of this assignment is to</a:t>
            </a:r>
          </a:p>
          <a:p>
            <a:r>
              <a:rPr lang="en-US" dirty="0" smtClean="0"/>
              <a:t>Have in-depth understanding of the architectures of  real-world multi-core CPUs </a:t>
            </a:r>
          </a:p>
          <a:p>
            <a:r>
              <a:rPr lang="en-US" dirty="0" smtClean="0"/>
              <a:t>Learn about how to develop parallel applications on such architectures, and how to analyze the performance in a real environment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B6F15528-21DE-4FAA-801E-634DDDAF4B2B}" type="slidenum">
              <a:rPr lang="en-US" smtClean="0"/>
              <a:pPr/>
              <a:t>2</a:t>
            </a:fld>
            <a:endParaRPr lang="en-US"/>
          </a:p>
        </p:txBody>
      </p:sp>
      <p:sp>
        <p:nvSpPr>
          <p:cNvPr id="3" name="Content Placeholder 2"/>
          <p:cNvSpPr>
            <a:spLocks noGrp="1"/>
          </p:cNvSpPr>
          <p:nvPr>
            <p:ph sz="quarter" idx="1"/>
          </p:nvPr>
        </p:nvSpPr>
        <p:spPr/>
        <p:txBody>
          <a:bodyPr/>
          <a:lstStyle/>
          <a:p>
            <a:pPr>
              <a:lnSpc>
                <a:spcPct val="150000"/>
              </a:lnSpc>
            </a:pPr>
            <a:r>
              <a:rPr lang="en-US" dirty="0" smtClean="0"/>
              <a:t>Parallelism in Mainstream CPUs</a:t>
            </a:r>
          </a:p>
          <a:p>
            <a:pPr>
              <a:lnSpc>
                <a:spcPct val="150000"/>
              </a:lnSpc>
            </a:pPr>
            <a:r>
              <a:rPr lang="en-US" dirty="0" smtClean="0"/>
              <a:t>Exploiting Parallelism in CPUs</a:t>
            </a:r>
          </a:p>
          <a:p>
            <a:pPr>
              <a:lnSpc>
                <a:spcPct val="150000"/>
              </a:lnSpc>
            </a:pPr>
            <a:r>
              <a:rPr lang="en-US" dirty="0" smtClean="0"/>
              <a:t>Methods to analyze application performance</a:t>
            </a:r>
          </a:p>
          <a:p>
            <a:pPr>
              <a:lnSpc>
                <a:spcPct val="150000"/>
              </a:lnSpc>
            </a:pPr>
            <a:r>
              <a:rPr lang="en-US" dirty="0" smtClean="0"/>
              <a:t>Introduction to </a:t>
            </a:r>
            <a:r>
              <a:rPr lang="en-US" dirty="0" err="1" smtClean="0"/>
              <a:t>VTune</a:t>
            </a:r>
            <a:endParaRPr lang="en-US" dirty="0" smtClean="0"/>
          </a:p>
          <a:p>
            <a:pPr>
              <a:lnSpc>
                <a:spcPct val="150000"/>
              </a:lnSpc>
            </a:pPr>
            <a:r>
              <a:rPr lang="en-US" dirty="0" smtClean="0"/>
              <a:t>Example: Matrix Multiplication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Parallelism in Typical Mainstream CPUs</a:t>
            </a:r>
            <a:endParaRPr lang="en-US" sz="3600" dirty="0"/>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3</a:t>
            </a:fld>
            <a:endParaRPr lang="en-US"/>
          </a:p>
        </p:txBody>
      </p:sp>
      <p:sp>
        <p:nvSpPr>
          <p:cNvPr id="4" name="Content Placeholder 3"/>
          <p:cNvSpPr>
            <a:spLocks noGrp="1"/>
          </p:cNvSpPr>
          <p:nvPr>
            <p:ph sz="quarter" idx="1"/>
          </p:nvPr>
        </p:nvSpPr>
        <p:spPr>
          <a:xfrm>
            <a:off x="612648" y="1600200"/>
            <a:ext cx="6702552" cy="4495800"/>
          </a:xfrm>
        </p:spPr>
        <p:txBody>
          <a:bodyPr/>
          <a:lstStyle/>
          <a:p>
            <a:r>
              <a:rPr lang="en-US" dirty="0" smtClean="0"/>
              <a:t>1-12 cores with shared memory</a:t>
            </a:r>
          </a:p>
          <a:p>
            <a:pPr lvl="1"/>
            <a:r>
              <a:rPr lang="en-US" dirty="0" smtClean="0"/>
              <a:t>Large on-chip cache</a:t>
            </a:r>
          </a:p>
          <a:p>
            <a:pPr lvl="1"/>
            <a:r>
              <a:rPr lang="en-US" dirty="0" smtClean="0"/>
              <a:t>Both private and shared cache</a:t>
            </a:r>
          </a:p>
          <a:p>
            <a:r>
              <a:rPr lang="en-US" dirty="0" smtClean="0"/>
              <a:t>Inside a core:</a:t>
            </a:r>
          </a:p>
          <a:p>
            <a:pPr lvl="1"/>
            <a:r>
              <a:rPr lang="en-US" dirty="0" smtClean="0"/>
              <a:t>ILP: 3-4 issue out-of-order superscalar core</a:t>
            </a:r>
          </a:p>
          <a:p>
            <a:pPr lvl="1"/>
            <a:r>
              <a:rPr lang="en-US" dirty="0" smtClean="0"/>
              <a:t>DLP: 128-bit SIMD instructions (SSE)</a:t>
            </a:r>
          </a:p>
          <a:p>
            <a:pPr lvl="1"/>
            <a:r>
              <a:rPr lang="en-US" dirty="0" smtClean="0"/>
              <a:t>TLP: 2-way SMT (Intel’s hyper-threading)</a:t>
            </a:r>
          </a:p>
          <a:p>
            <a:pPr lvl="1"/>
            <a:r>
              <a:rPr lang="en-US" dirty="0" smtClean="0"/>
              <a:t>Typical core frequency: 2-3 GHz</a:t>
            </a:r>
            <a:endParaRPr lang="en-US" dirty="0"/>
          </a:p>
        </p:txBody>
      </p:sp>
      <p:graphicFrame>
        <p:nvGraphicFramePr>
          <p:cNvPr id="5" name="Object 4"/>
          <p:cNvGraphicFramePr>
            <a:graphicFrameLocks noChangeAspect="1"/>
          </p:cNvGraphicFramePr>
          <p:nvPr/>
        </p:nvGraphicFramePr>
        <p:xfrm>
          <a:off x="5491532" y="1920126"/>
          <a:ext cx="3652468" cy="1889874"/>
        </p:xfrm>
        <a:graphic>
          <a:graphicData uri="http://schemas.openxmlformats.org/presentationml/2006/ole">
            <p:oleObj spid="_x0000_s1026" name="Visio" r:id="rId3" imgW="1503324" imgH="777665" progId="Visio.Drawing.11">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to Exploit Parallelism</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4</a:t>
            </a:fld>
            <a:endParaRPr lang="en-US"/>
          </a:p>
        </p:txBody>
      </p:sp>
      <p:sp>
        <p:nvSpPr>
          <p:cNvPr id="4" name="Content Placeholder 3"/>
          <p:cNvSpPr>
            <a:spLocks noGrp="1"/>
          </p:cNvSpPr>
          <p:nvPr>
            <p:ph sz="quarter" idx="1"/>
          </p:nvPr>
        </p:nvSpPr>
        <p:spPr>
          <a:xfrm>
            <a:off x="612648" y="1600200"/>
            <a:ext cx="8302752" cy="4495800"/>
          </a:xfrm>
        </p:spPr>
        <p:txBody>
          <a:bodyPr/>
          <a:lstStyle/>
          <a:p>
            <a:r>
              <a:rPr lang="en-US" dirty="0" smtClean="0"/>
              <a:t>ILP: cannot be controlled directly</a:t>
            </a:r>
          </a:p>
          <a:p>
            <a:pPr lvl="1"/>
            <a:r>
              <a:rPr lang="en-US" dirty="0" smtClean="0"/>
              <a:t>Compiler optimization and proper coding style can help</a:t>
            </a:r>
          </a:p>
          <a:p>
            <a:r>
              <a:rPr lang="en-US" dirty="0" smtClean="0"/>
              <a:t>TLP and multi-core: multi-threaded programming</a:t>
            </a:r>
          </a:p>
          <a:p>
            <a:pPr lvl="1"/>
            <a:r>
              <a:rPr lang="en-US" dirty="0" smtClean="0"/>
              <a:t>Logically they are the same for the OS</a:t>
            </a:r>
          </a:p>
          <a:p>
            <a:pPr lvl="1"/>
            <a:r>
              <a:rPr lang="en-US" dirty="0" smtClean="0"/>
              <a:t>Many programming models available, e.g., </a:t>
            </a:r>
            <a:r>
              <a:rPr lang="en-US" dirty="0" err="1" smtClean="0"/>
              <a:t>OpenMP</a:t>
            </a:r>
            <a:r>
              <a:rPr lang="en-US" dirty="0" smtClean="0"/>
              <a:t>, </a:t>
            </a:r>
            <a:r>
              <a:rPr lang="en-US" dirty="0" err="1" smtClean="0"/>
              <a:t>Cilk</a:t>
            </a:r>
            <a:r>
              <a:rPr lang="en-US" dirty="0" smtClean="0"/>
              <a:t>, </a:t>
            </a:r>
            <a:r>
              <a:rPr lang="en-US" dirty="0" err="1" smtClean="0"/>
              <a:t>pthread</a:t>
            </a:r>
            <a:r>
              <a:rPr lang="en-US" dirty="0" smtClean="0"/>
              <a:t>.</a:t>
            </a:r>
          </a:p>
          <a:p>
            <a:pPr lvl="2"/>
            <a:r>
              <a:rPr lang="en-US" dirty="0" smtClean="0"/>
              <a:t>We will introduce </a:t>
            </a:r>
            <a:r>
              <a:rPr lang="en-US" dirty="0" err="1" smtClean="0"/>
              <a:t>OpenMP</a:t>
            </a:r>
            <a:r>
              <a:rPr lang="en-US" dirty="0" smtClean="0"/>
              <a:t> in more detail latter</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Exploiting DLP</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5</a:t>
            </a:fld>
            <a:endParaRPr lang="en-US"/>
          </a:p>
        </p:txBody>
      </p:sp>
      <p:sp>
        <p:nvSpPr>
          <p:cNvPr id="4" name="Content Placeholder 3"/>
          <p:cNvSpPr>
            <a:spLocks noGrp="1"/>
          </p:cNvSpPr>
          <p:nvPr>
            <p:ph sz="quarter" idx="1"/>
          </p:nvPr>
        </p:nvSpPr>
        <p:spPr>
          <a:xfrm>
            <a:off x="612648" y="1600200"/>
            <a:ext cx="8153400" cy="4953000"/>
          </a:xfrm>
        </p:spPr>
        <p:txBody>
          <a:bodyPr>
            <a:normAutofit lnSpcReduction="10000"/>
          </a:bodyPr>
          <a:lstStyle/>
          <a:p>
            <a:r>
              <a:rPr lang="en-US" dirty="0" smtClean="0"/>
              <a:t>Two ways to do </a:t>
            </a:r>
            <a:r>
              <a:rPr lang="en-US" dirty="0" err="1" smtClean="0"/>
              <a:t>vectorization</a:t>
            </a:r>
            <a:endParaRPr lang="en-US" dirty="0" smtClean="0"/>
          </a:p>
          <a:p>
            <a:pPr lvl="1"/>
            <a:r>
              <a:rPr lang="en-US" dirty="0" smtClean="0"/>
              <a:t>Auto-</a:t>
            </a:r>
            <a:r>
              <a:rPr lang="en-US" dirty="0" err="1" smtClean="0"/>
              <a:t>vectorization</a:t>
            </a:r>
            <a:r>
              <a:rPr lang="en-US" dirty="0" smtClean="0"/>
              <a:t> by compilers</a:t>
            </a:r>
          </a:p>
          <a:p>
            <a:pPr lvl="2"/>
            <a:r>
              <a:rPr lang="en-US" dirty="0" smtClean="0"/>
              <a:t>The Intel compiler is considered the best</a:t>
            </a:r>
          </a:p>
          <a:p>
            <a:pPr lvl="2"/>
            <a:r>
              <a:rPr lang="en-US" dirty="0" smtClean="0"/>
              <a:t>Most compilers are limited to (simple) inner-most loops</a:t>
            </a:r>
          </a:p>
          <a:p>
            <a:pPr lvl="2"/>
            <a:r>
              <a:rPr lang="en-US" dirty="0" err="1" smtClean="0"/>
              <a:t>Pragmas</a:t>
            </a:r>
            <a:r>
              <a:rPr lang="en-US" dirty="0" smtClean="0"/>
              <a:t> can be use to tell compilers more information to enable more aggressive optimization</a:t>
            </a:r>
          </a:p>
          <a:p>
            <a:pPr lvl="1"/>
            <a:r>
              <a:rPr lang="en-US" dirty="0" err="1" smtClean="0"/>
              <a:t>Intrinsics</a:t>
            </a:r>
            <a:r>
              <a:rPr lang="en-US" dirty="0" smtClean="0"/>
              <a:t> or inline assembly</a:t>
            </a:r>
          </a:p>
          <a:p>
            <a:pPr lvl="2"/>
            <a:r>
              <a:rPr lang="en-US" dirty="0" err="1" smtClean="0"/>
              <a:t>Vectorization</a:t>
            </a:r>
            <a:r>
              <a:rPr lang="en-US" dirty="0" smtClean="0"/>
              <a:t> by programmers, more information about app.</a:t>
            </a:r>
          </a:p>
          <a:p>
            <a:pPr lvl="2"/>
            <a:r>
              <a:rPr lang="en-US" dirty="0" smtClean="0"/>
              <a:t>Examples / Documentation will be on the assignment website</a:t>
            </a:r>
          </a:p>
          <a:p>
            <a:r>
              <a:rPr lang="en-US" dirty="0" smtClean="0"/>
              <a:t>Two most common obstacle</a:t>
            </a:r>
          </a:p>
          <a:p>
            <a:pPr lvl="1"/>
            <a:r>
              <a:rPr lang="en-US" dirty="0" smtClean="0"/>
              <a:t>Cross-iteration dependency</a:t>
            </a:r>
          </a:p>
          <a:p>
            <a:pPr lvl="1"/>
            <a:r>
              <a:rPr lang="en-US" dirty="0" smtClean="0"/>
              <a:t>Alignment issues</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Vectorization</a:t>
            </a:r>
            <a:r>
              <a:rPr lang="en-US" dirty="0" smtClean="0"/>
              <a:t> Example – FIR </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6</a:t>
            </a:fld>
            <a:endParaRPr lang="en-US"/>
          </a:p>
        </p:txBody>
      </p:sp>
      <p:sp>
        <p:nvSpPr>
          <p:cNvPr id="4" name="Content Placeholder 3"/>
          <p:cNvSpPr>
            <a:spLocks noGrp="1"/>
          </p:cNvSpPr>
          <p:nvPr>
            <p:ph sz="quarter" idx="1"/>
          </p:nvPr>
        </p:nvSpPr>
        <p:spPr>
          <a:xfrm>
            <a:off x="612648" y="1600200"/>
            <a:ext cx="8150352" cy="2971800"/>
          </a:xfrm>
        </p:spPr>
        <p:txBody>
          <a:bodyPr/>
          <a:lstStyle/>
          <a:p>
            <a:r>
              <a:rPr lang="en-US" dirty="0" smtClean="0"/>
              <a:t>Basic idea to </a:t>
            </a:r>
            <a:r>
              <a:rPr lang="en-US" dirty="0" err="1" smtClean="0"/>
              <a:t>vectorize</a:t>
            </a:r>
            <a:r>
              <a:rPr lang="en-US" dirty="0" smtClean="0"/>
              <a:t> a loop: unroll and pack multiple scalar iterations into one vector iteration </a:t>
            </a:r>
          </a:p>
          <a:p>
            <a:r>
              <a:rPr lang="en-US" dirty="0" smtClean="0"/>
              <a:t>Inner-most loop is an obvious choice, but</a:t>
            </a:r>
          </a:p>
          <a:p>
            <a:pPr lvl="1"/>
            <a:r>
              <a:rPr lang="en-US" dirty="0" smtClean="0"/>
              <a:t>Packing and unpack can be costly, especially if the trip count is not aligned with the machine vector length</a:t>
            </a:r>
          </a:p>
          <a:p>
            <a:pPr lvl="1"/>
            <a:r>
              <a:rPr lang="en-US" dirty="0" smtClean="0"/>
              <a:t>Inner loops may have low trip count</a:t>
            </a:r>
          </a:p>
        </p:txBody>
      </p:sp>
      <p:sp>
        <p:nvSpPr>
          <p:cNvPr id="5" name="TextBox 4"/>
          <p:cNvSpPr txBox="1"/>
          <p:nvPr/>
        </p:nvSpPr>
        <p:spPr>
          <a:xfrm>
            <a:off x="5105400" y="4876800"/>
            <a:ext cx="3657600" cy="1754326"/>
          </a:xfrm>
          <a:prstGeom prst="rect">
            <a:avLst/>
          </a:prstGeom>
          <a:solidFill>
            <a:srgbClr val="FFFFCC"/>
          </a:solidFill>
          <a:ln w="6350">
            <a:solidFill>
              <a:schemeClr val="tx1"/>
            </a:solidFill>
          </a:ln>
        </p:spPr>
        <p:txBody>
          <a:bodyPr wrap="square" rtlCol="0">
            <a:spAutoFit/>
          </a:bodyPr>
          <a:lstStyle/>
          <a:p>
            <a:r>
              <a:rPr lang="en-US" dirty="0" err="1" smtClean="0">
                <a:latin typeface="Courier New" pitchFamily="49" charset="0"/>
                <a:cs typeface="Courier New" pitchFamily="49" charset="0"/>
              </a:rPr>
              <a:t>vc</a:t>
            </a:r>
            <a:r>
              <a:rPr lang="en-US" dirty="0" smtClean="0">
                <a:latin typeface="Courier New" pitchFamily="49" charset="0"/>
                <a:cs typeface="Courier New" pitchFamily="49" charset="0"/>
              </a:rPr>
              <a:t>[0:3] = {c[0], c[1], </a:t>
            </a:r>
          </a:p>
          <a:p>
            <a:r>
              <a:rPr lang="en-US" dirty="0" smtClean="0">
                <a:latin typeface="Courier New" pitchFamily="49" charset="0"/>
                <a:cs typeface="Courier New" pitchFamily="49" charset="0"/>
              </a:rPr>
              <a:t>           c[2], c[3]}</a:t>
            </a:r>
          </a:p>
          <a:p>
            <a:r>
              <a:rPr lang="en-US" b="1" dirty="0" smtClean="0">
                <a:solidFill>
                  <a:srgbClr val="0066FF"/>
                </a:solidFill>
                <a:latin typeface="Courier New" pitchFamily="49" charset="0"/>
                <a:cs typeface="Courier New" pitchFamily="49" charset="0"/>
              </a:rPr>
              <a:t>for</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=0;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&lt; N;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vs</a:t>
            </a:r>
            <a:r>
              <a:rPr lang="en-US" dirty="0" smtClean="0">
                <a:latin typeface="Courier New" pitchFamily="49" charset="0"/>
                <a:cs typeface="Courier New" pitchFamily="49" charset="0"/>
              </a:rPr>
              <a:t>[0:3] = x[i:i+3] * </a:t>
            </a:r>
            <a:r>
              <a:rPr lang="en-US" dirty="0" err="1" smtClean="0">
                <a:latin typeface="Courier New" pitchFamily="49" charset="0"/>
                <a:cs typeface="Courier New" pitchFamily="49" charset="0"/>
              </a:rPr>
              <a:t>vc</a:t>
            </a:r>
            <a:endParaRPr lang="en-US" dirty="0" smtClean="0">
              <a:latin typeface="Courier New" pitchFamily="49" charset="0"/>
              <a:cs typeface="Courier New" pitchFamily="49" charset="0"/>
            </a:endParaRPr>
          </a:p>
          <a:p>
            <a:r>
              <a:rPr lang="en-US" dirty="0" smtClean="0">
                <a:latin typeface="Courier New" pitchFamily="49" charset="0"/>
                <a:cs typeface="Courier New" pitchFamily="49" charset="0"/>
              </a:rPr>
              <a:t>  y[</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 sum(</a:t>
            </a:r>
            <a:r>
              <a:rPr lang="en-US" dirty="0" err="1" smtClean="0">
                <a:latin typeface="Courier New" pitchFamily="49" charset="0"/>
                <a:cs typeface="Courier New" pitchFamily="49" charset="0"/>
              </a:rPr>
              <a:t>vs</a:t>
            </a:r>
            <a:r>
              <a:rPr lang="en-US" dirty="0" smtClean="0">
                <a:latin typeface="Courier New" pitchFamily="49" charset="0"/>
                <a:cs typeface="Courier New" pitchFamily="49" charset="0"/>
              </a:rPr>
              <a:t>[0:3])</a:t>
            </a:r>
          </a:p>
          <a:p>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7" name="TextBox 6"/>
          <p:cNvSpPr txBox="1"/>
          <p:nvPr/>
        </p:nvSpPr>
        <p:spPr>
          <a:xfrm>
            <a:off x="457200" y="4876800"/>
            <a:ext cx="3657600" cy="1754326"/>
          </a:xfrm>
          <a:prstGeom prst="rect">
            <a:avLst/>
          </a:prstGeom>
          <a:solidFill>
            <a:srgbClr val="FFFFCC"/>
          </a:solidFill>
          <a:ln w="6350">
            <a:solidFill>
              <a:schemeClr val="tx1"/>
            </a:solidFill>
          </a:ln>
        </p:spPr>
        <p:txBody>
          <a:bodyPr wrap="square" rtlCol="0">
            <a:spAutoFit/>
          </a:bodyPr>
          <a:lstStyle/>
          <a:p>
            <a:r>
              <a:rPr lang="en-US" b="1" dirty="0" smtClean="0">
                <a:solidFill>
                  <a:srgbClr val="0066FF"/>
                </a:solidFill>
                <a:latin typeface="Courier New" pitchFamily="49" charset="0"/>
                <a:cs typeface="Courier New" pitchFamily="49" charset="0"/>
              </a:rPr>
              <a:t>for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=0;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&lt; N;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  s = 0;</a:t>
            </a:r>
          </a:p>
          <a:p>
            <a:r>
              <a:rPr lang="en-US" dirty="0" smtClean="0">
                <a:latin typeface="Courier New" pitchFamily="49" charset="0"/>
                <a:cs typeface="Courier New" pitchFamily="49" charset="0"/>
              </a:rPr>
              <a:t>  </a:t>
            </a:r>
            <a:r>
              <a:rPr lang="en-US" b="1" dirty="0" smtClean="0">
                <a:solidFill>
                  <a:srgbClr val="0066FF"/>
                </a:solidFill>
                <a:latin typeface="Courier New" pitchFamily="49" charset="0"/>
                <a:cs typeface="Courier New" pitchFamily="49" charset="0"/>
              </a:rPr>
              <a:t>for</a:t>
            </a:r>
            <a:r>
              <a:rPr lang="en-US" dirty="0" smtClean="0">
                <a:latin typeface="Courier New" pitchFamily="49" charset="0"/>
                <a:cs typeface="Courier New" pitchFamily="49" charset="0"/>
              </a:rPr>
              <a:t>(j=0; j &lt; 4; j ++)</a:t>
            </a:r>
          </a:p>
          <a:p>
            <a:r>
              <a:rPr lang="en-US" dirty="0" smtClean="0">
                <a:latin typeface="Courier New" pitchFamily="49" charset="0"/>
                <a:cs typeface="Courier New" pitchFamily="49" charset="0"/>
              </a:rPr>
              <a:t>    s += x[</a:t>
            </a:r>
            <a:r>
              <a:rPr lang="en-US" dirty="0" err="1" smtClean="0">
                <a:latin typeface="Courier New" pitchFamily="49" charset="0"/>
                <a:cs typeface="Courier New" pitchFamily="49" charset="0"/>
              </a:rPr>
              <a:t>i+j</a:t>
            </a:r>
            <a:r>
              <a:rPr lang="en-US" dirty="0" smtClean="0">
                <a:latin typeface="Courier New" pitchFamily="49" charset="0"/>
                <a:cs typeface="Courier New" pitchFamily="49" charset="0"/>
              </a:rPr>
              <a:t>] * c[j]</a:t>
            </a:r>
          </a:p>
          <a:p>
            <a:r>
              <a:rPr lang="en-US" dirty="0" smtClean="0">
                <a:latin typeface="Courier New" pitchFamily="49" charset="0"/>
                <a:cs typeface="Courier New" pitchFamily="49" charset="0"/>
              </a:rPr>
              <a:t>  y[</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 s</a:t>
            </a:r>
          </a:p>
          <a:p>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10" name="Rounded Rectangle 9"/>
          <p:cNvSpPr/>
          <p:nvPr/>
        </p:nvSpPr>
        <p:spPr>
          <a:xfrm>
            <a:off x="5334000" y="6019800"/>
            <a:ext cx="2819400" cy="3048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4343400" y="5257800"/>
            <a:ext cx="381000" cy="838200"/>
          </a:xfrm>
          <a:prstGeom prst="rightArrow">
            <a:avLst/>
          </a:prstGeom>
          <a:solidFill>
            <a:srgbClr val="00B0F0"/>
          </a:solidFill>
          <a:ln>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5"/>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Vectorization</a:t>
            </a:r>
            <a:r>
              <a:rPr lang="en-US" dirty="0" smtClean="0"/>
              <a:t> Example – FIR (2)</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7</a:t>
            </a:fld>
            <a:endParaRPr lang="en-US"/>
          </a:p>
        </p:txBody>
      </p:sp>
      <p:sp>
        <p:nvSpPr>
          <p:cNvPr id="4" name="Content Placeholder 3"/>
          <p:cNvSpPr>
            <a:spLocks noGrp="1"/>
          </p:cNvSpPr>
          <p:nvPr>
            <p:ph sz="quarter" idx="1"/>
          </p:nvPr>
        </p:nvSpPr>
        <p:spPr>
          <a:xfrm>
            <a:off x="612648" y="1600200"/>
            <a:ext cx="7921752" cy="2286000"/>
          </a:xfrm>
        </p:spPr>
        <p:txBody>
          <a:bodyPr/>
          <a:lstStyle/>
          <a:p>
            <a:r>
              <a:rPr lang="en-US" dirty="0" smtClean="0"/>
              <a:t>Outer-loop </a:t>
            </a:r>
            <a:r>
              <a:rPr lang="en-US" dirty="0" err="1" smtClean="0"/>
              <a:t>vectorization</a:t>
            </a:r>
            <a:r>
              <a:rPr lang="en-US" dirty="0" smtClean="0"/>
              <a:t> can be more efficient</a:t>
            </a:r>
          </a:p>
          <a:p>
            <a:pPr lvl="1"/>
            <a:r>
              <a:rPr lang="en-US" dirty="0" smtClean="0"/>
              <a:t>However, most compiler cannot do it </a:t>
            </a:r>
          </a:p>
        </p:txBody>
      </p:sp>
      <p:sp>
        <p:nvSpPr>
          <p:cNvPr id="6" name="TextBox 5"/>
          <p:cNvSpPr txBox="1"/>
          <p:nvPr/>
        </p:nvSpPr>
        <p:spPr>
          <a:xfrm>
            <a:off x="4114800" y="2590800"/>
            <a:ext cx="4876800" cy="2308324"/>
          </a:xfrm>
          <a:prstGeom prst="rect">
            <a:avLst/>
          </a:prstGeom>
          <a:solidFill>
            <a:srgbClr val="FFFFCC"/>
          </a:solidFill>
          <a:ln w="6350">
            <a:solidFill>
              <a:schemeClr val="tx1"/>
            </a:solidFill>
          </a:ln>
        </p:spPr>
        <p:txBody>
          <a:bodyPr wrap="square" rtlCol="0">
            <a:spAutoFit/>
          </a:bodyPr>
          <a:lstStyle/>
          <a:p>
            <a:r>
              <a:rPr lang="en-US" b="1" dirty="0" smtClean="0">
                <a:solidFill>
                  <a:srgbClr val="0066FF"/>
                </a:solidFill>
                <a:latin typeface="Courier New" pitchFamily="49" charset="0"/>
                <a:cs typeface="Courier New" pitchFamily="49" charset="0"/>
              </a:rPr>
              <a:t>for</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=0;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&lt; N;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+=4){</a:t>
            </a:r>
          </a:p>
          <a:p>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vs</a:t>
            </a:r>
            <a:r>
              <a:rPr lang="en-US" dirty="0" smtClean="0">
                <a:latin typeface="Courier New" pitchFamily="49" charset="0"/>
                <a:cs typeface="Courier New" pitchFamily="49" charset="0"/>
              </a:rPr>
              <a:t>[0:3] = {0, 0, 0, 0}</a:t>
            </a:r>
          </a:p>
          <a:p>
            <a:r>
              <a:rPr lang="en-US" dirty="0" smtClean="0">
                <a:latin typeface="Courier New" pitchFamily="49" charset="0"/>
                <a:cs typeface="Courier New" pitchFamily="49" charset="0"/>
              </a:rPr>
              <a:t>  </a:t>
            </a:r>
            <a:r>
              <a:rPr lang="en-US" b="1" dirty="0" smtClean="0">
                <a:solidFill>
                  <a:srgbClr val="0066FF"/>
                </a:solidFill>
                <a:latin typeface="Courier New" pitchFamily="49" charset="0"/>
                <a:cs typeface="Courier New" pitchFamily="49" charset="0"/>
              </a:rPr>
              <a:t>for</a:t>
            </a:r>
            <a:r>
              <a:rPr lang="en-US" dirty="0" smtClean="0">
                <a:latin typeface="Courier New" pitchFamily="49" charset="0"/>
                <a:cs typeface="Courier New" pitchFamily="49" charset="0"/>
              </a:rPr>
              <a:t> (j =0; j &lt; 4; j ++) {</a:t>
            </a:r>
          </a:p>
          <a:p>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vc</a:t>
            </a:r>
            <a:r>
              <a:rPr lang="en-US" dirty="0" smtClean="0">
                <a:latin typeface="Courier New" pitchFamily="49" charset="0"/>
                <a:cs typeface="Courier New" pitchFamily="49" charset="0"/>
              </a:rPr>
              <a:t>[0:3] = </a:t>
            </a:r>
            <a:r>
              <a:rPr lang="en-US" dirty="0" err="1" smtClean="0">
                <a:latin typeface="Courier New" pitchFamily="49" charset="0"/>
                <a:cs typeface="Courier New" pitchFamily="49" charset="0"/>
              </a:rPr>
              <a:t>vsplat</a:t>
            </a:r>
            <a:r>
              <a:rPr lang="en-US" dirty="0" smtClean="0">
                <a:latin typeface="Courier New" pitchFamily="49" charset="0"/>
                <a:cs typeface="Courier New" pitchFamily="49" charset="0"/>
              </a:rPr>
              <a:t>(c[j])</a:t>
            </a:r>
          </a:p>
          <a:p>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vs</a:t>
            </a:r>
            <a:r>
              <a:rPr lang="en-US" dirty="0" smtClean="0">
                <a:latin typeface="Courier New" pitchFamily="49" charset="0"/>
                <a:cs typeface="Courier New" pitchFamily="49" charset="0"/>
              </a:rPr>
              <a:t>[0:3] += x[i+j:i+j+3] * </a:t>
            </a:r>
            <a:r>
              <a:rPr lang="en-US" dirty="0" err="1" smtClean="0">
                <a:latin typeface="Courier New" pitchFamily="49" charset="0"/>
                <a:cs typeface="Courier New" pitchFamily="49" charset="0"/>
              </a:rPr>
              <a:t>vc</a:t>
            </a:r>
            <a:r>
              <a:rPr lang="en-US" dirty="0" smtClean="0">
                <a:latin typeface="Courier New" pitchFamily="49" charset="0"/>
                <a:cs typeface="Courier New" pitchFamily="49" charset="0"/>
              </a:rPr>
              <a:t>  </a:t>
            </a:r>
          </a:p>
          <a:p>
            <a:r>
              <a:rPr lang="en-US" dirty="0" smtClean="0">
                <a:latin typeface="Courier New" pitchFamily="49" charset="0"/>
                <a:cs typeface="Courier New" pitchFamily="49" charset="0"/>
              </a:rPr>
              <a:t>  }</a:t>
            </a:r>
          </a:p>
          <a:p>
            <a:r>
              <a:rPr lang="en-US" dirty="0" smtClean="0">
                <a:latin typeface="Courier New" pitchFamily="49" charset="0"/>
                <a:cs typeface="Courier New" pitchFamily="49" charset="0"/>
              </a:rPr>
              <a:t>  y[i:i+3] = </a:t>
            </a:r>
            <a:r>
              <a:rPr lang="en-US" dirty="0" err="1" smtClean="0">
                <a:latin typeface="Courier New" pitchFamily="49" charset="0"/>
                <a:cs typeface="Courier New" pitchFamily="49" charset="0"/>
              </a:rPr>
              <a:t>vs</a:t>
            </a:r>
            <a:r>
              <a:rPr lang="en-US" dirty="0" smtClean="0">
                <a:latin typeface="Courier New" pitchFamily="49" charset="0"/>
                <a:cs typeface="Courier New" pitchFamily="49" charset="0"/>
              </a:rPr>
              <a:t>[0:3]</a:t>
            </a:r>
          </a:p>
          <a:p>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7" name="TextBox 6"/>
          <p:cNvSpPr txBox="1"/>
          <p:nvPr/>
        </p:nvSpPr>
        <p:spPr>
          <a:xfrm>
            <a:off x="228600" y="2895600"/>
            <a:ext cx="3200400" cy="1754326"/>
          </a:xfrm>
          <a:prstGeom prst="rect">
            <a:avLst/>
          </a:prstGeom>
          <a:solidFill>
            <a:srgbClr val="FFFFCC"/>
          </a:solidFill>
          <a:ln w="6350">
            <a:solidFill>
              <a:schemeClr val="tx1"/>
            </a:solidFill>
          </a:ln>
        </p:spPr>
        <p:txBody>
          <a:bodyPr wrap="square" rtlCol="0">
            <a:spAutoFit/>
          </a:bodyPr>
          <a:lstStyle/>
          <a:p>
            <a:r>
              <a:rPr lang="en-US" b="1" dirty="0" smtClean="0">
                <a:solidFill>
                  <a:srgbClr val="0066FF"/>
                </a:solidFill>
                <a:latin typeface="Courier New" pitchFamily="49" charset="0"/>
                <a:cs typeface="Courier New" pitchFamily="49" charset="0"/>
              </a:rPr>
              <a:t>for</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=0;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&lt;N; </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a:t>
            </a:r>
          </a:p>
          <a:p>
            <a:r>
              <a:rPr lang="en-US" dirty="0" smtClean="0">
                <a:latin typeface="Courier New" pitchFamily="49" charset="0"/>
                <a:cs typeface="Courier New" pitchFamily="49" charset="0"/>
              </a:rPr>
              <a:t>  s = 0;</a:t>
            </a:r>
          </a:p>
          <a:p>
            <a:r>
              <a:rPr lang="en-US" dirty="0" smtClean="0">
                <a:latin typeface="Courier New" pitchFamily="49" charset="0"/>
                <a:cs typeface="Courier New" pitchFamily="49" charset="0"/>
              </a:rPr>
              <a:t>  </a:t>
            </a:r>
            <a:r>
              <a:rPr lang="en-US" b="1" dirty="0" smtClean="0">
                <a:solidFill>
                  <a:srgbClr val="0066FF"/>
                </a:solidFill>
                <a:latin typeface="Courier New" pitchFamily="49" charset="0"/>
                <a:cs typeface="Courier New" pitchFamily="49" charset="0"/>
              </a:rPr>
              <a:t>for</a:t>
            </a:r>
            <a:r>
              <a:rPr lang="en-US" dirty="0" smtClean="0">
                <a:latin typeface="Courier New" pitchFamily="49" charset="0"/>
                <a:cs typeface="Courier New" pitchFamily="49" charset="0"/>
              </a:rPr>
              <a:t>(j=0; j&lt;4; j++)</a:t>
            </a:r>
          </a:p>
          <a:p>
            <a:r>
              <a:rPr lang="en-US" dirty="0" smtClean="0">
                <a:latin typeface="Courier New" pitchFamily="49" charset="0"/>
                <a:cs typeface="Courier New" pitchFamily="49" charset="0"/>
              </a:rPr>
              <a:t>    s += x[</a:t>
            </a:r>
            <a:r>
              <a:rPr lang="en-US" dirty="0" err="1" smtClean="0">
                <a:latin typeface="Courier New" pitchFamily="49" charset="0"/>
                <a:cs typeface="Courier New" pitchFamily="49" charset="0"/>
              </a:rPr>
              <a:t>i+j</a:t>
            </a:r>
            <a:r>
              <a:rPr lang="en-US" dirty="0" smtClean="0">
                <a:latin typeface="Courier New" pitchFamily="49" charset="0"/>
                <a:cs typeface="Courier New" pitchFamily="49" charset="0"/>
              </a:rPr>
              <a:t>] * c[j]</a:t>
            </a:r>
          </a:p>
          <a:p>
            <a:r>
              <a:rPr lang="en-US" dirty="0" smtClean="0">
                <a:latin typeface="Courier New" pitchFamily="49" charset="0"/>
                <a:cs typeface="Courier New" pitchFamily="49" charset="0"/>
              </a:rPr>
              <a:t>  y[</a:t>
            </a:r>
            <a:r>
              <a:rPr lang="en-US" dirty="0" err="1" smtClean="0">
                <a:latin typeface="Courier New" pitchFamily="49" charset="0"/>
                <a:cs typeface="Courier New" pitchFamily="49" charset="0"/>
              </a:rPr>
              <a:t>i</a:t>
            </a:r>
            <a:r>
              <a:rPr lang="en-US" dirty="0" smtClean="0">
                <a:latin typeface="Courier New" pitchFamily="49" charset="0"/>
                <a:cs typeface="Courier New" pitchFamily="49" charset="0"/>
              </a:rPr>
              <a:t>] = s</a:t>
            </a:r>
          </a:p>
          <a:p>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10" name="Right Arrow 9"/>
          <p:cNvSpPr/>
          <p:nvPr/>
        </p:nvSpPr>
        <p:spPr>
          <a:xfrm>
            <a:off x="3657600" y="3429000"/>
            <a:ext cx="381000" cy="838200"/>
          </a:xfrm>
          <a:prstGeom prst="rightArrow">
            <a:avLst/>
          </a:prstGeom>
          <a:solidFill>
            <a:srgbClr val="00B0F0"/>
          </a:solidFill>
          <a:ln>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7410" name="Object 2"/>
          <p:cNvGraphicFramePr>
            <a:graphicFrameLocks noChangeAspect="1"/>
          </p:cNvGraphicFramePr>
          <p:nvPr/>
        </p:nvGraphicFramePr>
        <p:xfrm>
          <a:off x="1524000" y="4953000"/>
          <a:ext cx="5854674" cy="1905000"/>
        </p:xfrm>
        <a:graphic>
          <a:graphicData uri="http://schemas.openxmlformats.org/presentationml/2006/ole">
            <p:oleObj spid="_x0000_s17410" name="Visio" r:id="rId3" imgW="3617749" imgH="1178796" progId="Visio.Drawing.11">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 Application Performance</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8</a:t>
            </a:fld>
            <a:endParaRPr lang="en-US"/>
          </a:p>
        </p:txBody>
      </p:sp>
      <p:sp>
        <p:nvSpPr>
          <p:cNvPr id="4" name="Content Placeholder 3"/>
          <p:cNvSpPr>
            <a:spLocks noGrp="1"/>
          </p:cNvSpPr>
          <p:nvPr>
            <p:ph sz="quarter" idx="1"/>
          </p:nvPr>
        </p:nvSpPr>
        <p:spPr/>
        <p:txBody>
          <a:bodyPr/>
          <a:lstStyle/>
          <a:p>
            <a:r>
              <a:rPr lang="en-US" dirty="0" smtClean="0"/>
              <a:t>Understand and optimize application performance</a:t>
            </a:r>
          </a:p>
          <a:p>
            <a:pPr lvl="1"/>
            <a:r>
              <a:rPr lang="en-US" dirty="0" smtClean="0"/>
              <a:t>Is the performance good or bad?</a:t>
            </a:r>
          </a:p>
          <a:p>
            <a:pPr lvl="1"/>
            <a:r>
              <a:rPr lang="en-US" dirty="0" smtClean="0"/>
              <a:t>Which part should run in parallel?</a:t>
            </a:r>
          </a:p>
          <a:p>
            <a:pPr lvl="1"/>
            <a:r>
              <a:rPr lang="en-US" dirty="0" smtClean="0"/>
              <a:t>Where to optimize?</a:t>
            </a:r>
          </a:p>
          <a:p>
            <a:r>
              <a:rPr lang="en-US" dirty="0" smtClean="0"/>
              <a:t>Static analysis and execution time measurement are not enough</a:t>
            </a:r>
          </a:p>
          <a:p>
            <a:pPr lvl="1"/>
            <a:r>
              <a:rPr lang="en-US" dirty="0" smtClean="0"/>
              <a:t>They are not enough to understand the dynamic behavior of complex applications</a:t>
            </a:r>
          </a:p>
          <a:p>
            <a:pPr lvl="1"/>
            <a:r>
              <a:rPr lang="en-US" dirty="0" smtClean="0"/>
              <a:t>We need profiling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tudent presentatio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TS010352481</Template>
  <TotalTime>3592</TotalTime>
  <Words>1325</Words>
  <Application>Microsoft Office PowerPoint</Application>
  <PresentationFormat>On-screen Show (4:3)</PresentationFormat>
  <Paragraphs>203</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Student presentation</vt:lpstr>
      <vt:lpstr>Visio</vt:lpstr>
      <vt:lpstr>Multi-Core Programming Assignment</vt:lpstr>
      <vt:lpstr>Goal of the Assignment</vt:lpstr>
      <vt:lpstr>Outline</vt:lpstr>
      <vt:lpstr>Parallelism in Typical Mainstream CPUs</vt:lpstr>
      <vt:lpstr>Ways to Exploit Parallelism</vt:lpstr>
      <vt:lpstr>Exploiting DLP</vt:lpstr>
      <vt:lpstr>Vectorization Example – FIR </vt:lpstr>
      <vt:lpstr>Vectorization Example – FIR (2)</vt:lpstr>
      <vt:lpstr>Analyzing Application Performance</vt:lpstr>
      <vt:lpstr>Ways to Profile an Application</vt:lpstr>
      <vt:lpstr>Profiling with Intel VTune</vt:lpstr>
      <vt:lpstr>VTune User Interface</vt:lpstr>
      <vt:lpstr>VTune Detailed View</vt:lpstr>
      <vt:lpstr>Example: Matrix Multiplication</vt:lpstr>
      <vt:lpstr>Initial Profiling Result</vt:lpstr>
      <vt:lpstr>Analyze the Problem</vt:lpstr>
      <vt:lpstr>Profiling Result After Optimization</vt:lpstr>
      <vt:lpstr>Assignment Setup</vt:lpstr>
      <vt:lpstr>Some General Remarks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0</dc:title>
  <dc:creator>dshe</dc:creator>
  <cp:lastModifiedBy>dshe</cp:lastModifiedBy>
  <cp:revision>246</cp:revision>
  <dcterms:created xsi:type="dcterms:W3CDTF">2006-08-16T00:00:00Z</dcterms:created>
  <dcterms:modified xsi:type="dcterms:W3CDTF">2010-12-09T15:50:55Z</dcterms:modified>
</cp:coreProperties>
</file>