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84" r:id="rId1"/>
    <p:sldMasterId id="2147483696" r:id="rId2"/>
    <p:sldMasterId id="2147483708" r:id="rId3"/>
  </p:sldMasterIdLst>
  <p:notesMasterIdLst>
    <p:notesMasterId r:id="rId14"/>
  </p:notesMasterIdLst>
  <p:sldIdLst>
    <p:sldId id="263" r:id="rId4"/>
    <p:sldId id="266" r:id="rId5"/>
    <p:sldId id="267" r:id="rId6"/>
    <p:sldId id="268" r:id="rId7"/>
    <p:sldId id="269" r:id="rId8"/>
    <p:sldId id="274" r:id="rId9"/>
    <p:sldId id="271" r:id="rId10"/>
    <p:sldId id="272" r:id="rId11"/>
    <p:sldId id="273" r:id="rId12"/>
    <p:sldId id="270" r:id="rId13"/>
  </p:sldIdLst>
  <p:sldSz cx="9906000" cy="6858000" type="A4"/>
  <p:notesSz cx="9144000" cy="6858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862"/>
    <a:srgbClr val="4A718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756" autoAdjust="0"/>
  </p:normalViewPr>
  <p:slideViewPr>
    <p:cSldViewPr snapToObjects="1">
      <p:cViewPr varScale="1">
        <p:scale>
          <a:sx n="104" d="100"/>
          <a:sy n="104" d="100"/>
        </p:scale>
        <p:origin x="-1548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2B1FA8-4D5C-4416-BBBF-20EF3D1703C7}" type="datetimeFigureOut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29D7B2-7109-49D8-AAC2-A5F3F1D21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121" y="1619251"/>
            <a:ext cx="6084623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2121" y="3238501"/>
            <a:ext cx="5539448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3DD176D-32A5-4779-B2E9-4DB569CCBF4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571" y="215901"/>
            <a:ext cx="2172096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120" y="215901"/>
            <a:ext cx="635635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7EDB031-0FF3-444B-AEB2-A6A42C8128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39838"/>
            <a:ext cx="40386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microsoft.com/express/s/img/logo_VSE201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238505"/>
            <a:ext cx="3209925" cy="705479"/>
          </a:xfrm>
          <a:prstGeom prst="rect">
            <a:avLst/>
          </a:prstGeom>
          <a:solidFill>
            <a:schemeClr val="tx2">
              <a:lumMod val="95000"/>
              <a:alpha val="77000"/>
            </a:schemeClr>
          </a:solidFill>
        </p:spPr>
      </p:pic>
      <p:sp>
        <p:nvSpPr>
          <p:cNvPr id="7" name="Rectangle 6"/>
          <p:cNvSpPr/>
          <p:nvPr userDrawn="1"/>
        </p:nvSpPr>
        <p:spPr>
          <a:xfrm>
            <a:off x="5867400" y="1238250"/>
            <a:ext cx="4038600" cy="401955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5" descr="blue ti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3175"/>
            <a:ext cx="9902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123" y="1619253"/>
            <a:ext cx="6084623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2121" y="3238505"/>
            <a:ext cx="5539448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3F54E7C-24AA-43CF-8462-25B52A62C5F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DDB2F22-E4D7-4E9E-8F76-E6D8A84B02E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123" y="1600200"/>
            <a:ext cx="424616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388" y="1600200"/>
            <a:ext cx="424788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8CA1149-9324-4010-ABAF-6A252C7125D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EA91982-5ED2-4A52-83D1-CACD28A771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C07E68C-C6AD-40B1-9E93-B13747DA54D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20A4FE6-8A95-468B-B7A8-49CA8E08026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03669CE-BB99-49F7-A39B-FA726905E5B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FCBF15C-A961-44AF-877D-82BD58B0A16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3E1849A-922B-4E5D-9008-43554365952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B1B7DF1-30FB-4BDC-ABE7-800336B6867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571" y="215900"/>
            <a:ext cx="2172096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120" y="215900"/>
            <a:ext cx="635635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6AC508E-74E0-4C96-8F56-4EE8D97E444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2124" y="1619253"/>
            <a:ext cx="6084623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62121" y="3238505"/>
            <a:ext cx="5539448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EFDFFB8-1CCE-48F4-8377-6374C20F78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94F3B6A-902A-465F-AA3F-A7162D106F2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124" y="1600200"/>
            <a:ext cx="424616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389" y="1600200"/>
            <a:ext cx="424788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B0D00CC-579F-49EF-894B-432F1518D6A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CF67A95-995A-4A01-8640-23381027746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3C1F549-D162-4EF8-9CEA-3F66D384837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8D105A6-0045-4C81-9439-671AD9C872F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E0238C3-B233-4272-9143-75B43BFC523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5DD57B1-889A-4548-97D6-BB7C0111247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A68519C-75C5-4997-A618-B4F476E96E8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9146C6B-D3B1-4F44-AB6C-89F4559CDC6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571" y="215900"/>
            <a:ext cx="2172096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120" y="215900"/>
            <a:ext cx="635635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7367590-5685-434F-9158-D5FC510A5F9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121" y="1600200"/>
            <a:ext cx="424788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107" y="1600200"/>
            <a:ext cx="424788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D0EA937-5709-4FF4-99B3-198BC6DC7D6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7EF3FED-F7A0-4204-9680-A9F9261393E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F2F0090-0F11-4923-83D5-7CA8E611ABD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306F7A0-0A66-4B62-B670-75927AD7F14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3141D69-ECB3-4B69-89A1-93AC2EC8271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12A2E41-6233-4794-9CD7-901879C813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731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215900"/>
            <a:ext cx="8693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" y="6548438"/>
            <a:ext cx="3898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pic>
        <p:nvPicPr>
          <p:cNvPr id="1029" name="Picture 10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05713" y="6408738"/>
            <a:ext cx="23002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31275" y="6548438"/>
            <a:ext cx="6604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2EF9BB6B-3ACF-4CB2-9F6C-9242C57EA7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Picture 12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53275" y="5978525"/>
            <a:ext cx="2198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54988" y="6548438"/>
            <a:ext cx="7016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600200"/>
            <a:ext cx="86614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731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05713" y="6408738"/>
            <a:ext cx="23002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215900"/>
            <a:ext cx="8693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" y="6548438"/>
            <a:ext cx="3898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31275" y="6548438"/>
            <a:ext cx="6604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6278DB2B-5D0C-47FB-A015-C71B1D61EA9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055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53275" y="5978525"/>
            <a:ext cx="2198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54988" y="6548438"/>
            <a:ext cx="7016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  <p:sp>
        <p:nvSpPr>
          <p:cNvPr id="205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600200"/>
            <a:ext cx="865981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731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05713" y="6408738"/>
            <a:ext cx="23002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215900"/>
            <a:ext cx="8693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" y="6548438"/>
            <a:ext cx="3898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31275" y="6548438"/>
            <a:ext cx="6604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412CAE46-71DB-404C-9091-39189F951AD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53275" y="5978525"/>
            <a:ext cx="2198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54988" y="6548438"/>
            <a:ext cx="7016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600200"/>
            <a:ext cx="865981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ctrTitle"/>
          </p:nvPr>
        </p:nvSpPr>
        <p:spPr>
          <a:xfrm>
            <a:off x="661988" y="1619250"/>
            <a:ext cx="6084887" cy="1470025"/>
          </a:xfrm>
        </p:spPr>
        <p:txBody>
          <a:bodyPr/>
          <a:lstStyle/>
          <a:p>
            <a:pPr eaLnBrk="1" hangingPunct="1"/>
            <a:r>
              <a:rPr lang="en-US" dirty="0" err="1" smtClean="0"/>
              <a:t>Instructie</a:t>
            </a:r>
            <a:r>
              <a:rPr lang="en-US" smtClean="0"/>
              <a:t> Programmeren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Debuggen</a:t>
            </a:r>
          </a:p>
        </p:txBody>
      </p:sp>
      <p:sp>
        <p:nvSpPr>
          <p:cNvPr id="7171" name="Text Placeholder 4"/>
          <p:cNvSpPr>
            <a:spLocks noGrp="1"/>
          </p:cNvSpPr>
          <p:nvPr>
            <p:ph type="subTitle" idx="1"/>
          </p:nvPr>
        </p:nvSpPr>
        <p:spPr>
          <a:xfrm>
            <a:off x="661988" y="3238500"/>
            <a:ext cx="5540375" cy="550863"/>
          </a:xfrm>
        </p:spPr>
        <p:txBody>
          <a:bodyPr/>
          <a:lstStyle/>
          <a:p>
            <a:pPr eaLnBrk="1" hangingPunct="1"/>
            <a:r>
              <a:rPr lang="en-US" smtClean="0"/>
              <a:t>5JJ70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Debuggen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61988" y="1295400"/>
            <a:ext cx="8659812" cy="4138613"/>
          </a:xfrm>
        </p:spPr>
        <p:txBody>
          <a:bodyPr/>
          <a:lstStyle/>
          <a:p>
            <a:r>
              <a:rPr lang="nl-NL" sz="2000" b="0" smtClean="0"/>
              <a:t>Zet commentaar bij je code! Geef aan wat een bepaalde functie of blok code doet, en wat het doel erachter is. Dit vereenvoudigt het debuggen!</a:t>
            </a:r>
          </a:p>
          <a:p>
            <a:r>
              <a:rPr lang="nl-NL" sz="2000" b="0" smtClean="0"/>
              <a:t>Gebruik variabelen met een beschrijvende naam:</a:t>
            </a:r>
          </a:p>
          <a:p>
            <a:pPr lvl="1"/>
            <a:r>
              <a:rPr lang="nl-NL" sz="1800" b="0" smtClean="0"/>
              <a:t>Vergelijk:</a:t>
            </a:r>
          </a:p>
          <a:p>
            <a:pPr lvl="1"/>
            <a:endParaRPr lang="nl-NL" sz="1800" b="0" smtClean="0"/>
          </a:p>
          <a:p>
            <a:pPr lvl="1"/>
            <a:endParaRPr lang="nl-NL" sz="1800" b="0" smtClean="0"/>
          </a:p>
          <a:p>
            <a:pPr lvl="1"/>
            <a:endParaRPr lang="nl-NL" sz="1800" b="0" smtClean="0"/>
          </a:p>
          <a:p>
            <a:pPr lvl="1"/>
            <a:endParaRPr lang="nl-NL" sz="1800" b="0" smtClean="0"/>
          </a:p>
          <a:p>
            <a:pPr lvl="1"/>
            <a:r>
              <a:rPr lang="nl-NL" sz="1800" b="0" smtClean="0"/>
              <a:t>Met: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832B276D-85A8-4D55-A1AE-5D5B7309A048}" type="slidenum">
              <a:rPr lang="nl-NL" smtClean="0"/>
              <a:pPr/>
              <a:t>10</a:t>
            </a:fld>
            <a:endParaRPr lang="nl-NL" smtClean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675" y="2362200"/>
            <a:ext cx="1762125" cy="1704975"/>
          </a:xfrm>
          <a:prstGeom prst="rect">
            <a:avLst/>
          </a:prstGeom>
          <a:noFill/>
          <a:ln w="9525">
            <a:solidFill>
              <a:srgbClr val="192862"/>
            </a:solidFill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988" y="4381500"/>
            <a:ext cx="7313612" cy="2019300"/>
          </a:xfrm>
          <a:prstGeom prst="rect">
            <a:avLst/>
          </a:prstGeom>
          <a:noFill/>
          <a:ln w="9525">
            <a:solidFill>
              <a:srgbClr val="19286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Debuggen: Wat is het probleem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61988" y="1295400"/>
            <a:ext cx="8659812" cy="4267200"/>
          </a:xfrm>
        </p:spPr>
        <p:txBody>
          <a:bodyPr/>
          <a:lstStyle/>
          <a:p>
            <a:pPr eaLnBrk="1" hangingPunct="1"/>
            <a:r>
              <a:rPr lang="nl-NL" b="0" smtClean="0"/>
              <a:t>Je programma compileert, maar werkt niet zoals verwacht, wat nu?</a:t>
            </a:r>
          </a:p>
          <a:p>
            <a:pPr eaLnBrk="1" hangingPunct="1"/>
            <a:r>
              <a:rPr lang="nl-NL" b="0" smtClean="0"/>
              <a:t>Vraag je af: wat gaat er precies mis?</a:t>
            </a:r>
          </a:p>
          <a:p>
            <a:pPr lvl="1" eaLnBrk="1" hangingPunct="1"/>
            <a:r>
              <a:rPr lang="nl-NL" sz="2000" b="0" smtClean="0"/>
              <a:t>Wordt de output goed weergegeven?</a:t>
            </a:r>
          </a:p>
          <a:p>
            <a:pPr lvl="1" eaLnBrk="1" hangingPunct="1"/>
            <a:r>
              <a:rPr lang="nl-NL" sz="2000" b="0" smtClean="0"/>
              <a:t>Is de berekening wel correct?</a:t>
            </a:r>
          </a:p>
          <a:p>
            <a:pPr lvl="1" eaLnBrk="1" hangingPunct="1"/>
            <a:r>
              <a:rPr lang="nl-NL" sz="2000" b="0" smtClean="0"/>
              <a:t>Is de input van de berekening wel ok?</a:t>
            </a:r>
          </a:p>
          <a:p>
            <a:pPr lvl="1" eaLnBrk="1" hangingPunct="1"/>
            <a:r>
              <a:rPr lang="nl-NL" sz="2000" b="0" smtClean="0"/>
              <a:t>Is je variabele type goed gekozen?</a:t>
            </a:r>
          </a:p>
          <a:p>
            <a:pPr lvl="1" eaLnBrk="1" hangingPunct="1"/>
            <a:r>
              <a:rPr lang="nl-NL" sz="2000" b="0" smtClean="0"/>
              <a:t>Hebben al je variabelen een waarde voordat je ermee gaat rekenen?</a:t>
            </a:r>
          </a:p>
          <a:p>
            <a:pPr eaLnBrk="1" hangingPunct="1"/>
            <a:r>
              <a:rPr lang="nl-NL" b="0" smtClean="0"/>
              <a:t>Maar ook:</a:t>
            </a:r>
          </a:p>
          <a:p>
            <a:pPr lvl="1" eaLnBrk="1" hangingPunct="1"/>
            <a:r>
              <a:rPr lang="nl-NL" b="0" smtClean="0"/>
              <a:t>Is je programma ook werkelijk gecompileerd? (Gebruik de optie </a:t>
            </a:r>
            <a:r>
              <a:rPr lang="nl-NL" b="0" i="1" smtClean="0"/>
              <a:t>Build</a:t>
            </a:r>
            <a:r>
              <a:rPr lang="nl-NL" b="0" i="1" smtClean="0">
                <a:sym typeface="Wingdings" pitchFamily="2" charset="2"/>
              </a:rPr>
              <a:t>Rebuild Solution </a:t>
            </a:r>
            <a:r>
              <a:rPr lang="nl-NL" b="0" smtClean="0">
                <a:sym typeface="Wingdings" pitchFamily="2" charset="2"/>
              </a:rPr>
              <a:t>als je het zeker wilt weten)</a:t>
            </a:r>
            <a:endParaRPr lang="nl-NL" b="0" smtClean="0"/>
          </a:p>
          <a:p>
            <a:pPr eaLnBrk="1" hangingPunct="1"/>
            <a:r>
              <a:rPr lang="nl-NL" b="0" smtClean="0"/>
              <a:t>Meestal is het niet meteen duidelijk en zul je moeten zoeken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C6B73E34-5E1A-41E5-BA18-0F306784098F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28650" y="215900"/>
            <a:ext cx="8693150" cy="922338"/>
          </a:xfrm>
        </p:spPr>
        <p:txBody>
          <a:bodyPr/>
          <a:lstStyle/>
          <a:p>
            <a:r>
              <a:rPr lang="en-US" smtClean="0"/>
              <a:t>Debuggen: Compiler warnings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4BF382B2-DFB0-41EE-B82E-5AC8DB2A7C9B}" type="slidenum">
              <a:rPr lang="nl-NL" smtClean="0"/>
              <a:pPr/>
              <a:t>3</a:t>
            </a:fld>
            <a:endParaRPr lang="nl-NL" smtClean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661988" y="1447800"/>
            <a:ext cx="8659812" cy="4267200"/>
          </a:xfrm>
        </p:spPr>
        <p:txBody>
          <a:bodyPr/>
          <a:lstStyle/>
          <a:p>
            <a:pPr eaLnBrk="1" hangingPunct="1"/>
            <a:r>
              <a:rPr lang="nl-NL" b="0" smtClean="0"/>
              <a:t>Zijn er warnings tijdens het compileren?</a:t>
            </a:r>
          </a:p>
          <a:p>
            <a:pPr lvl="1" eaLnBrk="1" hangingPunct="1"/>
            <a:r>
              <a:rPr lang="nl-NL" b="0" smtClean="0"/>
              <a:t>Kan je elk van de warnings verklaren?</a:t>
            </a:r>
          </a:p>
          <a:p>
            <a:pPr lvl="1" eaLnBrk="1" hangingPunct="1"/>
            <a:r>
              <a:rPr lang="nl-NL" b="0" smtClean="0"/>
              <a:t>Probeer ze allemaal te verhelpen</a:t>
            </a:r>
          </a:p>
          <a:p>
            <a:pPr eaLnBrk="1" hangingPunct="1"/>
            <a:r>
              <a:rPr lang="nl-NL" b="0" smtClean="0"/>
              <a:t>Let goed op dat je de build output bekijkt:</a:t>
            </a:r>
          </a:p>
          <a:p>
            <a:pPr eaLnBrk="1" hangingPunct="1">
              <a:buFontTx/>
              <a:buNone/>
            </a:pPr>
            <a:endParaRPr lang="nl-NL" b="0" smtClean="0"/>
          </a:p>
          <a:p>
            <a:pPr eaLnBrk="1" hangingPunct="1"/>
            <a:endParaRPr lang="nl-NL" b="0" smtClean="0"/>
          </a:p>
          <a:p>
            <a:pPr eaLnBrk="1" hangingPunct="1"/>
            <a:endParaRPr lang="nl-NL" b="0" smtClean="0"/>
          </a:p>
          <a:p>
            <a:pPr lvl="2" eaLnBrk="1" hangingPunct="1"/>
            <a:endParaRPr lang="nl-NL" b="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58457"/>
            <a:ext cx="9485002" cy="225654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14637"/>
            <a:ext cx="5410200" cy="32099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Debuggen: Het probleem zoeken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61988" y="1371600"/>
            <a:ext cx="8659812" cy="4138613"/>
          </a:xfrm>
        </p:spPr>
        <p:txBody>
          <a:bodyPr/>
          <a:lstStyle/>
          <a:p>
            <a:pPr eaLnBrk="1" hangingPunct="1"/>
            <a:r>
              <a:rPr lang="nl-NL" sz="2000" b="0" smtClean="0"/>
              <a:t>Plaats een breakpoint bovenaan je programma</a:t>
            </a:r>
          </a:p>
          <a:p>
            <a:pPr eaLnBrk="1" hangingPunct="1"/>
            <a:r>
              <a:rPr lang="nl-NL" sz="2000" b="0" smtClean="0"/>
              <a:t>Bekijk de inhoud van je variabelen, controleer ze op juistheid door met de muis erop te gaan staan, of gebruik het </a:t>
            </a:r>
            <a:r>
              <a:rPr lang="nl-NL" sz="2000" b="0" i="1" smtClean="0"/>
              <a:t>Autos</a:t>
            </a:r>
            <a:r>
              <a:rPr lang="nl-NL" sz="2000" b="0" smtClean="0"/>
              <a:t> of </a:t>
            </a:r>
            <a:r>
              <a:rPr lang="nl-NL" sz="2000" b="0" i="1" smtClean="0"/>
              <a:t>Locals</a:t>
            </a:r>
            <a:r>
              <a:rPr lang="nl-NL" sz="2000" b="0" smtClean="0"/>
              <a:t> venster</a:t>
            </a:r>
          </a:p>
          <a:p>
            <a:pPr eaLnBrk="1" hangingPunct="1"/>
            <a:r>
              <a:rPr lang="nl-NL" sz="2000" b="0" smtClean="0"/>
              <a:t>Gebruik “Step Over” (F10) om steeds een stapje verder te gaan</a:t>
            </a:r>
            <a:endParaRPr lang="en-US" sz="2000" smtClean="0"/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42115C1A-D909-4B05-AFB5-150B2D03EB7F}" type="slidenum">
              <a:rPr lang="nl-NL" smtClean="0"/>
              <a:pPr/>
              <a:t>4</a:t>
            </a:fld>
            <a:endParaRPr lang="nl-NL" smtClean="0"/>
          </a:p>
        </p:txBody>
      </p:sp>
      <p:sp>
        <p:nvSpPr>
          <p:cNvPr id="7" name="Oval 6"/>
          <p:cNvSpPr/>
          <p:nvPr/>
        </p:nvSpPr>
        <p:spPr>
          <a:xfrm>
            <a:off x="2971800" y="4419600"/>
            <a:ext cx="1219200" cy="385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3352800"/>
            <a:ext cx="1676400" cy="385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3600" y="3652837"/>
            <a:ext cx="274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atin typeface="+mn-lt"/>
              </a:rPr>
              <a:t>MouseOver</a:t>
            </a:r>
            <a:r>
              <a:rPr lang="en-US" sz="2000" dirty="0">
                <a:latin typeface="+mn-lt"/>
              </a:rPr>
              <a:t> hints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200" y="4648200"/>
            <a:ext cx="274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Autos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Debuggen: Het probleem zoeken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61988" y="1371600"/>
            <a:ext cx="8659812" cy="4138613"/>
          </a:xfrm>
        </p:spPr>
        <p:txBody>
          <a:bodyPr/>
          <a:lstStyle/>
          <a:p>
            <a:r>
              <a:rPr lang="nl-NL" sz="2000" b="0" dirty="0" smtClean="0"/>
              <a:t>Bekijk vanaf welke regel je variabelen niet meer de waarde hebben die je verwacht: de fout zit dan in de regel daarboven!</a:t>
            </a:r>
          </a:p>
          <a:p>
            <a:r>
              <a:rPr lang="nl-NL" sz="2000" b="0" dirty="0" smtClean="0"/>
              <a:t>Gebruikmaken van wat extra </a:t>
            </a:r>
            <a:r>
              <a:rPr lang="nl-NL" sz="2000" b="0" dirty="0" err="1" smtClean="0"/>
              <a:t>printf</a:t>
            </a:r>
            <a:r>
              <a:rPr lang="nl-NL" sz="2000" b="0" dirty="0" smtClean="0"/>
              <a:t> statements kan ook helpen:</a:t>
            </a:r>
          </a:p>
          <a:p>
            <a:endParaRPr lang="nl-NL" sz="2000" b="0" dirty="0" smtClean="0"/>
          </a:p>
          <a:p>
            <a:endParaRPr lang="nl-NL" sz="2000" b="0" dirty="0" smtClean="0"/>
          </a:p>
          <a:p>
            <a:endParaRPr lang="nl-NL" sz="2000" b="0" dirty="0" smtClean="0"/>
          </a:p>
          <a:p>
            <a:endParaRPr lang="nl-NL" sz="2000" b="0" dirty="0" smtClean="0"/>
          </a:p>
          <a:p>
            <a:endParaRPr lang="nl-NL" sz="2000" b="0" dirty="0" smtClean="0"/>
          </a:p>
          <a:p>
            <a:endParaRPr lang="nl-NL" sz="2000" b="0" dirty="0" smtClean="0"/>
          </a:p>
          <a:p>
            <a:r>
              <a:rPr lang="nl-NL" sz="2000" b="0" dirty="0" smtClean="0"/>
              <a:t>Kun je de fout niet vinden op deze manier dan kun je stapsgewijs steeds meer van je programma </a:t>
            </a:r>
            <a:r>
              <a:rPr lang="nl-NL" sz="2000" b="0" dirty="0" err="1" smtClean="0"/>
              <a:t>uit-commenten</a:t>
            </a:r>
            <a:r>
              <a:rPr lang="nl-NL" sz="2000" b="0" dirty="0" smtClean="0"/>
              <a:t> tot het weer juiste (tussen) antwoorden produceert</a:t>
            </a:r>
          </a:p>
          <a:p>
            <a:pPr lvl="1"/>
            <a:r>
              <a:rPr lang="nl-NL" sz="2000" b="0" dirty="0" smtClean="0"/>
              <a:t>De fout zit in het laatst </a:t>
            </a:r>
            <a:r>
              <a:rPr lang="nl-NL" sz="2000" b="0" dirty="0" err="1" smtClean="0"/>
              <a:t>uit-gecommente</a:t>
            </a:r>
            <a:r>
              <a:rPr lang="nl-NL" sz="2000" b="0" dirty="0" smtClean="0"/>
              <a:t> deel, of in de interactie van dat deel met de rest van de code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606AEF38-02BC-465B-9EBC-9BD48AD2DC6C}" type="slidenum">
              <a:rPr lang="nl-NL" smtClean="0"/>
              <a:pPr/>
              <a:t>5</a:t>
            </a:fld>
            <a:endParaRPr lang="nl-NL" smtClean="0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2362200"/>
            <a:ext cx="9126537" cy="2155825"/>
          </a:xfrm>
          <a:prstGeom prst="rect">
            <a:avLst/>
          </a:prstGeom>
          <a:noFill/>
          <a:ln w="9525">
            <a:solidFill>
              <a:srgbClr val="19286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Debuggen: Code snel uit-commenten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lvl="1" indent="-268288">
              <a:buClr>
                <a:schemeClr val="accent1"/>
              </a:buClr>
              <a:defRPr/>
            </a:pPr>
            <a:r>
              <a:rPr lang="nl-NL" b="0" dirty="0" smtClean="0"/>
              <a:t>Heb je al gebruik gemaakt van /* en */, dan kan het lastig zijn hele stukken code snel uit te schakelen</a:t>
            </a:r>
          </a:p>
          <a:p>
            <a:pPr marL="547688" lvl="2" indent="-268288">
              <a:buClr>
                <a:schemeClr val="accent1"/>
              </a:buClr>
              <a:defRPr/>
            </a:pPr>
            <a:r>
              <a:rPr lang="nl-NL" b="0" dirty="0" smtClean="0"/>
              <a:t>Onderstaand gedrag is waarschijnlijk niet de bedoeling wanneer je de 2 declaraties uit wilt schakelen:</a:t>
            </a:r>
          </a:p>
          <a:p>
            <a:pPr marL="547688" lvl="2" indent="-268288">
              <a:buClr>
                <a:schemeClr val="accent1"/>
              </a:buClr>
              <a:defRPr/>
            </a:pPr>
            <a:endParaRPr lang="nl-NL" b="0" dirty="0" smtClean="0"/>
          </a:p>
          <a:p>
            <a:pPr marL="547688" lvl="2" indent="-268288">
              <a:buClr>
                <a:schemeClr val="accent1"/>
              </a:buClr>
              <a:defRPr/>
            </a:pPr>
            <a:endParaRPr lang="nl-NL" b="0" dirty="0" smtClean="0"/>
          </a:p>
          <a:p>
            <a:pPr marL="547688" lvl="2" indent="-268288">
              <a:buClr>
                <a:schemeClr val="accent1"/>
              </a:buClr>
              <a:defRPr/>
            </a:pPr>
            <a:endParaRPr lang="nl-NL" b="0" dirty="0" smtClean="0"/>
          </a:p>
          <a:p>
            <a:pPr marL="547688" lvl="2" indent="-268288">
              <a:buClr>
                <a:schemeClr val="accent1"/>
              </a:buClr>
              <a:defRPr/>
            </a:pPr>
            <a:r>
              <a:rPr lang="nl-NL" b="0" dirty="0" smtClean="0"/>
              <a:t>Als alternatief kun je de preprocessor gebruiken: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0A6A6FBE-F3DD-4758-A394-7CA85BDAE153}" type="slidenum">
              <a:rPr lang="nl-NL" smtClean="0"/>
              <a:pPr/>
              <a:t>6</a:t>
            </a:fld>
            <a:endParaRPr lang="nl-NL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3" y="4724400"/>
            <a:ext cx="7866062" cy="1152525"/>
          </a:xfrm>
          <a:prstGeom prst="rect">
            <a:avLst/>
          </a:prstGeom>
          <a:noFill/>
          <a:ln w="9525">
            <a:solidFill>
              <a:srgbClr val="192862"/>
            </a:solidFill>
            <a:miter lim="800000"/>
            <a:headEnd/>
            <a:tailEnd/>
          </a:ln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3" y="3124200"/>
            <a:ext cx="7751762" cy="1181100"/>
          </a:xfrm>
          <a:prstGeom prst="rect">
            <a:avLst/>
          </a:prstGeom>
          <a:noFill/>
          <a:ln w="9525">
            <a:solidFill>
              <a:srgbClr val="19286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Debuggen: Run Time errors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Je </a:t>
            </a:r>
            <a:r>
              <a:rPr lang="en-US" b="0" dirty="0" err="1" smtClean="0"/>
              <a:t>moet</a:t>
            </a:r>
            <a:r>
              <a:rPr lang="en-US" b="0" dirty="0" smtClean="0"/>
              <a:t> </a:t>
            </a:r>
            <a:r>
              <a:rPr lang="en-US" b="0" dirty="0" err="1" smtClean="0"/>
              <a:t>eerst</a:t>
            </a:r>
            <a:r>
              <a:rPr lang="en-US" b="0" dirty="0" smtClean="0"/>
              <a:t> </a:t>
            </a:r>
            <a:r>
              <a:rPr lang="en-US" b="0" dirty="0" err="1" smtClean="0"/>
              <a:t>waarde</a:t>
            </a:r>
            <a:r>
              <a:rPr lang="en-US" b="0" dirty="0" smtClean="0"/>
              <a:t> </a:t>
            </a:r>
            <a:r>
              <a:rPr lang="en-US" b="0" dirty="0" err="1" smtClean="0"/>
              <a:t>toewijzen</a:t>
            </a:r>
            <a:r>
              <a:rPr lang="en-US" b="0" dirty="0" smtClean="0"/>
              <a:t> </a:t>
            </a:r>
            <a:r>
              <a:rPr lang="en-US" b="0" dirty="0" err="1" smtClean="0"/>
              <a:t>aan</a:t>
            </a:r>
            <a:r>
              <a:rPr lang="en-US" b="0" dirty="0" smtClean="0"/>
              <a:t> </a:t>
            </a:r>
            <a:r>
              <a:rPr lang="en-US" b="0" dirty="0" err="1" smtClean="0"/>
              <a:t>een</a:t>
            </a:r>
            <a:r>
              <a:rPr lang="en-US" b="0" dirty="0" smtClean="0"/>
              <a:t> </a:t>
            </a:r>
            <a:r>
              <a:rPr lang="en-US" b="0" dirty="0" err="1" smtClean="0"/>
              <a:t>variabele</a:t>
            </a:r>
            <a:r>
              <a:rPr lang="en-US" b="0" dirty="0" smtClean="0"/>
              <a:t> </a:t>
            </a:r>
            <a:r>
              <a:rPr lang="en-US" b="0" dirty="0" err="1" smtClean="0"/>
              <a:t>voordat</a:t>
            </a:r>
            <a:r>
              <a:rPr lang="en-US" b="0" dirty="0" smtClean="0"/>
              <a:t> je </a:t>
            </a:r>
            <a:r>
              <a:rPr lang="en-US" b="0" dirty="0" err="1" smtClean="0"/>
              <a:t>deze</a:t>
            </a:r>
            <a:r>
              <a:rPr lang="en-US" b="0" dirty="0" smtClean="0"/>
              <a:t> </a:t>
            </a:r>
            <a:r>
              <a:rPr lang="en-US" b="0" dirty="0" err="1" smtClean="0"/>
              <a:t>kunt</a:t>
            </a:r>
            <a:r>
              <a:rPr lang="en-US" b="0" dirty="0" smtClean="0"/>
              <a:t> </a:t>
            </a:r>
            <a:r>
              <a:rPr lang="en-US" b="0" dirty="0" err="1" smtClean="0"/>
              <a:t>gebruiken</a:t>
            </a:r>
            <a:endParaRPr lang="en-US" b="0" dirty="0" smtClean="0"/>
          </a:p>
          <a:p>
            <a:r>
              <a:rPr lang="en-US" b="0" dirty="0" smtClean="0"/>
              <a:t>Doe je </a:t>
            </a:r>
            <a:r>
              <a:rPr lang="en-US" b="0" dirty="0" err="1" smtClean="0"/>
              <a:t>dit</a:t>
            </a:r>
            <a:r>
              <a:rPr lang="en-US" b="0" dirty="0" smtClean="0"/>
              <a:t> </a:t>
            </a:r>
            <a:r>
              <a:rPr lang="en-US" b="0" dirty="0" err="1" smtClean="0"/>
              <a:t>niet</a:t>
            </a:r>
            <a:r>
              <a:rPr lang="en-US" b="0" dirty="0" smtClean="0"/>
              <a:t>,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staat</a:t>
            </a:r>
            <a:r>
              <a:rPr lang="en-US" b="0" dirty="0" smtClean="0"/>
              <a:t> </a:t>
            </a:r>
            <a:r>
              <a:rPr lang="en-US" b="0" dirty="0" err="1" smtClean="0"/>
              <a:t>er</a:t>
            </a:r>
            <a:r>
              <a:rPr lang="en-US" b="0" dirty="0" smtClean="0"/>
              <a:t> </a:t>
            </a:r>
            <a:r>
              <a:rPr lang="en-US" b="0" dirty="0" err="1" smtClean="0"/>
              <a:t>een</a:t>
            </a:r>
            <a:r>
              <a:rPr lang="en-US" b="0" dirty="0" smtClean="0"/>
              <a:t> random </a:t>
            </a:r>
            <a:r>
              <a:rPr lang="en-US" b="0" dirty="0" err="1" smtClean="0"/>
              <a:t>waarde</a:t>
            </a:r>
            <a:r>
              <a:rPr lang="en-US" b="0" dirty="0" smtClean="0"/>
              <a:t> in de </a:t>
            </a:r>
            <a:r>
              <a:rPr lang="en-US" b="0" dirty="0" err="1" smtClean="0"/>
              <a:t>variabele</a:t>
            </a:r>
            <a:r>
              <a:rPr lang="en-US" b="0" dirty="0" smtClean="0"/>
              <a:t> en </a:t>
            </a:r>
            <a:r>
              <a:rPr lang="en-US" b="0" dirty="0" err="1" smtClean="0"/>
              <a:t>krijg</a:t>
            </a:r>
            <a:r>
              <a:rPr lang="en-US" b="0" dirty="0" smtClean="0"/>
              <a:t> je </a:t>
            </a:r>
            <a:r>
              <a:rPr lang="en-US" b="0" dirty="0" err="1" smtClean="0"/>
              <a:t>een</a:t>
            </a:r>
            <a:r>
              <a:rPr lang="en-US" b="0" dirty="0" smtClean="0"/>
              <a:t> </a:t>
            </a:r>
            <a:r>
              <a:rPr lang="en-US" b="0" dirty="0" err="1" smtClean="0"/>
              <a:t>waarschuwing</a:t>
            </a:r>
            <a:r>
              <a:rPr lang="en-US" b="0" dirty="0" smtClean="0"/>
              <a:t>:</a:t>
            </a:r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On-</a:t>
            </a:r>
            <a:r>
              <a:rPr lang="en-US" b="0" dirty="0" err="1" smtClean="0"/>
              <a:t>geinitialiseerde</a:t>
            </a:r>
            <a:r>
              <a:rPr lang="en-US" b="0" dirty="0" smtClean="0"/>
              <a:t> bytes in Visual C++ </a:t>
            </a:r>
            <a:r>
              <a:rPr lang="en-US" b="0" dirty="0" err="1" smtClean="0"/>
              <a:t>bevatten</a:t>
            </a:r>
            <a:r>
              <a:rPr lang="en-US" b="0" dirty="0" smtClean="0"/>
              <a:t>:</a:t>
            </a:r>
          </a:p>
          <a:p>
            <a:pPr lvl="1"/>
            <a:r>
              <a:rPr lang="en-US" b="0" dirty="0" smtClean="0"/>
              <a:t>0xCC in het stack </a:t>
            </a:r>
            <a:r>
              <a:rPr lang="en-US" b="0" dirty="0" err="1" smtClean="0"/>
              <a:t>geheugen</a:t>
            </a:r>
            <a:endParaRPr lang="en-US" b="0" dirty="0" smtClean="0"/>
          </a:p>
          <a:p>
            <a:pPr lvl="1"/>
            <a:r>
              <a:rPr lang="en-US" b="0" dirty="0" smtClean="0"/>
              <a:t>0xCD in het heap </a:t>
            </a:r>
            <a:r>
              <a:rPr lang="en-US" b="0" dirty="0" err="1" smtClean="0"/>
              <a:t>geheugen</a:t>
            </a:r>
            <a:endParaRPr lang="en-US" b="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7CA1F500-4EB5-4C44-9B68-05510F275DC3}" type="slidenum">
              <a:rPr lang="nl-NL" smtClean="0"/>
              <a:pPr/>
              <a:t>7</a:t>
            </a:fld>
            <a:endParaRPr lang="nl-NL" smtClean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3276600"/>
            <a:ext cx="37052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5410200"/>
            <a:ext cx="233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867400"/>
            <a:ext cx="2400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3505200"/>
            <a:ext cx="2771775" cy="8286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848600" y="3776662"/>
            <a:ext cx="914400" cy="385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19900" y="4333875"/>
            <a:ext cx="277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Hexadecimale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weergave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uitzetten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gaat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met de “Hex”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knop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7467601" y="4953000"/>
            <a:ext cx="914400" cy="673100"/>
          </a:xfrm>
          <a:prstGeom prst="bentConnector3">
            <a:avLst>
              <a:gd name="adj1" fmla="val 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Debuggen: Access violations/Unhandled Exceptions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61988" y="1600200"/>
            <a:ext cx="8453437" cy="4138613"/>
          </a:xfrm>
        </p:spPr>
        <p:txBody>
          <a:bodyPr/>
          <a:lstStyle/>
          <a:p>
            <a:r>
              <a:rPr lang="nl-NL" b="0" smtClean="0"/>
              <a:t>Je leest of schrijft naar een geheugenlocatie die niet van jouw is</a:t>
            </a:r>
          </a:p>
          <a:p>
            <a:r>
              <a:rPr lang="nl-NL" b="0" smtClean="0"/>
              <a:t>Dit is alleen mogelijk als je variabelen via het adres aanspreekt:</a:t>
            </a:r>
          </a:p>
          <a:p>
            <a:pPr lvl="1"/>
            <a:r>
              <a:rPr lang="nl-NL" b="0" smtClean="0"/>
              <a:t>Via de “address of” operator (&amp;)</a:t>
            </a:r>
            <a:br>
              <a:rPr lang="nl-NL" b="0" smtClean="0"/>
            </a:br>
            <a:r>
              <a:rPr lang="nl-NL" b="0" smtClean="0"/>
              <a:t>of het vergeten ervan</a:t>
            </a:r>
          </a:p>
          <a:p>
            <a:pPr lvl="1"/>
            <a:r>
              <a:rPr lang="nl-NL" b="0" smtClean="0"/>
              <a:t>Via pointers</a:t>
            </a:r>
          </a:p>
          <a:p>
            <a:pPr lvl="1"/>
            <a:r>
              <a:rPr lang="nl-NL" b="0" smtClean="0"/>
              <a:t>Via array indexeringen</a:t>
            </a:r>
          </a:p>
          <a:p>
            <a:r>
              <a:rPr lang="nl-NL" b="0" smtClean="0"/>
              <a:t>De foutmelding geeft aan of het een lees of een schrijffout betreft, dit helpt bij het zoeken naar de oorzaak</a:t>
            </a:r>
          </a:p>
          <a:p>
            <a:pPr lvl="1"/>
            <a:endParaRPr lang="nl-NL" b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1DB23832-EA0E-4D14-91FB-0F2A17A124FE}" type="slidenum">
              <a:rPr lang="nl-NL" smtClean="0"/>
              <a:pPr/>
              <a:t>8</a:t>
            </a:fld>
            <a:endParaRPr lang="nl-NL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9400" y="2941638"/>
            <a:ext cx="35718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Debuggen: Access violations/Unhandled Exceptions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61988" y="1295400"/>
            <a:ext cx="8453437" cy="4138613"/>
          </a:xfrm>
        </p:spPr>
        <p:txBody>
          <a:bodyPr/>
          <a:lstStyle/>
          <a:p>
            <a:r>
              <a:rPr lang="nl-NL" b="0" dirty="0" smtClean="0"/>
              <a:t>Veel voorkomende fouten:</a:t>
            </a:r>
          </a:p>
          <a:p>
            <a:pPr lvl="1"/>
            <a:r>
              <a:rPr lang="nl-NL" sz="1800" b="0" dirty="0" smtClean="0">
                <a:cs typeface="Courier New" pitchFamily="49" charset="0"/>
              </a:rPr>
              <a:t>Gebruik van de waarde van de variabele waar een adres gewenst is:</a:t>
            </a:r>
          </a:p>
          <a:p>
            <a:pPr lvl="3">
              <a:buFont typeface="Arial" charset="0"/>
              <a:buNone/>
            </a:pP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int x;</a:t>
            </a:r>
          </a:p>
          <a:p>
            <a:pPr lvl="3">
              <a:buFont typeface="Arial" charset="0"/>
              <a:buNone/>
            </a:pP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scanf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(“ %d”, </a:t>
            </a:r>
            <a:r>
              <a:rPr lang="nl-NL" sz="1800" b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);	// 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oops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no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 &amp;</a:t>
            </a:r>
          </a:p>
          <a:p>
            <a:pPr lvl="1"/>
            <a:r>
              <a:rPr lang="nl-NL" sz="2000" b="0" dirty="0" smtClean="0">
                <a:cs typeface="Courier New" pitchFamily="49" charset="0"/>
              </a:rPr>
              <a:t>Vergeten ruimte te reserveren voor het ‘\0’ karakter:</a:t>
            </a:r>
          </a:p>
          <a:p>
            <a:pPr lvl="2">
              <a:buFont typeface="Arial" charset="0"/>
              <a:buNone/>
            </a:pP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*) malloc(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)*</a:t>
            </a:r>
            <a:r>
              <a:rPr lang="nl-NL" sz="1800" b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2">
              <a:buFont typeface="Arial" charset="0"/>
              <a:buNone/>
            </a:pP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strcpy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, “Net te lang”);	 // 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oops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, 12 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chars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 nodig!</a:t>
            </a:r>
          </a:p>
          <a:p>
            <a:pPr lvl="1"/>
            <a:r>
              <a:rPr lang="nl-NL" sz="1800" b="0" dirty="0" smtClean="0">
                <a:cs typeface="Courier New" pitchFamily="49" charset="0"/>
              </a:rPr>
              <a:t>Indexering van een </a:t>
            </a:r>
            <a:r>
              <a:rPr lang="nl-NL" sz="1800" b="0" dirty="0" err="1" smtClean="0">
                <a:cs typeface="Courier New" pitchFamily="49" charset="0"/>
              </a:rPr>
              <a:t>array</a:t>
            </a:r>
            <a:r>
              <a:rPr lang="nl-NL" sz="1800" b="0" dirty="0" smtClean="0">
                <a:cs typeface="Courier New" pitchFamily="49" charset="0"/>
              </a:rPr>
              <a:t> buiten de grenzen ervan:</a:t>
            </a:r>
          </a:p>
          <a:p>
            <a:pPr lvl="2">
              <a:buFont typeface="Arial" charset="0"/>
              <a:buNone/>
            </a:pP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	int x[10], i;</a:t>
            </a:r>
          </a:p>
          <a:p>
            <a:pPr lvl="2">
              <a:buFont typeface="Arial" charset="0"/>
              <a:buNone/>
            </a:pP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(i=0; i&lt;</a:t>
            </a:r>
            <a:r>
              <a:rPr lang="nl-NL" sz="1800" b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10;i++)  // 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oops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, de loop gaat door tot</a:t>
            </a:r>
          </a:p>
          <a:p>
            <a:pPr lvl="2">
              <a:buFont typeface="Arial" charset="0"/>
              <a:buNone/>
            </a:pP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		  x[i] = 0;		// en met i=10, terwijl x[9] het</a:t>
            </a:r>
          </a:p>
          <a:p>
            <a:pPr lvl="2">
              <a:buFont typeface="Arial" charset="0"/>
              <a:buNone/>
            </a:pP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					// laatste item is!</a:t>
            </a:r>
          </a:p>
          <a:p>
            <a:pPr lvl="1"/>
            <a:r>
              <a:rPr lang="nl-NL" sz="1800" b="0" dirty="0" smtClean="0">
                <a:cs typeface="Courier New" pitchFamily="49" charset="0"/>
              </a:rPr>
              <a:t>Een pointer niet initialiseren:</a:t>
            </a:r>
          </a:p>
          <a:p>
            <a:pPr lvl="2">
              <a:buFont typeface="Arial" charset="0"/>
              <a:buNone/>
            </a:pP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 *temp;		// temp wijst naar een random adres</a:t>
            </a:r>
          </a:p>
          <a:p>
            <a:pPr lvl="2">
              <a:buFont typeface="Arial" charset="0"/>
              <a:buNone/>
            </a:pP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nl-NL" sz="1800" b="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nl-NL" sz="1800" b="0" dirty="0" smtClean="0">
                <a:latin typeface="Courier New" pitchFamily="49" charset="0"/>
                <a:cs typeface="Courier New" pitchFamily="49" charset="0"/>
              </a:rPr>
              <a:t>(“ %f”, *temp);</a:t>
            </a:r>
            <a:endParaRPr lang="nl-NL" sz="1800" b="0" dirty="0" smtClean="0"/>
          </a:p>
          <a:p>
            <a:pPr lvl="1"/>
            <a:endParaRPr lang="nl-NL" b="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645AB6F5-ECEC-4AAA-A811-B6CA4FCDA901}" type="slidenum">
              <a:rPr lang="nl-NL" smtClean="0"/>
              <a:pPr/>
              <a:t>9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MAAKTMETWIZARD" val="J"/>
  <p:tag name="VOORBLAD" val="J"/>
  <p:tag name="DATUM" val="16 januari 2001"/>
  <p:tag name="FACULTEIT" val="0"/>
  <p:tag name="FORMAAT" val="A4"/>
  <p:tag name="SOORT" val="Kleur"/>
  <p:tag name="TAAL" val="NL"/>
</p:tagLst>
</file>

<file path=ppt/theme/theme1.xml><?xml version="1.0" encoding="utf-8"?>
<a:theme xmlns:a="http://schemas.openxmlformats.org/drawingml/2006/main" name="Blue transparant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blue</Template>
  <TotalTime>1886</TotalTime>
  <Words>535</Words>
  <Application>Microsoft Office PowerPoint</Application>
  <PresentationFormat>A4 Paper (210x297 mm)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Times New Roman</vt:lpstr>
      <vt:lpstr>Arial</vt:lpstr>
      <vt:lpstr>Calibri</vt:lpstr>
      <vt:lpstr>Wingdings</vt:lpstr>
      <vt:lpstr>Courier New</vt:lpstr>
      <vt:lpstr>Blue transparant</vt:lpstr>
      <vt:lpstr>Blue photo</vt:lpstr>
      <vt:lpstr>Blue bullets</vt:lpstr>
      <vt:lpstr>Instructie Programmeren  Debuggen</vt:lpstr>
      <vt:lpstr>Debuggen: Wat is het probleem</vt:lpstr>
      <vt:lpstr>Debuggen: Compiler warnings</vt:lpstr>
      <vt:lpstr>Debuggen: Het probleem zoeken</vt:lpstr>
      <vt:lpstr>Debuggen: Het probleem zoeken</vt:lpstr>
      <vt:lpstr>Debuggen: Code snel uit-commenten</vt:lpstr>
      <vt:lpstr>Debuggen: Run Time errors</vt:lpstr>
      <vt:lpstr>Debuggen: Access violations/Unhandled Exceptions</vt:lpstr>
      <vt:lpstr>Debuggen: Access violations/Unhandled Exceptions</vt:lpstr>
      <vt:lpstr>Debuggen</vt:lpstr>
    </vt:vector>
  </TitlesOfParts>
  <Company>Technische Universiteit Eindhoven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wgaasend</dc:creator>
  <cp:lastModifiedBy>sgoossens</cp:lastModifiedBy>
  <cp:revision>128</cp:revision>
  <dcterms:created xsi:type="dcterms:W3CDTF">2005-09-30T14:11:11Z</dcterms:created>
  <dcterms:modified xsi:type="dcterms:W3CDTF">2010-09-08T09:19:06Z</dcterms:modified>
</cp:coreProperties>
</file>