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55"/>
  </p:notesMasterIdLst>
  <p:handoutMasterIdLst>
    <p:handoutMasterId r:id="rId56"/>
  </p:handoutMasterIdLst>
  <p:sldIdLst>
    <p:sldId id="480" r:id="rId2"/>
    <p:sldId id="345" r:id="rId3"/>
    <p:sldId id="428" r:id="rId4"/>
    <p:sldId id="474" r:id="rId5"/>
    <p:sldId id="393" r:id="rId6"/>
    <p:sldId id="395" r:id="rId7"/>
    <p:sldId id="456" r:id="rId8"/>
    <p:sldId id="397" r:id="rId9"/>
    <p:sldId id="457" r:id="rId10"/>
    <p:sldId id="458" r:id="rId11"/>
    <p:sldId id="459" r:id="rId12"/>
    <p:sldId id="475" r:id="rId13"/>
    <p:sldId id="460" r:id="rId14"/>
    <p:sldId id="461" r:id="rId15"/>
    <p:sldId id="462" r:id="rId16"/>
    <p:sldId id="463" r:id="rId17"/>
    <p:sldId id="400" r:id="rId18"/>
    <p:sldId id="403" r:id="rId19"/>
    <p:sldId id="484" r:id="rId20"/>
    <p:sldId id="405" r:id="rId21"/>
    <p:sldId id="406" r:id="rId22"/>
    <p:sldId id="407" r:id="rId23"/>
    <p:sldId id="481" r:id="rId24"/>
    <p:sldId id="464" r:id="rId25"/>
    <p:sldId id="408" r:id="rId26"/>
    <p:sldId id="465" r:id="rId27"/>
    <p:sldId id="466" r:id="rId28"/>
    <p:sldId id="467" r:id="rId29"/>
    <p:sldId id="468" r:id="rId30"/>
    <p:sldId id="485" r:id="rId31"/>
    <p:sldId id="470" r:id="rId32"/>
    <p:sldId id="450" r:id="rId33"/>
    <p:sldId id="451" r:id="rId34"/>
    <p:sldId id="453" r:id="rId35"/>
    <p:sldId id="414" r:id="rId36"/>
    <p:sldId id="415" r:id="rId37"/>
    <p:sldId id="416" r:id="rId38"/>
    <p:sldId id="452" r:id="rId39"/>
    <p:sldId id="445" r:id="rId40"/>
    <p:sldId id="473" r:id="rId41"/>
    <p:sldId id="446" r:id="rId42"/>
    <p:sldId id="448" r:id="rId43"/>
    <p:sldId id="447" r:id="rId44"/>
    <p:sldId id="449" r:id="rId45"/>
    <p:sldId id="420" r:id="rId46"/>
    <p:sldId id="455" r:id="rId47"/>
    <p:sldId id="477" r:id="rId48"/>
    <p:sldId id="394" r:id="rId49"/>
    <p:sldId id="483" r:id="rId50"/>
    <p:sldId id="401" r:id="rId51"/>
    <p:sldId id="476" r:id="rId52"/>
    <p:sldId id="478" r:id="rId53"/>
    <p:sldId id="479" r:id="rId54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66"/>
    <a:srgbClr val="FFFFCC"/>
    <a:srgbClr val="FFCC99"/>
    <a:srgbClr val="CDF9F9"/>
    <a:srgbClr val="99FFCC"/>
    <a:srgbClr val="33CC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7" autoAdjust="0"/>
    <p:restoredTop sz="76710" autoAdjust="0"/>
  </p:normalViewPr>
  <p:slideViewPr>
    <p:cSldViewPr>
      <p:cViewPr varScale="1">
        <p:scale>
          <a:sx n="74" d="100"/>
          <a:sy n="74" d="100"/>
        </p:scale>
        <p:origin x="669" y="4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4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44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B25B85A-40D1-4058-91E7-86B442941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08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608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77024148-3C49-4103-AC27-AF9D683AB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26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D4740-07BE-4551-8049-1D7D807FCEF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963" y="752475"/>
            <a:ext cx="6688137" cy="3762375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4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310F8-3244-4916-826D-0BF552E5EF66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045" y="4560878"/>
            <a:ext cx="5363110" cy="431961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58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46299-BF94-4DD5-8225-82E94E909A4D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045" y="4560878"/>
            <a:ext cx="5363110" cy="431961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733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7F93E-4553-43DE-8F3C-BD8D741FE1E0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334" y="4560878"/>
            <a:ext cx="5366535" cy="4319618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r>
              <a:rPr lang="en-GB">
                <a:latin typeface="Times New Roman" charset="0"/>
              </a:rPr>
              <a:t>Invalid:</a:t>
            </a:r>
          </a:p>
          <a:p>
            <a:pPr eaLnBrk="1" hangingPunct="1"/>
            <a:r>
              <a:rPr lang="en-GB">
                <a:latin typeface="Times New Roman" charset="0"/>
              </a:rPr>
              <a:t>read =&gt; shared</a:t>
            </a:r>
          </a:p>
          <a:p>
            <a:pPr eaLnBrk="1" hangingPunct="1"/>
            <a:r>
              <a:rPr lang="en-GB">
                <a:latin typeface="Times New Roman" charset="0"/>
              </a:rPr>
              <a:t>write =&gt; dirty</a:t>
            </a:r>
          </a:p>
          <a:p>
            <a:pPr eaLnBrk="1" hangingPunct="1"/>
            <a:endParaRPr lang="en-GB">
              <a:latin typeface="Times New Roman" charset="0"/>
            </a:endParaRPr>
          </a:p>
          <a:p>
            <a:pPr eaLnBrk="1" hangingPunct="1"/>
            <a:r>
              <a:rPr lang="en-GB">
                <a:latin typeface="Times New Roman" charset="0"/>
              </a:rPr>
              <a:t>shared looks the same</a:t>
            </a:r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96477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73C36-2781-4C1A-AEFB-817CD70D79DC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2388" cy="360203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334" y="4560877"/>
            <a:ext cx="5366535" cy="4321155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53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8E40F-9000-4B56-AFBC-1D788EB2DCC3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2388" cy="36020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334" y="4560877"/>
            <a:ext cx="5366535" cy="4321155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677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F1E53D-0BD3-47A6-BAC4-BC27727FDB20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2388" cy="360203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334" y="4560877"/>
            <a:ext cx="5366535" cy="4321155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76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7869436-E0DA-43E5-83A4-2888FDF8DFC3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6F7D9-B71A-4C16-B425-311FA277004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0214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ACBB27A-6BFB-4972-9F48-67CA948C2C93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1BFD4-8AB6-4143-BE86-21D60F781C3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8945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5F6EBA1-D3A6-4C52-BAB5-16657D931A9A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1697B-D643-41DC-A305-E24389A3CA5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/>
            <a:r>
              <a:rPr lang="en-GB" sz="1200"/>
              <a:t>Fig 5.11 H&amp;P. The </a:t>
            </a:r>
            <a:r>
              <a:rPr lang="en-GB" sz="1200" dirty="0"/>
              <a:t>contributing causes of memory access cycle shift as the cache size is increased</a:t>
            </a:r>
            <a:r>
              <a:rPr lang="en-GB" sz="1200"/>
              <a:t>. </a:t>
            </a:r>
            <a:r>
              <a:rPr lang="en-GB" sz="1200" b="0"/>
              <a:t>The number of instruction and capacity/conflict misses largely reduce, but not the true and false sharing.</a:t>
            </a:r>
            <a:endParaRPr lang="en-GB" sz="1200" b="0" dirty="0"/>
          </a:p>
          <a:p>
            <a:pPr eaLnBrk="0" hangingPunct="0"/>
            <a:r>
              <a:rPr lang="en-GB" sz="1200" b="0" dirty="0"/>
              <a:t>L3 cache is simulated as two-way set associative.</a:t>
            </a:r>
            <a:r>
              <a:rPr lang="en-US" sz="1200" b="0" dirty="0"/>
              <a:t> </a:t>
            </a:r>
          </a:p>
          <a:p>
            <a:pPr eaLnBrk="1" hangingPunct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1874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0C26D90-ADB9-4528-82D9-55F97EA7EC31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2E0575-8BE3-4F9E-856B-46094BA0712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200" dirty="0"/>
              <a:t>The contribution to memory access cycles increases as processor count increases primarily due to increased true sharing. </a:t>
            </a:r>
            <a:r>
              <a:rPr lang="en-GB" sz="1200" b="0" dirty="0"/>
              <a:t>The Compulsory misses slightly increase since each processor must now handle more compulsory misses.</a:t>
            </a:r>
            <a:r>
              <a:rPr lang="en-US" sz="1200" b="0" dirty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0604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ED143-E320-4371-AED6-8F2226624C3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7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8E26D48-0D67-4C8A-A6F9-12A168851DD6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32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F14C5C-A550-4409-8C6A-DA8FF19D9D7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/>
            <a:r>
              <a:rPr lang="en-GB" sz="1200" dirty="0"/>
              <a:t>The number of misses per 1000 instructions drops steadily as the block size of the L3 cache is increased,</a:t>
            </a:r>
          </a:p>
          <a:p>
            <a:pPr eaLnBrk="0" hangingPunct="0"/>
            <a:r>
              <a:rPr lang="en-GB" sz="1200" dirty="0"/>
              <a:t>making a good case for an L3 block size of at least 128 bytes. </a:t>
            </a:r>
          </a:p>
          <a:p>
            <a:pPr eaLnBrk="0" hangingPunct="0"/>
            <a:r>
              <a:rPr lang="en-GB" sz="1200" b="0" dirty="0"/>
              <a:t>The L3 cache is 2 MB, two-way set associative.</a:t>
            </a:r>
            <a:r>
              <a:rPr lang="en-US" sz="1200" dirty="0"/>
              <a:t> </a:t>
            </a:r>
          </a:p>
          <a:p>
            <a:pPr eaLnBrk="1" hangingPunct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44099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F22932F-CC25-457B-BE0F-675C534B8692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C21D66-74C5-4DD4-864F-1591A7AE991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52566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processor has</a:t>
            </a:r>
            <a:r>
              <a:rPr lang="en-US" baseline="0"/>
              <a:t> a directory of size n*m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024148-3C49-4103-AC27-AF9D683AB79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053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6CBF3-BAAD-4660-9B72-70141FB8B5D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203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5F4BD-9945-45CB-858F-46DF27EC2B6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58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21DCDE-387B-4053-9599-90FF4442A3E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63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C4057B7-B5E7-4000-A81F-7C3871270353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D0000-23E7-491D-A2D1-D746127AA7E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3786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1FC3DF6-9A36-4FFD-BC2A-46AB62762ABB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614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05DD1-6887-420C-B6E3-1A501E97679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02047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B96366C-C3E1-46AA-A29B-04CE664F2E44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624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24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EB94C-8EA7-4107-9BF4-973BFB499AA9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24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24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29921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4C385-0F3D-44BD-83B6-08D5B8C0EC7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4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1CF14F-3274-450E-94A1-16476F4EB06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811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717A78-6AAF-483C-991A-272C7055F26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045" y="4560878"/>
            <a:ext cx="5363110" cy="4319618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86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0CA47-0694-43FE-B1D6-248AC2274949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716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423E3-2785-4EFC-B8DC-C26CD182BB5F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05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4C82EA-43AC-4ABE-BC3A-91DB20F96D7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2388" cy="3602038"/>
          </a:xfrm>
          <a:ln w="12700" cap="flat">
            <a:solidFill>
              <a:schemeClr val="tx1"/>
            </a:solidFill>
            <a:prstDash val="sysDot"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045" y="4560878"/>
            <a:ext cx="5363110" cy="4319618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548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40BE9-9E47-4457-A7A8-D7F796E56B35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096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0485507-64E0-4096-A090-8C73C3A76954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665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65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1ED56-EFFF-46F2-9332-AE35F529F11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66728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FCCEB95-10B5-4489-8BAF-4F1E0B51CB70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6A2AD-0141-476F-B343-F1C322635ED8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99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33665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75F876A-E272-4884-B25E-C3E617D4EDC4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A38AB-CBBE-45AF-9FDE-E331A65E6740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068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024148-3C49-4103-AC27-AF9D683AB7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4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6E64CFD-1181-4B1B-B350-432BC870D06A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402D6-C653-4260-9213-7542117120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3371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0A18EBF-DFF3-462D-A0B4-7BF17041DBC8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F4688B-E8AC-40D5-9D97-B5EAB7B428E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6858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C250D-4D6E-4B40-AE86-89BB5EAD8C85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2388" cy="3602038"/>
          </a:xfrm>
          <a:ln w="12700" cap="flat">
            <a:solidFill>
              <a:schemeClr val="tx1"/>
            </a:solidFill>
            <a:prstDash val="sysDot"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045" y="4560878"/>
            <a:ext cx="5363110" cy="4319618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059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DFB193-C554-494F-9D2B-A26F68774887}" type="datetime3">
              <a:rPr lang="en-US" smtClean="0"/>
              <a:pPr/>
              <a:t>15 January 2022</a:t>
            </a:fld>
            <a:endParaRPr lang="en-US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F68F49-BCFB-4AC6-9188-CCB57766AE4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1740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CD075-B275-469E-A608-BDAC792AD73A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3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1" y="1306513"/>
            <a:ext cx="10363200" cy="1143000"/>
          </a:xfrm>
        </p:spPr>
        <p:txBody>
          <a:bodyPr/>
          <a:lstStyle>
            <a:lvl1pPr algn="l">
              <a:defRPr sz="4000"/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2927350"/>
            <a:ext cx="8534400" cy="1752600"/>
          </a:xfrm>
        </p:spPr>
        <p:txBody>
          <a:bodyPr/>
          <a:lstStyle>
            <a:lvl1pPr marL="0" indent="0" algn="r">
              <a:buFontTx/>
              <a:buNone/>
              <a:defRPr sz="3200"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 sz="1400" i="0"/>
            </a:lvl1pPr>
          </a:lstStyle>
          <a:p>
            <a:pPr>
              <a:defRPr/>
            </a:pPr>
            <a:fld id="{6328305D-513A-4C3E-994D-AE338B5C7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2533" y="1073150"/>
            <a:ext cx="5621867" cy="540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73150"/>
            <a:ext cx="5621867" cy="540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9467" y="228601"/>
            <a:ext cx="11396133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het opmaakprofiel van de modeltitel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2534" y="1073150"/>
            <a:ext cx="11446933" cy="540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opmaakprofielen</a:t>
            </a:r>
            <a:r>
              <a:rPr lang="en-US" dirty="0"/>
              <a:t> van de </a:t>
            </a:r>
            <a:r>
              <a:rPr lang="en-US" dirty="0" err="1"/>
              <a:t>modeltekst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88288" y="6627168"/>
            <a:ext cx="35037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Embedded Computer Architecture  </a:t>
            </a:r>
            <a:fld id="{08FFB19C-4C3F-4E48-9052-3F8614C204F7}" type="slidenum">
              <a: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0" r:id="rId3"/>
    <p:sldLayoutId id="2147483682" r:id="rId4"/>
    <p:sldLayoutId id="2147483683" r:id="rId5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9pPr>
    </p:titleStyle>
    <p:bodyStyle>
      <a:lvl1pPr marL="1905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731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168400" indent="-20955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587500" indent="-228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20288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4860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432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004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576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texas.edu/~bornholt/post/memory-models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morganclaypool.com/doi/abs/10.2200/S00346ED1V01Y201104CAC01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ve"/>
          <p:cNvPicPr>
            <a:picLocks noChangeAspect="1" noChangeArrowheads="1"/>
          </p:cNvPicPr>
          <p:nvPr/>
        </p:nvPicPr>
        <p:blipFill>
          <a:blip r:embed="rId3" cstate="print">
            <a:lum bright="70000" contrast="-60000"/>
          </a:blip>
          <a:srcRect/>
          <a:stretch>
            <a:fillRect/>
          </a:stretch>
        </p:blipFill>
        <p:spPr bwMode="auto">
          <a:xfrm>
            <a:off x="0" y="-635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10134600" cy="2671192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Embedded Computer Architecture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5SAI0</a:t>
            </a:r>
            <a:br>
              <a:rPr lang="en-US" b="1" dirty="0">
                <a:solidFill>
                  <a:srgbClr val="CC3300"/>
                </a:solidFill>
              </a:rPr>
            </a:br>
            <a:br>
              <a:rPr lang="en-US" b="1">
                <a:solidFill>
                  <a:srgbClr val="CC3300"/>
                </a:solidFill>
              </a:rPr>
            </a:br>
            <a:r>
              <a:rPr lang="en-US"/>
              <a:t>Coherence, </a:t>
            </a:r>
            <a:br>
              <a:rPr lang="en-US"/>
            </a:br>
            <a:r>
              <a:rPr lang="en-US"/>
              <a:t>     Synchronization, and </a:t>
            </a:r>
            <a:br>
              <a:rPr lang="en-US"/>
            </a:br>
            <a:r>
              <a:rPr lang="en-US"/>
              <a:t>          Memory Consistency</a:t>
            </a:r>
            <a:endParaRPr lang="en-US" sz="4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6261" y="4388148"/>
            <a:ext cx="6400800" cy="23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defRPr/>
            </a:pPr>
            <a:endParaRPr lang="en-US" sz="2400" kern="0" dirty="0">
              <a:solidFill>
                <a:srgbClr val="000000">
                  <a:lumMod val="65000"/>
                  <a:lumOff val="35000"/>
                </a:srgbClr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343400"/>
            <a:ext cx="7848600" cy="1752600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sz="2800" b="1" dirty="0">
                <a:solidFill>
                  <a:schemeClr val="tx1"/>
                </a:solidFill>
                <a:cs typeface="Times New Roman" pitchFamily="18" charset="0"/>
              </a:rPr>
              <a:t>Henk Corporaal</a:t>
            </a:r>
          </a:p>
          <a:p>
            <a:pPr lvl="0" algn="l" eaLnBrk="1" hangingPunct="1">
              <a:defRPr/>
            </a:pPr>
            <a:r>
              <a:rPr lang="en-US" sz="2400" i="1" dirty="0">
                <a:solidFill>
                  <a:schemeClr val="tx1"/>
                </a:solidFill>
                <a:cs typeface="Times New Roman" pitchFamily="18" charset="0"/>
              </a:rPr>
              <a:t>www.ics.ele.tue.nl/~heco/courses/ECA</a:t>
            </a:r>
          </a:p>
          <a:p>
            <a:pPr lvl="0" algn="l" eaLnBrk="1" hangingPunct="1">
              <a:defRPr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h.corporaal@tue.nl</a:t>
            </a:r>
          </a:p>
          <a:p>
            <a:pPr lvl="0" algn="l" eaLnBrk="1" hangingPunct="1">
              <a:defRPr/>
            </a:pP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TUEindhoven</a:t>
            </a: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lvl="0" algn="l" eaLnBrk="1" hangingPunct="1">
              <a:defRPr/>
            </a:pPr>
            <a:r>
              <a:rPr lang="en-US" sz="2400">
                <a:solidFill>
                  <a:schemeClr val="tx1"/>
                </a:solidFill>
                <a:cs typeface="Times New Roman" pitchFamily="18" charset="0"/>
              </a:rPr>
              <a:t>2021-2022</a:t>
            </a:r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endParaRPr lang="en-US" sz="2800" dirty="0"/>
          </a:p>
        </p:txBody>
      </p:sp>
      <p:pic>
        <p:nvPicPr>
          <p:cNvPr id="6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35703" y="3933056"/>
            <a:ext cx="2075350" cy="269147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2276872"/>
            <a:ext cx="2384685" cy="293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43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1111" y="114971"/>
            <a:ext cx="11055361" cy="631825"/>
          </a:xfrm>
        </p:spPr>
        <p:txBody>
          <a:bodyPr/>
          <a:lstStyle/>
          <a:p>
            <a:pPr eaLnBrk="1" hangingPunct="1"/>
            <a:r>
              <a:rPr lang="en-US"/>
              <a:t>Snooping Protocol: Write Invalidate</a:t>
            </a:r>
            <a:endParaRPr lang="en-GB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908720"/>
            <a:ext cx="11449272" cy="30243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Get exclusive access to a cache block (invalidate all other copies) before writing 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When processor reads an invalid cache block it is forced to fetch a new copy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If two processors attempt to write simultaneously, one of them is first (bus arbitration decides on this). </a:t>
            </a:r>
            <a:br>
              <a:rPr lang="en-US" sz="2800"/>
            </a:br>
            <a:r>
              <a:rPr lang="en-US" sz="2800"/>
              <a:t>The other one must obtain a new copy, thereby enforcing serialization</a:t>
            </a:r>
          </a:p>
          <a:p>
            <a:pPr eaLnBrk="1" hangingPunct="1">
              <a:lnSpc>
                <a:spcPct val="90000"/>
              </a:lnSpc>
            </a:pPr>
            <a:endParaRPr lang="en-GB" sz="2800"/>
          </a:p>
        </p:txBody>
      </p:sp>
      <p:graphicFrame>
        <p:nvGraphicFramePr>
          <p:cNvPr id="33490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987115"/>
              </p:ext>
            </p:extLst>
          </p:nvPr>
        </p:nvGraphicFramePr>
        <p:xfrm>
          <a:off x="983432" y="4318249"/>
          <a:ext cx="10032030" cy="2214563"/>
        </p:xfrm>
        <a:graphic>
          <a:graphicData uri="http://schemas.openxmlformats.org/drawingml/2006/table">
            <a:tbl>
              <a:tblPr/>
              <a:tblGrid>
                <a:gridCol w="2359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6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3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3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7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Processor activity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Bus activity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Cache CPU A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Cache CPU B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Memory addr. X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CPU A reads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Cache miss for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CPU B reads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Cache miss for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CPU A </a:t>
                      </a: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writes 1 to X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Invalidation for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invalidated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CPU B reads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Cache </a:t>
                      </a:r>
                      <a:r>
                        <a:rPr kumimoji="0" lang="fr-B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miss</a:t>
                      </a: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for 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651" name="Text Box 58"/>
          <p:cNvSpPr txBox="1">
            <a:spLocks noChangeArrowheads="1"/>
          </p:cNvSpPr>
          <p:nvPr/>
        </p:nvSpPr>
        <p:spPr bwMode="auto">
          <a:xfrm>
            <a:off x="3429000" y="6248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5652" name="Text Box 59"/>
          <p:cNvSpPr txBox="1">
            <a:spLocks noChangeArrowheads="1"/>
          </p:cNvSpPr>
          <p:nvPr/>
        </p:nvSpPr>
        <p:spPr bwMode="auto">
          <a:xfrm>
            <a:off x="1752601" y="3861048"/>
            <a:ext cx="6164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solidFill>
                  <a:srgbClr val="000000"/>
                </a:solidFill>
                <a:latin typeface="Times New Roman" charset="0"/>
              </a:rPr>
              <a:t>Example</a:t>
            </a:r>
            <a:r>
              <a:rPr lang="en-US" sz="2000">
                <a:solidFill>
                  <a:srgbClr val="000000"/>
                </a:solidFill>
                <a:latin typeface="Times New Roman" charset="0"/>
              </a:rPr>
              <a:t>: address X in memory initially contains value '0'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303912" y="5733256"/>
            <a:ext cx="3600400" cy="50405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uiExpand="1" build="p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Basics of Write Invalidate </a:t>
            </a:r>
            <a:r>
              <a:rPr lang="en-GB"/>
              <a:t>(MSI protocol)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Use the bus to perform invalidates</a:t>
            </a:r>
          </a:p>
          <a:p>
            <a:pPr lvl="1"/>
            <a:r>
              <a:rPr lang="en-US" sz="2400"/>
              <a:t>Acquire bus access and broadcast the address to be invalidated</a:t>
            </a:r>
          </a:p>
          <a:p>
            <a:pPr lvl="2"/>
            <a:r>
              <a:rPr lang="en-US" sz="2400"/>
              <a:t>all processors snoop the bus, listening to addresses on this bus</a:t>
            </a:r>
          </a:p>
          <a:p>
            <a:pPr lvl="2"/>
            <a:r>
              <a:rPr lang="en-US" sz="2400"/>
              <a:t>if the address is in my cache, invalidate my copy</a:t>
            </a:r>
          </a:p>
          <a:p>
            <a:r>
              <a:rPr lang="en-US" sz="2800"/>
              <a:t>Serialization of bus access enforces write serialization</a:t>
            </a:r>
          </a:p>
          <a:p>
            <a:endParaRPr lang="en-US" sz="2800"/>
          </a:p>
          <a:p>
            <a:r>
              <a:rPr lang="en-US" sz="2800"/>
              <a:t>Where is the most recent value?</a:t>
            </a:r>
          </a:p>
          <a:p>
            <a:pPr lvl="1"/>
            <a:r>
              <a:rPr lang="en-US" sz="2400"/>
              <a:t>Easy for write-through caches: in the memory (or next cache level)</a:t>
            </a:r>
          </a:p>
          <a:p>
            <a:pPr lvl="1"/>
            <a:r>
              <a:rPr lang="en-US" sz="2400"/>
              <a:t>For write-back caches, again use snooping</a:t>
            </a:r>
          </a:p>
          <a:p>
            <a:endParaRPr lang="en-US" sz="2800"/>
          </a:p>
          <a:p>
            <a:r>
              <a:rPr lang="en-US" sz="2800"/>
              <a:t>Can use cache tags to implement snooping</a:t>
            </a:r>
          </a:p>
          <a:p>
            <a:pPr lvl="1"/>
            <a:r>
              <a:rPr lang="en-US" sz="2400"/>
              <a:t>Might interfere with cache accesses coming from CPU</a:t>
            </a:r>
          </a:p>
          <a:p>
            <a:pPr lvl="1"/>
            <a:r>
              <a:rPr lang="en-US" sz="2400"/>
              <a:t>Duplicate tags, or employ multilevel cache with inclusion</a:t>
            </a:r>
            <a:endParaRPr lang="en-GB" sz="240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9408368" y="2051579"/>
            <a:ext cx="2376264" cy="4386949"/>
            <a:chOff x="4512" y="1872"/>
            <a:chExt cx="1248" cy="2304"/>
          </a:xfrm>
        </p:grpSpPr>
        <p:sp>
          <p:nvSpPr>
            <p:cNvPr id="363525" name="Rectangle 5"/>
            <p:cNvSpPr>
              <a:spLocks noChangeArrowheads="1"/>
            </p:cNvSpPr>
            <p:nvPr/>
          </p:nvSpPr>
          <p:spPr bwMode="auto">
            <a:xfrm>
              <a:off x="4512" y="3696"/>
              <a:ext cx="1152" cy="48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Memory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512" y="1872"/>
              <a:ext cx="1008" cy="1152"/>
              <a:chOff x="960" y="2064"/>
              <a:chExt cx="1008" cy="1152"/>
            </a:xfrm>
          </p:grpSpPr>
          <p:sp>
            <p:nvSpPr>
              <p:cNvPr id="363527" name="Rectangle 7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41" name="Rectangle 8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6642" name="Rectangle 9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6643" name="Text Box 10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26644" name="Text Box 11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26645" name="Line 12"/>
              <p:cNvSpPr>
                <a:spLocks noChangeShapeType="1"/>
              </p:cNvSpPr>
              <p:nvPr/>
            </p:nvSpPr>
            <p:spPr bwMode="auto">
              <a:xfrm>
                <a:off x="1460" y="2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6635" name="Line 13"/>
            <p:cNvSpPr>
              <a:spLocks noChangeShapeType="1"/>
            </p:cNvSpPr>
            <p:nvPr/>
          </p:nvSpPr>
          <p:spPr bwMode="auto">
            <a:xfrm>
              <a:off x="4512" y="3360"/>
              <a:ext cx="124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636" name="Line 14"/>
            <p:cNvSpPr>
              <a:spLocks noChangeShapeType="1"/>
            </p:cNvSpPr>
            <p:nvPr/>
          </p:nvSpPr>
          <p:spPr bwMode="auto">
            <a:xfrm>
              <a:off x="4992" y="3024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637" name="Line 15"/>
            <p:cNvSpPr>
              <a:spLocks noChangeShapeType="1"/>
            </p:cNvSpPr>
            <p:nvPr/>
          </p:nvSpPr>
          <p:spPr bwMode="auto">
            <a:xfrm>
              <a:off x="4992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638" name="Text Box 18"/>
            <p:cNvSpPr txBox="1">
              <a:spLocks noChangeArrowheads="1"/>
            </p:cNvSpPr>
            <p:nvPr/>
          </p:nvSpPr>
          <p:spPr bwMode="auto">
            <a:xfrm>
              <a:off x="5318" y="305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639" name="Text Box 19"/>
            <p:cNvSpPr txBox="1">
              <a:spLocks noChangeArrowheads="1"/>
            </p:cNvSpPr>
            <p:nvPr/>
          </p:nvSpPr>
          <p:spPr bwMode="auto">
            <a:xfrm>
              <a:off x="5222" y="3050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Bus</a:t>
              </a:r>
            </a:p>
          </p:txBody>
        </p:sp>
      </p:grpSp>
      <p:sp>
        <p:nvSpPr>
          <p:cNvPr id="26632" name="Text Box 21"/>
          <p:cNvSpPr txBox="1">
            <a:spLocks noChangeArrowheads="1"/>
          </p:cNvSpPr>
          <p:nvPr/>
        </p:nvSpPr>
        <p:spPr bwMode="auto">
          <a:xfrm>
            <a:off x="10128448" y="1556792"/>
            <a:ext cx="78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solidFill>
                  <a:srgbClr val="000000"/>
                </a:solidFill>
                <a:latin typeface="Times New Roman" charset="0"/>
              </a:rPr>
              <a:t>core</a:t>
            </a:r>
            <a:r>
              <a:rPr lang="en-US" i="1" baseline="-25000">
                <a:solidFill>
                  <a:srgbClr val="000000"/>
                </a:solidFill>
                <a:latin typeface="Times New Roman" charset="0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3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63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3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Finite State Machine controllers (per cache)</a:t>
            </a:r>
          </a:p>
        </p:txBody>
      </p:sp>
      <p:sp>
        <p:nvSpPr>
          <p:cNvPr id="46" name="Content Placeholder 45"/>
          <p:cNvSpPr>
            <a:spLocks noGrp="1"/>
          </p:cNvSpPr>
          <p:nvPr>
            <p:ph idx="1"/>
          </p:nvPr>
        </p:nvSpPr>
        <p:spPr>
          <a:xfrm>
            <a:off x="263352" y="5589240"/>
            <a:ext cx="11446933" cy="1008112"/>
          </a:xfrm>
        </p:spPr>
        <p:txBody>
          <a:bodyPr/>
          <a:lstStyle/>
          <a:p>
            <a:r>
              <a:rPr lang="en-US"/>
              <a:t>Note: in i7 the L3 cache is performing most of the coherency control</a:t>
            </a:r>
          </a:p>
          <a:p>
            <a:pPr lvl="1"/>
            <a:r>
              <a:rPr lang="en-US"/>
              <a:t>L3 contains e.g. 4 extra bits per cache block, 1 bit / core  stating in which core (either in L1 or L2)  a (shared) copy of the data is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911424" y="1628800"/>
            <a:ext cx="7704856" cy="3657600"/>
            <a:chOff x="2351584" y="1700808"/>
            <a:chExt cx="7704856" cy="36576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51584" y="4596408"/>
              <a:ext cx="7704856" cy="76200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Memory (or higher level Cache)</a:t>
              </a:r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351584" y="1700808"/>
              <a:ext cx="1600200" cy="1828800"/>
              <a:chOff x="960" y="2064"/>
              <a:chExt cx="1008" cy="115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6" name="Text Box 11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1460" y="2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7" name="Line 13"/>
            <p:cNvSpPr>
              <a:spLocks noChangeShapeType="1"/>
            </p:cNvSpPr>
            <p:nvPr/>
          </p:nvSpPr>
          <p:spPr bwMode="auto">
            <a:xfrm flipV="1">
              <a:off x="2351584" y="4005064"/>
              <a:ext cx="7632848" cy="579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3113584" y="3529608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4439816" y="4077072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3631109" y="3570883"/>
              <a:ext cx="184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4919657" y="3954996"/>
              <a:ext cx="25106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Snoop on this Bus </a:t>
              </a:r>
            </a:p>
          </p:txBody>
        </p:sp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4367808" y="1700808"/>
              <a:ext cx="1600200" cy="1828800"/>
              <a:chOff x="960" y="2064"/>
              <a:chExt cx="1008" cy="1152"/>
            </a:xfrm>
          </p:grpSpPr>
          <p:sp>
            <p:nvSpPr>
              <p:cNvPr id="19" name="Rectangle 7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1" name="Rectangle 9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2" name="Text Box 10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23" name="Text Box 11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24" name="Line 12"/>
              <p:cNvSpPr>
                <a:spLocks noChangeShapeType="1"/>
              </p:cNvSpPr>
              <p:nvPr/>
            </p:nvSpPr>
            <p:spPr bwMode="auto">
              <a:xfrm>
                <a:off x="1460" y="2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6384032" y="1700808"/>
              <a:ext cx="1600200" cy="1828800"/>
              <a:chOff x="960" y="2064"/>
              <a:chExt cx="1008" cy="1152"/>
            </a:xfrm>
          </p:grpSpPr>
          <p:sp>
            <p:nvSpPr>
              <p:cNvPr id="26" name="Rectangle 7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8" name="Rectangle 9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31" name="Line 12"/>
              <p:cNvSpPr>
                <a:spLocks noChangeShapeType="1"/>
              </p:cNvSpPr>
              <p:nvPr/>
            </p:nvSpPr>
            <p:spPr bwMode="auto">
              <a:xfrm>
                <a:off x="1460" y="2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32" name="Group 6"/>
            <p:cNvGrpSpPr>
              <a:grpSpLocks/>
            </p:cNvGrpSpPr>
            <p:nvPr/>
          </p:nvGrpSpPr>
          <p:grpSpPr bwMode="auto">
            <a:xfrm>
              <a:off x="8400256" y="1700808"/>
              <a:ext cx="1600200" cy="1828800"/>
              <a:chOff x="960" y="2064"/>
              <a:chExt cx="1008" cy="115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35" name="Rectangle 9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36" name="Text Box 10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38" name="Line 12"/>
              <p:cNvSpPr>
                <a:spLocks noChangeShapeType="1"/>
              </p:cNvSpPr>
              <p:nvPr/>
            </p:nvSpPr>
            <p:spPr bwMode="auto">
              <a:xfrm>
                <a:off x="1460" y="2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>
              <a:off x="5159896" y="3501008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7206208" y="3472408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1" name="Line 14"/>
            <p:cNvSpPr>
              <a:spLocks noChangeShapeType="1"/>
            </p:cNvSpPr>
            <p:nvPr/>
          </p:nvSpPr>
          <p:spPr bwMode="auto">
            <a:xfrm>
              <a:off x="9252520" y="3443808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>
              <a:off x="7896200" y="4005064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44" name="Rounded Rectangular Callout 43"/>
          <p:cNvSpPr/>
          <p:nvPr/>
        </p:nvSpPr>
        <p:spPr bwMode="auto">
          <a:xfrm>
            <a:off x="9408368" y="1916832"/>
            <a:ext cx="2088232" cy="1080120"/>
          </a:xfrm>
          <a:prstGeom prst="wedgeRoundRectCallout">
            <a:avLst>
              <a:gd name="adj1" fmla="val -127744"/>
              <a:gd name="adj2" fmla="val -6124"/>
              <a:gd name="adj3" fmla="val 16667"/>
            </a:avLst>
          </a:prstGeom>
          <a:solidFill>
            <a:srgbClr val="99FFCC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/>
              <a:t>FSM 1</a:t>
            </a:r>
            <a:r>
              <a:rPr lang="en-US" sz="1800"/>
              <a:t>, dealing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with</a:t>
            </a:r>
            <a:r>
              <a:rPr kumimoji="0" lang="en-US" sz="1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CPU requests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aseline="0"/>
              <a:t>to</a:t>
            </a:r>
            <a:r>
              <a:rPr lang="en-US" sz="1800"/>
              <a:t> the cache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ounded Rectangular Callout 44"/>
          <p:cNvSpPr/>
          <p:nvPr/>
        </p:nvSpPr>
        <p:spPr bwMode="auto">
          <a:xfrm>
            <a:off x="9264352" y="3356992"/>
            <a:ext cx="2592288" cy="1080120"/>
          </a:xfrm>
          <a:prstGeom prst="wedgeRoundRectCallout">
            <a:avLst>
              <a:gd name="adj1" fmla="val -115981"/>
              <a:gd name="adj2" fmla="val -25969"/>
              <a:gd name="adj3" fmla="val 16667"/>
            </a:avLst>
          </a:prstGeom>
          <a:solidFill>
            <a:srgbClr val="99FFCC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/>
              <a:t>FSM 2</a:t>
            </a:r>
            <a:r>
              <a:rPr lang="en-US" sz="1800"/>
              <a:t>, dealing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with</a:t>
            </a:r>
            <a:r>
              <a:rPr kumimoji="0" lang="en-US" sz="1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</a:rPr>
              <a:t> BUS requests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aseline="0"/>
              <a:t>to</a:t>
            </a:r>
            <a:r>
              <a:rPr lang="en-US" sz="1800"/>
              <a:t> the cache, snooping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72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/>
      <p:bldP spid="44" grpId="0" animBg="1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FSM 1: Snoopy-Cache State Machine-1 (MSI protocol) </a:t>
            </a:r>
          </a:p>
        </p:txBody>
      </p:sp>
      <p:sp>
        <p:nvSpPr>
          <p:cNvPr id="276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State machine for </a:t>
            </a:r>
            <a:r>
              <a:rPr lang="en-GB" b="1">
                <a:solidFill>
                  <a:schemeClr val="accent2"/>
                </a:solidFill>
              </a:rPr>
              <a:t>CPU requests</a:t>
            </a:r>
          </a:p>
          <a:p>
            <a:r>
              <a:rPr lang="en-GB"/>
              <a:t>updates the state </a:t>
            </a:r>
            <a:br>
              <a:rPr lang="en-GB"/>
            </a:br>
            <a:r>
              <a:rPr lang="en-GB"/>
              <a:t>of accessed </a:t>
            </a:r>
            <a:r>
              <a:rPr lang="en-GB" b="1">
                <a:solidFill>
                  <a:schemeClr val="accent2"/>
                </a:solidFill>
              </a:rPr>
              <a:t>cache blocks</a:t>
            </a:r>
          </a:p>
          <a:p>
            <a:r>
              <a:rPr lang="en-GB">
                <a:solidFill>
                  <a:srgbClr val="000000"/>
                </a:solidFill>
              </a:rPr>
              <a:t>Cache Block State can be</a:t>
            </a:r>
          </a:p>
          <a:p>
            <a:pPr marL="825500" lvl="1" indent="-342900"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Invalid,</a:t>
            </a:r>
          </a:p>
          <a:p>
            <a:pPr marL="825500" lvl="1" indent="-342900"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Shared, or</a:t>
            </a:r>
          </a:p>
          <a:p>
            <a:pPr marL="825500" lvl="1" indent="-342900"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Exclusive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/>
              <a:t>CPU can do </a:t>
            </a:r>
            <a:r>
              <a:rPr lang="en-GB" sz="2200">
                <a:solidFill>
                  <a:srgbClr val="00B050"/>
                </a:solidFill>
              </a:rPr>
              <a:t>Read</a:t>
            </a:r>
            <a:r>
              <a:rPr lang="en-GB" sz="2200"/>
              <a:t> or </a:t>
            </a:r>
            <a:r>
              <a:rPr lang="en-GB" sz="2200">
                <a:solidFill>
                  <a:srgbClr val="00B050"/>
                </a:solidFill>
              </a:rPr>
              <a:t>Write</a:t>
            </a:r>
          </a:p>
          <a:p>
            <a:pPr marL="825500" lvl="1" indent="-342900">
              <a:buFont typeface="Arial" panose="020B0604020202020204" pitchFamily="34" charset="0"/>
              <a:buChar char="•"/>
            </a:pPr>
            <a:r>
              <a:rPr lang="en-GB" sz="2000"/>
              <a:t>can be </a:t>
            </a:r>
            <a:r>
              <a:rPr lang="en-GB" sz="2000">
                <a:solidFill>
                  <a:schemeClr val="accent2"/>
                </a:solidFill>
              </a:rPr>
              <a:t>miss or hit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56616" y="866461"/>
            <a:ext cx="7942062" cy="5730891"/>
            <a:chOff x="2833101" y="863600"/>
            <a:chExt cx="7942062" cy="5730891"/>
          </a:xfrm>
        </p:grpSpPr>
        <p:sp>
          <p:nvSpPr>
            <p:cNvPr id="27653" name="Oval 21"/>
            <p:cNvSpPr>
              <a:spLocks noChangeArrowheads="1"/>
            </p:cNvSpPr>
            <p:nvPr/>
          </p:nvSpPr>
          <p:spPr bwMode="auto">
            <a:xfrm>
              <a:off x="8185150" y="1365250"/>
              <a:ext cx="1403350" cy="1346200"/>
            </a:xfrm>
            <a:prstGeom prst="ellipse">
              <a:avLst/>
            </a:prstGeom>
            <a:solidFill>
              <a:srgbClr val="CCEC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54" name="Oval 22"/>
            <p:cNvSpPr>
              <a:spLocks noChangeArrowheads="1"/>
            </p:cNvSpPr>
            <p:nvPr/>
          </p:nvSpPr>
          <p:spPr bwMode="auto">
            <a:xfrm>
              <a:off x="4794250" y="4851400"/>
              <a:ext cx="1403350" cy="1346200"/>
            </a:xfrm>
            <a:prstGeom prst="ellipse">
              <a:avLst/>
            </a:prstGeom>
            <a:solidFill>
              <a:srgbClr val="CCEC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55" name="Oval 20"/>
            <p:cNvSpPr>
              <a:spLocks noChangeArrowheads="1"/>
            </p:cNvSpPr>
            <p:nvPr/>
          </p:nvSpPr>
          <p:spPr bwMode="auto">
            <a:xfrm>
              <a:off x="4794250" y="1365250"/>
              <a:ext cx="1403350" cy="1346200"/>
            </a:xfrm>
            <a:prstGeom prst="ellipse">
              <a:avLst/>
            </a:prstGeom>
            <a:solidFill>
              <a:srgbClr val="CCECFF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58" name="Rectangle 4"/>
            <p:cNvSpPr>
              <a:spLocks noChangeArrowheads="1"/>
            </p:cNvSpPr>
            <p:nvPr/>
          </p:nvSpPr>
          <p:spPr bwMode="auto">
            <a:xfrm>
              <a:off x="4324350" y="1047750"/>
              <a:ext cx="6350" cy="635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59" name="Rectangle 5"/>
            <p:cNvSpPr>
              <a:spLocks noChangeArrowheads="1"/>
            </p:cNvSpPr>
            <p:nvPr/>
          </p:nvSpPr>
          <p:spPr bwMode="auto">
            <a:xfrm>
              <a:off x="5033964" y="1863726"/>
              <a:ext cx="913713" cy="366767"/>
            </a:xfrm>
            <a:prstGeom prst="rect">
              <a:avLst/>
            </a:prstGeom>
            <a:solidFill>
              <a:srgbClr val="CCECFF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Invalid</a:t>
              </a:r>
            </a:p>
          </p:txBody>
        </p:sp>
        <p:sp>
          <p:nvSpPr>
            <p:cNvPr id="27660" name="Rectangle 6"/>
            <p:cNvSpPr>
              <a:spLocks noChangeArrowheads="1"/>
            </p:cNvSpPr>
            <p:nvPr/>
          </p:nvSpPr>
          <p:spPr bwMode="auto">
            <a:xfrm>
              <a:off x="8192169" y="1692276"/>
              <a:ext cx="1440756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Shared</a:t>
              </a:r>
            </a:p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(read-only)</a:t>
              </a:r>
            </a:p>
          </p:txBody>
        </p:sp>
        <p:sp>
          <p:nvSpPr>
            <p:cNvPr id="27661" name="Rectangle 7"/>
            <p:cNvSpPr>
              <a:spLocks noChangeArrowheads="1"/>
            </p:cNvSpPr>
            <p:nvPr/>
          </p:nvSpPr>
          <p:spPr bwMode="auto">
            <a:xfrm>
              <a:off x="4808389" y="5158637"/>
              <a:ext cx="1440011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Exclusive</a:t>
              </a:r>
            </a:p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(read/write)</a:t>
              </a:r>
            </a:p>
          </p:txBody>
        </p:sp>
        <p:sp>
          <p:nvSpPr>
            <p:cNvPr id="27662" name="Rectangle 8"/>
            <p:cNvSpPr>
              <a:spLocks noChangeArrowheads="1"/>
            </p:cNvSpPr>
            <p:nvPr/>
          </p:nvSpPr>
          <p:spPr bwMode="auto">
            <a:xfrm>
              <a:off x="6248401" y="1676401"/>
              <a:ext cx="1298433" cy="366767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CC00"/>
                  </a:solidFill>
                  <a:latin typeface="Arial" charset="0"/>
                </a:rPr>
                <a:t>CPU Read</a:t>
              </a:r>
            </a:p>
          </p:txBody>
        </p:sp>
        <p:sp>
          <p:nvSpPr>
            <p:cNvPr id="27663" name="Rectangle 9"/>
            <p:cNvSpPr>
              <a:spLocks noChangeArrowheads="1"/>
            </p:cNvSpPr>
            <p:nvPr/>
          </p:nvSpPr>
          <p:spPr bwMode="auto">
            <a:xfrm>
              <a:off x="4919664" y="2930525"/>
              <a:ext cx="1298575" cy="36353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CPU Write</a:t>
              </a:r>
            </a:p>
          </p:txBody>
        </p:sp>
        <p:sp>
          <p:nvSpPr>
            <p:cNvPr id="27664" name="Rectangle 10"/>
            <p:cNvSpPr>
              <a:spLocks noChangeArrowheads="1"/>
            </p:cNvSpPr>
            <p:nvPr/>
          </p:nvSpPr>
          <p:spPr bwMode="auto">
            <a:xfrm>
              <a:off x="8615363" y="911226"/>
              <a:ext cx="1644682" cy="366767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CC00"/>
                  </a:solidFill>
                  <a:latin typeface="Arial" charset="0"/>
                </a:rPr>
                <a:t>CPU Read hit</a:t>
              </a:r>
            </a:p>
          </p:txBody>
        </p:sp>
        <p:sp>
          <p:nvSpPr>
            <p:cNvPr id="27665" name="Rectangle 11"/>
            <p:cNvSpPr>
              <a:spLocks noChangeArrowheads="1"/>
            </p:cNvSpPr>
            <p:nvPr/>
          </p:nvSpPr>
          <p:spPr bwMode="auto">
            <a:xfrm>
              <a:off x="6291263" y="2130425"/>
              <a:ext cx="1824218" cy="64376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Place read miss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on bus</a:t>
              </a:r>
            </a:p>
          </p:txBody>
        </p:sp>
        <p:sp>
          <p:nvSpPr>
            <p:cNvPr id="27666" name="Rectangle 12"/>
            <p:cNvSpPr>
              <a:spLocks noChangeArrowheads="1"/>
            </p:cNvSpPr>
            <p:nvPr/>
          </p:nvSpPr>
          <p:spPr bwMode="auto">
            <a:xfrm>
              <a:off x="4038601" y="3581401"/>
              <a:ext cx="1412875" cy="638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Place Write </a:t>
              </a:r>
              <a:br>
                <a:rPr lang="en-GB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Miss on bus</a:t>
              </a:r>
            </a:p>
          </p:txBody>
        </p:sp>
        <p:sp>
          <p:nvSpPr>
            <p:cNvPr id="27667" name="Rectangle 13"/>
            <p:cNvSpPr>
              <a:spLocks noChangeArrowheads="1"/>
            </p:cNvSpPr>
            <p:nvPr/>
          </p:nvSpPr>
          <p:spPr bwMode="auto">
            <a:xfrm>
              <a:off x="6005514" y="3216276"/>
              <a:ext cx="1857375" cy="638175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CC00"/>
                  </a:solidFill>
                  <a:latin typeface="Arial" charset="0"/>
                </a:rPr>
                <a:t>CPU read miss</a:t>
              </a:r>
              <a:endParaRPr lang="en-GB" sz="1800">
                <a:solidFill>
                  <a:srgbClr val="00CC00"/>
                </a:solidFill>
                <a:latin typeface="Arial" charset="0"/>
              </a:endParaRP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Write back block</a:t>
              </a:r>
            </a:p>
          </p:txBody>
        </p:sp>
        <p:sp>
          <p:nvSpPr>
            <p:cNvPr id="27668" name="Rectangle 14"/>
            <p:cNvSpPr>
              <a:spLocks noChangeArrowheads="1"/>
            </p:cNvSpPr>
            <p:nvPr/>
          </p:nvSpPr>
          <p:spPr bwMode="auto">
            <a:xfrm>
              <a:off x="7034214" y="4416426"/>
              <a:ext cx="2657475" cy="638175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CPU Write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Place Write Miss on Bus</a:t>
              </a:r>
            </a:p>
          </p:txBody>
        </p:sp>
        <p:sp>
          <p:nvSpPr>
            <p:cNvPr id="27669" name="Rectangle 15"/>
            <p:cNvSpPr>
              <a:spLocks noChangeArrowheads="1"/>
            </p:cNvSpPr>
            <p:nvPr/>
          </p:nvSpPr>
          <p:spPr bwMode="auto">
            <a:xfrm>
              <a:off x="8886825" y="2857500"/>
              <a:ext cx="1888338" cy="920765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CC00"/>
                  </a:solidFill>
                  <a:latin typeface="Arial" charset="0"/>
                </a:rPr>
                <a:t>CPU Read miss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Place read miss 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on bus</a:t>
              </a:r>
            </a:p>
          </p:txBody>
        </p:sp>
        <p:sp>
          <p:nvSpPr>
            <p:cNvPr id="27670" name="Rectangle 16"/>
            <p:cNvSpPr>
              <a:spLocks noChangeArrowheads="1"/>
            </p:cNvSpPr>
            <p:nvPr/>
          </p:nvSpPr>
          <p:spPr bwMode="auto">
            <a:xfrm>
              <a:off x="6767513" y="5673726"/>
              <a:ext cx="2606484" cy="920765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CPU Write Miss</a:t>
              </a:r>
              <a:endParaRPr lang="en-GB" sz="1800">
                <a:solidFill>
                  <a:srgbClr val="FF0000"/>
                </a:solidFill>
                <a:latin typeface="Arial" charset="0"/>
              </a:endParaRP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Write back cache block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Place write miss on bus</a:t>
              </a:r>
            </a:p>
          </p:txBody>
        </p:sp>
        <p:sp>
          <p:nvSpPr>
            <p:cNvPr id="27671" name="Rectangle 17"/>
            <p:cNvSpPr>
              <a:spLocks noChangeArrowheads="1"/>
            </p:cNvSpPr>
            <p:nvPr/>
          </p:nvSpPr>
          <p:spPr bwMode="auto">
            <a:xfrm>
              <a:off x="2833101" y="5158637"/>
              <a:ext cx="1619034" cy="64376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CC00"/>
                  </a:solidFill>
                  <a:latin typeface="Arial" charset="0"/>
                </a:rPr>
                <a:t>CPU read hit</a:t>
              </a:r>
              <a:endParaRPr lang="en-GB" sz="1800">
                <a:solidFill>
                  <a:srgbClr val="00CC00"/>
                </a:solidFill>
                <a:latin typeface="Arial" charset="0"/>
              </a:endParaRPr>
            </a:p>
            <a:p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CPU write hit</a:t>
              </a:r>
            </a:p>
          </p:txBody>
        </p:sp>
        <p:sp>
          <p:nvSpPr>
            <p:cNvPr id="27673" name="Line 23"/>
            <p:cNvSpPr>
              <a:spLocks noChangeShapeType="1"/>
            </p:cNvSpPr>
            <p:nvPr/>
          </p:nvSpPr>
          <p:spPr bwMode="auto">
            <a:xfrm>
              <a:off x="6210300" y="2114550"/>
              <a:ext cx="200025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74" name="Line 24"/>
            <p:cNvSpPr>
              <a:spLocks noChangeShapeType="1"/>
            </p:cNvSpPr>
            <p:nvPr/>
          </p:nvSpPr>
          <p:spPr bwMode="auto">
            <a:xfrm>
              <a:off x="5467350" y="2705100"/>
              <a:ext cx="0" cy="211455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75" name="Line 25"/>
            <p:cNvSpPr>
              <a:spLocks noChangeShapeType="1"/>
            </p:cNvSpPr>
            <p:nvPr/>
          </p:nvSpPr>
          <p:spPr bwMode="auto">
            <a:xfrm flipV="1">
              <a:off x="5962650" y="2533650"/>
              <a:ext cx="2381250" cy="24384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76" name="Line 26"/>
            <p:cNvSpPr>
              <a:spLocks noChangeShapeType="1"/>
            </p:cNvSpPr>
            <p:nvPr/>
          </p:nvSpPr>
          <p:spPr bwMode="auto">
            <a:xfrm flipV="1">
              <a:off x="6172200" y="2724150"/>
              <a:ext cx="2495550" cy="253365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77" name="Freeform 31"/>
            <p:cNvSpPr>
              <a:spLocks/>
            </p:cNvSpPr>
            <p:nvPr/>
          </p:nvSpPr>
          <p:spPr bwMode="auto">
            <a:xfrm>
              <a:off x="4279900" y="4711700"/>
              <a:ext cx="825500" cy="800100"/>
            </a:xfrm>
            <a:custGeom>
              <a:avLst/>
              <a:gdLst>
                <a:gd name="T0" fmla="*/ 2147483647 w 520"/>
                <a:gd name="T1" fmla="*/ 2147483647 h 504"/>
                <a:gd name="T2" fmla="*/ 2147483647 w 520"/>
                <a:gd name="T3" fmla="*/ 2147483647 h 504"/>
                <a:gd name="T4" fmla="*/ 2147483647 w 520"/>
                <a:gd name="T5" fmla="*/ 2147483647 h 504"/>
                <a:gd name="T6" fmla="*/ 2147483647 w 520"/>
                <a:gd name="T7" fmla="*/ 2147483647 h 504"/>
                <a:gd name="T8" fmla="*/ 2147483647 w 520"/>
                <a:gd name="T9" fmla="*/ 2147483647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0"/>
                <a:gd name="T16" fmla="*/ 0 h 504"/>
                <a:gd name="T17" fmla="*/ 520 w 520"/>
                <a:gd name="T18" fmla="*/ 504 h 5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0" h="504">
                  <a:moveTo>
                    <a:pt x="520" y="152"/>
                  </a:moveTo>
                  <a:cubicBezTo>
                    <a:pt x="464" y="84"/>
                    <a:pt x="408" y="16"/>
                    <a:pt x="328" y="8"/>
                  </a:cubicBezTo>
                  <a:cubicBezTo>
                    <a:pt x="248" y="0"/>
                    <a:pt x="80" y="32"/>
                    <a:pt x="40" y="104"/>
                  </a:cubicBezTo>
                  <a:cubicBezTo>
                    <a:pt x="0" y="176"/>
                    <a:pt x="40" y="376"/>
                    <a:pt x="88" y="440"/>
                  </a:cubicBezTo>
                  <a:cubicBezTo>
                    <a:pt x="136" y="504"/>
                    <a:pt x="232" y="496"/>
                    <a:pt x="328" y="488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78" name="Freeform 32"/>
            <p:cNvSpPr>
              <a:spLocks/>
            </p:cNvSpPr>
            <p:nvPr/>
          </p:nvSpPr>
          <p:spPr bwMode="auto">
            <a:xfrm flipH="1" flipV="1">
              <a:off x="5867400" y="5516563"/>
              <a:ext cx="825500" cy="800100"/>
            </a:xfrm>
            <a:custGeom>
              <a:avLst/>
              <a:gdLst>
                <a:gd name="T0" fmla="*/ 2147483647 w 520"/>
                <a:gd name="T1" fmla="*/ 2147483647 h 504"/>
                <a:gd name="T2" fmla="*/ 2147483647 w 520"/>
                <a:gd name="T3" fmla="*/ 2147483647 h 504"/>
                <a:gd name="T4" fmla="*/ 2147483647 w 520"/>
                <a:gd name="T5" fmla="*/ 2147483647 h 504"/>
                <a:gd name="T6" fmla="*/ 2147483647 w 520"/>
                <a:gd name="T7" fmla="*/ 2147483647 h 504"/>
                <a:gd name="T8" fmla="*/ 2147483647 w 520"/>
                <a:gd name="T9" fmla="*/ 2147483647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0"/>
                <a:gd name="T16" fmla="*/ 0 h 504"/>
                <a:gd name="T17" fmla="*/ 520 w 520"/>
                <a:gd name="T18" fmla="*/ 504 h 5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0" h="504">
                  <a:moveTo>
                    <a:pt x="520" y="152"/>
                  </a:moveTo>
                  <a:cubicBezTo>
                    <a:pt x="464" y="84"/>
                    <a:pt x="408" y="16"/>
                    <a:pt x="328" y="8"/>
                  </a:cubicBezTo>
                  <a:cubicBezTo>
                    <a:pt x="248" y="0"/>
                    <a:pt x="80" y="32"/>
                    <a:pt x="40" y="104"/>
                  </a:cubicBezTo>
                  <a:cubicBezTo>
                    <a:pt x="0" y="176"/>
                    <a:pt x="40" y="376"/>
                    <a:pt x="88" y="440"/>
                  </a:cubicBezTo>
                  <a:cubicBezTo>
                    <a:pt x="136" y="504"/>
                    <a:pt x="232" y="496"/>
                    <a:pt x="328" y="488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79" name="Freeform 33"/>
            <p:cNvSpPr>
              <a:spLocks/>
            </p:cNvSpPr>
            <p:nvPr/>
          </p:nvSpPr>
          <p:spPr bwMode="auto">
            <a:xfrm flipH="1" flipV="1">
              <a:off x="9296400" y="2057400"/>
              <a:ext cx="825500" cy="800100"/>
            </a:xfrm>
            <a:custGeom>
              <a:avLst/>
              <a:gdLst>
                <a:gd name="T0" fmla="*/ 2147483647 w 520"/>
                <a:gd name="T1" fmla="*/ 2147483647 h 504"/>
                <a:gd name="T2" fmla="*/ 2147483647 w 520"/>
                <a:gd name="T3" fmla="*/ 2147483647 h 504"/>
                <a:gd name="T4" fmla="*/ 2147483647 w 520"/>
                <a:gd name="T5" fmla="*/ 2147483647 h 504"/>
                <a:gd name="T6" fmla="*/ 2147483647 w 520"/>
                <a:gd name="T7" fmla="*/ 2147483647 h 504"/>
                <a:gd name="T8" fmla="*/ 2147483647 w 520"/>
                <a:gd name="T9" fmla="*/ 2147483647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0"/>
                <a:gd name="T16" fmla="*/ 0 h 504"/>
                <a:gd name="T17" fmla="*/ 520 w 520"/>
                <a:gd name="T18" fmla="*/ 504 h 5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0" h="504">
                  <a:moveTo>
                    <a:pt x="520" y="152"/>
                  </a:moveTo>
                  <a:cubicBezTo>
                    <a:pt x="464" y="84"/>
                    <a:pt x="408" y="16"/>
                    <a:pt x="328" y="8"/>
                  </a:cubicBezTo>
                  <a:cubicBezTo>
                    <a:pt x="248" y="0"/>
                    <a:pt x="80" y="32"/>
                    <a:pt x="40" y="104"/>
                  </a:cubicBezTo>
                  <a:cubicBezTo>
                    <a:pt x="0" y="176"/>
                    <a:pt x="40" y="376"/>
                    <a:pt x="88" y="440"/>
                  </a:cubicBezTo>
                  <a:cubicBezTo>
                    <a:pt x="136" y="504"/>
                    <a:pt x="232" y="496"/>
                    <a:pt x="328" y="488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680" name="Freeform 34"/>
            <p:cNvSpPr>
              <a:spLocks/>
            </p:cNvSpPr>
            <p:nvPr/>
          </p:nvSpPr>
          <p:spPr bwMode="auto">
            <a:xfrm>
              <a:off x="7886700" y="863600"/>
              <a:ext cx="800100" cy="812800"/>
            </a:xfrm>
            <a:custGeom>
              <a:avLst/>
              <a:gdLst>
                <a:gd name="T0" fmla="*/ 2147483647 w 504"/>
                <a:gd name="T1" fmla="*/ 2147483647 h 512"/>
                <a:gd name="T2" fmla="*/ 2147483647 w 504"/>
                <a:gd name="T3" fmla="*/ 2147483647 h 512"/>
                <a:gd name="T4" fmla="*/ 2147483647 w 504"/>
                <a:gd name="T5" fmla="*/ 2147483647 h 512"/>
                <a:gd name="T6" fmla="*/ 2147483647 w 504"/>
                <a:gd name="T7" fmla="*/ 2147483647 h 512"/>
                <a:gd name="T8" fmla="*/ 2147483647 w 504"/>
                <a:gd name="T9" fmla="*/ 2147483647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4"/>
                <a:gd name="T16" fmla="*/ 0 h 512"/>
                <a:gd name="T17" fmla="*/ 504 w 504"/>
                <a:gd name="T18" fmla="*/ 512 h 5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4" h="512">
                  <a:moveTo>
                    <a:pt x="264" y="512"/>
                  </a:moveTo>
                  <a:cubicBezTo>
                    <a:pt x="156" y="472"/>
                    <a:pt x="48" y="432"/>
                    <a:pt x="24" y="368"/>
                  </a:cubicBezTo>
                  <a:cubicBezTo>
                    <a:pt x="0" y="304"/>
                    <a:pt x="56" y="184"/>
                    <a:pt x="120" y="128"/>
                  </a:cubicBezTo>
                  <a:cubicBezTo>
                    <a:pt x="184" y="72"/>
                    <a:pt x="344" y="0"/>
                    <a:pt x="408" y="32"/>
                  </a:cubicBezTo>
                  <a:cubicBezTo>
                    <a:pt x="472" y="64"/>
                    <a:pt x="488" y="192"/>
                    <a:pt x="504" y="32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FSM 2: Snoopy-Cache State Machine-2 (MSI protocol)</a:t>
            </a:r>
          </a:p>
        </p:txBody>
      </p:sp>
      <p:sp>
        <p:nvSpPr>
          <p:cNvPr id="286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State machine for </a:t>
            </a:r>
            <a:r>
              <a:rPr lang="en-GB" b="1">
                <a:solidFill>
                  <a:schemeClr val="accent2"/>
                </a:solidFill>
              </a:rPr>
              <a:t>BUS requests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r>
              <a:rPr lang="en-GB"/>
              <a:t>also updates state of </a:t>
            </a:r>
            <a:br>
              <a:rPr lang="en-GB"/>
            </a:br>
            <a:r>
              <a:rPr lang="en-GB" b="1">
                <a:solidFill>
                  <a:schemeClr val="accent2"/>
                </a:solidFill>
              </a:rPr>
              <a:t>cache blocks</a:t>
            </a:r>
          </a:p>
          <a:p>
            <a:endParaRPr lang="en-GB" b="1">
              <a:solidFill>
                <a:schemeClr val="accent2"/>
              </a:solidFill>
            </a:endParaRPr>
          </a:p>
          <a:p>
            <a:endParaRPr lang="en-GB" b="1">
              <a:solidFill>
                <a:schemeClr val="accent2"/>
              </a:solidFill>
            </a:endParaRPr>
          </a:p>
          <a:p>
            <a:r>
              <a:rPr lang="en-GB">
                <a:solidFill>
                  <a:schemeClr val="tx2"/>
                </a:solidFill>
              </a:rPr>
              <a:t>Question</a:t>
            </a:r>
            <a:r>
              <a:rPr lang="en-GB" b="1">
                <a:solidFill>
                  <a:schemeClr val="accent2"/>
                </a:solidFill>
              </a:rPr>
              <a:t>: </a:t>
            </a:r>
          </a:p>
          <a:p>
            <a:pPr lvl="1"/>
            <a:r>
              <a:rPr lang="en-GB"/>
              <a:t>looking at diagram,</a:t>
            </a:r>
            <a:br>
              <a:rPr lang="en-GB"/>
            </a:br>
            <a:r>
              <a:rPr lang="en-GB"/>
              <a:t>how to get out of the </a:t>
            </a:r>
            <a:br>
              <a:rPr lang="en-GB"/>
            </a:br>
            <a:r>
              <a:rPr lang="en-GB"/>
              <a:t>invalid state?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1A0C090-4860-4D80-B90C-92379E9433D4}"/>
              </a:ext>
            </a:extLst>
          </p:cNvPr>
          <p:cNvGrpSpPr/>
          <p:nvPr/>
        </p:nvGrpSpPr>
        <p:grpSpPr>
          <a:xfrm>
            <a:off x="4727848" y="957264"/>
            <a:ext cx="5881367" cy="5418139"/>
            <a:chOff x="4259583" y="1047750"/>
            <a:chExt cx="5881367" cy="5418139"/>
          </a:xfrm>
        </p:grpSpPr>
        <p:sp>
          <p:nvSpPr>
            <p:cNvPr id="28677" name="Oval 12"/>
            <p:cNvSpPr>
              <a:spLocks noChangeArrowheads="1"/>
            </p:cNvSpPr>
            <p:nvPr/>
          </p:nvSpPr>
          <p:spPr bwMode="auto">
            <a:xfrm>
              <a:off x="5022850" y="1308101"/>
              <a:ext cx="1498600" cy="1438275"/>
            </a:xfrm>
            <a:prstGeom prst="ellipse">
              <a:avLst/>
            </a:prstGeom>
            <a:solidFill>
              <a:srgbClr val="CC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78" name="Oval 13"/>
            <p:cNvSpPr>
              <a:spLocks noChangeArrowheads="1"/>
            </p:cNvSpPr>
            <p:nvPr/>
          </p:nvSpPr>
          <p:spPr bwMode="auto">
            <a:xfrm>
              <a:off x="8642350" y="1308101"/>
              <a:ext cx="1498600" cy="1438275"/>
            </a:xfrm>
            <a:prstGeom prst="ellipse">
              <a:avLst/>
            </a:prstGeom>
            <a:solidFill>
              <a:srgbClr val="CC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79" name="Oval 14"/>
            <p:cNvSpPr>
              <a:spLocks noChangeArrowheads="1"/>
            </p:cNvSpPr>
            <p:nvPr/>
          </p:nvSpPr>
          <p:spPr bwMode="auto">
            <a:xfrm>
              <a:off x="5022850" y="5027614"/>
              <a:ext cx="1498600" cy="1438275"/>
            </a:xfrm>
            <a:prstGeom prst="ellipse">
              <a:avLst/>
            </a:prstGeom>
            <a:solidFill>
              <a:srgbClr val="CC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82" name="Rectangle 4"/>
            <p:cNvSpPr>
              <a:spLocks noChangeArrowheads="1"/>
            </p:cNvSpPr>
            <p:nvPr/>
          </p:nvSpPr>
          <p:spPr bwMode="auto">
            <a:xfrm>
              <a:off x="4324350" y="1047750"/>
              <a:ext cx="6350" cy="635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83" name="Rectangle 5"/>
            <p:cNvSpPr>
              <a:spLocks noChangeArrowheads="1"/>
            </p:cNvSpPr>
            <p:nvPr/>
          </p:nvSpPr>
          <p:spPr bwMode="auto">
            <a:xfrm>
              <a:off x="5243768" y="1806576"/>
              <a:ext cx="932509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Invalid</a:t>
              </a:r>
            </a:p>
          </p:txBody>
        </p:sp>
        <p:sp>
          <p:nvSpPr>
            <p:cNvPr id="28684" name="Rectangle 6"/>
            <p:cNvSpPr>
              <a:spLocks noChangeArrowheads="1"/>
            </p:cNvSpPr>
            <p:nvPr/>
          </p:nvSpPr>
          <p:spPr bwMode="auto">
            <a:xfrm>
              <a:off x="8688288" y="1673226"/>
              <a:ext cx="1387575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Shared</a:t>
              </a:r>
            </a:p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(read/only)</a:t>
              </a:r>
            </a:p>
          </p:txBody>
        </p:sp>
        <p:sp>
          <p:nvSpPr>
            <p:cNvPr id="28685" name="Rectangle 7"/>
            <p:cNvSpPr>
              <a:spLocks noChangeArrowheads="1"/>
            </p:cNvSpPr>
            <p:nvPr/>
          </p:nvSpPr>
          <p:spPr bwMode="auto">
            <a:xfrm>
              <a:off x="5059364" y="5305426"/>
              <a:ext cx="1417636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Exclusive</a:t>
              </a:r>
            </a:p>
            <a:p>
              <a:pPr algn="ctr"/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(read/writ</a:t>
              </a:r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e</a:t>
              </a:r>
              <a:r>
                <a:rPr lang="en-GB" sz="1800" b="1">
                  <a:solidFill>
                    <a:srgbClr val="000000"/>
                  </a:solidFill>
                  <a:latin typeface="Arial" charset="0"/>
                </a:rPr>
                <a:t>)</a:t>
              </a:r>
            </a:p>
          </p:txBody>
        </p:sp>
        <p:sp>
          <p:nvSpPr>
            <p:cNvPr id="28686" name="Rectangle 8"/>
            <p:cNvSpPr>
              <a:spLocks noChangeArrowheads="1"/>
            </p:cNvSpPr>
            <p:nvPr/>
          </p:nvSpPr>
          <p:spPr bwMode="auto">
            <a:xfrm>
              <a:off x="5746424" y="2863144"/>
              <a:ext cx="1875514" cy="9207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Write Back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Block; (abort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memory access)</a:t>
              </a:r>
            </a:p>
          </p:txBody>
        </p:sp>
        <p:sp>
          <p:nvSpPr>
            <p:cNvPr id="28687" name="Rectangle 9"/>
            <p:cNvSpPr>
              <a:spLocks noChangeArrowheads="1"/>
            </p:cNvSpPr>
            <p:nvPr/>
          </p:nvSpPr>
          <p:spPr bwMode="auto">
            <a:xfrm>
              <a:off x="4259583" y="4350510"/>
              <a:ext cx="1477970" cy="64376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Write miss </a:t>
              </a:r>
              <a:br>
                <a:rPr lang="en-GB" sz="1800" b="1">
                  <a:solidFill>
                    <a:srgbClr val="FF0000"/>
                  </a:solidFill>
                  <a:latin typeface="Arial" charset="0"/>
                </a:rPr>
              </a:br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for this block</a:t>
              </a:r>
            </a:p>
          </p:txBody>
        </p:sp>
        <p:sp>
          <p:nvSpPr>
            <p:cNvPr id="28688" name="Rectangle 10"/>
            <p:cNvSpPr>
              <a:spLocks noChangeArrowheads="1"/>
            </p:cNvSpPr>
            <p:nvPr/>
          </p:nvSpPr>
          <p:spPr bwMode="auto">
            <a:xfrm>
              <a:off x="6567481" y="4718809"/>
              <a:ext cx="1477970" cy="64376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00CC00"/>
                  </a:solidFill>
                  <a:latin typeface="Arial" charset="0"/>
                </a:rPr>
                <a:t>Read miss</a:t>
              </a:r>
              <a:r>
                <a:rPr lang="en-GB" sz="1800" b="1">
                  <a:solidFill>
                    <a:srgbClr val="3333CC"/>
                  </a:solidFill>
                  <a:latin typeface="Arial" charset="0"/>
                </a:rPr>
                <a:t> </a:t>
              </a:r>
              <a:br>
                <a:rPr lang="en-GB" sz="1800" b="1">
                  <a:solidFill>
                    <a:srgbClr val="3333CC"/>
                  </a:solidFill>
                  <a:latin typeface="Arial" charset="0"/>
                </a:rPr>
              </a:br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for this block</a:t>
              </a:r>
            </a:p>
          </p:txBody>
        </p:sp>
        <p:sp>
          <p:nvSpPr>
            <p:cNvPr id="28689" name="Rectangle 11"/>
            <p:cNvSpPr>
              <a:spLocks noChangeArrowheads="1"/>
            </p:cNvSpPr>
            <p:nvPr/>
          </p:nvSpPr>
          <p:spPr bwMode="auto">
            <a:xfrm>
              <a:off x="7099293" y="1484693"/>
              <a:ext cx="1477970" cy="64376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GB" sz="1800" b="1">
                  <a:solidFill>
                    <a:srgbClr val="FF0000"/>
                  </a:solidFill>
                  <a:latin typeface="Arial" charset="0"/>
                </a:rPr>
                <a:t>Write miss</a:t>
              </a:r>
              <a:r>
                <a:rPr lang="en-GB" sz="1800" b="1">
                  <a:solidFill>
                    <a:srgbClr val="CCCCFF"/>
                  </a:solidFill>
                  <a:latin typeface="Arial" charset="0"/>
                </a:rPr>
                <a:t> </a:t>
              </a:r>
              <a:br>
                <a:rPr lang="en-GB" sz="1800" b="1">
                  <a:solidFill>
                    <a:srgbClr val="CCCCFF"/>
                  </a:solidFill>
                  <a:latin typeface="Arial" charset="0"/>
                </a:rPr>
              </a:br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for this block</a:t>
              </a:r>
            </a:p>
          </p:txBody>
        </p:sp>
        <p:sp>
          <p:nvSpPr>
            <p:cNvPr id="28690" name="Line 15"/>
            <p:cNvSpPr>
              <a:spLocks noChangeShapeType="1"/>
            </p:cNvSpPr>
            <p:nvPr/>
          </p:nvSpPr>
          <p:spPr bwMode="auto">
            <a:xfrm>
              <a:off x="6534150" y="2108200"/>
              <a:ext cx="2135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91" name="Line 16"/>
            <p:cNvSpPr>
              <a:spLocks noChangeShapeType="1"/>
            </p:cNvSpPr>
            <p:nvPr/>
          </p:nvSpPr>
          <p:spPr bwMode="auto">
            <a:xfrm>
              <a:off x="5741988" y="2738439"/>
              <a:ext cx="0" cy="225583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92" name="Line 17"/>
            <p:cNvSpPr>
              <a:spLocks noChangeShapeType="1"/>
            </p:cNvSpPr>
            <p:nvPr/>
          </p:nvSpPr>
          <p:spPr bwMode="auto">
            <a:xfrm flipV="1">
              <a:off x="6270625" y="2554288"/>
              <a:ext cx="2541588" cy="26035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693" name="Rectangle 18"/>
            <p:cNvSpPr>
              <a:spLocks noChangeArrowheads="1"/>
            </p:cNvSpPr>
            <p:nvPr/>
          </p:nvSpPr>
          <p:spPr bwMode="auto">
            <a:xfrm>
              <a:off x="8045451" y="3306103"/>
              <a:ext cx="1917700" cy="9128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Write Back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Block; (abort</a:t>
              </a:r>
            </a:p>
            <a:p>
              <a:r>
                <a:rPr lang="en-GB" sz="1800">
                  <a:solidFill>
                    <a:srgbClr val="000000"/>
                  </a:solidFill>
                  <a:latin typeface="Arial" charset="0"/>
                </a:rPr>
                <a:t>memory access)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6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260648"/>
            <a:ext cx="11074400" cy="838200"/>
          </a:xfrm>
        </p:spPr>
        <p:txBody>
          <a:bodyPr/>
          <a:lstStyle/>
          <a:p>
            <a:pPr algn="l"/>
            <a:r>
              <a:rPr lang="en-US"/>
              <a:t>Responds to Events Caused by Processor (FSM 1)</a:t>
            </a:r>
            <a:endParaRPr lang="en-GB"/>
          </a:p>
        </p:txBody>
      </p:sp>
      <p:graphicFrame>
        <p:nvGraphicFramePr>
          <p:cNvPr id="35538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915891"/>
              </p:ext>
            </p:extLst>
          </p:nvPr>
        </p:nvGraphicFramePr>
        <p:xfrm>
          <a:off x="1919536" y="1196752"/>
          <a:ext cx="9937103" cy="5487469"/>
        </p:xfrm>
        <a:graphic>
          <a:graphicData uri="http://schemas.openxmlformats.org/drawingml/2006/table">
            <a:tbl>
              <a:tblPr/>
              <a:tblGrid>
                <a:gridCol w="1798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1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6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Event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State of block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in cache</a:t>
                      </a: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Action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hit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 or exclusive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data from cache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miss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invalid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place read miss on bus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miss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wrong block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(conflict miss): place read miss on bus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miss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conflict miss: write back block then place read miss on bus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hit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data in cache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hit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place write miss on bus (invalidates all other copies)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miss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invalid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place write miss on bus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miss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conflict miss: place write miss on bus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miss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conflict miss: write back block, then place write miss on bus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Responds to Events on Bus (FSM 2)</a:t>
            </a:r>
            <a:endParaRPr lang="en-GB"/>
          </a:p>
        </p:txBody>
      </p:sp>
      <p:graphicFrame>
        <p:nvGraphicFramePr>
          <p:cNvPr id="35740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49710"/>
              </p:ext>
            </p:extLst>
          </p:nvPr>
        </p:nvGraphicFramePr>
        <p:xfrm>
          <a:off x="1775520" y="1412776"/>
          <a:ext cx="8839200" cy="484632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Event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State of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addressed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cache block</a:t>
                      </a: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Action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miss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action: memory services read miss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miss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Attempt to share data: place block on bus and change state to shared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miss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Attempt to write: invalidate block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miss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Another processor attempts to write "my" block: write back the block and invalidate it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Snoopy Coherence Protocols</a:t>
            </a:r>
            <a:endParaRPr lang="en-AU"/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72534" y="1073150"/>
            <a:ext cx="11700130" cy="5403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Complications for the basic MSI (Modified, Shared, Invalid) protocol: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Operations are not atomic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E.g</a:t>
            </a:r>
            <a:r>
              <a:rPr lang="en-US" sz="2400"/>
              <a:t>. 1) detect miss =&gt; 2) acquire bus =&gt; 3) receive </a:t>
            </a:r>
            <a:r>
              <a:rPr lang="en-US" sz="2400" dirty="0"/>
              <a:t>a response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Creates possibility of deadlock and races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One solution:  processor that sends invalidate can </a:t>
            </a:r>
            <a:r>
              <a:rPr lang="en-US" sz="2400" b="1" dirty="0">
                <a:solidFill>
                  <a:schemeClr val="tx2"/>
                </a:solidFill>
              </a:rPr>
              <a:t>hold bus</a:t>
            </a:r>
            <a:r>
              <a:rPr lang="en-US" sz="2400" dirty="0"/>
              <a:t> until other processors receive the invalidate</a:t>
            </a:r>
          </a:p>
          <a:p>
            <a:pPr lvl="2"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solidFill>
                  <a:schemeClr val="accent2"/>
                </a:solidFill>
              </a:rPr>
              <a:t>Extensions </a:t>
            </a:r>
            <a:r>
              <a:rPr lang="en-US" i="1">
                <a:solidFill>
                  <a:schemeClr val="accent2"/>
                </a:solidFill>
              </a:rPr>
              <a:t>(see Dubois pg 258-260)</a:t>
            </a:r>
            <a:r>
              <a:rPr lang="en-US" sz="2800"/>
              <a:t>:</a:t>
            </a:r>
            <a:endParaRPr lang="en-US" sz="2800" dirty="0"/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/>
              <a:t>Add </a:t>
            </a:r>
            <a:r>
              <a:rPr lang="en-US" sz="2400" b="1" dirty="0">
                <a:solidFill>
                  <a:schemeClr val="accent2"/>
                </a:solidFill>
              </a:rPr>
              <a:t>E</a:t>
            </a:r>
            <a:r>
              <a:rPr lang="en-US" sz="2400" b="1">
                <a:solidFill>
                  <a:schemeClr val="accent2"/>
                </a:solidFill>
              </a:rPr>
              <a:t>xclusive </a:t>
            </a:r>
            <a:r>
              <a:rPr lang="en-US" sz="2400" b="1" dirty="0">
                <a:solidFill>
                  <a:schemeClr val="accent2"/>
                </a:solidFill>
              </a:rPr>
              <a:t>state (E) </a:t>
            </a:r>
            <a:r>
              <a:rPr lang="en-US" sz="2400" dirty="0"/>
              <a:t>to indicate </a:t>
            </a:r>
            <a:r>
              <a:rPr lang="en-US" sz="2400" b="1" dirty="0"/>
              <a:t>clean block in only one cache</a:t>
            </a:r>
            <a:r>
              <a:rPr lang="en-US" sz="2400" dirty="0"/>
              <a:t> (</a:t>
            </a:r>
            <a:r>
              <a:rPr lang="en-US" sz="2400" b="1" dirty="0">
                <a:solidFill>
                  <a:schemeClr val="accent2"/>
                </a:solidFill>
              </a:rPr>
              <a:t>MESI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protocol)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Prevents needing </a:t>
            </a:r>
            <a:r>
              <a:rPr lang="en-US" sz="2400"/>
              <a:t>to send invalidate </a:t>
            </a:r>
            <a:r>
              <a:rPr lang="en-US" sz="2400" dirty="0"/>
              <a:t>on a write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/>
              <a:t>Add</a:t>
            </a:r>
            <a:r>
              <a:rPr lang="en-US" sz="2400" b="1">
                <a:solidFill>
                  <a:schemeClr val="accent2"/>
                </a:solidFill>
              </a:rPr>
              <a:t> Owned </a:t>
            </a:r>
            <a:r>
              <a:rPr lang="en-US" sz="2400" b="1" dirty="0">
                <a:solidFill>
                  <a:schemeClr val="accent2"/>
                </a:solidFill>
              </a:rPr>
              <a:t>state (O), </a:t>
            </a:r>
            <a:r>
              <a:rPr lang="en-US" sz="2400" dirty="0"/>
              <a:t>used by AMD (</a:t>
            </a:r>
            <a:r>
              <a:rPr lang="en-US" sz="2400" b="1">
                <a:solidFill>
                  <a:schemeClr val="accent2"/>
                </a:solidFill>
              </a:rPr>
              <a:t>MOESI</a:t>
            </a:r>
            <a:r>
              <a:rPr lang="en-US" sz="2400"/>
              <a:t> protocol)</a:t>
            </a:r>
            <a:endParaRPr lang="en-US" sz="2400" dirty="0"/>
          </a:p>
          <a:p>
            <a:pPr lvl="2" eaLnBrk="1" hangingPunct="1"/>
            <a:r>
              <a:rPr lang="en-US" sz="2400" dirty="0"/>
              <a:t>A block can change from M -&gt; O when others will share it, but the block is not written back to memory.</a:t>
            </a:r>
            <a:br>
              <a:rPr lang="en-US" sz="2400" dirty="0"/>
            </a:br>
            <a:r>
              <a:rPr lang="en-US" sz="2400" dirty="0"/>
              <a:t>It is shared by 2 or more processors, but owned by 1. This one is responsible for writing it back (to next level), when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4655840" y="4437112"/>
            <a:ext cx="1296144" cy="43204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5951984" y="4437112"/>
            <a:ext cx="1296144" cy="43204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248128" y="4437112"/>
            <a:ext cx="1296144" cy="43204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8544272" y="4437112"/>
            <a:ext cx="1296144" cy="43204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367808" y="4725144"/>
            <a:ext cx="1296144" cy="432048"/>
          </a:xfrm>
          <a:prstGeom prst="rect">
            <a:avLst/>
          </a:prstGeom>
          <a:solidFill>
            <a:srgbClr val="CDF9F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663952" y="4725144"/>
            <a:ext cx="1296144" cy="432048"/>
          </a:xfrm>
          <a:prstGeom prst="rect">
            <a:avLst/>
          </a:prstGeom>
          <a:solidFill>
            <a:srgbClr val="CDF9F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Performance</a:t>
            </a:r>
            <a:endParaRPr lang="en-AU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368" y="1052736"/>
            <a:ext cx="11446933" cy="5403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/>
              <a:t>Coherence influences cache miss rate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/>
              <a:t>Coherence misses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True sharing misses</a:t>
            </a:r>
          </a:p>
          <a:p>
            <a:pPr lvl="3" eaLnBrk="1" hangingPunct="1">
              <a:lnSpc>
                <a:spcPct val="90000"/>
              </a:lnSpc>
            </a:pPr>
            <a:r>
              <a:rPr lang="en-US"/>
              <a:t>Write word (at address </a:t>
            </a:r>
            <a:r>
              <a:rPr lang="en-US" b="1"/>
              <a:t>a</a:t>
            </a:r>
            <a:r>
              <a:rPr lang="en-US"/>
              <a:t>) to </a:t>
            </a:r>
            <a:r>
              <a:rPr lang="en-US" dirty="0"/>
              <a:t>shared block (transmission of invalidation)</a:t>
            </a:r>
          </a:p>
          <a:p>
            <a:pPr lvl="3" eaLnBrk="1" hangingPunct="1">
              <a:lnSpc>
                <a:spcPct val="90000"/>
              </a:lnSpc>
            </a:pPr>
            <a:r>
              <a:rPr lang="en-US"/>
              <a:t>Read (from same address </a:t>
            </a:r>
            <a:r>
              <a:rPr lang="en-US" b="1"/>
              <a:t>a</a:t>
            </a:r>
            <a:r>
              <a:rPr lang="en-US"/>
              <a:t>) an </a:t>
            </a:r>
            <a:r>
              <a:rPr lang="en-US" dirty="0"/>
              <a:t>invalidated block</a:t>
            </a:r>
            <a:br>
              <a:rPr lang="en-US" dirty="0"/>
            </a:br>
            <a:endParaRPr lang="en-US" dirty="0"/>
          </a:p>
          <a:p>
            <a:pPr lvl="2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False sharing misses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/>
              <a:t>Read an unmodified word in an </a:t>
            </a:r>
            <a:r>
              <a:rPr lang="en-US"/>
              <a:t>invalidated block</a:t>
            </a:r>
          </a:p>
          <a:p>
            <a:pPr lvl="3" eaLnBrk="1" hangingPunct="1">
              <a:lnSpc>
                <a:spcPct val="90000"/>
              </a:lnSpc>
            </a:pPr>
            <a:r>
              <a:rPr lang="en-US"/>
              <a:t>Example: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79776" y="5733256"/>
            <a:ext cx="23595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</a:rPr>
              <a:t>written </a:t>
            </a:r>
            <a:r>
              <a:rPr lang="en-US" sz="2000" i="1">
                <a:latin typeface="Calibri" panose="020F0502020204030204" pitchFamily="34" charset="0"/>
              </a:rPr>
              <a:t>by P1</a:t>
            </a:r>
          </a:p>
          <a:p>
            <a:r>
              <a:rPr lang="en-US" sz="2000" i="1">
                <a:latin typeface="Calibri" panose="020F0502020204030204" pitchFamily="34" charset="0"/>
              </a:rPr>
              <a:t>in its own cache</a:t>
            </a:r>
          </a:p>
          <a:p>
            <a:r>
              <a:rPr lang="en-US" sz="2000" i="1">
                <a:latin typeface="Calibri" panose="020F0502020204030204" pitchFamily="34" charset="0"/>
              </a:rPr>
              <a:t>- invalidates P2 entry</a:t>
            </a:r>
            <a:endParaRPr lang="en-US" sz="2000" i="1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08168" y="5474841"/>
            <a:ext cx="28793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</a:rPr>
              <a:t>written </a:t>
            </a:r>
            <a:r>
              <a:rPr lang="en-US" sz="2000" i="1">
                <a:latin typeface="Calibri" panose="020F0502020204030204" pitchFamily="34" charset="0"/>
              </a:rPr>
              <a:t>by P2</a:t>
            </a:r>
          </a:p>
          <a:p>
            <a:r>
              <a:rPr lang="en-US" sz="2000" i="1">
                <a:latin typeface="Calibri" panose="020F0502020204030204" pitchFamily="34" charset="0"/>
              </a:rPr>
              <a:t>in its own cache, </a:t>
            </a:r>
          </a:p>
          <a:p>
            <a:r>
              <a:rPr lang="en-US" sz="2000" i="1">
                <a:latin typeface="Calibri" panose="020F0502020204030204" pitchFamily="34" charset="0"/>
              </a:rPr>
              <a:t>at the same block address</a:t>
            </a:r>
          </a:p>
          <a:p>
            <a:r>
              <a:rPr lang="en-US" sz="2000" i="1">
                <a:latin typeface="Calibri" panose="020F0502020204030204" pitchFamily="34" charset="0"/>
              </a:rPr>
              <a:t>- invalidates P1 entry</a:t>
            </a:r>
            <a:endParaRPr lang="en-US" sz="2000" i="1" dirty="0"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3343" y="4318937"/>
            <a:ext cx="26279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>
                <a:latin typeface="Calibri" panose="020F0502020204030204" pitchFamily="34" charset="0"/>
              </a:rPr>
              <a:t>Same memory data </a:t>
            </a:r>
            <a:br>
              <a:rPr lang="en-US" sz="2000" i="1">
                <a:latin typeface="Calibri" panose="020F0502020204030204" pitchFamily="34" charset="0"/>
              </a:rPr>
            </a:br>
            <a:r>
              <a:rPr lang="en-US" sz="2000" i="1">
                <a:latin typeface="Calibri" panose="020F0502020204030204" pitchFamily="34" charset="0"/>
              </a:rPr>
              <a:t>cached by 2 processors:</a:t>
            </a:r>
            <a:endParaRPr lang="en-US" sz="2000" i="1" dirty="0">
              <a:latin typeface="Calibri" panose="020F0502020204030204" pitchFamily="34" charset="0"/>
            </a:endParaRPr>
          </a:p>
          <a:p>
            <a:r>
              <a:rPr lang="en-US" sz="2000" i="1">
                <a:latin typeface="Calibri" panose="020F0502020204030204" pitchFamily="34" charset="0"/>
              </a:rPr>
              <a:t>4 words, in 2 caches</a:t>
            </a:r>
            <a:endParaRPr lang="en-US" sz="2000" i="1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8448" y="4365104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cache P2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840416" y="4725144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cache P1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367808" y="4725144"/>
            <a:ext cx="1296144" cy="432048"/>
          </a:xfrm>
          <a:prstGeom prst="rect">
            <a:avLst/>
          </a:prstGeom>
          <a:solidFill>
            <a:srgbClr val="FFCC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4943877" y="4941168"/>
            <a:ext cx="0" cy="7200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248128" y="4437112"/>
            <a:ext cx="1296144" cy="432048"/>
          </a:xfrm>
          <a:prstGeom prst="rect">
            <a:avLst/>
          </a:prstGeom>
          <a:solidFill>
            <a:srgbClr val="FFCC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6960096" y="4725144"/>
            <a:ext cx="1296144" cy="432048"/>
          </a:xfrm>
          <a:prstGeom prst="rect">
            <a:avLst/>
          </a:prstGeom>
          <a:solidFill>
            <a:srgbClr val="CDF9F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256240" y="4725144"/>
            <a:ext cx="1296144" cy="432048"/>
          </a:xfrm>
          <a:prstGeom prst="rect">
            <a:avLst/>
          </a:prstGeom>
          <a:solidFill>
            <a:srgbClr val="CDF9F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 bwMode="auto">
          <a:xfrm flipV="1">
            <a:off x="7902661" y="4606477"/>
            <a:ext cx="18823" cy="91075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2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188D8-5F96-4EA7-864B-C63CB8C7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Study:  Commercial Workload</a:t>
            </a:r>
            <a:endParaRPr lang="nl-NL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8A58B2-F361-4DB4-ADAD-8DC9C937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5" y="1073150"/>
            <a:ext cx="3851258" cy="5403850"/>
          </a:xfrm>
        </p:spPr>
        <p:txBody>
          <a:bodyPr/>
          <a:lstStyle/>
          <a:p>
            <a:r>
              <a:rPr lang="en-US"/>
              <a:t>8 processors</a:t>
            </a:r>
          </a:p>
          <a:p>
            <a:r>
              <a:rPr lang="en-US"/>
              <a:t>Multi-processor workload</a:t>
            </a:r>
          </a:p>
          <a:p>
            <a:r>
              <a:rPr lang="en-US"/>
              <a:t>Performance vs L3 size</a:t>
            </a:r>
            <a:endParaRPr lang="nl-NL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1F9FAC7B-C5F7-48CB-8696-F968AD14C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83832" y="1196752"/>
            <a:ext cx="6552728" cy="525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466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Welcome back </a:t>
            </a:r>
            <a:endParaRPr lang="en-US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</a:rPr>
              <a:t>Shared</a:t>
            </a:r>
            <a:r>
              <a:rPr lang="en-US" sz="2800" b="1" dirty="0"/>
              <a:t> memory</a:t>
            </a:r>
            <a:r>
              <a:rPr lang="en-US" sz="2800" dirty="0"/>
              <a:t> </a:t>
            </a:r>
            <a:r>
              <a:rPr lang="en-US" sz="2800" b="1"/>
              <a:t>architecture issues:</a:t>
            </a:r>
            <a:endParaRPr lang="en-US" sz="2800" b="1" dirty="0"/>
          </a:p>
          <a:p>
            <a:pPr marL="939800" lvl="1" indent="-457200">
              <a:buFont typeface="+mj-lt"/>
              <a:buAutoNum type="arabicPeriod"/>
            </a:pPr>
            <a:r>
              <a:rPr lang="en-US" sz="2400" b="1"/>
              <a:t>Coherence</a:t>
            </a:r>
          </a:p>
          <a:p>
            <a:pPr marL="939800" lvl="1" indent="-457200">
              <a:buFont typeface="+mj-lt"/>
              <a:buAutoNum type="arabicPeriod"/>
            </a:pPr>
            <a:r>
              <a:rPr lang="en-US" sz="2400" b="1"/>
              <a:t>Synchronization</a:t>
            </a:r>
          </a:p>
          <a:p>
            <a:pPr marL="939800" lvl="1" indent="-457200">
              <a:buFont typeface="+mj-lt"/>
              <a:buAutoNum type="arabicPeriod"/>
            </a:pPr>
            <a:r>
              <a:rPr lang="en-US" sz="2400" b="1"/>
              <a:t>Consistency</a:t>
            </a:r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b="1"/>
          </a:p>
          <a:p>
            <a:r>
              <a:rPr lang="en-US" sz="2800" b="1"/>
              <a:t>Material</a:t>
            </a:r>
            <a:r>
              <a:rPr lang="en-US" sz="2800"/>
              <a:t> from our study books: </a:t>
            </a:r>
            <a:endParaRPr lang="en-US" sz="2800" dirty="0"/>
          </a:p>
          <a:p>
            <a:pPr marL="939800" lvl="1" indent="-457200">
              <a:buFont typeface="+mj-lt"/>
              <a:buAutoNum type="arabicPeriod"/>
            </a:pPr>
            <a:r>
              <a:rPr lang="en-US" sz="2400"/>
              <a:t>H&amp;P : Chapter 5.2 + 5.4-5.6</a:t>
            </a:r>
          </a:p>
          <a:p>
            <a:pPr marL="939800" lvl="1" indent="-457200">
              <a:buFont typeface="+mj-lt"/>
              <a:buAutoNum type="arabicPeriod"/>
            </a:pPr>
            <a:r>
              <a:rPr lang="en-US" sz="2400"/>
              <a:t>Dubois e.a.: Chapter </a:t>
            </a:r>
            <a:r>
              <a:rPr lang="en-US" sz="2400" dirty="0"/>
              <a:t>5.4 </a:t>
            </a:r>
            <a:r>
              <a:rPr lang="en-US" sz="2400"/>
              <a:t>– 5.4.3 + Chapter 7.4-7.6</a:t>
            </a:r>
          </a:p>
          <a:p>
            <a:pPr marL="939800" lvl="1" indent="-457200">
              <a:buFont typeface="+mj-lt"/>
              <a:buAutoNum type="arabicPeriod"/>
            </a:pPr>
            <a:endParaRPr lang="en-US" sz="2400"/>
          </a:p>
          <a:p>
            <a:r>
              <a:rPr lang="en-US" sz="2600">
                <a:solidFill>
                  <a:schemeClr val="tx2"/>
                </a:solidFill>
              </a:rPr>
              <a:t>You should work on the CGRA lab</a:t>
            </a:r>
          </a:p>
          <a:p>
            <a:r>
              <a:rPr lang="en-US" sz="2600">
                <a:solidFill>
                  <a:schemeClr val="tx2"/>
                </a:solidFill>
              </a:rPr>
              <a:t>Make the try-out exam: you need an 8; you can try many times</a:t>
            </a:r>
          </a:p>
        </p:txBody>
      </p:sp>
      <p:pic>
        <p:nvPicPr>
          <p:cNvPr id="73751" name="Picture 23" descr="C:\Users\heco\Desktop\Downloads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0145" y="321557"/>
            <a:ext cx="4274408" cy="3789496"/>
          </a:xfrm>
          <a:prstGeom prst="rect">
            <a:avLst/>
          </a:prstGeom>
          <a:noFill/>
        </p:spPr>
      </p:pic>
      <p:pic>
        <p:nvPicPr>
          <p:cNvPr id="7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94150" y="4621440"/>
            <a:ext cx="1569326" cy="2035221"/>
          </a:xfrm>
          <a:prstGeom prst="rect">
            <a:avLst/>
          </a:prstGeom>
          <a:noFill/>
        </p:spPr>
      </p:pic>
      <p:pic>
        <p:nvPicPr>
          <p:cNvPr id="6" name="Picture 2" descr="Alternative b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472" y="3600666"/>
            <a:ext cx="1747938" cy="214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5640" y="1412776"/>
            <a:ext cx="5256212" cy="532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Study:  Commercial Workload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908720"/>
            <a:ext cx="11446933" cy="5568280"/>
          </a:xfrm>
        </p:spPr>
        <p:txBody>
          <a:bodyPr/>
          <a:lstStyle/>
          <a:p>
            <a:r>
              <a:rPr lang="en-US"/>
              <a:t>Influence of L3 cache size (details): 1 – 8 MB</a:t>
            </a:r>
          </a:p>
          <a:p>
            <a:r>
              <a:rPr lang="en-US"/>
              <a:t>Fixed # of processors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60296" y="5157192"/>
            <a:ext cx="2294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What do you</a:t>
            </a:r>
          </a:p>
          <a:p>
            <a:r>
              <a:rPr lang="en-US" b="1" dirty="0">
                <a:solidFill>
                  <a:schemeClr val="accent1"/>
                </a:solidFill>
              </a:rPr>
              <a:t>observe here?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912" y="980728"/>
            <a:ext cx="5672135" cy="568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Study:  Commercial Workload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Influence of number of cores: 1 - 8</a:t>
            </a:r>
            <a:endParaRPr lang="en-US" b="1"/>
          </a:p>
        </p:txBody>
      </p:sp>
      <p:sp>
        <p:nvSpPr>
          <p:cNvPr id="4" name="TextBox 3"/>
          <p:cNvSpPr txBox="1"/>
          <p:nvPr/>
        </p:nvSpPr>
        <p:spPr>
          <a:xfrm>
            <a:off x="2207568" y="3933056"/>
            <a:ext cx="28857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More true sharing</a:t>
            </a:r>
          </a:p>
          <a:p>
            <a:r>
              <a:rPr lang="en-US" b="1" dirty="0">
                <a:solidFill>
                  <a:schemeClr val="accent1"/>
                </a:solidFill>
              </a:rPr>
              <a:t>with increasing</a:t>
            </a:r>
          </a:p>
          <a:p>
            <a:r>
              <a:rPr lang="en-US" b="1" dirty="0">
                <a:solidFill>
                  <a:schemeClr val="accent1"/>
                </a:solidFill>
              </a:rPr>
              <a:t>number of </a:t>
            </a:r>
          </a:p>
          <a:p>
            <a:r>
              <a:rPr lang="en-US" b="1" dirty="0">
                <a:solidFill>
                  <a:schemeClr val="accent1"/>
                </a:solidFill>
              </a:rPr>
              <a:t>processors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Study:  Commercial Workload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Influence of block size: 32 – 256 bytes</a:t>
            </a: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528" y="1533097"/>
            <a:ext cx="5587132" cy="513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752185" y="4221088"/>
            <a:ext cx="2816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Larger blocks are</a:t>
            </a:r>
          </a:p>
          <a:p>
            <a:r>
              <a:rPr lang="en-US" b="1" dirty="0">
                <a:solidFill>
                  <a:schemeClr val="accent1"/>
                </a:solidFill>
              </a:rPr>
              <a:t>effective, but</a:t>
            </a:r>
          </a:p>
          <a:p>
            <a:r>
              <a:rPr lang="en-US" b="1" dirty="0">
                <a:solidFill>
                  <a:schemeClr val="accent1"/>
                </a:solidFill>
              </a:rPr>
              <a:t>false sharing </a:t>
            </a:r>
          </a:p>
          <a:p>
            <a:r>
              <a:rPr lang="en-US" b="1" dirty="0">
                <a:solidFill>
                  <a:schemeClr val="accent1"/>
                </a:solidFill>
              </a:rPr>
              <a:t>increases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9324" y="2967335"/>
            <a:ext cx="99533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Scalable Coherence Solutions</a:t>
            </a:r>
          </a:p>
        </p:txBody>
      </p:sp>
    </p:spTree>
    <p:extLst>
      <p:ext uri="{BB962C8B-B14F-4D97-AF65-F5344CB8AC3E}">
        <p14:creationId xmlns:p14="http://schemas.microsoft.com/office/powerpoint/2010/main" val="2314799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Scalable cache coherence solutions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Bus-based multiprocessors are inherently non-scalable</a:t>
            </a:r>
          </a:p>
          <a:p>
            <a:r>
              <a:rPr lang="en-US"/>
              <a:t>Scalable cache protocols should keep track of sharers </a:t>
            </a:r>
          </a:p>
          <a:p>
            <a:r>
              <a:rPr lang="en-US"/>
              <a:t>Solution? ..... see next slides...</a:t>
            </a:r>
            <a:endParaRPr lang="en-US" dirty="0"/>
          </a:p>
        </p:txBody>
      </p:sp>
      <p:pic>
        <p:nvPicPr>
          <p:cNvPr id="4485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4" y="2910293"/>
            <a:ext cx="9056650" cy="3183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887" y="2276872"/>
            <a:ext cx="812282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Directory Protocols </a:t>
            </a:r>
            <a:r>
              <a:rPr lang="en-AU" sz="2800"/>
              <a:t>(H&amp;P 5.4 , Dubois 5.5.1-5.5.2)</a:t>
            </a:r>
            <a:endParaRPr lang="en-AU" sz="2800" dirty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Directory keeps track of every block</a:t>
            </a:r>
          </a:p>
          <a:p>
            <a:pPr lvl="1"/>
            <a:r>
              <a:rPr lang="en-US"/>
              <a:t>Which caches have copies of a certain block</a:t>
            </a:r>
          </a:p>
          <a:p>
            <a:pPr lvl="1"/>
            <a:r>
              <a:rPr lang="en-US"/>
              <a:t>Dirty status of each block</a:t>
            </a:r>
          </a:p>
          <a:p>
            <a:pPr lvl="1"/>
            <a:r>
              <a:rPr lang="en-US"/>
              <a:t>Note: all memories are shared</a:t>
            </a:r>
          </a:p>
          <a:p>
            <a:pPr lvl="1"/>
            <a:endParaRPr lang="en-US"/>
          </a:p>
          <a:p>
            <a:r>
              <a:rPr lang="en-US"/>
              <a:t>Either: Integrated in shared L3 cache</a:t>
            </a:r>
          </a:p>
          <a:p>
            <a:pPr lvl="1"/>
            <a:r>
              <a:rPr lang="en-US"/>
              <a:t>Keep </a:t>
            </a:r>
            <a:r>
              <a:rPr lang="en-US" b="1">
                <a:solidFill>
                  <a:schemeClr val="accent2"/>
                </a:solidFill>
              </a:rPr>
              <a:t>bit vector </a:t>
            </a:r>
            <a:r>
              <a:rPr lang="en-US"/>
              <a:t>of size = </a:t>
            </a:r>
            <a:br>
              <a:rPr lang="en-US"/>
            </a:br>
            <a:r>
              <a:rPr lang="en-US"/>
              <a:t># cores for each block </a:t>
            </a:r>
            <a:r>
              <a:rPr lang="en-US">
                <a:solidFill>
                  <a:schemeClr val="accent2"/>
                </a:solidFill>
              </a:rPr>
              <a:t>in L3</a:t>
            </a:r>
            <a:endParaRPr lang="en-US"/>
          </a:p>
          <a:p>
            <a:r>
              <a:rPr lang="en-US"/>
              <a:t>or, </a:t>
            </a:r>
            <a:r>
              <a:rPr lang="en-US" b="1">
                <a:solidFill>
                  <a:schemeClr val="accent2"/>
                </a:solidFill>
              </a:rPr>
              <a:t>Directory</a:t>
            </a:r>
            <a:r>
              <a:rPr lang="en-US"/>
              <a:t> implemented </a:t>
            </a:r>
            <a:br>
              <a:rPr lang="en-US"/>
            </a:br>
            <a:r>
              <a:rPr lang="en-US"/>
              <a:t>in a distributed fashion</a:t>
            </a:r>
          </a:p>
          <a:p>
            <a:pPr lvl="1"/>
            <a:r>
              <a:rPr lang="en-US"/>
              <a:t>a directory keeps track of its</a:t>
            </a:r>
            <a:br>
              <a:rPr lang="en-US"/>
            </a:br>
            <a:r>
              <a:rPr lang="en-US"/>
              <a:t>local memory blocks</a:t>
            </a:r>
          </a:p>
          <a:p>
            <a:pPr lvl="2"/>
            <a:r>
              <a:rPr lang="en-US"/>
              <a:t>in which caches are copies</a:t>
            </a:r>
            <a:br>
              <a:rPr lang="en-US"/>
            </a:br>
            <a:r>
              <a:rPr lang="en-US"/>
              <a:t>of these blocks?</a:t>
            </a:r>
          </a:p>
          <a:p>
            <a:pPr lvl="2"/>
            <a:r>
              <a:rPr lang="en-US"/>
              <a:t>is the copy dirty?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Directory-based protocols </a:t>
            </a:r>
            <a:endParaRPr lang="en-US" dirty="0"/>
          </a:p>
        </p:txBody>
      </p:sp>
      <p:pic>
        <p:nvPicPr>
          <p:cNvPr id="449538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75519" y="992868"/>
            <a:ext cx="9361041" cy="5696488"/>
          </a:xfrm>
        </p:spPr>
      </p:pic>
      <p:sp>
        <p:nvSpPr>
          <p:cNvPr id="2" name="TextBox 1"/>
          <p:cNvSpPr txBox="1"/>
          <p:nvPr/>
        </p:nvSpPr>
        <p:spPr>
          <a:xfrm>
            <a:off x="6096000" y="4437112"/>
            <a:ext cx="1141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  <a:cs typeface="Arial" panose="020B0604020202020204" pitchFamily="34" charset="0"/>
              </a:rPr>
              <a:t>Memory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5680" y="4437112"/>
            <a:ext cx="1348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  <a:cs typeface="Arial" panose="020B0604020202020204" pitchFamily="34" charset="0"/>
              </a:rPr>
              <a:t>Directory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607" y="1052736"/>
            <a:ext cx="1003267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Presence-flag vector scheme, example</a:t>
            </a:r>
            <a:endParaRPr lang="en-US" dirty="0"/>
          </a:p>
        </p:txBody>
      </p:sp>
      <p:cxnSp>
        <p:nvCxnSpPr>
          <p:cNvPr id="3" name="Straight Arrow Connector 2"/>
          <p:cNvCxnSpPr>
            <a:cxnSpLocks/>
          </p:cNvCxnSpPr>
          <p:nvPr/>
        </p:nvCxnSpPr>
        <p:spPr bwMode="auto">
          <a:xfrm flipV="1">
            <a:off x="5879976" y="4869160"/>
            <a:ext cx="1512168" cy="576064"/>
          </a:xfrm>
          <a:prstGeom prst="straightConnector1">
            <a:avLst/>
          </a:prstGeom>
          <a:noFill/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5" name="Content Placeholder 2"/>
          <p:cNvSpPr txBox="1">
            <a:spLocks/>
          </p:cNvSpPr>
          <p:nvPr/>
        </p:nvSpPr>
        <p:spPr>
          <a:xfrm>
            <a:off x="407368" y="4941168"/>
            <a:ext cx="8229600" cy="17258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1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1 is cached by proc. 2 only and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dirty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N is cached by all processors and 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clean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b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</a:t>
            </a:r>
            <a:r>
              <a:rPr lang="en-US" sz="2000" b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the protocol works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 flipV="1">
            <a:off x="6096000" y="5661248"/>
            <a:ext cx="1296144" cy="216024"/>
          </a:xfrm>
          <a:prstGeom prst="straightConnector1">
            <a:avLst/>
          </a:prstGeom>
          <a:noFill/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cc-NUMA (Non Uniform Memory Arch.) </a:t>
            </a:r>
            <a:r>
              <a:rPr lang="en-US" dirty="0"/>
              <a:t>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073150"/>
            <a:ext cx="11521280" cy="3507978"/>
          </a:xfrm>
        </p:spPr>
        <p:txBody>
          <a:bodyPr/>
          <a:lstStyle/>
          <a:p>
            <a:r>
              <a:rPr lang="en-US" dirty="0"/>
              <a:t>Use same protocol as for snooping protocols </a:t>
            </a:r>
            <a:br>
              <a:rPr lang="en-US" dirty="0"/>
            </a:br>
            <a:r>
              <a:rPr lang="en-US" dirty="0"/>
              <a:t>(e.g. </a:t>
            </a:r>
            <a:r>
              <a:rPr lang="en-US" dirty="0" err="1"/>
              <a:t>MSI</a:t>
            </a:r>
            <a:r>
              <a:rPr lang="en-US" dirty="0"/>
              <a:t>-invalidate</a:t>
            </a:r>
            <a:r>
              <a:rPr lang="en-US"/>
              <a:t>, MSI-update, </a:t>
            </a:r>
            <a:r>
              <a:rPr lang="en-US" dirty="0"/>
              <a:t>or </a:t>
            </a:r>
            <a:r>
              <a:rPr lang="en-US" dirty="0" err="1"/>
              <a:t>MESI</a:t>
            </a:r>
            <a:r>
              <a:rPr lang="en-US" dirty="0"/>
              <a:t>, etc.)</a:t>
            </a:r>
          </a:p>
          <a:p>
            <a:r>
              <a:rPr lang="en-US" dirty="0"/>
              <a:t>Protocol agents: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Home node (h</a:t>
            </a:r>
            <a:r>
              <a:rPr lang="en-US" b="1">
                <a:solidFill>
                  <a:schemeClr val="accent2"/>
                </a:solidFill>
              </a:rPr>
              <a:t>): 	     </a:t>
            </a:r>
            <a:r>
              <a:rPr lang="en-US"/>
              <a:t>node </a:t>
            </a:r>
            <a:r>
              <a:rPr lang="en-US" dirty="0"/>
              <a:t>where the memory block and its directory entry reside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Requester node (r</a:t>
            </a:r>
            <a:r>
              <a:rPr lang="en-US" b="1">
                <a:solidFill>
                  <a:schemeClr val="accent2"/>
                </a:solidFill>
              </a:rPr>
              <a:t>): </a:t>
            </a:r>
            <a:r>
              <a:rPr lang="en-US"/>
              <a:t>node </a:t>
            </a:r>
            <a:r>
              <a:rPr lang="en-US" dirty="0"/>
              <a:t>making the request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Dirty node (d</a:t>
            </a:r>
            <a:r>
              <a:rPr lang="en-US" b="1">
                <a:solidFill>
                  <a:schemeClr val="accent2"/>
                </a:solidFill>
              </a:rPr>
              <a:t>):         </a:t>
            </a:r>
            <a:r>
              <a:rPr lang="en-US"/>
              <a:t>node </a:t>
            </a:r>
            <a:r>
              <a:rPr lang="en-US" dirty="0"/>
              <a:t>holding the latest, modified copy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Shared nodes (s</a:t>
            </a:r>
            <a:r>
              <a:rPr lang="en-US" b="1">
                <a:solidFill>
                  <a:schemeClr val="accent2"/>
                </a:solidFill>
              </a:rPr>
              <a:t>):     </a:t>
            </a:r>
            <a:r>
              <a:rPr lang="en-US"/>
              <a:t>nodes </a:t>
            </a:r>
            <a:r>
              <a:rPr lang="en-US" dirty="0"/>
              <a:t>holding a shared copy </a:t>
            </a:r>
          </a:p>
          <a:p>
            <a:r>
              <a:rPr lang="en-US"/>
              <a:t>Note: Home </a:t>
            </a:r>
            <a:r>
              <a:rPr lang="en-US" dirty="0"/>
              <a:t>may be the same node as requester or </a:t>
            </a:r>
            <a:r>
              <a:rPr lang="en-US"/>
              <a:t>dirty node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515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6237" y="4221088"/>
            <a:ext cx="9720403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MSI</a:t>
            </a:r>
            <a:r>
              <a:rPr lang="en-US" dirty="0"/>
              <a:t> invalidate protocol in cc-</a:t>
            </a:r>
            <a:r>
              <a:rPr lang="en-US" dirty="0" err="1"/>
              <a:t>NUMAs</a:t>
            </a:r>
            <a:r>
              <a:rPr lang="en-US" dirty="0"/>
              <a:t> </a:t>
            </a:r>
          </a:p>
        </p:txBody>
      </p:sp>
      <p:pic>
        <p:nvPicPr>
          <p:cNvPr id="452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367" y="972439"/>
            <a:ext cx="7721081" cy="4976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auto">
          <a:xfrm>
            <a:off x="2063552" y="3140968"/>
            <a:ext cx="7632848" cy="295232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Three fundamental issues for shared memory multiprocessors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/>
              <a:t>Coherence</a:t>
            </a:r>
            <a:r>
              <a:rPr lang="en-US" sz="2800"/>
              <a:t>, </a:t>
            </a:r>
            <a:br>
              <a:rPr lang="en-US" sz="2800"/>
            </a:br>
            <a:r>
              <a:rPr lang="en-US" sz="2800"/>
              <a:t>about: </a:t>
            </a:r>
            <a:r>
              <a:rPr lang="en-US" sz="2800" i="1">
                <a:solidFill>
                  <a:srgbClr val="0033CC"/>
                </a:solidFill>
              </a:rPr>
              <a:t>Do I see the most recent data?</a:t>
            </a:r>
          </a:p>
          <a:p>
            <a:pPr lvl="1" eaLnBrk="1" hangingPunct="1"/>
            <a:r>
              <a:rPr lang="en-US" sz="2400"/>
              <a:t> coherence assures that a value written (to e.g. address 1200) by one processor is ‘seen’ by others (read from location 1200)</a:t>
            </a:r>
          </a:p>
          <a:p>
            <a:pPr lvl="1" eaLnBrk="1" hangingPunct="1"/>
            <a:r>
              <a:rPr lang="en-US" sz="2400"/>
              <a:t> however, when do they others the updates?</a:t>
            </a: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Consistency</a:t>
            </a:r>
            <a:r>
              <a:rPr lang="en-US" sz="2800"/>
              <a:t>, </a:t>
            </a:r>
            <a:br>
              <a:rPr lang="en-US" sz="2800"/>
            </a:br>
            <a:r>
              <a:rPr lang="en-US" sz="2800"/>
              <a:t>about: </a:t>
            </a:r>
            <a:r>
              <a:rPr lang="en-US" sz="2800" b="1" i="1">
                <a:solidFill>
                  <a:srgbClr val="0033CC"/>
                </a:solidFill>
              </a:rPr>
              <a:t>When</a:t>
            </a:r>
            <a:r>
              <a:rPr lang="en-US" sz="2800" i="1">
                <a:solidFill>
                  <a:srgbClr val="0033CC"/>
                </a:solidFill>
              </a:rPr>
              <a:t> do I see a written value?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e.g. do </a:t>
            </a:r>
            <a:r>
              <a:rPr lang="en-US" sz="2400" b="1">
                <a:solidFill>
                  <a:schemeClr val="accent2"/>
                </a:solidFill>
              </a:rPr>
              <a:t>different</a:t>
            </a:r>
            <a:r>
              <a:rPr lang="en-US" sz="2400"/>
              <a:t> processors see all </a:t>
            </a:r>
            <a:r>
              <a:rPr lang="en-US" sz="2400" b="1">
                <a:solidFill>
                  <a:schemeClr val="accent2"/>
                </a:solidFill>
              </a:rPr>
              <a:t>accesses to different locations in the same order </a:t>
            </a:r>
            <a:br>
              <a:rPr lang="en-US" sz="2400"/>
            </a:br>
            <a:r>
              <a:rPr lang="en-US" sz="2400"/>
              <a:t>(w.r.t. other memory accesses)?</a:t>
            </a: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Synchronization</a:t>
            </a:r>
            <a:br>
              <a:rPr lang="en-US" sz="2800" i="1"/>
            </a:br>
            <a:r>
              <a:rPr lang="en-US" sz="2800" i="1">
                <a:solidFill>
                  <a:srgbClr val="0033CC"/>
                </a:solidFill>
              </a:rPr>
              <a:t>How to synchronize processes?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how to protect access to shared data?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how to make sure 2 processes communicate correctly?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7032104" y="1196752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MSI</a:t>
            </a:r>
            <a:r>
              <a:rPr lang="en-US" dirty="0"/>
              <a:t> invalidate protocol in cc-</a:t>
            </a:r>
            <a:r>
              <a:rPr lang="en-US" dirty="0" err="1"/>
              <a:t>NUMAs</a:t>
            </a:r>
            <a:r>
              <a:rPr lang="en-US" dirty="0"/>
              <a:t> </a:t>
            </a:r>
          </a:p>
        </p:txBody>
      </p:sp>
      <p:pic>
        <p:nvPicPr>
          <p:cNvPr id="452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367" y="972439"/>
            <a:ext cx="7721081" cy="4976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2611" name="TextBox 5"/>
          <p:cNvSpPr txBox="1">
            <a:spLocks noChangeArrowheads="1"/>
          </p:cNvSpPr>
          <p:nvPr/>
        </p:nvSpPr>
        <p:spPr bwMode="auto">
          <a:xfrm>
            <a:off x="335360" y="6237312"/>
            <a:ext cx="11449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in </a:t>
            </a:r>
            <a:r>
              <a:rPr lang="en-US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MSI</a:t>
            </a:r>
            <a:r>
              <a:rPr lang="en-US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-update the transitions are the same except that updates are sent instead of invalidations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BFE47F-2395-4BFE-BFEF-2DB9CC6D8E3D}"/>
              </a:ext>
            </a:extLst>
          </p:cNvPr>
          <p:cNvSpPr/>
          <p:nvPr/>
        </p:nvSpPr>
        <p:spPr bwMode="auto">
          <a:xfrm>
            <a:off x="2137648" y="972439"/>
            <a:ext cx="7632848" cy="202451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3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requirements of directory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79376" y="1124744"/>
            <a:ext cx="11521280" cy="53848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Memory requirement of a presence-flag vector protocol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>
                <a:solidFill>
                  <a:schemeClr val="accent2"/>
                </a:solidFill>
              </a:rPr>
              <a:t>n</a:t>
            </a:r>
            <a:r>
              <a:rPr lang="en-US" dirty="0"/>
              <a:t> processors (nodes)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>
                <a:solidFill>
                  <a:schemeClr val="accent2"/>
                </a:solidFill>
              </a:rPr>
              <a:t>m</a:t>
            </a:r>
            <a:r>
              <a:rPr lang="en-US" dirty="0"/>
              <a:t> memory blocks per node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>
                <a:solidFill>
                  <a:schemeClr val="accent2"/>
                </a:solidFill>
              </a:rPr>
              <a:t>b</a:t>
            </a:r>
            <a:r>
              <a:rPr lang="en-US" dirty="0"/>
              <a:t> </a:t>
            </a:r>
            <a:r>
              <a:rPr lang="en-US"/>
              <a:t>block size (in bits)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Size </a:t>
            </a:r>
            <a:r>
              <a:rPr lang="en-US"/>
              <a:t>of total directory = </a:t>
            </a:r>
            <a:r>
              <a:rPr lang="en-US" b="1">
                <a:solidFill>
                  <a:schemeClr val="accent2"/>
                </a:solidFill>
              </a:rPr>
              <a:t>m </a:t>
            </a:r>
            <a:r>
              <a:rPr lang="en-US" b="1" dirty="0">
                <a:solidFill>
                  <a:schemeClr val="accent2"/>
                </a:solidFill>
              </a:rPr>
              <a:t>x </a:t>
            </a:r>
            <a:r>
              <a:rPr lang="en-US" b="1">
                <a:solidFill>
                  <a:schemeClr val="accent2"/>
                </a:solidFill>
              </a:rPr>
              <a:t>n</a:t>
            </a:r>
            <a:r>
              <a:rPr lang="en-US" b="1" baseline="30000">
                <a:solidFill>
                  <a:schemeClr val="accent2"/>
                </a:solidFill>
              </a:rPr>
              <a:t>2 </a:t>
            </a:r>
            <a:endParaRPr lang="en-US" b="1" baseline="30000" dirty="0">
              <a:solidFill>
                <a:schemeClr val="accent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Directory scales with </a:t>
            </a:r>
            <a:r>
              <a:rPr lang="en-US"/>
              <a:t>the square (</a:t>
            </a:r>
            <a:r>
              <a:rPr lang="en-US">
                <a:solidFill>
                  <a:schemeClr val="accent2"/>
                </a:solidFill>
              </a:rPr>
              <a:t>why?</a:t>
            </a:r>
            <a:r>
              <a:rPr lang="en-US"/>
              <a:t>) </a:t>
            </a:r>
            <a:r>
              <a:rPr lang="en-US" dirty="0"/>
              <a:t>of number of processors; a scalability concern!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/>
              <a:t>Alternative: </a:t>
            </a:r>
            <a:r>
              <a:rPr lang="en-US" b="1">
                <a:solidFill>
                  <a:schemeClr val="accent1"/>
                </a:solidFill>
              </a:rPr>
              <a:t>limited pointer scheme</a:t>
            </a:r>
            <a:endParaRPr lang="en-US" b="1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Limited pointer protocols: maintain </a:t>
            </a:r>
            <a:r>
              <a:rPr lang="en-US" b="1" i="1" err="1">
                <a:solidFill>
                  <a:schemeClr val="accent2"/>
                </a:solidFill>
              </a:rPr>
              <a:t>i</a:t>
            </a:r>
            <a:r>
              <a:rPr lang="en-US" i="1"/>
              <a:t> </a:t>
            </a:r>
            <a:r>
              <a:rPr lang="en-US"/>
              <a:t>pointers, each </a:t>
            </a:r>
            <a:r>
              <a:rPr lang="en-US" b="1" dirty="0">
                <a:solidFill>
                  <a:schemeClr val="accent2"/>
                </a:solidFill>
              </a:rPr>
              <a:t>log </a:t>
            </a:r>
            <a:r>
              <a:rPr lang="en-US" b="1">
                <a:solidFill>
                  <a:schemeClr val="accent2"/>
                </a:solidFill>
              </a:rPr>
              <a:t>n </a:t>
            </a:r>
            <a:r>
              <a:rPr lang="en-US"/>
              <a:t>bits (instead </a:t>
            </a:r>
            <a:r>
              <a:rPr lang="en-US" dirty="0"/>
              <a:t>of </a:t>
            </a:r>
            <a:r>
              <a:rPr lang="en-US" b="1">
                <a:solidFill>
                  <a:schemeClr val="accent2"/>
                </a:solidFill>
              </a:rPr>
              <a:t>n</a:t>
            </a:r>
            <a:r>
              <a:rPr lang="en-US"/>
              <a:t> presence flags/entry); </a:t>
            </a:r>
            <a:br>
              <a:rPr lang="en-US"/>
            </a:br>
            <a:r>
              <a:rPr lang="en-US"/>
              <a:t>so each entry contains </a:t>
            </a:r>
            <a:r>
              <a:rPr lang="en-US" b="1" i="1">
                <a:solidFill>
                  <a:schemeClr val="accent2"/>
                </a:solidFill>
              </a:rPr>
              <a:t>i*log n </a:t>
            </a:r>
            <a:r>
              <a:rPr lang="en-US"/>
              <a:t>bits</a:t>
            </a:r>
            <a:endParaRPr lang="en-US" i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i="1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chemeClr val="accent2"/>
                </a:solidFill>
              </a:rPr>
              <a:t>Memory overhead</a:t>
            </a:r>
            <a:r>
              <a:rPr lang="en-US" dirty="0"/>
              <a:t> = size (dir) / (size(memory) + size(dir))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/>
              <a:t>Example: </a:t>
            </a:r>
            <a:r>
              <a:rPr lang="en-US" dirty="0"/>
              <a:t>memory overhead for limited </a:t>
            </a:r>
            <a:r>
              <a:rPr lang="en-US"/>
              <a:t>pointer scheme: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b="1" i="1">
                <a:solidFill>
                  <a:schemeClr val="accent2"/>
                </a:solidFill>
              </a:rPr>
              <a:t>	m </a:t>
            </a:r>
            <a:r>
              <a:rPr lang="en-US" b="1" i="1" dirty="0">
                <a:solidFill>
                  <a:schemeClr val="accent2"/>
                </a:solidFill>
              </a:rPr>
              <a:t>x n x </a:t>
            </a:r>
            <a:r>
              <a:rPr lang="en-US" b="1" i="1" dirty="0" err="1">
                <a:solidFill>
                  <a:schemeClr val="accent2"/>
                </a:solidFill>
              </a:rPr>
              <a:t>i</a:t>
            </a:r>
            <a:r>
              <a:rPr lang="en-US" b="1" i="1" dirty="0">
                <a:solidFill>
                  <a:schemeClr val="accent2"/>
                </a:solidFill>
              </a:rPr>
              <a:t> log n / (m x n x b + m x n x  </a:t>
            </a:r>
            <a:r>
              <a:rPr lang="en-US" b="1" i="1" dirty="0" err="1">
                <a:solidFill>
                  <a:schemeClr val="accent2"/>
                </a:solidFill>
              </a:rPr>
              <a:t>i</a:t>
            </a:r>
            <a:r>
              <a:rPr lang="en-US" b="1" i="1" dirty="0">
                <a:solidFill>
                  <a:schemeClr val="accent2"/>
                </a:solidFill>
              </a:rPr>
              <a:t> log n)  </a:t>
            </a:r>
            <a:r>
              <a:rPr lang="en-US" b="1" i="1">
                <a:solidFill>
                  <a:schemeClr val="accent2"/>
                </a:solidFill>
              </a:rPr>
              <a:t>= i </a:t>
            </a:r>
            <a:r>
              <a:rPr lang="en-US" b="1" i="1" dirty="0">
                <a:solidFill>
                  <a:schemeClr val="accent2"/>
                </a:solidFill>
              </a:rPr>
              <a:t>log n / (b + </a:t>
            </a:r>
            <a:r>
              <a:rPr lang="en-US" b="1" i="1" dirty="0" err="1">
                <a:solidFill>
                  <a:schemeClr val="accent2"/>
                </a:solidFill>
              </a:rPr>
              <a:t>i</a:t>
            </a:r>
            <a:r>
              <a:rPr lang="en-US" b="1" i="1" dirty="0">
                <a:solidFill>
                  <a:schemeClr val="accent2"/>
                </a:solidFill>
              </a:rPr>
              <a:t>  log n)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607748"/>
              </p:ext>
            </p:extLst>
          </p:nvPr>
        </p:nvGraphicFramePr>
        <p:xfrm>
          <a:off x="8400256" y="1340768"/>
          <a:ext cx="316835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 Precense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001000000000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101100000000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76320" y="908720"/>
            <a:ext cx="2220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>
                <a:latin typeface="Arial" panose="020B0604020202020204" pitchFamily="34" charset="0"/>
                <a:cs typeface="Arial" panose="020B0604020202020204" pitchFamily="34" charset="0"/>
              </a:rPr>
              <a:t>Directory per 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Three fundamental issues for shared memory multiprocessors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2"/>
                </a:solidFill>
              </a:rPr>
              <a:t>Coherence</a:t>
            </a:r>
            <a:r>
              <a:rPr lang="en-US" sz="2800" dirty="0">
                <a:solidFill>
                  <a:schemeClr val="bg2"/>
                </a:solidFill>
              </a:rPr>
              <a:t>, </a:t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n-US" sz="2800" dirty="0">
                <a:solidFill>
                  <a:schemeClr val="bg2"/>
                </a:solidFill>
              </a:rPr>
              <a:t>about: </a:t>
            </a:r>
            <a:r>
              <a:rPr lang="en-US" sz="2800" i="1" dirty="0">
                <a:solidFill>
                  <a:schemeClr val="bg2"/>
                </a:solidFill>
              </a:rPr>
              <a:t>Do I see the most recent data?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/>
              <a:t>Synchronization</a:t>
            </a:r>
            <a:br>
              <a:rPr lang="en-US" sz="2800" i="1" dirty="0"/>
            </a:br>
            <a:r>
              <a:rPr lang="en-US" sz="2800" i="1" dirty="0">
                <a:solidFill>
                  <a:srgbClr val="0033CC"/>
                </a:solidFill>
              </a:rPr>
              <a:t>How to synchronize processes?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how to protect access to shared data?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/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2"/>
                </a:solidFill>
              </a:rPr>
              <a:t>Consistency</a:t>
            </a:r>
            <a:r>
              <a:rPr lang="en-US" sz="2800" dirty="0">
                <a:solidFill>
                  <a:schemeClr val="bg2"/>
                </a:solidFill>
              </a:rPr>
              <a:t>, </a:t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n-US" sz="2800" dirty="0">
                <a:solidFill>
                  <a:schemeClr val="bg2"/>
                </a:solidFill>
              </a:rPr>
              <a:t>about: </a:t>
            </a:r>
            <a:r>
              <a:rPr lang="en-US" sz="2800" b="1" i="1" dirty="0">
                <a:solidFill>
                  <a:schemeClr val="bg2"/>
                </a:solidFill>
              </a:rPr>
              <a:t>When</a:t>
            </a:r>
            <a:r>
              <a:rPr lang="en-US" sz="2800" i="1" dirty="0">
                <a:solidFill>
                  <a:schemeClr val="bg2"/>
                </a:solidFill>
              </a:rPr>
              <a:t> do I see a written value?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e.g. do different processors see writes at the same time (</a:t>
            </a:r>
            <a:r>
              <a:rPr lang="en-US" sz="2400" dirty="0" err="1">
                <a:solidFill>
                  <a:schemeClr val="bg2"/>
                </a:solidFill>
              </a:rPr>
              <a:t>w.r.t</a:t>
            </a:r>
            <a:r>
              <a:rPr lang="en-US" sz="2400" dirty="0">
                <a:solidFill>
                  <a:schemeClr val="bg2"/>
                </a:solidFill>
              </a:rPr>
              <a:t>. other memory accesses)?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31751" name="AutoShape 4"/>
          <p:cNvSpPr>
            <a:spLocks noChangeArrowheads="1"/>
          </p:cNvSpPr>
          <p:nvPr/>
        </p:nvSpPr>
        <p:spPr bwMode="auto">
          <a:xfrm>
            <a:off x="6168008" y="2564904"/>
            <a:ext cx="1143000" cy="2286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What's the Synchronization problem?</a:t>
            </a:r>
          </a:p>
        </p:txBody>
      </p:sp>
      <p:sp>
        <p:nvSpPr>
          <p:cNvPr id="3277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Assume: Computer system of bank has credit process (P_c) and debit process (P_d)</a:t>
            </a: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79376" y="2132856"/>
            <a:ext cx="9217588" cy="4154984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1" lang="en-US">
                <a:latin typeface="Courier New" pitchFamily="49" charset="0"/>
              </a:rPr>
              <a:t>/* </a:t>
            </a:r>
            <a:r>
              <a:rPr kumimoji="1" lang="en-US" b="1">
                <a:latin typeface="Courier New" pitchFamily="49" charset="0"/>
              </a:rPr>
              <a:t>Process P_c</a:t>
            </a:r>
            <a:r>
              <a:rPr kumimoji="1" lang="en-US">
                <a:latin typeface="Courier New" pitchFamily="49" charset="0"/>
              </a:rPr>
              <a:t> */             /* </a:t>
            </a:r>
            <a:r>
              <a:rPr kumimoji="1" lang="en-US" b="1">
                <a:latin typeface="Courier New" pitchFamily="49" charset="0"/>
              </a:rPr>
              <a:t>Process P_d</a:t>
            </a:r>
            <a:r>
              <a:rPr kumimoji="1" lang="en-US">
                <a:latin typeface="Courier New" pitchFamily="49" charset="0"/>
              </a:rPr>
              <a:t> */</a:t>
            </a: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shared int balance			shared int balance</a:t>
            </a: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private int amount			private int amount</a:t>
            </a:r>
          </a:p>
          <a:p>
            <a:pPr algn="l" eaLnBrk="0" hangingPunct="0"/>
            <a:endParaRPr kumimoji="1" lang="en-US">
              <a:latin typeface="Courier New" pitchFamily="49" charset="0"/>
            </a:endParaRP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balance += amount             balance -= amount</a:t>
            </a:r>
          </a:p>
          <a:p>
            <a:pPr algn="l" eaLnBrk="0" hangingPunct="0"/>
            <a:endParaRPr kumimoji="1" lang="en-US">
              <a:latin typeface="Courier New" pitchFamily="49" charset="0"/>
            </a:endParaRP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lw      $t0,balance           lw      $t2,balance</a:t>
            </a: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lw      $t1,amount            lw      $t3,amount</a:t>
            </a: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add     $t0,$t0,t1            sub     $t2,$t2,$t3</a:t>
            </a:r>
          </a:p>
          <a:p>
            <a:pPr algn="l" eaLnBrk="0" hangingPunct="0"/>
            <a:r>
              <a:rPr kumimoji="1" lang="en-US">
                <a:latin typeface="Courier New" pitchFamily="49" charset="0"/>
              </a:rPr>
              <a:t>sw      $t0,balance           sw      $t2,balance</a:t>
            </a:r>
          </a:p>
          <a:p>
            <a:pPr algn="l" eaLnBrk="0" hangingPunct="0"/>
            <a:endParaRPr kumimoji="1" lang="en-US"/>
          </a:p>
        </p:txBody>
      </p:sp>
      <p:sp>
        <p:nvSpPr>
          <p:cNvPr id="240642" name="AutoShape 2"/>
          <p:cNvSpPr>
            <a:spLocks noChangeArrowheads="1"/>
          </p:cNvSpPr>
          <p:nvPr/>
        </p:nvSpPr>
        <p:spPr bwMode="auto">
          <a:xfrm rot="10800000">
            <a:off x="5951984" y="4293096"/>
            <a:ext cx="3851822" cy="1656184"/>
          </a:xfrm>
          <a:prstGeom prst="wedgeRoundRectCallout">
            <a:avLst>
              <a:gd name="adj1" fmla="val 108329"/>
              <a:gd name="adj2" fmla="val 24264"/>
              <a:gd name="adj3" fmla="val 16667"/>
            </a:avLst>
          </a:prstGeom>
          <a:solidFill>
            <a:srgbClr val="66FF66">
              <a:alpha val="34902"/>
            </a:srgb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eaLnBrk="0" hangingPunct="0"/>
            <a:endParaRPr kumimoji="1"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 Problem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534" y="1073150"/>
            <a:ext cx="11700130" cy="5403850"/>
          </a:xfrm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N processes all competing to use some shared data; they need synchronization</a:t>
            </a:r>
          </a:p>
          <a:p>
            <a:r>
              <a:rPr lang="en-US"/>
              <a:t>Each process has code segment, called </a:t>
            </a:r>
            <a:r>
              <a:rPr lang="en-US" b="1"/>
              <a:t>critical section, in which shared data is accessed</a:t>
            </a:r>
            <a:endParaRPr lang="en-US"/>
          </a:p>
          <a:p>
            <a:endParaRPr lang="en-US" b="1"/>
          </a:p>
          <a:p>
            <a:r>
              <a:rPr lang="en-US" b="1"/>
              <a:t>Problem</a:t>
            </a:r>
            <a:r>
              <a:rPr lang="en-US"/>
              <a:t> – ensure that when one process is executing in its critical section, no other process is allowed to execute in its critical section</a:t>
            </a:r>
          </a:p>
          <a:p>
            <a:endParaRPr lang="en-US"/>
          </a:p>
          <a:p>
            <a:r>
              <a:rPr lang="en-US"/>
              <a:t>Structure of a process:</a:t>
            </a:r>
          </a:p>
          <a:p>
            <a:endParaRPr lang="en-US"/>
          </a:p>
          <a:p>
            <a:endParaRPr lang="en-US" dirty="0"/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5735960" y="3140968"/>
            <a:ext cx="5544616" cy="3564053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initial_code () ;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while (TRUE){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solidFill>
                  <a:schemeClr val="accent2"/>
                </a:solidFill>
                <a:latin typeface="Courier New" pitchFamily="49" charset="0"/>
              </a:rPr>
              <a:t>  entry_critical_section ();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  critical_section ();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  </a:t>
            </a:r>
            <a:r>
              <a:rPr kumimoji="1" lang="en-US" b="1">
                <a:solidFill>
                  <a:schemeClr val="accent2"/>
                </a:solidFill>
                <a:latin typeface="Courier New" pitchFamily="49" charset="0"/>
              </a:rPr>
              <a:t>exit_critical_section ();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  remainder_section ();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}</a:t>
            </a:r>
          </a:p>
          <a:p>
            <a:pPr algn="l" eaLnBrk="0" hangingPunct="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kumimoji="1" lang="en-US" b="1">
                <a:latin typeface="Courier New" pitchFamily="49" charset="0"/>
              </a:rPr>
              <a:t>other_code ()</a:t>
            </a:r>
            <a:endParaRPr kumimoji="1"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uiExpand="1" build="p"/>
      <p:bldP spid="24166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Synchronization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Problem: synchronization protocol requires </a:t>
            </a:r>
            <a:r>
              <a:rPr lang="en-US" b="1" dirty="0">
                <a:solidFill>
                  <a:schemeClr val="accent2"/>
                </a:solidFill>
              </a:rPr>
              <a:t>atomic read-write action</a:t>
            </a:r>
            <a:r>
              <a:rPr lang="en-US" dirty="0"/>
              <a:t> on the bus</a:t>
            </a:r>
          </a:p>
          <a:p>
            <a:pPr lvl="1" eaLnBrk="1" hangingPunct="1"/>
            <a:r>
              <a:rPr lang="en-US" dirty="0"/>
              <a:t>e.g. to check </a:t>
            </a:r>
            <a:r>
              <a:rPr lang="en-US"/>
              <a:t>a memory bit </a:t>
            </a:r>
            <a:r>
              <a:rPr lang="en-US" dirty="0"/>
              <a:t>and if zero, </a:t>
            </a:r>
            <a:r>
              <a:rPr lang="en-US"/>
              <a:t>set it (make it one)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Basic </a:t>
            </a:r>
            <a:r>
              <a:rPr lang="en-US"/>
              <a:t>building blocks supporting this </a:t>
            </a:r>
            <a:r>
              <a:rPr lang="en-US">
                <a:solidFill>
                  <a:schemeClr val="accent2"/>
                </a:solidFill>
              </a:rPr>
              <a:t>atomic</a:t>
            </a:r>
            <a:r>
              <a:rPr lang="en-US"/>
              <a:t> action:</a:t>
            </a:r>
            <a:endParaRPr lang="en-US" dirty="0"/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Atomic exchange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Swaps register with memory location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Test-and-set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Sets under condition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Fetch-and-increment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Reads original value from memory and increments it in memory</a:t>
            </a:r>
          </a:p>
          <a:p>
            <a:pPr eaLnBrk="1" hangingPunct="1"/>
            <a:r>
              <a:rPr lang="en-US"/>
              <a:t>All 3 require </a:t>
            </a:r>
            <a:r>
              <a:rPr lang="en-US" dirty="0"/>
              <a:t>memory </a:t>
            </a:r>
            <a:r>
              <a:rPr lang="en-US"/>
              <a:t>read + write in an 'uninterruptable' </a:t>
            </a:r>
            <a:r>
              <a:rPr lang="en-US" dirty="0"/>
              <a:t>instruction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Alternative:</a:t>
            </a:r>
            <a:endParaRPr lang="en-US" dirty="0"/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en-US" sz="2000" dirty="0">
                <a:solidFill>
                  <a:schemeClr val="accent2"/>
                </a:solidFill>
              </a:rPr>
              <a:t>load linked/store conditional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If the contents of the memory location specified by the load </a:t>
            </a:r>
            <a:r>
              <a:rPr lang="en-US" sz="1800"/>
              <a:t>linked is changed </a:t>
            </a:r>
            <a:r>
              <a:rPr lang="en-US" sz="1800" dirty="0"/>
              <a:t>before the store conditional to the same address, the store conditional fails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36160" y="252483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file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504" y="252483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896200" y="2924944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896200" y="3140968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896200" y="3356992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896200" y="3573016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848528" y="2924944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848528" y="3140968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0848528" y="3356992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848528" y="3573016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0848528" y="3789040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848528" y="4005064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848528" y="4221088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0848528" y="4437112"/>
            <a:ext cx="720080" cy="2160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12224" y="30689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064552" y="35010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cxnSp>
        <p:nvCxnSpPr>
          <p:cNvPr id="18" name="Straight Arrow Connector 17"/>
          <p:cNvCxnSpPr>
            <a:stCxn id="7" idx="3"/>
            <a:endCxn id="13" idx="1"/>
          </p:cNvCxnSpPr>
          <p:nvPr/>
        </p:nvCxnSpPr>
        <p:spPr bwMode="auto">
          <a:xfrm>
            <a:off x="8616280" y="3248980"/>
            <a:ext cx="2232248" cy="432048"/>
          </a:xfrm>
          <a:prstGeom prst="straightConnector1">
            <a:avLst/>
          </a:prstGeom>
          <a:noFill/>
          <a:ln w="444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 rot="686585">
            <a:off x="8775841" y="3461655"/>
            <a:ext cx="18149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600">
                <a:solidFill>
                  <a:schemeClr val="accent2"/>
                </a:solidFill>
              </a:rPr>
              <a:t>Atomic exchange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Implementing Locks </a:t>
            </a:r>
            <a:r>
              <a:rPr lang="en-AU" sz="3200" i="1"/>
              <a:t>(example of EXCH, exchange)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667" y="966478"/>
            <a:ext cx="11446933" cy="54962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/>
              <a:t>Spin 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no coherence: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	</a:t>
            </a:r>
            <a:r>
              <a:rPr lang="en-US" sz="2000" dirty="0" err="1"/>
              <a:t>ADDUI</a:t>
            </a:r>
            <a:r>
              <a:rPr lang="en-US" sz="2000" dirty="0"/>
              <a:t>		R2,R0,#1	;R2=1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  </a:t>
            </a:r>
            <a:r>
              <a:rPr lang="en-US" sz="2000" dirty="0" err="1"/>
              <a:t>lockit</a:t>
            </a:r>
            <a:r>
              <a:rPr lang="en-US" sz="2000" dirty="0"/>
              <a:t>:		</a:t>
            </a:r>
            <a:r>
              <a:rPr lang="en-US" sz="2000" b="1" dirty="0">
                <a:solidFill>
                  <a:schemeClr val="accent1"/>
                </a:solidFill>
              </a:rPr>
              <a:t>EXCH</a:t>
            </a:r>
            <a:r>
              <a:rPr lang="en-US" sz="2000" dirty="0"/>
              <a:t>		R2,0(R1)	;</a:t>
            </a:r>
            <a:r>
              <a:rPr lang="en-US" sz="2000"/>
              <a:t>atomic exchange (swap): R2 </a:t>
            </a:r>
            <a:r>
              <a:rPr lang="en-US" sz="2000">
                <a:sym typeface="Wingdings" panose="05000000000000000000" pitchFamily="2" charset="2"/>
              </a:rPr>
              <a:t> Mem[0+R1]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			BNEZ		R2,lockit	;already locked?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/>
              <a:t>Problem EXCH includes a write, causing snooping traffic (in case of coherence)</a:t>
            </a:r>
          </a:p>
          <a:p>
            <a:pPr eaLnBrk="1" hangingPunct="1"/>
            <a:r>
              <a:rPr lang="en-US">
                <a:solidFill>
                  <a:schemeClr val="accent2"/>
                </a:solidFill>
              </a:rPr>
              <a:t>How to avoid too much snooping? </a:t>
            </a:r>
          </a:p>
          <a:p>
            <a:pPr eaLnBrk="1" hangingPunct="1"/>
            <a:endParaRPr lang="en-US"/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  </a:t>
            </a:r>
            <a:r>
              <a:rPr lang="en-US" sz="2000" dirty="0" err="1"/>
              <a:t>lockit</a:t>
            </a:r>
            <a:r>
              <a:rPr lang="en-US" sz="2000" dirty="0"/>
              <a:t>:		LD 		R2,0(R1)	;load </a:t>
            </a:r>
            <a:r>
              <a:rPr lang="en-US" sz="2000"/>
              <a:t>of lock; first see whether nobody has it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			BNEZ		R2,lockit</a:t>
            </a:r>
            <a:r>
              <a:rPr lang="en-US" sz="2000"/>
              <a:t>	;if not available: spin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			</a:t>
            </a:r>
            <a:r>
              <a:rPr lang="en-US" sz="2000" dirty="0" err="1"/>
              <a:t>ADDUI</a:t>
            </a:r>
            <a:r>
              <a:rPr lang="en-US" sz="2000" dirty="0"/>
              <a:t>		R2,R0,#1	;R2=1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			</a:t>
            </a:r>
            <a:r>
              <a:rPr lang="en-US" sz="2000" b="1" dirty="0">
                <a:solidFill>
                  <a:schemeClr val="accent1"/>
                </a:solidFill>
              </a:rPr>
              <a:t>EXCH</a:t>
            </a:r>
            <a:r>
              <a:rPr lang="en-US" sz="2000" dirty="0"/>
              <a:t>		R2,0(R1)</a:t>
            </a:r>
            <a:r>
              <a:rPr lang="en-US" sz="2000"/>
              <a:t>	;atomic exchange (swap)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			BNEZ		R2,lockit	;branch if lock </a:t>
            </a:r>
            <a:r>
              <a:rPr lang="en-US" sz="2000"/>
              <a:t>wasn’t 0, </a:t>
            </a:r>
            <a:r>
              <a:rPr lang="en-US" sz="2000">
                <a:solidFill>
                  <a:schemeClr val="tx2"/>
                </a:solidFill>
              </a:rPr>
              <a:t>access likely succeeds</a:t>
            </a:r>
          </a:p>
          <a:p>
            <a:pPr eaLnBrk="1" hangingPunct="1"/>
            <a:r>
              <a:rPr lang="en-US" sz="2000">
                <a:solidFill>
                  <a:schemeClr val="accent2"/>
                </a:solidFill>
              </a:rPr>
              <a:t>Next slides shows this protocol in action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6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6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Details on memory traffic when requesting lock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2535" y="1073150"/>
            <a:ext cx="3635234" cy="1923802"/>
          </a:xfrm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P1 and P2 </a:t>
            </a:r>
            <a:r>
              <a:rPr lang="en-US"/>
              <a:t>try at the</a:t>
            </a:r>
            <a:br>
              <a:rPr lang="en-US"/>
            </a:br>
            <a:r>
              <a:rPr lang="en-US"/>
              <a:t>same time to acquire</a:t>
            </a:r>
            <a:br>
              <a:rPr lang="en-US"/>
            </a:br>
            <a:r>
              <a:rPr lang="en-US"/>
              <a:t>the lock</a:t>
            </a:r>
          </a:p>
          <a:p>
            <a:r>
              <a:rPr lang="en-US">
                <a:solidFill>
                  <a:schemeClr val="accent2"/>
                </a:solidFill>
              </a:rPr>
              <a:t>P0 </a:t>
            </a:r>
            <a:r>
              <a:rPr lang="en-US"/>
              <a:t>has lock, and releases it in step 2</a:t>
            </a:r>
          </a:p>
          <a:p>
            <a:pPr lvl="1"/>
            <a:r>
              <a:rPr lang="en-US"/>
              <a:t>cache entry exclusive</a:t>
            </a:r>
          </a:p>
          <a:p>
            <a:pPr lvl="1"/>
            <a:r>
              <a:rPr lang="en-US"/>
              <a:t>same entry in other caches invalidated</a:t>
            </a:r>
          </a:p>
          <a:p>
            <a:r>
              <a:rPr lang="en-US">
                <a:solidFill>
                  <a:schemeClr val="tx2"/>
                </a:solidFill>
              </a:rPr>
              <a:t>P2</a:t>
            </a:r>
            <a:r>
              <a:rPr lang="en-US"/>
              <a:t> gains</a:t>
            </a:r>
          </a:p>
          <a:p>
            <a:r>
              <a:rPr lang="en-US">
                <a:solidFill>
                  <a:schemeClr val="tx2"/>
                </a:solidFill>
              </a:rPr>
              <a:t>P1</a:t>
            </a:r>
            <a:r>
              <a:rPr lang="en-US"/>
              <a:t> keeps spinning</a:t>
            </a:r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9736" y="1591536"/>
            <a:ext cx="7632848" cy="488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4ADA9429-7DE9-48AF-ACC7-1AA5E101D522}"/>
              </a:ext>
            </a:extLst>
          </p:cNvPr>
          <p:cNvSpPr/>
          <p:nvPr/>
        </p:nvSpPr>
        <p:spPr bwMode="auto">
          <a:xfrm>
            <a:off x="4943872" y="2049216"/>
            <a:ext cx="3312368" cy="875728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ED903D0-C9B6-4125-B58E-651956242DDD}"/>
              </a:ext>
            </a:extLst>
          </p:cNvPr>
          <p:cNvSpPr/>
          <p:nvPr/>
        </p:nvSpPr>
        <p:spPr bwMode="auto">
          <a:xfrm>
            <a:off x="4151784" y="2708920"/>
            <a:ext cx="1080120" cy="601696"/>
          </a:xfrm>
          <a:prstGeom prst="ellips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4CC807C-7AD8-4FCD-A904-AE4DBAC34D00}"/>
              </a:ext>
            </a:extLst>
          </p:cNvPr>
          <p:cNvSpPr/>
          <p:nvPr/>
        </p:nvSpPr>
        <p:spPr bwMode="auto">
          <a:xfrm>
            <a:off x="6456040" y="4509120"/>
            <a:ext cx="1656184" cy="1152128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63B9856-B99F-4CD8-A554-2B17823A9C67}"/>
              </a:ext>
            </a:extLst>
          </p:cNvPr>
          <p:cNvSpPr/>
          <p:nvPr/>
        </p:nvSpPr>
        <p:spPr bwMode="auto">
          <a:xfrm>
            <a:off x="4871864" y="5810774"/>
            <a:ext cx="1656184" cy="680119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F31B91-87B2-4FD6-B2EE-30C510A50ACD}"/>
              </a:ext>
            </a:extLst>
          </p:cNvPr>
          <p:cNvSpPr/>
          <p:nvPr/>
        </p:nvSpPr>
        <p:spPr bwMode="auto">
          <a:xfrm>
            <a:off x="8112223" y="2692887"/>
            <a:ext cx="1080120" cy="601696"/>
          </a:xfrm>
          <a:prstGeom prst="ellips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6" grpId="1" animBg="1"/>
      <p:bldP spid="7" grpId="0" animBg="1"/>
      <p:bldP spid="8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Three fundamental issues for shared memory multiprocessors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372534" y="957264"/>
            <a:ext cx="11772138" cy="5403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2"/>
                </a:solidFill>
              </a:rPr>
              <a:t>Coherence</a:t>
            </a:r>
            <a:r>
              <a:rPr lang="en-US" sz="2800" dirty="0">
                <a:solidFill>
                  <a:schemeClr val="bg2"/>
                </a:solidFill>
              </a:rPr>
              <a:t>, </a:t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n-US" sz="2800" dirty="0">
                <a:solidFill>
                  <a:schemeClr val="bg2"/>
                </a:solidFill>
              </a:rPr>
              <a:t>about: </a:t>
            </a:r>
            <a:r>
              <a:rPr lang="en-US" sz="2800" i="1" dirty="0">
                <a:solidFill>
                  <a:schemeClr val="bg2"/>
                </a:solidFill>
              </a:rPr>
              <a:t>Do I see the most recent data?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2"/>
                </a:solidFill>
              </a:rPr>
              <a:t>Synchronization</a:t>
            </a:r>
            <a:br>
              <a:rPr lang="en-US" sz="2800" i="1" dirty="0">
                <a:solidFill>
                  <a:schemeClr val="bg2"/>
                </a:solidFill>
              </a:rPr>
            </a:br>
            <a:r>
              <a:rPr lang="en-US" sz="2800" i="1" dirty="0">
                <a:solidFill>
                  <a:schemeClr val="bg2"/>
                </a:solidFill>
              </a:rPr>
              <a:t>How to synchronize processes?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how to protect access to shared data?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/>
              <a:t>Consistency</a:t>
            </a:r>
            <a:r>
              <a:rPr lang="en-US" sz="2800" dirty="0">
                <a:solidFill>
                  <a:schemeClr val="folHlink"/>
                </a:solidFill>
              </a:rPr>
              <a:t>, </a:t>
            </a:r>
            <a:br>
              <a:rPr lang="en-US" sz="2800" dirty="0">
                <a:solidFill>
                  <a:schemeClr val="folHlink"/>
                </a:solidFill>
              </a:rPr>
            </a:br>
            <a:r>
              <a:rPr lang="en-US" sz="2800" dirty="0"/>
              <a:t>about</a:t>
            </a:r>
            <a:r>
              <a:rPr lang="en-US" sz="2800" dirty="0">
                <a:solidFill>
                  <a:schemeClr val="folHlink"/>
                </a:solidFill>
              </a:rPr>
              <a:t>: </a:t>
            </a:r>
            <a:r>
              <a:rPr lang="en-US" sz="2800" b="1" i="1" dirty="0">
                <a:solidFill>
                  <a:schemeClr val="accent2"/>
                </a:solidFill>
              </a:rPr>
              <a:t>When</a:t>
            </a:r>
            <a:r>
              <a:rPr lang="en-US" sz="2800" i="1" dirty="0">
                <a:solidFill>
                  <a:schemeClr val="accent2"/>
                </a:solidFill>
              </a:rPr>
              <a:t> do I see a written value?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e.g. do different processors see writes at the same time (</a:t>
            </a:r>
            <a:r>
              <a:rPr lang="en-US" sz="2400" dirty="0" err="1"/>
              <a:t>w.r.t</a:t>
            </a:r>
            <a:r>
              <a:rPr lang="en-US" sz="2400" dirty="0"/>
              <a:t>. other memory </a:t>
            </a:r>
            <a:r>
              <a:rPr lang="en-US" sz="2400"/>
              <a:t>accesses)?</a:t>
            </a:r>
          </a:p>
          <a:p>
            <a:pPr lvl="1" eaLnBrk="1" hangingPunct="1"/>
            <a:r>
              <a:rPr lang="en-US" sz="2400"/>
              <a:t>see also </a:t>
            </a:r>
          </a:p>
          <a:p>
            <a:pPr lvl="2" eaLnBrk="1" hangingPunct="1"/>
            <a:r>
              <a:rPr lang="en-US" sz="2200">
                <a:hlinkClick r:id="rId3"/>
              </a:rPr>
              <a:t>https://www.cs.utexas.edu/~bornholt/post/memory-models.html</a:t>
            </a:r>
            <a:endParaRPr lang="en-US" sz="2200"/>
          </a:p>
          <a:p>
            <a:pPr lvl="2" eaLnBrk="1" hangingPunct="1"/>
            <a:r>
              <a:rPr lang="en-US" sz="2400"/>
              <a:t>A Primer on Memory Consistency and Cache Coherence</a:t>
            </a:r>
          </a:p>
          <a:p>
            <a:pPr lvl="3" eaLnBrk="1" hangingPunct="1"/>
            <a:r>
              <a:rPr lang="en-US"/>
              <a:t>https://www.morganclaypool.com/doi/abs/10.2200/S00346ED1V01Y201104CAC016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  <p:sp>
        <p:nvSpPr>
          <p:cNvPr id="35847" name="AutoShape 4"/>
          <p:cNvSpPr>
            <a:spLocks noChangeArrowheads="1"/>
          </p:cNvSpPr>
          <p:nvPr/>
        </p:nvSpPr>
        <p:spPr bwMode="auto">
          <a:xfrm>
            <a:off x="10128448" y="4293096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07368" y="116632"/>
            <a:ext cx="11377264" cy="838200"/>
          </a:xfrm>
        </p:spPr>
        <p:txBody>
          <a:bodyPr/>
          <a:lstStyle/>
          <a:p>
            <a:pPr eaLnBrk="1" hangingPunct="1"/>
            <a:r>
              <a:rPr lang="en-US"/>
              <a:t>Memory Consistency: What is the problem?</a:t>
            </a:r>
            <a:endParaRPr lang="en-GB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56" y="3717032"/>
            <a:ext cx="11790708" cy="1871662"/>
          </a:xfrm>
        </p:spPr>
        <p:txBody>
          <a:bodyPr/>
          <a:lstStyle/>
          <a:p>
            <a:pPr eaLnBrk="1" hangingPunct="1"/>
            <a:r>
              <a:rPr lang="en-US" sz="2700"/>
              <a:t>Observation: If writes take effect immediately (are immediately seen by </a:t>
            </a:r>
            <a:r>
              <a:rPr lang="en-US" sz="2700" b="1"/>
              <a:t>all</a:t>
            </a:r>
            <a:r>
              <a:rPr lang="en-US" sz="2700"/>
              <a:t> processors), </a:t>
            </a:r>
            <a:r>
              <a:rPr lang="en-US" sz="2700" i="1">
                <a:solidFill>
                  <a:srgbClr val="FF0000"/>
                </a:solidFill>
              </a:rPr>
              <a:t>it is </a:t>
            </a:r>
            <a:r>
              <a:rPr lang="en-US" sz="2700" i="1" u="sng">
                <a:solidFill>
                  <a:srgbClr val="FF0000"/>
                </a:solidFill>
              </a:rPr>
              <a:t>impossible</a:t>
            </a:r>
            <a:r>
              <a:rPr lang="en-US" sz="2700" i="1">
                <a:solidFill>
                  <a:srgbClr val="FF0000"/>
                </a:solidFill>
              </a:rPr>
              <a:t> that both if-statements evaluate to true</a:t>
            </a:r>
          </a:p>
          <a:p>
            <a:pPr eaLnBrk="1" hangingPunct="1"/>
            <a:endParaRPr lang="en-US" sz="2700"/>
          </a:p>
          <a:p>
            <a:pPr eaLnBrk="1" hangingPunct="1"/>
            <a:r>
              <a:rPr lang="en-US" sz="2700"/>
              <a:t>But what if write invalidate is delayed ……….</a:t>
            </a:r>
          </a:p>
          <a:p>
            <a:pPr lvl="1" eaLnBrk="1" hangingPunct="1"/>
            <a:r>
              <a:rPr lang="en-US" sz="2400"/>
              <a:t>E.g., when write is still in the write buffer (and not send to cache/memory)</a:t>
            </a:r>
          </a:p>
          <a:p>
            <a:pPr lvl="1" eaLnBrk="1" hangingPunct="1"/>
            <a:r>
              <a:rPr lang="en-US" sz="2400"/>
              <a:t>Should this be allowed, and if so, under what conditions?</a:t>
            </a:r>
            <a:endParaRPr lang="en-GB" sz="2400" dirty="0"/>
          </a:p>
        </p:txBody>
      </p:sp>
      <p:graphicFrame>
        <p:nvGraphicFramePr>
          <p:cNvPr id="34715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79268"/>
              </p:ext>
            </p:extLst>
          </p:nvPr>
        </p:nvGraphicFramePr>
        <p:xfrm>
          <a:off x="2423592" y="980728"/>
          <a:ext cx="7467600" cy="2374900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Process P1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Process P2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A = 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A = 1;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L1:  if (B==0) ...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B = 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B = 1;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L2:  if (A==0) ...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128448" y="908720"/>
            <a:ext cx="1311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>
                <a:latin typeface="Arial" panose="020B0604020202020204" pitchFamily="34" charset="0"/>
                <a:cs typeface="Arial" panose="020B0604020202020204" pitchFamily="34" charset="0"/>
              </a:rPr>
              <a:t>Educative</a:t>
            </a:r>
            <a:br>
              <a:rPr lang="en-US" sz="2000" i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209942" y="2798948"/>
            <a:ext cx="6264697" cy="728663"/>
          </a:xfrm>
        </p:spPr>
        <p:txBody>
          <a:bodyPr/>
          <a:lstStyle/>
          <a:p>
            <a:r>
              <a:rPr lang="en-US" sz="3600"/>
              <a:t>i7 Nehalem  4 core architecture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39416" y="6525344"/>
            <a:ext cx="72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631504" y="116632"/>
            <a:ext cx="10441160" cy="6696744"/>
            <a:chOff x="1631504" y="116632"/>
            <a:chExt cx="10441160" cy="6696744"/>
          </a:xfrm>
        </p:grpSpPr>
        <p:sp>
          <p:nvSpPr>
            <p:cNvPr id="83" name="Rectangle 82"/>
            <p:cNvSpPr/>
            <p:nvPr/>
          </p:nvSpPr>
          <p:spPr bwMode="auto">
            <a:xfrm>
              <a:off x="1631504" y="116632"/>
              <a:ext cx="10441160" cy="609329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1919536" y="148570"/>
              <a:ext cx="9865096" cy="3096344"/>
              <a:chOff x="1055440" y="116632"/>
              <a:chExt cx="9865096" cy="3096344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055440" y="116632"/>
                <a:ext cx="2088232" cy="3096344"/>
                <a:chOff x="839416" y="1052736"/>
                <a:chExt cx="2088232" cy="3096344"/>
              </a:xfrm>
            </p:grpSpPr>
            <p:sp>
              <p:nvSpPr>
                <p:cNvPr id="4" name="Rectangle 3"/>
                <p:cNvSpPr/>
                <p:nvPr/>
              </p:nvSpPr>
              <p:spPr bwMode="auto">
                <a:xfrm>
                  <a:off x="839416" y="1124744"/>
                  <a:ext cx="2088232" cy="3024336"/>
                </a:xfrm>
                <a:prstGeom prst="rect">
                  <a:avLst/>
                </a:prstGeom>
                <a:solidFill>
                  <a:srgbClr val="CDF9F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5" name="Rectangle 4"/>
                <p:cNvSpPr/>
                <p:nvPr/>
              </p:nvSpPr>
              <p:spPr bwMode="auto">
                <a:xfrm>
                  <a:off x="1055440" y="1556792"/>
                  <a:ext cx="1656184" cy="720080"/>
                </a:xfrm>
                <a:prstGeom prst="rect">
                  <a:avLst/>
                </a:prstGeom>
                <a:solidFill>
                  <a:srgbClr val="FFCC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6" name="Rectangle 5"/>
                <p:cNvSpPr/>
                <p:nvPr/>
              </p:nvSpPr>
              <p:spPr bwMode="auto">
                <a:xfrm>
                  <a:off x="1055440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" name="Rectangle 6"/>
                <p:cNvSpPr/>
                <p:nvPr/>
              </p:nvSpPr>
              <p:spPr bwMode="auto">
                <a:xfrm>
                  <a:off x="1991544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" name="Rectangle 7"/>
                <p:cNvSpPr/>
                <p:nvPr/>
              </p:nvSpPr>
              <p:spPr bwMode="auto">
                <a:xfrm>
                  <a:off x="1055440" y="3284984"/>
                  <a:ext cx="1656184" cy="720080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271464" y="1556792"/>
                  <a:ext cx="1305165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>
                      <a:latin typeface="Arial" panose="020B0604020202020204" pitchFamily="34" charset="0"/>
                    </a:rPr>
                    <a:t>ALUs+RF</a:t>
                  </a:r>
                </a:p>
                <a:p>
                  <a:r>
                    <a:rPr lang="en-US" sz="2000">
                      <a:latin typeface="Arial" panose="020B0604020202020204" pitchFamily="34" charset="0"/>
                    </a:rPr>
                    <a:t>+control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127448" y="2636912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L1-I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991544" y="2636912"/>
                  <a:ext cx="6848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L1-D</a:t>
                  </a: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199456" y="3356992"/>
                  <a:ext cx="134844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800">
                      <a:latin typeface="Arial" panose="020B0604020202020204" pitchFamily="34" charset="0"/>
                      <a:cs typeface="Arial" panose="020B0604020202020204" pitchFamily="34" charset="0"/>
                    </a:rPr>
                    <a:t>L2</a:t>
                  </a:r>
                </a:p>
                <a:p>
                  <a:pPr algn="ctr"/>
                  <a:r>
                    <a:rPr lang="en-US" sz="1400">
                      <a:latin typeface="Arial" panose="020B0604020202020204" pitchFamily="34" charset="0"/>
                      <a:cs typeface="Arial" panose="020B0604020202020204" pitchFamily="34" charset="0"/>
                    </a:rPr>
                    <a:t>(non-inclusive)</a:t>
                  </a: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1415480" y="1052736"/>
                  <a:ext cx="10406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>
                      <a:latin typeface="Arial" panose="020B0604020202020204" pitchFamily="34" charset="0"/>
                      <a:cs typeface="Arial" panose="020B0604020202020204" pitchFamily="34" charset="0"/>
                    </a:rPr>
                    <a:t>core 1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3647728" y="116632"/>
                <a:ext cx="2088232" cy="3096344"/>
                <a:chOff x="839416" y="1052736"/>
                <a:chExt cx="2088232" cy="3096344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>
                  <a:off x="839416" y="1124744"/>
                  <a:ext cx="2088232" cy="3024336"/>
                </a:xfrm>
                <a:prstGeom prst="rect">
                  <a:avLst/>
                </a:prstGeom>
                <a:solidFill>
                  <a:srgbClr val="CDF9F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1055440" y="1556792"/>
                  <a:ext cx="1656184" cy="720080"/>
                </a:xfrm>
                <a:prstGeom prst="rect">
                  <a:avLst/>
                </a:prstGeom>
                <a:solidFill>
                  <a:srgbClr val="FFCC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 bwMode="auto">
                <a:xfrm>
                  <a:off x="1055440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 bwMode="auto">
                <a:xfrm>
                  <a:off x="1991544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1055440" y="3284984"/>
                  <a:ext cx="1656184" cy="720080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271464" y="1556792"/>
                  <a:ext cx="1305165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>
                      <a:latin typeface="Arial" panose="020B0604020202020204" pitchFamily="34" charset="0"/>
                    </a:rPr>
                    <a:t>ALUs+RF</a:t>
                  </a:r>
                </a:p>
                <a:p>
                  <a:r>
                    <a:rPr lang="en-US" sz="2000">
                      <a:latin typeface="Arial" panose="020B0604020202020204" pitchFamily="34" charset="0"/>
                    </a:rPr>
                    <a:t>+control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127448" y="2636912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L1-I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1991544" y="2636912"/>
                  <a:ext cx="6848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L1-D</a:t>
                  </a: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1199456" y="3356992"/>
                  <a:ext cx="134844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800">
                      <a:latin typeface="Arial" panose="020B0604020202020204" pitchFamily="34" charset="0"/>
                      <a:cs typeface="Arial" panose="020B0604020202020204" pitchFamily="34" charset="0"/>
                    </a:rPr>
                    <a:t>L2</a:t>
                  </a:r>
                </a:p>
                <a:p>
                  <a:pPr algn="ctr"/>
                  <a:r>
                    <a:rPr lang="en-US" sz="1400">
                      <a:latin typeface="Arial" panose="020B0604020202020204" pitchFamily="34" charset="0"/>
                      <a:cs typeface="Arial" panose="020B0604020202020204" pitchFamily="34" charset="0"/>
                    </a:rPr>
                    <a:t>(non-inclusive)</a:t>
                  </a: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1415480" y="1052736"/>
                  <a:ext cx="10406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>
                      <a:latin typeface="Arial" panose="020B0604020202020204" pitchFamily="34" charset="0"/>
                      <a:cs typeface="Arial" panose="020B0604020202020204" pitchFamily="34" charset="0"/>
                    </a:rPr>
                    <a:t>core 1</a:t>
                  </a:r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>
                <a:off x="6240016" y="116632"/>
                <a:ext cx="2088232" cy="3096344"/>
                <a:chOff x="839416" y="1052736"/>
                <a:chExt cx="2088232" cy="3096344"/>
              </a:xfrm>
            </p:grpSpPr>
            <p:sp>
              <p:nvSpPr>
                <p:cNvPr id="27" name="Rectangle 26"/>
                <p:cNvSpPr/>
                <p:nvPr/>
              </p:nvSpPr>
              <p:spPr bwMode="auto">
                <a:xfrm>
                  <a:off x="839416" y="1124744"/>
                  <a:ext cx="2088232" cy="3024336"/>
                </a:xfrm>
                <a:prstGeom prst="rect">
                  <a:avLst/>
                </a:prstGeom>
                <a:solidFill>
                  <a:srgbClr val="CDF9F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1055440" y="1556792"/>
                  <a:ext cx="1656184" cy="720080"/>
                </a:xfrm>
                <a:prstGeom prst="rect">
                  <a:avLst/>
                </a:prstGeom>
                <a:solidFill>
                  <a:srgbClr val="FFCC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 bwMode="auto">
                <a:xfrm>
                  <a:off x="1055440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 bwMode="auto">
                <a:xfrm>
                  <a:off x="1991544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 bwMode="auto">
                <a:xfrm>
                  <a:off x="1055440" y="3284984"/>
                  <a:ext cx="1656184" cy="720080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1271464" y="1556792"/>
                  <a:ext cx="1305165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>
                      <a:latin typeface="Arial" panose="020B0604020202020204" pitchFamily="34" charset="0"/>
                    </a:rPr>
                    <a:t>ALUs+RF</a:t>
                  </a:r>
                </a:p>
                <a:p>
                  <a:r>
                    <a:rPr lang="en-US" sz="2000">
                      <a:latin typeface="Arial" panose="020B0604020202020204" pitchFamily="34" charset="0"/>
                    </a:rPr>
                    <a:t>+control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127448" y="2636912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L1-I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1991544" y="2636912"/>
                  <a:ext cx="6848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L1-D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199456" y="3356992"/>
                  <a:ext cx="134844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800">
                      <a:latin typeface="Arial" panose="020B0604020202020204" pitchFamily="34" charset="0"/>
                      <a:cs typeface="Arial" panose="020B0604020202020204" pitchFamily="34" charset="0"/>
                    </a:rPr>
                    <a:t>L2</a:t>
                  </a:r>
                </a:p>
                <a:p>
                  <a:pPr algn="ctr"/>
                  <a:r>
                    <a:rPr lang="en-US" sz="1400">
                      <a:latin typeface="Arial" panose="020B0604020202020204" pitchFamily="34" charset="0"/>
                      <a:cs typeface="Arial" panose="020B0604020202020204" pitchFamily="34" charset="0"/>
                    </a:rPr>
                    <a:t>(non-inclusive)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415480" y="1052736"/>
                  <a:ext cx="10406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>
                      <a:latin typeface="Arial" panose="020B0604020202020204" pitchFamily="34" charset="0"/>
                      <a:cs typeface="Arial" panose="020B0604020202020204" pitchFamily="34" charset="0"/>
                    </a:rPr>
                    <a:t>core 1</a:t>
                  </a:r>
                </a:p>
              </p:txBody>
            </p:sp>
          </p:grpSp>
          <p:grpSp>
            <p:nvGrpSpPr>
              <p:cNvPr id="37" name="Group 36"/>
              <p:cNvGrpSpPr/>
              <p:nvPr/>
            </p:nvGrpSpPr>
            <p:grpSpPr>
              <a:xfrm>
                <a:off x="8832304" y="116632"/>
                <a:ext cx="2088232" cy="3096344"/>
                <a:chOff x="839416" y="1052736"/>
                <a:chExt cx="2088232" cy="3096344"/>
              </a:xfrm>
            </p:grpSpPr>
            <p:sp>
              <p:nvSpPr>
                <p:cNvPr id="38" name="Rectangle 37"/>
                <p:cNvSpPr/>
                <p:nvPr/>
              </p:nvSpPr>
              <p:spPr bwMode="auto">
                <a:xfrm>
                  <a:off x="839416" y="1124744"/>
                  <a:ext cx="2088232" cy="3024336"/>
                </a:xfrm>
                <a:prstGeom prst="rect">
                  <a:avLst/>
                </a:prstGeom>
                <a:solidFill>
                  <a:srgbClr val="CDF9F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 bwMode="auto">
                <a:xfrm>
                  <a:off x="1055440" y="1556792"/>
                  <a:ext cx="1656184" cy="720080"/>
                </a:xfrm>
                <a:prstGeom prst="rect">
                  <a:avLst/>
                </a:prstGeom>
                <a:solidFill>
                  <a:srgbClr val="FFCC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 bwMode="auto">
                <a:xfrm>
                  <a:off x="1055440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 bwMode="auto">
                <a:xfrm>
                  <a:off x="1991544" y="2492896"/>
                  <a:ext cx="720080" cy="576064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2" name="Rectangle 41"/>
                <p:cNvSpPr/>
                <p:nvPr/>
              </p:nvSpPr>
              <p:spPr bwMode="auto">
                <a:xfrm>
                  <a:off x="1055440" y="3284984"/>
                  <a:ext cx="1656184" cy="720080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71464" y="1556792"/>
                  <a:ext cx="1305165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>
                      <a:latin typeface="Arial" panose="020B0604020202020204" pitchFamily="34" charset="0"/>
                    </a:rPr>
                    <a:t>ALUs+RF</a:t>
                  </a:r>
                </a:p>
                <a:p>
                  <a:r>
                    <a:rPr lang="en-US" sz="2000">
                      <a:latin typeface="Arial" panose="020B0604020202020204" pitchFamily="34" charset="0"/>
                    </a:rPr>
                    <a:t>+control</a:t>
                  </a: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127448" y="2636912"/>
                  <a:ext cx="5950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L1-I</a:t>
                  </a: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991544" y="2636912"/>
                  <a:ext cx="6848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L1-D</a:t>
                  </a: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199456" y="3356992"/>
                  <a:ext cx="134844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800">
                      <a:latin typeface="Arial" panose="020B0604020202020204" pitchFamily="34" charset="0"/>
                      <a:cs typeface="Arial" panose="020B0604020202020204" pitchFamily="34" charset="0"/>
                    </a:rPr>
                    <a:t>L2</a:t>
                  </a:r>
                </a:p>
                <a:p>
                  <a:pPr algn="ctr"/>
                  <a:r>
                    <a:rPr lang="en-US" sz="1400">
                      <a:latin typeface="Arial" panose="020B0604020202020204" pitchFamily="34" charset="0"/>
                      <a:cs typeface="Arial" panose="020B0604020202020204" pitchFamily="34" charset="0"/>
                    </a:rPr>
                    <a:t>(non-inclusive)</a:t>
                  </a: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415480" y="1052736"/>
                  <a:ext cx="10406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>
                      <a:latin typeface="Arial" panose="020B0604020202020204" pitchFamily="34" charset="0"/>
                      <a:cs typeface="Arial" panose="020B0604020202020204" pitchFamily="34" charset="0"/>
                    </a:rPr>
                    <a:t>core 1</a:t>
                  </a:r>
                </a:p>
              </p:txBody>
            </p:sp>
          </p:grpSp>
        </p:grpSp>
        <p:sp>
          <p:nvSpPr>
            <p:cNvPr id="55" name="TextBox 54"/>
            <p:cNvSpPr txBox="1"/>
            <p:nvPr/>
          </p:nvSpPr>
          <p:spPr>
            <a:xfrm>
              <a:off x="1994584" y="6413266"/>
              <a:ext cx="1465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other cores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408368" y="6413266"/>
              <a:ext cx="20537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3 DDR channels</a:t>
              </a: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2207568" y="3964994"/>
              <a:ext cx="9289032" cy="2183760"/>
              <a:chOff x="1343472" y="3789040"/>
              <a:chExt cx="9289032" cy="2183760"/>
            </a:xfrm>
          </p:grpSpPr>
          <p:sp>
            <p:nvSpPr>
              <p:cNvPr id="61" name="Rectangle 60"/>
              <p:cNvSpPr/>
              <p:nvPr/>
            </p:nvSpPr>
            <p:spPr bwMode="auto">
              <a:xfrm>
                <a:off x="1343472" y="3789040"/>
                <a:ext cx="9289032" cy="1152128"/>
              </a:xfrm>
              <a:prstGeom prst="rect">
                <a:avLst/>
              </a:prstGeom>
              <a:solidFill>
                <a:srgbClr val="CDF9F9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647728" y="3933056"/>
                <a:ext cx="1822165" cy="461665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read buffers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6456040" y="3933056"/>
                <a:ext cx="1855829" cy="461665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write buffers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223792" y="4437112"/>
                <a:ext cx="35541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MMU: memory mngt unit</a:t>
                </a: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3287688" y="5209456"/>
                <a:ext cx="4968552" cy="739824"/>
                <a:chOff x="3287688" y="5497488"/>
                <a:chExt cx="4968552" cy="739824"/>
              </a:xfrm>
            </p:grpSpPr>
            <p:sp>
              <p:nvSpPr>
                <p:cNvPr id="59" name="Rectangle 58"/>
                <p:cNvSpPr/>
                <p:nvPr/>
              </p:nvSpPr>
              <p:spPr bwMode="auto">
                <a:xfrm>
                  <a:off x="3287688" y="5557302"/>
                  <a:ext cx="4968552" cy="680010"/>
                </a:xfrm>
                <a:prstGeom prst="rect">
                  <a:avLst/>
                </a:prstGeom>
                <a:solidFill>
                  <a:srgbClr val="FFFFCC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5060089" y="5497488"/>
                  <a:ext cx="1340431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L3</a:t>
                  </a:r>
                </a:p>
                <a:p>
                  <a:pPr algn="ctr"/>
                  <a:r>
                    <a:rPr 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(inclusive)</a:t>
                  </a: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1408316" y="5157192"/>
                <a:ext cx="1159292" cy="8002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QPI</a:t>
                </a:r>
              </a:p>
              <a:p>
                <a:pPr algn="ctr"/>
                <a:r>
                  <a:rPr lang="en-US" sz="1400">
                    <a:latin typeface="Arial" panose="020B0604020202020204" pitchFamily="34" charset="0"/>
                    <a:cs typeface="Arial" panose="020B0604020202020204" pitchFamily="34" charset="0"/>
                  </a:rPr>
                  <a:t>quick path</a:t>
                </a:r>
              </a:p>
              <a:p>
                <a:pPr algn="ctr"/>
                <a:r>
                  <a:rPr lang="en-US" sz="1400">
                    <a:latin typeface="Arial" panose="020B0604020202020204" pitchFamily="34" charset="0"/>
                    <a:cs typeface="Arial" panose="020B0604020202020204" pitchFamily="34" charset="0"/>
                  </a:rPr>
                  <a:t>interconnect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9354844" y="5157192"/>
                <a:ext cx="1133644" cy="815608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memory</a:t>
                </a:r>
              </a:p>
              <a:p>
                <a:pPr algn="ctr"/>
                <a:r>
                  <a:rPr 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controller</a:t>
                </a:r>
              </a:p>
              <a:p>
                <a:pPr algn="ctr"/>
                <a:r>
                  <a:rPr lang="en-US" sz="105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487488" y="3933056"/>
                <a:ext cx="966162" cy="83099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I/O</a:t>
                </a:r>
              </a:p>
              <a:p>
                <a:pPr algn="ctr"/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buffer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80376" y="3933056"/>
                <a:ext cx="966162" cy="83099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I/O</a:t>
                </a:r>
              </a:p>
              <a:p>
                <a:pPr algn="ctr"/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buffer</a:t>
                </a:r>
              </a:p>
            </p:txBody>
          </p:sp>
        </p:grpSp>
        <p:cxnSp>
          <p:nvCxnSpPr>
            <p:cNvPr id="64" name="Straight Connector 63"/>
            <p:cNvCxnSpPr/>
            <p:nvPr/>
          </p:nvCxnSpPr>
          <p:spPr bwMode="auto">
            <a:xfrm>
              <a:off x="2927648" y="3604954"/>
              <a:ext cx="792088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2927648" y="324491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>
              <a:off x="5591944" y="324491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>
              <a:off x="8256240" y="324491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>
              <a:off x="10848528" y="324491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4871864" y="360495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8976320" y="360495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9" name="Straight Arrow Connector 78"/>
            <p:cNvCxnSpPr>
              <a:endCxn id="52" idx="0"/>
            </p:cNvCxnSpPr>
            <p:nvPr/>
          </p:nvCxnSpPr>
          <p:spPr bwMode="auto">
            <a:xfrm flipH="1">
              <a:off x="2852058" y="4901098"/>
              <a:ext cx="3582" cy="432048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H="1">
              <a:off x="10776520" y="4901098"/>
              <a:ext cx="3582" cy="432048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H="1">
              <a:off x="2855640" y="6125234"/>
              <a:ext cx="3582" cy="432048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H="1">
              <a:off x="10488488" y="6125234"/>
              <a:ext cx="3582" cy="432048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 flipH="1">
              <a:off x="10776520" y="6125234"/>
              <a:ext cx="3582" cy="432048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11064552" y="6125234"/>
              <a:ext cx="3582" cy="432048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5159896" y="508518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>
              <a:off x="8040216" y="5085184"/>
              <a:ext cx="0" cy="36004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215945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2C3EB58-9F07-4E57-ADFA-E801DA3C08E3}"/>
              </a:ext>
            </a:extLst>
          </p:cNvPr>
          <p:cNvGrpSpPr/>
          <p:nvPr/>
        </p:nvGrpSpPr>
        <p:grpSpPr>
          <a:xfrm>
            <a:off x="2063552" y="252844"/>
            <a:ext cx="5688632" cy="5980358"/>
            <a:chOff x="4511824" y="476672"/>
            <a:chExt cx="5688632" cy="5980358"/>
          </a:xfrm>
        </p:grpSpPr>
        <p:pic>
          <p:nvPicPr>
            <p:cNvPr id="1026" name="Picture 2" descr="http://blog.chinaunix.net/attachment/201109/20/25871104_1316487031kUTT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11824" y="476672"/>
              <a:ext cx="5688632" cy="5980358"/>
            </a:xfrm>
            <a:prstGeom prst="rect">
              <a:avLst/>
            </a:prstGeom>
            <a:noFill/>
          </p:spPr>
        </p:pic>
        <p:cxnSp>
          <p:nvCxnSpPr>
            <p:cNvPr id="7" name="Straight Arrow Connector 6"/>
            <p:cNvCxnSpPr/>
            <p:nvPr/>
          </p:nvCxnSpPr>
          <p:spPr bwMode="auto">
            <a:xfrm rot="10800000">
              <a:off x="6960096" y="4581128"/>
              <a:ext cx="21602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" name="Rectangle 1"/>
            <p:cNvSpPr/>
            <p:nvPr/>
          </p:nvSpPr>
          <p:spPr bwMode="auto">
            <a:xfrm>
              <a:off x="7176120" y="4365104"/>
              <a:ext cx="1080120" cy="360040"/>
            </a:xfrm>
            <a:prstGeom prst="rect">
              <a:avLst/>
            </a:prstGeom>
            <a:noFill/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</p:grpSp>
      <p:graphicFrame>
        <p:nvGraphicFramePr>
          <p:cNvPr id="6" name="Group 16">
            <a:extLst>
              <a:ext uri="{FF2B5EF4-FFF2-40B4-BE49-F238E27FC236}">
                <a16:creationId xmlns:a16="http://schemas.microsoft.com/office/drawing/2014/main" id="{C32B6746-0F9C-47B7-80CA-2C5849468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59726"/>
              </p:ext>
            </p:extLst>
          </p:nvPr>
        </p:nvGraphicFramePr>
        <p:xfrm>
          <a:off x="7824192" y="211858"/>
          <a:ext cx="4248472" cy="1560958"/>
        </p:xfrm>
        <a:graphic>
          <a:graphicData uri="http://schemas.openxmlformats.org/drawingml/2006/table">
            <a:tbl>
              <a:tblPr/>
              <a:tblGrid>
                <a:gridCol w="2124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Process P1</a:t>
                      </a: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6431" marR="56431" marT="28215" marB="282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Process P2</a:t>
                      </a: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6431" marR="56431" marT="28215" marB="282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1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A = 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A = 1;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L1:  if (B==0) ..</a:t>
                      </a: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56431" marR="56431" marT="28215" marB="282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B = 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B = 1;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L2:  if (A==0)..</a:t>
                      </a: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56431" marR="56431" marT="28215" marB="282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Write buffer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 Consistency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Sequential consistency = </a:t>
            </a:r>
            <a:r>
              <a:rPr lang="en-US">
                <a:solidFill>
                  <a:schemeClr val="tx2"/>
                </a:solidFill>
              </a:rPr>
              <a:t>All</a:t>
            </a:r>
            <a:r>
              <a:rPr lang="en-US"/>
              <a:t> processors see </a:t>
            </a:r>
            <a:r>
              <a:rPr lang="en-US">
                <a:solidFill>
                  <a:schemeClr val="tx2"/>
                </a:solidFill>
              </a:rPr>
              <a:t>all</a:t>
            </a:r>
            <a:r>
              <a:rPr lang="en-US"/>
              <a:t> memory accesses</a:t>
            </a:r>
            <a:r>
              <a:rPr lang="en-US">
                <a:solidFill>
                  <a:schemeClr val="tx2"/>
                </a:solidFill>
              </a:rPr>
              <a:t> in the same order</a:t>
            </a:r>
            <a:endParaRPr lang="en-US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r>
              <a:rPr lang="en-US" b="1"/>
              <a:t>How to achieve this?</a:t>
            </a:r>
          </a:p>
          <a:p>
            <a:r>
              <a:rPr lang="en-US"/>
              <a:t>Delay the completion of any memory access until all invalidations caused by that access are completed</a:t>
            </a:r>
          </a:p>
          <a:p>
            <a:endParaRPr lang="en-US"/>
          </a:p>
          <a:p>
            <a:r>
              <a:rPr lang="en-US"/>
              <a:t>Delay next memory access until previous one is completed</a:t>
            </a:r>
          </a:p>
          <a:p>
            <a:pPr lvl="1"/>
            <a:r>
              <a:rPr lang="en-US"/>
              <a:t>delay the read of A and B (A==0 or B==0 in the example) </a:t>
            </a:r>
            <a:br>
              <a:rPr lang="en-US"/>
            </a:br>
            <a:r>
              <a:rPr lang="en-US"/>
              <a:t>until the write has finished (A=1 or B=1)</a:t>
            </a:r>
          </a:p>
          <a:p>
            <a:endParaRPr lang="en-US"/>
          </a:p>
          <a:p>
            <a:r>
              <a:rPr lang="en-US">
                <a:solidFill>
                  <a:schemeClr val="accent2"/>
                </a:solidFill>
              </a:rPr>
              <a:t>Note</a:t>
            </a:r>
            <a:r>
              <a:rPr lang="en-US"/>
              <a:t>: Under sequential consistency, we cannot place </a:t>
            </a:r>
            <a:br>
              <a:rPr lang="en-US"/>
            </a:br>
            <a:r>
              <a:rPr lang="en-US"/>
              <a:t>the (local) write in a write buffer and continue</a:t>
            </a:r>
          </a:p>
        </p:txBody>
      </p:sp>
      <p:pic>
        <p:nvPicPr>
          <p:cNvPr id="4" name="Picture 2" descr="http://blog.chinaunix.net/attachment/201109/20/25871104_1316487031kUTT.png">
            <a:extLst>
              <a:ext uri="{FF2B5EF4-FFF2-40B4-BE49-F238E27FC236}">
                <a16:creationId xmlns:a16="http://schemas.microsoft.com/office/drawing/2014/main" id="{500E074E-CB89-451F-AF81-C67B680A6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224" y="2791118"/>
            <a:ext cx="3692572" cy="3881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of Sequential Consistency (SC)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Enforcing SC can be quite expensive; assume:</a:t>
            </a:r>
          </a:p>
          <a:p>
            <a:pPr lvl="1"/>
            <a:r>
              <a:rPr lang="en-US"/>
              <a:t>write miss and get ownership		= 40 cycles</a:t>
            </a:r>
          </a:p>
          <a:p>
            <a:pPr lvl="1"/>
            <a:r>
              <a:rPr lang="en-US"/>
              <a:t>issue an invalidate 		    	= 10 cycles</a:t>
            </a:r>
          </a:p>
          <a:p>
            <a:pPr lvl="1"/>
            <a:r>
              <a:rPr lang="en-US"/>
              <a:t>complete and get acknowledgement 	= 50 cycles</a:t>
            </a:r>
          </a:p>
          <a:p>
            <a:pPr lvl="1"/>
            <a:r>
              <a:rPr lang="en-US"/>
              <a:t>Assume 4 processors share a cache block, how long does a write miss take for the writing processor if the processor is sequentially consistent?</a:t>
            </a:r>
          </a:p>
          <a:p>
            <a:r>
              <a:rPr lang="en-US"/>
              <a:t>Waiting for invalidates : each write = sum of ownership time + time to complete invalidates</a:t>
            </a:r>
          </a:p>
          <a:p>
            <a:pPr lvl="1"/>
            <a:r>
              <a:rPr lang="en-US"/>
              <a:t>cycles to issue invalidate  = 10+10+10+10= 40</a:t>
            </a:r>
          </a:p>
          <a:p>
            <a:pPr lvl="1"/>
            <a:r>
              <a:rPr lang="en-US"/>
              <a:t>40 cycles to get ownership + 50 cycles to complete </a:t>
            </a:r>
          </a:p>
          <a:p>
            <a:pPr lvl="1"/>
            <a:r>
              <a:rPr lang="en-US"/>
              <a:t>=&gt;  </a:t>
            </a:r>
            <a:r>
              <a:rPr lang="en-US">
                <a:solidFill>
                  <a:schemeClr val="tx2"/>
                </a:solidFill>
              </a:rPr>
              <a:t>130 cycles </a:t>
            </a:r>
            <a:r>
              <a:rPr lang="en-US">
                <a:solidFill>
                  <a:schemeClr val="tx2"/>
                </a:solidFill>
                <a:sym typeface="Wingdings" pitchFamily="2" charset="2"/>
              </a:rPr>
              <a:t>very long !</a:t>
            </a:r>
            <a:endParaRPr lang="en-US">
              <a:solidFill>
                <a:schemeClr val="tx2"/>
              </a:solidFill>
            </a:endParaRPr>
          </a:p>
          <a:p>
            <a:endParaRPr lang="en-US"/>
          </a:p>
          <a:p>
            <a:r>
              <a:rPr lang="en-US"/>
              <a:t>Solutions:</a:t>
            </a:r>
          </a:p>
          <a:p>
            <a:pPr marL="939800" lvl="1" indent="-457200">
              <a:buFont typeface="+mj-lt"/>
              <a:buAutoNum type="arabicPeriod"/>
            </a:pPr>
            <a:r>
              <a:rPr lang="en-US"/>
              <a:t>Exploit latency-hiding techniques, and/or</a:t>
            </a:r>
          </a:p>
          <a:p>
            <a:pPr marL="939800" lvl="1" indent="-457200">
              <a:buFont typeface="+mj-lt"/>
              <a:buAutoNum type="arabicPeriod"/>
            </a:pPr>
            <a:r>
              <a:rPr lang="en-US"/>
              <a:t>Employ </a:t>
            </a:r>
            <a:r>
              <a:rPr lang="en-US" b="1">
                <a:solidFill>
                  <a:srgbClr val="FF0000"/>
                </a:solidFill>
              </a:rPr>
              <a:t>relaxed consistency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0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09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9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9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 Consistency overkill?</a:t>
            </a:r>
            <a:endParaRPr lang="en-US" dirty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Schemes for faster execution then sequential consistency</a:t>
            </a:r>
          </a:p>
          <a:p>
            <a:r>
              <a:rPr lang="en-US"/>
              <a:t>Observation: Most programs are </a:t>
            </a:r>
            <a:r>
              <a:rPr lang="en-US">
                <a:solidFill>
                  <a:schemeClr val="accent2"/>
                </a:solidFill>
              </a:rPr>
              <a:t>synchronized</a:t>
            </a:r>
          </a:p>
          <a:p>
            <a:pPr lvl="1"/>
            <a:r>
              <a:rPr lang="en-US"/>
              <a:t>A program is synchronized if all accesses to shared data are ordered by synchronization operations</a:t>
            </a:r>
          </a:p>
          <a:p>
            <a:endParaRPr lang="en-US"/>
          </a:p>
          <a:p>
            <a:r>
              <a:rPr lang="en-US"/>
              <a:t>Example:</a:t>
            </a: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6600056" y="3861048"/>
            <a:ext cx="3038011" cy="186512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l">
              <a:lnSpc>
                <a:spcPct val="90000"/>
              </a:lnSpc>
              <a:spcBef>
                <a:spcPct val="20000"/>
              </a:spcBef>
            </a:pPr>
            <a:r>
              <a:rPr lang="en-US"/>
              <a:t>P2</a:t>
            </a:r>
          </a:p>
          <a:p>
            <a:pPr lvl="1" algn="l">
              <a:lnSpc>
                <a:spcPct val="90000"/>
              </a:lnSpc>
              <a:spcBef>
                <a:spcPct val="20000"/>
              </a:spcBef>
            </a:pPr>
            <a:r>
              <a:rPr lang="en-US"/>
              <a:t>acquire (s)</a:t>
            </a:r>
            <a:r>
              <a:rPr lang="en-US" i="1"/>
              <a:t> {lock}</a:t>
            </a:r>
            <a:br>
              <a:rPr lang="en-US"/>
            </a:br>
            <a:r>
              <a:rPr lang="en-US"/>
              <a:t>	...</a:t>
            </a:r>
            <a:br>
              <a:rPr lang="en-US"/>
            </a:br>
            <a:r>
              <a:rPr lang="en-US"/>
              <a:t>read(x)</a:t>
            </a:r>
          </a:p>
          <a:p>
            <a:pPr algn="l"/>
            <a:endParaRPr lang="en-US"/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2409055" y="3861049"/>
            <a:ext cx="3365024" cy="182819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l">
              <a:lnSpc>
                <a:spcPct val="90000"/>
              </a:lnSpc>
              <a:spcBef>
                <a:spcPct val="20000"/>
              </a:spcBef>
            </a:pPr>
            <a:r>
              <a:rPr lang="en-US"/>
              <a:t>P1</a:t>
            </a:r>
          </a:p>
          <a:p>
            <a:pPr lvl="1" algn="l">
              <a:lnSpc>
                <a:spcPct val="90000"/>
              </a:lnSpc>
              <a:spcBef>
                <a:spcPct val="20000"/>
              </a:spcBef>
            </a:pPr>
            <a:r>
              <a:rPr lang="en-US"/>
              <a:t>write (x)</a:t>
            </a:r>
            <a:br>
              <a:rPr lang="en-US"/>
            </a:br>
            <a:r>
              <a:rPr lang="en-US"/>
              <a:t>...</a:t>
            </a:r>
            <a:br>
              <a:rPr lang="en-US"/>
            </a:br>
            <a:r>
              <a:rPr lang="en-US"/>
              <a:t>release (s) </a:t>
            </a:r>
            <a:r>
              <a:rPr lang="en-US" i="1"/>
              <a:t>{unlock}</a:t>
            </a:r>
            <a:br>
              <a:rPr lang="en-US"/>
            </a:br>
            <a:r>
              <a:rPr lang="en-US"/>
              <a:t>...</a:t>
            </a:r>
          </a:p>
        </p:txBody>
      </p:sp>
      <p:sp>
        <p:nvSpPr>
          <p:cNvPr id="254983" name="Line 7"/>
          <p:cNvSpPr>
            <a:spLocks noChangeShapeType="1"/>
          </p:cNvSpPr>
          <p:nvPr/>
        </p:nvSpPr>
        <p:spPr bwMode="auto">
          <a:xfrm>
            <a:off x="4314055" y="4470648"/>
            <a:ext cx="2667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4984" name="Text Box 8"/>
          <p:cNvSpPr txBox="1">
            <a:spLocks noChangeArrowheads="1"/>
          </p:cNvSpPr>
          <p:nvPr/>
        </p:nvSpPr>
        <p:spPr bwMode="auto">
          <a:xfrm rot="917400">
            <a:off x="5236071" y="4481117"/>
            <a:ext cx="1346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CC3300"/>
                </a:solidFill>
              </a:rPr>
              <a:t>ordered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autoUpdateAnimBg="0"/>
      <p:bldP spid="254980" grpId="0" animBg="1"/>
      <p:bldP spid="254982" grpId="0" animBg="1"/>
      <p:bldP spid="254983" grpId="0" animBg="1"/>
      <p:bldP spid="25498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Relaxed Memory Consistency Models</a:t>
            </a:r>
          </a:p>
        </p:txBody>
      </p:sp>
      <p:sp>
        <p:nvSpPr>
          <p:cNvPr id="2570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Key: </a:t>
            </a:r>
            <a:r>
              <a:rPr lang="en-US" sz="2800" b="1" i="1" dirty="0">
                <a:solidFill>
                  <a:schemeClr val="accent2"/>
                </a:solidFill>
              </a:rPr>
              <a:t>(partially) allow reads and writes to complete out-of-order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Orderings that can be relaxed: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relax W </a:t>
            </a:r>
            <a:r>
              <a:rPr lang="en-US" sz="2400" dirty="0">
                <a:sym typeface="Symbol" pitchFamily="18" charset="2"/>
              </a:rPr>
              <a:t></a:t>
            </a:r>
            <a:r>
              <a:rPr lang="en-US" sz="2400" dirty="0"/>
              <a:t> R ordering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allows reads to bypass earlier writes (to different memory locations)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i="1" dirty="0">
                <a:solidFill>
                  <a:srgbClr val="009900"/>
                </a:solidFill>
              </a:rPr>
              <a:t>processor consistency</a:t>
            </a:r>
            <a:r>
              <a:rPr lang="en-US" dirty="0"/>
              <a:t> or </a:t>
            </a:r>
            <a:r>
              <a:rPr lang="en-US" b="1" i="1" dirty="0">
                <a:solidFill>
                  <a:srgbClr val="009900"/>
                </a:solidFill>
              </a:rPr>
              <a:t>total store ordering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relax W </a:t>
            </a:r>
            <a:r>
              <a:rPr lang="en-US" sz="2400" dirty="0">
                <a:sym typeface="Symbol" pitchFamily="18" charset="2"/>
              </a:rPr>
              <a:t></a:t>
            </a:r>
            <a:r>
              <a:rPr lang="en-US" sz="2400" dirty="0"/>
              <a:t> W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allow writes to bypass earlier writes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i="1" dirty="0">
                <a:solidFill>
                  <a:srgbClr val="009900"/>
                </a:solidFill>
              </a:rPr>
              <a:t>partial store 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relax R </a:t>
            </a:r>
            <a:r>
              <a:rPr lang="en-US" sz="2400" dirty="0">
                <a:sym typeface="Symbol" pitchFamily="18" charset="2"/>
              </a:rPr>
              <a:t></a:t>
            </a:r>
            <a:r>
              <a:rPr lang="en-US" sz="2400" dirty="0"/>
              <a:t> W </a:t>
            </a:r>
            <a:r>
              <a:rPr lang="en-US" sz="2400" i="1" dirty="0"/>
              <a:t>and</a:t>
            </a:r>
            <a:r>
              <a:rPr lang="en-US" sz="2400" dirty="0"/>
              <a:t> R </a:t>
            </a:r>
            <a:r>
              <a:rPr lang="en-US" sz="2400" dirty="0">
                <a:sym typeface="Symbol" pitchFamily="18" charset="2"/>
              </a:rPr>
              <a:t></a:t>
            </a:r>
            <a:r>
              <a:rPr lang="en-US" sz="2400" dirty="0"/>
              <a:t> R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i="1" dirty="0">
                <a:solidFill>
                  <a:srgbClr val="009900"/>
                </a:solidFill>
              </a:rPr>
              <a:t>weak ordering</a:t>
            </a:r>
            <a:r>
              <a:rPr lang="en-US" dirty="0"/>
              <a:t>, </a:t>
            </a:r>
            <a:r>
              <a:rPr lang="en-US" b="1" i="1" dirty="0">
                <a:solidFill>
                  <a:srgbClr val="009900"/>
                </a:solidFill>
              </a:rPr>
              <a:t>release consistency</a:t>
            </a:r>
            <a:r>
              <a:rPr lang="en-US" dirty="0"/>
              <a:t>, Alpha, PowerPC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Note, sequential </a:t>
            </a:r>
            <a:r>
              <a:rPr lang="en-US" sz="2800" dirty="0"/>
              <a:t>consistency means: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  W </a:t>
            </a:r>
            <a:r>
              <a:rPr lang="en-US" sz="2400" dirty="0">
                <a:sym typeface="Symbol" pitchFamily="18" charset="2"/>
              </a:rPr>
              <a:t> R</a:t>
            </a:r>
            <a:r>
              <a:rPr lang="en-US" sz="2400">
                <a:sym typeface="Symbol" pitchFamily="18" charset="2"/>
              </a:rPr>
              <a:t>,   W </a:t>
            </a:r>
            <a:r>
              <a:rPr lang="en-US" sz="2400" dirty="0">
                <a:sym typeface="Symbol" pitchFamily="18" charset="2"/>
              </a:rPr>
              <a:t> W</a:t>
            </a:r>
            <a:r>
              <a:rPr lang="en-US" sz="2400">
                <a:sym typeface="Symbol" pitchFamily="18" charset="2"/>
              </a:rPr>
              <a:t>,   R   W,  and   R </a:t>
            </a:r>
            <a:r>
              <a:rPr lang="en-US" sz="2400" dirty="0">
                <a:sym typeface="Symbol" pitchFamily="18" charset="2"/>
              </a:rPr>
              <a:t> 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7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7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7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7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7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7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7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7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7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7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70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70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70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70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70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70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70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70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Relaxed Consistency Models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534" y="1073150"/>
            <a:ext cx="11266519" cy="53081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Consistency model is </a:t>
            </a:r>
            <a:r>
              <a:rPr lang="en-US"/>
              <a:t>multiprocessor specific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Programmers will often implement </a:t>
            </a:r>
            <a:r>
              <a:rPr lang="en-US" b="1" dirty="0"/>
              <a:t>explicit</a:t>
            </a:r>
            <a:r>
              <a:rPr lang="en-US" dirty="0"/>
              <a:t> </a:t>
            </a:r>
            <a:r>
              <a:rPr lang="en-US" b="1" dirty="0"/>
              <a:t>synchronization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/>
              <a:t>For superscalar processors: Speculation </a:t>
            </a:r>
            <a:r>
              <a:rPr lang="en-US" dirty="0"/>
              <a:t>gives much of the performance advantage of relaxed models with </a:t>
            </a:r>
            <a:r>
              <a:rPr lang="en-US"/>
              <a:t>sequential consistency</a:t>
            </a:r>
            <a:endParaRPr lang="en-US" dirty="0"/>
          </a:p>
          <a:p>
            <a:pPr eaLnBrk="1" hangingPunct="1"/>
            <a:r>
              <a:rPr lang="en-US"/>
              <a:t>Basic idea of speculation recovery: </a:t>
            </a:r>
          </a:p>
          <a:p>
            <a:pPr lvl="1" eaLnBrk="1" hangingPunct="1"/>
            <a:r>
              <a:rPr lang="en-US"/>
              <a:t>exploit the recovery mechanism of the reorder </a:t>
            </a:r>
            <a:r>
              <a:rPr lang="en-US">
                <a:solidFill>
                  <a:schemeClr val="accent2"/>
                </a:solidFill>
              </a:rPr>
              <a:t>buffer</a:t>
            </a:r>
          </a:p>
          <a:p>
            <a:pPr lvl="1" eaLnBrk="1" hangingPunct="1"/>
            <a:r>
              <a:rPr lang="en-US"/>
              <a:t>e.g. a load happens; assume a hit in a local cache </a:t>
            </a:r>
            <a:br>
              <a:rPr lang="en-US"/>
            </a:br>
            <a:r>
              <a:rPr lang="en-US"/>
              <a:t>(entry has not (yet) been invalidated)</a:t>
            </a:r>
          </a:p>
          <a:p>
            <a:pPr lvl="2" eaLnBrk="1" hangingPunct="1"/>
            <a:r>
              <a:rPr lang="en-US"/>
              <a:t>use result of this load by following instructions</a:t>
            </a:r>
          </a:p>
          <a:p>
            <a:pPr lvl="1" eaLnBrk="1" hangingPunct="1"/>
            <a:r>
              <a:rPr lang="en-US"/>
              <a:t>as long as this load is in the reorder buffer: </a:t>
            </a:r>
            <a:br>
              <a:rPr lang="en-US"/>
            </a:br>
            <a:r>
              <a:rPr lang="en-US"/>
              <a:t>if a coherence invalidation </a:t>
            </a:r>
            <a:r>
              <a:rPr lang="en-US" dirty="0"/>
              <a:t>arrives </a:t>
            </a:r>
            <a:r>
              <a:rPr lang="en-US"/>
              <a:t>for this result </a:t>
            </a:r>
            <a:br>
              <a:rPr lang="en-US"/>
            </a:br>
            <a:r>
              <a:rPr lang="en-US"/>
              <a:t>that </a:t>
            </a:r>
            <a:r>
              <a:rPr lang="en-US" dirty="0"/>
              <a:t>has not been committed</a:t>
            </a:r>
            <a:r>
              <a:rPr lang="en-US"/>
              <a:t>, we can use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speculation recovery, </a:t>
            </a:r>
            <a:r>
              <a:rPr lang="en-US"/>
              <a:t>i.e. redo the load and </a:t>
            </a:r>
            <a:br>
              <a:rPr lang="en-US"/>
            </a:br>
            <a:r>
              <a:rPr lang="en-US"/>
              <a:t>all following instructions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944344-6D59-4C86-B0ED-5C89D83F57FC}"/>
              </a:ext>
            </a:extLst>
          </p:cNvPr>
          <p:cNvGrpSpPr/>
          <p:nvPr/>
        </p:nvGrpSpPr>
        <p:grpSpPr>
          <a:xfrm>
            <a:off x="6815858" y="3861048"/>
            <a:ext cx="5256806" cy="2684327"/>
            <a:chOff x="3048000" y="3048000"/>
            <a:chExt cx="7162800" cy="3657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29240D9-7BD8-440E-AA38-DB327906B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5943600"/>
              <a:ext cx="5181600" cy="76200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BE9659-F670-4691-B487-E13223FE9A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4400" y="5943600"/>
              <a:ext cx="1600200" cy="762000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5B352C45-3530-4925-9C45-B3D3C734D6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6096001"/>
              <a:ext cx="1568450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Main memory</a:t>
              </a: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6B87FBF5-5CDC-4DA7-98BD-2AA9B9369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6800" y="6096001"/>
              <a:ext cx="1314450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I/O System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E4671EA-5E6D-48FA-9A89-B59BD3278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000" y="3048000"/>
              <a:ext cx="1600200" cy="1828800"/>
              <a:chOff x="960" y="2064"/>
              <a:chExt cx="1008" cy="1152"/>
            </a:xfrm>
          </p:grpSpPr>
          <p:sp>
            <p:nvSpPr>
              <p:cNvPr id="62" name="Rectangle 9">
                <a:extLst>
                  <a:ext uri="{FF2B5EF4-FFF2-40B4-BE49-F238E27FC236}">
                    <a16:creationId xmlns:a16="http://schemas.microsoft.com/office/drawing/2014/main" id="{1193109C-07E2-4EF4-94AA-A1DC5BB4C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" name="Rectangle 10">
                <a:extLst>
                  <a:ext uri="{FF2B5EF4-FFF2-40B4-BE49-F238E27FC236}">
                    <a16:creationId xmlns:a16="http://schemas.microsoft.com/office/drawing/2014/main" id="{F6FFE759-5898-4AB6-82B8-8D8888A74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4" name="Rectangle 11">
                <a:extLst>
                  <a:ext uri="{FF2B5EF4-FFF2-40B4-BE49-F238E27FC236}">
                    <a16:creationId xmlns:a16="http://schemas.microsoft.com/office/drawing/2014/main" id="{31BF521F-55C4-4641-A166-986A6948D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5" name="Text Box 12">
                <a:extLst>
                  <a:ext uri="{FF2B5EF4-FFF2-40B4-BE49-F238E27FC236}">
                    <a16:creationId xmlns:a16="http://schemas.microsoft.com/office/drawing/2014/main" id="{8BC010A9-4C59-41F0-980F-5B1123FA77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66" name="Text Box 13">
                <a:extLst>
                  <a:ext uri="{FF2B5EF4-FFF2-40B4-BE49-F238E27FC236}">
                    <a16:creationId xmlns:a16="http://schemas.microsoft.com/office/drawing/2014/main" id="{D4EB7477-EA88-4F49-A34A-35CC873881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67" name="Line 14">
                <a:extLst>
                  <a:ext uri="{FF2B5EF4-FFF2-40B4-BE49-F238E27FC236}">
                    <a16:creationId xmlns:a16="http://schemas.microsoft.com/office/drawing/2014/main" id="{8565A010-C3A4-4B76-A104-C7646DA963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10" name="Line 36">
              <a:extLst>
                <a:ext uri="{FF2B5EF4-FFF2-40B4-BE49-F238E27FC236}">
                  <a16:creationId xmlns:a16="http://schemas.microsoft.com/office/drawing/2014/main" id="{AE4B9283-1B68-4EBA-96D7-A2E9266BF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5410200"/>
              <a:ext cx="71628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" name="Line 37">
              <a:extLst>
                <a:ext uri="{FF2B5EF4-FFF2-40B4-BE49-F238E27FC236}">
                  <a16:creationId xmlns:a16="http://schemas.microsoft.com/office/drawing/2014/main" id="{B7D411D4-9F94-4DE0-81BA-EE36D0A90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2" name="Line 38">
              <a:extLst>
                <a:ext uri="{FF2B5EF4-FFF2-40B4-BE49-F238E27FC236}">
                  <a16:creationId xmlns:a16="http://schemas.microsoft.com/office/drawing/2014/main" id="{B7821694-825A-4784-8FCA-7312573F25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88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" name="Line 39">
              <a:extLst>
                <a:ext uri="{FF2B5EF4-FFF2-40B4-BE49-F238E27FC236}">
                  <a16:creationId xmlns:a16="http://schemas.microsoft.com/office/drawing/2014/main" id="{9F98519B-7E52-4E2C-8AA3-483CB9D07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40">
              <a:extLst>
                <a:ext uri="{FF2B5EF4-FFF2-40B4-BE49-F238E27FC236}">
                  <a16:creationId xmlns:a16="http://schemas.microsoft.com/office/drawing/2014/main" id="{F573F512-0AAA-4784-8233-2B0B1D6F2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64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5" name="Line 41">
              <a:extLst>
                <a:ext uri="{FF2B5EF4-FFF2-40B4-BE49-F238E27FC236}">
                  <a16:creationId xmlns:a16="http://schemas.microsoft.com/office/drawing/2014/main" id="{47308230-1162-4377-9FCF-7364BC1F8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4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6" name="Line 42">
              <a:extLst>
                <a:ext uri="{FF2B5EF4-FFF2-40B4-BE49-F238E27FC236}">
                  <a16:creationId xmlns:a16="http://schemas.microsoft.com/office/drawing/2014/main" id="{811BC188-F31F-427C-8FA4-97CE81368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78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7" name="Line 43">
              <a:extLst>
                <a:ext uri="{FF2B5EF4-FFF2-40B4-BE49-F238E27FC236}">
                  <a16:creationId xmlns:a16="http://schemas.microsoft.com/office/drawing/2014/main" id="{51D77DC1-9C7C-427C-B4AC-40560DC31A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8" name="Line 44">
              <a:extLst>
                <a:ext uri="{FF2B5EF4-FFF2-40B4-BE49-F238E27FC236}">
                  <a16:creationId xmlns:a16="http://schemas.microsoft.com/office/drawing/2014/main" id="{262AE751-4204-4975-9FF7-7002656B59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9" name="Line 45">
              <a:extLst>
                <a:ext uri="{FF2B5EF4-FFF2-40B4-BE49-F238E27FC236}">
                  <a16:creationId xmlns:a16="http://schemas.microsoft.com/office/drawing/2014/main" id="{B06758DE-46E5-481F-A4A3-7172434FB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0" name="Line 46">
              <a:extLst>
                <a:ext uri="{FF2B5EF4-FFF2-40B4-BE49-F238E27FC236}">
                  <a16:creationId xmlns:a16="http://schemas.microsoft.com/office/drawing/2014/main" id="{0896B813-AB24-4B48-B165-7AC71BC04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1" name="Line 47">
              <a:extLst>
                <a:ext uri="{FF2B5EF4-FFF2-40B4-BE49-F238E27FC236}">
                  <a16:creationId xmlns:a16="http://schemas.microsoft.com/office/drawing/2014/main" id="{BD4A4B20-6FC3-4F2A-9EB0-6601A6152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66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2" name="Line 48">
              <a:extLst>
                <a:ext uri="{FF2B5EF4-FFF2-40B4-BE49-F238E27FC236}">
                  <a16:creationId xmlns:a16="http://schemas.microsoft.com/office/drawing/2014/main" id="{7BA780A9-5159-4CF2-ADF6-65009AD9D3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23" name="Group 49">
              <a:extLst>
                <a:ext uri="{FF2B5EF4-FFF2-40B4-BE49-F238E27FC236}">
                  <a16:creationId xmlns:a16="http://schemas.microsoft.com/office/drawing/2014/main" id="{AB9FD069-804B-4C77-8618-03170F2EBE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048000"/>
              <a:ext cx="1600200" cy="1828800"/>
              <a:chOff x="960" y="2064"/>
              <a:chExt cx="1008" cy="1152"/>
            </a:xfrm>
          </p:grpSpPr>
          <p:sp>
            <p:nvSpPr>
              <p:cNvPr id="56" name="Rectangle 50">
                <a:extLst>
                  <a:ext uri="{FF2B5EF4-FFF2-40B4-BE49-F238E27FC236}">
                    <a16:creationId xmlns:a16="http://schemas.microsoft.com/office/drawing/2014/main" id="{797E2E94-0192-41DD-B2FE-46BCE98E0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" name="Rectangle 51">
                <a:extLst>
                  <a:ext uri="{FF2B5EF4-FFF2-40B4-BE49-F238E27FC236}">
                    <a16:creationId xmlns:a16="http://schemas.microsoft.com/office/drawing/2014/main" id="{8D25E502-C6F5-488F-80F9-13B1E8023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8" name="Rectangle 52">
                <a:extLst>
                  <a:ext uri="{FF2B5EF4-FFF2-40B4-BE49-F238E27FC236}">
                    <a16:creationId xmlns:a16="http://schemas.microsoft.com/office/drawing/2014/main" id="{AD06101F-AC7E-4756-98AA-58A45C790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9" name="Text Box 53">
                <a:extLst>
                  <a:ext uri="{FF2B5EF4-FFF2-40B4-BE49-F238E27FC236}">
                    <a16:creationId xmlns:a16="http://schemas.microsoft.com/office/drawing/2014/main" id="{AB30A538-5234-4AD2-A655-3B91D00874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60" name="Text Box 54">
                <a:extLst>
                  <a:ext uri="{FF2B5EF4-FFF2-40B4-BE49-F238E27FC236}">
                    <a16:creationId xmlns:a16="http://schemas.microsoft.com/office/drawing/2014/main" id="{AA138DBB-1607-48A2-97C3-E37AB80CF8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61" name="Line 55">
                <a:extLst>
                  <a:ext uri="{FF2B5EF4-FFF2-40B4-BE49-F238E27FC236}">
                    <a16:creationId xmlns:a16="http://schemas.microsoft.com/office/drawing/2014/main" id="{4BA0F3E9-0856-4A81-8508-21D761909D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4" name="Line 56">
              <a:extLst>
                <a:ext uri="{FF2B5EF4-FFF2-40B4-BE49-F238E27FC236}">
                  <a16:creationId xmlns:a16="http://schemas.microsoft.com/office/drawing/2014/main" id="{CA0E539B-1B54-4F6B-801C-4DD2DB261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5" name="Line 57">
              <a:extLst>
                <a:ext uri="{FF2B5EF4-FFF2-40B4-BE49-F238E27FC236}">
                  <a16:creationId xmlns:a16="http://schemas.microsoft.com/office/drawing/2014/main" id="{CF5B18A4-EC11-421C-A43C-02D2595C91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" name="Line 58">
              <a:extLst>
                <a:ext uri="{FF2B5EF4-FFF2-40B4-BE49-F238E27FC236}">
                  <a16:creationId xmlns:a16="http://schemas.microsoft.com/office/drawing/2014/main" id="{B93C5B1A-1266-4EFE-8841-B4B1A1242B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" name="Line 59">
              <a:extLst>
                <a:ext uri="{FF2B5EF4-FFF2-40B4-BE49-F238E27FC236}">
                  <a16:creationId xmlns:a16="http://schemas.microsoft.com/office/drawing/2014/main" id="{B6A5F68F-605D-4772-AE5A-9C1285C22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" name="Line 60">
              <a:extLst>
                <a:ext uri="{FF2B5EF4-FFF2-40B4-BE49-F238E27FC236}">
                  <a16:creationId xmlns:a16="http://schemas.microsoft.com/office/drawing/2014/main" id="{B080F166-1214-41BD-ACD0-1F9CC8F60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9" name="Line 61">
              <a:extLst>
                <a:ext uri="{FF2B5EF4-FFF2-40B4-BE49-F238E27FC236}">
                  <a16:creationId xmlns:a16="http://schemas.microsoft.com/office/drawing/2014/main" id="{9C5C7265-D4A9-44F9-B84A-FD5D658A2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4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0" name="Group 62">
              <a:extLst>
                <a:ext uri="{FF2B5EF4-FFF2-40B4-BE49-F238E27FC236}">
                  <a16:creationId xmlns:a16="http://schemas.microsoft.com/office/drawing/2014/main" id="{17D1CECA-9570-45E9-9FFB-EF80A853C2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1800" y="3048000"/>
              <a:ext cx="1600200" cy="1828800"/>
              <a:chOff x="960" y="2064"/>
              <a:chExt cx="1008" cy="1152"/>
            </a:xfrm>
          </p:grpSpPr>
          <p:sp>
            <p:nvSpPr>
              <p:cNvPr id="50" name="Rectangle 63">
                <a:extLst>
                  <a:ext uri="{FF2B5EF4-FFF2-40B4-BE49-F238E27FC236}">
                    <a16:creationId xmlns:a16="http://schemas.microsoft.com/office/drawing/2014/main" id="{BA7E2BA2-E593-44E5-9CCC-440C5DD7B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" name="Rectangle 64">
                <a:extLst>
                  <a:ext uri="{FF2B5EF4-FFF2-40B4-BE49-F238E27FC236}">
                    <a16:creationId xmlns:a16="http://schemas.microsoft.com/office/drawing/2014/main" id="{79A9CAE6-B4E5-4C1D-996B-15316EE51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2" name="Rectangle 65">
                <a:extLst>
                  <a:ext uri="{FF2B5EF4-FFF2-40B4-BE49-F238E27FC236}">
                    <a16:creationId xmlns:a16="http://schemas.microsoft.com/office/drawing/2014/main" id="{E11B2886-DFA5-4CAC-AB0D-B76A7CC12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3" name="Text Box 66">
                <a:extLst>
                  <a:ext uri="{FF2B5EF4-FFF2-40B4-BE49-F238E27FC236}">
                    <a16:creationId xmlns:a16="http://schemas.microsoft.com/office/drawing/2014/main" id="{F9A0A08A-BB1E-4CDB-AB79-EA2253A84F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54" name="Text Box 67">
                <a:extLst>
                  <a:ext uri="{FF2B5EF4-FFF2-40B4-BE49-F238E27FC236}">
                    <a16:creationId xmlns:a16="http://schemas.microsoft.com/office/drawing/2014/main" id="{83D6FD1D-9438-4F16-82CC-2FB5155554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55" name="Line 68">
                <a:extLst>
                  <a:ext uri="{FF2B5EF4-FFF2-40B4-BE49-F238E27FC236}">
                    <a16:creationId xmlns:a16="http://schemas.microsoft.com/office/drawing/2014/main" id="{83A26D89-D6CA-4B4D-A40F-04F5E6BAF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1" name="Line 69">
              <a:extLst>
                <a:ext uri="{FF2B5EF4-FFF2-40B4-BE49-F238E27FC236}">
                  <a16:creationId xmlns:a16="http://schemas.microsoft.com/office/drawing/2014/main" id="{4C6FFB47-80BC-4C6C-B08E-192D19167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2" name="Line 70">
              <a:extLst>
                <a:ext uri="{FF2B5EF4-FFF2-40B4-BE49-F238E27FC236}">
                  <a16:creationId xmlns:a16="http://schemas.microsoft.com/office/drawing/2014/main" id="{23B32775-C8F2-4E3F-931E-CDD10BE3E0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3" name="Line 71">
              <a:extLst>
                <a:ext uri="{FF2B5EF4-FFF2-40B4-BE49-F238E27FC236}">
                  <a16:creationId xmlns:a16="http://schemas.microsoft.com/office/drawing/2014/main" id="{1A3F53F3-6E70-43EF-AB7A-69EDE16BC2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4" name="Line 72">
              <a:extLst>
                <a:ext uri="{FF2B5EF4-FFF2-40B4-BE49-F238E27FC236}">
                  <a16:creationId xmlns:a16="http://schemas.microsoft.com/office/drawing/2014/main" id="{E126DDF7-D92F-4783-88B2-1E1FFFA1A8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5" name="Line 73">
              <a:extLst>
                <a:ext uri="{FF2B5EF4-FFF2-40B4-BE49-F238E27FC236}">
                  <a16:creationId xmlns:a16="http://schemas.microsoft.com/office/drawing/2014/main" id="{60C081B2-975C-4515-8DAC-86BB78FBC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10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6" name="Line 74">
              <a:extLst>
                <a:ext uri="{FF2B5EF4-FFF2-40B4-BE49-F238E27FC236}">
                  <a16:creationId xmlns:a16="http://schemas.microsoft.com/office/drawing/2014/main" id="{65CE0C00-05C9-47E1-B2B3-DBBE33633C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9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7" name="Group 75">
              <a:extLst>
                <a:ext uri="{FF2B5EF4-FFF2-40B4-BE49-F238E27FC236}">
                  <a16:creationId xmlns:a16="http://schemas.microsoft.com/office/drawing/2014/main" id="{571CA91E-CD78-4411-92F2-476A9AD1BF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10600" y="3048000"/>
              <a:ext cx="1600200" cy="1828800"/>
              <a:chOff x="960" y="2064"/>
              <a:chExt cx="1008" cy="1152"/>
            </a:xfrm>
          </p:grpSpPr>
          <p:sp>
            <p:nvSpPr>
              <p:cNvPr id="44" name="Rectangle 76">
                <a:extLst>
                  <a:ext uri="{FF2B5EF4-FFF2-40B4-BE49-F238E27FC236}">
                    <a16:creationId xmlns:a16="http://schemas.microsoft.com/office/drawing/2014/main" id="{BC5A6FB1-2C10-41DD-885C-1949A0ACE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" name="Rectangle 77">
                <a:extLst>
                  <a:ext uri="{FF2B5EF4-FFF2-40B4-BE49-F238E27FC236}">
                    <a16:creationId xmlns:a16="http://schemas.microsoft.com/office/drawing/2014/main" id="{F49625C9-4DD1-4206-B152-F517BEB39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6" name="Rectangle 78">
                <a:extLst>
                  <a:ext uri="{FF2B5EF4-FFF2-40B4-BE49-F238E27FC236}">
                    <a16:creationId xmlns:a16="http://schemas.microsoft.com/office/drawing/2014/main" id="{3EE14DAA-95C0-4CD2-86C9-3B75650B5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7" name="Text Box 79">
                <a:extLst>
                  <a:ext uri="{FF2B5EF4-FFF2-40B4-BE49-F238E27FC236}">
                    <a16:creationId xmlns:a16="http://schemas.microsoft.com/office/drawing/2014/main" id="{CF373655-64F6-41AB-924E-0591FC4FB5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48" name="Text Box 80">
                <a:extLst>
                  <a:ext uri="{FF2B5EF4-FFF2-40B4-BE49-F238E27FC236}">
                    <a16:creationId xmlns:a16="http://schemas.microsoft.com/office/drawing/2014/main" id="{5CED3A2E-7618-4525-AC81-710667BD8B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49" name="Line 81">
                <a:extLst>
                  <a:ext uri="{FF2B5EF4-FFF2-40B4-BE49-F238E27FC236}">
                    <a16:creationId xmlns:a16="http://schemas.microsoft.com/office/drawing/2014/main" id="{3007A2CA-0886-4576-BDA3-4B2A6312E9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8" name="Line 82">
              <a:extLst>
                <a:ext uri="{FF2B5EF4-FFF2-40B4-BE49-F238E27FC236}">
                  <a16:creationId xmlns:a16="http://schemas.microsoft.com/office/drawing/2014/main" id="{0F3C621B-CC19-44FC-829B-9CA951700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9" name="Line 83">
              <a:extLst>
                <a:ext uri="{FF2B5EF4-FFF2-40B4-BE49-F238E27FC236}">
                  <a16:creationId xmlns:a16="http://schemas.microsoft.com/office/drawing/2014/main" id="{6132FFD0-7A0C-4470-9D4F-9EC406A2D3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84">
              <a:extLst>
                <a:ext uri="{FF2B5EF4-FFF2-40B4-BE49-F238E27FC236}">
                  <a16:creationId xmlns:a16="http://schemas.microsoft.com/office/drawing/2014/main" id="{F469EF2D-A8DF-4758-89E5-6B34347F06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1" name="Line 85">
              <a:extLst>
                <a:ext uri="{FF2B5EF4-FFF2-40B4-BE49-F238E27FC236}">
                  <a16:creationId xmlns:a16="http://schemas.microsoft.com/office/drawing/2014/main" id="{ECFBB7BE-02B2-449F-AC36-8737D58B5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" name="Line 86">
              <a:extLst>
                <a:ext uri="{FF2B5EF4-FFF2-40B4-BE49-F238E27FC236}">
                  <a16:creationId xmlns:a16="http://schemas.microsoft.com/office/drawing/2014/main" id="{6F40887D-C5F3-4099-BA05-BA61FFBD7E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39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3" name="Line 87">
              <a:extLst>
                <a:ext uri="{FF2B5EF4-FFF2-40B4-BE49-F238E27FC236}">
                  <a16:creationId xmlns:a16="http://schemas.microsoft.com/office/drawing/2014/main" id="{9280DF8B-17B4-4A81-B834-773EF2622A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78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2534" y="548680"/>
            <a:ext cx="11446933" cy="6096546"/>
          </a:xfrm>
        </p:spPr>
        <p:txBody>
          <a:bodyPr/>
          <a:lstStyle/>
          <a:p>
            <a:r>
              <a:rPr lang="en-US" sz="2800"/>
              <a:t>Shared memory is conceptually easy but requires solutions</a:t>
            </a:r>
            <a:br>
              <a:rPr lang="en-US" sz="2800"/>
            </a:br>
            <a:r>
              <a:rPr lang="en-US" sz="2800"/>
              <a:t>for the following 3 issues: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Coherence</a:t>
            </a:r>
          </a:p>
          <a:p>
            <a:pPr lvl="2"/>
            <a:r>
              <a:rPr lang="en-US" sz="2400"/>
              <a:t>problem caused if copies of data in system exist (caches)</a:t>
            </a:r>
          </a:p>
          <a:p>
            <a:pPr lvl="2"/>
            <a:r>
              <a:rPr lang="en-US" sz="2400"/>
              <a:t>even in single processor system with DMA the problem exists</a:t>
            </a:r>
          </a:p>
          <a:p>
            <a:pPr lvl="2"/>
            <a:r>
              <a:rPr lang="en-US" sz="2400"/>
              <a:t>Snooping for small systems</a:t>
            </a:r>
          </a:p>
          <a:p>
            <a:pPr lvl="2"/>
            <a:r>
              <a:rPr lang="en-US" sz="2400"/>
              <a:t>Directory based protocols for large systems</a:t>
            </a:r>
          </a:p>
          <a:p>
            <a:pPr lvl="2"/>
            <a:r>
              <a:rPr lang="en-US" sz="2400"/>
              <a:t>Hybrid (Snooping + Directory) is also possible</a:t>
            </a:r>
          </a:p>
          <a:p>
            <a:pPr lvl="2"/>
            <a:r>
              <a:rPr lang="en-US" sz="2400"/>
              <a:t>Many protocol variations exist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Synchronization</a:t>
            </a:r>
          </a:p>
          <a:p>
            <a:pPr lvl="2"/>
            <a:r>
              <a:rPr lang="en-US" sz="2400"/>
              <a:t>requires atomic read/write access operations to memory, like</a:t>
            </a:r>
          </a:p>
          <a:p>
            <a:pPr lvl="3"/>
            <a:r>
              <a:rPr lang="en-US" sz="2400"/>
              <a:t>exchange, test-and-set, ...</a:t>
            </a:r>
          </a:p>
          <a:p>
            <a:pPr lvl="2"/>
            <a:r>
              <a:rPr lang="en-US" sz="2400"/>
              <a:t>or use a load-linked / store-conditional scheme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Consistency</a:t>
            </a:r>
          </a:p>
          <a:p>
            <a:pPr lvl="2"/>
            <a:r>
              <a:rPr lang="en-US" sz="2400"/>
              <a:t>sequential the most costly, but easiest for reasoning about your programs</a:t>
            </a:r>
          </a:p>
          <a:p>
            <a:pPr lvl="3"/>
            <a:r>
              <a:rPr lang="en-US" sz="2400"/>
              <a:t>makes write buffer largely useless</a:t>
            </a:r>
          </a:p>
          <a:p>
            <a:pPr lvl="2"/>
            <a:r>
              <a:rPr lang="en-US" sz="2400"/>
              <a:t>relaxed models used in practice (i.e. ignore certain orderings)</a:t>
            </a:r>
          </a:p>
          <a:p>
            <a:pPr lvl="2"/>
            <a:endParaRPr lang="en-US" sz="2400" dirty="0"/>
          </a:p>
        </p:txBody>
      </p:sp>
      <p:pic>
        <p:nvPicPr>
          <p:cNvPr id="6" name="Picture 2" descr="http://3.bp.blogspot.com/-Fyyo92Ouo14/USoRPb90tOI/AAAAAAAABXU/poSOCn2msZ0/s1600/summ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6360" y="14790"/>
            <a:ext cx="2842442" cy="213559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 slides about: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Coherence vs Consistency</a:t>
            </a:r>
          </a:p>
          <a:p>
            <a:r>
              <a:rPr lang="en-US"/>
              <a:t>Reducing latency in directory protocols</a:t>
            </a:r>
          </a:p>
          <a:p>
            <a:r>
              <a:rPr lang="en-US"/>
              <a:t>Other scalable protocols</a:t>
            </a:r>
          </a:p>
          <a:p>
            <a:r>
              <a:rPr lang="en-US"/>
              <a:t>Hierarchical systems</a:t>
            </a:r>
          </a:p>
        </p:txBody>
      </p:sp>
    </p:spTree>
    <p:extLst>
      <p:ext uri="{BB962C8B-B14F-4D97-AF65-F5344CB8AC3E}">
        <p14:creationId xmlns:p14="http://schemas.microsoft.com/office/powerpoint/2010/main" val="34814179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Coherence vs Consistency</a:t>
            </a:r>
            <a:endParaRPr lang="en-AU"/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372534" y="1073150"/>
            <a:ext cx="11819466" cy="5403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/>
              <a:t>Coherence</a:t>
            </a:r>
            <a:endParaRPr lang="en-US" b="1" dirty="0"/>
          </a:p>
          <a:p>
            <a:pPr lvl="1" eaLnBrk="1" hangingPunct="1">
              <a:lnSpc>
                <a:spcPct val="90000"/>
              </a:lnSpc>
            </a:pPr>
            <a:r>
              <a:rPr lang="en-US" i="1" dirty="0">
                <a:solidFill>
                  <a:schemeClr val="accent2"/>
                </a:solidFill>
              </a:rPr>
              <a:t>All reads by any processor must return the most recently written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Writes to the </a:t>
            </a:r>
            <a:r>
              <a:rPr lang="en-US" b="1" dirty="0">
                <a:solidFill>
                  <a:schemeClr val="tx2"/>
                </a:solidFill>
              </a:rPr>
              <a:t>same</a:t>
            </a:r>
            <a:r>
              <a:rPr lang="en-US" dirty="0"/>
              <a:t> location by any two processors are seen in the </a:t>
            </a:r>
            <a:r>
              <a:rPr lang="en-US" b="1" dirty="0"/>
              <a:t>same order by all processors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Consistency</a:t>
            </a:r>
            <a:endParaRPr lang="en-US" b="1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It’s about the </a:t>
            </a:r>
            <a:r>
              <a:rPr lang="en-US" b="1" dirty="0"/>
              <a:t>observed </a:t>
            </a:r>
            <a:r>
              <a:rPr lang="en-US" b="1"/>
              <a:t>order</a:t>
            </a:r>
            <a:r>
              <a:rPr lang="en-US"/>
              <a:t> of </a:t>
            </a:r>
            <a:r>
              <a:rPr lang="en-US" dirty="0"/>
              <a:t>reads and </a:t>
            </a:r>
            <a:r>
              <a:rPr lang="en-US"/>
              <a:t>writes to </a:t>
            </a:r>
            <a:r>
              <a:rPr lang="en-US" b="1">
                <a:solidFill>
                  <a:schemeClr val="tx2"/>
                </a:solidFill>
              </a:rPr>
              <a:t>different</a:t>
            </a:r>
            <a:r>
              <a:rPr lang="en-US"/>
              <a:t> locations by </a:t>
            </a:r>
            <a:r>
              <a:rPr lang="en-US" dirty="0"/>
              <a:t>the </a:t>
            </a:r>
            <a:r>
              <a:rPr lang="en-US" b="1" dirty="0"/>
              <a:t>different</a:t>
            </a:r>
            <a:r>
              <a:rPr lang="en-US" dirty="0"/>
              <a:t> processors</a:t>
            </a:r>
          </a:p>
          <a:p>
            <a:pPr lvl="2" eaLnBrk="1" hangingPunct="1"/>
            <a:r>
              <a:rPr lang="en-US" b="1" dirty="0"/>
              <a:t>is this order for every processor the same?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At least should be valid</a:t>
            </a:r>
            <a:r>
              <a:rPr lang="en-US"/>
              <a:t>: </a:t>
            </a:r>
            <a:br>
              <a:rPr lang="en-US"/>
            </a:br>
            <a:r>
              <a:rPr lang="en-US" i="1">
                <a:solidFill>
                  <a:schemeClr val="accent2"/>
                </a:solidFill>
              </a:rPr>
              <a:t>If </a:t>
            </a:r>
            <a:r>
              <a:rPr lang="en-US" i="1" dirty="0">
                <a:solidFill>
                  <a:schemeClr val="accent2"/>
                </a:solidFill>
              </a:rPr>
              <a:t>a processor writes location A followed </a:t>
            </a:r>
            <a:r>
              <a:rPr lang="en-US" i="1">
                <a:solidFill>
                  <a:schemeClr val="accent2"/>
                </a:solidFill>
              </a:rPr>
              <a:t>by a write to location </a:t>
            </a:r>
            <a:r>
              <a:rPr lang="en-US" i="1" dirty="0">
                <a:solidFill>
                  <a:schemeClr val="accent2"/>
                </a:solidFill>
              </a:rPr>
              <a:t>B, </a:t>
            </a:r>
            <a:r>
              <a:rPr lang="en-US" b="1" i="1" dirty="0">
                <a:solidFill>
                  <a:schemeClr val="accent2"/>
                </a:solidFill>
              </a:rPr>
              <a:t>any processor that sees the new value of B must also see the new value of A</a:t>
            </a:r>
          </a:p>
        </p:txBody>
      </p:sp>
    </p:spTree>
    <p:extLst>
      <p:ext uri="{BB962C8B-B14F-4D97-AF65-F5344CB8AC3E}">
        <p14:creationId xmlns:p14="http://schemas.microsoft.com/office/powerpoint/2010/main" val="141505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F9187-EFD8-4A4A-B491-36EFF997E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228601"/>
            <a:ext cx="11396133" cy="728663"/>
          </a:xfrm>
        </p:spPr>
        <p:txBody>
          <a:bodyPr/>
          <a:lstStyle/>
          <a:p>
            <a:r>
              <a:rPr lang="en-US"/>
              <a:t>Coherence vs Consistency Question: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7EFB7-E559-4550-8AA3-D14DCEDFE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4" y="1073150"/>
            <a:ext cx="11446933" cy="5403850"/>
          </a:xfrm>
        </p:spPr>
        <p:txBody>
          <a:bodyPr/>
          <a:lstStyle/>
          <a:p>
            <a:r>
              <a:rPr lang="en-US"/>
              <a:t>Assume: Two processors are synchronizing on a variable called flag. </a:t>
            </a:r>
          </a:p>
          <a:p>
            <a:pPr lvl="1"/>
            <a:r>
              <a:rPr lang="en-US"/>
              <a:t>Assume A and flag are both initialized to 0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What value do you expect to be printed?</a:t>
            </a:r>
          </a:p>
          <a:p>
            <a:r>
              <a:rPr lang="en-US"/>
              <a:t>What can go wrong?</a:t>
            </a:r>
          </a:p>
          <a:p>
            <a:endParaRPr lang="en-US"/>
          </a:p>
          <a:p>
            <a:r>
              <a:rPr lang="en-US"/>
              <a:t>Is this a coherence problem?</a:t>
            </a:r>
          </a:p>
          <a:p>
            <a:r>
              <a:rPr lang="en-US"/>
              <a:t>Is this a consistency problem?</a:t>
            </a:r>
          </a:p>
          <a:p>
            <a:r>
              <a:rPr lang="en-US"/>
              <a:t>For the experts: </a:t>
            </a:r>
            <a:r>
              <a:rPr lang="en-US" i="1"/>
              <a:t>Sorin, Daniel J; Hill, Mark D; Wood, David A: </a:t>
            </a:r>
            <a:r>
              <a:rPr lang="en-US" i="1">
                <a:hlinkClick r:id="rId2"/>
              </a:rPr>
              <a:t>A Primer on Memory Consistency and Cache Coherence</a:t>
            </a:r>
            <a:r>
              <a:rPr lang="en-US" i="1"/>
              <a:t>, Morgan &amp; Claypool, 2011</a:t>
            </a:r>
          </a:p>
          <a:p>
            <a:endParaRPr lang="en-US"/>
          </a:p>
          <a:p>
            <a:endParaRPr lang="nl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38C10F-7566-4988-80B9-E3C02427C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2204864"/>
            <a:ext cx="10019481" cy="1637645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137300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Cache </a:t>
            </a:r>
            <a:r>
              <a:rPr lang="en-US"/>
              <a:t>Coherence Problem: Example</a:t>
            </a:r>
            <a:endParaRPr lang="en-AU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Processors may see different values through their caches: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1435" y="2379664"/>
            <a:ext cx="10616293" cy="371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al 1"/>
          <p:cNvSpPr/>
          <p:nvPr/>
        </p:nvSpPr>
        <p:spPr bwMode="auto">
          <a:xfrm>
            <a:off x="5807968" y="5085184"/>
            <a:ext cx="3240360" cy="50405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8799" y="908720"/>
            <a:ext cx="5755163" cy="556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Coherence Protocols:  More Extensions for Snooping</a:t>
            </a:r>
            <a:endParaRPr lang="en-AU" sz="3600"/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Shared memory bus and snooping bandwidth is bottleneck for scaling symmetric multiprocessors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Improvements: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>
                <a:solidFill>
                  <a:schemeClr val="accent2"/>
                </a:solidFill>
              </a:rPr>
              <a:t>Duplicating tags</a:t>
            </a:r>
          </a:p>
          <a:p>
            <a:pPr marL="1435100" lvl="2" indent="-457200" eaLnBrk="1" hangingPunct="1"/>
            <a:r>
              <a:rPr lang="en-US">
                <a:solidFill>
                  <a:schemeClr val="accent2"/>
                </a:solidFill>
              </a:rPr>
              <a:t>both FSMs can access them in parallel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>
                <a:solidFill>
                  <a:schemeClr val="accent2"/>
                </a:solidFill>
              </a:rPr>
              <a:t>Place directory in outermost cache</a:t>
            </a:r>
          </a:p>
          <a:p>
            <a:pPr marL="1435100" lvl="2" indent="-457200" eaLnBrk="1" hangingPunct="1"/>
            <a:r>
              <a:rPr lang="en-US">
                <a:solidFill>
                  <a:schemeClr val="accent2"/>
                </a:solidFill>
              </a:rPr>
              <a:t>it keeps track of state of cache lines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>
                <a:solidFill>
                  <a:schemeClr val="accent2"/>
                </a:solidFill>
              </a:rPr>
              <a:t>Use crossbars or point-to-point networks with banked memory</a:t>
            </a:r>
          </a:p>
          <a:p>
            <a:pPr lvl="2" eaLnBrk="1" hangingPunct="1"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721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Reducing latencies in directory protocols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3392" y="4293097"/>
            <a:ext cx="11449272" cy="213201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1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Comic Sans MS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directory 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invokes 4 hops 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worst case) on a remote miss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Optimizations are possible (Dubois pg 282-283):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is sent to home</a:t>
            </a:r>
          </a:p>
          <a:p>
            <a:pPr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redirects the request to remote</a:t>
            </a:r>
          </a:p>
          <a:p>
            <a:pPr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</a:t>
            </a:r>
            <a:r>
              <a:rPr lang="en-US" sz="2400" b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responds </a:t>
            </a:r>
            <a:r>
              <a:rPr lang="en-U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en-US" sz="2400" b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local</a:t>
            </a:r>
            <a:endParaRPr lang="en-US" sz="2400" b="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notifies home (off the critical access path)</a:t>
            </a:r>
          </a:p>
        </p:txBody>
      </p:sp>
      <p:pic>
        <p:nvPicPr>
          <p:cNvPr id="4536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908719"/>
            <a:ext cx="8352928" cy="3344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24008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scalable protocols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Coarse vector scheme</a:t>
            </a:r>
          </a:p>
          <a:p>
            <a:pPr lvl="2"/>
            <a:r>
              <a:rPr lang="en-US"/>
              <a:t>Presence flags identify groups rather than individual nodes</a:t>
            </a:r>
          </a:p>
          <a:p>
            <a:endParaRPr lang="en-US"/>
          </a:p>
          <a:p>
            <a:r>
              <a:rPr lang="en-US"/>
              <a:t>Directory cache</a:t>
            </a:r>
          </a:p>
          <a:p>
            <a:pPr lvl="1"/>
            <a:r>
              <a:rPr lang="en-US"/>
              <a:t>Directory overhead is proportional to dir. Cache size instead of main memory size (leveraging locality)</a:t>
            </a:r>
          </a:p>
          <a:p>
            <a:r>
              <a:rPr lang="en-US" b="1">
                <a:solidFill>
                  <a:schemeClr val="accent2"/>
                </a:solidFill>
              </a:rPr>
              <a:t>Cache-centric schemes</a:t>
            </a:r>
            <a:r>
              <a:rPr lang="en-US"/>
              <a:t>:  Make overhead proportional to (private) cache size instead of memory</a:t>
            </a:r>
          </a:p>
          <a:p>
            <a:r>
              <a:rPr lang="en-US"/>
              <a:t>Example: Scalable Coherent Interface (SCI)</a:t>
            </a:r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pic>
        <p:nvPicPr>
          <p:cNvPr id="45568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3752" y="4459355"/>
            <a:ext cx="8064896" cy="2354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88413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systems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5360" y="3405336"/>
            <a:ext cx="11521280" cy="3264024"/>
          </a:xfrm>
        </p:spPr>
        <p:txBody>
          <a:bodyPr/>
          <a:lstStyle/>
          <a:p>
            <a:r>
              <a:rPr lang="en-US" dirty="0"/>
              <a:t>Instead of scaling in a </a:t>
            </a:r>
            <a:r>
              <a:rPr lang="en-US"/>
              <a:t>flat configuration </a:t>
            </a:r>
            <a:r>
              <a:rPr lang="en-US" dirty="0"/>
              <a:t>we can form clusters in a hierarchical organization</a:t>
            </a:r>
          </a:p>
          <a:p>
            <a:pPr lvl="1"/>
            <a:r>
              <a:rPr lang="en-US" dirty="0"/>
              <a:t>Relevant inside as well as across chip-multiprocessors</a:t>
            </a:r>
          </a:p>
          <a:p>
            <a:endParaRPr lang="en-US" dirty="0"/>
          </a:p>
          <a:p>
            <a:r>
              <a:rPr lang="en-US" dirty="0"/>
              <a:t>Coherence options:</a:t>
            </a:r>
          </a:p>
          <a:p>
            <a:pPr lvl="1"/>
            <a:r>
              <a:rPr lang="en-US" dirty="0"/>
              <a:t>Intra-cluster coherence: snoopy/directory</a:t>
            </a:r>
          </a:p>
          <a:p>
            <a:pPr lvl="1"/>
            <a:r>
              <a:rPr lang="en-US" dirty="0"/>
              <a:t>Inter-cluster coherence: snoopy/directory</a:t>
            </a:r>
          </a:p>
          <a:p>
            <a:pPr lvl="1"/>
            <a:r>
              <a:rPr lang="en-US" dirty="0"/>
              <a:t>Tradeoffs affect memory overhead and performance to maintain coherence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5670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608" y="836712"/>
            <a:ext cx="948004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699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9467" y="228601"/>
            <a:ext cx="11396133" cy="728663"/>
          </a:xfrm>
        </p:spPr>
        <p:txBody>
          <a:bodyPr/>
          <a:lstStyle/>
          <a:p>
            <a:r>
              <a:rPr lang="en-US"/>
              <a:t>Enforcing Coherence</a:t>
            </a:r>
            <a:endParaRPr lang="en-AU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372534" y="1073150"/>
            <a:ext cx="11446933" cy="5403850"/>
          </a:xfrm>
        </p:spPr>
        <p:txBody>
          <a:bodyPr/>
          <a:lstStyle/>
          <a:p>
            <a:r>
              <a:rPr lang="en-US" dirty="0"/>
              <a:t>Coherent caches provide:</a:t>
            </a:r>
          </a:p>
          <a:p>
            <a:pPr lvl="1"/>
            <a:r>
              <a:rPr lang="en-US"/>
              <a:t>Replication:  multiple copies of the same data</a:t>
            </a:r>
          </a:p>
          <a:p>
            <a:pPr lvl="1"/>
            <a:r>
              <a:rPr lang="en-US"/>
              <a:t>Migration:    movement of data</a:t>
            </a:r>
          </a:p>
          <a:p>
            <a:pPr lvl="2"/>
            <a:r>
              <a:rPr lang="en-US"/>
              <a:t>from memory to one or more caches, </a:t>
            </a:r>
          </a:p>
          <a:p>
            <a:pPr lvl="2"/>
            <a:r>
              <a:rPr lang="en-US"/>
              <a:t>or even from one cache directly to a </a:t>
            </a:r>
            <a:br>
              <a:rPr lang="en-US"/>
            </a:br>
            <a:r>
              <a:rPr lang="en-US"/>
              <a:t>cache of another processor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Cache </a:t>
            </a:r>
            <a:r>
              <a:rPr lang="en-US"/>
              <a:t>coherence protocols:</a:t>
            </a:r>
            <a:endParaRPr lang="en-US" dirty="0"/>
          </a:p>
          <a:p>
            <a:pPr lvl="1"/>
            <a:r>
              <a:rPr lang="en-US" b="1" dirty="0"/>
              <a:t>Snooping</a:t>
            </a:r>
          </a:p>
          <a:p>
            <a:pPr lvl="2"/>
            <a:r>
              <a:rPr lang="en-US" dirty="0"/>
              <a:t>Each core tracks sharing status of each block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Directory based</a:t>
            </a:r>
          </a:p>
          <a:p>
            <a:pPr lvl="2"/>
            <a:r>
              <a:rPr lang="en-US" dirty="0"/>
              <a:t>Sharing status of each block kept in one location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C074E3B-F2AF-40F1-8F25-4EB32A9D9B8F}"/>
              </a:ext>
            </a:extLst>
          </p:cNvPr>
          <p:cNvGrpSpPr/>
          <p:nvPr/>
        </p:nvGrpSpPr>
        <p:grpSpPr>
          <a:xfrm>
            <a:off x="6528048" y="1124744"/>
            <a:ext cx="5499611" cy="2808312"/>
            <a:chOff x="3048000" y="3048000"/>
            <a:chExt cx="7162800" cy="3657600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0E7622F1-D583-4E5E-A4CC-952B1D826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5943600"/>
              <a:ext cx="5181600" cy="76200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63341319-6107-4DEA-9416-865C192F4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4400" y="5943600"/>
              <a:ext cx="1600200" cy="762000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B7556BD0-8710-4087-88D1-2D9F559A6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6096001"/>
              <a:ext cx="1568450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Main memory</a:t>
              </a:r>
            </a:p>
          </p:txBody>
        </p:sp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D6B53E3A-4B27-42CC-AED9-D51FDFC06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6800" y="6096001"/>
              <a:ext cx="1314450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I/O System</a:t>
              </a:r>
            </a:p>
          </p:txBody>
        </p:sp>
        <p:grpSp>
          <p:nvGrpSpPr>
            <p:cNvPr id="11" name="Group 8">
              <a:extLst>
                <a:ext uri="{FF2B5EF4-FFF2-40B4-BE49-F238E27FC236}">
                  <a16:creationId xmlns:a16="http://schemas.microsoft.com/office/drawing/2014/main" id="{4BB586D0-7995-40FF-A9C8-4C3ED8FA7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000" y="3048000"/>
              <a:ext cx="1600200" cy="1828800"/>
              <a:chOff x="960" y="2064"/>
              <a:chExt cx="1008" cy="1152"/>
            </a:xfrm>
          </p:grpSpPr>
          <p:sp>
            <p:nvSpPr>
              <p:cNvPr id="64" name="Rectangle 9">
                <a:extLst>
                  <a:ext uri="{FF2B5EF4-FFF2-40B4-BE49-F238E27FC236}">
                    <a16:creationId xmlns:a16="http://schemas.microsoft.com/office/drawing/2014/main" id="{BA7DA4E0-9837-404C-80EA-188284BE2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" name="Rectangle 10">
                <a:extLst>
                  <a:ext uri="{FF2B5EF4-FFF2-40B4-BE49-F238E27FC236}">
                    <a16:creationId xmlns:a16="http://schemas.microsoft.com/office/drawing/2014/main" id="{EE1B36C4-0B58-40B0-ABE4-318DDF4186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6" name="Rectangle 11">
                <a:extLst>
                  <a:ext uri="{FF2B5EF4-FFF2-40B4-BE49-F238E27FC236}">
                    <a16:creationId xmlns:a16="http://schemas.microsoft.com/office/drawing/2014/main" id="{106284B7-0F62-4472-9889-DFFF2917A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7" name="Text Box 12">
                <a:extLst>
                  <a:ext uri="{FF2B5EF4-FFF2-40B4-BE49-F238E27FC236}">
                    <a16:creationId xmlns:a16="http://schemas.microsoft.com/office/drawing/2014/main" id="{89ACD7A1-A49F-4D66-AD3E-8B6AC33CBD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68" name="Text Box 13">
                <a:extLst>
                  <a:ext uri="{FF2B5EF4-FFF2-40B4-BE49-F238E27FC236}">
                    <a16:creationId xmlns:a16="http://schemas.microsoft.com/office/drawing/2014/main" id="{93A8F885-288F-4EF5-B912-0622FB62F5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69" name="Line 14">
                <a:extLst>
                  <a:ext uri="{FF2B5EF4-FFF2-40B4-BE49-F238E27FC236}">
                    <a16:creationId xmlns:a16="http://schemas.microsoft.com/office/drawing/2014/main" id="{028CDFFD-1E49-4F99-8AC6-EC203BCEF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12" name="Line 36">
              <a:extLst>
                <a:ext uri="{FF2B5EF4-FFF2-40B4-BE49-F238E27FC236}">
                  <a16:creationId xmlns:a16="http://schemas.microsoft.com/office/drawing/2014/main" id="{2D25BA6C-BE9B-4876-80E4-C84E1C9862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5410200"/>
              <a:ext cx="71628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" name="Line 37">
              <a:extLst>
                <a:ext uri="{FF2B5EF4-FFF2-40B4-BE49-F238E27FC236}">
                  <a16:creationId xmlns:a16="http://schemas.microsoft.com/office/drawing/2014/main" id="{A4787864-1B36-44D9-AA2C-507D1E2BC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38">
              <a:extLst>
                <a:ext uri="{FF2B5EF4-FFF2-40B4-BE49-F238E27FC236}">
                  <a16:creationId xmlns:a16="http://schemas.microsoft.com/office/drawing/2014/main" id="{D02E99E2-009E-4324-BAA8-8C5FABB3B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88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A5BE18A0-047F-45DD-8855-3453F8F494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F33780EC-F0D3-4A3C-A4AE-0F44486090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64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BA3877-BEC8-40DC-BC14-6DBDF0C94B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4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A8053B3B-2DAC-4DF3-A22C-DB5EFA1D4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78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A4B809FC-5A2F-4C69-BCFC-EB675E3E08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28E66987-62BB-470B-AA00-35BFEB456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1" name="Line 45">
              <a:extLst>
                <a:ext uri="{FF2B5EF4-FFF2-40B4-BE49-F238E27FC236}">
                  <a16:creationId xmlns:a16="http://schemas.microsoft.com/office/drawing/2014/main" id="{ADA065F5-E3F7-4F2D-B3E5-5750D633D5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2" name="Line 46">
              <a:extLst>
                <a:ext uri="{FF2B5EF4-FFF2-40B4-BE49-F238E27FC236}">
                  <a16:creationId xmlns:a16="http://schemas.microsoft.com/office/drawing/2014/main" id="{2F93B635-78A5-458D-B153-B1AB28724F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3" name="Line 47">
              <a:extLst>
                <a:ext uri="{FF2B5EF4-FFF2-40B4-BE49-F238E27FC236}">
                  <a16:creationId xmlns:a16="http://schemas.microsoft.com/office/drawing/2014/main" id="{34430FE0-D9C4-4733-A41E-756AEA883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66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" name="Line 48">
              <a:extLst>
                <a:ext uri="{FF2B5EF4-FFF2-40B4-BE49-F238E27FC236}">
                  <a16:creationId xmlns:a16="http://schemas.microsoft.com/office/drawing/2014/main" id="{A1A7E964-922E-465A-92C2-64B52ADEB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25" name="Group 49">
              <a:extLst>
                <a:ext uri="{FF2B5EF4-FFF2-40B4-BE49-F238E27FC236}">
                  <a16:creationId xmlns:a16="http://schemas.microsoft.com/office/drawing/2014/main" id="{4E2E5DE3-CA4B-4FD7-952A-C4DEA234B6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048000"/>
              <a:ext cx="1600200" cy="1828800"/>
              <a:chOff x="960" y="2064"/>
              <a:chExt cx="1008" cy="1152"/>
            </a:xfrm>
          </p:grpSpPr>
          <p:sp>
            <p:nvSpPr>
              <p:cNvPr id="58" name="Rectangle 50">
                <a:extLst>
                  <a:ext uri="{FF2B5EF4-FFF2-40B4-BE49-F238E27FC236}">
                    <a16:creationId xmlns:a16="http://schemas.microsoft.com/office/drawing/2014/main" id="{5A49A5EF-2458-42E7-B2AD-65F1099B7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Rectangle 51">
                <a:extLst>
                  <a:ext uri="{FF2B5EF4-FFF2-40B4-BE49-F238E27FC236}">
                    <a16:creationId xmlns:a16="http://schemas.microsoft.com/office/drawing/2014/main" id="{E11C01B0-4C06-4253-AB28-5B27A9D4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0" name="Rectangle 52">
                <a:extLst>
                  <a:ext uri="{FF2B5EF4-FFF2-40B4-BE49-F238E27FC236}">
                    <a16:creationId xmlns:a16="http://schemas.microsoft.com/office/drawing/2014/main" id="{310EE189-3B05-4547-A656-17B156A23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1" name="Text Box 53">
                <a:extLst>
                  <a:ext uri="{FF2B5EF4-FFF2-40B4-BE49-F238E27FC236}">
                    <a16:creationId xmlns:a16="http://schemas.microsoft.com/office/drawing/2014/main" id="{B369B457-2DDB-4B1F-9D2B-C79CFF5CE9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62" name="Text Box 54">
                <a:extLst>
                  <a:ext uri="{FF2B5EF4-FFF2-40B4-BE49-F238E27FC236}">
                    <a16:creationId xmlns:a16="http://schemas.microsoft.com/office/drawing/2014/main" id="{303106E9-4B2D-47F0-A7AD-ED139989B5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63" name="Line 55">
                <a:extLst>
                  <a:ext uri="{FF2B5EF4-FFF2-40B4-BE49-F238E27FC236}">
                    <a16:creationId xmlns:a16="http://schemas.microsoft.com/office/drawing/2014/main" id="{A1FBEED9-46A3-4112-AE5D-E4792FD0C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6" name="Line 56">
              <a:extLst>
                <a:ext uri="{FF2B5EF4-FFF2-40B4-BE49-F238E27FC236}">
                  <a16:creationId xmlns:a16="http://schemas.microsoft.com/office/drawing/2014/main" id="{1B08FD1D-18E2-40CA-B9AC-B52ABF7F0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" name="Line 57">
              <a:extLst>
                <a:ext uri="{FF2B5EF4-FFF2-40B4-BE49-F238E27FC236}">
                  <a16:creationId xmlns:a16="http://schemas.microsoft.com/office/drawing/2014/main" id="{462B71FC-4979-4F71-BDBC-B4D4A4962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" name="Line 58">
              <a:extLst>
                <a:ext uri="{FF2B5EF4-FFF2-40B4-BE49-F238E27FC236}">
                  <a16:creationId xmlns:a16="http://schemas.microsoft.com/office/drawing/2014/main" id="{3140EDF2-A876-47B2-9CDC-32158693D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9" name="Line 59">
              <a:extLst>
                <a:ext uri="{FF2B5EF4-FFF2-40B4-BE49-F238E27FC236}">
                  <a16:creationId xmlns:a16="http://schemas.microsoft.com/office/drawing/2014/main" id="{0693A96F-B136-4841-91B4-C895397685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0" name="Line 60">
              <a:extLst>
                <a:ext uri="{FF2B5EF4-FFF2-40B4-BE49-F238E27FC236}">
                  <a16:creationId xmlns:a16="http://schemas.microsoft.com/office/drawing/2014/main" id="{CC049422-6CBD-413F-9420-5B91B94296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1" name="Line 61">
              <a:extLst>
                <a:ext uri="{FF2B5EF4-FFF2-40B4-BE49-F238E27FC236}">
                  <a16:creationId xmlns:a16="http://schemas.microsoft.com/office/drawing/2014/main" id="{A16AEFE3-5AE7-48DE-BD85-4AA5C9FA92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4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2" name="Group 62">
              <a:extLst>
                <a:ext uri="{FF2B5EF4-FFF2-40B4-BE49-F238E27FC236}">
                  <a16:creationId xmlns:a16="http://schemas.microsoft.com/office/drawing/2014/main" id="{EF644F16-C435-4556-999E-02F216DCD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1800" y="3048000"/>
              <a:ext cx="1600200" cy="1828800"/>
              <a:chOff x="960" y="2064"/>
              <a:chExt cx="1008" cy="1152"/>
            </a:xfrm>
          </p:grpSpPr>
          <p:sp>
            <p:nvSpPr>
              <p:cNvPr id="52" name="Rectangle 63">
                <a:extLst>
                  <a:ext uri="{FF2B5EF4-FFF2-40B4-BE49-F238E27FC236}">
                    <a16:creationId xmlns:a16="http://schemas.microsoft.com/office/drawing/2014/main" id="{16961948-C813-4490-A3D5-90944E115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" name="Rectangle 64">
                <a:extLst>
                  <a:ext uri="{FF2B5EF4-FFF2-40B4-BE49-F238E27FC236}">
                    <a16:creationId xmlns:a16="http://schemas.microsoft.com/office/drawing/2014/main" id="{13B857D2-2B35-4CC4-9E8E-400FD319F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4" name="Rectangle 65">
                <a:extLst>
                  <a:ext uri="{FF2B5EF4-FFF2-40B4-BE49-F238E27FC236}">
                    <a16:creationId xmlns:a16="http://schemas.microsoft.com/office/drawing/2014/main" id="{A242A59A-052E-4C3D-A404-EEE1B07A1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5" name="Text Box 66">
                <a:extLst>
                  <a:ext uri="{FF2B5EF4-FFF2-40B4-BE49-F238E27FC236}">
                    <a16:creationId xmlns:a16="http://schemas.microsoft.com/office/drawing/2014/main" id="{4EEB03C2-67EA-4EBB-8331-20B0689A1C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56" name="Text Box 67">
                <a:extLst>
                  <a:ext uri="{FF2B5EF4-FFF2-40B4-BE49-F238E27FC236}">
                    <a16:creationId xmlns:a16="http://schemas.microsoft.com/office/drawing/2014/main" id="{B85AE2C2-F52E-4583-9855-66223831FF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57" name="Line 68">
                <a:extLst>
                  <a:ext uri="{FF2B5EF4-FFF2-40B4-BE49-F238E27FC236}">
                    <a16:creationId xmlns:a16="http://schemas.microsoft.com/office/drawing/2014/main" id="{E5573F86-637D-444E-8B34-5D8D1FB22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3" name="Line 69">
              <a:extLst>
                <a:ext uri="{FF2B5EF4-FFF2-40B4-BE49-F238E27FC236}">
                  <a16:creationId xmlns:a16="http://schemas.microsoft.com/office/drawing/2014/main" id="{DFD538C4-2F9D-4176-AD2D-E15B0CD59F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4" name="Line 70">
              <a:extLst>
                <a:ext uri="{FF2B5EF4-FFF2-40B4-BE49-F238E27FC236}">
                  <a16:creationId xmlns:a16="http://schemas.microsoft.com/office/drawing/2014/main" id="{89CAB6E3-2652-4BC5-A82B-43F0A28CDA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5" name="Line 71">
              <a:extLst>
                <a:ext uri="{FF2B5EF4-FFF2-40B4-BE49-F238E27FC236}">
                  <a16:creationId xmlns:a16="http://schemas.microsoft.com/office/drawing/2014/main" id="{E9F10D6A-5493-4E50-AF5B-035A469A2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6" name="Line 72">
              <a:extLst>
                <a:ext uri="{FF2B5EF4-FFF2-40B4-BE49-F238E27FC236}">
                  <a16:creationId xmlns:a16="http://schemas.microsoft.com/office/drawing/2014/main" id="{F3A88625-A898-4A12-B781-2FE3AA527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7" name="Line 73">
              <a:extLst>
                <a:ext uri="{FF2B5EF4-FFF2-40B4-BE49-F238E27FC236}">
                  <a16:creationId xmlns:a16="http://schemas.microsoft.com/office/drawing/2014/main" id="{619ABDE8-B0CA-4AE5-B347-190C924744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10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8" name="Line 74">
              <a:extLst>
                <a:ext uri="{FF2B5EF4-FFF2-40B4-BE49-F238E27FC236}">
                  <a16:creationId xmlns:a16="http://schemas.microsoft.com/office/drawing/2014/main" id="{B691D705-73E1-466F-A170-ABACF1BD88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9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9" name="Group 75">
              <a:extLst>
                <a:ext uri="{FF2B5EF4-FFF2-40B4-BE49-F238E27FC236}">
                  <a16:creationId xmlns:a16="http://schemas.microsoft.com/office/drawing/2014/main" id="{D0D6C60D-6074-4FD5-91CA-045825AAA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10600" y="3048000"/>
              <a:ext cx="1600200" cy="1828800"/>
              <a:chOff x="960" y="2064"/>
              <a:chExt cx="1008" cy="1152"/>
            </a:xfrm>
          </p:grpSpPr>
          <p:sp>
            <p:nvSpPr>
              <p:cNvPr id="46" name="Rectangle 76">
                <a:extLst>
                  <a:ext uri="{FF2B5EF4-FFF2-40B4-BE49-F238E27FC236}">
                    <a16:creationId xmlns:a16="http://schemas.microsoft.com/office/drawing/2014/main" id="{650022BB-E394-4D8C-A494-D80534493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" name="Rectangle 77">
                <a:extLst>
                  <a:ext uri="{FF2B5EF4-FFF2-40B4-BE49-F238E27FC236}">
                    <a16:creationId xmlns:a16="http://schemas.microsoft.com/office/drawing/2014/main" id="{CE337944-7F05-4EA5-A7C1-47AC76AB3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8" name="Rectangle 78">
                <a:extLst>
                  <a:ext uri="{FF2B5EF4-FFF2-40B4-BE49-F238E27FC236}">
                    <a16:creationId xmlns:a16="http://schemas.microsoft.com/office/drawing/2014/main" id="{704EA40F-139B-4DB6-9620-A4C76E0441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9" name="Text Box 79">
                <a:extLst>
                  <a:ext uri="{FF2B5EF4-FFF2-40B4-BE49-F238E27FC236}">
                    <a16:creationId xmlns:a16="http://schemas.microsoft.com/office/drawing/2014/main" id="{3E3F113E-BA03-47D6-8214-55783DE85F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50" name="Text Box 80">
                <a:extLst>
                  <a:ext uri="{FF2B5EF4-FFF2-40B4-BE49-F238E27FC236}">
                    <a16:creationId xmlns:a16="http://schemas.microsoft.com/office/drawing/2014/main" id="{6ED51F1B-6C62-4BB8-B590-D80408194F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51" name="Line 81">
                <a:extLst>
                  <a:ext uri="{FF2B5EF4-FFF2-40B4-BE49-F238E27FC236}">
                    <a16:creationId xmlns:a16="http://schemas.microsoft.com/office/drawing/2014/main" id="{4F64118E-3CE3-4192-B3A1-E00ED247D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40" name="Line 82">
              <a:extLst>
                <a:ext uri="{FF2B5EF4-FFF2-40B4-BE49-F238E27FC236}">
                  <a16:creationId xmlns:a16="http://schemas.microsoft.com/office/drawing/2014/main" id="{8AF29FCA-FA18-4797-A20B-B266C89F3F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1" name="Line 83">
              <a:extLst>
                <a:ext uri="{FF2B5EF4-FFF2-40B4-BE49-F238E27FC236}">
                  <a16:creationId xmlns:a16="http://schemas.microsoft.com/office/drawing/2014/main" id="{026154A2-A413-4ACA-A68A-0ADA18F8D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" name="Line 84">
              <a:extLst>
                <a:ext uri="{FF2B5EF4-FFF2-40B4-BE49-F238E27FC236}">
                  <a16:creationId xmlns:a16="http://schemas.microsoft.com/office/drawing/2014/main" id="{B4110D24-19AE-4707-B7B5-54D3F7E47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3" name="Line 85">
              <a:extLst>
                <a:ext uri="{FF2B5EF4-FFF2-40B4-BE49-F238E27FC236}">
                  <a16:creationId xmlns:a16="http://schemas.microsoft.com/office/drawing/2014/main" id="{12EC742B-A659-4C95-BC46-F8381A5C75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4" name="Line 86">
              <a:extLst>
                <a:ext uri="{FF2B5EF4-FFF2-40B4-BE49-F238E27FC236}">
                  <a16:creationId xmlns:a16="http://schemas.microsoft.com/office/drawing/2014/main" id="{46C499A3-444D-46AD-9AD9-F8742CD62F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39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87">
              <a:extLst>
                <a:ext uri="{FF2B5EF4-FFF2-40B4-BE49-F238E27FC236}">
                  <a16:creationId xmlns:a16="http://schemas.microsoft.com/office/drawing/2014/main" id="{B61A1096-D31A-4215-81E2-6904D5DB0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78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Potential HW Coherency Solutions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/>
              <a:t>Snooping</a:t>
            </a:r>
            <a:r>
              <a:rPr lang="en-US" sz="2800"/>
              <a:t> Solution (</a:t>
            </a:r>
            <a:r>
              <a:rPr lang="en-US" sz="2800" b="1"/>
              <a:t>Snoopy Bus</a:t>
            </a:r>
            <a:r>
              <a:rPr lang="en-US" sz="2800"/>
              <a:t>):</a:t>
            </a:r>
          </a:p>
          <a:p>
            <a:pPr lvl="1"/>
            <a:r>
              <a:rPr lang="en-US" sz="2400"/>
              <a:t>Send all requests for data to all processors </a:t>
            </a:r>
            <a:br>
              <a:rPr lang="en-US" sz="2400"/>
            </a:br>
            <a:r>
              <a:rPr lang="en-US" sz="2400"/>
              <a:t>(or their local caches)</a:t>
            </a:r>
          </a:p>
          <a:p>
            <a:pPr lvl="1"/>
            <a:r>
              <a:rPr lang="en-US" sz="2400"/>
              <a:t>Processors </a:t>
            </a:r>
            <a:r>
              <a:rPr lang="en-US" sz="2400">
                <a:solidFill>
                  <a:schemeClr val="tx2"/>
                </a:solidFill>
              </a:rPr>
              <a:t>snoop</a:t>
            </a:r>
            <a:r>
              <a:rPr lang="en-US" sz="2400"/>
              <a:t> to see if they have a copy and respond accordingly </a:t>
            </a:r>
          </a:p>
          <a:p>
            <a:pPr lvl="1"/>
            <a:r>
              <a:rPr lang="en-US" sz="2400"/>
              <a:t>Requires broadcast, since caching information is at processors</a:t>
            </a:r>
          </a:p>
          <a:p>
            <a:pPr lvl="1"/>
            <a:r>
              <a:rPr lang="en-US" sz="2400"/>
              <a:t>Works well with a bus (natural broadcast medium)</a:t>
            </a:r>
          </a:p>
          <a:p>
            <a:pPr lvl="1"/>
            <a:r>
              <a:rPr lang="en-US" sz="2400"/>
              <a:t>Most used method for small scale number of cores (most of the market)</a:t>
            </a:r>
          </a:p>
          <a:p>
            <a:endParaRPr lang="en-US" sz="2800"/>
          </a:p>
          <a:p>
            <a:r>
              <a:rPr lang="en-US" sz="2800" b="1"/>
              <a:t>Directory-Based</a:t>
            </a:r>
            <a:r>
              <a:rPr lang="en-US" sz="2800"/>
              <a:t> Schemes</a:t>
            </a:r>
          </a:p>
          <a:p>
            <a:pPr lvl="1"/>
            <a:r>
              <a:rPr lang="en-US" sz="2400"/>
              <a:t>Keep track of what is being shared in one centralized place</a:t>
            </a:r>
          </a:p>
          <a:p>
            <a:pPr lvl="1"/>
            <a:r>
              <a:rPr lang="en-US" sz="2400"/>
              <a:t>Distributed memory =&gt; distributed directory for scalability</a:t>
            </a:r>
          </a:p>
          <a:p>
            <a:pPr lvl="2"/>
            <a:r>
              <a:rPr lang="en-US"/>
              <a:t>avoids bottlenecks, hot spots</a:t>
            </a:r>
          </a:p>
          <a:p>
            <a:pPr lvl="1"/>
            <a:r>
              <a:rPr lang="en-US" sz="2400"/>
              <a:t>Scales better than Snooping</a:t>
            </a:r>
          </a:p>
          <a:p>
            <a:pPr lvl="1"/>
            <a:r>
              <a:rPr lang="en-US" sz="2400"/>
              <a:t>Actually existed BEFORE Snooping-based schemes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4D31483-AF7E-42E7-9274-A6000937A1C8}"/>
              </a:ext>
            </a:extLst>
          </p:cNvPr>
          <p:cNvGrpSpPr/>
          <p:nvPr/>
        </p:nvGrpSpPr>
        <p:grpSpPr>
          <a:xfrm>
            <a:off x="7691254" y="116632"/>
            <a:ext cx="4392602" cy="2159743"/>
            <a:chOff x="2944813" y="3048000"/>
            <a:chExt cx="7439025" cy="3657600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C3AE1188-FD43-48EB-A4E3-CFA9B6ED3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5943600"/>
              <a:ext cx="5181600" cy="76200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A4D82336-066D-4EBA-9F60-34EF8A47B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4400" y="5943600"/>
              <a:ext cx="1600200" cy="762000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F8FC89A3-BCBB-49E9-AC75-F8945A0EC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7536" y="6096000"/>
              <a:ext cx="2419377" cy="5733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Main memory</a:t>
              </a: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32B11594-88CA-4B65-95E0-0E1FCC5C0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25727" y="6096000"/>
              <a:ext cx="2036599" cy="5733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I/O System</a:t>
              </a:r>
            </a:p>
          </p:txBody>
        </p: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D189E587-CC5F-4488-A426-B057A9847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44813" y="3048000"/>
              <a:ext cx="1876425" cy="1828800"/>
              <a:chOff x="895" y="2064"/>
              <a:chExt cx="1182" cy="1152"/>
            </a:xfrm>
          </p:grpSpPr>
          <p:sp>
            <p:nvSpPr>
              <p:cNvPr id="63" name="Rectangle 9">
                <a:extLst>
                  <a:ext uri="{FF2B5EF4-FFF2-40B4-BE49-F238E27FC236}">
                    <a16:creationId xmlns:a16="http://schemas.microsoft.com/office/drawing/2014/main" id="{404F7101-B15E-46BF-AD7A-67C9ECD5D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" name="Rectangle 10">
                <a:extLst>
                  <a:ext uri="{FF2B5EF4-FFF2-40B4-BE49-F238E27FC236}">
                    <a16:creationId xmlns:a16="http://schemas.microsoft.com/office/drawing/2014/main" id="{E54A83B2-EE90-4479-98CD-2291DD91A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5" name="Rectangle 11">
                <a:extLst>
                  <a:ext uri="{FF2B5EF4-FFF2-40B4-BE49-F238E27FC236}">
                    <a16:creationId xmlns:a16="http://schemas.microsoft.com/office/drawing/2014/main" id="{579E8A9D-A428-4CAF-B983-59FA03C7D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6" name="Text Box 12">
                <a:extLst>
                  <a:ext uri="{FF2B5EF4-FFF2-40B4-BE49-F238E27FC236}">
                    <a16:creationId xmlns:a16="http://schemas.microsoft.com/office/drawing/2014/main" id="{FDF1DC46-274D-4A86-B1BE-C9862EB1C2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8" y="2592"/>
                <a:ext cx="828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67" name="Text Box 13">
                <a:extLst>
                  <a:ext uri="{FF2B5EF4-FFF2-40B4-BE49-F238E27FC236}">
                    <a16:creationId xmlns:a16="http://schemas.microsoft.com/office/drawing/2014/main" id="{59CBDC3B-CBD0-4485-AF6D-F37F269C85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5" y="2160"/>
                <a:ext cx="1182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68" name="Line 14">
                <a:extLst>
                  <a:ext uri="{FF2B5EF4-FFF2-40B4-BE49-F238E27FC236}">
                    <a16:creationId xmlns:a16="http://schemas.microsoft.com/office/drawing/2014/main" id="{1594CA8C-AB4A-4826-81B3-FE1490719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11" name="Line 36">
              <a:extLst>
                <a:ext uri="{FF2B5EF4-FFF2-40B4-BE49-F238E27FC236}">
                  <a16:creationId xmlns:a16="http://schemas.microsoft.com/office/drawing/2014/main" id="{65C12F39-86EC-4AA6-852D-DBDCCA7CA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5410200"/>
              <a:ext cx="71628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143EE0AA-A24E-4BB9-9ED7-51F9C8519D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5B2B042C-4062-4E79-A06B-E77B07FC4B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88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39">
              <a:extLst>
                <a:ext uri="{FF2B5EF4-FFF2-40B4-BE49-F238E27FC236}">
                  <a16:creationId xmlns:a16="http://schemas.microsoft.com/office/drawing/2014/main" id="{6326D3A2-DD54-4B44-A3A1-0F1403736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76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5" name="Line 40">
              <a:extLst>
                <a:ext uri="{FF2B5EF4-FFF2-40B4-BE49-F238E27FC236}">
                  <a16:creationId xmlns:a16="http://schemas.microsoft.com/office/drawing/2014/main" id="{C9ABCCE9-B9CE-4496-92B2-62DD8F44C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64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6" name="Line 41">
              <a:extLst>
                <a:ext uri="{FF2B5EF4-FFF2-40B4-BE49-F238E27FC236}">
                  <a16:creationId xmlns:a16="http://schemas.microsoft.com/office/drawing/2014/main" id="{3EB56E6F-753A-4642-81E0-FC459F303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4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7" name="Line 42">
              <a:extLst>
                <a:ext uri="{FF2B5EF4-FFF2-40B4-BE49-F238E27FC236}">
                  <a16:creationId xmlns:a16="http://schemas.microsoft.com/office/drawing/2014/main" id="{4B658ACB-7477-4D83-B5EB-626B376805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78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8" name="Line 43">
              <a:extLst>
                <a:ext uri="{FF2B5EF4-FFF2-40B4-BE49-F238E27FC236}">
                  <a16:creationId xmlns:a16="http://schemas.microsoft.com/office/drawing/2014/main" id="{D905FE30-09B1-4ED5-810A-D6258E2154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9" name="Line 44">
              <a:extLst>
                <a:ext uri="{FF2B5EF4-FFF2-40B4-BE49-F238E27FC236}">
                  <a16:creationId xmlns:a16="http://schemas.microsoft.com/office/drawing/2014/main" id="{46D1BED0-8821-4523-AC54-8ACA572D7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0" name="Line 45">
              <a:extLst>
                <a:ext uri="{FF2B5EF4-FFF2-40B4-BE49-F238E27FC236}">
                  <a16:creationId xmlns:a16="http://schemas.microsoft.com/office/drawing/2014/main" id="{A99D0582-DD8B-493C-B86B-F9B46AA90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1" name="Line 46">
              <a:extLst>
                <a:ext uri="{FF2B5EF4-FFF2-40B4-BE49-F238E27FC236}">
                  <a16:creationId xmlns:a16="http://schemas.microsoft.com/office/drawing/2014/main" id="{E8219429-7B2F-4824-97AE-88110CB7FB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2" name="Line 47">
              <a:extLst>
                <a:ext uri="{FF2B5EF4-FFF2-40B4-BE49-F238E27FC236}">
                  <a16:creationId xmlns:a16="http://schemas.microsoft.com/office/drawing/2014/main" id="{2CE1041D-A43D-48B7-B3F9-F353BDC5AD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66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3" name="Line 48">
              <a:extLst>
                <a:ext uri="{FF2B5EF4-FFF2-40B4-BE49-F238E27FC236}">
                  <a16:creationId xmlns:a16="http://schemas.microsoft.com/office/drawing/2014/main" id="{A13B28BD-942F-4C75-A9E8-68CE9F15A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24" name="Group 49">
              <a:extLst>
                <a:ext uri="{FF2B5EF4-FFF2-40B4-BE49-F238E27FC236}">
                  <a16:creationId xmlns:a16="http://schemas.microsoft.com/office/drawing/2014/main" id="{384A475C-1939-45C1-94D3-5908CE2072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3613" y="3048000"/>
              <a:ext cx="1876425" cy="1828800"/>
              <a:chOff x="895" y="2064"/>
              <a:chExt cx="1182" cy="1152"/>
            </a:xfrm>
          </p:grpSpPr>
          <p:sp>
            <p:nvSpPr>
              <p:cNvPr id="57" name="Rectangle 50">
                <a:extLst>
                  <a:ext uri="{FF2B5EF4-FFF2-40B4-BE49-F238E27FC236}">
                    <a16:creationId xmlns:a16="http://schemas.microsoft.com/office/drawing/2014/main" id="{852724D6-9A40-48AC-AF86-D05EC95A6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" name="Rectangle 51">
                <a:extLst>
                  <a:ext uri="{FF2B5EF4-FFF2-40B4-BE49-F238E27FC236}">
                    <a16:creationId xmlns:a16="http://schemas.microsoft.com/office/drawing/2014/main" id="{4F76E89A-D2A6-4074-8B1F-A8C754591F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9" name="Rectangle 52">
                <a:extLst>
                  <a:ext uri="{FF2B5EF4-FFF2-40B4-BE49-F238E27FC236}">
                    <a16:creationId xmlns:a16="http://schemas.microsoft.com/office/drawing/2014/main" id="{9A40152B-5977-442C-A058-90587B518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60" name="Text Box 53">
                <a:extLst>
                  <a:ext uri="{FF2B5EF4-FFF2-40B4-BE49-F238E27FC236}">
                    <a16:creationId xmlns:a16="http://schemas.microsoft.com/office/drawing/2014/main" id="{5D0EBFA7-BAEB-40C7-AB71-4358D6A924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8" y="2592"/>
                <a:ext cx="828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61" name="Text Box 54">
                <a:extLst>
                  <a:ext uri="{FF2B5EF4-FFF2-40B4-BE49-F238E27FC236}">
                    <a16:creationId xmlns:a16="http://schemas.microsoft.com/office/drawing/2014/main" id="{DF6516A2-E846-4E7C-AB28-989720B28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5" y="2160"/>
                <a:ext cx="1182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62" name="Line 55">
                <a:extLst>
                  <a:ext uri="{FF2B5EF4-FFF2-40B4-BE49-F238E27FC236}">
                    <a16:creationId xmlns:a16="http://schemas.microsoft.com/office/drawing/2014/main" id="{64B2432B-DF9B-400B-97D1-777116BE8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5" name="Line 56">
              <a:extLst>
                <a:ext uri="{FF2B5EF4-FFF2-40B4-BE49-F238E27FC236}">
                  <a16:creationId xmlns:a16="http://schemas.microsoft.com/office/drawing/2014/main" id="{856295BE-CBE2-4244-A3B6-74107C43D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" name="Line 57">
              <a:extLst>
                <a:ext uri="{FF2B5EF4-FFF2-40B4-BE49-F238E27FC236}">
                  <a16:creationId xmlns:a16="http://schemas.microsoft.com/office/drawing/2014/main" id="{7883FC57-AC5B-48BD-9360-432BD749B2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" name="Line 58">
              <a:extLst>
                <a:ext uri="{FF2B5EF4-FFF2-40B4-BE49-F238E27FC236}">
                  <a16:creationId xmlns:a16="http://schemas.microsoft.com/office/drawing/2014/main" id="{F81783BE-D3DC-42E7-870D-55731E956D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8" name="Line 59">
              <a:extLst>
                <a:ext uri="{FF2B5EF4-FFF2-40B4-BE49-F238E27FC236}">
                  <a16:creationId xmlns:a16="http://schemas.microsoft.com/office/drawing/2014/main" id="{61805E42-647C-44CB-8F69-F39C99706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9" name="Line 60">
              <a:extLst>
                <a:ext uri="{FF2B5EF4-FFF2-40B4-BE49-F238E27FC236}">
                  <a16:creationId xmlns:a16="http://schemas.microsoft.com/office/drawing/2014/main" id="{6042A7F2-27B5-4F75-8D49-ED7297FB9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0" name="Line 61">
              <a:extLst>
                <a:ext uri="{FF2B5EF4-FFF2-40B4-BE49-F238E27FC236}">
                  <a16:creationId xmlns:a16="http://schemas.microsoft.com/office/drawing/2014/main" id="{AB349B77-3FD6-4954-8EE0-003F6FCD7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4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1" name="Group 62">
              <a:extLst>
                <a:ext uri="{FF2B5EF4-FFF2-40B4-BE49-F238E27FC236}">
                  <a16:creationId xmlns:a16="http://schemas.microsoft.com/office/drawing/2014/main" id="{EAACBA99-9226-4ADD-8926-FBA25018DF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78613" y="3048000"/>
              <a:ext cx="1876425" cy="1828800"/>
              <a:chOff x="895" y="2064"/>
              <a:chExt cx="1182" cy="1152"/>
            </a:xfrm>
          </p:grpSpPr>
          <p:sp>
            <p:nvSpPr>
              <p:cNvPr id="51" name="Rectangle 63">
                <a:extLst>
                  <a:ext uri="{FF2B5EF4-FFF2-40B4-BE49-F238E27FC236}">
                    <a16:creationId xmlns:a16="http://schemas.microsoft.com/office/drawing/2014/main" id="{6BBBD1A8-1E0F-4C04-8B22-658FFFDF3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" name="Rectangle 64">
                <a:extLst>
                  <a:ext uri="{FF2B5EF4-FFF2-40B4-BE49-F238E27FC236}">
                    <a16:creationId xmlns:a16="http://schemas.microsoft.com/office/drawing/2014/main" id="{50161B3E-1BCF-4CB7-89F5-DD8A67CFC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3" name="Rectangle 65">
                <a:extLst>
                  <a:ext uri="{FF2B5EF4-FFF2-40B4-BE49-F238E27FC236}">
                    <a16:creationId xmlns:a16="http://schemas.microsoft.com/office/drawing/2014/main" id="{43C71341-0CC4-49BB-A558-EDE019008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4" name="Text Box 66">
                <a:extLst>
                  <a:ext uri="{FF2B5EF4-FFF2-40B4-BE49-F238E27FC236}">
                    <a16:creationId xmlns:a16="http://schemas.microsoft.com/office/drawing/2014/main" id="{65888A8F-3360-4DE3-BCF1-27852CAD1E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8" y="2592"/>
                <a:ext cx="828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55" name="Text Box 67">
                <a:extLst>
                  <a:ext uri="{FF2B5EF4-FFF2-40B4-BE49-F238E27FC236}">
                    <a16:creationId xmlns:a16="http://schemas.microsoft.com/office/drawing/2014/main" id="{DA38345A-784B-411C-81E2-97430196F5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5" y="2160"/>
                <a:ext cx="1182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56" name="Line 68">
                <a:extLst>
                  <a:ext uri="{FF2B5EF4-FFF2-40B4-BE49-F238E27FC236}">
                    <a16:creationId xmlns:a16="http://schemas.microsoft.com/office/drawing/2014/main" id="{6D9FFC41-3648-413E-A4B0-52D6171AD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2" name="Line 69">
              <a:extLst>
                <a:ext uri="{FF2B5EF4-FFF2-40B4-BE49-F238E27FC236}">
                  <a16:creationId xmlns:a16="http://schemas.microsoft.com/office/drawing/2014/main" id="{ADCAF3C4-1455-4556-97A2-F32C72CF6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3" name="Line 70">
              <a:extLst>
                <a:ext uri="{FF2B5EF4-FFF2-40B4-BE49-F238E27FC236}">
                  <a16:creationId xmlns:a16="http://schemas.microsoft.com/office/drawing/2014/main" id="{6BD60A9F-638D-432F-91CA-B4776A52CC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4" name="Line 71">
              <a:extLst>
                <a:ext uri="{FF2B5EF4-FFF2-40B4-BE49-F238E27FC236}">
                  <a16:creationId xmlns:a16="http://schemas.microsoft.com/office/drawing/2014/main" id="{56C042C2-15ED-487B-8B90-DD42901AD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5" name="Line 72">
              <a:extLst>
                <a:ext uri="{FF2B5EF4-FFF2-40B4-BE49-F238E27FC236}">
                  <a16:creationId xmlns:a16="http://schemas.microsoft.com/office/drawing/2014/main" id="{6BA67677-B640-44BA-BFE7-1A3C2222CA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6" name="Line 73">
              <a:extLst>
                <a:ext uri="{FF2B5EF4-FFF2-40B4-BE49-F238E27FC236}">
                  <a16:creationId xmlns:a16="http://schemas.microsoft.com/office/drawing/2014/main" id="{FA30C301-BFD8-4C86-BF52-4154718180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10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7" name="Line 74">
              <a:extLst>
                <a:ext uri="{FF2B5EF4-FFF2-40B4-BE49-F238E27FC236}">
                  <a16:creationId xmlns:a16="http://schemas.microsoft.com/office/drawing/2014/main" id="{A9F6DB97-61D3-42B4-98B3-D8EBBDE694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9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8" name="Group 75">
              <a:extLst>
                <a:ext uri="{FF2B5EF4-FFF2-40B4-BE49-F238E27FC236}">
                  <a16:creationId xmlns:a16="http://schemas.microsoft.com/office/drawing/2014/main" id="{5EEAEA8A-D6BC-44BD-996A-AAE7F46651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07413" y="3048000"/>
              <a:ext cx="1876425" cy="1828800"/>
              <a:chOff x="895" y="2064"/>
              <a:chExt cx="1182" cy="1152"/>
            </a:xfrm>
          </p:grpSpPr>
          <p:sp>
            <p:nvSpPr>
              <p:cNvPr id="45" name="Rectangle 76">
                <a:extLst>
                  <a:ext uri="{FF2B5EF4-FFF2-40B4-BE49-F238E27FC236}">
                    <a16:creationId xmlns:a16="http://schemas.microsoft.com/office/drawing/2014/main" id="{4DEEFB9A-A3AC-4E30-A606-CE760C19AE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sz="2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" name="Rectangle 77">
                <a:extLst>
                  <a:ext uri="{FF2B5EF4-FFF2-40B4-BE49-F238E27FC236}">
                    <a16:creationId xmlns:a16="http://schemas.microsoft.com/office/drawing/2014/main" id="{05435163-5277-4A82-B10A-CF233576B4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7" name="Rectangle 78">
                <a:extLst>
                  <a:ext uri="{FF2B5EF4-FFF2-40B4-BE49-F238E27FC236}">
                    <a16:creationId xmlns:a16="http://schemas.microsoft.com/office/drawing/2014/main" id="{6A22B72F-F470-47E4-A889-72E76E64A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8" name="Text Box 79">
                <a:extLst>
                  <a:ext uri="{FF2B5EF4-FFF2-40B4-BE49-F238E27FC236}">
                    <a16:creationId xmlns:a16="http://schemas.microsoft.com/office/drawing/2014/main" id="{26E0A3BD-728B-4514-8AA1-2387C50AFD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8" y="2592"/>
                <a:ext cx="828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49" name="Text Box 80">
                <a:extLst>
                  <a:ext uri="{FF2B5EF4-FFF2-40B4-BE49-F238E27FC236}">
                    <a16:creationId xmlns:a16="http://schemas.microsoft.com/office/drawing/2014/main" id="{16F41C84-0195-4E89-8946-2D65C0530E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5" y="2160"/>
                <a:ext cx="1182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50" name="Line 81">
                <a:extLst>
                  <a:ext uri="{FF2B5EF4-FFF2-40B4-BE49-F238E27FC236}">
                    <a16:creationId xmlns:a16="http://schemas.microsoft.com/office/drawing/2014/main" id="{59B64EA5-31D6-4D8E-986A-E1FF3FE386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20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9" name="Line 82">
              <a:extLst>
                <a:ext uri="{FF2B5EF4-FFF2-40B4-BE49-F238E27FC236}">
                  <a16:creationId xmlns:a16="http://schemas.microsoft.com/office/drawing/2014/main" id="{FD9B7322-EAD7-4333-9774-DA6AD3E1D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83">
              <a:extLst>
                <a:ext uri="{FF2B5EF4-FFF2-40B4-BE49-F238E27FC236}">
                  <a16:creationId xmlns:a16="http://schemas.microsoft.com/office/drawing/2014/main" id="{DC470B7F-40EC-4BA7-B4EE-AD3BB84AC6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1" name="Line 84">
              <a:extLst>
                <a:ext uri="{FF2B5EF4-FFF2-40B4-BE49-F238E27FC236}">
                  <a16:creationId xmlns:a16="http://schemas.microsoft.com/office/drawing/2014/main" id="{E3BAFC36-D48F-45F0-B773-5D9E91A018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" name="Line 85">
              <a:extLst>
                <a:ext uri="{FF2B5EF4-FFF2-40B4-BE49-F238E27FC236}">
                  <a16:creationId xmlns:a16="http://schemas.microsoft.com/office/drawing/2014/main" id="{ED262C8F-21D8-4E87-8FE8-7A7FF86156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868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3" name="Line 86">
              <a:extLst>
                <a:ext uri="{FF2B5EF4-FFF2-40B4-BE49-F238E27FC236}">
                  <a16:creationId xmlns:a16="http://schemas.microsoft.com/office/drawing/2014/main" id="{2BFE0F2A-581D-4B6A-B6F4-6415873540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39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4" name="Line 87">
              <a:extLst>
                <a:ext uri="{FF2B5EF4-FFF2-40B4-BE49-F238E27FC236}">
                  <a16:creationId xmlns:a16="http://schemas.microsoft.com/office/drawing/2014/main" id="{12267C67-D5DC-4A27-BED5-606BB0499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78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sz="2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Snoopy Coherence Protocols</a:t>
            </a:r>
            <a:endParaRPr lang="en-AU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/>
              <a:t>Core i7</a:t>
            </a:r>
            <a:r>
              <a:rPr lang="en-US" dirty="0"/>
              <a:t> has 3-levels of caching</a:t>
            </a:r>
          </a:p>
          <a:p>
            <a:pPr lvl="1" eaLnBrk="1" hangingPunct="1"/>
            <a:r>
              <a:rPr lang="en-US"/>
              <a:t>(last) level </a:t>
            </a:r>
            <a:r>
              <a:rPr lang="en-US" dirty="0"/>
              <a:t>3 is shared between all cores</a:t>
            </a:r>
          </a:p>
          <a:p>
            <a:pPr lvl="1" eaLnBrk="1" hangingPunct="1"/>
            <a:r>
              <a:rPr lang="en-US" dirty="0"/>
              <a:t>levels 1 and 2 have to be kept </a:t>
            </a:r>
            <a:br>
              <a:rPr lang="en-US" dirty="0"/>
            </a:br>
            <a:r>
              <a:rPr lang="en-US" dirty="0"/>
              <a:t>coherent by e.g</a:t>
            </a:r>
            <a:r>
              <a:rPr lang="en-US"/>
              <a:t>. snooping</a:t>
            </a:r>
            <a:endParaRPr lang="en-US" dirty="0"/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Locating an item when a read </a:t>
            </a:r>
            <a:r>
              <a:rPr lang="en-US"/>
              <a:t>miss occurs: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 </a:t>
            </a:r>
            <a:r>
              <a:rPr lang="en-US" b="1" dirty="0"/>
              <a:t>write-through</a:t>
            </a:r>
            <a:r>
              <a:rPr lang="en-US" dirty="0"/>
              <a:t> cache: item is always in (shared) memory</a:t>
            </a:r>
          </a:p>
          <a:p>
            <a:pPr lvl="2" eaLnBrk="1" hangingPunct="1"/>
            <a:r>
              <a:rPr lang="en-US"/>
              <a:t>Note: for </a:t>
            </a:r>
            <a:r>
              <a:rPr lang="en-US" dirty="0"/>
              <a:t>a core i7 this can be L3 cache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 </a:t>
            </a:r>
            <a:r>
              <a:rPr lang="en-US" b="1" dirty="0"/>
              <a:t>write-back cache</a:t>
            </a:r>
            <a:r>
              <a:rPr lang="en-US" dirty="0"/>
              <a:t>, the updated value must be sent to the requesting processor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Cache lines marked as </a:t>
            </a:r>
            <a:r>
              <a:rPr lang="en-US" b="1" dirty="0"/>
              <a:t>shared</a:t>
            </a:r>
            <a:r>
              <a:rPr lang="en-US" dirty="0"/>
              <a:t> or </a:t>
            </a:r>
            <a:r>
              <a:rPr lang="en-US" b="1" dirty="0"/>
              <a:t>exclusive/modified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Only writes to shared lines need an invalidate broadcast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After this, the line is marked as exclusive</a:t>
            </a:r>
          </a:p>
          <a:p>
            <a:pPr lvl="2" eaLnBrk="1" hangingPunct="1">
              <a:lnSpc>
                <a:spcPct val="90000"/>
              </a:lnSpc>
            </a:pPr>
            <a:endParaRPr lang="en-US" dirty="0"/>
          </a:p>
        </p:txBody>
      </p:sp>
      <p:pic>
        <p:nvPicPr>
          <p:cNvPr id="61442" name="Picture 2" descr="http://hothardware.com/articleimages/Item1384/clarksfield-3-level-cach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8208" y="188641"/>
            <a:ext cx="4032448" cy="319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2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79376" y="304800"/>
            <a:ext cx="11089232" cy="609600"/>
          </a:xfrm>
        </p:spPr>
        <p:txBody>
          <a:bodyPr/>
          <a:lstStyle/>
          <a:p>
            <a:pPr eaLnBrk="1" hangingPunct="1"/>
            <a:r>
              <a:rPr lang="en-US" sz="3600"/>
              <a:t>Example Snooping protocol </a:t>
            </a:r>
            <a:r>
              <a:rPr lang="en-GB" sz="3600"/>
              <a:t>(MSI protocol)</a:t>
            </a:r>
            <a:endParaRPr lang="en-US" sz="3600"/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1066800"/>
            <a:ext cx="11712624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chemeClr val="tx2"/>
                </a:solidFill>
              </a:rPr>
              <a:t>3</a:t>
            </a:r>
            <a:r>
              <a:rPr lang="en-US" sz="2800"/>
              <a:t> states for each cache line: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solidFill>
                  <a:srgbClr val="CC0000"/>
                </a:solidFill>
              </a:rPr>
              <a:t>Invalid</a:t>
            </a:r>
            <a:r>
              <a:rPr lang="en-US" sz="2400"/>
              <a:t>, </a:t>
            </a:r>
            <a:r>
              <a:rPr lang="en-US" sz="2400">
                <a:solidFill>
                  <a:srgbClr val="CC0000"/>
                </a:solidFill>
              </a:rPr>
              <a:t>Shared</a:t>
            </a:r>
            <a:r>
              <a:rPr lang="en-US" sz="2400"/>
              <a:t> (read only), </a:t>
            </a:r>
            <a:r>
              <a:rPr lang="en-US" sz="2400">
                <a:solidFill>
                  <a:srgbClr val="CC0000"/>
                </a:solidFill>
              </a:rPr>
              <a:t>Modified</a:t>
            </a:r>
            <a:r>
              <a:rPr lang="en-US" sz="2400"/>
              <a:t> (also called </a:t>
            </a:r>
            <a:r>
              <a:rPr lang="en-US" sz="2400">
                <a:solidFill>
                  <a:srgbClr val="CC0000"/>
                </a:solidFill>
              </a:rPr>
              <a:t>Exclusive</a:t>
            </a:r>
            <a:r>
              <a:rPr lang="en-US" sz="2400"/>
              <a:t>, i.e., you may write it)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FSM (finite state machine) controllers per cache, get requests from processor and bus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0" y="2564904"/>
            <a:ext cx="7872536" cy="4020018"/>
            <a:chOff x="3048000" y="3048000"/>
            <a:chExt cx="7162800" cy="3657600"/>
          </a:xfrm>
        </p:grpSpPr>
        <p:sp>
          <p:nvSpPr>
            <p:cNvPr id="292868" name="Rectangle 4"/>
            <p:cNvSpPr>
              <a:spLocks noChangeArrowheads="1"/>
            </p:cNvSpPr>
            <p:nvPr/>
          </p:nvSpPr>
          <p:spPr bwMode="auto">
            <a:xfrm>
              <a:off x="3048000" y="5943600"/>
              <a:ext cx="5181600" cy="762000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2869" name="Rectangle 5"/>
            <p:cNvSpPr>
              <a:spLocks noChangeArrowheads="1"/>
            </p:cNvSpPr>
            <p:nvPr/>
          </p:nvSpPr>
          <p:spPr bwMode="auto">
            <a:xfrm>
              <a:off x="8534400" y="5943600"/>
              <a:ext cx="1600200" cy="762000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585" name="Text Box 6"/>
            <p:cNvSpPr txBox="1">
              <a:spLocks noChangeArrowheads="1"/>
            </p:cNvSpPr>
            <p:nvPr/>
          </p:nvSpPr>
          <p:spPr bwMode="auto">
            <a:xfrm>
              <a:off x="4953000" y="6096001"/>
              <a:ext cx="1568450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Main memory</a:t>
              </a:r>
            </a:p>
          </p:txBody>
        </p:sp>
        <p:sp>
          <p:nvSpPr>
            <p:cNvPr id="24586" name="Text Box 7"/>
            <p:cNvSpPr txBox="1">
              <a:spLocks noChangeArrowheads="1"/>
            </p:cNvSpPr>
            <p:nvPr/>
          </p:nvSpPr>
          <p:spPr bwMode="auto">
            <a:xfrm>
              <a:off x="8686800" y="6096001"/>
              <a:ext cx="1314450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I/O System</a:t>
              </a:r>
            </a:p>
          </p:txBody>
        </p:sp>
        <p:grpSp>
          <p:nvGrpSpPr>
            <p:cNvPr id="2" name="Group 8"/>
            <p:cNvGrpSpPr>
              <a:grpSpLocks/>
            </p:cNvGrpSpPr>
            <p:nvPr/>
          </p:nvGrpSpPr>
          <p:grpSpPr bwMode="auto">
            <a:xfrm>
              <a:off x="3048000" y="3048000"/>
              <a:ext cx="1600200" cy="1828800"/>
              <a:chOff x="960" y="2064"/>
              <a:chExt cx="1008" cy="1152"/>
            </a:xfrm>
          </p:grpSpPr>
          <p:sp>
            <p:nvSpPr>
              <p:cNvPr id="292873" name="Rectangle 9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41" name="Rectangle 10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42" name="Rectangle 11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43" name="Text Box 12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24644" name="Text Box 13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24645" name="Line 14"/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4588" name="Line 36"/>
            <p:cNvSpPr>
              <a:spLocks noChangeShapeType="1"/>
            </p:cNvSpPr>
            <p:nvPr/>
          </p:nvSpPr>
          <p:spPr bwMode="auto">
            <a:xfrm>
              <a:off x="3048000" y="5410200"/>
              <a:ext cx="71628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89" name="Line 37"/>
            <p:cNvSpPr>
              <a:spLocks noChangeShapeType="1"/>
            </p:cNvSpPr>
            <p:nvPr/>
          </p:nvSpPr>
          <p:spPr bwMode="auto">
            <a:xfrm>
              <a:off x="38100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0" name="Line 38"/>
            <p:cNvSpPr>
              <a:spLocks noChangeShapeType="1"/>
            </p:cNvSpPr>
            <p:nvPr/>
          </p:nvSpPr>
          <p:spPr bwMode="auto">
            <a:xfrm>
              <a:off x="56388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1" name="Line 39"/>
            <p:cNvSpPr>
              <a:spLocks noChangeShapeType="1"/>
            </p:cNvSpPr>
            <p:nvPr/>
          </p:nvSpPr>
          <p:spPr bwMode="auto">
            <a:xfrm>
              <a:off x="74676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2" name="Line 40"/>
            <p:cNvSpPr>
              <a:spLocks noChangeShapeType="1"/>
            </p:cNvSpPr>
            <p:nvPr/>
          </p:nvSpPr>
          <p:spPr bwMode="auto">
            <a:xfrm>
              <a:off x="9296400" y="48768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3" name="Line 41"/>
            <p:cNvSpPr>
              <a:spLocks noChangeShapeType="1"/>
            </p:cNvSpPr>
            <p:nvPr/>
          </p:nvSpPr>
          <p:spPr bwMode="auto">
            <a:xfrm>
              <a:off x="54864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4" name="Line 42"/>
            <p:cNvSpPr>
              <a:spLocks noChangeShapeType="1"/>
            </p:cNvSpPr>
            <p:nvPr/>
          </p:nvSpPr>
          <p:spPr bwMode="auto">
            <a:xfrm>
              <a:off x="9067800" y="5410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5" name="Line 43"/>
            <p:cNvSpPr>
              <a:spLocks noChangeShapeType="1"/>
            </p:cNvSpPr>
            <p:nvPr/>
          </p:nvSpPr>
          <p:spPr bwMode="auto">
            <a:xfrm>
              <a:off x="31242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6" name="Line 44"/>
            <p:cNvSpPr>
              <a:spLocks noChangeShapeType="1"/>
            </p:cNvSpPr>
            <p:nvPr/>
          </p:nvSpPr>
          <p:spPr bwMode="auto">
            <a:xfrm>
              <a:off x="31242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7" name="Line 45"/>
            <p:cNvSpPr>
              <a:spLocks noChangeShapeType="1"/>
            </p:cNvSpPr>
            <p:nvPr/>
          </p:nvSpPr>
          <p:spPr bwMode="auto">
            <a:xfrm>
              <a:off x="31242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8" name="Line 46"/>
            <p:cNvSpPr>
              <a:spLocks noChangeShapeType="1"/>
            </p:cNvSpPr>
            <p:nvPr/>
          </p:nvSpPr>
          <p:spPr bwMode="auto">
            <a:xfrm>
              <a:off x="31242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599" name="Line 47"/>
            <p:cNvSpPr>
              <a:spLocks noChangeShapeType="1"/>
            </p:cNvSpPr>
            <p:nvPr/>
          </p:nvSpPr>
          <p:spPr bwMode="auto">
            <a:xfrm>
              <a:off x="32766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00" name="Line 48"/>
            <p:cNvSpPr>
              <a:spLocks noChangeShapeType="1"/>
            </p:cNvSpPr>
            <p:nvPr/>
          </p:nvSpPr>
          <p:spPr bwMode="auto">
            <a:xfrm>
              <a:off x="3505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4876800" y="3048000"/>
              <a:ext cx="1600200" cy="1828800"/>
              <a:chOff x="960" y="2064"/>
              <a:chExt cx="1008" cy="1152"/>
            </a:xfrm>
          </p:grpSpPr>
          <p:sp>
            <p:nvSpPr>
              <p:cNvPr id="292914" name="Rectangle 5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35" name="Rectangle 51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36" name="Rectangle 52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37" name="Text Box 53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24638" name="Text Box 54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24639" name="Line 55"/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4602" name="Line 56"/>
            <p:cNvSpPr>
              <a:spLocks noChangeShapeType="1"/>
            </p:cNvSpPr>
            <p:nvPr/>
          </p:nvSpPr>
          <p:spPr bwMode="auto">
            <a:xfrm>
              <a:off x="4953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03" name="Line 57"/>
            <p:cNvSpPr>
              <a:spLocks noChangeShapeType="1"/>
            </p:cNvSpPr>
            <p:nvPr/>
          </p:nvSpPr>
          <p:spPr bwMode="auto">
            <a:xfrm>
              <a:off x="4953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04" name="Line 58"/>
            <p:cNvSpPr>
              <a:spLocks noChangeShapeType="1"/>
            </p:cNvSpPr>
            <p:nvPr/>
          </p:nvSpPr>
          <p:spPr bwMode="auto">
            <a:xfrm>
              <a:off x="4953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05" name="Line 59"/>
            <p:cNvSpPr>
              <a:spLocks noChangeShapeType="1"/>
            </p:cNvSpPr>
            <p:nvPr/>
          </p:nvSpPr>
          <p:spPr bwMode="auto">
            <a:xfrm>
              <a:off x="4953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06" name="Line 60"/>
            <p:cNvSpPr>
              <a:spLocks noChangeShapeType="1"/>
            </p:cNvSpPr>
            <p:nvPr/>
          </p:nvSpPr>
          <p:spPr bwMode="auto">
            <a:xfrm>
              <a:off x="5105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07" name="Line 61"/>
            <p:cNvSpPr>
              <a:spLocks noChangeShapeType="1"/>
            </p:cNvSpPr>
            <p:nvPr/>
          </p:nvSpPr>
          <p:spPr bwMode="auto">
            <a:xfrm>
              <a:off x="5334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6781800" y="3048000"/>
              <a:ext cx="1600200" cy="1828800"/>
              <a:chOff x="960" y="2064"/>
              <a:chExt cx="1008" cy="1152"/>
            </a:xfrm>
          </p:grpSpPr>
          <p:sp>
            <p:nvSpPr>
              <p:cNvPr id="292927" name="Rectangle 63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29" name="Rectangle 64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30" name="Rectangle 65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31" name="Text Box 66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24632" name="Text Box 67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24633" name="Line 68"/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4609" name="Line 69"/>
            <p:cNvSpPr>
              <a:spLocks noChangeShapeType="1"/>
            </p:cNvSpPr>
            <p:nvPr/>
          </p:nvSpPr>
          <p:spPr bwMode="auto">
            <a:xfrm>
              <a:off x="68580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0" name="Line 70"/>
            <p:cNvSpPr>
              <a:spLocks noChangeShapeType="1"/>
            </p:cNvSpPr>
            <p:nvPr/>
          </p:nvSpPr>
          <p:spPr bwMode="auto">
            <a:xfrm>
              <a:off x="68580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1" name="Line 71"/>
            <p:cNvSpPr>
              <a:spLocks noChangeShapeType="1"/>
            </p:cNvSpPr>
            <p:nvPr/>
          </p:nvSpPr>
          <p:spPr bwMode="auto">
            <a:xfrm>
              <a:off x="68580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2" name="Line 72"/>
            <p:cNvSpPr>
              <a:spLocks noChangeShapeType="1"/>
            </p:cNvSpPr>
            <p:nvPr/>
          </p:nvSpPr>
          <p:spPr bwMode="auto">
            <a:xfrm>
              <a:off x="68580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3" name="Line 73"/>
            <p:cNvSpPr>
              <a:spLocks noChangeShapeType="1"/>
            </p:cNvSpPr>
            <p:nvPr/>
          </p:nvSpPr>
          <p:spPr bwMode="auto">
            <a:xfrm>
              <a:off x="70104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4" name="Line 74"/>
            <p:cNvSpPr>
              <a:spLocks noChangeShapeType="1"/>
            </p:cNvSpPr>
            <p:nvPr/>
          </p:nvSpPr>
          <p:spPr bwMode="auto">
            <a:xfrm>
              <a:off x="72390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5" name="Group 75"/>
            <p:cNvGrpSpPr>
              <a:grpSpLocks/>
            </p:cNvGrpSpPr>
            <p:nvPr/>
          </p:nvGrpSpPr>
          <p:grpSpPr bwMode="auto">
            <a:xfrm>
              <a:off x="8610600" y="3048000"/>
              <a:ext cx="1600200" cy="1828800"/>
              <a:chOff x="960" y="2064"/>
              <a:chExt cx="1008" cy="1152"/>
            </a:xfrm>
          </p:grpSpPr>
          <p:sp>
            <p:nvSpPr>
              <p:cNvPr id="292940" name="Rectangle 7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008" cy="115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23" name="Rectangle 77"/>
              <p:cNvSpPr>
                <a:spLocks noChangeArrowheads="1"/>
              </p:cNvSpPr>
              <p:nvPr/>
            </p:nvSpPr>
            <p:spPr bwMode="auto">
              <a:xfrm>
                <a:off x="1008" y="2592"/>
                <a:ext cx="912" cy="576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24" name="Rectangle 78"/>
              <p:cNvSpPr>
                <a:spLocks noChangeArrowheads="1"/>
              </p:cNvSpPr>
              <p:nvPr/>
            </p:nvSpPr>
            <p:spPr bwMode="auto">
              <a:xfrm>
                <a:off x="1008" y="2112"/>
                <a:ext cx="912" cy="33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4625" name="Text Box 79"/>
              <p:cNvSpPr txBox="1">
                <a:spLocks noChangeArrowheads="1"/>
              </p:cNvSpPr>
              <p:nvPr/>
            </p:nvSpPr>
            <p:spPr bwMode="auto">
              <a:xfrm>
                <a:off x="1176" y="2592"/>
                <a:ext cx="5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24626" name="Text Box 80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7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Processor</a:t>
                </a:r>
              </a:p>
            </p:txBody>
          </p:sp>
          <p:sp>
            <p:nvSpPr>
              <p:cNvPr id="24627" name="Line 81"/>
              <p:cNvSpPr>
                <a:spLocks noChangeShapeType="1"/>
              </p:cNvSpPr>
              <p:nvPr/>
            </p:nvSpPr>
            <p:spPr bwMode="auto">
              <a:xfrm>
                <a:off x="1488" y="244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4616" name="Line 82"/>
            <p:cNvSpPr>
              <a:spLocks noChangeShapeType="1"/>
            </p:cNvSpPr>
            <p:nvPr/>
          </p:nvSpPr>
          <p:spPr bwMode="auto">
            <a:xfrm>
              <a:off x="8686800" y="4038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7" name="Line 83"/>
            <p:cNvSpPr>
              <a:spLocks noChangeShapeType="1"/>
            </p:cNvSpPr>
            <p:nvPr/>
          </p:nvSpPr>
          <p:spPr bwMode="auto">
            <a:xfrm>
              <a:off x="8686800" y="4191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8" name="Line 84"/>
            <p:cNvSpPr>
              <a:spLocks noChangeShapeType="1"/>
            </p:cNvSpPr>
            <p:nvPr/>
          </p:nvSpPr>
          <p:spPr bwMode="auto">
            <a:xfrm>
              <a:off x="8686800" y="4343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19" name="Line 85"/>
            <p:cNvSpPr>
              <a:spLocks noChangeShapeType="1"/>
            </p:cNvSpPr>
            <p:nvPr/>
          </p:nvSpPr>
          <p:spPr bwMode="auto">
            <a:xfrm>
              <a:off x="8686800" y="4495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20" name="Line 86"/>
            <p:cNvSpPr>
              <a:spLocks noChangeShapeType="1"/>
            </p:cNvSpPr>
            <p:nvPr/>
          </p:nvSpPr>
          <p:spPr bwMode="auto">
            <a:xfrm>
              <a:off x="88392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4621" name="Line 87"/>
            <p:cNvSpPr>
              <a:spLocks noChangeShapeType="1"/>
            </p:cNvSpPr>
            <p:nvPr/>
          </p:nvSpPr>
          <p:spPr bwMode="auto">
            <a:xfrm>
              <a:off x="9067800" y="38862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FCCF717-FD78-4DF1-846D-7BD17B175C27}"/>
              </a:ext>
            </a:extLst>
          </p:cNvPr>
          <p:cNvCxnSpPr/>
          <p:nvPr/>
        </p:nvCxnSpPr>
        <p:spPr bwMode="auto">
          <a:xfrm flipV="1">
            <a:off x="1847528" y="4365104"/>
            <a:ext cx="1451723" cy="796062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C908F94-1C6B-4574-9B7E-79572D60E40D}"/>
              </a:ext>
            </a:extLst>
          </p:cNvPr>
          <p:cNvSpPr txBox="1"/>
          <p:nvPr/>
        </p:nvSpPr>
        <p:spPr>
          <a:xfrm>
            <a:off x="655828" y="5075944"/>
            <a:ext cx="2015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state of a line</a:t>
            </a:r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comp">
  <a:themeElements>
    <a:clrScheme name="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339933"/>
      </a:accent1>
      <a:accent2>
        <a:srgbClr val="3333CC"/>
      </a:accent2>
      <a:accent3>
        <a:srgbClr val="FFFFFF"/>
      </a:accent3>
      <a:accent4>
        <a:srgbClr val="000000"/>
      </a:accent4>
      <a:accent5>
        <a:srgbClr val="ADCAAD"/>
      </a:accent5>
      <a:accent6>
        <a:srgbClr val="2D2DB9"/>
      </a:accent6>
      <a:hlink>
        <a:srgbClr val="990099"/>
      </a:hlink>
      <a:folHlink>
        <a:srgbClr val="FFFF00"/>
      </a:folHlink>
    </a:clrScheme>
    <a:fontScheme name="comp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99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noFill/>
        <a:ln w="444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co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45388</TotalTime>
  <Words>4692</Words>
  <Application>Microsoft Office PowerPoint</Application>
  <PresentationFormat>Widescreen</PresentationFormat>
  <Paragraphs>802</Paragraphs>
  <Slides>53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Comic Sans MS</vt:lpstr>
      <vt:lpstr>Courier New</vt:lpstr>
      <vt:lpstr>Monotype Sorts</vt:lpstr>
      <vt:lpstr>Times New Roman</vt:lpstr>
      <vt:lpstr>Wingdings</vt:lpstr>
      <vt:lpstr>comp</vt:lpstr>
      <vt:lpstr>Embedded Computer Architecture 5SAI0  Coherence,       Synchronization, and            Memory Consistency</vt:lpstr>
      <vt:lpstr>Welcome back </vt:lpstr>
      <vt:lpstr>Three fundamental issues for shared memory multiprocessors</vt:lpstr>
      <vt:lpstr>i7 Nehalem  4 core architecture</vt:lpstr>
      <vt:lpstr>Cache Coherence Problem: Example</vt:lpstr>
      <vt:lpstr>Enforcing Coherence</vt:lpstr>
      <vt:lpstr>2 Potential HW Coherency Solutions</vt:lpstr>
      <vt:lpstr>Snoopy Coherence Protocols</vt:lpstr>
      <vt:lpstr>Example Snooping protocol (MSI protocol)</vt:lpstr>
      <vt:lpstr>Snooping Protocol: Write Invalidate</vt:lpstr>
      <vt:lpstr>Basics of Write Invalidate (MSI protocol)</vt:lpstr>
      <vt:lpstr>2 Finite State Machine controllers (per cache)</vt:lpstr>
      <vt:lpstr>FSM 1: Snoopy-Cache State Machine-1 (MSI protocol) </vt:lpstr>
      <vt:lpstr>FSM 2: Snoopy-Cache State Machine-2 (MSI protocol)</vt:lpstr>
      <vt:lpstr>Responds to Events Caused by Processor (FSM 1)</vt:lpstr>
      <vt:lpstr>Responds to Events on Bus (FSM 2)</vt:lpstr>
      <vt:lpstr>Snoopy Coherence Protocols</vt:lpstr>
      <vt:lpstr>Performance</vt:lpstr>
      <vt:lpstr>Performance Study:  Commercial Workload</vt:lpstr>
      <vt:lpstr>Performance Study:  Commercial Workload</vt:lpstr>
      <vt:lpstr>Performance Study:  Commercial Workload</vt:lpstr>
      <vt:lpstr>Performance Study:  Commercial Workload</vt:lpstr>
      <vt:lpstr>PowerPoint Presentation</vt:lpstr>
      <vt:lpstr>Scalable cache coherence solutions</vt:lpstr>
      <vt:lpstr>Directory Protocols (H&amp;P 5.4 , Dubois 5.5.1-5.5.2)</vt:lpstr>
      <vt:lpstr>Directory-based protocols </vt:lpstr>
      <vt:lpstr>Presence-flag vector scheme, example</vt:lpstr>
      <vt:lpstr>cc-NUMA (Non Uniform Memory Arch.) protocols</vt:lpstr>
      <vt:lpstr>MSI invalidate protocol in cc-NUMAs </vt:lpstr>
      <vt:lpstr>MSI invalidate protocol in cc-NUMAs </vt:lpstr>
      <vt:lpstr>Memory requirements of directory protocols</vt:lpstr>
      <vt:lpstr>Three fundamental issues for shared memory multiprocessors</vt:lpstr>
      <vt:lpstr>What's the Synchronization problem?</vt:lpstr>
      <vt:lpstr>Critical Section Problem</vt:lpstr>
      <vt:lpstr>Synchronization</vt:lpstr>
      <vt:lpstr>Implementing Locks (example of EXCH, exchange)</vt:lpstr>
      <vt:lpstr>Details on memory traffic when requesting lock</vt:lpstr>
      <vt:lpstr>Three fundamental issues for shared memory multiprocessors</vt:lpstr>
      <vt:lpstr>Memory Consistency: What is the problem?</vt:lpstr>
      <vt:lpstr>Write buffer</vt:lpstr>
      <vt:lpstr>Sequential Consistency</vt:lpstr>
      <vt:lpstr>Cost of Sequential Consistency (SC)</vt:lpstr>
      <vt:lpstr>Sequential Consistency overkill?</vt:lpstr>
      <vt:lpstr>Relaxed Memory Consistency Models</vt:lpstr>
      <vt:lpstr>Relaxed Consistency Models</vt:lpstr>
      <vt:lpstr>PowerPoint Presentation</vt:lpstr>
      <vt:lpstr>Extra slides about:</vt:lpstr>
      <vt:lpstr>Coherence vs Consistency</vt:lpstr>
      <vt:lpstr>Coherence vs Consistency Question:</vt:lpstr>
      <vt:lpstr>Coherence Protocols:  More Extensions for Snooping</vt:lpstr>
      <vt:lpstr>Reducing latencies in directory protocols</vt:lpstr>
      <vt:lpstr>Other scalable protocols</vt:lpstr>
      <vt:lpstr>Hierarchical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</dc:title>
  <dc:creator>Henk Corporaal</dc:creator>
  <cp:lastModifiedBy>Corporaal, Henk</cp:lastModifiedBy>
  <cp:revision>242</cp:revision>
  <dcterms:created xsi:type="dcterms:W3CDTF">2001-08-18T17:28:58Z</dcterms:created>
  <dcterms:modified xsi:type="dcterms:W3CDTF">2022-01-16T21:16:39Z</dcterms:modified>
</cp:coreProperties>
</file>