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1" r:id="rId1"/>
  </p:sldMasterIdLst>
  <p:notesMasterIdLst>
    <p:notesMasterId r:id="rId31"/>
  </p:notesMasterIdLst>
  <p:handoutMasterIdLst>
    <p:handoutMasterId r:id="rId32"/>
  </p:handoutMasterIdLst>
  <p:sldIdLst>
    <p:sldId id="761" r:id="rId2"/>
    <p:sldId id="345" r:id="rId3"/>
    <p:sldId id="388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415" r:id="rId14"/>
    <p:sldId id="416" r:id="rId15"/>
    <p:sldId id="358" r:id="rId16"/>
    <p:sldId id="356" r:id="rId17"/>
    <p:sldId id="357" r:id="rId18"/>
    <p:sldId id="359" r:id="rId19"/>
    <p:sldId id="422" r:id="rId20"/>
    <p:sldId id="417" r:id="rId21"/>
    <p:sldId id="360" r:id="rId22"/>
    <p:sldId id="418" r:id="rId23"/>
    <p:sldId id="363" r:id="rId24"/>
    <p:sldId id="362" r:id="rId25"/>
    <p:sldId id="364" r:id="rId26"/>
    <p:sldId id="419" r:id="rId27"/>
    <p:sldId id="365" r:id="rId28"/>
    <p:sldId id="366" r:id="rId29"/>
    <p:sldId id="772" r:id="rId3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333"/>
    <a:srgbClr val="FFFFCC"/>
    <a:srgbClr val="FF004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 autoAdjust="0"/>
    <p:restoredTop sz="94868" autoAdjust="0"/>
  </p:normalViewPr>
  <p:slideViewPr>
    <p:cSldViewPr snapToGrid="0" snapToObjects="1">
      <p:cViewPr varScale="1">
        <p:scale>
          <a:sx n="62" d="100"/>
          <a:sy n="62" d="100"/>
        </p:scale>
        <p:origin x="39" y="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7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1A2042-BCD4-4BD9-A101-B330F82A4E33}" type="datetimeFigureOut">
              <a:rPr lang="en-US"/>
              <a:pPr>
                <a:defRPr/>
              </a:pPr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18C498-3140-445A-AD43-FCD47EAD1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4F36F6-3C3D-4FE3-B07F-8C8AD596303D}" type="datetimeFigureOut">
              <a:rPr lang="en-US"/>
              <a:pPr>
                <a:defRPr/>
              </a:pPr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DDB5E1-D8B7-4575-AF56-6EDE84F29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B406BD6-D58A-4FFA-A5B6-69A0658383EC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0E079-FF10-4436-BBF1-AE8E9CD688F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5CF3195-B494-43AB-B382-C3FF69FF03B9}" type="datetime3">
              <a:rPr lang="en-US" smtClean="0"/>
              <a:pPr/>
              <a:t>13 December 2021</a:t>
            </a:fld>
            <a:endParaRPr lang="en-US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572AE-A9C4-4E19-968E-4CE2330DE06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38EF57-E8B9-477C-8D79-10B1C77E524F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355C8-5395-4D3C-9A7B-ACC9FC1AA61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479F1E5-E555-413C-9FCB-40E2462A86B2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91DD3-3F5D-4A93-B3EB-24E33556AB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A0D6F18-D317-4DCD-AE7E-DA6BB78C7D60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6E1BC-AE9B-4D65-9D88-D511D26C17D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359E679-6117-4C92-A12B-5B03EC87B77E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7AE3C-E6CE-4B1C-AA05-78E8A8AFDAE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AC75C1-07BD-48C3-8EE6-93AA618D6626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E62C5-6700-4608-AA08-64E15B53FD5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19F322D-8D98-4DB4-89A3-1C15F45C154A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6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635FD-A898-499D-A74A-C39BD4023C9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93121DD-9682-41D7-B718-2CADE805D58C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5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5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ED1BB-C027-46F6-AC02-080CAED522C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C9AA72B-044C-4C4D-8D0F-5F23F146830C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21CCE-5781-435B-A8E1-713DC83747E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746AD1A-1DCD-459B-8319-8ABBFD920611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D34FC-4F2F-4E31-931B-A0923069574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69803C-525D-4F0D-B6C8-A882802B4AEF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52E83-922D-4849-8913-D6B2F5C73FC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2320415-B78C-4920-AEF0-4D638B8EB1BA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5CC80-D235-4B20-8DE0-5BD8F36D38C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903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D13F6AA-C99C-4DE1-AFBF-DCA21CA6515F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64EF5-9BB1-4C55-86E1-28444C96E5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B8ADB8A-C06A-4A56-A5FA-EAEA62D2DE4D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B8939-62CE-465C-BCF0-74E8F73CBD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AE8789B-3B20-4B0E-9F92-5498F18AB906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52169-EBF9-4F21-B494-916BA98B8E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F206C1-F63B-4074-8F8A-F92268B75A9D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EDBF8-692A-4EC2-8B03-A858A98B0B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02D853D-8052-404F-B264-D505F119CE5C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5DAD4-9D26-44D2-8F96-B503065E50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452E134-C0EE-44F7-B8DF-6DB3F51C372C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57599-0C0E-4689-A504-7C507A9F01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4745C5B-AF0E-410F-A883-CF1D096AC114}" type="datetime3">
              <a:rPr lang="en-US" smtClean="0"/>
              <a:pPr/>
              <a:t>13 December 2021</a:t>
            </a:fld>
            <a:endParaRPr lang="en-US"/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84E54-8264-48CC-9F64-8EC37FDAF5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5CCDC-F8FC-4348-A4A9-7DF8BCE48951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FBA56-7033-4EBF-9219-3350AC5781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100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6321-4375-4A99-AF57-FFCDE3DFCA86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9E414-1DA8-4571-A918-C4D741822C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494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143000"/>
            <a:ext cx="5588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143000"/>
            <a:ext cx="5588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6DB61-42E1-4C44-AF3F-A2E3D17E959A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E8496-F4B1-4260-AF49-6EDAB24526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13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5FBC-597F-4FB0-8973-4AA4F18B8467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8F3D-14BC-4F75-A9B8-2361ACF858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698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1C27-1C2A-4FAC-A5D9-54342494D47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2F0E-6E85-4E19-B35C-1216C52C83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811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3840-5BFE-4350-9F95-2A2D9DD1008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5D1A-55AD-48F9-BFF6-8A56240C47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298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698D-9A1D-4EF4-BFC8-417747A97298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5F7C-6D46-4F01-8AA6-90142EFEF0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7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11277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143000"/>
            <a:ext cx="55880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9200" y="1143000"/>
            <a:ext cx="5588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99200" y="3886200"/>
            <a:ext cx="5588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54F8-8C9E-4928-A0B2-3D7946F28151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629400"/>
            <a:ext cx="386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EC4D-82E3-442C-9EBF-2428C09ACB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087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1074400" cy="1143000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5435600" cy="45720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553200" y="1524000"/>
            <a:ext cx="5435600" cy="45720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>
          <a:xfrm>
            <a:off x="93472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D22BBC6-7AF5-42F9-B43A-DED77D2CEB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208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1137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143000"/>
            <a:ext cx="1137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 defTabSz="914400">
              <a:defRPr/>
            </a:pPr>
            <a:fld id="{22427D4A-DF2F-405F-84D3-F95E2E2246B4}" type="datetime1"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12/13/2021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 defTabSz="914400">
              <a:defRPr/>
            </a:pPr>
            <a:fld id="{0046891D-F3ED-4458-BDA5-17140EC2C6E4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defTabSz="914400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7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5" r:id="rId3"/>
    <p:sldLayoutId id="2147483837" r:id="rId4"/>
    <p:sldLayoutId id="2147483838" r:id="rId5"/>
    <p:sldLayoutId id="2147483840" r:id="rId6"/>
    <p:sldLayoutId id="2147483841" r:id="rId7"/>
    <p:sldLayoutId id="2147483843" r:id="rId8"/>
    <p:sldLayoutId id="2147483844" r:id="rId9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10134600" cy="1524000"/>
          </a:xfrm>
        </p:spPr>
        <p:txBody>
          <a:bodyPr/>
          <a:lstStyle/>
          <a:p>
            <a:pPr eaLnBrk="1" hangingPunct="1"/>
            <a:r>
              <a:rPr lang="en-US" b="1" dirty="0"/>
              <a:t>Embedded Computer Architecture</a:t>
            </a:r>
            <a:br>
              <a:rPr lang="en-US" b="1" dirty="0"/>
            </a:br>
            <a:r>
              <a:rPr lang="en-US" b="1" dirty="0"/>
              <a:t>5SAI0</a:t>
            </a:r>
            <a:br>
              <a:rPr lang="en-US" b="1" dirty="0">
                <a:solidFill>
                  <a:srgbClr val="CC3300"/>
                </a:solidFill>
              </a:rPr>
            </a:br>
            <a:br>
              <a:rPr lang="en-US" b="1" dirty="0">
                <a:solidFill>
                  <a:srgbClr val="CC3300"/>
                </a:solidFill>
              </a:rPr>
            </a:br>
            <a:r>
              <a:rPr lang="en-US" sz="4800" b="1" dirty="0"/>
              <a:t>DLP Architectures</a:t>
            </a:r>
            <a:br>
              <a:rPr lang="en-US" sz="4800" b="1" dirty="0"/>
            </a:br>
            <a:r>
              <a:rPr lang="en-US" sz="4400" b="1" dirty="0"/>
              <a:t>Vector, SIMD, GPU</a:t>
            </a:r>
            <a:endParaRPr lang="en-US" sz="4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48600" cy="19050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TUEindhoven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2021-2022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1200" y="3499246"/>
            <a:ext cx="2409854" cy="31252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1600200"/>
            <a:ext cx="2693857" cy="331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707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  <a:endParaRPr lang="en-AU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V1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,Rx			;load vector 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MULVS.D	V2,V1,F0		;vector-scalar multiply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</a:t>
            </a:r>
            <a:r>
              <a:rPr lang="es-E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V3</a:t>
            </a:r>
            <a:r>
              <a:rPr lang="es-E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,Ry			;load vector 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ADDVV.D	V4,V2,V3		;add two vectors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SV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Ry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,V4			;store the sum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Convoys:</a:t>
            </a:r>
          </a:p>
          <a:p>
            <a:pPr marL="457200" indent="-457200" eaLnBrk="1" hangingPunct="1">
              <a:buNone/>
              <a:defRPr/>
            </a:pPr>
            <a:r>
              <a:rPr lang="en-US" sz="2000" dirty="0"/>
              <a:t>1		</a:t>
            </a:r>
            <a:r>
              <a:rPr lang="en-US" sz="2000" b="1" dirty="0">
                <a:solidFill>
                  <a:schemeClr val="accent2"/>
                </a:solidFill>
              </a:rPr>
              <a:t>LV	-&gt;	MULVS.D</a:t>
            </a:r>
          </a:p>
          <a:p>
            <a:pPr marL="457200" indent="-457200" eaLnBrk="1" hangingPunct="1">
              <a:buNone/>
              <a:defRPr/>
            </a:pPr>
            <a:r>
              <a:rPr lang="en-US" sz="2000" dirty="0"/>
              <a:t>2		</a:t>
            </a:r>
            <a:r>
              <a:rPr lang="en-US" sz="2000" b="1" dirty="0">
                <a:solidFill>
                  <a:schemeClr val="accent2"/>
                </a:solidFill>
              </a:rPr>
              <a:t>LV	-&gt;	ADDVV.D</a:t>
            </a:r>
          </a:p>
          <a:p>
            <a:pPr marL="457200" indent="-457200" eaLnBrk="1" hangingPunct="1">
              <a:buNone/>
              <a:defRPr/>
            </a:pPr>
            <a:r>
              <a:rPr lang="en-US" sz="2000" dirty="0"/>
              <a:t>3	</a:t>
            </a:r>
            <a:r>
              <a:rPr lang="en-US" sz="2000"/>
              <a:t>	</a:t>
            </a:r>
            <a:r>
              <a:rPr lang="en-US" sz="2000" b="1">
                <a:solidFill>
                  <a:schemeClr val="accent2"/>
                </a:solidFill>
              </a:rPr>
              <a:t>SV</a:t>
            </a:r>
            <a:endParaRPr lang="en-US" sz="2000" dirty="0"/>
          </a:p>
          <a:p>
            <a:pPr marL="457200" indent="-457200" eaLnBrk="1" hangingPunct="1">
              <a:defRPr/>
            </a:pPr>
            <a:r>
              <a:rPr lang="en-US" dirty="0"/>
              <a:t>3 chimes, 2 FP ops per result, cycles per FLOP = 1.5</a:t>
            </a:r>
          </a:p>
          <a:p>
            <a:pPr marL="457200" indent="-457200" eaLnBrk="1" hangingPunct="1">
              <a:defRPr/>
            </a:pPr>
            <a:r>
              <a:rPr lang="en-US" dirty="0"/>
              <a:t>For 64 element vectors, requires 64 x 3 = 192 clock cycles</a:t>
            </a:r>
          </a:p>
          <a:p>
            <a:pPr marL="457200" indent="-457200" eaLnBrk="1" hangingPunct="1">
              <a:defRPr/>
            </a:pPr>
            <a:r>
              <a:rPr lang="en-US" i="1" dirty="0">
                <a:solidFill>
                  <a:srgbClr val="00B050"/>
                </a:solidFill>
              </a:rPr>
              <a:t>Question: why not combining Convoys 2 and 3 into one?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803331-CAEE-42E8-859C-4C5623F6F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E4527-EE6A-4855-9EDC-DDD8ECC4164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94F74-21AC-4C66-BC65-873795D2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8E69F7B-5FC5-4B0F-8832-F2B8C38AED92}"/>
              </a:ext>
            </a:extLst>
          </p:cNvPr>
          <p:cNvSpPr/>
          <p:nvPr/>
        </p:nvSpPr>
        <p:spPr>
          <a:xfrm>
            <a:off x="3063240" y="3766457"/>
            <a:ext cx="1776548" cy="1077686"/>
          </a:xfrm>
          <a:prstGeom prst="wedgeEllipseCallout">
            <a:avLst>
              <a:gd name="adj1" fmla="val -55759"/>
              <a:gd name="adj2" fmla="val 7886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AU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Start up time:</a:t>
            </a:r>
          </a:p>
          <a:p>
            <a:pPr lvl="1"/>
            <a:r>
              <a:rPr lang="en-US" sz="2800" dirty="0"/>
              <a:t>Latency of vector functional unit</a:t>
            </a:r>
          </a:p>
          <a:p>
            <a:pPr lvl="1"/>
            <a:r>
              <a:rPr lang="en-US" sz="2800" dirty="0"/>
              <a:t>Assume the same as Cray-1</a:t>
            </a:r>
          </a:p>
          <a:p>
            <a:pPr lvl="2"/>
            <a:r>
              <a:rPr lang="en-US" sz="2400" dirty="0"/>
              <a:t>Floating-point add =&gt; 6 clock cycles</a:t>
            </a:r>
          </a:p>
          <a:p>
            <a:pPr lvl="2"/>
            <a:r>
              <a:rPr lang="en-US" sz="2400" dirty="0"/>
              <a:t>Floating-point multiply =&gt; 7 clock cycles</a:t>
            </a:r>
          </a:p>
          <a:p>
            <a:pPr lvl="2"/>
            <a:r>
              <a:rPr lang="en-US" sz="2400" dirty="0"/>
              <a:t>Floating-point divide =&gt; 20 clock cycles</a:t>
            </a:r>
          </a:p>
          <a:p>
            <a:pPr lvl="2"/>
            <a:r>
              <a:rPr lang="en-US" sz="2400" dirty="0"/>
              <a:t>Vector load =&gt; 12 </a:t>
            </a:r>
            <a:r>
              <a:rPr lang="en-US" sz="2400"/>
              <a:t>clock cycles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794FE-B288-48FA-86E4-54DD6078D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/>
              <a:t>Improvements:</a:t>
            </a:r>
          </a:p>
          <a:p>
            <a:pPr lvl="1"/>
            <a:r>
              <a:rPr lang="en-US" sz="2800"/>
              <a:t>more than 1 element per clock cycle</a:t>
            </a:r>
          </a:p>
          <a:p>
            <a:pPr lvl="1"/>
            <a:r>
              <a:rPr lang="en-US" sz="2800"/>
              <a:t>Non-64 wide vectors</a:t>
            </a:r>
          </a:p>
          <a:p>
            <a:pPr lvl="1"/>
            <a:r>
              <a:rPr lang="en-US" sz="2800"/>
              <a:t>IF-statements in vector code</a:t>
            </a:r>
          </a:p>
          <a:p>
            <a:pPr lvl="1"/>
            <a:r>
              <a:rPr lang="en-US" sz="2800"/>
              <a:t>Memory system optimizations to support vector processors</a:t>
            </a:r>
          </a:p>
          <a:p>
            <a:pPr lvl="1"/>
            <a:r>
              <a:rPr lang="en-US" sz="2800"/>
              <a:t>Support for </a:t>
            </a:r>
          </a:p>
          <a:p>
            <a:pPr lvl="2"/>
            <a:r>
              <a:rPr lang="en-US" sz="2400"/>
              <a:t>multiple dimensional matrices</a:t>
            </a:r>
          </a:p>
          <a:p>
            <a:pPr lvl="2"/>
            <a:r>
              <a:rPr lang="en-US" sz="2400"/>
              <a:t>Sparse matrices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BC1DC-7CFA-449C-B175-FC52A1C4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FE1E-051E-498D-BBD4-78C12BA7369D}" type="datetime1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900D3E-8F53-4460-A0E8-0CAD785D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E414-1DA8-4571-A918-C4D741822C8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910" y="496388"/>
            <a:ext cx="6979090" cy="619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SIMD</a:t>
            </a:r>
            <a:r>
              <a:rPr lang="en-US"/>
              <a:t>: Multiple </a:t>
            </a:r>
            <a:r>
              <a:rPr lang="en-US" dirty="0"/>
              <a:t>Lanes</a:t>
            </a:r>
            <a:endParaRPr lang="en-AU" dirty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143000"/>
            <a:ext cx="4782457" cy="5334000"/>
          </a:xfrm>
        </p:spPr>
        <p:txBody>
          <a:bodyPr/>
          <a:lstStyle/>
          <a:p>
            <a:r>
              <a:rPr lang="en-US"/>
              <a:t>a) </a:t>
            </a:r>
            <a:r>
              <a:rPr lang="en-US" dirty="0"/>
              <a:t>single lane</a:t>
            </a:r>
          </a:p>
          <a:p>
            <a:r>
              <a:rPr lang="en-US" dirty="0"/>
              <a:t>b) 4 lanes; vector elements are interleaved 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2BD84-8A56-4B97-A86A-97C1E97C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E3E3-240A-4C72-8C10-019AFAC2452D}" type="datetime1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C3154B-EF70-4E41-B730-1DB4B4C6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E414-1DA8-4571-A918-C4D741822C8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SIMD: Multiple </a:t>
            </a:r>
            <a:r>
              <a:rPr lang="en-US" dirty="0"/>
              <a:t>lanes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4191" y="1052736"/>
            <a:ext cx="4141385" cy="4231190"/>
          </a:xfrm>
        </p:spPr>
        <p:txBody>
          <a:bodyPr/>
          <a:lstStyle/>
          <a:p>
            <a:r>
              <a:rPr lang="en-US" dirty="0"/>
              <a:t>4 lanes</a:t>
            </a:r>
          </a:p>
          <a:p>
            <a:r>
              <a:rPr lang="en-US" dirty="0"/>
              <a:t>4</a:t>
            </a:r>
            <a:r>
              <a:rPr lang="en-US"/>
              <a:t> </a:t>
            </a:r>
            <a:r>
              <a:rPr lang="en-US" dirty="0"/>
              <a:t>vector units: ADD, MUL, LD-ST</a:t>
            </a:r>
          </a:p>
          <a:p>
            <a:r>
              <a:rPr lang="en-US" dirty="0"/>
              <a:t>Not shown: scalar processor can broadcast a scalar to all vector units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1111602"/>
            <a:ext cx="6444208" cy="53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05D0B-CFD4-4F33-80DD-05376E99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1417D-D476-41B2-A55E-69726FA245E2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D8239-0032-4852-B73E-E6721299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Banks, supporting multiple load/stores/cycle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808D3-F719-42D0-99D4-54601EBE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4941168"/>
            <a:ext cx="11379200" cy="15358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/>
              <a:t>Memory banks are (usually) single ported (1 rd/wr port)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To the load-store units this memory system looks multi-ported except for bank conflicts</a:t>
            </a:r>
          </a:p>
          <a:p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C7348C-9C78-42FF-9F87-813B1EA8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E90F0-B30B-4BE0-83A1-D1846F8F4B3A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698AB-1923-49A0-83E6-B8E5B52F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E8F3D-14BC-4F75-A9B8-2361ACF8583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F9BE58-4117-4191-8369-4A4B157B8959}"/>
              </a:ext>
            </a:extLst>
          </p:cNvPr>
          <p:cNvGrpSpPr/>
          <p:nvPr/>
        </p:nvGrpSpPr>
        <p:grpSpPr>
          <a:xfrm>
            <a:off x="2351583" y="1125489"/>
            <a:ext cx="8245903" cy="3464353"/>
            <a:chOff x="2396189" y="1506852"/>
            <a:chExt cx="7488832" cy="3146284"/>
          </a:xfrm>
        </p:grpSpPr>
        <p:sp>
          <p:nvSpPr>
            <p:cNvPr id="4" name="Rectangle 3"/>
            <p:cNvSpPr/>
            <p:nvPr/>
          </p:nvSpPr>
          <p:spPr bwMode="auto">
            <a:xfrm>
              <a:off x="2396189" y="3717032"/>
              <a:ext cx="792088" cy="936104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32293" y="3717032"/>
              <a:ext cx="792088" cy="936104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268397" y="3717032"/>
              <a:ext cx="792088" cy="936104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092933" y="3717032"/>
              <a:ext cx="792088" cy="936104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 dirty="0">
                <a:latin typeface="Comic Sans MS" pitchFamily="66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5492533" y="4149080"/>
              <a:ext cx="3168352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396190" y="4005064"/>
              <a:ext cx="8162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bank 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32294" y="4005064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bank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68398" y="4005064"/>
              <a:ext cx="8162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bank 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092934" y="4005065"/>
              <a:ext cx="6912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bank </a:t>
              </a:r>
              <a:br>
                <a:rPr lang="en-US" dirty="0"/>
              </a:br>
              <a:r>
                <a:rPr lang="en-US" dirty="0"/>
                <a:t> N-1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396189" y="2708920"/>
              <a:ext cx="7488832" cy="288032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9569" y="2648285"/>
              <a:ext cx="4698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interconnect, connecting banks to </a:t>
              </a:r>
              <a:r>
                <a:rPr lang="en-US" sz="2000" dirty="0" err="1"/>
                <a:t>ld-st</a:t>
              </a:r>
              <a:r>
                <a:rPr lang="en-US" sz="2000" dirty="0"/>
                <a:t> ports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rot="5400000">
              <a:off x="2468991" y="3356198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>
              <a:off x="3405095" y="3356198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>
              <a:off x="9093727" y="3356198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rot="5400000">
              <a:off x="4269191" y="3356198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917263" y="2348086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rot="5400000">
              <a:off x="5421319" y="2348086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>
              <a:off x="5925375" y="2348086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5400000">
              <a:off x="6429431" y="2348086"/>
              <a:ext cx="720080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961574" y="1506852"/>
              <a:ext cx="2544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to/from load-store units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 Banks</a:t>
            </a:r>
            <a:endParaRPr lang="en-AU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Memory system must be designed to support high bandwidth </a:t>
            </a:r>
            <a:r>
              <a:rPr lang="en-US" sz="2800"/>
              <a:t>for vectors</a:t>
            </a:r>
            <a:endParaRPr lang="en-US" sz="2800" dirty="0"/>
          </a:p>
          <a:p>
            <a:pPr eaLnBrk="1" hangingPunct="1"/>
            <a:r>
              <a:rPr lang="en-US" sz="2800" dirty="0"/>
              <a:t>Spread accesses across </a:t>
            </a:r>
            <a:r>
              <a:rPr lang="en-US" sz="2800" dirty="0">
                <a:solidFill>
                  <a:srgbClr val="00B050"/>
                </a:solidFill>
              </a:rPr>
              <a:t>multiple banks</a:t>
            </a:r>
          </a:p>
          <a:p>
            <a:pPr lvl="1" eaLnBrk="1" hangingPunct="1"/>
            <a:r>
              <a:rPr lang="en-US" sz="2400" dirty="0"/>
              <a:t>Control bank addresses independently</a:t>
            </a:r>
          </a:p>
          <a:p>
            <a:pPr lvl="1" eaLnBrk="1" hangingPunct="1"/>
            <a:r>
              <a:rPr lang="en-US" sz="2400"/>
              <a:t>Support </a:t>
            </a:r>
            <a:r>
              <a:rPr lang="en-US" sz="2400" dirty="0"/>
              <a:t>multiple vector processors sharing the </a:t>
            </a:r>
            <a:r>
              <a:rPr lang="en-US" sz="2400"/>
              <a:t>same memory</a:t>
            </a:r>
            <a:endParaRPr lang="en-US" sz="2400" dirty="0"/>
          </a:p>
          <a:p>
            <a:pPr eaLnBrk="1" hangingPunct="1"/>
            <a:endParaRPr lang="en-US" sz="2800">
              <a:solidFill>
                <a:srgbClr val="0000FF"/>
              </a:solidFill>
            </a:endParaRPr>
          </a:p>
          <a:p>
            <a:pPr eaLnBrk="1" hangingPunct="1"/>
            <a:r>
              <a:rPr lang="en-US" sz="2800">
                <a:solidFill>
                  <a:srgbClr val="0000FF"/>
                </a:solidFill>
              </a:rPr>
              <a:t>Example</a:t>
            </a:r>
            <a:r>
              <a:rPr lang="en-US" sz="2800" dirty="0"/>
              <a:t>:</a:t>
            </a:r>
          </a:p>
          <a:p>
            <a:pPr lvl="1" eaLnBrk="1" hangingPunct="1"/>
            <a:r>
              <a:rPr lang="en-US" sz="2400" dirty="0"/>
              <a:t>32 processors, each </a:t>
            </a:r>
            <a:r>
              <a:rPr lang="en-US" sz="2400"/>
              <a:t>generating 2 </a:t>
            </a:r>
            <a:r>
              <a:rPr lang="en-US" sz="2400" dirty="0"/>
              <a:t>loads </a:t>
            </a:r>
            <a:r>
              <a:rPr lang="en-US" sz="2400"/>
              <a:t>and 1 </a:t>
            </a:r>
            <a:r>
              <a:rPr lang="en-US" sz="2400" dirty="0"/>
              <a:t>stores/cycle</a:t>
            </a:r>
          </a:p>
          <a:p>
            <a:pPr lvl="1" eaLnBrk="1" hangingPunct="1"/>
            <a:r>
              <a:rPr lang="en-US" sz="2400" dirty="0"/>
              <a:t>Processor cycle time </a:t>
            </a:r>
            <a:r>
              <a:rPr lang="en-US" sz="2400"/>
              <a:t>is 2 </a:t>
            </a:r>
            <a:r>
              <a:rPr lang="en-US" sz="2400" dirty="0"/>
              <a:t>ns, SRAM cycle time </a:t>
            </a:r>
            <a:r>
              <a:rPr lang="en-US" sz="2400"/>
              <a:t>is 10 </a:t>
            </a:r>
            <a:r>
              <a:rPr lang="en-US" sz="2400" dirty="0"/>
              <a:t>ns</a:t>
            </a:r>
          </a:p>
          <a:p>
            <a:pPr lvl="1" eaLnBrk="1" hangingPunct="1"/>
            <a:r>
              <a:rPr lang="en-US" sz="2400" dirty="0">
                <a:solidFill>
                  <a:srgbClr val="FF0333"/>
                </a:solidFill>
              </a:rPr>
              <a:t>How many memory banks </a:t>
            </a:r>
            <a:r>
              <a:rPr lang="en-US" sz="2400">
                <a:solidFill>
                  <a:srgbClr val="FF0333"/>
                </a:solidFill>
              </a:rPr>
              <a:t>needed?</a:t>
            </a:r>
            <a:endParaRPr lang="en-US" sz="2400" dirty="0"/>
          </a:p>
          <a:p>
            <a:pPr lvl="1" eaLnBrk="1" hangingPunct="1"/>
            <a:r>
              <a:rPr lang="en-US" sz="2400" dirty="0"/>
              <a:t>Answer: think about how many accesses are needed </a:t>
            </a:r>
            <a:r>
              <a:rPr lang="en-US" sz="2400"/>
              <a:t>in 10 ns !</a:t>
            </a:r>
          </a:p>
          <a:p>
            <a:pPr lvl="1" eaLnBrk="1" hangingPunct="1"/>
            <a:r>
              <a:rPr lang="en-US" sz="2400"/>
              <a:t>Nr_accesses/10ns =3 * 32 * 10/2 = 480 !!</a:t>
            </a:r>
          </a:p>
          <a:p>
            <a:pPr lvl="1" eaLnBrk="1" hangingPunct="1"/>
            <a:r>
              <a:rPr lang="en-US" sz="2400">
                <a:solidFill>
                  <a:srgbClr val="FF0333"/>
                </a:solidFill>
              </a:rPr>
              <a:t>How to improve this?</a:t>
            </a:r>
            <a:endParaRPr lang="en-US" sz="2400" dirty="0">
              <a:solidFill>
                <a:srgbClr val="FF0333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200AE-712E-4512-8908-0E96CD40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9A242-CAE0-4F1D-9796-67ECF82AFCA0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0D09D-5095-41AB-A61E-351513CD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669" y="4417895"/>
            <a:ext cx="9117423" cy="244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Vector </a:t>
            </a:r>
            <a:r>
              <a:rPr lang="en-US"/>
              <a:t>Length Register / Strip mining</a:t>
            </a:r>
            <a:endParaRPr lang="en-AU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Vector length not known at compile </a:t>
            </a:r>
            <a:r>
              <a:rPr lang="en-US" sz="2400"/>
              <a:t>time? =&gt; Use </a:t>
            </a:r>
            <a:r>
              <a:rPr lang="en-US" sz="2400" dirty="0"/>
              <a:t>Vector Length Register </a:t>
            </a:r>
            <a:r>
              <a:rPr lang="en-US" sz="2400"/>
              <a:t>(VL)</a:t>
            </a:r>
            <a:endParaRPr lang="en-US" sz="2400" dirty="0"/>
          </a:p>
          <a:p>
            <a:pPr eaLnBrk="1" hangingPunct="1"/>
            <a:r>
              <a:rPr lang="en-US" sz="2400" dirty="0"/>
              <a:t>Use strip mining for vectors over the maximum </a:t>
            </a:r>
            <a:r>
              <a:rPr lang="en-US" sz="2400"/>
              <a:t>length:</a:t>
            </a:r>
            <a:endParaRPr lang="en-US" sz="24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low = 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VL = (n % MVL);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/*find odd-size piece using modulo %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(j = 0; j &lt;= (n/MVL); j=j+1) {    /*outer loop*/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low;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 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low+VL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=i+1)  /*runs for length VL*/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 Y[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= a * X[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+ Y[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;          /*main operation*/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low = low + VL;                     /*start next vector*/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VL = MVL; 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/*reset length to maximum vector length*/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>
                <a:cs typeface="Courier New" pitchFamily="49" charset="0"/>
              </a:rPr>
              <a:t>		  </a:t>
            </a:r>
            <a:r>
              <a:rPr lang="en-US" sz="2400">
                <a:cs typeface="Courier New" pitchFamily="49" charset="0"/>
              </a:rPr>
              <a:t>Execution </a:t>
            </a:r>
            <a:r>
              <a:rPr lang="en-US" sz="2400" dirty="0">
                <a:cs typeface="Courier New" pitchFamily="49" charset="0"/>
              </a:rPr>
              <a:t>order:</a:t>
            </a:r>
            <a:endParaRPr lang="en-US" sz="2000" dirty="0">
              <a:cs typeface="Courier New" pitchFamily="49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AE7CA-D9D0-4792-81C3-9B6B80CAA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DAA1C-A525-45EB-AF63-9646F9529C52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F330D1-CC9F-4FC2-BBD2-49C38A84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387370-237C-47F8-A911-98240D8291D6}"/>
              </a:ext>
            </a:extLst>
          </p:cNvPr>
          <p:cNvSpPr txBox="1"/>
          <p:nvPr/>
        </p:nvSpPr>
        <p:spPr>
          <a:xfrm>
            <a:off x="366824" y="5543371"/>
            <a:ext cx="1727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FF"/>
                </a:solidFill>
              </a:rPr>
              <a:t>n = 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FF"/>
                </a:solidFill>
              </a:rPr>
              <a:t>MVL =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FF"/>
                </a:solidFill>
              </a:rPr>
              <a:t>n%MVL = 8 </a:t>
            </a:r>
            <a:endParaRPr lang="nl-NL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uiExpand="1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Vector Mask Registers: handling If-statements</a:t>
            </a:r>
            <a:endParaRPr lang="en-A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Consider:</a:t>
            </a:r>
          </a:p>
          <a:p>
            <a:pPr eaLnBrk="1" hangingPunct="1">
              <a:buFont typeface="Wingdings" pitchFamily="2" charset="2"/>
              <a:buNone/>
            </a:pPr>
            <a:r>
              <a:rPr lang="nn-NO" sz="2400" dirty="0"/>
              <a:t>	</a:t>
            </a: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(i = 0; i &lt; 64; i=i+1)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(X[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 != 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= X[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– Y[</a:t>
            </a:r>
            <a:r>
              <a:rPr lang="en-US" sz="2400" b="1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/>
          </a:p>
          <a:p>
            <a:pPr eaLnBrk="1" hangingPunct="1"/>
            <a:r>
              <a:rPr lang="en-US" sz="2400" dirty="0"/>
              <a:t>Use </a:t>
            </a:r>
            <a:r>
              <a:rPr lang="en-US" sz="2400" dirty="0">
                <a:solidFill>
                  <a:srgbClr val="FF0333"/>
                </a:solidFill>
              </a:rPr>
              <a:t>vector </a:t>
            </a:r>
            <a:r>
              <a:rPr lang="en-US" sz="2400">
                <a:solidFill>
                  <a:srgbClr val="FF0333"/>
                </a:solidFill>
              </a:rPr>
              <a:t>mask register, VM, </a:t>
            </a:r>
            <a:r>
              <a:rPr lang="en-US" sz="2400" dirty="0">
                <a:solidFill>
                  <a:srgbClr val="FF0333"/>
                </a:solidFill>
              </a:rPr>
              <a:t>to “disable” elements: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LV		V1,Rx		;load vector X into V1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	V2,Ry		;load vector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L.D		F0,#0		;load FP zero into F0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SNEVS.D	V1,F0		;sets VM(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to 1 if V1(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)!= F0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SUBVV.D	V1,V1,V2	;subtract under vector mask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SV		Rx,V1		;store the result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 X</a:t>
            </a:r>
            <a:endParaRPr lang="en-US" sz="2400" dirty="0"/>
          </a:p>
          <a:p>
            <a:pPr eaLnBrk="1" hangingPunct="1"/>
            <a:r>
              <a:rPr lang="en-US" sz="2800">
                <a:solidFill>
                  <a:srgbClr val="FF0000"/>
                </a:solidFill>
              </a:rPr>
              <a:t>Q: GFLOPS </a:t>
            </a:r>
            <a:r>
              <a:rPr lang="en-US" sz="2800" dirty="0">
                <a:solidFill>
                  <a:srgbClr val="FF0000"/>
                </a:solidFill>
              </a:rPr>
              <a:t>rate decreases! </a:t>
            </a:r>
            <a:r>
              <a:rPr lang="en-US" sz="2800">
                <a:solidFill>
                  <a:srgbClr val="FF0000"/>
                </a:solidFill>
              </a:rPr>
              <a:t>Why??? </a:t>
            </a:r>
          </a:p>
          <a:p>
            <a:pPr lvl="1" eaLnBrk="1" hangingPunct="1"/>
            <a:r>
              <a:rPr lang="en-US" sz="2400">
                <a:solidFill>
                  <a:srgbClr val="FF0000"/>
                </a:solidFill>
              </a:rPr>
              <a:t>Compare to GPU solution (coming Wednesday)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E7121-D0AF-43EF-B909-CC3064B9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7BA4A-F8DB-464A-814B-2A959A2F6F4F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BDA64D-805F-4E1F-8F17-2D032BFB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3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Stride </a:t>
            </a:r>
            <a:r>
              <a:rPr lang="en-US" sz="2800" dirty="0"/>
              <a:t>(</a:t>
            </a:r>
            <a:r>
              <a:rPr lang="en-US" sz="2800"/>
              <a:t>see App G)</a:t>
            </a:r>
            <a:endParaRPr lang="en-AU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Consider  </a:t>
            </a:r>
            <a:r>
              <a:rPr lang="en-US" sz="2800" b="1" dirty="0"/>
              <a:t>matrix</a:t>
            </a:r>
            <a:r>
              <a:rPr lang="en-US" sz="2800" dirty="0"/>
              <a:t> multiplication: A=B</a:t>
            </a:r>
            <a:r>
              <a:rPr lang="en-US" sz="2800"/>
              <a:t>*D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 (i = 0; i &lt; 100; i=i+1)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for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(j = 0; j &lt; 100; j=j+1)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  A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][j] = 0.0;</a:t>
            </a:r>
          </a:p>
          <a:p>
            <a:pPr eaLnBrk="1" hangingPunct="1">
              <a:buFont typeface="Wingdings" pitchFamily="2" charset="2"/>
              <a:buNone/>
            </a:pP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 </a:t>
            </a:r>
            <a:r>
              <a:rPr lang="nn-NO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(k = 0; k &lt; 100; k=k+1)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pl-PL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[i][j] = A[i][j] + B[i][k] * D[k][j];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/>
          </a:p>
          <a:p>
            <a:pPr eaLnBrk="1" hangingPunct="1"/>
            <a:r>
              <a:rPr lang="en-US" sz="2800" dirty="0"/>
              <a:t>Must </a:t>
            </a:r>
            <a:r>
              <a:rPr lang="en-US" sz="2800" dirty="0" err="1"/>
              <a:t>vectorize</a:t>
            </a:r>
            <a:r>
              <a:rPr lang="en-US" sz="2800" dirty="0"/>
              <a:t> multiplication of rows of B with columns of D</a:t>
            </a:r>
          </a:p>
          <a:p>
            <a:pPr eaLnBrk="1" hangingPunct="1"/>
            <a:r>
              <a:rPr lang="en-US" sz="2800"/>
              <a:t>Need </a:t>
            </a:r>
            <a:r>
              <a:rPr lang="en-US" sz="2800" b="1" i="1">
                <a:solidFill>
                  <a:srgbClr val="FF0333"/>
                </a:solidFill>
              </a:rPr>
              <a:t>non-unit stride </a:t>
            </a:r>
          </a:p>
          <a:p>
            <a:pPr lvl="1" eaLnBrk="1" hangingPunct="1"/>
            <a:r>
              <a:rPr lang="en-US" sz="2400" i="1"/>
              <a:t>for either B or D, depending on</a:t>
            </a:r>
            <a:br>
              <a:rPr lang="en-US" sz="2400" i="1"/>
            </a:br>
            <a:r>
              <a:rPr lang="en-US" sz="2400" i="1"/>
              <a:t>row-major vs column-major</a:t>
            </a:r>
            <a:br>
              <a:rPr lang="en-US" sz="2400" i="1"/>
            </a:br>
            <a:r>
              <a:rPr lang="en-US" sz="2400" i="1"/>
              <a:t>element ordening in memory</a:t>
            </a:r>
            <a:endParaRPr lang="en-US" sz="2400" i="1" dirty="0"/>
          </a:p>
          <a:p>
            <a:pPr lvl="1" eaLnBrk="1" hangingPunct="1">
              <a:buNone/>
            </a:pP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109A56C-763F-4265-9079-64A28E0F40D1}"/>
              </a:ext>
            </a:extLst>
          </p:cNvPr>
          <p:cNvGrpSpPr/>
          <p:nvPr/>
        </p:nvGrpSpPr>
        <p:grpSpPr>
          <a:xfrm>
            <a:off x="5651675" y="4681118"/>
            <a:ext cx="5904656" cy="1948282"/>
            <a:chOff x="2351584" y="4361038"/>
            <a:chExt cx="5904656" cy="1948282"/>
          </a:xfrm>
        </p:grpSpPr>
        <p:sp>
          <p:nvSpPr>
            <p:cNvPr id="4" name="Rectangle 3"/>
            <p:cNvSpPr/>
            <p:nvPr/>
          </p:nvSpPr>
          <p:spPr bwMode="auto">
            <a:xfrm>
              <a:off x="2495600" y="5085184"/>
              <a:ext cx="1368152" cy="100811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727848" y="5085184"/>
              <a:ext cx="1728192" cy="100811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960096" y="4797152"/>
              <a:ext cx="1296144" cy="1512168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51784" y="530120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28048" y="5301209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871864" y="5373216"/>
              <a:ext cx="1440160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6708068" y="5553236"/>
              <a:ext cx="1368152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711624" y="52292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</a:rPr>
                <a:t>i,j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39816" y="5229200"/>
              <a:ext cx="242374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</a:rPr>
                <a:t>i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76280" y="4361038"/>
              <a:ext cx="242374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</a:rPr>
                <a:t>j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51584" y="472514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55840" y="472514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72064" y="450912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F2FD8-4812-4023-B3D6-C0D47700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23E11-9F0C-4F68-91E7-6E29618A8520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9870C8-140E-476B-81EC-3CDB42B5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Stride: possible Bank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Bank conflict (stall) occurs when the same bank is hit faster than bank busy time:</a:t>
            </a:r>
          </a:p>
          <a:p>
            <a:pPr eaLnBrk="1" hangingPunct="1"/>
            <a:endParaRPr lang="en-US" sz="2400" dirty="0"/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LCM(stride, </a:t>
            </a:r>
            <a:r>
              <a:rPr lang="en-US" dirty="0" err="1">
                <a:solidFill>
                  <a:srgbClr val="FF0000"/>
                </a:solidFill>
              </a:rPr>
              <a:t>N_banks</a:t>
            </a:r>
            <a:r>
              <a:rPr lang="en-US" dirty="0">
                <a:solidFill>
                  <a:srgbClr val="FF0000"/>
                </a:solidFill>
              </a:rPr>
              <a:t>) / </a:t>
            </a:r>
            <a:r>
              <a:rPr lang="en-US">
                <a:solidFill>
                  <a:srgbClr val="FF0000"/>
                </a:solidFill>
              </a:rPr>
              <a:t>Stride  &lt;  bank </a:t>
            </a:r>
            <a:r>
              <a:rPr lang="en-US" dirty="0">
                <a:solidFill>
                  <a:srgbClr val="FF0000"/>
                </a:solidFill>
              </a:rPr>
              <a:t>busy time</a:t>
            </a:r>
          </a:p>
          <a:p>
            <a:pPr lvl="2" eaLnBrk="1" hangingPunct="1">
              <a:buNone/>
            </a:pPr>
            <a:r>
              <a:rPr lang="en-US" sz="2800" i="1"/>
              <a:t>where LCM </a:t>
            </a:r>
            <a:r>
              <a:rPr lang="en-US" sz="2800" i="1" dirty="0"/>
              <a:t>= least common multiple</a:t>
            </a:r>
          </a:p>
          <a:p>
            <a:pPr lvl="1" eaLnBrk="1" hangingPunct="1"/>
            <a:endParaRPr lang="en-US" sz="3200" dirty="0"/>
          </a:p>
          <a:p>
            <a:pPr eaLnBrk="1" hangingPunct="1">
              <a:buNone/>
            </a:pPr>
            <a:r>
              <a:rPr lang="en-US" dirty="0"/>
              <a:t>Example:</a:t>
            </a:r>
          </a:p>
          <a:p>
            <a:pPr eaLnBrk="1" hangingPunct="1"/>
            <a:r>
              <a:rPr lang="en-US" sz="2400" dirty="0"/>
              <a:t>E.g. stride = 6, 16 banks, you hit bank 0, 6, 12, 2, 8, 14, 4</a:t>
            </a:r>
            <a:r>
              <a:rPr lang="en-US" sz="2400"/>
              <a:t>, 10, 0, 6,  …. etc.;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You </a:t>
            </a:r>
            <a:r>
              <a:rPr lang="en-US" sz="2400" dirty="0"/>
              <a:t>hit the same bank after LCM(6,16)/6 = 48/6 = 8 cycles. </a:t>
            </a:r>
          </a:p>
          <a:p>
            <a:pPr eaLnBrk="1" hangingPunct="1"/>
            <a:r>
              <a:rPr lang="en-US" sz="2400" dirty="0"/>
              <a:t>If busy time &gt; 8 cycles you have to wait</a:t>
            </a:r>
          </a:p>
          <a:p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DFC8F-076F-4F20-AF26-4817DD68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7EF82-9B48-439B-8EE2-F5EBE9FB583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E4A3A-66D1-4514-AD29-D0923A7E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E7D0A1-A73D-42CF-A2FF-B164DAB56491}"/>
              </a:ext>
            </a:extLst>
          </p:cNvPr>
          <p:cNvSpPr/>
          <p:nvPr/>
        </p:nvSpPr>
        <p:spPr>
          <a:xfrm>
            <a:off x="5575111" y="4080681"/>
            <a:ext cx="668740" cy="709683"/>
          </a:xfrm>
          <a:prstGeom prst="ellipse">
            <a:avLst/>
          </a:prstGeom>
          <a:noFill/>
          <a:ln>
            <a:solidFill>
              <a:srgbClr val="FF0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27D682-3ECD-455D-BE39-604D2EE96BB0}"/>
              </a:ext>
            </a:extLst>
          </p:cNvPr>
          <p:cNvSpPr/>
          <p:nvPr/>
        </p:nvSpPr>
        <p:spPr>
          <a:xfrm>
            <a:off x="8450238" y="4080681"/>
            <a:ext cx="668739" cy="709683"/>
          </a:xfrm>
          <a:prstGeom prst="ellipse">
            <a:avLst/>
          </a:prstGeom>
          <a:noFill/>
          <a:ln>
            <a:solidFill>
              <a:srgbClr val="FF0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program: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Data-level parallel architectures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Vector machine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SIMD</a:t>
            </a:r>
            <a:r>
              <a:rPr lang="en-US" b="1" dirty="0"/>
              <a:t> (Single Instruction Multiple Data) processors</a:t>
            </a:r>
          </a:p>
          <a:p>
            <a:pPr lvl="1"/>
            <a:r>
              <a:rPr lang="en-US" b="1" dirty="0"/>
              <a:t>sub-word parallelism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GPU</a:t>
            </a:r>
            <a:r>
              <a:rPr lang="en-US" dirty="0"/>
              <a:t> (Graphic Processing </a:t>
            </a:r>
            <a:r>
              <a:rPr lang="en-US"/>
              <a:t>Unit); see earlier slides</a:t>
            </a: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Material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Book of Hennessy &amp; Patterson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Study: Chapter 4: 4.1-4.7</a:t>
            </a:r>
          </a:p>
          <a:p>
            <a:pPr lvl="1"/>
            <a:r>
              <a:rPr lang="en-US" dirty="0"/>
              <a:t>(extra material: app G: vector </a:t>
            </a:r>
            <a:r>
              <a:rPr lang="en-US"/>
              <a:t>processors)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02FF37-C8B0-4A3D-8335-4BBE90980D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588" y="3309698"/>
            <a:ext cx="2693857" cy="331970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F94464-2CAD-475B-AE36-D6345E43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E56D2-65A4-4DA7-9953-CD505B8D5506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5B91F-F8E3-41D2-B5A0-BACEC32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8 memory banks, busy time 6 cycles, memory latency 12 cycles</a:t>
            </a:r>
          </a:p>
          <a:p>
            <a:pPr lvl="1"/>
            <a:r>
              <a:rPr lang="en-US"/>
              <a:t>Q</a:t>
            </a:r>
            <a:r>
              <a:rPr lang="en-US" dirty="0"/>
              <a:t>: how long does it take to complete a 64-element vector load</a:t>
            </a:r>
          </a:p>
          <a:p>
            <a:pPr marL="1416050" lvl="2" indent="-457200">
              <a:buFont typeface="+mj-lt"/>
              <a:buAutoNum type="alphaLcParenR"/>
            </a:pPr>
            <a:r>
              <a:rPr lang="en-US" dirty="0"/>
              <a:t>with stride 1</a:t>
            </a:r>
          </a:p>
          <a:p>
            <a:pPr marL="1416050" lvl="2" indent="-457200">
              <a:buFont typeface="+mj-lt"/>
              <a:buAutoNum type="alphaLcParenR"/>
            </a:pPr>
            <a:r>
              <a:rPr lang="en-US" dirty="0"/>
              <a:t>with stride 32</a:t>
            </a:r>
          </a:p>
          <a:p>
            <a:r>
              <a:rPr lang="en-US"/>
              <a:t>Answers</a:t>
            </a:r>
            <a:endParaRPr lang="en-US" dirty="0"/>
          </a:p>
          <a:p>
            <a:pPr marL="939800" lvl="1" indent="-457200">
              <a:buFont typeface="+mj-lt"/>
              <a:buAutoNum type="alphaLcParenR"/>
            </a:pPr>
            <a:r>
              <a:rPr lang="en-US" dirty="0"/>
              <a:t>stride 1: </a:t>
            </a:r>
            <a:br>
              <a:rPr lang="en-US" dirty="0"/>
            </a:br>
            <a:r>
              <a:rPr lang="en-US" dirty="0"/>
              <a:t>12+64 = 76 cycles (= 1.2 cycles/element)</a:t>
            </a:r>
          </a:p>
          <a:p>
            <a:pPr marL="939800" lvl="1" indent="-457200">
              <a:buFont typeface="+mj-lt"/>
              <a:buAutoNum type="alphaLcParenR"/>
            </a:pPr>
            <a:r>
              <a:rPr lang="en-US" dirty="0"/>
              <a:t>stride 32</a:t>
            </a:r>
            <a:r>
              <a:rPr lang="en-US"/>
              <a:t>: </a:t>
            </a:r>
            <a:br>
              <a:rPr lang="en-US"/>
            </a:br>
            <a:r>
              <a:rPr lang="en-US"/>
              <a:t>Since </a:t>
            </a:r>
            <a:r>
              <a:rPr lang="en-US" dirty="0"/>
              <a:t>32 = 4*8, every access goes to the same bank ! Every access after the first has to wait the 6 cycles busy time =&gt; </a:t>
            </a:r>
            <a:br>
              <a:rPr lang="en-US" dirty="0"/>
            </a:br>
            <a:r>
              <a:rPr lang="en-US" dirty="0"/>
              <a:t>12+1+6*63 = 391 cycles (=6.1 cycles/element)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E94ED-2C35-4A9B-83FA-6E468D75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1C03F-53E5-4BEB-8EE7-86B1B5441B4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24904-955A-4FA3-92F8-24F0629D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B4FA35-FDDC-493B-8868-7054CD21E252}"/>
              </a:ext>
            </a:extLst>
          </p:cNvPr>
          <p:cNvGrpSpPr/>
          <p:nvPr/>
        </p:nvGrpSpPr>
        <p:grpSpPr>
          <a:xfrm>
            <a:off x="7895726" y="3569480"/>
            <a:ext cx="3991474" cy="927457"/>
            <a:chOff x="7895726" y="3569480"/>
            <a:chExt cx="3991474" cy="92745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81199D3-7D2F-41A5-873D-B31F63E66600}"/>
                </a:ext>
              </a:extLst>
            </p:cNvPr>
            <p:cNvCxnSpPr>
              <a:cxnSpLocks/>
            </p:cNvCxnSpPr>
            <p:nvPr/>
          </p:nvCxnSpPr>
          <p:spPr>
            <a:xfrm>
              <a:off x="8052179" y="4367284"/>
              <a:ext cx="3835021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AF9614D-60F1-4401-B832-0C66F6A0311E}"/>
                </a:ext>
              </a:extLst>
            </p:cNvPr>
            <p:cNvCxnSpPr/>
            <p:nvPr/>
          </p:nvCxnSpPr>
          <p:spPr>
            <a:xfrm>
              <a:off x="8052179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63964B5-B88A-4392-9FB5-180D1C4D18CA}"/>
                </a:ext>
              </a:extLst>
            </p:cNvPr>
            <p:cNvCxnSpPr/>
            <p:nvPr/>
          </p:nvCxnSpPr>
          <p:spPr>
            <a:xfrm>
              <a:off x="8354704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C400BA-DB53-42F7-8E76-3FE1ED82D7A6}"/>
                </a:ext>
              </a:extLst>
            </p:cNvPr>
            <p:cNvCxnSpPr/>
            <p:nvPr/>
          </p:nvCxnSpPr>
          <p:spPr>
            <a:xfrm>
              <a:off x="10240369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EECAA30-B076-4FDA-A389-D2969F94ADD9}"/>
                </a:ext>
              </a:extLst>
            </p:cNvPr>
            <p:cNvCxnSpPr/>
            <p:nvPr/>
          </p:nvCxnSpPr>
          <p:spPr>
            <a:xfrm>
              <a:off x="10583837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615ACD8-9829-4263-B806-B83644A0EC1E}"/>
                </a:ext>
              </a:extLst>
            </p:cNvPr>
            <p:cNvCxnSpPr/>
            <p:nvPr/>
          </p:nvCxnSpPr>
          <p:spPr>
            <a:xfrm>
              <a:off x="10927305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0BF2949-A55B-435F-88A5-12E577EC7F3A}"/>
                </a:ext>
              </a:extLst>
            </p:cNvPr>
            <p:cNvCxnSpPr/>
            <p:nvPr/>
          </p:nvCxnSpPr>
          <p:spPr>
            <a:xfrm>
              <a:off x="11270773" y="4080681"/>
              <a:ext cx="0" cy="416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C4A236-AF1D-4801-88EC-73A1ACE97045}"/>
                </a:ext>
              </a:extLst>
            </p:cNvPr>
            <p:cNvSpPr txBox="1"/>
            <p:nvPr/>
          </p:nvSpPr>
          <p:spPr>
            <a:xfrm>
              <a:off x="7895726" y="35839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0</a:t>
              </a:r>
              <a:endParaRPr lang="nl-NL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E3799C-C0EB-4F1F-B05D-55900D5F7DEB}"/>
                </a:ext>
              </a:extLst>
            </p:cNvPr>
            <p:cNvSpPr txBox="1"/>
            <p:nvPr/>
          </p:nvSpPr>
          <p:spPr>
            <a:xfrm>
              <a:off x="8204579" y="35694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</a:t>
              </a:r>
              <a:endParaRPr lang="nl-NL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225303-A7CC-414E-B578-FEC2B6E0FFAD}"/>
                </a:ext>
              </a:extLst>
            </p:cNvPr>
            <p:cNvSpPr txBox="1"/>
            <p:nvPr/>
          </p:nvSpPr>
          <p:spPr>
            <a:xfrm>
              <a:off x="9969689" y="358169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13</a:t>
              </a:r>
              <a:endParaRPr lang="nl-NL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053D3B4-103B-4C07-B3F3-3DD14171BE32}"/>
                </a:ext>
              </a:extLst>
            </p:cNvPr>
            <p:cNvSpPr txBox="1"/>
            <p:nvPr/>
          </p:nvSpPr>
          <p:spPr>
            <a:xfrm>
              <a:off x="9023014" y="395701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12</a:t>
              </a:r>
              <a:endParaRPr lang="nl-NL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80A923-2500-4014-88AA-FB41DD0FC2F4}"/>
                </a:ext>
              </a:extLst>
            </p:cNvPr>
            <p:cNvSpPr txBox="1"/>
            <p:nvPr/>
          </p:nvSpPr>
          <p:spPr>
            <a:xfrm>
              <a:off x="10342662" y="35839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14</a:t>
              </a:r>
              <a:endParaRPr lang="nl-NL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A98E85-7638-4B91-B171-0D38E338E576}"/>
                </a:ext>
              </a:extLst>
            </p:cNvPr>
            <p:cNvSpPr txBox="1"/>
            <p:nvPr/>
          </p:nvSpPr>
          <p:spPr>
            <a:xfrm>
              <a:off x="10715635" y="35694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15</a:t>
              </a:r>
              <a:endParaRPr lang="nl-NL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8ED844A-7CFB-4079-AA33-17093DB38961}"/>
              </a:ext>
            </a:extLst>
          </p:cNvPr>
          <p:cNvSpPr txBox="1"/>
          <p:nvPr/>
        </p:nvSpPr>
        <p:spPr>
          <a:xfrm>
            <a:off x="11348482" y="442642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cycle</a:t>
            </a:r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Scatter-Gather: </a:t>
            </a:r>
            <a:r>
              <a:rPr lang="en-US">
                <a:solidFill>
                  <a:srgbClr val="FF0333"/>
                </a:solidFill>
              </a:rPr>
              <a:t>Indirect Vector Access</a:t>
            </a:r>
            <a:endParaRPr lang="en-AU">
              <a:solidFill>
                <a:srgbClr val="FF0333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343770"/>
            <a:ext cx="11684000" cy="513323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n-NO" sz="2800" dirty="0"/>
              <a:t>	</a:t>
            </a:r>
            <a:r>
              <a:rPr lang="nn-NO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(i = 0; i &lt; n; i=i+1)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K[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K[</a:t>
            </a:r>
            <a:r>
              <a:rPr lang="en-US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 + C[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</a:t>
            </a:r>
            <a:r>
              <a:rPr lang="en-US" sz="2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];  </a:t>
            </a:r>
            <a:r>
              <a:rPr lang="en-US" sz="2000" i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indirect memory accesses</a:t>
            </a:r>
            <a:endParaRPr lang="en-US" sz="2000" dirty="0"/>
          </a:p>
          <a:p>
            <a:pPr eaLnBrk="1" hangingPunct="1"/>
            <a:r>
              <a:rPr lang="en-US" sz="2800" dirty="0"/>
              <a:t>Use index vector to load e.g. only the non-zero elements of A into vector </a:t>
            </a:r>
            <a:r>
              <a:rPr lang="en-US" sz="2800" err="1"/>
              <a:t>Va</a:t>
            </a:r>
            <a:r>
              <a:rPr lang="en-US" sz="2800"/>
              <a:t>:</a:t>
            </a:r>
          </a:p>
          <a:p>
            <a:pPr eaLnBrk="1" hangingPunct="1"/>
            <a:endParaRPr lang="en-US" sz="2800" dirty="0"/>
          </a:p>
          <a:p>
            <a:pPr eaLnBrk="1" hangingPunct="1">
              <a:buNone/>
            </a:pPr>
            <a:r>
              <a:rPr lang="en-US" sz="2800"/>
              <a:t>	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Vk, Rk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	;load K</a:t>
            </a:r>
          </a:p>
          <a:p>
            <a:pPr eaLnBrk="1" hangingPunct="1">
              <a:buNone/>
            </a:pP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8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LVI</a:t>
            </a:r>
            <a:r>
              <a:rPr lang="it-IT" sz="28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	 Va</a:t>
            </a:r>
            <a:r>
              <a:rPr lang="it-IT" sz="28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, (Ra+</a:t>
            </a:r>
            <a:r>
              <a:rPr lang="it-IT" sz="28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Vk)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;load A[</a:t>
            </a: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K[]]</a:t>
            </a:r>
            <a:endParaRPr lang="it-IT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LV	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Vm, Rm	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;load M</a:t>
            </a:r>
          </a:p>
          <a:p>
            <a:pPr eaLnBrk="1" hangingPunct="1"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LVI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 Vc,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2800" b="1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Vm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		;load C[M[]]</a:t>
            </a:r>
          </a:p>
          <a:p>
            <a:pPr eaLnBrk="1" hangingPunct="1">
              <a:buNone/>
            </a:pP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ADDVV</a:t>
            </a: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.D Va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Va, Vc	</a:t>
            </a: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 them</a:t>
            </a:r>
          </a:p>
          <a:p>
            <a:pPr eaLnBrk="1" hangingPunct="1">
              <a:buNone/>
            </a:pP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8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SVI</a:t>
            </a:r>
            <a:r>
              <a:rPr lang="it-IT" sz="28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	 (</a:t>
            </a:r>
            <a:r>
              <a:rPr lang="it-IT" sz="28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Ra+Vk), Va	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8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it-IT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store A[K[]]</a:t>
            </a:r>
            <a:endParaRPr lang="en-US" sz="28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01E79-B99D-4C88-A596-8ECA64BC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288C9-2713-4A37-AE5B-8F68D0B12799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242BF8-2071-40AC-A419-4E1433D7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SIMD architecture exploiting </a:t>
            </a:r>
            <a:r>
              <a:rPr lang="en-US">
                <a:solidFill>
                  <a:srgbClr val="FF0000"/>
                </a:solidFill>
              </a:rPr>
              <a:t>Sub-word </a:t>
            </a:r>
            <a:r>
              <a:rPr lang="en-US" dirty="0">
                <a:solidFill>
                  <a:srgbClr val="FF0000"/>
                </a:solidFill>
              </a:rPr>
              <a:t>Parallelism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word into multiple parts (sub-words) and perform operations on these parts </a:t>
            </a:r>
            <a:r>
              <a:rPr lang="en-US"/>
              <a:t>in parallel</a:t>
            </a:r>
          </a:p>
          <a:p>
            <a:endParaRPr lang="en-US"/>
          </a:p>
          <a:p>
            <a:r>
              <a:rPr lang="en-US"/>
              <a:t>E.g VectorAdd of 16 parallel Adds: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040E6-4F4D-4574-828D-4C147546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6FFCC-6A36-4CEF-ADA1-13F0922C50F6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1C3B5-ADB6-4BEF-9E54-EDB94927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7F7EB1-795E-4CA3-B4C9-2DE54340BA1D}"/>
              </a:ext>
            </a:extLst>
          </p:cNvPr>
          <p:cNvGrpSpPr/>
          <p:nvPr/>
        </p:nvGrpSpPr>
        <p:grpSpPr>
          <a:xfrm>
            <a:off x="886759" y="3772380"/>
            <a:ext cx="8652538" cy="1584176"/>
            <a:chOff x="539552" y="5013176"/>
            <a:chExt cx="8652538" cy="15841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9D51B6-40A5-482D-BE9C-C8DFF425C721}"/>
                </a:ext>
              </a:extLst>
            </p:cNvPr>
            <p:cNvSpPr/>
            <p:nvPr/>
          </p:nvSpPr>
          <p:spPr bwMode="auto">
            <a:xfrm>
              <a:off x="539552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AE87A5-7469-48AC-A9CC-2CA7C22A841D}"/>
                </a:ext>
              </a:extLst>
            </p:cNvPr>
            <p:cNvSpPr/>
            <p:nvPr/>
          </p:nvSpPr>
          <p:spPr bwMode="auto">
            <a:xfrm>
              <a:off x="1043608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D495EF-2E2A-4DE1-8639-FD7DDFD1182A}"/>
                </a:ext>
              </a:extLst>
            </p:cNvPr>
            <p:cNvSpPr/>
            <p:nvPr/>
          </p:nvSpPr>
          <p:spPr bwMode="auto">
            <a:xfrm>
              <a:off x="1547664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CA9059-FC13-409C-B671-482F2A1AB77C}"/>
                </a:ext>
              </a:extLst>
            </p:cNvPr>
            <p:cNvSpPr/>
            <p:nvPr/>
          </p:nvSpPr>
          <p:spPr bwMode="auto">
            <a:xfrm>
              <a:off x="2051720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E37D82-4108-41E1-B7EA-1D9C7A5D3A58}"/>
                </a:ext>
              </a:extLst>
            </p:cNvPr>
            <p:cNvSpPr/>
            <p:nvPr/>
          </p:nvSpPr>
          <p:spPr bwMode="auto">
            <a:xfrm>
              <a:off x="2555776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ABB266-14D8-404C-B1D9-C38EBE974E43}"/>
                </a:ext>
              </a:extLst>
            </p:cNvPr>
            <p:cNvSpPr/>
            <p:nvPr/>
          </p:nvSpPr>
          <p:spPr bwMode="auto">
            <a:xfrm>
              <a:off x="3059832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A61273-683A-4DB3-9206-CA5680244753}"/>
                </a:ext>
              </a:extLst>
            </p:cNvPr>
            <p:cNvSpPr/>
            <p:nvPr/>
          </p:nvSpPr>
          <p:spPr bwMode="auto">
            <a:xfrm>
              <a:off x="3563888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5F2628-5215-48FE-B581-4245399E9A7B}"/>
                </a:ext>
              </a:extLst>
            </p:cNvPr>
            <p:cNvSpPr/>
            <p:nvPr/>
          </p:nvSpPr>
          <p:spPr bwMode="auto">
            <a:xfrm>
              <a:off x="4067944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0D05BD7-A9FD-4725-B8C8-7F2476F2D95F}"/>
                </a:ext>
              </a:extLst>
            </p:cNvPr>
            <p:cNvSpPr/>
            <p:nvPr/>
          </p:nvSpPr>
          <p:spPr bwMode="auto">
            <a:xfrm>
              <a:off x="4572000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3AA114-1E5B-4125-8CF8-912D17088B5D}"/>
                </a:ext>
              </a:extLst>
            </p:cNvPr>
            <p:cNvSpPr/>
            <p:nvPr/>
          </p:nvSpPr>
          <p:spPr bwMode="auto">
            <a:xfrm>
              <a:off x="5076056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2E7BFB-DFB3-4411-84BE-19DF76FEBD6A}"/>
                </a:ext>
              </a:extLst>
            </p:cNvPr>
            <p:cNvSpPr/>
            <p:nvPr/>
          </p:nvSpPr>
          <p:spPr bwMode="auto">
            <a:xfrm>
              <a:off x="5580112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BBF9932-541E-48FE-BB61-71F0FA99680A}"/>
                </a:ext>
              </a:extLst>
            </p:cNvPr>
            <p:cNvSpPr/>
            <p:nvPr/>
          </p:nvSpPr>
          <p:spPr bwMode="auto">
            <a:xfrm>
              <a:off x="6084168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9FA55B-80CC-464E-9E83-F6611E0A89B9}"/>
                </a:ext>
              </a:extLst>
            </p:cNvPr>
            <p:cNvSpPr/>
            <p:nvPr/>
          </p:nvSpPr>
          <p:spPr bwMode="auto">
            <a:xfrm>
              <a:off x="6588224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B0AB0D9-336E-4945-9020-DEFD921C379F}"/>
                </a:ext>
              </a:extLst>
            </p:cNvPr>
            <p:cNvSpPr/>
            <p:nvPr/>
          </p:nvSpPr>
          <p:spPr bwMode="auto">
            <a:xfrm>
              <a:off x="7092280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5BB8CCF-9BE9-4EC8-AD0D-273A20405428}"/>
                </a:ext>
              </a:extLst>
            </p:cNvPr>
            <p:cNvSpPr/>
            <p:nvPr/>
          </p:nvSpPr>
          <p:spPr bwMode="auto">
            <a:xfrm>
              <a:off x="7596336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0827220-347A-4146-862A-E169E3177026}"/>
                </a:ext>
              </a:extLst>
            </p:cNvPr>
            <p:cNvSpPr/>
            <p:nvPr/>
          </p:nvSpPr>
          <p:spPr bwMode="auto">
            <a:xfrm>
              <a:off x="8100392" y="5013176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9F33D28-FA4F-4845-AF5C-C43014879668}"/>
                </a:ext>
              </a:extLst>
            </p:cNvPr>
            <p:cNvSpPr/>
            <p:nvPr/>
          </p:nvSpPr>
          <p:spPr bwMode="auto">
            <a:xfrm>
              <a:off x="539552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9B87B29-90B3-42A6-B0EF-D1EED2980761}"/>
                </a:ext>
              </a:extLst>
            </p:cNvPr>
            <p:cNvSpPr/>
            <p:nvPr/>
          </p:nvSpPr>
          <p:spPr bwMode="auto">
            <a:xfrm>
              <a:off x="1043608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582C549-E0E7-4B1F-ADD9-314CFF4E88E4}"/>
                </a:ext>
              </a:extLst>
            </p:cNvPr>
            <p:cNvSpPr/>
            <p:nvPr/>
          </p:nvSpPr>
          <p:spPr bwMode="auto">
            <a:xfrm>
              <a:off x="1547664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6EFF958-4AB7-4FF2-8922-A2CB120941C6}"/>
                </a:ext>
              </a:extLst>
            </p:cNvPr>
            <p:cNvSpPr/>
            <p:nvPr/>
          </p:nvSpPr>
          <p:spPr bwMode="auto">
            <a:xfrm>
              <a:off x="2051720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8E31246-06BF-4716-B1B0-9BF18D077E65}"/>
                </a:ext>
              </a:extLst>
            </p:cNvPr>
            <p:cNvSpPr/>
            <p:nvPr/>
          </p:nvSpPr>
          <p:spPr bwMode="auto">
            <a:xfrm>
              <a:off x="2555776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CB50A01-5E1C-4003-A5AD-16AFD8E5DC9A}"/>
                </a:ext>
              </a:extLst>
            </p:cNvPr>
            <p:cNvSpPr/>
            <p:nvPr/>
          </p:nvSpPr>
          <p:spPr bwMode="auto">
            <a:xfrm>
              <a:off x="3059832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0A4A45E-ABD2-428E-B018-04B5A21232B0}"/>
                </a:ext>
              </a:extLst>
            </p:cNvPr>
            <p:cNvSpPr/>
            <p:nvPr/>
          </p:nvSpPr>
          <p:spPr bwMode="auto">
            <a:xfrm>
              <a:off x="3563888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45CE51-40CE-4B2D-9521-BBF59B896D01}"/>
                </a:ext>
              </a:extLst>
            </p:cNvPr>
            <p:cNvSpPr/>
            <p:nvPr/>
          </p:nvSpPr>
          <p:spPr bwMode="auto">
            <a:xfrm>
              <a:off x="4067944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53AF86-F78E-468C-95EB-7DFAC7D3C4F5}"/>
                </a:ext>
              </a:extLst>
            </p:cNvPr>
            <p:cNvSpPr/>
            <p:nvPr/>
          </p:nvSpPr>
          <p:spPr bwMode="auto">
            <a:xfrm>
              <a:off x="4572000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75EADBA-2723-4323-8BD6-18EC7CB23AEC}"/>
                </a:ext>
              </a:extLst>
            </p:cNvPr>
            <p:cNvSpPr/>
            <p:nvPr/>
          </p:nvSpPr>
          <p:spPr bwMode="auto">
            <a:xfrm>
              <a:off x="5076056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38DF255-89A9-449D-B98A-34A4D2B335BF}"/>
                </a:ext>
              </a:extLst>
            </p:cNvPr>
            <p:cNvSpPr/>
            <p:nvPr/>
          </p:nvSpPr>
          <p:spPr bwMode="auto">
            <a:xfrm>
              <a:off x="5580112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D959C24-E7B4-4BBF-AD17-300940607EE9}"/>
                </a:ext>
              </a:extLst>
            </p:cNvPr>
            <p:cNvSpPr/>
            <p:nvPr/>
          </p:nvSpPr>
          <p:spPr bwMode="auto">
            <a:xfrm>
              <a:off x="6084168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38B0F44-D988-45B1-BFF5-8B12C1F5DC0B}"/>
                </a:ext>
              </a:extLst>
            </p:cNvPr>
            <p:cNvSpPr/>
            <p:nvPr/>
          </p:nvSpPr>
          <p:spPr bwMode="auto">
            <a:xfrm>
              <a:off x="6588224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435A037-13BB-47D2-A6FA-E60768DAA1C8}"/>
                </a:ext>
              </a:extLst>
            </p:cNvPr>
            <p:cNvSpPr/>
            <p:nvPr/>
          </p:nvSpPr>
          <p:spPr bwMode="auto">
            <a:xfrm>
              <a:off x="7092280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E69773-CE84-4888-8852-382F373489B3}"/>
                </a:ext>
              </a:extLst>
            </p:cNvPr>
            <p:cNvSpPr/>
            <p:nvPr/>
          </p:nvSpPr>
          <p:spPr bwMode="auto">
            <a:xfrm>
              <a:off x="7596336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8CFA5AA-BF1A-4434-B4C3-D7EDF04B60C6}"/>
                </a:ext>
              </a:extLst>
            </p:cNvPr>
            <p:cNvSpPr/>
            <p:nvPr/>
          </p:nvSpPr>
          <p:spPr bwMode="auto">
            <a:xfrm>
              <a:off x="8100392" y="551723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8E5E619-12E0-40DA-A827-30C6A1DE215D}"/>
                </a:ext>
              </a:extLst>
            </p:cNvPr>
            <p:cNvSpPr/>
            <p:nvPr/>
          </p:nvSpPr>
          <p:spPr bwMode="auto">
            <a:xfrm>
              <a:off x="539552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7D1B151-4650-4DEE-A1ED-3EF7E3B448FC}"/>
                </a:ext>
              </a:extLst>
            </p:cNvPr>
            <p:cNvSpPr/>
            <p:nvPr/>
          </p:nvSpPr>
          <p:spPr bwMode="auto">
            <a:xfrm>
              <a:off x="1043608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91A86EF-C60E-4AB3-8DFA-D6152E0902C7}"/>
                </a:ext>
              </a:extLst>
            </p:cNvPr>
            <p:cNvSpPr/>
            <p:nvPr/>
          </p:nvSpPr>
          <p:spPr bwMode="auto">
            <a:xfrm>
              <a:off x="1547664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890548-1D4E-47C0-9DA1-21FFCB743F67}"/>
                </a:ext>
              </a:extLst>
            </p:cNvPr>
            <p:cNvSpPr/>
            <p:nvPr/>
          </p:nvSpPr>
          <p:spPr bwMode="auto">
            <a:xfrm>
              <a:off x="2051720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069C9B-1B4C-484D-B143-AACD5F69C3E0}"/>
                </a:ext>
              </a:extLst>
            </p:cNvPr>
            <p:cNvSpPr/>
            <p:nvPr/>
          </p:nvSpPr>
          <p:spPr bwMode="auto">
            <a:xfrm>
              <a:off x="2555776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4C38FB3-AFF7-46E2-9B97-36491BF4CC33}"/>
                </a:ext>
              </a:extLst>
            </p:cNvPr>
            <p:cNvSpPr/>
            <p:nvPr/>
          </p:nvSpPr>
          <p:spPr bwMode="auto">
            <a:xfrm>
              <a:off x="3059832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6A0D05B-C295-4DAD-AEF6-7AA0C5E365A8}"/>
                </a:ext>
              </a:extLst>
            </p:cNvPr>
            <p:cNvSpPr/>
            <p:nvPr/>
          </p:nvSpPr>
          <p:spPr bwMode="auto">
            <a:xfrm>
              <a:off x="3563888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E274548-AA11-45D4-8ED0-D4FFBA47B22A}"/>
                </a:ext>
              </a:extLst>
            </p:cNvPr>
            <p:cNvSpPr/>
            <p:nvPr/>
          </p:nvSpPr>
          <p:spPr bwMode="auto">
            <a:xfrm>
              <a:off x="4067944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5899282-481E-4363-8EDF-9BD746038605}"/>
                </a:ext>
              </a:extLst>
            </p:cNvPr>
            <p:cNvSpPr/>
            <p:nvPr/>
          </p:nvSpPr>
          <p:spPr bwMode="auto">
            <a:xfrm>
              <a:off x="4572000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4CF7EE7-2407-459C-88A6-66977608861F}"/>
                </a:ext>
              </a:extLst>
            </p:cNvPr>
            <p:cNvSpPr/>
            <p:nvPr/>
          </p:nvSpPr>
          <p:spPr bwMode="auto">
            <a:xfrm>
              <a:off x="5076056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2C695E9-A035-4BAC-8313-48F41C0AAD5E}"/>
                </a:ext>
              </a:extLst>
            </p:cNvPr>
            <p:cNvSpPr/>
            <p:nvPr/>
          </p:nvSpPr>
          <p:spPr bwMode="auto">
            <a:xfrm>
              <a:off x="5580112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CB3B947-DBCB-4FCB-9A76-4A3F4D1AD2BA}"/>
                </a:ext>
              </a:extLst>
            </p:cNvPr>
            <p:cNvSpPr/>
            <p:nvPr/>
          </p:nvSpPr>
          <p:spPr bwMode="auto">
            <a:xfrm>
              <a:off x="6084168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0471FC5-0540-49EE-8067-0C9DF6E97FD2}"/>
                </a:ext>
              </a:extLst>
            </p:cNvPr>
            <p:cNvSpPr/>
            <p:nvPr/>
          </p:nvSpPr>
          <p:spPr bwMode="auto">
            <a:xfrm>
              <a:off x="6588224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EA3BDB9-25E9-43CA-924A-7051112107DF}"/>
                </a:ext>
              </a:extLst>
            </p:cNvPr>
            <p:cNvSpPr/>
            <p:nvPr/>
          </p:nvSpPr>
          <p:spPr bwMode="auto">
            <a:xfrm>
              <a:off x="7092280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CF2D5C1-2130-4F02-9F9B-92E8BE658DB9}"/>
                </a:ext>
              </a:extLst>
            </p:cNvPr>
            <p:cNvSpPr/>
            <p:nvPr/>
          </p:nvSpPr>
          <p:spPr bwMode="auto">
            <a:xfrm>
              <a:off x="7596336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B483D56-3608-4B1E-9670-E532E50CA4E0}"/>
                </a:ext>
              </a:extLst>
            </p:cNvPr>
            <p:cNvSpPr/>
            <p:nvPr/>
          </p:nvSpPr>
          <p:spPr bwMode="auto">
            <a:xfrm>
              <a:off x="8100392" y="6237312"/>
              <a:ext cx="504056" cy="36004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4400" eaLnBrk="0" hangingPunct="0"/>
              <a:endParaRPr lang="en-US" sz="2400">
                <a:latin typeface="Comic Sans MS" pitchFamily="66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3416D84-C6E4-4C02-A857-C5D6D38B7BCC}"/>
                </a:ext>
              </a:extLst>
            </p:cNvPr>
            <p:cNvCxnSpPr/>
            <p:nvPr/>
          </p:nvCxnSpPr>
          <p:spPr bwMode="auto">
            <a:xfrm>
              <a:off x="539552" y="6021288"/>
              <a:ext cx="8064896" cy="0"/>
            </a:xfrm>
            <a:prstGeom prst="lin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AF87772-7784-4C29-8EF2-63277D9FB249}"/>
                </a:ext>
              </a:extLst>
            </p:cNvPr>
            <p:cNvSpPr txBox="1"/>
            <p:nvPr/>
          </p:nvSpPr>
          <p:spPr>
            <a:xfrm>
              <a:off x="8738120" y="5661248"/>
              <a:ext cx="4539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SIMD Implementations</a:t>
            </a:r>
            <a:endParaRPr lang="en-AU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Implementations:</a:t>
            </a:r>
          </a:p>
          <a:p>
            <a:pPr lvl="1" eaLnBrk="1" hangingPunct="1"/>
            <a:r>
              <a:rPr lang="en-US" dirty="0"/>
              <a:t>Intel MMX (1996)</a:t>
            </a:r>
          </a:p>
          <a:p>
            <a:pPr lvl="2" eaLnBrk="1" hangingPunct="1"/>
            <a:r>
              <a:rPr lang="en-US" dirty="0"/>
              <a:t>Eight 8-bit integer ops or four 16-bit integer ops</a:t>
            </a:r>
          </a:p>
          <a:p>
            <a:pPr lvl="1" eaLnBrk="1" hangingPunct="1"/>
            <a:r>
              <a:rPr lang="en-US" dirty="0"/>
              <a:t>Streaming SIMD Extensions (SSE, 1999)</a:t>
            </a:r>
          </a:p>
          <a:p>
            <a:pPr lvl="2" eaLnBrk="1" hangingPunct="1"/>
            <a:r>
              <a:rPr lang="en-US" dirty="0"/>
              <a:t>Eight 16-bit integer ops</a:t>
            </a:r>
          </a:p>
          <a:p>
            <a:pPr lvl="2" eaLnBrk="1" hangingPunct="1"/>
            <a:r>
              <a:rPr lang="en-US" dirty="0"/>
              <a:t>Four 32-bit integer/</a:t>
            </a:r>
            <a:r>
              <a:rPr lang="en-US" dirty="0" err="1"/>
              <a:t>fp</a:t>
            </a:r>
            <a:r>
              <a:rPr lang="en-US" dirty="0"/>
              <a:t> ops or two 64-bit integer/</a:t>
            </a:r>
            <a:r>
              <a:rPr lang="en-US" dirty="0" err="1"/>
              <a:t>fp</a:t>
            </a:r>
            <a:r>
              <a:rPr lang="en-US" dirty="0"/>
              <a:t> ops</a:t>
            </a:r>
          </a:p>
          <a:p>
            <a:pPr lvl="1" eaLnBrk="1" hangingPunct="1"/>
            <a:r>
              <a:rPr lang="en-US" dirty="0"/>
              <a:t>Advanced Vector Extensions (AVE, 2010)</a:t>
            </a:r>
          </a:p>
          <a:p>
            <a:pPr lvl="2" eaLnBrk="1" hangingPunct="1"/>
            <a:r>
              <a:rPr lang="en-US" dirty="0"/>
              <a:t>Four 64-bit integer/</a:t>
            </a:r>
            <a:r>
              <a:rPr lang="en-US" dirty="0" err="1"/>
              <a:t>fp</a:t>
            </a:r>
            <a:r>
              <a:rPr lang="en-US" dirty="0"/>
              <a:t> ops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Operands must be consecutive and aligned memory locations</a:t>
            </a:r>
          </a:p>
          <a:p>
            <a:pPr lvl="1" eaLnBrk="1" hangingPunct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D2087-7A7E-4B0C-A5A2-C57E6408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5CF98-49BA-4AE9-B392-909F2F18A809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D9DDE0-7FBB-4365-A102-5FD0E9BA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SIMD Extensions</a:t>
            </a:r>
            <a:endParaRPr lang="en-AU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Media applications operate on data types narrower than the native word size</a:t>
            </a:r>
          </a:p>
          <a:p>
            <a:pPr lvl="1" eaLnBrk="1" hangingPunct="1"/>
            <a:r>
              <a:rPr lang="en-US" dirty="0"/>
              <a:t>Example:  disconnect carry chains to “partition” adder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sz="2400" dirty="0"/>
              <a:t>Limitations, compared to vector instructions:</a:t>
            </a:r>
          </a:p>
          <a:p>
            <a:pPr lvl="1" eaLnBrk="1" hangingPunct="1"/>
            <a:r>
              <a:rPr lang="en-US" dirty="0"/>
              <a:t>Number of data operands encoded</a:t>
            </a:r>
            <a:br>
              <a:rPr lang="en-US" dirty="0"/>
            </a:br>
            <a:r>
              <a:rPr lang="en-US" dirty="0"/>
              <a:t>into op code</a:t>
            </a:r>
          </a:p>
          <a:p>
            <a:pPr lvl="1" eaLnBrk="1" hangingPunct="1"/>
            <a:r>
              <a:rPr lang="en-US" dirty="0"/>
              <a:t>No sophisticated addressing </a:t>
            </a:r>
            <a:br>
              <a:rPr lang="en-US" dirty="0"/>
            </a:br>
            <a:r>
              <a:rPr lang="en-US" dirty="0"/>
              <a:t>modes (</a:t>
            </a:r>
            <a:r>
              <a:rPr lang="en-US" dirty="0" err="1"/>
              <a:t>strided</a:t>
            </a:r>
            <a:r>
              <a:rPr lang="en-US" dirty="0"/>
              <a:t>, scatter-gather)</a:t>
            </a:r>
          </a:p>
          <a:p>
            <a:pPr lvl="1" eaLnBrk="1" hangingPunct="1"/>
            <a:r>
              <a:rPr lang="en-US" dirty="0"/>
              <a:t>No mask registers</a:t>
            </a:r>
          </a:p>
        </p:txBody>
      </p:sp>
      <p:pic>
        <p:nvPicPr>
          <p:cNvPr id="80898" name="Picture 2" descr="http://www.alvie.com/zpuino/images/adder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9104" y="2273693"/>
            <a:ext cx="4644627" cy="458430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 bwMode="auto">
          <a:xfrm rot="16200000" flipH="1">
            <a:off x="9696400" y="4869160"/>
            <a:ext cx="144016" cy="144016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AC206-066E-4C4B-ADE9-5C390A49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3AB63-16A1-4E73-971B-E8885FB298A6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7075F1-4C03-4680-8F16-8EF33A90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70529"/>
            <a:ext cx="11379200" cy="685800"/>
          </a:xfrm>
        </p:spPr>
        <p:txBody>
          <a:bodyPr/>
          <a:lstStyle/>
          <a:p>
            <a:pPr eaLnBrk="1" hangingPunct="1"/>
            <a:r>
              <a:rPr lang="en-US"/>
              <a:t>Example SIMD Code: DXPY:  (double) Y = a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×</a:t>
            </a:r>
            <a:r>
              <a:rPr lang="en-US"/>
              <a:t>X + Y </a:t>
            </a:r>
            <a:endParaRPr lang="en-AU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999" y="727075"/>
            <a:ext cx="11379199" cy="5403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/>
              <a:t>	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L.D		F0,a		;load scalar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MOV		F1, F0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 a into F1 for SIMD MUL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MOV		F2, F0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 a into F2 for SIMD MUL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MOV		F3, F0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 a into F3 for SIMD MUL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DADDIU	R4,Rx,#512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;final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address to load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L.4D </a:t>
            </a:r>
            <a:r>
              <a:rPr lang="en-US" sz="20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	F4,0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[Rx]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;load X[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], X[i+1], X[i+2], X[i+3]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MUL.4D	F4,F4,F0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a×X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a×X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[i+1],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a×X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[i+2],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a×X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[i+3]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L.4D</a:t>
            </a:r>
            <a:r>
              <a:rPr lang="es-ES" sz="20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	F8,0</a:t>
            </a:r>
            <a:r>
              <a:rPr lang="es-E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2000" b="1" dirty="0" err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s-E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s-E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;load Y[i], Y[i+1], Y[i+2], Y[i+3]</a:t>
            </a:r>
          </a:p>
          <a:p>
            <a:pPr eaLnBrk="1" hangingPunct="1">
              <a:buFont typeface="Wingdings" pitchFamily="2" charset="2"/>
              <a:buNone/>
            </a:pPr>
            <a:r>
              <a:rPr lang="nn-NO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ADD.4D	F8,F8,F4</a:t>
            </a:r>
            <a:r>
              <a:rPr lang="nn-NO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;a×X[i]+Y[i], ..., a×X[i+3]+Y[i+3]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S.4D</a:t>
            </a:r>
            <a:r>
              <a:rPr lang="en-US" sz="2000" b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	0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Ry</a:t>
            </a:r>
            <a:r>
              <a:rPr lang="en-US" sz="2000" b="1" dirty="0">
                <a:solidFill>
                  <a:srgbClr val="FF0333"/>
                </a:solidFill>
                <a:latin typeface="Courier New" pitchFamily="49" charset="0"/>
                <a:cs typeface="Courier New" pitchFamily="49" charset="0"/>
              </a:rPr>
              <a:t>],F8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;store in Y[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],Y[i+1],Y[i+2],Y[i+3]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DADDIU	Rx,Rx,#32	;increment index to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DADDIU	Ry,Ry,#32	;increment index to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DSUBU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R20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,R4,Rx	;compute bound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BNEZ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R20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;check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>
                <a:cs typeface="Courier New" pitchFamily="49" charset="0"/>
              </a:rPr>
              <a:t>Note: today we typically use separate vector registers instead of multiple scalars, as in above example!!</a:t>
            </a:r>
            <a:endParaRPr lang="en-US" sz="3600" b="1" dirty="0">
              <a:cs typeface="Courier New" pitchFamily="49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D386B-49C0-4FD0-8AE5-B14ED40D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7645" y="6573171"/>
            <a:ext cx="1524000" cy="228600"/>
          </a:xfrm>
        </p:spPr>
        <p:txBody>
          <a:bodyPr/>
          <a:lstStyle/>
          <a:p>
            <a:pPr>
              <a:defRPr/>
            </a:pPr>
            <a:fld id="{62B9CDC6-99EB-40A9-9182-28515624725D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77EC09-3478-4B49-B246-C678041C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59FF5A6-A9F5-4095-AEA4-19FD395A0E1F}"/>
              </a:ext>
            </a:extLst>
          </p:cNvPr>
          <p:cNvSpPr/>
          <p:nvPr/>
        </p:nvSpPr>
        <p:spPr>
          <a:xfrm>
            <a:off x="10829677" y="3188473"/>
            <a:ext cx="214685" cy="187650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3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46CF1-B024-4AB0-AE5F-04F9E6AA83B9}"/>
              </a:ext>
            </a:extLst>
          </p:cNvPr>
          <p:cNvSpPr txBox="1"/>
          <p:nvPr/>
        </p:nvSpPr>
        <p:spPr>
          <a:xfrm rot="5400000">
            <a:off x="10872979" y="3692421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333"/>
                </a:solidFill>
              </a:rPr>
              <a:t>Vector</a:t>
            </a:r>
          </a:p>
          <a:p>
            <a:r>
              <a:rPr lang="en-US" sz="2000">
                <a:solidFill>
                  <a:srgbClr val="FF0333"/>
                </a:solidFill>
              </a:rPr>
              <a:t>operations</a:t>
            </a:r>
            <a:endParaRPr lang="nl-NL" sz="2000">
              <a:solidFill>
                <a:srgbClr val="FF0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peak performance of </a:t>
            </a:r>
            <a:r>
              <a:rPr lang="en-US"/>
              <a:t>an architecture?</a:t>
            </a:r>
            <a:br>
              <a:rPr lang="en-US"/>
            </a:br>
            <a:endParaRPr lang="en-US" dirty="0"/>
          </a:p>
          <a:p>
            <a:pPr lvl="1"/>
            <a:r>
              <a:rPr lang="en-US" sz="3600" i="1" dirty="0">
                <a:solidFill>
                  <a:srgbClr val="FF0333"/>
                </a:solidFill>
              </a:rPr>
              <a:t>compute </a:t>
            </a:r>
            <a:r>
              <a:rPr lang="en-US" sz="3600" i="1">
                <a:solidFill>
                  <a:srgbClr val="FF0333"/>
                </a:solidFill>
              </a:rPr>
              <a:t>limited?</a:t>
            </a:r>
            <a:br>
              <a:rPr lang="en-US" sz="3600" i="1">
                <a:solidFill>
                  <a:srgbClr val="FF0333"/>
                </a:solidFill>
              </a:rPr>
            </a:br>
            <a:endParaRPr lang="en-US" sz="3600" i="1" dirty="0">
              <a:solidFill>
                <a:srgbClr val="FF0333"/>
              </a:solidFill>
            </a:endParaRPr>
          </a:p>
          <a:p>
            <a:pPr lvl="1"/>
            <a:r>
              <a:rPr lang="en-US" sz="3600" i="1">
                <a:solidFill>
                  <a:srgbClr val="FF0333"/>
                </a:solidFill>
              </a:rPr>
              <a:t>or, memory </a:t>
            </a:r>
            <a:r>
              <a:rPr lang="en-US" sz="3600" i="1" dirty="0">
                <a:solidFill>
                  <a:srgbClr val="FF0333"/>
                </a:solidFill>
              </a:rPr>
              <a:t>bandwidth limited?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5F1C1-B0B9-480D-8DF7-EF6F1D7D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A4211-59C5-40D1-9402-A9A11C45A894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8670E-DF97-4180-A065-042625C6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9607" y="3802643"/>
            <a:ext cx="7577594" cy="30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Roofline Performance Model</a:t>
            </a:r>
            <a:endParaRPr lang="en-AU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/>
              <a:t>Basic idea:</a:t>
            </a:r>
          </a:p>
          <a:p>
            <a:pPr lvl="1" eaLnBrk="1" hangingPunct="1"/>
            <a:r>
              <a:rPr lang="en-US" dirty="0"/>
              <a:t>Plot peak floating-point throughput as a function of </a:t>
            </a:r>
            <a:r>
              <a:rPr lang="en-US" b="1" dirty="0">
                <a:solidFill>
                  <a:schemeClr val="accent2"/>
                </a:solidFill>
              </a:rPr>
              <a:t>arithmetic intensity</a:t>
            </a:r>
          </a:p>
          <a:p>
            <a:pPr lvl="1" eaLnBrk="1" hangingPunct="1"/>
            <a:r>
              <a:rPr lang="en-US" dirty="0"/>
              <a:t>Ties together floating-point performance and memory performance for a target machine</a:t>
            </a:r>
          </a:p>
          <a:p>
            <a:pPr eaLnBrk="1" hangingPunct="1"/>
            <a:r>
              <a:rPr lang="en-US" sz="2400" b="1" dirty="0"/>
              <a:t>Arithmetic intensity =</a:t>
            </a:r>
          </a:p>
          <a:p>
            <a:pPr lvl="1" eaLnBrk="1" hangingPunct="1"/>
            <a:r>
              <a:rPr lang="en-US" dirty="0">
                <a:solidFill>
                  <a:srgbClr val="FF0333"/>
                </a:solidFill>
              </a:rPr>
              <a:t>Floating-point operations per byte read from memory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ABBF9-4AA4-4B0F-824D-01F1D4F7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F51A5-9880-42AE-8BB1-1F151FE714E5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1CEA03-E03D-4022-BADF-87DB65FD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521" y="1628801"/>
            <a:ext cx="8701391" cy="427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  <a:endParaRPr lang="en-AU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3400" y="1073150"/>
            <a:ext cx="8864600" cy="5403850"/>
          </a:xfrm>
        </p:spPr>
        <p:txBody>
          <a:bodyPr/>
          <a:lstStyle/>
          <a:p>
            <a:pPr eaLnBrk="1" hangingPunct="1"/>
            <a:r>
              <a:rPr lang="en-US" sz="2400" dirty="0"/>
              <a:t>Max GFLOPs/sec = </a:t>
            </a:r>
            <a:br>
              <a:rPr lang="en-US" sz="2400" dirty="0"/>
            </a:br>
            <a:r>
              <a:rPr lang="en-US" sz="2000" dirty="0"/>
              <a:t>Min (Peak Memory BW × Arithmetic Intensity, Peak </a:t>
            </a:r>
            <a:r>
              <a:rPr lang="en-US" sz="2000" dirty="0" err="1"/>
              <a:t>Fl.Point</a:t>
            </a:r>
            <a:r>
              <a:rPr lang="en-US" sz="2000" dirty="0"/>
              <a:t> </a:t>
            </a:r>
            <a:r>
              <a:rPr lang="en-US" sz="2000" dirty="0" err="1"/>
              <a:t>Perf</a:t>
            </a:r>
            <a:r>
              <a:rPr lang="en-US" sz="2000" dirty="0"/>
              <a:t>.)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5561" y="6093296"/>
            <a:ext cx="4214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NEC SX-9: vector processor (2008)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64DDA-554C-4A1D-ACA3-62C46725C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FA2BE-49C2-40FC-809E-886BCC6A9618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A4C3A0-305C-4A9B-B98F-1B4CE5F9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Concluding remarks</a:t>
            </a:r>
            <a:endParaRPr lang="en-AU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07999" y="990600"/>
            <a:ext cx="11684001" cy="5486400"/>
          </a:xfrm>
        </p:spPr>
        <p:txBody>
          <a:bodyPr/>
          <a:lstStyle/>
          <a:p>
            <a:pPr eaLnBrk="1" hangingPunct="1"/>
            <a:r>
              <a:rPr lang="en-US" sz="2800"/>
              <a:t>Amount of ILP in general programs limited</a:t>
            </a:r>
          </a:p>
          <a:p>
            <a:pPr eaLnBrk="1" hangingPunct="1"/>
            <a:r>
              <a:rPr lang="en-US" sz="2800"/>
              <a:t>However, often plenty of DLP, data-level parallelism </a:t>
            </a:r>
          </a:p>
          <a:p>
            <a:pPr lvl="1" eaLnBrk="1" hangingPunct="1"/>
            <a:r>
              <a:rPr lang="en-US" sz="2400"/>
              <a:t>Signal processing, Video, Imaging, Deep Learning, etc.</a:t>
            </a:r>
            <a:endParaRPr lang="en-US" sz="2400" dirty="0"/>
          </a:p>
          <a:p>
            <a:pPr eaLnBrk="1" hangingPunct="1"/>
            <a:r>
              <a:rPr lang="en-US" sz="2800"/>
              <a:t>Vector, SIMD and GPU architectures </a:t>
            </a:r>
            <a:r>
              <a:rPr lang="en-US" sz="2800" dirty="0"/>
              <a:t>support </a:t>
            </a:r>
            <a:r>
              <a:rPr lang="en-US" sz="2800" dirty="0" err="1"/>
              <a:t>DLP</a:t>
            </a:r>
            <a:endParaRPr lang="en-US" sz="2800" dirty="0"/>
          </a:p>
          <a:p>
            <a:pPr lvl="1" eaLnBrk="1" hangingPunct="1"/>
            <a:r>
              <a:rPr lang="en-US" sz="2400" dirty="0"/>
              <a:t>used by almost any architecture (e.g. as </a:t>
            </a:r>
            <a:r>
              <a:rPr lang="en-US" sz="2400"/>
              <a:t>sub-word parallelism)</a:t>
            </a:r>
          </a:p>
          <a:p>
            <a:pPr eaLnBrk="1" hangingPunct="1"/>
            <a:r>
              <a:rPr lang="en-US" sz="2800"/>
              <a:t>GPUs become mainstream in many platforms, from mobile to supercomputers</a:t>
            </a:r>
          </a:p>
          <a:p>
            <a:pPr lvl="1" eaLnBrk="1" hangingPunct="1"/>
            <a:r>
              <a:rPr lang="en-US" sz="2400"/>
              <a:t>new SIMT programming model: supported by CUDA and OpenCL</a:t>
            </a:r>
          </a:p>
          <a:p>
            <a:pPr eaLnBrk="1" hangingPunct="1"/>
            <a:r>
              <a:rPr lang="en-US" sz="2800"/>
              <a:t>However:</a:t>
            </a:r>
          </a:p>
          <a:p>
            <a:pPr lvl="1" eaLnBrk="1" hangingPunct="1"/>
            <a:r>
              <a:rPr lang="en-US" sz="2400"/>
              <a:t>CPU-GPU transfer bottleneck (traffic over PCI bus)</a:t>
            </a:r>
          </a:p>
          <a:p>
            <a:pPr lvl="1" eaLnBrk="1" hangingPunct="1"/>
            <a:r>
              <a:rPr lang="en-US" sz="2400"/>
              <a:t>Solution: Unified physical memories for CPU and GPU</a:t>
            </a:r>
          </a:p>
          <a:p>
            <a:pPr eaLnBrk="1" hangingPunct="1"/>
            <a:r>
              <a:rPr lang="en-US" sz="2800">
                <a:solidFill>
                  <a:srgbClr val="FF0043"/>
                </a:solidFill>
              </a:rPr>
              <a:t>Q: Clearly explain the differences between Vector, SIMD, and GPU?</a:t>
            </a:r>
          </a:p>
          <a:p>
            <a:pPr eaLnBrk="1" hangingPunct="1"/>
            <a:r>
              <a:rPr lang="en-US" sz="2800">
                <a:solidFill>
                  <a:srgbClr val="FF0043"/>
                </a:solidFill>
              </a:rPr>
              <a:t>Q: Interpret the different Rooflines</a:t>
            </a:r>
            <a:endParaRPr lang="en-US" sz="2800" dirty="0">
              <a:solidFill>
                <a:srgbClr val="FF0043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97571E-571C-4A9B-A397-D8B67796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2A5F19-5AED-4C23-B372-A9B252E2B9F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3E489D-5EF8-41DA-9C60-7FB28179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2" descr="http://3.bp.blogspot.com/-Fyyo92Ouo14/USoRPb90tOI/AAAAAAAABXU/poSOCn2msZ0/s1600/summary.jpg">
            <a:extLst>
              <a:ext uri="{FF2B5EF4-FFF2-40B4-BE49-F238E27FC236}">
                <a16:creationId xmlns:a16="http://schemas.microsoft.com/office/drawing/2014/main" id="{8448C9D0-EF89-4DDF-B155-887E2397B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3" y="80627"/>
            <a:ext cx="2927648" cy="220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743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43000"/>
            <a:ext cx="11379200" cy="5536474"/>
          </a:xfrm>
        </p:spPr>
        <p:txBody>
          <a:bodyPr/>
          <a:lstStyle/>
          <a:p>
            <a:r>
              <a:rPr lang="en-US"/>
              <a:t>Vector operations, e.g.:</a:t>
            </a:r>
            <a:endParaRPr lang="en-US" dirty="0"/>
          </a:p>
          <a:p>
            <a:r>
              <a:rPr lang="en-US" dirty="0"/>
              <a:t>Multiple data elements per operation, e.g.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ADDV  V1, V2, V3    // </a:t>
            </a:r>
            <a:r>
              <a:rPr lang="en-US" err="1">
                <a:solidFill>
                  <a:srgbClr val="FF0000"/>
                </a:solidFill>
              </a:rPr>
              <a:t>forall</a:t>
            </a:r>
            <a:r>
              <a:rPr lang="en-US">
                <a:solidFill>
                  <a:srgbClr val="FF0000"/>
                </a:solidFill>
              </a:rPr>
              <a:t> i:  V1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V2[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]+V3[</a:t>
            </a:r>
            <a:r>
              <a:rPr lang="en-US" err="1">
                <a:solidFill>
                  <a:srgbClr val="FF0000"/>
                </a:solidFill>
              </a:rPr>
              <a:t>i</a:t>
            </a:r>
            <a:r>
              <a:rPr lang="en-US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Executed using either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Vector </a:t>
            </a:r>
            <a:r>
              <a:rPr lang="en-US" b="1" dirty="0" err="1">
                <a:solidFill>
                  <a:schemeClr val="accent2"/>
                </a:solidFill>
              </a:rPr>
              <a:t>archtitecture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dirty="0"/>
              <a:t>highly pipelined (fast clocked) FU (function unit)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SIMD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  <a:r>
              <a:rPr lang="en-US" dirty="0"/>
              <a:t>multiple FUs acting in parallel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02693" y="458112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71CC6D-2E85-47C6-BEC9-3365E5AE7EB6}"/>
              </a:ext>
            </a:extLst>
          </p:cNvPr>
          <p:cNvGrpSpPr/>
          <p:nvPr/>
        </p:nvGrpSpPr>
        <p:grpSpPr>
          <a:xfrm>
            <a:off x="1992777" y="4665398"/>
            <a:ext cx="8325539" cy="2025517"/>
            <a:chOff x="2042454" y="4653136"/>
            <a:chExt cx="8325539" cy="2025517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rot="5400000">
              <a:off x="9279257" y="5121188"/>
              <a:ext cx="936104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9747310" y="4725145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548E679-E188-4C9F-A241-A52D27EC8AD3}"/>
                </a:ext>
              </a:extLst>
            </p:cNvPr>
            <p:cNvGrpSpPr/>
            <p:nvPr/>
          </p:nvGrpSpPr>
          <p:grpSpPr>
            <a:xfrm>
              <a:off x="5210805" y="4653136"/>
              <a:ext cx="3888432" cy="1233429"/>
              <a:chOff x="5015880" y="4509120"/>
              <a:chExt cx="3888432" cy="1233429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5015880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519936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6023992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6528048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7032104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536160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8040216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8544272" y="4509120"/>
                <a:ext cx="360040" cy="28803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84033" y="5373217"/>
                <a:ext cx="2031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SIMD</a:t>
                </a:r>
                <a:r>
                  <a:rPr lang="en-US" dirty="0"/>
                  <a:t> architecture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90A0CB-DA75-4F8B-AE75-5CB5A7835C23}"/>
                </a:ext>
              </a:extLst>
            </p:cNvPr>
            <p:cNvGrpSpPr/>
            <p:nvPr/>
          </p:nvGrpSpPr>
          <p:grpSpPr>
            <a:xfrm>
              <a:off x="2042454" y="4653136"/>
              <a:ext cx="2108334" cy="2025517"/>
              <a:chOff x="1847529" y="4509120"/>
              <a:chExt cx="2108334" cy="2025517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2783632" y="4509120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2783632" y="4653136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783632" y="4797152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783632" y="4941168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783632" y="5085184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783632" y="5229200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783632" y="5373216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783632" y="5517232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783632" y="5661248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783632" y="5805264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783632" y="5949280"/>
                <a:ext cx="720080" cy="14401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914400" eaLnBrk="0" hangingPunct="0"/>
                <a:endParaRPr lang="en-US" sz="2400">
                  <a:latin typeface="Comic Sans MS" pitchFamily="66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47529" y="6165305"/>
                <a:ext cx="2108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Vector architecture</a:t>
                </a:r>
              </a:p>
            </p:txBody>
          </p:sp>
        </p:grpSp>
      </p:grp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9BCA5B5B-383F-49C6-B6A8-6DF2187E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F0321-F5AA-4C45-A9AE-79A0D1F8EEE7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879A9D8D-7686-47D2-97EE-D9A1A4B0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FD3E75E-F24F-48B5-B128-16E37F829AB1}"/>
              </a:ext>
            </a:extLst>
          </p:cNvPr>
          <p:cNvGrpSpPr/>
          <p:nvPr/>
        </p:nvGrpSpPr>
        <p:grpSpPr>
          <a:xfrm>
            <a:off x="5108455" y="1114782"/>
            <a:ext cx="2580963" cy="584775"/>
            <a:chOff x="7024549" y="787476"/>
            <a:chExt cx="2580963" cy="584775"/>
          </a:xfrm>
          <a:solidFill>
            <a:srgbClr val="FFFFCC"/>
          </a:solidFill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787C6A-70C3-4757-ABDE-6C44EAD71E74}"/>
                </a:ext>
              </a:extLst>
            </p:cNvPr>
            <p:cNvSpPr txBox="1"/>
            <p:nvPr/>
          </p:nvSpPr>
          <p:spPr>
            <a:xfrm>
              <a:off x="7024549" y="787476"/>
              <a:ext cx="2580963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</a:rPr>
                <a:t>A = b * C + D</a:t>
              </a:r>
              <a:endParaRPr lang="nl-NL" sz="3200">
                <a:solidFill>
                  <a:srgbClr val="0000FF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5E495D8-A5AD-458C-9E49-A33BA24138FB}"/>
                </a:ext>
              </a:extLst>
            </p:cNvPr>
            <p:cNvCxnSpPr/>
            <p:nvPr/>
          </p:nvCxnSpPr>
          <p:spPr>
            <a:xfrm>
              <a:off x="7083013" y="849086"/>
              <a:ext cx="324036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7E99395-D43B-4BD7-857E-BA656F52207B}"/>
                </a:ext>
              </a:extLst>
            </p:cNvPr>
            <p:cNvCxnSpPr/>
            <p:nvPr/>
          </p:nvCxnSpPr>
          <p:spPr>
            <a:xfrm>
              <a:off x="8451165" y="849086"/>
              <a:ext cx="324036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86AF21C-89E0-444A-80EF-ADAF1E112F16}"/>
                </a:ext>
              </a:extLst>
            </p:cNvPr>
            <p:cNvCxnSpPr/>
            <p:nvPr/>
          </p:nvCxnSpPr>
          <p:spPr>
            <a:xfrm>
              <a:off x="9233206" y="849086"/>
              <a:ext cx="324036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BC35AAF-BB04-48F0-A555-B76D7D84DEA6}"/>
              </a:ext>
            </a:extLst>
          </p:cNvPr>
          <p:cNvSpPr txBox="1"/>
          <p:nvPr/>
        </p:nvSpPr>
        <p:spPr>
          <a:xfrm>
            <a:off x="5166919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CD11BCF-3AFC-47DF-AF0E-0840C7883F59}"/>
              </a:ext>
            </a:extLst>
          </p:cNvPr>
          <p:cNvSpPr txBox="1"/>
          <p:nvPr/>
        </p:nvSpPr>
        <p:spPr>
          <a:xfrm>
            <a:off x="5661233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45ACD7-CE86-4567-9F7B-D61BFC7E2D50}"/>
              </a:ext>
            </a:extLst>
          </p:cNvPr>
          <p:cNvSpPr txBox="1"/>
          <p:nvPr/>
        </p:nvSpPr>
        <p:spPr>
          <a:xfrm>
            <a:off x="6155547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35CBC4-59A4-4EC6-BF7C-732A82903497}"/>
              </a:ext>
            </a:extLst>
          </p:cNvPr>
          <p:cNvSpPr txBox="1"/>
          <p:nvPr/>
        </p:nvSpPr>
        <p:spPr>
          <a:xfrm>
            <a:off x="6649861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4F23A7D-ECF3-4570-B160-C5E7886E4E87}"/>
              </a:ext>
            </a:extLst>
          </p:cNvPr>
          <p:cNvSpPr txBox="1"/>
          <p:nvPr/>
        </p:nvSpPr>
        <p:spPr>
          <a:xfrm>
            <a:off x="7144175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257974-E82D-4BE6-9D20-CE5B9CF84FE9}"/>
              </a:ext>
            </a:extLst>
          </p:cNvPr>
          <p:cNvSpPr txBox="1"/>
          <p:nvPr/>
        </p:nvSpPr>
        <p:spPr>
          <a:xfrm>
            <a:off x="7638489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14FF32B-A980-4BEB-87FD-FA078AFA1FB4}"/>
              </a:ext>
            </a:extLst>
          </p:cNvPr>
          <p:cNvSpPr txBox="1"/>
          <p:nvPr/>
        </p:nvSpPr>
        <p:spPr>
          <a:xfrm>
            <a:off x="8132803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8053A1-3ED1-4D10-87E1-DF3C3F1ECEDF}"/>
              </a:ext>
            </a:extLst>
          </p:cNvPr>
          <p:cNvSpPr txBox="1"/>
          <p:nvPr/>
        </p:nvSpPr>
        <p:spPr>
          <a:xfrm>
            <a:off x="8627117" y="46328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ED6693-E075-4604-99E8-C820A66A8472}"/>
              </a:ext>
            </a:extLst>
          </p:cNvPr>
          <p:cNvSpPr txBox="1"/>
          <p:nvPr/>
        </p:nvSpPr>
        <p:spPr>
          <a:xfrm>
            <a:off x="3048183" y="457257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47B380-762F-499C-9220-00E22A31075E}"/>
              </a:ext>
            </a:extLst>
          </p:cNvPr>
          <p:cNvSpPr txBox="1"/>
          <p:nvPr/>
        </p:nvSpPr>
        <p:spPr>
          <a:xfrm>
            <a:off x="3045064" y="473115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CF5270-77CD-4B2E-81BF-839DA0567D1A}"/>
              </a:ext>
            </a:extLst>
          </p:cNvPr>
          <p:cNvSpPr txBox="1"/>
          <p:nvPr/>
        </p:nvSpPr>
        <p:spPr>
          <a:xfrm>
            <a:off x="3041945" y="48897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15CD3D-2111-4969-9A58-D436BA5C17EA}"/>
              </a:ext>
            </a:extLst>
          </p:cNvPr>
          <p:cNvSpPr txBox="1"/>
          <p:nvPr/>
        </p:nvSpPr>
        <p:spPr>
          <a:xfrm>
            <a:off x="3038826" y="50483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4818E0-10BF-4CEF-A278-C0AFCC4D6E19}"/>
              </a:ext>
            </a:extLst>
          </p:cNvPr>
          <p:cNvSpPr txBox="1"/>
          <p:nvPr/>
        </p:nvSpPr>
        <p:spPr>
          <a:xfrm>
            <a:off x="3040228" y="517012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30D258B-6DBA-4C9A-88F4-AF2CB92F534C}"/>
              </a:ext>
            </a:extLst>
          </p:cNvPr>
          <p:cNvSpPr txBox="1"/>
          <p:nvPr/>
        </p:nvSpPr>
        <p:spPr>
          <a:xfrm>
            <a:off x="3035707" y="531414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DC4D45E-AAB3-4E48-85BB-63FD08C56226}"/>
              </a:ext>
            </a:extLst>
          </p:cNvPr>
          <p:cNvSpPr txBox="1"/>
          <p:nvPr/>
        </p:nvSpPr>
        <p:spPr>
          <a:xfrm>
            <a:off x="3031186" y="545815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D8D8C0-4C37-4633-8FA6-6C88ABAB1B3D}"/>
              </a:ext>
            </a:extLst>
          </p:cNvPr>
          <p:cNvSpPr txBox="1"/>
          <p:nvPr/>
        </p:nvSpPr>
        <p:spPr>
          <a:xfrm>
            <a:off x="3026665" y="56021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C21C28-481A-4CDB-8662-AA22A4BCC4F2}"/>
              </a:ext>
            </a:extLst>
          </p:cNvPr>
          <p:cNvSpPr txBox="1"/>
          <p:nvPr/>
        </p:nvSpPr>
        <p:spPr>
          <a:xfrm>
            <a:off x="3022144" y="574618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E03B69-A6BF-4F01-8BBD-79444057E9C6}"/>
              </a:ext>
            </a:extLst>
          </p:cNvPr>
          <p:cNvSpPr txBox="1"/>
          <p:nvPr/>
        </p:nvSpPr>
        <p:spPr>
          <a:xfrm>
            <a:off x="3017623" y="58902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556183-FE8C-4883-84B4-3B22B2FCD267}"/>
              </a:ext>
            </a:extLst>
          </p:cNvPr>
          <p:cNvSpPr txBox="1"/>
          <p:nvPr/>
        </p:nvSpPr>
        <p:spPr>
          <a:xfrm>
            <a:off x="3013102" y="603422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rgbClr val="0000FF"/>
                </a:solidFill>
              </a:rPr>
              <a:t>add</a:t>
            </a:r>
            <a:endParaRPr lang="nl-NL" sz="1200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Intermezzo: SIMD </a:t>
            </a:r>
            <a:r>
              <a:rPr lang="en-US" dirty="0" err="1"/>
              <a:t>vs</a:t>
            </a:r>
            <a:r>
              <a:rPr lang="en-US" dirty="0"/>
              <a:t> MIMD</a:t>
            </a:r>
            <a:endParaRPr lang="en-AU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SIMD architectures can exploit significant data-level parallelism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matrix-oriented: </a:t>
            </a:r>
            <a:r>
              <a:rPr lang="en-US" dirty="0"/>
              <a:t>scientific computing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media-oriented: image, video </a:t>
            </a:r>
            <a:r>
              <a:rPr lang="en-US" dirty="0"/>
              <a:t>and sound processors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SIMD is more </a:t>
            </a:r>
            <a:r>
              <a:rPr lang="en-US" b="1" dirty="0">
                <a:solidFill>
                  <a:schemeClr val="accent2"/>
                </a:solidFill>
              </a:rPr>
              <a:t>energy efficient </a:t>
            </a:r>
            <a:r>
              <a:rPr lang="en-US" dirty="0"/>
              <a:t>than MIMD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Needs </a:t>
            </a:r>
            <a:r>
              <a:rPr lang="en-US" dirty="0"/>
              <a:t>to fetch and </a:t>
            </a:r>
            <a:r>
              <a:rPr lang="en-US"/>
              <a:t>decode </a:t>
            </a:r>
            <a:r>
              <a:rPr lang="en-US">
                <a:solidFill>
                  <a:srgbClr val="0000FF"/>
                </a:solidFill>
              </a:rPr>
              <a:t>only one </a:t>
            </a:r>
            <a:r>
              <a:rPr lang="en-US" dirty="0">
                <a:solidFill>
                  <a:srgbClr val="0000FF"/>
                </a:solidFill>
              </a:rPr>
              <a:t>instruction </a:t>
            </a:r>
            <a:r>
              <a:rPr lang="en-US" dirty="0"/>
              <a:t>per data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Makes SIMD attractive for personal mobile devices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SIMD allows programmer to continue to </a:t>
            </a:r>
            <a:r>
              <a:rPr lang="en-US"/>
              <a:t>think sequentially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MIMD is more generic: </a:t>
            </a: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5CC60-2AF7-4630-86DC-07D3F2BCC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506CD-9AEB-4F1F-B179-3EF93F8F4431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3E4E4-CF72-4A4B-82B6-5C457EFF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f04-02-97801238387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6160" y="304800"/>
            <a:ext cx="4425720" cy="4569966"/>
          </a:xfrm>
          <a:prstGeom prst="rect">
            <a:avLst/>
          </a:prstGeo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Vector Architecture</a:t>
            </a:r>
            <a:endParaRPr lang="en-AU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143000"/>
            <a:ext cx="7702006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/>
              <a:t>Basic idea:</a:t>
            </a:r>
          </a:p>
          <a:p>
            <a:pPr lvl="1" eaLnBrk="1" hangingPunct="1"/>
            <a:r>
              <a:rPr lang="en-US" dirty="0"/>
              <a:t>Read sets of data elements into “vector registers”</a:t>
            </a:r>
          </a:p>
          <a:p>
            <a:pPr lvl="1" eaLnBrk="1" hangingPunct="1"/>
            <a:r>
              <a:rPr lang="en-US" dirty="0"/>
              <a:t>Operate on those registers</a:t>
            </a:r>
          </a:p>
          <a:p>
            <a:pPr lvl="1" eaLnBrk="1" hangingPunct="1"/>
            <a:r>
              <a:rPr lang="en-US" dirty="0"/>
              <a:t>Disperse the results back into memory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/>
              <a:t>Registers are controlled by compiler</a:t>
            </a:r>
          </a:p>
          <a:p>
            <a:pPr lvl="1" eaLnBrk="1" hangingPunct="1"/>
            <a:r>
              <a:rPr lang="en-US" dirty="0"/>
              <a:t>Used to hide memory latency</a:t>
            </a:r>
          </a:p>
          <a:p>
            <a:pPr lvl="2" eaLnBrk="1" hangingPunct="1"/>
            <a:r>
              <a:rPr lang="en-US" dirty="0"/>
              <a:t>by loading data early (many cycles before their use)</a:t>
            </a:r>
          </a:p>
          <a:p>
            <a:pPr lvl="1" eaLnBrk="1" hangingPunct="1"/>
            <a:r>
              <a:rPr lang="en-US" dirty="0"/>
              <a:t>Leverage memory bandwidth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56D48-95C6-4035-90FB-CF8638D2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98B5C3-A5AD-4A49-B8E6-6B29DFD03982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9654F6-184E-4E31-8FFC-B8F92BA3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architecture:  VMIPS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946150"/>
            <a:ext cx="11379200" cy="5334000"/>
          </a:xfrm>
        </p:spPr>
        <p:txBody>
          <a:bodyPr/>
          <a:lstStyle/>
          <a:p>
            <a:r>
              <a:rPr lang="en-US" dirty="0"/>
              <a:t>Loosely based on Cray-1</a:t>
            </a:r>
          </a:p>
          <a:p>
            <a:r>
              <a:rPr lang="en-US" dirty="0"/>
              <a:t>Vector registers</a:t>
            </a:r>
          </a:p>
          <a:p>
            <a:pPr lvl="1"/>
            <a:r>
              <a:rPr lang="en-US" dirty="0"/>
              <a:t>Each register holds a 64-element</a:t>
            </a:r>
            <a:r>
              <a:rPr lang="en-US"/>
              <a:t>, 64 </a:t>
            </a:r>
            <a:r>
              <a:rPr lang="en-US" dirty="0"/>
              <a:t>bits/element vector</a:t>
            </a:r>
          </a:p>
          <a:p>
            <a:pPr lvl="1"/>
            <a:r>
              <a:rPr lang="en-US" dirty="0"/>
              <a:t>Register file has 16 read- and 8 write-ports</a:t>
            </a:r>
          </a:p>
          <a:p>
            <a:r>
              <a:rPr lang="en-US" dirty="0"/>
              <a:t>Vector functional units</a:t>
            </a:r>
          </a:p>
          <a:p>
            <a:pPr lvl="1"/>
            <a:r>
              <a:rPr lang="en-US"/>
              <a:t>Fully pipelined;  Data </a:t>
            </a:r>
            <a:r>
              <a:rPr lang="en-US" dirty="0"/>
              <a:t>and control hazards are detected</a:t>
            </a:r>
          </a:p>
          <a:p>
            <a:r>
              <a:rPr lang="en-US" dirty="0"/>
              <a:t>Vector load-store unit</a:t>
            </a:r>
          </a:p>
          <a:p>
            <a:pPr lvl="1"/>
            <a:r>
              <a:rPr lang="en-US"/>
              <a:t>Fully pipelined;  One </a:t>
            </a:r>
            <a:r>
              <a:rPr lang="en-US" dirty="0"/>
              <a:t>word per clock cycle after initial latency</a:t>
            </a:r>
          </a:p>
          <a:p>
            <a:r>
              <a:rPr lang="en-US" dirty="0"/>
              <a:t>Scalar registers</a:t>
            </a:r>
          </a:p>
          <a:p>
            <a:pPr lvl="1"/>
            <a:r>
              <a:rPr lang="en-US" dirty="0"/>
              <a:t>32 </a:t>
            </a:r>
            <a:r>
              <a:rPr lang="en-US"/>
              <a:t>general-purpose registers+ 32 </a:t>
            </a:r>
            <a:r>
              <a:rPr lang="en-US" dirty="0"/>
              <a:t>floating-point registers</a:t>
            </a:r>
          </a:p>
        </p:txBody>
      </p:sp>
      <p:pic>
        <p:nvPicPr>
          <p:cNvPr id="270338" name="Picture 2" descr="http://upload.wikimedia.org/wikipedia/commons/thumb/f/f7/Cray-1-deutsches-museum.jpg/220px-Cray-1-deutsches-muse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31264" y="304800"/>
            <a:ext cx="2543022" cy="27973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834906" y="3295707"/>
            <a:ext cx="168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Cray-1  1976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98862-4344-4E10-B327-D9DE6F5B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3B652-02FA-411E-B2A7-1B3F85CDDB97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C4B65-8304-4445-878A-53840FD7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VMIPS Instructions</a:t>
            </a:r>
            <a:endParaRPr lang="en-AU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ADDVV.D:  add two vectors (of Doubles)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ADDVS.D:  add vector to a scalar (Doubles)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LV/SV:  vector load and vector store from address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Example:  </a:t>
            </a:r>
            <a:r>
              <a:rPr lang="en-US" sz="2400" b="1" dirty="0">
                <a:solidFill>
                  <a:srgbClr val="0000FF"/>
                </a:solidFill>
              </a:rPr>
              <a:t>DAXPY</a:t>
            </a:r>
            <a:r>
              <a:rPr lang="en-US" sz="2400" dirty="0"/>
              <a:t> ((double) Y=a*X+Y), inner loop of </a:t>
            </a:r>
            <a:r>
              <a:rPr lang="en-US" sz="2400" dirty="0" err="1"/>
              <a:t>Linpack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L.D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F0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,a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load scalar 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V1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,Rx		; load vector 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MULVS.D	V2,V1,F0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vector-scalar multiply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LV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V3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,Ry		; load vector 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ADDVV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V4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,V2,V3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SV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Ry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,V4		; store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 result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Requires 6 instructions vs. almost 600 for MIPS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51518" y="1499861"/>
            <a:ext cx="360040" cy="0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51518" y="1905784"/>
            <a:ext cx="360040" cy="0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897A1-296B-41D9-AD7D-43F45FD9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F5C7-D5FE-4C04-9BC9-F32FDA77215B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163C40-C9B8-4BF6-B64F-1934E666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Vector Execution Time</a:t>
            </a:r>
            <a:endParaRPr lang="en-AU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Execution time depends on three factors: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Length of operand vectors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Structural hazards</a:t>
            </a:r>
          </a:p>
          <a:p>
            <a:pPr marL="9398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dependencies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VMIPS functional units consume one element per clock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Execution time is </a:t>
            </a:r>
            <a:r>
              <a:rPr lang="en-US"/>
              <a:t>approximately the vector length (VL):</a:t>
            </a:r>
            <a:br>
              <a:rPr lang="en-US" dirty="0"/>
            </a:br>
            <a:r>
              <a:rPr lang="en-US" dirty="0" err="1"/>
              <a:t>Texec</a:t>
            </a:r>
            <a:r>
              <a:rPr lang="en-US" dirty="0"/>
              <a:t> </a:t>
            </a:r>
            <a:r>
              <a:rPr lang="en-US"/>
              <a:t>~ VL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Convoy</a:t>
            </a:r>
            <a:endParaRPr lang="en-US" b="1" i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Set of vector instructions that could potentially execute together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655C41-6F8F-454B-BFF8-47AD1854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EAEA0-E697-4A79-9E02-BDBD4CCAB46C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3FA6EE-C36C-43B2-81A1-DD4FB361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Chimes</a:t>
            </a:r>
            <a:endParaRPr lang="en-AU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530" y="1143000"/>
            <a:ext cx="11677469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Sequences with read-after-write dependency hazards can be in the same convey via </a:t>
            </a:r>
            <a:r>
              <a:rPr lang="en-US" i="1" dirty="0"/>
              <a:t>chaining </a:t>
            </a:r>
          </a:p>
          <a:p>
            <a:pPr eaLnBrk="1" hangingPunct="1">
              <a:lnSpc>
                <a:spcPct val="90000"/>
              </a:lnSpc>
            </a:pPr>
            <a:endParaRPr lang="en-US" i="1" dirty="0"/>
          </a:p>
          <a:p>
            <a:pPr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Allows a vector operation to start as soon as the individual elements of its vector source operand become available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Chime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Unit of time to execute </a:t>
            </a:r>
            <a:r>
              <a:rPr lang="en-US">
                <a:solidFill>
                  <a:srgbClr val="0000FF"/>
                </a:solidFill>
              </a:rPr>
              <a:t>one</a:t>
            </a:r>
            <a:r>
              <a:rPr lang="en-US"/>
              <a:t> convoy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i="1"/>
              <a:t>m</a:t>
            </a:r>
            <a:r>
              <a:rPr lang="en-US"/>
              <a:t> convoys </a:t>
            </a:r>
            <a:r>
              <a:rPr lang="en-US" dirty="0"/>
              <a:t>executes in </a:t>
            </a:r>
            <a:r>
              <a:rPr lang="en-US" i="1" dirty="0"/>
              <a:t>m</a:t>
            </a:r>
            <a:r>
              <a:rPr lang="en-US" dirty="0"/>
              <a:t> chimes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For VL=</a:t>
            </a:r>
            <a:r>
              <a:rPr lang="en-US" i="1"/>
              <a:t>n</a:t>
            </a:r>
            <a:r>
              <a:rPr lang="en-US" dirty="0"/>
              <a:t>, requires </a:t>
            </a:r>
            <a:r>
              <a:rPr lang="en-US" i="1" dirty="0"/>
              <a:t>m</a:t>
            </a:r>
            <a:r>
              <a:rPr lang="en-US" dirty="0"/>
              <a:t> x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/>
              <a:t>clock cycles (+ pipeline filling latency)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34278-573F-4194-9367-1D8518F5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84571-BA5E-4E56-AE76-9532CB816CDA}" type="datetime1">
              <a:rPr lang="en-US" smtClean="0">
                <a:solidFill>
                  <a:srgbClr val="000000"/>
                </a:solidFill>
              </a:rPr>
              <a:t>12/13/2021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80901-E384-446C-8A91-8FCBF4FD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9E414-1DA8-4571-A918-C4D741822C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76140</TotalTime>
  <Words>3077</Words>
  <Application>Microsoft Office PowerPoint</Application>
  <PresentationFormat>Widescreen</PresentationFormat>
  <Paragraphs>470</Paragraphs>
  <Slides>29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Comic Sans MS</vt:lpstr>
      <vt:lpstr>Courier New</vt:lpstr>
      <vt:lpstr>Times New Roman</vt:lpstr>
      <vt:lpstr>Wingdings</vt:lpstr>
      <vt:lpstr>1_Default Design</vt:lpstr>
      <vt:lpstr>Embedded Computer Architecture 5SAI0  DLP Architectures Vector, SIMD, GPU</vt:lpstr>
      <vt:lpstr>Today’s program:</vt:lpstr>
      <vt:lpstr>Data Parallelism</vt:lpstr>
      <vt:lpstr>Intermezzo: SIMD vs MIMD</vt:lpstr>
      <vt:lpstr>Vector Architecture</vt:lpstr>
      <vt:lpstr>Example architecture:  VMIPS</vt:lpstr>
      <vt:lpstr>VMIPS Instructions</vt:lpstr>
      <vt:lpstr>Vector Execution Time</vt:lpstr>
      <vt:lpstr>Chimes</vt:lpstr>
      <vt:lpstr>Example</vt:lpstr>
      <vt:lpstr>Challenges</vt:lpstr>
      <vt:lpstr>SIMD: Multiple Lanes</vt:lpstr>
      <vt:lpstr>SIMD: Multiple lanes structure</vt:lpstr>
      <vt:lpstr>Memory Banks, supporting multiple load/stores/cycle</vt:lpstr>
      <vt:lpstr>Memory Banks</vt:lpstr>
      <vt:lpstr>Vector Length Register / Strip mining</vt:lpstr>
      <vt:lpstr>Vector Mask Registers: handling If-statements</vt:lpstr>
      <vt:lpstr>Stride (see App G)</vt:lpstr>
      <vt:lpstr>Stride: possible Bank Conflicts</vt:lpstr>
      <vt:lpstr>Stride example</vt:lpstr>
      <vt:lpstr>Scatter-Gather: Indirect Vector Access</vt:lpstr>
      <vt:lpstr>SIMD architecture exploiting Sub-word Parallelism </vt:lpstr>
      <vt:lpstr>SIMD Implementations</vt:lpstr>
      <vt:lpstr>SIMD Extensions</vt:lpstr>
      <vt:lpstr>Example SIMD Code: DXPY:  (double) Y = a×X + Y </vt:lpstr>
      <vt:lpstr>Performance model</vt:lpstr>
      <vt:lpstr>Roofline Performance Model</vt:lpstr>
      <vt:lpstr>Examples</vt:lpstr>
      <vt:lpstr>Concluding remarks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Murali Annavaram</dc:creator>
  <cp:lastModifiedBy>Corporaal, Henk</cp:lastModifiedBy>
  <cp:revision>458</cp:revision>
  <cp:lastPrinted>2012-02-22T19:58:40Z</cp:lastPrinted>
  <dcterms:created xsi:type="dcterms:W3CDTF">2012-07-03T23:03:25Z</dcterms:created>
  <dcterms:modified xsi:type="dcterms:W3CDTF">2021-12-13T11:36:45Z</dcterms:modified>
</cp:coreProperties>
</file>