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31" r:id="rId1"/>
  </p:sldMasterIdLst>
  <p:notesMasterIdLst>
    <p:notesMasterId r:id="rId31"/>
  </p:notesMasterIdLst>
  <p:handoutMasterIdLst>
    <p:handoutMasterId r:id="rId32"/>
  </p:handoutMasterIdLst>
  <p:sldIdLst>
    <p:sldId id="761" r:id="rId2"/>
    <p:sldId id="345" r:id="rId3"/>
    <p:sldId id="388" r:id="rId4"/>
    <p:sldId id="346" r:id="rId5"/>
    <p:sldId id="348" r:id="rId6"/>
    <p:sldId id="349" r:id="rId7"/>
    <p:sldId id="350" r:id="rId8"/>
    <p:sldId id="351" r:id="rId9"/>
    <p:sldId id="352" r:id="rId10"/>
    <p:sldId id="353" r:id="rId11"/>
    <p:sldId id="354" r:id="rId12"/>
    <p:sldId id="355" r:id="rId13"/>
    <p:sldId id="415" r:id="rId14"/>
    <p:sldId id="416" r:id="rId15"/>
    <p:sldId id="358" r:id="rId16"/>
    <p:sldId id="356" r:id="rId17"/>
    <p:sldId id="357" r:id="rId18"/>
    <p:sldId id="359" r:id="rId19"/>
    <p:sldId id="422" r:id="rId20"/>
    <p:sldId id="417" r:id="rId21"/>
    <p:sldId id="360" r:id="rId22"/>
    <p:sldId id="418" r:id="rId23"/>
    <p:sldId id="363" r:id="rId24"/>
    <p:sldId id="362" r:id="rId25"/>
    <p:sldId id="364" r:id="rId26"/>
    <p:sldId id="419" r:id="rId27"/>
    <p:sldId id="365" r:id="rId28"/>
    <p:sldId id="366" r:id="rId29"/>
    <p:sldId id="772" r:id="rId30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333"/>
    <a:srgbClr val="FFFFCC"/>
    <a:srgbClr val="FF0043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40" autoAdjust="0"/>
    <p:restoredTop sz="94868" autoAdjust="0"/>
  </p:normalViewPr>
  <p:slideViewPr>
    <p:cSldViewPr snapToGrid="0" snapToObjects="1">
      <p:cViewPr varScale="1">
        <p:scale>
          <a:sx n="62" d="100"/>
          <a:sy n="62" d="100"/>
        </p:scale>
        <p:origin x="39" y="45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2271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F1A2042-BCD4-4BD9-A101-B330F82A4E33}" type="datetimeFigureOut">
              <a:rPr lang="en-US"/>
              <a:pPr>
                <a:defRPr/>
              </a:pPr>
              <a:t>12/13/2021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718C498-3140-445A-AD43-FCD47EAD12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7989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44F36F6-3C3D-4FE3-B07F-8C8AD596303D}" type="datetimeFigureOut">
              <a:rPr lang="en-US"/>
              <a:pPr>
                <a:defRPr/>
              </a:pPr>
              <a:t>12/13/2021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2DDB5E1-D8B7-4575-AF56-6EDE84F296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4952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ED4740-07BE-4551-8049-1D7D807FCEF4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9623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6B406BD6-D58A-4FFA-A5B6-69A0658383EC}" type="datetime3">
              <a:rPr lang="en-US" smtClean="0"/>
              <a:pPr/>
              <a:t>13 December 2021</a:t>
            </a:fld>
            <a:endParaRPr lang="en-US"/>
          </a:p>
        </p:txBody>
      </p:sp>
      <p:sp>
        <p:nvSpPr>
          <p:cNvPr id="573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573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70E079-FF10-4436-BBF1-AE8E9CD688F2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73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The University of Adelaide, School of Computer Science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B5CF3195-B494-43AB-B382-C3FF69FF03B9}" type="datetime3">
              <a:rPr lang="en-US" smtClean="0"/>
              <a:pPr/>
              <a:t>13 December 2021</a:t>
            </a:fld>
            <a:endParaRPr lang="en-US" dirty="0"/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/>
              <a:t>Chapter 2 — Instructions: Language of the Computer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572AE-A9C4-4E19-968E-4CE2330DE06F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3E38EF57-E8B9-477C-8D79-10B1C77E524F}" type="datetime3">
              <a:rPr lang="en-US" smtClean="0"/>
              <a:pPr/>
              <a:t>13 December 2021</a:t>
            </a:fld>
            <a:endParaRPr lang="en-US"/>
          </a:p>
        </p:txBody>
      </p:sp>
      <p:sp>
        <p:nvSpPr>
          <p:cNvPr id="614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614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5355C8-5395-4D3C-9A7B-ACC9FC1AA619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14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4479F1E5-E555-413C-9FCB-40E2462A86B2}" type="datetime3">
              <a:rPr lang="en-US" smtClean="0"/>
              <a:pPr/>
              <a:t>13 December 2021</a:t>
            </a:fld>
            <a:endParaRPr lang="en-US"/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D91DD3-3F5D-4A93-B3EB-24E33556AB62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93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3A0D6F18-D317-4DCD-AE7E-DA6BB78C7D60}" type="datetime3">
              <a:rPr lang="en-US" smtClean="0"/>
              <a:pPr/>
              <a:t>13 December 2021</a:t>
            </a:fld>
            <a:endParaRPr lang="en-US"/>
          </a:p>
        </p:txBody>
      </p:sp>
      <p:sp>
        <p:nvSpPr>
          <p:cNvPr id="604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604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16E1BC-AE9B-4D65-9D88-D511D26C17D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04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8359E679-6117-4C92-A12B-5B03EC87B77E}" type="datetime3">
              <a:rPr lang="en-US" smtClean="0"/>
              <a:pPr/>
              <a:t>13 December 2021</a:t>
            </a:fld>
            <a:endParaRPr lang="en-US"/>
          </a:p>
        </p:txBody>
      </p:sp>
      <p:sp>
        <p:nvSpPr>
          <p:cNvPr id="624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624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07AE3C-E6CE-4B1C-AA05-78E8A8AFDAE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24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4EAC75C1-07BD-48C3-8EE6-93AA618D6626}" type="datetime3">
              <a:rPr lang="en-US" smtClean="0"/>
              <a:pPr/>
              <a:t>13 December 2021</a:t>
            </a:fld>
            <a:endParaRPr lang="en-US"/>
          </a:p>
        </p:txBody>
      </p:sp>
      <p:sp>
        <p:nvSpPr>
          <p:cNvPr id="634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634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BE62C5-6700-4608-AA08-64E15B53FD55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34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19F322D-8D98-4DB4-89A3-1C15F45C154A}" type="datetime3">
              <a:rPr lang="en-US" smtClean="0"/>
              <a:pPr/>
              <a:t>13 December 2021</a:t>
            </a:fld>
            <a:endParaRPr lang="en-US"/>
          </a:p>
        </p:txBody>
      </p:sp>
      <p:sp>
        <p:nvSpPr>
          <p:cNvPr id="665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665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6635FD-A898-499D-A74A-C39BD4023C9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65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393121DD-9682-41D7-B718-2CADE805D58C}" type="datetime3">
              <a:rPr lang="en-US" smtClean="0"/>
              <a:pPr/>
              <a:t>13 December 2021</a:t>
            </a:fld>
            <a:endParaRPr lang="en-US"/>
          </a:p>
        </p:txBody>
      </p:sp>
      <p:sp>
        <p:nvSpPr>
          <p:cNvPr id="655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655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5ED1BB-C027-46F6-AC02-080CAED522C6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55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7C9AA72B-044C-4C4D-8D0F-5F23F146830C}" type="datetime3">
              <a:rPr lang="en-US" smtClean="0"/>
              <a:pPr/>
              <a:t>13 December 2021</a:t>
            </a:fld>
            <a:endParaRPr lang="en-US"/>
          </a:p>
        </p:txBody>
      </p:sp>
      <p:sp>
        <p:nvSpPr>
          <p:cNvPr id="675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675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B21CCE-5781-435B-A8E1-713DC83747EC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75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8ED143-E320-4371-AED6-8F2226624C3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3746AD1A-1DCD-459B-8319-8ABBFD920611}" type="datetime3">
              <a:rPr lang="en-US" smtClean="0"/>
              <a:pPr/>
              <a:t>13 December 2021</a:t>
            </a:fld>
            <a:endParaRPr lang="en-US"/>
          </a:p>
        </p:txBody>
      </p:sp>
      <p:sp>
        <p:nvSpPr>
          <p:cNvPr id="686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686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1D34FC-4F2F-4E31-931B-A09230695748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CB69803C-525D-4F0D-B6C8-A882802B4AEF}" type="datetime3">
              <a:rPr lang="en-US" smtClean="0"/>
              <a:pPr/>
              <a:t>13 December 2021</a:t>
            </a:fld>
            <a:endParaRPr lang="en-US"/>
          </a:p>
        </p:txBody>
      </p:sp>
      <p:sp>
        <p:nvSpPr>
          <p:cNvPr id="696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696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352E83-922D-4849-8913-D6B2F5C73FC6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96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D2320415-B78C-4920-AEF0-4D638B8EB1BA}" type="datetime3">
              <a:rPr lang="en-US" smtClean="0"/>
              <a:pPr/>
              <a:t>13 December 2021</a:t>
            </a:fld>
            <a:endParaRPr lang="en-US"/>
          </a:p>
        </p:txBody>
      </p:sp>
      <p:sp>
        <p:nvSpPr>
          <p:cNvPr id="10547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1054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35CC80-D235-4B20-8DE0-5BD8F36D38C8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1054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49030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AD13F6AA-C99C-4DE1-AFBF-DCA21CA6515F}" type="datetime3">
              <a:rPr lang="en-US" smtClean="0"/>
              <a:pPr/>
              <a:t>13 December 2021</a:t>
            </a:fld>
            <a:endParaRPr lang="en-US"/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864EF5-9BB1-4C55-86E1-28444C96E50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9B8ADB8A-C06A-4A56-A5FA-EAEA62D2DE4D}" type="datetime3">
              <a:rPr lang="en-US" smtClean="0"/>
              <a:pPr/>
              <a:t>13 December 2021</a:t>
            </a:fld>
            <a:endParaRPr lang="en-US"/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FB8939-62CE-465C-BCF0-74E8F73CBD8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EAE8789B-3B20-4B0E-9F92-5498F18AB906}" type="datetime3">
              <a:rPr lang="en-US" smtClean="0"/>
              <a:pPr/>
              <a:t>13 December 2021</a:t>
            </a:fld>
            <a:endParaRPr lang="en-US"/>
          </a:p>
        </p:txBody>
      </p:sp>
      <p:sp>
        <p:nvSpPr>
          <p:cNvPr id="522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522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052169-EBF9-4F21-B494-916BA98B8E18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22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61F206C1-F63B-4074-8F8A-F92268B75A9D}" type="datetime3">
              <a:rPr lang="en-US" smtClean="0"/>
              <a:pPr/>
              <a:t>13 December 2021</a:t>
            </a:fld>
            <a:endParaRPr lang="en-US"/>
          </a:p>
        </p:txBody>
      </p:sp>
      <p:sp>
        <p:nvSpPr>
          <p:cNvPr id="5325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532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DEDBF8-692A-4EC2-8B03-A858A98B0B68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002D853D-8052-404F-B264-D505F119CE5C}" type="datetime3">
              <a:rPr lang="en-US" smtClean="0"/>
              <a:pPr/>
              <a:t>13 December 2021</a:t>
            </a:fld>
            <a:endParaRPr lang="en-US"/>
          </a:p>
        </p:txBody>
      </p:sp>
      <p:sp>
        <p:nvSpPr>
          <p:cNvPr id="5427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542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F5DAD4-9D26-44D2-8F96-B503065E501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42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6452E134-C0EE-44F7-B8DF-6DB3F51C372C}" type="datetime3">
              <a:rPr lang="en-US" smtClean="0"/>
              <a:pPr/>
              <a:t>13 December 2021</a:t>
            </a:fld>
            <a:endParaRPr lang="en-US"/>
          </a:p>
        </p:txBody>
      </p:sp>
      <p:sp>
        <p:nvSpPr>
          <p:cNvPr id="5530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553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B57599-0C0E-4689-A504-7C507A9F011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34745C5B-AF0E-410F-A883-CF1D096AC114}" type="datetime3">
              <a:rPr lang="en-US" smtClean="0"/>
              <a:pPr/>
              <a:t>13 December 2021</a:t>
            </a:fld>
            <a:endParaRPr lang="en-US"/>
          </a:p>
        </p:txBody>
      </p:sp>
      <p:sp>
        <p:nvSpPr>
          <p:cNvPr id="563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563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D84E54-8264-48CC-9F64-8EC37FDAF543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63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5CCDC-F8FC-4348-A4A9-7DF8BCE48951}" type="datetime1">
              <a:rPr lang="en-US" smtClean="0">
                <a:solidFill>
                  <a:srgbClr val="000000"/>
                </a:solidFill>
              </a:rPr>
              <a:t>12/13/2021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FFBA56-7033-4EBF-9219-3350AC5781C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1004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66321-4375-4A99-AF57-FFCDE3DFCA86}" type="datetime1">
              <a:rPr lang="en-US" smtClean="0">
                <a:solidFill>
                  <a:srgbClr val="000000"/>
                </a:solidFill>
              </a:rPr>
              <a:t>12/13/2021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9E414-1DA8-4571-A918-C4D741822C8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24947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1143000"/>
            <a:ext cx="55880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9200" y="1143000"/>
            <a:ext cx="55880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36DB61-42E1-4C44-AF3F-A2E3D17E959A}" type="datetime1">
              <a:rPr lang="en-US" smtClean="0">
                <a:solidFill>
                  <a:srgbClr val="000000"/>
                </a:solidFill>
              </a:rPr>
              <a:t>12/13/2021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E8496-F4B1-4260-AF49-6EDAB24526A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11377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095FBC-597F-4FB0-8973-4AA4F18B8467}" type="datetime1">
              <a:rPr lang="en-US" smtClean="0">
                <a:solidFill>
                  <a:srgbClr val="000000"/>
                </a:solidFill>
              </a:rPr>
              <a:t>12/13/2021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EE8F3D-14BC-4F75-A9B8-2361ACF858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96984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5E1C27-1C2A-4FAC-A5D9-54342494D47C}" type="datetime1">
              <a:rPr lang="en-US" smtClean="0">
                <a:solidFill>
                  <a:srgbClr val="000000"/>
                </a:solidFill>
              </a:rPr>
              <a:t>12/13/2021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F12F0E-6E85-4E19-B35C-1216C52C83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18114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63840-5BFE-4350-9F95-2A2D9DD1008C}" type="datetime1">
              <a:rPr lang="en-US" smtClean="0">
                <a:solidFill>
                  <a:srgbClr val="000000"/>
                </a:solidFill>
              </a:rPr>
              <a:t>12/13/2021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524000" y="6629400"/>
            <a:ext cx="38608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55D1A-55AD-48F9-BFF6-8A56240C475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32985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62698D-9A1D-4EF4-BFC8-417747A97298}" type="datetime1">
              <a:rPr lang="en-US" smtClean="0">
                <a:solidFill>
                  <a:srgbClr val="000000"/>
                </a:solidFill>
              </a:rPr>
              <a:t>12/13/2021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524000" y="6629400"/>
            <a:ext cx="38608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695F7C-6D46-4F01-8AA6-90142EFEF03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0755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112776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1143000"/>
            <a:ext cx="5588000" cy="5334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99200" y="1143000"/>
            <a:ext cx="5588000" cy="2590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99200" y="3886200"/>
            <a:ext cx="5588000" cy="2590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454F8-8C9E-4928-A0B2-3D7946F28151}" type="datetime1">
              <a:rPr lang="en-US" smtClean="0">
                <a:solidFill>
                  <a:srgbClr val="000000"/>
                </a:solidFill>
              </a:rPr>
              <a:t>12/13/2021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524000" y="6629400"/>
            <a:ext cx="38608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E2EC4D-82E3-442C-9EBF-2428C09ACB8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80876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ítulo, objeto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11074400" cy="1143000"/>
          </a:xfrm>
        </p:spPr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914400" y="1524000"/>
            <a:ext cx="5435600" cy="4572000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553200" y="1524000"/>
            <a:ext cx="5435600" cy="4572000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1"/>
          </p:nvPr>
        </p:nvSpPr>
        <p:spPr>
          <a:xfrm>
            <a:off x="9347200" y="6248400"/>
            <a:ext cx="2540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ED22BBC6-7AF5-42F9-B43A-DED77D2CEB5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42084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0" y="304800"/>
            <a:ext cx="11379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143000"/>
            <a:ext cx="113792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29400"/>
            <a:ext cx="152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pPr defTabSz="914400">
              <a:defRPr/>
            </a:pPr>
            <a:fld id="{22427D4A-DF2F-405F-84D3-F95E2E2246B4}" type="datetime1"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12/13/2021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652000" y="6629400"/>
            <a:ext cx="2540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pPr defTabSz="914400">
              <a:defRPr/>
            </a:pPr>
            <a:fld id="{0046891D-F3ED-4458-BDA5-17140EC2C6E4}" type="slidenum">
              <a:rPr lang="en-US">
                <a:solidFill>
                  <a:srgbClr val="000000"/>
                </a:solidFill>
                <a:latin typeface="Times New Roman" pitchFamily="18" charset="0"/>
              </a:rPr>
              <a:pPr defTabSz="914400"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376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5" r:id="rId3"/>
    <p:sldLayoutId id="2147483837" r:id="rId4"/>
    <p:sldLayoutId id="2147483838" r:id="rId5"/>
    <p:sldLayoutId id="2147483840" r:id="rId6"/>
    <p:sldLayoutId id="2147483841" r:id="rId7"/>
    <p:sldLayoutId id="2147483843" r:id="rId8"/>
    <p:sldLayoutId id="2147483844" r:id="rId9"/>
  </p:sldLayoutIdLst>
  <p:transition/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ove"/>
          <p:cNvPicPr>
            <a:picLocks noChangeAspect="1" noChangeArrowheads="1"/>
          </p:cNvPicPr>
          <p:nvPr/>
        </p:nvPicPr>
        <p:blipFill>
          <a:blip r:embed="rId3" cstate="print">
            <a:lum bright="70000" contrast="-60000"/>
          </a:blip>
          <a:srcRect/>
          <a:stretch>
            <a:fillRect/>
          </a:stretch>
        </p:blipFill>
        <p:spPr bwMode="auto">
          <a:xfrm>
            <a:off x="0" y="-6350"/>
            <a:ext cx="12192000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295400"/>
            <a:ext cx="10134600" cy="1524000"/>
          </a:xfrm>
        </p:spPr>
        <p:txBody>
          <a:bodyPr/>
          <a:lstStyle/>
          <a:p>
            <a:pPr eaLnBrk="1" hangingPunct="1"/>
            <a:r>
              <a:rPr lang="en-US" b="1" dirty="0"/>
              <a:t>Embedded Computer Architecture</a:t>
            </a:r>
            <a:br>
              <a:rPr lang="en-US" b="1" dirty="0"/>
            </a:br>
            <a:r>
              <a:rPr lang="en-US" b="1" dirty="0"/>
              <a:t>5SAI0</a:t>
            </a:r>
            <a:br>
              <a:rPr lang="en-US" b="1" dirty="0">
                <a:solidFill>
                  <a:srgbClr val="CC3300"/>
                </a:solidFill>
              </a:rPr>
            </a:br>
            <a:br>
              <a:rPr lang="en-US" b="1" dirty="0">
                <a:solidFill>
                  <a:srgbClr val="CC3300"/>
                </a:solidFill>
              </a:rPr>
            </a:br>
            <a:r>
              <a:rPr lang="en-US" sz="4800" b="1" dirty="0"/>
              <a:t>DLP Architectures</a:t>
            </a:r>
            <a:br>
              <a:rPr lang="en-US" sz="4800" b="1" dirty="0"/>
            </a:br>
            <a:r>
              <a:rPr lang="en-US" sz="4400" b="1" dirty="0"/>
              <a:t>Vector, SIMD, GPU</a:t>
            </a:r>
            <a:endParaRPr lang="en-US" sz="44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066261" y="4388148"/>
            <a:ext cx="6400800" cy="2312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defTabSz="914400">
              <a:spcBef>
                <a:spcPct val="20000"/>
              </a:spcBef>
              <a:defRPr/>
            </a:pPr>
            <a:endParaRPr lang="en-US" sz="2400" kern="0" dirty="0">
              <a:solidFill>
                <a:srgbClr val="000000">
                  <a:lumMod val="65000"/>
                  <a:lumOff val="35000"/>
                </a:srgbClr>
              </a:solidFill>
              <a:latin typeface="Times New Roman"/>
              <a:cs typeface="Times New Roman" pitchFamily="18" charset="0"/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533400" y="4191000"/>
            <a:ext cx="7848600" cy="1905000"/>
          </a:xfrm>
        </p:spPr>
        <p:txBody>
          <a:bodyPr/>
          <a:lstStyle/>
          <a:p>
            <a:pPr lvl="0" algn="l" eaLnBrk="1" hangingPunct="1">
              <a:defRPr/>
            </a:pP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itchFamily="18" charset="0"/>
              </a:rPr>
              <a:t>Henk Corporaal</a:t>
            </a:r>
          </a:p>
          <a:p>
            <a:pPr lvl="0" algn="l" eaLnBrk="1" hangingPunct="1">
              <a:defRPr/>
            </a:pPr>
            <a:r>
              <a:rPr lang="en-US" sz="2800" dirty="0">
                <a:solidFill>
                  <a:srgbClr val="0070C0"/>
                </a:solidFill>
                <a:cs typeface="Times New Roman" pitchFamily="18" charset="0"/>
              </a:rPr>
              <a:t>www.ics.ele.tue.nl/~heco/courses/ECA</a:t>
            </a:r>
          </a:p>
          <a:p>
            <a:pPr lvl="0" algn="l" eaLnBrk="1" hangingPunct="1">
              <a:defRPr/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itchFamily="18" charset="0"/>
              </a:rPr>
              <a:t>h.corporaal@tue.nl</a:t>
            </a:r>
          </a:p>
          <a:p>
            <a:pPr lvl="0" algn="l" eaLnBrk="1" hangingPunct="1">
              <a:defRPr/>
            </a:pP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cs typeface="Times New Roman" pitchFamily="18" charset="0"/>
              </a:rPr>
              <a:t>TUEindhoven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cs typeface="Times New Roman" pitchFamily="18" charset="0"/>
            </a:endParaRPr>
          </a:p>
          <a:p>
            <a:pPr lvl="0" algn="l" eaLnBrk="1" hangingPunct="1">
              <a:defRPr/>
            </a:pPr>
            <a:r>
              <a:rPr lang="en-US" sz="2800">
                <a:solidFill>
                  <a:schemeClr val="tx1">
                    <a:lumMod val="65000"/>
                    <a:lumOff val="35000"/>
                  </a:schemeClr>
                </a:solidFill>
                <a:cs typeface="Times New Roman" pitchFamily="18" charset="0"/>
              </a:rPr>
              <a:t>2021-2022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cs typeface="Times New Roman" pitchFamily="18" charset="0"/>
            </a:endParaRPr>
          </a:p>
          <a:p>
            <a:pPr algn="l"/>
            <a:endParaRPr lang="en-US" sz="2800" dirty="0"/>
          </a:p>
        </p:txBody>
      </p:sp>
      <p:pic>
        <p:nvPicPr>
          <p:cNvPr id="6" name="Picture 2" descr="Front Cove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601200" y="3499246"/>
            <a:ext cx="2409854" cy="3125282"/>
          </a:xfrm>
          <a:prstGeom prst="rect">
            <a:avLst/>
          </a:prstGeom>
          <a:noFill/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1600200"/>
            <a:ext cx="2693857" cy="3319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370764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</a:t>
            </a:r>
            <a:endParaRPr lang="en-AU"/>
          </a:p>
        </p:txBody>
      </p:sp>
      <p:sp>
        <p:nvSpPr>
          <p:cNvPr id="2426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LV	</a:t>
            </a:r>
            <a:r>
              <a:rPr lang="en-US" sz="20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	V1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,Rx			;load vector X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MULVS.D	V2,V1,F0		;vector-scalar multiply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s-E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LV	</a:t>
            </a:r>
            <a:r>
              <a:rPr lang="es-ES" sz="20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	V3</a:t>
            </a:r>
            <a:r>
              <a:rPr lang="es-E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,Ry			;load vector Y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ADDVV.D	V4,V2,V3		;add two vectors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SV	</a:t>
            </a:r>
            <a:r>
              <a:rPr lang="en-US" sz="20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	Ry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,V4			;store the sum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000" dirty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/>
              <a:t>Convoys:</a:t>
            </a:r>
          </a:p>
          <a:p>
            <a:pPr marL="457200" indent="-457200" eaLnBrk="1" hangingPunct="1">
              <a:buNone/>
              <a:defRPr/>
            </a:pPr>
            <a:r>
              <a:rPr lang="en-US" sz="2000" dirty="0"/>
              <a:t>1		</a:t>
            </a:r>
            <a:r>
              <a:rPr lang="en-US" sz="2000" b="1" dirty="0">
                <a:solidFill>
                  <a:schemeClr val="accent2"/>
                </a:solidFill>
              </a:rPr>
              <a:t>LV	-&gt;	MULVS.D</a:t>
            </a:r>
          </a:p>
          <a:p>
            <a:pPr marL="457200" indent="-457200" eaLnBrk="1" hangingPunct="1">
              <a:buNone/>
              <a:defRPr/>
            </a:pPr>
            <a:r>
              <a:rPr lang="en-US" sz="2000" dirty="0"/>
              <a:t>2		</a:t>
            </a:r>
            <a:r>
              <a:rPr lang="en-US" sz="2000" b="1" dirty="0">
                <a:solidFill>
                  <a:schemeClr val="accent2"/>
                </a:solidFill>
              </a:rPr>
              <a:t>LV	-&gt;	ADDVV.D</a:t>
            </a:r>
          </a:p>
          <a:p>
            <a:pPr marL="457200" indent="-457200" eaLnBrk="1" hangingPunct="1">
              <a:buNone/>
              <a:defRPr/>
            </a:pPr>
            <a:r>
              <a:rPr lang="en-US" sz="2000" dirty="0"/>
              <a:t>3	</a:t>
            </a:r>
            <a:r>
              <a:rPr lang="en-US" sz="2000"/>
              <a:t>	</a:t>
            </a:r>
            <a:r>
              <a:rPr lang="en-US" sz="2000" b="1">
                <a:solidFill>
                  <a:schemeClr val="accent2"/>
                </a:solidFill>
              </a:rPr>
              <a:t>SV</a:t>
            </a:r>
            <a:endParaRPr lang="en-US" sz="2000" dirty="0"/>
          </a:p>
          <a:p>
            <a:pPr marL="457200" indent="-457200" eaLnBrk="1" hangingPunct="1">
              <a:defRPr/>
            </a:pPr>
            <a:r>
              <a:rPr lang="en-US" dirty="0"/>
              <a:t>3 chimes, 2 FP ops per result, cycles per FLOP = 1.5</a:t>
            </a:r>
          </a:p>
          <a:p>
            <a:pPr marL="457200" indent="-457200" eaLnBrk="1" hangingPunct="1">
              <a:defRPr/>
            </a:pPr>
            <a:r>
              <a:rPr lang="en-US" dirty="0"/>
              <a:t>For 64 element vectors, requires 64 x 3 = 192 clock cycles</a:t>
            </a:r>
          </a:p>
          <a:p>
            <a:pPr marL="457200" indent="-457200" eaLnBrk="1" hangingPunct="1">
              <a:defRPr/>
            </a:pPr>
            <a:r>
              <a:rPr lang="en-US" i="1" dirty="0">
                <a:solidFill>
                  <a:srgbClr val="00B050"/>
                </a:solidFill>
              </a:rPr>
              <a:t>Question: why not combining Convoys 2 and 3 into one?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803331-CAEE-42E8-859C-4C5623F6F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DE4527-EE6A-4855-9EDC-DDD8ECC4164C}" type="datetime1">
              <a:rPr lang="en-US" smtClean="0">
                <a:solidFill>
                  <a:srgbClr val="000000"/>
                </a:solidFill>
              </a:rPr>
              <a:t>12/13/2021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0394F74-21AC-4C66-BC65-873795D29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9E414-1DA8-4571-A918-C4D741822C8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peech Bubble: Oval 3">
            <a:extLst>
              <a:ext uri="{FF2B5EF4-FFF2-40B4-BE49-F238E27FC236}">
                <a16:creationId xmlns:a16="http://schemas.microsoft.com/office/drawing/2014/main" id="{D8E69F7B-5FC5-4B0F-8832-F2B8C38AED92}"/>
              </a:ext>
            </a:extLst>
          </p:cNvPr>
          <p:cNvSpPr/>
          <p:nvPr/>
        </p:nvSpPr>
        <p:spPr>
          <a:xfrm>
            <a:off x="3063240" y="3766457"/>
            <a:ext cx="1776548" cy="1077686"/>
          </a:xfrm>
          <a:prstGeom prst="wedgeEllipseCallout">
            <a:avLst>
              <a:gd name="adj1" fmla="val -55759"/>
              <a:gd name="adj2" fmla="val 78864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26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426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426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</a:t>
            </a:r>
            <a:endParaRPr lang="en-AU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3200" dirty="0"/>
              <a:t>Start up time:</a:t>
            </a:r>
          </a:p>
          <a:p>
            <a:pPr lvl="1"/>
            <a:r>
              <a:rPr lang="en-US" sz="2800" dirty="0"/>
              <a:t>Latency of vector functional unit</a:t>
            </a:r>
          </a:p>
          <a:p>
            <a:pPr lvl="1"/>
            <a:r>
              <a:rPr lang="en-US" sz="2800" dirty="0"/>
              <a:t>Assume the same as Cray-1</a:t>
            </a:r>
          </a:p>
          <a:p>
            <a:pPr lvl="2"/>
            <a:r>
              <a:rPr lang="en-US" sz="2400" dirty="0"/>
              <a:t>Floating-point add =&gt; 6 clock cycles</a:t>
            </a:r>
          </a:p>
          <a:p>
            <a:pPr lvl="2"/>
            <a:r>
              <a:rPr lang="en-US" sz="2400" dirty="0"/>
              <a:t>Floating-point multiply =&gt; 7 clock cycles</a:t>
            </a:r>
          </a:p>
          <a:p>
            <a:pPr lvl="2"/>
            <a:r>
              <a:rPr lang="en-US" sz="2400" dirty="0"/>
              <a:t>Floating-point divide =&gt; 20 clock cycles</a:t>
            </a:r>
          </a:p>
          <a:p>
            <a:pPr lvl="2"/>
            <a:r>
              <a:rPr lang="en-US" sz="2400" dirty="0"/>
              <a:t>Vector load =&gt; 12 </a:t>
            </a:r>
            <a:r>
              <a:rPr lang="en-US" sz="2400"/>
              <a:t>clock cycles</a:t>
            </a:r>
            <a:endParaRPr lang="en-US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F794FE-B288-48FA-86E4-54DD6078D75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3200"/>
              <a:t>Improvements:</a:t>
            </a:r>
          </a:p>
          <a:p>
            <a:pPr lvl="1"/>
            <a:r>
              <a:rPr lang="en-US" sz="2800"/>
              <a:t>more than 1 element per clock cycle</a:t>
            </a:r>
          </a:p>
          <a:p>
            <a:pPr lvl="1"/>
            <a:r>
              <a:rPr lang="en-US" sz="2800"/>
              <a:t>Non-64 wide vectors</a:t>
            </a:r>
          </a:p>
          <a:p>
            <a:pPr lvl="1"/>
            <a:r>
              <a:rPr lang="en-US" sz="2800"/>
              <a:t>IF-statements in vector code</a:t>
            </a:r>
          </a:p>
          <a:p>
            <a:pPr lvl="1"/>
            <a:r>
              <a:rPr lang="en-US" sz="2800"/>
              <a:t>Memory system optimizations to support vector processors</a:t>
            </a:r>
          </a:p>
          <a:p>
            <a:pPr lvl="1"/>
            <a:r>
              <a:rPr lang="en-US" sz="2800"/>
              <a:t>Support for </a:t>
            </a:r>
          </a:p>
          <a:p>
            <a:pPr lvl="2"/>
            <a:r>
              <a:rPr lang="en-US" sz="2400"/>
              <a:t>multiple dimensional matrices</a:t>
            </a:r>
          </a:p>
          <a:p>
            <a:pPr lvl="2"/>
            <a:r>
              <a:rPr lang="en-US" sz="2400"/>
              <a:t>Sparse matrices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EBC1DC-7CFA-449C-B175-FC52A1C4D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3FE1E-051E-498D-BBD4-78C12BA7369D}" type="datetime1">
              <a:rPr lang="en-US" smtClean="0"/>
              <a:pPr/>
              <a:t>12/13/2021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9900D3E-8F53-4460-A0E8-0CAD785D5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9E414-1DA8-4571-A918-C4D741822C8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2910" y="496388"/>
            <a:ext cx="6979090" cy="619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SIMD</a:t>
            </a:r>
            <a:r>
              <a:rPr lang="en-US"/>
              <a:t>: Multiple </a:t>
            </a:r>
            <a:r>
              <a:rPr lang="en-US" dirty="0"/>
              <a:t>Lanes</a:t>
            </a:r>
            <a:endParaRPr lang="en-AU" dirty="0"/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>
          <a:xfrm>
            <a:off x="508000" y="1143000"/>
            <a:ext cx="4782457" cy="5334000"/>
          </a:xfrm>
        </p:spPr>
        <p:txBody>
          <a:bodyPr/>
          <a:lstStyle/>
          <a:p>
            <a:r>
              <a:rPr lang="en-US"/>
              <a:t>a) </a:t>
            </a:r>
            <a:r>
              <a:rPr lang="en-US" dirty="0"/>
              <a:t>single lane</a:t>
            </a:r>
          </a:p>
          <a:p>
            <a:r>
              <a:rPr lang="en-US" dirty="0"/>
              <a:t>b) 4 lanes; vector elements are interleaved !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92BD84-8A56-4B97-A86A-97C1E97CB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E3E3-240A-4C72-8C10-019AFAC2452D}" type="datetime1">
              <a:rPr lang="en-US" smtClean="0"/>
              <a:pPr/>
              <a:t>12/13/2021</a:t>
            </a:fld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4C3154B-EF70-4E41-B730-1DB4B4C67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9E414-1DA8-4571-A918-C4D741822C8C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SIMD: Multiple </a:t>
            </a:r>
            <a:r>
              <a:rPr lang="en-US" dirty="0"/>
              <a:t>lanes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24191" y="1052736"/>
            <a:ext cx="4141385" cy="4231190"/>
          </a:xfrm>
        </p:spPr>
        <p:txBody>
          <a:bodyPr/>
          <a:lstStyle/>
          <a:p>
            <a:r>
              <a:rPr lang="en-US" dirty="0"/>
              <a:t>4 lanes</a:t>
            </a:r>
          </a:p>
          <a:p>
            <a:r>
              <a:rPr lang="en-US" dirty="0"/>
              <a:t>4</a:t>
            </a:r>
            <a:r>
              <a:rPr lang="en-US"/>
              <a:t> </a:t>
            </a:r>
            <a:r>
              <a:rPr lang="en-US" dirty="0"/>
              <a:t>vector units: ADD, MUL, LD-ST</a:t>
            </a:r>
          </a:p>
          <a:p>
            <a:r>
              <a:rPr lang="en-US" dirty="0"/>
              <a:t>Not shown: scalar processor can broadcast a scalar to all vector units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8000" y="1111602"/>
            <a:ext cx="6444208" cy="53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205D0B-CFD4-4F33-80DD-05376E99B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C1417D-D476-41B2-A55E-69726FA245E2}" type="datetime1">
              <a:rPr lang="en-US" smtClean="0">
                <a:solidFill>
                  <a:srgbClr val="000000"/>
                </a:solidFill>
              </a:rPr>
              <a:t>12/13/2021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7D8239-0032-4852-B73E-E67212994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9E414-1DA8-4571-A918-C4D741822C8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Banks, supporting multiple load/stores/cycle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4808D3-F719-42D0-99D4-54601EBEB5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0" y="4941168"/>
            <a:ext cx="11379200" cy="1535832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/>
              <a:t>Memory banks are (usually) single ported (1 rd/wr port)</a:t>
            </a:r>
          </a:p>
          <a:p>
            <a:pPr>
              <a:buFont typeface="Arial" pitchFamily="34" charset="0"/>
              <a:buChar char="•"/>
            </a:pPr>
            <a:r>
              <a:rPr lang="en-US"/>
              <a:t>To the load-store units this memory system looks multi-ported except for bank conflicts</a:t>
            </a:r>
          </a:p>
          <a:p>
            <a:endParaRPr lang="nl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C7348C-9C78-42FF-9F87-813B1EA87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CE90F0-B30B-4BE0-83A1-D1846F8F4B3A}" type="datetime1">
              <a:rPr lang="en-US" smtClean="0">
                <a:solidFill>
                  <a:srgbClr val="000000"/>
                </a:solidFill>
              </a:rPr>
              <a:t>12/13/2021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F698AB-1923-49A0-83E6-B8E5B52F4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EE8F3D-14BC-4F75-A9B8-2361ACF8583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FF9BE58-4117-4191-8369-4A4B157B8959}"/>
              </a:ext>
            </a:extLst>
          </p:cNvPr>
          <p:cNvGrpSpPr/>
          <p:nvPr/>
        </p:nvGrpSpPr>
        <p:grpSpPr>
          <a:xfrm>
            <a:off x="2351583" y="1125489"/>
            <a:ext cx="8245903" cy="3464353"/>
            <a:chOff x="2396189" y="1506852"/>
            <a:chExt cx="7488832" cy="3146284"/>
          </a:xfrm>
        </p:grpSpPr>
        <p:sp>
          <p:nvSpPr>
            <p:cNvPr id="4" name="Rectangle 3"/>
            <p:cNvSpPr/>
            <p:nvPr/>
          </p:nvSpPr>
          <p:spPr bwMode="auto">
            <a:xfrm>
              <a:off x="2396189" y="3717032"/>
              <a:ext cx="792088" cy="936104"/>
            </a:xfrm>
            <a:prstGeom prst="rect">
              <a:avLst/>
            </a:prstGeom>
            <a:solidFill>
              <a:srgbClr val="FFFFCC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914400" eaLnBrk="0" hangingPunct="0"/>
              <a:endParaRPr lang="en-US" sz="2400" dirty="0">
                <a:latin typeface="Comic Sans MS" pitchFamily="66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3332293" y="3717032"/>
              <a:ext cx="792088" cy="936104"/>
            </a:xfrm>
            <a:prstGeom prst="rect">
              <a:avLst/>
            </a:prstGeom>
            <a:solidFill>
              <a:srgbClr val="FFFFCC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914400" eaLnBrk="0" hangingPunct="0"/>
              <a:endParaRPr lang="en-US" sz="2400" dirty="0">
                <a:latin typeface="Comic Sans MS" pitchFamily="66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4268397" y="3717032"/>
              <a:ext cx="792088" cy="936104"/>
            </a:xfrm>
            <a:prstGeom prst="rect">
              <a:avLst/>
            </a:prstGeom>
            <a:solidFill>
              <a:srgbClr val="FFFFCC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914400" eaLnBrk="0" hangingPunct="0"/>
              <a:endParaRPr lang="en-US" sz="2400" dirty="0">
                <a:latin typeface="Comic Sans MS" pitchFamily="66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9092933" y="3717032"/>
              <a:ext cx="792088" cy="936104"/>
            </a:xfrm>
            <a:prstGeom prst="rect">
              <a:avLst/>
            </a:prstGeom>
            <a:solidFill>
              <a:srgbClr val="FFFFCC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914400" eaLnBrk="0" hangingPunct="0"/>
              <a:endParaRPr lang="en-US" sz="2400" dirty="0">
                <a:latin typeface="Comic Sans MS" pitchFamily="66" charset="0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 bwMode="auto">
            <a:xfrm>
              <a:off x="5492533" y="4149080"/>
              <a:ext cx="3168352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" name="TextBox 14"/>
            <p:cNvSpPr txBox="1"/>
            <p:nvPr/>
          </p:nvSpPr>
          <p:spPr>
            <a:xfrm>
              <a:off x="2396190" y="4005064"/>
              <a:ext cx="81624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bank 0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332294" y="4005064"/>
              <a:ext cx="80021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bank 1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268398" y="4005064"/>
              <a:ext cx="81624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bank 2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9092934" y="4005065"/>
              <a:ext cx="69121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bank </a:t>
              </a:r>
              <a:br>
                <a:rPr lang="en-US" dirty="0"/>
              </a:br>
              <a:r>
                <a:rPr lang="en-US" dirty="0"/>
                <a:t> N-1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2396189" y="2708920"/>
              <a:ext cx="7488832" cy="288032"/>
            </a:xfrm>
            <a:prstGeom prst="rect">
              <a:avLst/>
            </a:prstGeom>
            <a:solidFill>
              <a:srgbClr val="92D050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914400" eaLnBrk="0" hangingPunct="0"/>
              <a:endParaRPr lang="en-US" sz="2400" dirty="0">
                <a:latin typeface="Comic Sans MS" pitchFamily="66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659569" y="2648285"/>
              <a:ext cx="46987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interconnect, connecting banks to </a:t>
              </a:r>
              <a:r>
                <a:rPr lang="en-US" sz="2000" dirty="0" err="1"/>
                <a:t>ld-st</a:t>
              </a:r>
              <a:r>
                <a:rPr lang="en-US" sz="2000" dirty="0"/>
                <a:t> ports</a:t>
              </a:r>
            </a:p>
          </p:txBody>
        </p:sp>
        <p:cxnSp>
          <p:nvCxnSpPr>
            <p:cNvPr id="25" name="Straight Arrow Connector 24"/>
            <p:cNvCxnSpPr/>
            <p:nvPr/>
          </p:nvCxnSpPr>
          <p:spPr bwMode="auto">
            <a:xfrm rot="5400000">
              <a:off x="2468991" y="3356198"/>
              <a:ext cx="720080" cy="1588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26" name="Straight Arrow Connector 25"/>
            <p:cNvCxnSpPr/>
            <p:nvPr/>
          </p:nvCxnSpPr>
          <p:spPr bwMode="auto">
            <a:xfrm rot="5400000">
              <a:off x="3405095" y="3356198"/>
              <a:ext cx="720080" cy="1588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27" name="Straight Arrow Connector 26"/>
            <p:cNvCxnSpPr/>
            <p:nvPr/>
          </p:nvCxnSpPr>
          <p:spPr bwMode="auto">
            <a:xfrm rot="5400000">
              <a:off x="9093727" y="3356198"/>
              <a:ext cx="720080" cy="1588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28" name="Straight Arrow Connector 27"/>
            <p:cNvCxnSpPr/>
            <p:nvPr/>
          </p:nvCxnSpPr>
          <p:spPr bwMode="auto">
            <a:xfrm rot="5400000">
              <a:off x="4269191" y="3356198"/>
              <a:ext cx="720080" cy="1588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29" name="Straight Arrow Connector 28"/>
            <p:cNvCxnSpPr/>
            <p:nvPr/>
          </p:nvCxnSpPr>
          <p:spPr bwMode="auto">
            <a:xfrm rot="5400000">
              <a:off x="4917263" y="2348086"/>
              <a:ext cx="720080" cy="1588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30" name="Straight Arrow Connector 29"/>
            <p:cNvCxnSpPr/>
            <p:nvPr/>
          </p:nvCxnSpPr>
          <p:spPr bwMode="auto">
            <a:xfrm rot="5400000">
              <a:off x="5421319" y="2348086"/>
              <a:ext cx="720080" cy="1588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31" name="Straight Arrow Connector 30"/>
            <p:cNvCxnSpPr/>
            <p:nvPr/>
          </p:nvCxnSpPr>
          <p:spPr bwMode="auto">
            <a:xfrm rot="5400000">
              <a:off x="5925375" y="2348086"/>
              <a:ext cx="720080" cy="1588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32" name="Straight Arrow Connector 31"/>
            <p:cNvCxnSpPr/>
            <p:nvPr/>
          </p:nvCxnSpPr>
          <p:spPr bwMode="auto">
            <a:xfrm rot="5400000">
              <a:off x="6429431" y="2348086"/>
              <a:ext cx="720080" cy="1588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33" name="TextBox 32"/>
            <p:cNvSpPr txBox="1"/>
            <p:nvPr/>
          </p:nvSpPr>
          <p:spPr>
            <a:xfrm>
              <a:off x="4961574" y="1506852"/>
              <a:ext cx="25442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to/from load-store units</a:t>
              </a:r>
            </a:p>
          </p:txBody>
        </p:sp>
      </p:grp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Memory Banks</a:t>
            </a:r>
            <a:endParaRPr lang="en-AU"/>
          </a:p>
        </p:txBody>
      </p:sp>
      <p:sp>
        <p:nvSpPr>
          <p:cNvPr id="1638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/>
              <a:t>Memory system must be designed to support high bandwidth </a:t>
            </a:r>
            <a:r>
              <a:rPr lang="en-US" sz="2800"/>
              <a:t>for vectors</a:t>
            </a:r>
            <a:endParaRPr lang="en-US" sz="2800" dirty="0"/>
          </a:p>
          <a:p>
            <a:pPr eaLnBrk="1" hangingPunct="1"/>
            <a:r>
              <a:rPr lang="en-US" sz="2800" dirty="0"/>
              <a:t>Spread accesses across </a:t>
            </a:r>
            <a:r>
              <a:rPr lang="en-US" sz="2800" dirty="0">
                <a:solidFill>
                  <a:srgbClr val="00B050"/>
                </a:solidFill>
              </a:rPr>
              <a:t>multiple banks</a:t>
            </a:r>
          </a:p>
          <a:p>
            <a:pPr lvl="1" eaLnBrk="1" hangingPunct="1"/>
            <a:r>
              <a:rPr lang="en-US" sz="2400" dirty="0"/>
              <a:t>Control bank addresses independently</a:t>
            </a:r>
          </a:p>
          <a:p>
            <a:pPr lvl="1" eaLnBrk="1" hangingPunct="1"/>
            <a:r>
              <a:rPr lang="en-US" sz="2400"/>
              <a:t>Support </a:t>
            </a:r>
            <a:r>
              <a:rPr lang="en-US" sz="2400" dirty="0"/>
              <a:t>multiple vector processors sharing the </a:t>
            </a:r>
            <a:r>
              <a:rPr lang="en-US" sz="2400"/>
              <a:t>same memory</a:t>
            </a:r>
            <a:endParaRPr lang="en-US" sz="2400" dirty="0"/>
          </a:p>
          <a:p>
            <a:pPr eaLnBrk="1" hangingPunct="1"/>
            <a:endParaRPr lang="en-US" sz="2800">
              <a:solidFill>
                <a:srgbClr val="0000FF"/>
              </a:solidFill>
            </a:endParaRPr>
          </a:p>
          <a:p>
            <a:pPr eaLnBrk="1" hangingPunct="1"/>
            <a:r>
              <a:rPr lang="en-US" sz="2800">
                <a:solidFill>
                  <a:srgbClr val="0000FF"/>
                </a:solidFill>
              </a:rPr>
              <a:t>Example</a:t>
            </a:r>
            <a:r>
              <a:rPr lang="en-US" sz="2800" dirty="0"/>
              <a:t>:</a:t>
            </a:r>
          </a:p>
          <a:p>
            <a:pPr lvl="1" eaLnBrk="1" hangingPunct="1"/>
            <a:r>
              <a:rPr lang="en-US" sz="2400" dirty="0"/>
              <a:t>32 processors, each </a:t>
            </a:r>
            <a:r>
              <a:rPr lang="en-US" sz="2400"/>
              <a:t>generating 2 </a:t>
            </a:r>
            <a:r>
              <a:rPr lang="en-US" sz="2400" dirty="0"/>
              <a:t>loads </a:t>
            </a:r>
            <a:r>
              <a:rPr lang="en-US" sz="2400"/>
              <a:t>and 1 </a:t>
            </a:r>
            <a:r>
              <a:rPr lang="en-US" sz="2400" dirty="0"/>
              <a:t>stores/cycle</a:t>
            </a:r>
          </a:p>
          <a:p>
            <a:pPr lvl="1" eaLnBrk="1" hangingPunct="1"/>
            <a:r>
              <a:rPr lang="en-US" sz="2400" dirty="0"/>
              <a:t>Processor cycle time </a:t>
            </a:r>
            <a:r>
              <a:rPr lang="en-US" sz="2400"/>
              <a:t>is 2 </a:t>
            </a:r>
            <a:r>
              <a:rPr lang="en-US" sz="2400" dirty="0"/>
              <a:t>ns, SRAM cycle time </a:t>
            </a:r>
            <a:r>
              <a:rPr lang="en-US" sz="2400"/>
              <a:t>is 10 </a:t>
            </a:r>
            <a:r>
              <a:rPr lang="en-US" sz="2400" dirty="0"/>
              <a:t>ns</a:t>
            </a:r>
          </a:p>
          <a:p>
            <a:pPr lvl="1" eaLnBrk="1" hangingPunct="1"/>
            <a:r>
              <a:rPr lang="en-US" sz="2400" dirty="0">
                <a:solidFill>
                  <a:srgbClr val="FF0333"/>
                </a:solidFill>
              </a:rPr>
              <a:t>How many memory banks </a:t>
            </a:r>
            <a:r>
              <a:rPr lang="en-US" sz="2400">
                <a:solidFill>
                  <a:srgbClr val="FF0333"/>
                </a:solidFill>
              </a:rPr>
              <a:t>needed?</a:t>
            </a:r>
            <a:endParaRPr lang="en-US" sz="2400" dirty="0"/>
          </a:p>
          <a:p>
            <a:pPr lvl="1" eaLnBrk="1" hangingPunct="1"/>
            <a:r>
              <a:rPr lang="en-US" sz="2400" dirty="0"/>
              <a:t>Answer: think about how many accesses are needed </a:t>
            </a:r>
            <a:r>
              <a:rPr lang="en-US" sz="2400"/>
              <a:t>in 10 ns !</a:t>
            </a:r>
          </a:p>
          <a:p>
            <a:pPr lvl="1" eaLnBrk="1" hangingPunct="1"/>
            <a:r>
              <a:rPr lang="en-US" sz="2400"/>
              <a:t>Nr_accesses/10ns =3 * 32 * 10/2 = 480 !!</a:t>
            </a:r>
          </a:p>
          <a:p>
            <a:pPr lvl="1" eaLnBrk="1" hangingPunct="1"/>
            <a:r>
              <a:rPr lang="en-US" sz="2400">
                <a:solidFill>
                  <a:srgbClr val="FF0333"/>
                </a:solidFill>
              </a:rPr>
              <a:t>How to improve this?</a:t>
            </a:r>
            <a:endParaRPr lang="en-US" sz="2400" dirty="0">
              <a:solidFill>
                <a:srgbClr val="FF0333"/>
              </a:solidFill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A200AE-712E-4512-8908-0E96CD40E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39A242-CAE0-4F1D-9796-67ECF82AFCA0}" type="datetime1">
              <a:rPr lang="en-US" smtClean="0">
                <a:solidFill>
                  <a:srgbClr val="000000"/>
                </a:solidFill>
              </a:rPr>
              <a:t>12/13/2021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3F0D09D-5095-41AB-A61E-351513CD3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9E414-1DA8-4571-A918-C4D741822C8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3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63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63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63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638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638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638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7669" y="4417895"/>
            <a:ext cx="9117423" cy="2440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Vector </a:t>
            </a:r>
            <a:r>
              <a:rPr lang="en-US"/>
              <a:t>Length Register / Strip mining</a:t>
            </a:r>
            <a:endParaRPr lang="en-AU" dirty="0"/>
          </a:p>
        </p:txBody>
      </p:sp>
      <p:sp>
        <p:nvSpPr>
          <p:cNvPr id="1434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dirty="0"/>
              <a:t>Vector length not known at compile </a:t>
            </a:r>
            <a:r>
              <a:rPr lang="en-US" sz="2400"/>
              <a:t>time? =&gt; Use </a:t>
            </a:r>
            <a:r>
              <a:rPr lang="en-US" sz="2400" dirty="0"/>
              <a:t>Vector Length Register </a:t>
            </a:r>
            <a:r>
              <a:rPr lang="en-US" sz="2400"/>
              <a:t>(VL)</a:t>
            </a:r>
            <a:endParaRPr lang="en-US" sz="2400" dirty="0"/>
          </a:p>
          <a:p>
            <a:pPr eaLnBrk="1" hangingPunct="1"/>
            <a:r>
              <a:rPr lang="en-US" sz="2400" dirty="0"/>
              <a:t>Use strip mining for vectors over the maximum </a:t>
            </a:r>
            <a:r>
              <a:rPr lang="en-US" sz="2400"/>
              <a:t>length:</a:t>
            </a:r>
            <a:endParaRPr lang="en-US" sz="2400" dirty="0"/>
          </a:p>
          <a:p>
            <a:pPr lvl="1" eaLnBrk="1" hangingPunct="1">
              <a:buFont typeface="Wingdings" pitchFamily="2" charset="2"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low = 0;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b="1" dirty="0">
                <a:solidFill>
                  <a:srgbClr val="FF0333"/>
                </a:solidFill>
                <a:latin typeface="Courier New" pitchFamily="49" charset="0"/>
                <a:cs typeface="Courier New" pitchFamily="49" charset="0"/>
              </a:rPr>
              <a:t>VL = (n % MVL);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/*find odd-size piece using modulo % */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for (j = 0; j &lt;= (n/MVL); j=j+1) {    /*outer loop*/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for (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= low;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&lt; (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low+VL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=i+1)  /*runs for length VL*/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	 Y[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] = a * X[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] + Y[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] ;          /*main operation*/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low = low + VL;                     /*start next vector*/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FF0333"/>
                </a:solidFill>
                <a:latin typeface="Courier New" pitchFamily="49" charset="0"/>
                <a:cs typeface="Courier New" pitchFamily="49" charset="0"/>
              </a:rPr>
              <a:t>VL = MVL;      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/*reset length to maximum vector length*/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20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000">
                <a:cs typeface="Courier New" pitchFamily="49" charset="0"/>
              </a:rPr>
              <a:t>		  </a:t>
            </a:r>
            <a:r>
              <a:rPr lang="en-US" sz="2400">
                <a:cs typeface="Courier New" pitchFamily="49" charset="0"/>
              </a:rPr>
              <a:t>Execution </a:t>
            </a:r>
            <a:r>
              <a:rPr lang="en-US" sz="2400" dirty="0">
                <a:cs typeface="Courier New" pitchFamily="49" charset="0"/>
              </a:rPr>
              <a:t>order:</a:t>
            </a:r>
            <a:endParaRPr lang="en-US" sz="2000" dirty="0">
              <a:cs typeface="Courier New" pitchFamily="49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6AE7CA-D9D0-4792-81C3-9B6B80CAA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3DAA1C-A525-45EB-AF63-9646F9529C52}" type="datetime1">
              <a:rPr lang="en-US" smtClean="0">
                <a:solidFill>
                  <a:srgbClr val="000000"/>
                </a:solidFill>
              </a:rPr>
              <a:t>12/13/2021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AF330D1-CC9F-4FC2-BBD2-49C38A847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9E414-1DA8-4571-A918-C4D741822C8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387370-237C-47F8-A911-98240D8291D6}"/>
              </a:ext>
            </a:extLst>
          </p:cNvPr>
          <p:cNvSpPr txBox="1"/>
          <p:nvPr/>
        </p:nvSpPr>
        <p:spPr>
          <a:xfrm>
            <a:off x="366824" y="5543371"/>
            <a:ext cx="172778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Example: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solidFill>
                  <a:srgbClr val="0000FF"/>
                </a:solidFill>
              </a:rPr>
              <a:t>n = 200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solidFill>
                  <a:srgbClr val="0000FF"/>
                </a:solidFill>
              </a:rPr>
              <a:t>MVL = 64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solidFill>
                  <a:srgbClr val="0000FF"/>
                </a:solidFill>
              </a:rPr>
              <a:t>n%MVL = 8 </a:t>
            </a:r>
            <a:endParaRPr lang="nl-NL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4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3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43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43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434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434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uiExpand="1" build="p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Vector Mask Registers: handling If-statements</a:t>
            </a:r>
            <a:endParaRPr lang="en-AU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dirty="0"/>
              <a:t>Consider:</a:t>
            </a:r>
          </a:p>
          <a:p>
            <a:pPr eaLnBrk="1" hangingPunct="1">
              <a:buFont typeface="Wingdings" pitchFamily="2" charset="2"/>
              <a:buNone/>
            </a:pPr>
            <a:r>
              <a:rPr lang="nn-NO" sz="2400" dirty="0"/>
              <a:t>	</a:t>
            </a:r>
            <a:r>
              <a:rPr lang="nn-NO" sz="2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for (i = 0; i &lt; 64; i=i+1)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if (X[</a:t>
            </a:r>
            <a:r>
              <a:rPr lang="en-US" sz="24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] != 0)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		X[</a:t>
            </a:r>
            <a:r>
              <a:rPr lang="en-US" sz="2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] = X[</a:t>
            </a:r>
            <a:r>
              <a:rPr lang="en-US" sz="2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] – Y[</a:t>
            </a:r>
            <a:r>
              <a:rPr lang="en-US" sz="2400" b="1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];</a:t>
            </a:r>
            <a:endParaRPr lang="en-US" sz="2400" dirty="0"/>
          </a:p>
          <a:p>
            <a:pPr eaLnBrk="1" hangingPunct="1"/>
            <a:r>
              <a:rPr lang="en-US" sz="2400" dirty="0"/>
              <a:t>Use </a:t>
            </a:r>
            <a:r>
              <a:rPr lang="en-US" sz="2400" dirty="0">
                <a:solidFill>
                  <a:srgbClr val="FF0333"/>
                </a:solidFill>
              </a:rPr>
              <a:t>vector </a:t>
            </a:r>
            <a:r>
              <a:rPr lang="en-US" sz="2400">
                <a:solidFill>
                  <a:srgbClr val="FF0333"/>
                </a:solidFill>
              </a:rPr>
              <a:t>mask register, VM, </a:t>
            </a:r>
            <a:r>
              <a:rPr lang="en-US" sz="2400" dirty="0">
                <a:solidFill>
                  <a:srgbClr val="FF0333"/>
                </a:solidFill>
              </a:rPr>
              <a:t>to “disable” elements: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dirty="0"/>
              <a:t>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LV		V1,Rx		;load vector X into V1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s-E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LV		V2,Ry		;load vector Y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L.D		F0,#0		;load FP zero into F0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SNEVS.D	V1,F0		;sets VM(</a:t>
            </a:r>
            <a:r>
              <a:rPr lang="en-US" sz="20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) to 1 if V1(</a:t>
            </a:r>
            <a:r>
              <a:rPr lang="en-US" sz="20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)!= F0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SUBVV.D	V1,V1,V2	;subtract under vector mask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SV		Rx,V1		;store the result </a:t>
            </a:r>
            <a:r>
              <a:rPr lang="en-US" sz="20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 X</a:t>
            </a:r>
            <a:endParaRPr lang="en-US" sz="2400" dirty="0"/>
          </a:p>
          <a:p>
            <a:pPr eaLnBrk="1" hangingPunct="1"/>
            <a:r>
              <a:rPr lang="en-US" sz="2800">
                <a:solidFill>
                  <a:srgbClr val="FF0000"/>
                </a:solidFill>
              </a:rPr>
              <a:t>Q: GFLOPS </a:t>
            </a:r>
            <a:r>
              <a:rPr lang="en-US" sz="2800" dirty="0">
                <a:solidFill>
                  <a:srgbClr val="FF0000"/>
                </a:solidFill>
              </a:rPr>
              <a:t>rate decreases! </a:t>
            </a:r>
            <a:r>
              <a:rPr lang="en-US" sz="2800">
                <a:solidFill>
                  <a:srgbClr val="FF0000"/>
                </a:solidFill>
              </a:rPr>
              <a:t>Why??? </a:t>
            </a:r>
          </a:p>
          <a:p>
            <a:pPr lvl="1" eaLnBrk="1" hangingPunct="1"/>
            <a:r>
              <a:rPr lang="en-US" sz="2400">
                <a:solidFill>
                  <a:srgbClr val="FF0000"/>
                </a:solidFill>
              </a:rPr>
              <a:t>Compare to GPU solution (coming Wednesday)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DE7121-D0AF-43EF-B909-CC3064B9C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37BA4A-F8DB-464A-814B-2A959A2F6F4F}" type="datetime1">
              <a:rPr lang="en-US" smtClean="0">
                <a:solidFill>
                  <a:srgbClr val="000000"/>
                </a:solidFill>
              </a:rPr>
              <a:t>12/13/2021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BDA64D-805F-4E1F-8F17-2D032BFB4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9E414-1DA8-4571-A918-C4D741822C8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5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53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53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53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53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536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536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536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Stride </a:t>
            </a:r>
            <a:r>
              <a:rPr lang="en-US" sz="2800" dirty="0"/>
              <a:t>(</a:t>
            </a:r>
            <a:r>
              <a:rPr lang="en-US" sz="2800"/>
              <a:t>see App G)</a:t>
            </a:r>
            <a:endParaRPr lang="en-AU" dirty="0"/>
          </a:p>
        </p:txBody>
      </p:sp>
      <p:sp>
        <p:nvSpPr>
          <p:cNvPr id="1741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/>
              <a:t>Consider  </a:t>
            </a:r>
            <a:r>
              <a:rPr lang="en-US" sz="2800" b="1" dirty="0"/>
              <a:t>matrix</a:t>
            </a:r>
            <a:r>
              <a:rPr lang="en-US" sz="2800" dirty="0"/>
              <a:t> multiplication: A=B</a:t>
            </a:r>
            <a:r>
              <a:rPr lang="en-US" sz="2800"/>
              <a:t>*D</a:t>
            </a:r>
            <a:endParaRPr lang="en-US" sz="2800" dirty="0"/>
          </a:p>
          <a:p>
            <a:pPr eaLnBrk="1" hangingPunct="1">
              <a:buFont typeface="Wingdings" pitchFamily="2" charset="2"/>
              <a:buNone/>
            </a:pPr>
            <a:r>
              <a:rPr lang="nn-NO" sz="2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for (i = 0; i &lt; 100; i=i+1)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  for 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(j = 0; j &lt; 100; j=j+1) {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    A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][j] = 0.0;</a:t>
            </a:r>
          </a:p>
          <a:p>
            <a:pPr eaLnBrk="1" hangingPunct="1">
              <a:buFont typeface="Wingdings" pitchFamily="2" charset="2"/>
              <a:buNone/>
            </a:pPr>
            <a:r>
              <a:rPr lang="nn-NO" sz="2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nn-NO" sz="24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for </a:t>
            </a:r>
            <a:r>
              <a:rPr lang="nn-NO" sz="2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(k = 0; k &lt; 100; k=k+1)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  </a:t>
            </a:r>
            <a:r>
              <a:rPr lang="pl-PL" sz="24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pl-PL" sz="2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[i][j] = A[i][j] + B[i][k] * D[k][j];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}</a:t>
            </a:r>
            <a:endParaRPr lang="en-US" sz="2400" b="1" dirty="0"/>
          </a:p>
          <a:p>
            <a:pPr eaLnBrk="1" hangingPunct="1"/>
            <a:r>
              <a:rPr lang="en-US" sz="2800" dirty="0"/>
              <a:t>Must </a:t>
            </a:r>
            <a:r>
              <a:rPr lang="en-US" sz="2800" dirty="0" err="1"/>
              <a:t>vectorize</a:t>
            </a:r>
            <a:r>
              <a:rPr lang="en-US" sz="2800" dirty="0"/>
              <a:t> multiplication of rows of B with columns of D</a:t>
            </a:r>
          </a:p>
          <a:p>
            <a:pPr eaLnBrk="1" hangingPunct="1"/>
            <a:r>
              <a:rPr lang="en-US" sz="2800"/>
              <a:t>Need </a:t>
            </a:r>
            <a:r>
              <a:rPr lang="en-US" sz="2800" b="1" i="1">
                <a:solidFill>
                  <a:srgbClr val="FF0333"/>
                </a:solidFill>
              </a:rPr>
              <a:t>non-unit stride </a:t>
            </a:r>
          </a:p>
          <a:p>
            <a:pPr lvl="1" eaLnBrk="1" hangingPunct="1"/>
            <a:r>
              <a:rPr lang="en-US" sz="2400" i="1"/>
              <a:t>for either B or D, depending on</a:t>
            </a:r>
            <a:br>
              <a:rPr lang="en-US" sz="2400" i="1"/>
            </a:br>
            <a:r>
              <a:rPr lang="en-US" sz="2400" i="1"/>
              <a:t>row-major vs column-major</a:t>
            </a:r>
            <a:br>
              <a:rPr lang="en-US" sz="2400" i="1"/>
            </a:br>
            <a:r>
              <a:rPr lang="en-US" sz="2400" i="1"/>
              <a:t>element ordening in memory</a:t>
            </a:r>
            <a:endParaRPr lang="en-US" sz="2400" i="1" dirty="0"/>
          </a:p>
          <a:p>
            <a:pPr lvl="1" eaLnBrk="1" hangingPunct="1">
              <a:buNone/>
            </a:pPr>
            <a:endParaRPr lang="en-US" sz="2000" b="1" dirty="0">
              <a:solidFill>
                <a:schemeClr val="tx2"/>
              </a:solidFill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109A56C-763F-4265-9079-64A28E0F40D1}"/>
              </a:ext>
            </a:extLst>
          </p:cNvPr>
          <p:cNvGrpSpPr/>
          <p:nvPr/>
        </p:nvGrpSpPr>
        <p:grpSpPr>
          <a:xfrm>
            <a:off x="5651675" y="4681118"/>
            <a:ext cx="5904656" cy="1948282"/>
            <a:chOff x="2351584" y="4361038"/>
            <a:chExt cx="5904656" cy="1948282"/>
          </a:xfrm>
        </p:grpSpPr>
        <p:sp>
          <p:nvSpPr>
            <p:cNvPr id="4" name="Rectangle 3"/>
            <p:cNvSpPr/>
            <p:nvPr/>
          </p:nvSpPr>
          <p:spPr bwMode="auto">
            <a:xfrm>
              <a:off x="2495600" y="5085184"/>
              <a:ext cx="1368152" cy="1008112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914400" eaLnBrk="0" hangingPunct="0"/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4727848" y="5085184"/>
              <a:ext cx="1728192" cy="1008112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914400" eaLnBrk="0" hangingPunct="0"/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6960096" y="4797152"/>
              <a:ext cx="1296144" cy="1512168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914400" eaLnBrk="0" hangingPunct="0"/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151784" y="5301209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=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528048" y="5301209"/>
              <a:ext cx="2744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*</a:t>
              </a:r>
            </a:p>
          </p:txBody>
        </p:sp>
        <p:cxnSp>
          <p:nvCxnSpPr>
            <p:cNvPr id="10" name="Straight Connector 9"/>
            <p:cNvCxnSpPr/>
            <p:nvPr/>
          </p:nvCxnSpPr>
          <p:spPr bwMode="auto">
            <a:xfrm>
              <a:off x="4871864" y="5373216"/>
              <a:ext cx="1440160" cy="0"/>
            </a:xfrm>
            <a:prstGeom prst="lin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rot="5400000">
              <a:off x="6708068" y="5553236"/>
              <a:ext cx="1368152" cy="0"/>
            </a:xfrm>
            <a:prstGeom prst="lin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" name="TextBox 17"/>
            <p:cNvSpPr txBox="1"/>
            <p:nvPr/>
          </p:nvSpPr>
          <p:spPr>
            <a:xfrm>
              <a:off x="2711624" y="5229200"/>
              <a:ext cx="37061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>
                  <a:solidFill>
                    <a:srgbClr val="FF0000"/>
                  </a:solidFill>
                </a:rPr>
                <a:t>i,j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439816" y="5229200"/>
              <a:ext cx="242374" cy="40011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err="1">
                  <a:solidFill>
                    <a:srgbClr val="FF0000"/>
                  </a:solidFill>
                </a:rPr>
                <a:t>i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276280" y="4361038"/>
              <a:ext cx="242374" cy="40011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err="1">
                  <a:solidFill>
                    <a:srgbClr val="FF0000"/>
                  </a:solidFill>
                </a:rPr>
                <a:t>j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351584" y="4725145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655840" y="4725145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672064" y="4509121"/>
              <a:ext cx="3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D</a:t>
              </a:r>
            </a:p>
          </p:txBody>
        </p: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0F2FD8-4812-4023-B3D6-C0D47700A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B23E11-9F0C-4F68-91E7-6E29618A8520}" type="datetime1">
              <a:rPr lang="en-US" smtClean="0">
                <a:solidFill>
                  <a:srgbClr val="000000"/>
                </a:solidFill>
              </a:rPr>
              <a:t>12/13/2021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79870C8-140E-476B-81EC-3CDB42B5B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9E414-1DA8-4571-A918-C4D741822C8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18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4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4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74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Stride: possible Bank Conflicts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dirty="0"/>
              <a:t>Bank conflict (stall) occurs when the same bank is hit faster than bank busy time:</a:t>
            </a:r>
          </a:p>
          <a:p>
            <a:pPr eaLnBrk="1" hangingPunct="1"/>
            <a:endParaRPr lang="en-US" sz="2400" dirty="0"/>
          </a:p>
          <a:p>
            <a:pPr lvl="1" eaLnBrk="1" hangingPunct="1"/>
            <a:r>
              <a:rPr lang="en-US" dirty="0">
                <a:solidFill>
                  <a:srgbClr val="FF0000"/>
                </a:solidFill>
              </a:rPr>
              <a:t>LCM(stride, </a:t>
            </a:r>
            <a:r>
              <a:rPr lang="en-US" dirty="0" err="1">
                <a:solidFill>
                  <a:srgbClr val="FF0000"/>
                </a:solidFill>
              </a:rPr>
              <a:t>N_banks</a:t>
            </a:r>
            <a:r>
              <a:rPr lang="en-US" dirty="0">
                <a:solidFill>
                  <a:srgbClr val="FF0000"/>
                </a:solidFill>
              </a:rPr>
              <a:t>) / </a:t>
            </a:r>
            <a:r>
              <a:rPr lang="en-US">
                <a:solidFill>
                  <a:srgbClr val="FF0000"/>
                </a:solidFill>
              </a:rPr>
              <a:t>Stride  &lt;  bank </a:t>
            </a:r>
            <a:r>
              <a:rPr lang="en-US" dirty="0">
                <a:solidFill>
                  <a:srgbClr val="FF0000"/>
                </a:solidFill>
              </a:rPr>
              <a:t>busy time</a:t>
            </a:r>
          </a:p>
          <a:p>
            <a:pPr lvl="2" eaLnBrk="1" hangingPunct="1">
              <a:buNone/>
            </a:pPr>
            <a:r>
              <a:rPr lang="en-US" sz="2800" i="1"/>
              <a:t>where LCM </a:t>
            </a:r>
            <a:r>
              <a:rPr lang="en-US" sz="2800" i="1" dirty="0"/>
              <a:t>= least common multiple</a:t>
            </a:r>
          </a:p>
          <a:p>
            <a:pPr lvl="1" eaLnBrk="1" hangingPunct="1"/>
            <a:endParaRPr lang="en-US" sz="3200" dirty="0"/>
          </a:p>
          <a:p>
            <a:pPr eaLnBrk="1" hangingPunct="1">
              <a:buNone/>
            </a:pPr>
            <a:r>
              <a:rPr lang="en-US" dirty="0"/>
              <a:t>Example:</a:t>
            </a:r>
          </a:p>
          <a:p>
            <a:pPr eaLnBrk="1" hangingPunct="1"/>
            <a:r>
              <a:rPr lang="en-US" sz="2400" dirty="0"/>
              <a:t>E.g. stride = 6, 16 banks, you hit bank 0, 6, 12, 2, 8, 14, 4</a:t>
            </a:r>
            <a:r>
              <a:rPr lang="en-US" sz="2400"/>
              <a:t>, 10, 0, 6,  …. etc.; </a:t>
            </a:r>
          </a:p>
          <a:p>
            <a:pPr eaLnBrk="1" hangingPunct="1"/>
            <a:endParaRPr lang="en-US" sz="2400"/>
          </a:p>
          <a:p>
            <a:pPr eaLnBrk="1" hangingPunct="1"/>
            <a:r>
              <a:rPr lang="en-US" sz="2400"/>
              <a:t>You </a:t>
            </a:r>
            <a:r>
              <a:rPr lang="en-US" sz="2400" dirty="0"/>
              <a:t>hit the same bank after LCM(6,16)/6 = 48/6 = 8 cycles. </a:t>
            </a:r>
          </a:p>
          <a:p>
            <a:pPr eaLnBrk="1" hangingPunct="1"/>
            <a:r>
              <a:rPr lang="en-US" sz="2400" dirty="0"/>
              <a:t>If busy time &gt; 8 cycles you have to wait</a:t>
            </a:r>
          </a:p>
          <a:p>
            <a:endParaRPr lang="en-US" sz="3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7DFC8F-076F-4F20-AF26-4817DD68E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37EF82-9B48-439B-8EE2-F5EBE9FB583C}" type="datetime1">
              <a:rPr lang="en-US" smtClean="0">
                <a:solidFill>
                  <a:srgbClr val="000000"/>
                </a:solidFill>
              </a:rPr>
              <a:t>12/13/2021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AE4A3A-66D1-4514-AD29-D0923A7ED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9E414-1DA8-4571-A918-C4D741822C8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1E7D0A1-A73D-42CF-A2FF-B164DAB56491}"/>
              </a:ext>
            </a:extLst>
          </p:cNvPr>
          <p:cNvSpPr/>
          <p:nvPr/>
        </p:nvSpPr>
        <p:spPr>
          <a:xfrm>
            <a:off x="5575111" y="4080681"/>
            <a:ext cx="668740" cy="709683"/>
          </a:xfrm>
          <a:prstGeom prst="ellipse">
            <a:avLst/>
          </a:prstGeom>
          <a:noFill/>
          <a:ln>
            <a:solidFill>
              <a:srgbClr val="FF0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C27D682-3ECD-455D-BE39-604D2EE96BB0}"/>
              </a:ext>
            </a:extLst>
          </p:cNvPr>
          <p:cNvSpPr/>
          <p:nvPr/>
        </p:nvSpPr>
        <p:spPr>
          <a:xfrm>
            <a:off x="8450238" y="4080681"/>
            <a:ext cx="668739" cy="709683"/>
          </a:xfrm>
          <a:prstGeom prst="ellipse">
            <a:avLst/>
          </a:prstGeom>
          <a:noFill/>
          <a:ln>
            <a:solidFill>
              <a:srgbClr val="FF0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Today’s program:</a:t>
            </a:r>
            <a:endParaRPr lang="en-US" dirty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Data-level parallel architectures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Vector machine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err="1"/>
              <a:t>SIMD</a:t>
            </a:r>
            <a:r>
              <a:rPr lang="en-US" b="1" dirty="0"/>
              <a:t> (Single Instruction Multiple Data) processors</a:t>
            </a:r>
          </a:p>
          <a:p>
            <a:pPr lvl="1"/>
            <a:r>
              <a:rPr lang="en-US" b="1" dirty="0"/>
              <a:t>sub-word parallelism support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GPU</a:t>
            </a:r>
            <a:r>
              <a:rPr lang="en-US" dirty="0"/>
              <a:t> (Graphic Processing </a:t>
            </a:r>
            <a:r>
              <a:rPr lang="en-US"/>
              <a:t>Unit); see earlier slides</a:t>
            </a:r>
            <a:endParaRPr lang="en-US" dirty="0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Material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Book of Hennessy &amp; Patterson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Study: Chapter 4: 4.1-4.7</a:t>
            </a:r>
          </a:p>
          <a:p>
            <a:pPr lvl="1"/>
            <a:r>
              <a:rPr lang="en-US" dirty="0"/>
              <a:t>(extra material: app G: vector </a:t>
            </a:r>
            <a:r>
              <a:rPr lang="en-US"/>
              <a:t>processors)</a:t>
            </a:r>
            <a:br>
              <a:rPr lang="en-US" dirty="0"/>
            </a:br>
            <a:r>
              <a:rPr lang="en-US" dirty="0"/>
              <a:t>	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102FF37-C8B0-4A3D-8335-4BBE90980D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5588" y="3309698"/>
            <a:ext cx="2693857" cy="3319702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F94464-2CAD-475B-AE36-D6345E431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5E56D2-65A4-4DA7-9953-CD505B8D5506}" type="datetime1">
              <a:rPr lang="en-US" smtClean="0">
                <a:solidFill>
                  <a:srgbClr val="000000"/>
                </a:solidFill>
              </a:rPr>
              <a:t>12/13/2021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B5B91F-F8E3-41D2-B5A0-BACEC326D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9E414-1DA8-4571-A918-C4D741822C8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cover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Stride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8 memory banks, busy time 6 cycles, memory latency 12 cycles</a:t>
            </a:r>
          </a:p>
          <a:p>
            <a:pPr lvl="1"/>
            <a:r>
              <a:rPr lang="en-US"/>
              <a:t>Q</a:t>
            </a:r>
            <a:r>
              <a:rPr lang="en-US" dirty="0"/>
              <a:t>: how long does it take to complete a 64-element vector load</a:t>
            </a:r>
          </a:p>
          <a:p>
            <a:pPr marL="1416050" lvl="2" indent="-457200">
              <a:buFont typeface="+mj-lt"/>
              <a:buAutoNum type="alphaLcParenR"/>
            </a:pPr>
            <a:r>
              <a:rPr lang="en-US" dirty="0"/>
              <a:t>with stride 1</a:t>
            </a:r>
          </a:p>
          <a:p>
            <a:pPr marL="1416050" lvl="2" indent="-457200">
              <a:buFont typeface="+mj-lt"/>
              <a:buAutoNum type="alphaLcParenR"/>
            </a:pPr>
            <a:r>
              <a:rPr lang="en-US" dirty="0"/>
              <a:t>with stride 32</a:t>
            </a:r>
          </a:p>
          <a:p>
            <a:r>
              <a:rPr lang="en-US"/>
              <a:t>Answers</a:t>
            </a:r>
            <a:endParaRPr lang="en-US" dirty="0"/>
          </a:p>
          <a:p>
            <a:pPr marL="939800" lvl="1" indent="-457200">
              <a:buFont typeface="+mj-lt"/>
              <a:buAutoNum type="alphaLcParenR"/>
            </a:pPr>
            <a:r>
              <a:rPr lang="en-US" dirty="0"/>
              <a:t>stride 1: </a:t>
            </a:r>
            <a:br>
              <a:rPr lang="en-US" dirty="0"/>
            </a:br>
            <a:r>
              <a:rPr lang="en-US" dirty="0"/>
              <a:t>12+64 = 76 cycles (= 1.2 cycles/element)</a:t>
            </a:r>
          </a:p>
          <a:p>
            <a:pPr marL="939800" lvl="1" indent="-457200">
              <a:buFont typeface="+mj-lt"/>
              <a:buAutoNum type="alphaLcParenR"/>
            </a:pPr>
            <a:r>
              <a:rPr lang="en-US" dirty="0"/>
              <a:t>stride 32</a:t>
            </a:r>
            <a:r>
              <a:rPr lang="en-US"/>
              <a:t>: </a:t>
            </a:r>
            <a:br>
              <a:rPr lang="en-US"/>
            </a:br>
            <a:r>
              <a:rPr lang="en-US"/>
              <a:t>Since </a:t>
            </a:r>
            <a:r>
              <a:rPr lang="en-US" dirty="0"/>
              <a:t>32 = 4*8, every access goes to the same bank ! Every access after the first has to wait the 6 cycles busy time =&gt; </a:t>
            </a:r>
            <a:br>
              <a:rPr lang="en-US" dirty="0"/>
            </a:br>
            <a:r>
              <a:rPr lang="en-US" dirty="0"/>
              <a:t>12+1+6*63 = 391 cycles (=6.1 cycles/element)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E94ED-2C35-4A9B-83FA-6E468D754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91C03F-53E5-4BEB-8EE7-86B1B5441B4C}" type="datetime1">
              <a:rPr lang="en-US" smtClean="0">
                <a:solidFill>
                  <a:srgbClr val="000000"/>
                </a:solidFill>
              </a:rPr>
              <a:t>12/13/2021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724904-955A-4FA3-92F8-24F0629D6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9E414-1DA8-4571-A918-C4D741822C8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20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EB4FA35-FDDC-493B-8868-7054CD21E252}"/>
              </a:ext>
            </a:extLst>
          </p:cNvPr>
          <p:cNvGrpSpPr/>
          <p:nvPr/>
        </p:nvGrpSpPr>
        <p:grpSpPr>
          <a:xfrm>
            <a:off x="7895726" y="3569480"/>
            <a:ext cx="3991474" cy="927457"/>
            <a:chOff x="7895726" y="3569480"/>
            <a:chExt cx="3991474" cy="927457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081199D3-7D2F-41A5-873D-B31F63E66600}"/>
                </a:ext>
              </a:extLst>
            </p:cNvPr>
            <p:cNvCxnSpPr>
              <a:cxnSpLocks/>
            </p:cNvCxnSpPr>
            <p:nvPr/>
          </p:nvCxnSpPr>
          <p:spPr>
            <a:xfrm>
              <a:off x="8052179" y="4367284"/>
              <a:ext cx="3835021" cy="0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8AF9614D-60F1-4401-B832-0C66F6A0311E}"/>
                </a:ext>
              </a:extLst>
            </p:cNvPr>
            <p:cNvCxnSpPr/>
            <p:nvPr/>
          </p:nvCxnSpPr>
          <p:spPr>
            <a:xfrm>
              <a:off x="8052179" y="4080681"/>
              <a:ext cx="0" cy="41625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63964B5-B88A-4392-9FB5-180D1C4D18CA}"/>
                </a:ext>
              </a:extLst>
            </p:cNvPr>
            <p:cNvCxnSpPr/>
            <p:nvPr/>
          </p:nvCxnSpPr>
          <p:spPr>
            <a:xfrm>
              <a:off x="8354704" y="4080681"/>
              <a:ext cx="0" cy="41625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63C400BA-DB53-42F7-8E76-3FE1ED82D7A6}"/>
                </a:ext>
              </a:extLst>
            </p:cNvPr>
            <p:cNvCxnSpPr/>
            <p:nvPr/>
          </p:nvCxnSpPr>
          <p:spPr>
            <a:xfrm>
              <a:off x="10240369" y="4080681"/>
              <a:ext cx="0" cy="41625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EECAA30-B076-4FDA-A389-D2969F94ADD9}"/>
                </a:ext>
              </a:extLst>
            </p:cNvPr>
            <p:cNvCxnSpPr/>
            <p:nvPr/>
          </p:nvCxnSpPr>
          <p:spPr>
            <a:xfrm>
              <a:off x="10583837" y="4080681"/>
              <a:ext cx="0" cy="41625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D615ACD8-9829-4263-B806-B83644A0EC1E}"/>
                </a:ext>
              </a:extLst>
            </p:cNvPr>
            <p:cNvCxnSpPr/>
            <p:nvPr/>
          </p:nvCxnSpPr>
          <p:spPr>
            <a:xfrm>
              <a:off x="10927305" y="4080681"/>
              <a:ext cx="0" cy="41625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D0BF2949-A55B-435F-88A5-12E577EC7F3A}"/>
                </a:ext>
              </a:extLst>
            </p:cNvPr>
            <p:cNvCxnSpPr/>
            <p:nvPr/>
          </p:nvCxnSpPr>
          <p:spPr>
            <a:xfrm>
              <a:off x="11270773" y="4080681"/>
              <a:ext cx="0" cy="41625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4C4A236-AF1D-4801-88EC-73A1ACE97045}"/>
                </a:ext>
              </a:extLst>
            </p:cNvPr>
            <p:cNvSpPr txBox="1"/>
            <p:nvPr/>
          </p:nvSpPr>
          <p:spPr>
            <a:xfrm>
              <a:off x="7895726" y="358397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0</a:t>
              </a:r>
              <a:endParaRPr lang="nl-NL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AE3799C-C0EB-4F1F-B05D-55900D5F7DEB}"/>
                </a:ext>
              </a:extLst>
            </p:cNvPr>
            <p:cNvSpPr txBox="1"/>
            <p:nvPr/>
          </p:nvSpPr>
          <p:spPr>
            <a:xfrm>
              <a:off x="8204579" y="356948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1</a:t>
              </a:r>
              <a:endParaRPr lang="nl-NL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13225303-A7CC-414E-B578-FEC2B6E0FFAD}"/>
                </a:ext>
              </a:extLst>
            </p:cNvPr>
            <p:cNvSpPr txBox="1"/>
            <p:nvPr/>
          </p:nvSpPr>
          <p:spPr>
            <a:xfrm>
              <a:off x="9969689" y="3581697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13</a:t>
              </a:r>
              <a:endParaRPr lang="nl-NL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053D3B4-103B-4C07-B3F3-3DD14171BE32}"/>
                </a:ext>
              </a:extLst>
            </p:cNvPr>
            <p:cNvSpPr txBox="1"/>
            <p:nvPr/>
          </p:nvSpPr>
          <p:spPr>
            <a:xfrm>
              <a:off x="9023014" y="3957013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12</a:t>
              </a:r>
              <a:endParaRPr lang="nl-NL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8480A923-2500-4014-88AA-FB41DD0FC2F4}"/>
                </a:ext>
              </a:extLst>
            </p:cNvPr>
            <p:cNvSpPr txBox="1"/>
            <p:nvPr/>
          </p:nvSpPr>
          <p:spPr>
            <a:xfrm>
              <a:off x="10342662" y="3583970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14</a:t>
              </a:r>
              <a:endParaRPr lang="nl-NL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6AA98E85-7638-4B91-B171-0D38E338E576}"/>
                </a:ext>
              </a:extLst>
            </p:cNvPr>
            <p:cNvSpPr txBox="1"/>
            <p:nvPr/>
          </p:nvSpPr>
          <p:spPr>
            <a:xfrm>
              <a:off x="10715635" y="3569480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15</a:t>
              </a:r>
              <a:endParaRPr lang="nl-NL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28ED844A-7CFB-4079-AA33-17093DB38961}"/>
              </a:ext>
            </a:extLst>
          </p:cNvPr>
          <p:cNvSpPr txBox="1"/>
          <p:nvPr/>
        </p:nvSpPr>
        <p:spPr>
          <a:xfrm>
            <a:off x="11348482" y="4426425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cycle</a:t>
            </a:r>
            <a:endParaRPr lang="nl-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Scatter-Gather: </a:t>
            </a:r>
            <a:r>
              <a:rPr lang="en-US">
                <a:solidFill>
                  <a:srgbClr val="FF0333"/>
                </a:solidFill>
              </a:rPr>
              <a:t>Indirect Vector Access</a:t>
            </a:r>
            <a:endParaRPr lang="en-AU">
              <a:solidFill>
                <a:srgbClr val="FF0333"/>
              </a:solidFill>
            </a:endParaRP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8000" y="1343770"/>
            <a:ext cx="11684000" cy="513323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nn-NO" sz="2800" dirty="0"/>
              <a:t>	</a:t>
            </a:r>
            <a:r>
              <a:rPr lang="nn-NO" sz="2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for (i = 0; i &lt; n; i=i+1)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	A[</a:t>
            </a:r>
            <a:r>
              <a:rPr lang="en-US" sz="2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K[</a:t>
            </a:r>
            <a:r>
              <a:rPr lang="en-US" sz="2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] = A[</a:t>
            </a:r>
            <a:r>
              <a:rPr lang="en-US" sz="2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K[</a:t>
            </a:r>
            <a:r>
              <a:rPr lang="en-US" sz="2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] + C[</a:t>
            </a:r>
            <a:r>
              <a:rPr lang="en-US" sz="2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M[</a:t>
            </a:r>
            <a:r>
              <a:rPr lang="en-US" sz="2800" b="1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</a:t>
            </a:r>
            <a:r>
              <a:rPr lang="en-US" sz="28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];  </a:t>
            </a:r>
            <a:r>
              <a:rPr lang="en-US" sz="2000" i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indirect memory accesses</a:t>
            </a:r>
            <a:endParaRPr lang="en-US" sz="2000" dirty="0"/>
          </a:p>
          <a:p>
            <a:pPr eaLnBrk="1" hangingPunct="1"/>
            <a:r>
              <a:rPr lang="en-US" sz="2800" dirty="0"/>
              <a:t>Use index vector to load e.g. only the non-zero elements of A into vector </a:t>
            </a:r>
            <a:r>
              <a:rPr lang="en-US" sz="2800" err="1"/>
              <a:t>Va</a:t>
            </a:r>
            <a:r>
              <a:rPr lang="en-US" sz="2800"/>
              <a:t>:</a:t>
            </a:r>
          </a:p>
          <a:p>
            <a:pPr eaLnBrk="1" hangingPunct="1"/>
            <a:endParaRPr lang="en-US" sz="2800" dirty="0"/>
          </a:p>
          <a:p>
            <a:pPr eaLnBrk="1" hangingPunct="1">
              <a:buNone/>
            </a:pPr>
            <a:r>
              <a:rPr lang="en-US" sz="2800"/>
              <a:t>	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LV	</a:t>
            </a:r>
            <a:r>
              <a:rPr lang="en-US" sz="28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 Vk, Rk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		;load K</a:t>
            </a:r>
          </a:p>
          <a:p>
            <a:pPr eaLnBrk="1" hangingPunct="1">
              <a:buNone/>
            </a:pPr>
            <a:r>
              <a:rPr lang="it-IT" sz="28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it-IT" sz="2800" b="1" dirty="0">
                <a:solidFill>
                  <a:srgbClr val="FF0333"/>
                </a:solidFill>
                <a:latin typeface="Courier New" pitchFamily="49" charset="0"/>
                <a:cs typeface="Courier New" pitchFamily="49" charset="0"/>
              </a:rPr>
              <a:t>LVI</a:t>
            </a:r>
            <a:r>
              <a:rPr lang="it-IT" sz="2800" b="1">
                <a:solidFill>
                  <a:srgbClr val="FF0333"/>
                </a:solidFill>
                <a:latin typeface="Courier New" pitchFamily="49" charset="0"/>
                <a:cs typeface="Courier New" pitchFamily="49" charset="0"/>
              </a:rPr>
              <a:t>	 Va</a:t>
            </a:r>
            <a:r>
              <a:rPr lang="it-IT" sz="2800" b="1" dirty="0">
                <a:solidFill>
                  <a:srgbClr val="FF0333"/>
                </a:solidFill>
                <a:latin typeface="Courier New" pitchFamily="49" charset="0"/>
                <a:cs typeface="Courier New" pitchFamily="49" charset="0"/>
              </a:rPr>
              <a:t>, (Ra+</a:t>
            </a:r>
            <a:r>
              <a:rPr lang="it-IT" sz="2800" b="1">
                <a:solidFill>
                  <a:srgbClr val="FF0333"/>
                </a:solidFill>
                <a:latin typeface="Courier New" pitchFamily="49" charset="0"/>
                <a:cs typeface="Courier New" pitchFamily="49" charset="0"/>
              </a:rPr>
              <a:t>Vk)</a:t>
            </a:r>
            <a:r>
              <a:rPr lang="it-IT" sz="2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it-IT" sz="28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it-IT" sz="2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;load A[</a:t>
            </a:r>
            <a:r>
              <a:rPr lang="it-IT" sz="28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K[]]</a:t>
            </a:r>
            <a:endParaRPr lang="it-IT" sz="28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None/>
            </a:pP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LV	</a:t>
            </a:r>
            <a:r>
              <a:rPr lang="en-US" sz="28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 Vm, Rm	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;load M</a:t>
            </a:r>
          </a:p>
          <a:p>
            <a:pPr eaLnBrk="1" hangingPunct="1">
              <a:buNone/>
            </a:pPr>
            <a:r>
              <a:rPr lang="en-US" sz="28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LVI</a:t>
            </a:r>
            <a:r>
              <a:rPr lang="en-US" sz="28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 Vc, (</a:t>
            </a:r>
            <a:r>
              <a:rPr lang="en-US" sz="28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Rc</a:t>
            </a:r>
            <a:r>
              <a:rPr lang="en-US" sz="2800" b="1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+</a:t>
            </a:r>
            <a:r>
              <a:rPr lang="en-US" sz="28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Vm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)		;load C[M[]]</a:t>
            </a:r>
          </a:p>
          <a:p>
            <a:pPr eaLnBrk="1" hangingPunct="1">
              <a:buNone/>
            </a:pPr>
            <a:r>
              <a:rPr lang="it-IT" sz="2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ADDVV</a:t>
            </a:r>
            <a:r>
              <a:rPr lang="it-IT" sz="28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.D Va</a:t>
            </a:r>
            <a:r>
              <a:rPr lang="it-IT" sz="2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, Va, Vc	</a:t>
            </a:r>
            <a:r>
              <a:rPr lang="it-IT" sz="28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;</a:t>
            </a:r>
            <a:r>
              <a:rPr lang="it-IT" sz="2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 them</a:t>
            </a:r>
          </a:p>
          <a:p>
            <a:pPr eaLnBrk="1" hangingPunct="1">
              <a:buNone/>
            </a:pPr>
            <a:r>
              <a:rPr lang="it-IT" sz="2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it-IT" sz="2800" b="1" dirty="0">
                <a:solidFill>
                  <a:srgbClr val="FF0333"/>
                </a:solidFill>
                <a:latin typeface="Courier New" pitchFamily="49" charset="0"/>
                <a:cs typeface="Courier New" pitchFamily="49" charset="0"/>
              </a:rPr>
              <a:t>SVI</a:t>
            </a:r>
            <a:r>
              <a:rPr lang="it-IT" sz="2800" b="1">
                <a:solidFill>
                  <a:srgbClr val="FF0333"/>
                </a:solidFill>
                <a:latin typeface="Courier New" pitchFamily="49" charset="0"/>
                <a:cs typeface="Courier New" pitchFamily="49" charset="0"/>
              </a:rPr>
              <a:t>	 (</a:t>
            </a:r>
            <a:r>
              <a:rPr lang="it-IT" sz="2800" b="1" dirty="0">
                <a:solidFill>
                  <a:srgbClr val="FF0333"/>
                </a:solidFill>
                <a:latin typeface="Courier New" pitchFamily="49" charset="0"/>
                <a:cs typeface="Courier New" pitchFamily="49" charset="0"/>
              </a:rPr>
              <a:t>Ra+Vk), Va	</a:t>
            </a:r>
            <a:r>
              <a:rPr lang="it-IT" sz="2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it-IT" sz="28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it-IT" sz="28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store A[K[]]</a:t>
            </a:r>
            <a:endParaRPr lang="en-US" sz="28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701E79-B99D-4C88-A596-8ECA64BC5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C288C9-2713-4A37-AE5B-8F68D0B12799}" type="datetime1">
              <a:rPr lang="en-US" smtClean="0">
                <a:solidFill>
                  <a:srgbClr val="000000"/>
                </a:solidFill>
              </a:rPr>
              <a:t>12/13/2021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242BF8-2071-40AC-A419-4E1433D7F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9E414-1DA8-4571-A918-C4D741822C8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21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8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8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84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4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84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SIMD architecture exploiting </a:t>
            </a:r>
            <a:r>
              <a:rPr lang="en-US">
                <a:solidFill>
                  <a:srgbClr val="FF0000"/>
                </a:solidFill>
              </a:rPr>
              <a:t>Sub-word </a:t>
            </a:r>
            <a:r>
              <a:rPr lang="en-US" dirty="0">
                <a:solidFill>
                  <a:srgbClr val="FF0000"/>
                </a:solidFill>
              </a:rPr>
              <a:t>Parallelism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Divide word into multiple parts (sub-words) and perform operations on these parts </a:t>
            </a:r>
            <a:r>
              <a:rPr lang="en-US"/>
              <a:t>in parallel</a:t>
            </a:r>
          </a:p>
          <a:p>
            <a:endParaRPr lang="en-US"/>
          </a:p>
          <a:p>
            <a:r>
              <a:rPr lang="en-US"/>
              <a:t>E.g VectorAdd of 16 parallel Adds: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2040E6-4F4D-4574-828D-4C147546F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96FFCC-6A36-4CEF-ADA1-13F0922C50F6}" type="datetime1">
              <a:rPr lang="en-US" smtClean="0">
                <a:solidFill>
                  <a:srgbClr val="000000"/>
                </a:solidFill>
              </a:rPr>
              <a:t>12/13/2021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91C3B5-ADB6-4BEF-9E54-EDB949276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9E414-1DA8-4571-A918-C4D741822C8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22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7F7EB1-795E-4CA3-B4C9-2DE54340BA1D}"/>
              </a:ext>
            </a:extLst>
          </p:cNvPr>
          <p:cNvGrpSpPr/>
          <p:nvPr/>
        </p:nvGrpSpPr>
        <p:grpSpPr>
          <a:xfrm>
            <a:off x="886759" y="3772380"/>
            <a:ext cx="8652538" cy="1584176"/>
            <a:chOff x="539552" y="5013176"/>
            <a:chExt cx="8652538" cy="1584176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A9D51B6-40A5-482D-BE9C-C8DFF425C721}"/>
                </a:ext>
              </a:extLst>
            </p:cNvPr>
            <p:cNvSpPr/>
            <p:nvPr/>
          </p:nvSpPr>
          <p:spPr bwMode="auto">
            <a:xfrm>
              <a:off x="539552" y="5013176"/>
              <a:ext cx="504056" cy="36004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914400" eaLnBrk="0" hangingPunct="0"/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DAE87A5-7469-48AC-A9CC-2CA7C22A841D}"/>
                </a:ext>
              </a:extLst>
            </p:cNvPr>
            <p:cNvSpPr/>
            <p:nvPr/>
          </p:nvSpPr>
          <p:spPr bwMode="auto">
            <a:xfrm>
              <a:off x="1043608" y="5013176"/>
              <a:ext cx="504056" cy="36004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914400" eaLnBrk="0" hangingPunct="0"/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7D495EF-2E2A-4DE1-8639-FD7DDFD1182A}"/>
                </a:ext>
              </a:extLst>
            </p:cNvPr>
            <p:cNvSpPr/>
            <p:nvPr/>
          </p:nvSpPr>
          <p:spPr bwMode="auto">
            <a:xfrm>
              <a:off x="1547664" y="5013176"/>
              <a:ext cx="504056" cy="36004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914400" eaLnBrk="0" hangingPunct="0"/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3CA9059-FC13-409C-B671-482F2A1AB77C}"/>
                </a:ext>
              </a:extLst>
            </p:cNvPr>
            <p:cNvSpPr/>
            <p:nvPr/>
          </p:nvSpPr>
          <p:spPr bwMode="auto">
            <a:xfrm>
              <a:off x="2051720" y="5013176"/>
              <a:ext cx="504056" cy="36004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914400" eaLnBrk="0" hangingPunct="0"/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AE37D82-4108-41E1-B7EA-1D9C7A5D3A58}"/>
                </a:ext>
              </a:extLst>
            </p:cNvPr>
            <p:cNvSpPr/>
            <p:nvPr/>
          </p:nvSpPr>
          <p:spPr bwMode="auto">
            <a:xfrm>
              <a:off x="2555776" y="5013176"/>
              <a:ext cx="504056" cy="36004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914400" eaLnBrk="0" hangingPunct="0"/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2ABB266-14D8-404C-B1D9-C38EBE974E43}"/>
                </a:ext>
              </a:extLst>
            </p:cNvPr>
            <p:cNvSpPr/>
            <p:nvPr/>
          </p:nvSpPr>
          <p:spPr bwMode="auto">
            <a:xfrm>
              <a:off x="3059832" y="5013176"/>
              <a:ext cx="504056" cy="36004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914400" eaLnBrk="0" hangingPunct="0"/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CA61273-683A-4DB3-9206-CA5680244753}"/>
                </a:ext>
              </a:extLst>
            </p:cNvPr>
            <p:cNvSpPr/>
            <p:nvPr/>
          </p:nvSpPr>
          <p:spPr bwMode="auto">
            <a:xfrm>
              <a:off x="3563888" y="5013176"/>
              <a:ext cx="504056" cy="36004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914400" eaLnBrk="0" hangingPunct="0"/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65F2628-5215-48FE-B581-4245399E9A7B}"/>
                </a:ext>
              </a:extLst>
            </p:cNvPr>
            <p:cNvSpPr/>
            <p:nvPr/>
          </p:nvSpPr>
          <p:spPr bwMode="auto">
            <a:xfrm>
              <a:off x="4067944" y="5013176"/>
              <a:ext cx="504056" cy="36004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914400" eaLnBrk="0" hangingPunct="0"/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A0D05BD7-A9FD-4725-B8C8-7F2476F2D95F}"/>
                </a:ext>
              </a:extLst>
            </p:cNvPr>
            <p:cNvSpPr/>
            <p:nvPr/>
          </p:nvSpPr>
          <p:spPr bwMode="auto">
            <a:xfrm>
              <a:off x="4572000" y="5013176"/>
              <a:ext cx="504056" cy="36004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914400" eaLnBrk="0" hangingPunct="0"/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A3AA114-1E5B-4125-8CF8-912D17088B5D}"/>
                </a:ext>
              </a:extLst>
            </p:cNvPr>
            <p:cNvSpPr/>
            <p:nvPr/>
          </p:nvSpPr>
          <p:spPr bwMode="auto">
            <a:xfrm>
              <a:off x="5076056" y="5013176"/>
              <a:ext cx="504056" cy="36004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914400" eaLnBrk="0" hangingPunct="0"/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B2E7BFB-DFB3-4411-84BE-19DF76FEBD6A}"/>
                </a:ext>
              </a:extLst>
            </p:cNvPr>
            <p:cNvSpPr/>
            <p:nvPr/>
          </p:nvSpPr>
          <p:spPr bwMode="auto">
            <a:xfrm>
              <a:off x="5580112" y="5013176"/>
              <a:ext cx="504056" cy="36004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914400" eaLnBrk="0" hangingPunct="0"/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0BBF9932-541E-48FE-BB61-71F0FA99680A}"/>
                </a:ext>
              </a:extLst>
            </p:cNvPr>
            <p:cNvSpPr/>
            <p:nvPr/>
          </p:nvSpPr>
          <p:spPr bwMode="auto">
            <a:xfrm>
              <a:off x="6084168" y="5013176"/>
              <a:ext cx="504056" cy="36004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914400" eaLnBrk="0" hangingPunct="0"/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C29FA55B-80CC-464E-9E83-F6611E0A89B9}"/>
                </a:ext>
              </a:extLst>
            </p:cNvPr>
            <p:cNvSpPr/>
            <p:nvPr/>
          </p:nvSpPr>
          <p:spPr bwMode="auto">
            <a:xfrm>
              <a:off x="6588224" y="5013176"/>
              <a:ext cx="504056" cy="36004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914400" eaLnBrk="0" hangingPunct="0"/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B0AB0D9-336E-4945-9020-DEFD921C379F}"/>
                </a:ext>
              </a:extLst>
            </p:cNvPr>
            <p:cNvSpPr/>
            <p:nvPr/>
          </p:nvSpPr>
          <p:spPr bwMode="auto">
            <a:xfrm>
              <a:off x="7092280" y="5013176"/>
              <a:ext cx="504056" cy="36004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914400" eaLnBrk="0" hangingPunct="0"/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75BB8CCF-9BE9-4EC8-AD0D-273A20405428}"/>
                </a:ext>
              </a:extLst>
            </p:cNvPr>
            <p:cNvSpPr/>
            <p:nvPr/>
          </p:nvSpPr>
          <p:spPr bwMode="auto">
            <a:xfrm>
              <a:off x="7596336" y="5013176"/>
              <a:ext cx="504056" cy="36004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914400" eaLnBrk="0" hangingPunct="0"/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50827220-347A-4146-862A-E169E3177026}"/>
                </a:ext>
              </a:extLst>
            </p:cNvPr>
            <p:cNvSpPr/>
            <p:nvPr/>
          </p:nvSpPr>
          <p:spPr bwMode="auto">
            <a:xfrm>
              <a:off x="8100392" y="5013176"/>
              <a:ext cx="504056" cy="36004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914400" eaLnBrk="0" hangingPunct="0"/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A9F33D28-FA4F-4845-AF5C-C43014879668}"/>
                </a:ext>
              </a:extLst>
            </p:cNvPr>
            <p:cNvSpPr/>
            <p:nvPr/>
          </p:nvSpPr>
          <p:spPr bwMode="auto">
            <a:xfrm>
              <a:off x="539552" y="5517232"/>
              <a:ext cx="504056" cy="36004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914400" eaLnBrk="0" hangingPunct="0"/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A9B87B29-90B3-42A6-B0EF-D1EED2980761}"/>
                </a:ext>
              </a:extLst>
            </p:cNvPr>
            <p:cNvSpPr/>
            <p:nvPr/>
          </p:nvSpPr>
          <p:spPr bwMode="auto">
            <a:xfrm>
              <a:off x="1043608" y="5517232"/>
              <a:ext cx="504056" cy="36004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914400" eaLnBrk="0" hangingPunct="0"/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5582C549-E0E7-4B1F-ADD9-314CFF4E88E4}"/>
                </a:ext>
              </a:extLst>
            </p:cNvPr>
            <p:cNvSpPr/>
            <p:nvPr/>
          </p:nvSpPr>
          <p:spPr bwMode="auto">
            <a:xfrm>
              <a:off x="1547664" y="5517232"/>
              <a:ext cx="504056" cy="36004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914400" eaLnBrk="0" hangingPunct="0"/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D6EFF958-4AB7-4FF2-8922-A2CB120941C6}"/>
                </a:ext>
              </a:extLst>
            </p:cNvPr>
            <p:cNvSpPr/>
            <p:nvPr/>
          </p:nvSpPr>
          <p:spPr bwMode="auto">
            <a:xfrm>
              <a:off x="2051720" y="5517232"/>
              <a:ext cx="504056" cy="36004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914400" eaLnBrk="0" hangingPunct="0"/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38E31246-06BF-4716-B1B0-9BF18D077E65}"/>
                </a:ext>
              </a:extLst>
            </p:cNvPr>
            <p:cNvSpPr/>
            <p:nvPr/>
          </p:nvSpPr>
          <p:spPr bwMode="auto">
            <a:xfrm>
              <a:off x="2555776" y="5517232"/>
              <a:ext cx="504056" cy="36004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914400" eaLnBrk="0" hangingPunct="0"/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CCB50A01-5E1C-4003-A5AD-16AFD8E5DC9A}"/>
                </a:ext>
              </a:extLst>
            </p:cNvPr>
            <p:cNvSpPr/>
            <p:nvPr/>
          </p:nvSpPr>
          <p:spPr bwMode="auto">
            <a:xfrm>
              <a:off x="3059832" y="5517232"/>
              <a:ext cx="504056" cy="36004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914400" eaLnBrk="0" hangingPunct="0"/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90A4A45E-ABD2-428E-B018-04B5A21232B0}"/>
                </a:ext>
              </a:extLst>
            </p:cNvPr>
            <p:cNvSpPr/>
            <p:nvPr/>
          </p:nvSpPr>
          <p:spPr bwMode="auto">
            <a:xfrm>
              <a:off x="3563888" y="5517232"/>
              <a:ext cx="504056" cy="36004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914400" eaLnBrk="0" hangingPunct="0"/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C845CE51-40CE-4B2D-9521-BBF59B896D01}"/>
                </a:ext>
              </a:extLst>
            </p:cNvPr>
            <p:cNvSpPr/>
            <p:nvPr/>
          </p:nvSpPr>
          <p:spPr bwMode="auto">
            <a:xfrm>
              <a:off x="4067944" y="5517232"/>
              <a:ext cx="504056" cy="36004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914400" eaLnBrk="0" hangingPunct="0"/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A53AF86-F78E-468C-95EB-7DFAC7D3C4F5}"/>
                </a:ext>
              </a:extLst>
            </p:cNvPr>
            <p:cNvSpPr/>
            <p:nvPr/>
          </p:nvSpPr>
          <p:spPr bwMode="auto">
            <a:xfrm>
              <a:off x="4572000" y="5517232"/>
              <a:ext cx="504056" cy="36004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914400" eaLnBrk="0" hangingPunct="0"/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775EADBA-2723-4323-8BD6-18EC7CB23AEC}"/>
                </a:ext>
              </a:extLst>
            </p:cNvPr>
            <p:cNvSpPr/>
            <p:nvPr/>
          </p:nvSpPr>
          <p:spPr bwMode="auto">
            <a:xfrm>
              <a:off x="5076056" y="5517232"/>
              <a:ext cx="504056" cy="36004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914400" eaLnBrk="0" hangingPunct="0"/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438DF255-89A9-449D-B98A-34A4D2B335BF}"/>
                </a:ext>
              </a:extLst>
            </p:cNvPr>
            <p:cNvSpPr/>
            <p:nvPr/>
          </p:nvSpPr>
          <p:spPr bwMode="auto">
            <a:xfrm>
              <a:off x="5580112" y="5517232"/>
              <a:ext cx="504056" cy="36004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914400" eaLnBrk="0" hangingPunct="0"/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ED959C24-E7B4-4BBF-AD17-300940607EE9}"/>
                </a:ext>
              </a:extLst>
            </p:cNvPr>
            <p:cNvSpPr/>
            <p:nvPr/>
          </p:nvSpPr>
          <p:spPr bwMode="auto">
            <a:xfrm>
              <a:off x="6084168" y="5517232"/>
              <a:ext cx="504056" cy="36004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914400" eaLnBrk="0" hangingPunct="0"/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438B0F44-D988-45B1-BFF5-8B12C1F5DC0B}"/>
                </a:ext>
              </a:extLst>
            </p:cNvPr>
            <p:cNvSpPr/>
            <p:nvPr/>
          </p:nvSpPr>
          <p:spPr bwMode="auto">
            <a:xfrm>
              <a:off x="6588224" y="5517232"/>
              <a:ext cx="504056" cy="36004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914400" eaLnBrk="0" hangingPunct="0"/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1435A037-13BB-47D2-A6FA-E60768DAA1C8}"/>
                </a:ext>
              </a:extLst>
            </p:cNvPr>
            <p:cNvSpPr/>
            <p:nvPr/>
          </p:nvSpPr>
          <p:spPr bwMode="auto">
            <a:xfrm>
              <a:off x="7092280" y="5517232"/>
              <a:ext cx="504056" cy="36004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914400" eaLnBrk="0" hangingPunct="0"/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3EE69773-CE84-4888-8852-382F373489B3}"/>
                </a:ext>
              </a:extLst>
            </p:cNvPr>
            <p:cNvSpPr/>
            <p:nvPr/>
          </p:nvSpPr>
          <p:spPr bwMode="auto">
            <a:xfrm>
              <a:off x="7596336" y="5517232"/>
              <a:ext cx="504056" cy="36004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914400" eaLnBrk="0" hangingPunct="0"/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D8CFA5AA-BF1A-4434-B4C3-D7EDF04B60C6}"/>
                </a:ext>
              </a:extLst>
            </p:cNvPr>
            <p:cNvSpPr/>
            <p:nvPr/>
          </p:nvSpPr>
          <p:spPr bwMode="auto">
            <a:xfrm>
              <a:off x="8100392" y="5517232"/>
              <a:ext cx="504056" cy="36004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914400" eaLnBrk="0" hangingPunct="0"/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08E5E619-12E0-40DA-A827-30C6A1DE215D}"/>
                </a:ext>
              </a:extLst>
            </p:cNvPr>
            <p:cNvSpPr/>
            <p:nvPr/>
          </p:nvSpPr>
          <p:spPr bwMode="auto">
            <a:xfrm>
              <a:off x="539552" y="6237312"/>
              <a:ext cx="504056" cy="36004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914400" eaLnBrk="0" hangingPunct="0"/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F7D1B151-4650-4DEE-A1ED-3EF7E3B448FC}"/>
                </a:ext>
              </a:extLst>
            </p:cNvPr>
            <p:cNvSpPr/>
            <p:nvPr/>
          </p:nvSpPr>
          <p:spPr bwMode="auto">
            <a:xfrm>
              <a:off x="1043608" y="6237312"/>
              <a:ext cx="504056" cy="36004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914400" eaLnBrk="0" hangingPunct="0"/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A91A86EF-C60E-4AB3-8DFA-D6152E0902C7}"/>
                </a:ext>
              </a:extLst>
            </p:cNvPr>
            <p:cNvSpPr/>
            <p:nvPr/>
          </p:nvSpPr>
          <p:spPr bwMode="auto">
            <a:xfrm>
              <a:off x="1547664" y="6237312"/>
              <a:ext cx="504056" cy="36004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914400" eaLnBrk="0" hangingPunct="0"/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86890548-1D4E-47C0-9DA1-21FFCB743F67}"/>
                </a:ext>
              </a:extLst>
            </p:cNvPr>
            <p:cNvSpPr/>
            <p:nvPr/>
          </p:nvSpPr>
          <p:spPr bwMode="auto">
            <a:xfrm>
              <a:off x="2051720" y="6237312"/>
              <a:ext cx="504056" cy="36004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914400" eaLnBrk="0" hangingPunct="0"/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74069C9B-1B4C-484D-B143-AACD5F69C3E0}"/>
                </a:ext>
              </a:extLst>
            </p:cNvPr>
            <p:cNvSpPr/>
            <p:nvPr/>
          </p:nvSpPr>
          <p:spPr bwMode="auto">
            <a:xfrm>
              <a:off x="2555776" y="6237312"/>
              <a:ext cx="504056" cy="36004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914400" eaLnBrk="0" hangingPunct="0"/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64C38FB3-AFF7-46E2-9B97-36491BF4CC33}"/>
                </a:ext>
              </a:extLst>
            </p:cNvPr>
            <p:cNvSpPr/>
            <p:nvPr/>
          </p:nvSpPr>
          <p:spPr bwMode="auto">
            <a:xfrm>
              <a:off x="3059832" y="6237312"/>
              <a:ext cx="504056" cy="36004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914400" eaLnBrk="0" hangingPunct="0"/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F6A0D05B-C295-4DAD-AEF6-7AA0C5E365A8}"/>
                </a:ext>
              </a:extLst>
            </p:cNvPr>
            <p:cNvSpPr/>
            <p:nvPr/>
          </p:nvSpPr>
          <p:spPr bwMode="auto">
            <a:xfrm>
              <a:off x="3563888" y="6237312"/>
              <a:ext cx="504056" cy="36004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914400" eaLnBrk="0" hangingPunct="0"/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3E274548-AA11-45D4-8ED0-D4FFBA47B22A}"/>
                </a:ext>
              </a:extLst>
            </p:cNvPr>
            <p:cNvSpPr/>
            <p:nvPr/>
          </p:nvSpPr>
          <p:spPr bwMode="auto">
            <a:xfrm>
              <a:off x="4067944" y="6237312"/>
              <a:ext cx="504056" cy="36004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914400" eaLnBrk="0" hangingPunct="0"/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25899282-481E-4363-8EDF-9BD746038605}"/>
                </a:ext>
              </a:extLst>
            </p:cNvPr>
            <p:cNvSpPr/>
            <p:nvPr/>
          </p:nvSpPr>
          <p:spPr bwMode="auto">
            <a:xfrm>
              <a:off x="4572000" y="6237312"/>
              <a:ext cx="504056" cy="36004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914400" eaLnBrk="0" hangingPunct="0"/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D4CF7EE7-2407-459C-88A6-66977608861F}"/>
                </a:ext>
              </a:extLst>
            </p:cNvPr>
            <p:cNvSpPr/>
            <p:nvPr/>
          </p:nvSpPr>
          <p:spPr bwMode="auto">
            <a:xfrm>
              <a:off x="5076056" y="6237312"/>
              <a:ext cx="504056" cy="36004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914400" eaLnBrk="0" hangingPunct="0"/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F2C695E9-A035-4BAC-8313-48F41C0AAD5E}"/>
                </a:ext>
              </a:extLst>
            </p:cNvPr>
            <p:cNvSpPr/>
            <p:nvPr/>
          </p:nvSpPr>
          <p:spPr bwMode="auto">
            <a:xfrm>
              <a:off x="5580112" y="6237312"/>
              <a:ext cx="504056" cy="36004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914400" eaLnBrk="0" hangingPunct="0"/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BCB3B947-DBCB-4FCB-9A76-4A3F4D1AD2BA}"/>
                </a:ext>
              </a:extLst>
            </p:cNvPr>
            <p:cNvSpPr/>
            <p:nvPr/>
          </p:nvSpPr>
          <p:spPr bwMode="auto">
            <a:xfrm>
              <a:off x="6084168" y="6237312"/>
              <a:ext cx="504056" cy="36004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914400" eaLnBrk="0" hangingPunct="0"/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20471FC5-0540-49EE-8067-0C9DF6E97FD2}"/>
                </a:ext>
              </a:extLst>
            </p:cNvPr>
            <p:cNvSpPr/>
            <p:nvPr/>
          </p:nvSpPr>
          <p:spPr bwMode="auto">
            <a:xfrm>
              <a:off x="6588224" y="6237312"/>
              <a:ext cx="504056" cy="36004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914400" eaLnBrk="0" hangingPunct="0"/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2EA3BDB9-25E9-43CA-924A-7051112107DF}"/>
                </a:ext>
              </a:extLst>
            </p:cNvPr>
            <p:cNvSpPr/>
            <p:nvPr/>
          </p:nvSpPr>
          <p:spPr bwMode="auto">
            <a:xfrm>
              <a:off x="7092280" y="6237312"/>
              <a:ext cx="504056" cy="36004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914400" eaLnBrk="0" hangingPunct="0"/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8CF2D5C1-2130-4F02-9F9B-92E8BE658DB9}"/>
                </a:ext>
              </a:extLst>
            </p:cNvPr>
            <p:cNvSpPr/>
            <p:nvPr/>
          </p:nvSpPr>
          <p:spPr bwMode="auto">
            <a:xfrm>
              <a:off x="7596336" y="6237312"/>
              <a:ext cx="504056" cy="36004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914400" eaLnBrk="0" hangingPunct="0"/>
              <a:endParaRPr lang="en-US" sz="2400">
                <a:latin typeface="Comic Sans MS" pitchFamily="66" charset="0"/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CB483D56-3608-4B1E-9670-E532E50CA4E0}"/>
                </a:ext>
              </a:extLst>
            </p:cNvPr>
            <p:cNvSpPr/>
            <p:nvPr/>
          </p:nvSpPr>
          <p:spPr bwMode="auto">
            <a:xfrm>
              <a:off x="8100392" y="6237312"/>
              <a:ext cx="504056" cy="36004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914400" eaLnBrk="0" hangingPunct="0"/>
              <a:endParaRPr lang="en-US" sz="2400">
                <a:latin typeface="Comic Sans MS" pitchFamily="66" charset="0"/>
              </a:endParaRP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C3416D84-C6E4-4C02-A857-C5D6D38B7BCC}"/>
                </a:ext>
              </a:extLst>
            </p:cNvPr>
            <p:cNvCxnSpPr/>
            <p:nvPr/>
          </p:nvCxnSpPr>
          <p:spPr bwMode="auto">
            <a:xfrm>
              <a:off x="539552" y="6021288"/>
              <a:ext cx="8064896" cy="0"/>
            </a:xfrm>
            <a:prstGeom prst="line">
              <a:avLst/>
            </a:prstGeom>
            <a:noFill/>
            <a:ln w="254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DAF87772-7784-4C29-8EF2-63277D9FB249}"/>
                </a:ext>
              </a:extLst>
            </p:cNvPr>
            <p:cNvSpPr txBox="1"/>
            <p:nvPr/>
          </p:nvSpPr>
          <p:spPr>
            <a:xfrm>
              <a:off x="8738120" y="5661248"/>
              <a:ext cx="45397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chemeClr val="accent2"/>
                  </a:solidFill>
                </a:rPr>
                <a:t>+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SIMD Implementations</a:t>
            </a:r>
            <a:endParaRPr lang="en-AU"/>
          </a:p>
        </p:txBody>
      </p:sp>
      <p:sp>
        <p:nvSpPr>
          <p:cNvPr id="2150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Implementations:</a:t>
            </a:r>
          </a:p>
          <a:p>
            <a:pPr lvl="1" eaLnBrk="1" hangingPunct="1"/>
            <a:r>
              <a:rPr lang="en-US" dirty="0"/>
              <a:t>Intel MMX (1996)</a:t>
            </a:r>
          </a:p>
          <a:p>
            <a:pPr lvl="2" eaLnBrk="1" hangingPunct="1"/>
            <a:r>
              <a:rPr lang="en-US" dirty="0"/>
              <a:t>Eight 8-bit integer ops or four 16-bit integer ops</a:t>
            </a:r>
          </a:p>
          <a:p>
            <a:pPr lvl="1" eaLnBrk="1" hangingPunct="1"/>
            <a:r>
              <a:rPr lang="en-US" dirty="0"/>
              <a:t>Streaming SIMD Extensions (SSE, 1999)</a:t>
            </a:r>
          </a:p>
          <a:p>
            <a:pPr lvl="2" eaLnBrk="1" hangingPunct="1"/>
            <a:r>
              <a:rPr lang="en-US" dirty="0"/>
              <a:t>Eight 16-bit integer ops</a:t>
            </a:r>
          </a:p>
          <a:p>
            <a:pPr lvl="2" eaLnBrk="1" hangingPunct="1"/>
            <a:r>
              <a:rPr lang="en-US" dirty="0"/>
              <a:t>Four 32-bit integer/</a:t>
            </a:r>
            <a:r>
              <a:rPr lang="en-US" dirty="0" err="1"/>
              <a:t>fp</a:t>
            </a:r>
            <a:r>
              <a:rPr lang="en-US" dirty="0"/>
              <a:t> ops or two 64-bit integer/</a:t>
            </a:r>
            <a:r>
              <a:rPr lang="en-US" dirty="0" err="1"/>
              <a:t>fp</a:t>
            </a:r>
            <a:r>
              <a:rPr lang="en-US" dirty="0"/>
              <a:t> ops</a:t>
            </a:r>
          </a:p>
          <a:p>
            <a:pPr lvl="1" eaLnBrk="1" hangingPunct="1"/>
            <a:r>
              <a:rPr lang="en-US" dirty="0"/>
              <a:t>Advanced Vector Extensions (AVE, 2010)</a:t>
            </a:r>
          </a:p>
          <a:p>
            <a:pPr lvl="2" eaLnBrk="1" hangingPunct="1"/>
            <a:r>
              <a:rPr lang="en-US" dirty="0"/>
              <a:t>Four 64-bit integer/</a:t>
            </a:r>
            <a:r>
              <a:rPr lang="en-US" dirty="0" err="1"/>
              <a:t>fp</a:t>
            </a:r>
            <a:r>
              <a:rPr lang="en-US" dirty="0"/>
              <a:t> ops</a:t>
            </a:r>
          </a:p>
          <a:p>
            <a:pPr lvl="1" eaLnBrk="1" hangingPunct="1"/>
            <a:endParaRPr lang="en-US" dirty="0"/>
          </a:p>
          <a:p>
            <a:pPr lvl="1" eaLnBrk="1" hangingPunct="1"/>
            <a:r>
              <a:rPr lang="en-US" dirty="0"/>
              <a:t>Operands must be consecutive and aligned memory locations</a:t>
            </a:r>
          </a:p>
          <a:p>
            <a:pPr lvl="1" eaLnBrk="1" hangingPunct="1"/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9D2087-7A7E-4B0C-A5A2-C57E6408B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B5CF98-49BA-4AE9-B392-909F2F18A809}" type="datetime1">
              <a:rPr lang="en-US" smtClean="0">
                <a:solidFill>
                  <a:srgbClr val="000000"/>
                </a:solidFill>
              </a:rPr>
              <a:t>12/13/2021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6D9DDE0-7FBB-4365-A102-5FD0E9BA6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9E414-1DA8-4571-A918-C4D741822C8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23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SIMD Extensions</a:t>
            </a:r>
            <a:endParaRPr lang="en-AU"/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dirty="0"/>
              <a:t>Media applications operate on data types narrower than the native word size</a:t>
            </a:r>
          </a:p>
          <a:p>
            <a:pPr lvl="1" eaLnBrk="1" hangingPunct="1"/>
            <a:r>
              <a:rPr lang="en-US" dirty="0"/>
              <a:t>Example:  disconnect carry chains to “partition” adder</a:t>
            </a:r>
          </a:p>
          <a:p>
            <a:pPr lvl="1" eaLnBrk="1" hangingPunct="1"/>
            <a:endParaRPr lang="en-US" sz="2000" dirty="0"/>
          </a:p>
          <a:p>
            <a:pPr eaLnBrk="1" hangingPunct="1"/>
            <a:r>
              <a:rPr lang="en-US" sz="2400" dirty="0"/>
              <a:t>Limitations, compared to vector instructions:</a:t>
            </a:r>
          </a:p>
          <a:p>
            <a:pPr lvl="1" eaLnBrk="1" hangingPunct="1"/>
            <a:r>
              <a:rPr lang="en-US" dirty="0"/>
              <a:t>Number of data operands encoded</a:t>
            </a:r>
            <a:br>
              <a:rPr lang="en-US" dirty="0"/>
            </a:br>
            <a:r>
              <a:rPr lang="en-US" dirty="0"/>
              <a:t>into op code</a:t>
            </a:r>
          </a:p>
          <a:p>
            <a:pPr lvl="1" eaLnBrk="1" hangingPunct="1"/>
            <a:r>
              <a:rPr lang="en-US" dirty="0"/>
              <a:t>No sophisticated addressing </a:t>
            </a:r>
            <a:br>
              <a:rPr lang="en-US" dirty="0"/>
            </a:br>
            <a:r>
              <a:rPr lang="en-US" dirty="0"/>
              <a:t>modes (</a:t>
            </a:r>
            <a:r>
              <a:rPr lang="en-US" dirty="0" err="1"/>
              <a:t>strided</a:t>
            </a:r>
            <a:r>
              <a:rPr lang="en-US" dirty="0"/>
              <a:t>, scatter-gather)</a:t>
            </a:r>
          </a:p>
          <a:p>
            <a:pPr lvl="1" eaLnBrk="1" hangingPunct="1"/>
            <a:r>
              <a:rPr lang="en-US" dirty="0"/>
              <a:t>No mask registers</a:t>
            </a:r>
          </a:p>
        </p:txBody>
      </p:sp>
      <p:pic>
        <p:nvPicPr>
          <p:cNvPr id="80898" name="Picture 2" descr="http://www.alvie.com/zpuino/images/adder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29104" y="2273693"/>
            <a:ext cx="4644627" cy="4584307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 bwMode="auto">
          <a:xfrm rot="16200000" flipH="1">
            <a:off x="9696400" y="4869160"/>
            <a:ext cx="144016" cy="144016"/>
          </a:xfrm>
          <a:prstGeom prst="line">
            <a:avLst/>
          </a:prstGeom>
          <a:noFill/>
          <a:ln w="254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5AC206-066E-4C4B-ADE9-5C390A49C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D3AB63-16A1-4E73-971B-E8885FB298A6}" type="datetime1">
              <a:rPr lang="en-US" smtClean="0">
                <a:solidFill>
                  <a:srgbClr val="000000"/>
                </a:solidFill>
              </a:rPr>
              <a:t>12/13/2021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E7075F1-4C03-4680-8F16-8EF33A90A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9E414-1DA8-4571-A918-C4D741822C8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24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170529"/>
            <a:ext cx="11379200" cy="685800"/>
          </a:xfrm>
        </p:spPr>
        <p:txBody>
          <a:bodyPr/>
          <a:lstStyle/>
          <a:p>
            <a:pPr eaLnBrk="1" hangingPunct="1"/>
            <a:r>
              <a:rPr lang="en-US"/>
              <a:t>Example SIMD Code: DXPY:  (double) Y = a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×</a:t>
            </a:r>
            <a:r>
              <a:rPr lang="en-US"/>
              <a:t>X + Y </a:t>
            </a:r>
            <a:endParaRPr lang="en-AU"/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7999" y="727075"/>
            <a:ext cx="11379199" cy="54038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1800" b="1" dirty="0"/>
              <a:t>	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L.D		F0,a		;load scalar a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MOV		F1, F0</a:t>
            </a:r>
            <a:r>
              <a:rPr lang="en-US" sz="20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copy a into F1 for SIMD MUL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MOV		F2, F0</a:t>
            </a:r>
            <a:r>
              <a:rPr lang="en-US" sz="20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copy a into F2 for SIMD MUL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MOV		F3, F0</a:t>
            </a:r>
            <a:r>
              <a:rPr lang="en-US" sz="20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copy a into F3 for SIMD MUL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DADDIU	R4,Rx,#512</a:t>
            </a:r>
            <a:r>
              <a:rPr lang="en-US" sz="20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;final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address to load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Loop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:	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FF0333"/>
                </a:solidFill>
                <a:latin typeface="Courier New" pitchFamily="49" charset="0"/>
                <a:cs typeface="Courier New" pitchFamily="49" charset="0"/>
              </a:rPr>
              <a:t>L.4D </a:t>
            </a:r>
            <a:r>
              <a:rPr lang="en-US" sz="2000" b="1">
                <a:solidFill>
                  <a:srgbClr val="FF0333"/>
                </a:solidFill>
                <a:latin typeface="Courier New" pitchFamily="49" charset="0"/>
                <a:cs typeface="Courier New" pitchFamily="49" charset="0"/>
              </a:rPr>
              <a:t>	F4,0</a:t>
            </a:r>
            <a:r>
              <a:rPr lang="en-US" sz="2000" b="1" dirty="0">
                <a:solidFill>
                  <a:srgbClr val="FF0333"/>
                </a:solidFill>
                <a:latin typeface="Courier New" pitchFamily="49" charset="0"/>
                <a:cs typeface="Courier New" pitchFamily="49" charset="0"/>
              </a:rPr>
              <a:t>[Rx]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;load X[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], X[i+1], X[i+2], X[i+3]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FF0333"/>
                </a:solidFill>
                <a:latin typeface="Courier New" pitchFamily="49" charset="0"/>
                <a:cs typeface="Courier New" pitchFamily="49" charset="0"/>
              </a:rPr>
              <a:t>MUL.4D	F4,F4,F0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;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a×X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],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a×X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[i+1],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a×X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[i+2],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a×X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[i+3]</a:t>
            </a:r>
          </a:p>
          <a:p>
            <a:pPr eaLnBrk="1" hangingPunct="1">
              <a:buFont typeface="Wingdings" pitchFamily="2" charset="2"/>
              <a:buNone/>
            </a:pPr>
            <a:r>
              <a:rPr lang="es-E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s-ES" sz="2000" b="1" dirty="0">
                <a:solidFill>
                  <a:srgbClr val="FF0333"/>
                </a:solidFill>
                <a:latin typeface="Courier New" pitchFamily="49" charset="0"/>
                <a:cs typeface="Courier New" pitchFamily="49" charset="0"/>
              </a:rPr>
              <a:t>L.4D</a:t>
            </a:r>
            <a:r>
              <a:rPr lang="es-ES" sz="2000" b="1">
                <a:solidFill>
                  <a:srgbClr val="FF0333"/>
                </a:solidFill>
                <a:latin typeface="Courier New" pitchFamily="49" charset="0"/>
                <a:cs typeface="Courier New" pitchFamily="49" charset="0"/>
              </a:rPr>
              <a:t>	F8,0</a:t>
            </a:r>
            <a:r>
              <a:rPr lang="es-ES" sz="2000" b="1" dirty="0">
                <a:solidFill>
                  <a:srgbClr val="FF0333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s-ES" sz="2000" b="1" dirty="0" err="1">
                <a:solidFill>
                  <a:srgbClr val="FF0333"/>
                </a:solidFill>
                <a:latin typeface="Courier New" pitchFamily="49" charset="0"/>
                <a:cs typeface="Courier New" pitchFamily="49" charset="0"/>
              </a:rPr>
              <a:t>Ry</a:t>
            </a:r>
            <a:r>
              <a:rPr lang="es-ES" sz="2000" b="1" dirty="0">
                <a:solidFill>
                  <a:srgbClr val="FF0333"/>
                </a:solidFill>
                <a:latin typeface="Courier New" pitchFamily="49" charset="0"/>
                <a:cs typeface="Courier New" pitchFamily="49" charset="0"/>
              </a:rPr>
              <a:t>]</a:t>
            </a:r>
            <a:r>
              <a:rPr lang="es-E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;load Y[i], Y[i+1], Y[i+2], Y[i+3]</a:t>
            </a:r>
          </a:p>
          <a:p>
            <a:pPr eaLnBrk="1" hangingPunct="1">
              <a:buFont typeface="Wingdings" pitchFamily="2" charset="2"/>
              <a:buNone/>
            </a:pPr>
            <a:r>
              <a:rPr lang="nn-NO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nn-NO" sz="2000" b="1" dirty="0">
                <a:solidFill>
                  <a:srgbClr val="FF0333"/>
                </a:solidFill>
                <a:latin typeface="Courier New" pitchFamily="49" charset="0"/>
                <a:cs typeface="Courier New" pitchFamily="49" charset="0"/>
              </a:rPr>
              <a:t>ADD.4D	F8,F8,F4</a:t>
            </a:r>
            <a:r>
              <a:rPr lang="nn-NO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;a×X[i]+Y[i], ..., a×X[i+3]+Y[i+3]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FF0333"/>
                </a:solidFill>
                <a:latin typeface="Courier New" pitchFamily="49" charset="0"/>
                <a:cs typeface="Courier New" pitchFamily="49" charset="0"/>
              </a:rPr>
              <a:t>S.4D</a:t>
            </a:r>
            <a:r>
              <a:rPr lang="en-US" sz="2000" b="1">
                <a:solidFill>
                  <a:srgbClr val="FF0333"/>
                </a:solidFill>
                <a:latin typeface="Courier New" pitchFamily="49" charset="0"/>
                <a:cs typeface="Courier New" pitchFamily="49" charset="0"/>
              </a:rPr>
              <a:t>	0</a:t>
            </a:r>
            <a:r>
              <a:rPr lang="en-US" sz="2000" b="1" dirty="0">
                <a:solidFill>
                  <a:srgbClr val="FF0333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000" b="1" dirty="0" err="1">
                <a:solidFill>
                  <a:srgbClr val="FF0333"/>
                </a:solidFill>
                <a:latin typeface="Courier New" pitchFamily="49" charset="0"/>
                <a:cs typeface="Courier New" pitchFamily="49" charset="0"/>
              </a:rPr>
              <a:t>Ry</a:t>
            </a:r>
            <a:r>
              <a:rPr lang="en-US" sz="2000" b="1" dirty="0">
                <a:solidFill>
                  <a:srgbClr val="FF0333"/>
                </a:solidFill>
                <a:latin typeface="Courier New" pitchFamily="49" charset="0"/>
                <a:cs typeface="Courier New" pitchFamily="49" charset="0"/>
              </a:rPr>
              <a:t>],F8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;store in Y[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],Y[i+1],Y[i+2],Y[i+3]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DADDIU	Rx,Rx,#32	;increment index to X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DADDIU	Ry,Ry,#32	;increment index to Y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DSUBU</a:t>
            </a:r>
            <a:r>
              <a:rPr lang="en-US" sz="20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R20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,R4,Rx	;compute bound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BNEZ</a:t>
            </a:r>
            <a:r>
              <a:rPr lang="en-US" sz="20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R20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Loop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;check </a:t>
            </a:r>
            <a:r>
              <a:rPr lang="en-US" sz="20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if done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>
                <a:cs typeface="Courier New" pitchFamily="49" charset="0"/>
              </a:rPr>
              <a:t>Note: today we typically use separate vector registers instead of multiple scalars, as in above example!!</a:t>
            </a:r>
            <a:endParaRPr lang="en-US" sz="3600" b="1" dirty="0">
              <a:cs typeface="Courier New" pitchFamily="49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CD386B-49C0-4FD0-8AE5-B14ED40DD8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67645" y="6573171"/>
            <a:ext cx="1524000" cy="228600"/>
          </a:xfrm>
        </p:spPr>
        <p:txBody>
          <a:bodyPr/>
          <a:lstStyle/>
          <a:p>
            <a:pPr>
              <a:defRPr/>
            </a:pPr>
            <a:fld id="{62B9CDC6-99EB-40A9-9182-28515624725D}" type="datetime1">
              <a:rPr lang="en-US" smtClean="0">
                <a:solidFill>
                  <a:srgbClr val="000000"/>
                </a:solidFill>
              </a:rPr>
              <a:t>12/13/2021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277EC09-3478-4B49-B246-C678041C5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9E414-1DA8-4571-A918-C4D741822C8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E59FF5A6-A9F5-4095-AEA4-19FD395A0E1F}"/>
              </a:ext>
            </a:extLst>
          </p:cNvPr>
          <p:cNvSpPr/>
          <p:nvPr/>
        </p:nvSpPr>
        <p:spPr>
          <a:xfrm>
            <a:off x="10829677" y="3188473"/>
            <a:ext cx="214685" cy="1876508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FF0333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446CF1-B024-4AB0-AE5F-04F9E6AA83B9}"/>
              </a:ext>
            </a:extLst>
          </p:cNvPr>
          <p:cNvSpPr txBox="1"/>
          <p:nvPr/>
        </p:nvSpPr>
        <p:spPr>
          <a:xfrm rot="5400000">
            <a:off x="10872979" y="3692421"/>
            <a:ext cx="13821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solidFill>
                  <a:srgbClr val="FF0333"/>
                </a:solidFill>
              </a:rPr>
              <a:t>Vector</a:t>
            </a:r>
          </a:p>
          <a:p>
            <a:r>
              <a:rPr lang="en-US" sz="2000">
                <a:solidFill>
                  <a:srgbClr val="FF0333"/>
                </a:solidFill>
              </a:rPr>
              <a:t>operations</a:t>
            </a:r>
            <a:endParaRPr lang="nl-NL" sz="2000">
              <a:solidFill>
                <a:srgbClr val="FF033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53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peak performance of </a:t>
            </a:r>
            <a:r>
              <a:rPr lang="en-US"/>
              <a:t>an architecture?</a:t>
            </a:r>
            <a:br>
              <a:rPr lang="en-US"/>
            </a:br>
            <a:endParaRPr lang="en-US" dirty="0"/>
          </a:p>
          <a:p>
            <a:pPr lvl="1"/>
            <a:r>
              <a:rPr lang="en-US" sz="3600" i="1" dirty="0">
                <a:solidFill>
                  <a:srgbClr val="FF0333"/>
                </a:solidFill>
              </a:rPr>
              <a:t>compute </a:t>
            </a:r>
            <a:r>
              <a:rPr lang="en-US" sz="3600" i="1">
                <a:solidFill>
                  <a:srgbClr val="FF0333"/>
                </a:solidFill>
              </a:rPr>
              <a:t>limited?</a:t>
            </a:r>
            <a:br>
              <a:rPr lang="en-US" sz="3600" i="1">
                <a:solidFill>
                  <a:srgbClr val="FF0333"/>
                </a:solidFill>
              </a:rPr>
            </a:br>
            <a:endParaRPr lang="en-US" sz="3600" i="1" dirty="0">
              <a:solidFill>
                <a:srgbClr val="FF0333"/>
              </a:solidFill>
            </a:endParaRPr>
          </a:p>
          <a:p>
            <a:pPr lvl="1"/>
            <a:r>
              <a:rPr lang="en-US" sz="3600" i="1">
                <a:solidFill>
                  <a:srgbClr val="FF0333"/>
                </a:solidFill>
              </a:rPr>
              <a:t>or, memory </a:t>
            </a:r>
            <a:r>
              <a:rPr lang="en-US" sz="3600" i="1" dirty="0">
                <a:solidFill>
                  <a:srgbClr val="FF0333"/>
                </a:solidFill>
              </a:rPr>
              <a:t>bandwidth limited?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5F1C1-B0B9-480D-8DF7-EF6F1D7D5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FA4211-59C5-40D1-9402-A9A11C45A894}" type="datetime1">
              <a:rPr lang="en-US" smtClean="0">
                <a:solidFill>
                  <a:srgbClr val="000000"/>
                </a:solidFill>
              </a:rPr>
              <a:t>12/13/2021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98670E-DF97-4180-A065-042625C69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9E414-1DA8-4571-A918-C4D741822C8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26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09607" y="3802643"/>
            <a:ext cx="7577594" cy="300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Roofline Performance Model</a:t>
            </a:r>
            <a:endParaRPr lang="en-AU"/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b="1" dirty="0"/>
              <a:t>Basic idea:</a:t>
            </a:r>
          </a:p>
          <a:p>
            <a:pPr lvl="1" eaLnBrk="1" hangingPunct="1"/>
            <a:r>
              <a:rPr lang="en-US" dirty="0"/>
              <a:t>Plot peak floating-point throughput as a function of </a:t>
            </a:r>
            <a:r>
              <a:rPr lang="en-US" b="1" dirty="0">
                <a:solidFill>
                  <a:schemeClr val="accent2"/>
                </a:solidFill>
              </a:rPr>
              <a:t>arithmetic intensity</a:t>
            </a:r>
          </a:p>
          <a:p>
            <a:pPr lvl="1" eaLnBrk="1" hangingPunct="1"/>
            <a:r>
              <a:rPr lang="en-US" dirty="0"/>
              <a:t>Ties together floating-point performance and memory performance for a target machine</a:t>
            </a:r>
          </a:p>
          <a:p>
            <a:pPr eaLnBrk="1" hangingPunct="1"/>
            <a:r>
              <a:rPr lang="en-US" sz="2400" b="1" dirty="0"/>
              <a:t>Arithmetic intensity =</a:t>
            </a:r>
          </a:p>
          <a:p>
            <a:pPr lvl="1" eaLnBrk="1" hangingPunct="1"/>
            <a:r>
              <a:rPr lang="en-US" dirty="0">
                <a:solidFill>
                  <a:srgbClr val="FF0333"/>
                </a:solidFill>
              </a:rPr>
              <a:t>Floating-point operations per byte read from memory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1ABBF9-4AA4-4B0F-824D-01F1D4F7E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5F51A5-9880-42AE-8BB1-1F151FE714E5}" type="datetime1">
              <a:rPr lang="en-US" smtClean="0">
                <a:solidFill>
                  <a:srgbClr val="000000"/>
                </a:solidFill>
              </a:rPr>
              <a:t>12/13/2021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41CEA03-E03D-4022-BADF-87DB65FDB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9E414-1DA8-4571-A918-C4D741822C8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27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75521" y="1628801"/>
            <a:ext cx="8701391" cy="4275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Examples</a:t>
            </a:r>
            <a:endParaRPr lang="en-AU"/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03400" y="1073150"/>
            <a:ext cx="8864600" cy="5403850"/>
          </a:xfrm>
        </p:spPr>
        <p:txBody>
          <a:bodyPr/>
          <a:lstStyle/>
          <a:p>
            <a:pPr eaLnBrk="1" hangingPunct="1"/>
            <a:r>
              <a:rPr lang="en-US" sz="2400" dirty="0"/>
              <a:t>Max GFLOPs/sec = </a:t>
            </a:r>
            <a:br>
              <a:rPr lang="en-US" sz="2400" dirty="0"/>
            </a:br>
            <a:r>
              <a:rPr lang="en-US" sz="2000" dirty="0"/>
              <a:t>Min (Peak Memory BW × Arithmetic Intensity, Peak </a:t>
            </a:r>
            <a:r>
              <a:rPr lang="en-US" sz="2000" dirty="0" err="1"/>
              <a:t>Fl.Point</a:t>
            </a:r>
            <a:r>
              <a:rPr lang="en-US" sz="2000" dirty="0"/>
              <a:t> </a:t>
            </a:r>
            <a:r>
              <a:rPr lang="en-US" sz="2000" dirty="0" err="1"/>
              <a:t>Perf</a:t>
            </a:r>
            <a:r>
              <a:rPr lang="en-US" sz="2000" dirty="0"/>
              <a:t>.)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135561" y="6093296"/>
            <a:ext cx="42146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NEC SX-9: vector processor (2008)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A64DDA-554C-4A1D-ACA3-62C46725C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BFA2BE-49C2-40FC-809E-886BCC6A9618}" type="datetime1">
              <a:rPr lang="en-US" smtClean="0">
                <a:solidFill>
                  <a:srgbClr val="000000"/>
                </a:solidFill>
              </a:rPr>
              <a:t>12/13/2021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A4C3A0-305C-4A9B-B98F-1B4CE5F99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9E414-1DA8-4571-A918-C4D741822C8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28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Concluding remarks</a:t>
            </a:r>
            <a:endParaRPr lang="en-AU"/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507999" y="990600"/>
            <a:ext cx="11684001" cy="5486400"/>
          </a:xfrm>
        </p:spPr>
        <p:txBody>
          <a:bodyPr/>
          <a:lstStyle/>
          <a:p>
            <a:pPr eaLnBrk="1" hangingPunct="1"/>
            <a:r>
              <a:rPr lang="en-US" sz="2800"/>
              <a:t>Amount of ILP in general programs limited</a:t>
            </a:r>
          </a:p>
          <a:p>
            <a:pPr eaLnBrk="1" hangingPunct="1"/>
            <a:r>
              <a:rPr lang="en-US" sz="2800"/>
              <a:t>However, often plenty of DLP, data-level parallelism </a:t>
            </a:r>
          </a:p>
          <a:p>
            <a:pPr lvl="1" eaLnBrk="1" hangingPunct="1"/>
            <a:r>
              <a:rPr lang="en-US" sz="2400"/>
              <a:t>Signal processing, Video, Imaging, Deep Learning, etc.</a:t>
            </a:r>
            <a:endParaRPr lang="en-US" sz="2400" dirty="0"/>
          </a:p>
          <a:p>
            <a:pPr eaLnBrk="1" hangingPunct="1"/>
            <a:r>
              <a:rPr lang="en-US" sz="2800"/>
              <a:t>Vector, SIMD and GPU architectures </a:t>
            </a:r>
            <a:r>
              <a:rPr lang="en-US" sz="2800" dirty="0"/>
              <a:t>support </a:t>
            </a:r>
            <a:r>
              <a:rPr lang="en-US" sz="2800" dirty="0" err="1"/>
              <a:t>DLP</a:t>
            </a:r>
            <a:endParaRPr lang="en-US" sz="2800" dirty="0"/>
          </a:p>
          <a:p>
            <a:pPr lvl="1" eaLnBrk="1" hangingPunct="1"/>
            <a:r>
              <a:rPr lang="en-US" sz="2400" dirty="0"/>
              <a:t>used by almost any architecture (e.g. as </a:t>
            </a:r>
            <a:r>
              <a:rPr lang="en-US" sz="2400"/>
              <a:t>sub-word parallelism)</a:t>
            </a:r>
          </a:p>
          <a:p>
            <a:pPr eaLnBrk="1" hangingPunct="1"/>
            <a:r>
              <a:rPr lang="en-US" sz="2800"/>
              <a:t>GPUs become mainstream in many platforms, from mobile to supercomputers</a:t>
            </a:r>
          </a:p>
          <a:p>
            <a:pPr lvl="1" eaLnBrk="1" hangingPunct="1"/>
            <a:r>
              <a:rPr lang="en-US" sz="2400"/>
              <a:t>new SIMT programming model: supported by CUDA and OpenCL</a:t>
            </a:r>
          </a:p>
          <a:p>
            <a:pPr eaLnBrk="1" hangingPunct="1"/>
            <a:r>
              <a:rPr lang="en-US" sz="2800"/>
              <a:t>However:</a:t>
            </a:r>
          </a:p>
          <a:p>
            <a:pPr lvl="1" eaLnBrk="1" hangingPunct="1"/>
            <a:r>
              <a:rPr lang="en-US" sz="2400"/>
              <a:t>CPU-GPU transfer bottleneck (traffic over PCI bus)</a:t>
            </a:r>
          </a:p>
          <a:p>
            <a:pPr lvl="1" eaLnBrk="1" hangingPunct="1"/>
            <a:r>
              <a:rPr lang="en-US" sz="2400"/>
              <a:t>Solution: Unified physical memories for CPU and GPU</a:t>
            </a:r>
          </a:p>
          <a:p>
            <a:pPr eaLnBrk="1" hangingPunct="1"/>
            <a:r>
              <a:rPr lang="en-US" sz="2800">
                <a:solidFill>
                  <a:srgbClr val="FF0043"/>
                </a:solidFill>
              </a:rPr>
              <a:t>Q: Clearly explain the differences between Vector, SIMD, and GPU?</a:t>
            </a:r>
          </a:p>
          <a:p>
            <a:pPr eaLnBrk="1" hangingPunct="1"/>
            <a:r>
              <a:rPr lang="en-US" sz="2800">
                <a:solidFill>
                  <a:srgbClr val="FF0043"/>
                </a:solidFill>
              </a:rPr>
              <a:t>Q: Interpret the different Rooflines</a:t>
            </a:r>
            <a:endParaRPr lang="en-US" sz="2800" dirty="0">
              <a:solidFill>
                <a:srgbClr val="FF0043"/>
              </a:solidFill>
            </a:endParaRPr>
          </a:p>
          <a:p>
            <a:pPr lvl="1" eaLnBrk="1" hangingPunct="1">
              <a:buFont typeface="Wingdings" pitchFamily="2" charset="2"/>
              <a:buNone/>
            </a:pPr>
            <a:endParaRPr lang="en-US" sz="240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97571E-571C-4A9B-A397-D8B677969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2A5F19-5AED-4C23-B372-A9B252E2B9FC}" type="datetime1">
              <a:rPr lang="en-US" smtClean="0">
                <a:solidFill>
                  <a:srgbClr val="000000"/>
                </a:solidFill>
              </a:rPr>
              <a:t>12/13/2021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A3E489D-5EF8-41DA-9C60-7FB281793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9E414-1DA8-4571-A918-C4D741822C8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29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6" name="Picture 2" descr="http://3.bp.blogspot.com/-Fyyo92Ouo14/USoRPb90tOI/AAAAAAAABXU/poSOCn2msZ0/s1600/summary.jpg">
            <a:extLst>
              <a:ext uri="{FF2B5EF4-FFF2-40B4-BE49-F238E27FC236}">
                <a16:creationId xmlns:a16="http://schemas.microsoft.com/office/drawing/2014/main" id="{8448C9D0-EF89-4DDF-B155-887E2397B1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64353" y="80627"/>
            <a:ext cx="2927648" cy="2203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707435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42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42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Parallelism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143000"/>
            <a:ext cx="11379200" cy="5536474"/>
          </a:xfrm>
        </p:spPr>
        <p:txBody>
          <a:bodyPr/>
          <a:lstStyle/>
          <a:p>
            <a:r>
              <a:rPr lang="en-US"/>
              <a:t>Vector operations, e.g.:</a:t>
            </a:r>
            <a:endParaRPr lang="en-US" dirty="0"/>
          </a:p>
          <a:p>
            <a:r>
              <a:rPr lang="en-US" dirty="0"/>
              <a:t>Multiple data elements per operation, e.g.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ADDV  V1, V2, V3    // </a:t>
            </a:r>
            <a:r>
              <a:rPr lang="en-US" err="1">
                <a:solidFill>
                  <a:srgbClr val="FF0000"/>
                </a:solidFill>
              </a:rPr>
              <a:t>forall</a:t>
            </a:r>
            <a:r>
              <a:rPr lang="en-US">
                <a:solidFill>
                  <a:srgbClr val="FF0000"/>
                </a:solidFill>
              </a:rPr>
              <a:t> i:  V1</a:t>
            </a:r>
            <a:r>
              <a:rPr lang="en-US" dirty="0">
                <a:solidFill>
                  <a:srgbClr val="FF0000"/>
                </a:solidFill>
              </a:rPr>
              <a:t>[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] = V2[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]+V3[</a:t>
            </a:r>
            <a:r>
              <a:rPr lang="en-US" err="1">
                <a:solidFill>
                  <a:srgbClr val="FF0000"/>
                </a:solidFill>
              </a:rPr>
              <a:t>i</a:t>
            </a:r>
            <a:r>
              <a:rPr lang="en-US">
                <a:solidFill>
                  <a:srgbClr val="FF0000"/>
                </a:solidFill>
              </a:rPr>
              <a:t>]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Executed using either</a:t>
            </a:r>
          </a:p>
          <a:p>
            <a:pPr lvl="1"/>
            <a:r>
              <a:rPr lang="en-US" b="1" dirty="0">
                <a:solidFill>
                  <a:schemeClr val="accent2"/>
                </a:solidFill>
              </a:rPr>
              <a:t>Vector </a:t>
            </a:r>
            <a:r>
              <a:rPr lang="en-US" b="1" dirty="0" err="1">
                <a:solidFill>
                  <a:schemeClr val="accent2"/>
                </a:solidFill>
              </a:rPr>
              <a:t>archtitecture</a:t>
            </a:r>
            <a:r>
              <a:rPr lang="en-US" b="1" dirty="0">
                <a:solidFill>
                  <a:schemeClr val="accent2"/>
                </a:solidFill>
              </a:rPr>
              <a:t>: </a:t>
            </a:r>
            <a:r>
              <a:rPr lang="en-US" dirty="0"/>
              <a:t>highly pipelined (fast clocked) FU (function unit)</a:t>
            </a:r>
            <a:endParaRPr lang="en-US" b="1" dirty="0">
              <a:solidFill>
                <a:schemeClr val="accent2"/>
              </a:solidFill>
            </a:endParaRPr>
          </a:p>
          <a:p>
            <a:pPr lvl="1"/>
            <a:r>
              <a:rPr lang="en-US" b="1" dirty="0" err="1">
                <a:solidFill>
                  <a:schemeClr val="accent2"/>
                </a:solidFill>
              </a:rPr>
              <a:t>SIMD</a:t>
            </a:r>
            <a:r>
              <a:rPr lang="en-US" b="1" dirty="0">
                <a:solidFill>
                  <a:schemeClr val="accent2"/>
                </a:solidFill>
              </a:rPr>
              <a:t>: </a:t>
            </a:r>
            <a:r>
              <a:rPr lang="en-US" dirty="0"/>
              <a:t>multiple FUs acting in parallel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202693" y="4581129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or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8271CC6D-2E85-47C6-BEC9-3365E5AE7EB6}"/>
              </a:ext>
            </a:extLst>
          </p:cNvPr>
          <p:cNvGrpSpPr/>
          <p:nvPr/>
        </p:nvGrpSpPr>
        <p:grpSpPr>
          <a:xfrm>
            <a:off x="1992777" y="4665398"/>
            <a:ext cx="8325539" cy="2025517"/>
            <a:chOff x="2042454" y="4653136"/>
            <a:chExt cx="8325539" cy="2025517"/>
          </a:xfrm>
        </p:grpSpPr>
        <p:cxnSp>
          <p:nvCxnSpPr>
            <p:cNvPr id="27" name="Straight Arrow Connector 26"/>
            <p:cNvCxnSpPr/>
            <p:nvPr/>
          </p:nvCxnSpPr>
          <p:spPr bwMode="auto">
            <a:xfrm rot="5400000">
              <a:off x="9279257" y="5121188"/>
              <a:ext cx="936104" cy="1588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8" name="TextBox 27"/>
            <p:cNvSpPr txBox="1"/>
            <p:nvPr/>
          </p:nvSpPr>
          <p:spPr>
            <a:xfrm>
              <a:off x="9747310" y="4725145"/>
              <a:ext cx="6206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time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3548E679-E188-4C9F-A241-A52D27EC8AD3}"/>
                </a:ext>
              </a:extLst>
            </p:cNvPr>
            <p:cNvGrpSpPr/>
            <p:nvPr/>
          </p:nvGrpSpPr>
          <p:grpSpPr>
            <a:xfrm>
              <a:off x="5210805" y="4653136"/>
              <a:ext cx="3888432" cy="1233429"/>
              <a:chOff x="5015880" y="4509120"/>
              <a:chExt cx="3888432" cy="1233429"/>
            </a:xfrm>
          </p:grpSpPr>
          <p:sp>
            <p:nvSpPr>
              <p:cNvPr id="17" name="Rectangle 16"/>
              <p:cNvSpPr/>
              <p:nvPr/>
            </p:nvSpPr>
            <p:spPr bwMode="auto">
              <a:xfrm>
                <a:off x="5015880" y="4509120"/>
                <a:ext cx="360040" cy="288032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defTabSz="914400" eaLnBrk="0" hangingPunct="0"/>
                <a:endParaRPr lang="en-US" sz="2400">
                  <a:latin typeface="Comic Sans MS" pitchFamily="66" charset="0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 bwMode="auto">
              <a:xfrm>
                <a:off x="5519936" y="4509120"/>
                <a:ext cx="360040" cy="288032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defTabSz="914400" eaLnBrk="0" hangingPunct="0"/>
                <a:endParaRPr lang="en-US" sz="2400">
                  <a:latin typeface="Comic Sans MS" pitchFamily="66" charset="0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 bwMode="auto">
              <a:xfrm>
                <a:off x="6023992" y="4509120"/>
                <a:ext cx="360040" cy="288032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defTabSz="914400" eaLnBrk="0" hangingPunct="0"/>
                <a:endParaRPr lang="en-US" sz="2400">
                  <a:latin typeface="Comic Sans MS" pitchFamily="66" charset="0"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 bwMode="auto">
              <a:xfrm>
                <a:off x="6528048" y="4509120"/>
                <a:ext cx="360040" cy="288032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defTabSz="914400" eaLnBrk="0" hangingPunct="0"/>
                <a:endParaRPr lang="en-US" sz="2400">
                  <a:latin typeface="Comic Sans MS" pitchFamily="66" charset="0"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 bwMode="auto">
              <a:xfrm>
                <a:off x="7032104" y="4509120"/>
                <a:ext cx="360040" cy="288032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defTabSz="914400" eaLnBrk="0" hangingPunct="0"/>
                <a:endParaRPr lang="en-US" sz="2400">
                  <a:latin typeface="Comic Sans MS" pitchFamily="66" charset="0"/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 bwMode="auto">
              <a:xfrm>
                <a:off x="7536160" y="4509120"/>
                <a:ext cx="360040" cy="288032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defTabSz="914400" eaLnBrk="0" hangingPunct="0"/>
                <a:endParaRPr lang="en-US" sz="2400">
                  <a:latin typeface="Comic Sans MS" pitchFamily="66" charset="0"/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 bwMode="auto">
              <a:xfrm>
                <a:off x="8040216" y="4509120"/>
                <a:ext cx="360040" cy="288032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defTabSz="914400" eaLnBrk="0" hangingPunct="0"/>
                <a:endParaRPr lang="en-US" sz="2400">
                  <a:latin typeface="Comic Sans MS" pitchFamily="66" charset="0"/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 bwMode="auto">
              <a:xfrm>
                <a:off x="8544272" y="4509120"/>
                <a:ext cx="360040" cy="288032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defTabSz="914400" eaLnBrk="0" hangingPunct="0"/>
                <a:endParaRPr lang="en-US" sz="2400">
                  <a:latin typeface="Comic Sans MS" pitchFamily="66" charset="0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6384033" y="5373217"/>
                <a:ext cx="20313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chemeClr val="accent2"/>
                    </a:solidFill>
                  </a:rPr>
                  <a:t>SIMD</a:t>
                </a:r>
                <a:r>
                  <a:rPr lang="en-US" dirty="0"/>
                  <a:t> architecture</a:t>
                </a:r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D890A0CB-DA75-4F8B-AE75-5CB5A7835C23}"/>
                </a:ext>
              </a:extLst>
            </p:cNvPr>
            <p:cNvGrpSpPr/>
            <p:nvPr/>
          </p:nvGrpSpPr>
          <p:grpSpPr>
            <a:xfrm>
              <a:off x="2042454" y="4653136"/>
              <a:ext cx="2108334" cy="2025517"/>
              <a:chOff x="1847529" y="4509120"/>
              <a:chExt cx="2108334" cy="2025517"/>
            </a:xfrm>
          </p:grpSpPr>
          <p:sp>
            <p:nvSpPr>
              <p:cNvPr id="4" name="Rectangle 3"/>
              <p:cNvSpPr/>
              <p:nvPr/>
            </p:nvSpPr>
            <p:spPr bwMode="auto">
              <a:xfrm>
                <a:off x="2783632" y="4509120"/>
                <a:ext cx="720080" cy="144016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defTabSz="914400" eaLnBrk="0" hangingPunct="0"/>
                <a:endParaRPr lang="en-US" sz="2400">
                  <a:latin typeface="Comic Sans MS" pitchFamily="66" charset="0"/>
                </a:endParaRPr>
              </a:p>
            </p:txBody>
          </p:sp>
          <p:sp>
            <p:nvSpPr>
              <p:cNvPr id="5" name="Rectangle 4"/>
              <p:cNvSpPr/>
              <p:nvPr/>
            </p:nvSpPr>
            <p:spPr bwMode="auto">
              <a:xfrm>
                <a:off x="2783632" y="4653136"/>
                <a:ext cx="720080" cy="144016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defTabSz="914400" eaLnBrk="0" hangingPunct="0"/>
                <a:endParaRPr lang="en-US" sz="2400">
                  <a:latin typeface="Comic Sans MS" pitchFamily="66" charset="0"/>
                </a:endParaRPr>
              </a:p>
            </p:txBody>
          </p:sp>
          <p:sp>
            <p:nvSpPr>
              <p:cNvPr id="6" name="Rectangle 5"/>
              <p:cNvSpPr/>
              <p:nvPr/>
            </p:nvSpPr>
            <p:spPr bwMode="auto">
              <a:xfrm>
                <a:off x="2783632" y="4797152"/>
                <a:ext cx="720080" cy="144016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defTabSz="914400" eaLnBrk="0" hangingPunct="0"/>
                <a:endParaRPr lang="en-US" sz="2400">
                  <a:latin typeface="Comic Sans MS" pitchFamily="66" charset="0"/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 bwMode="auto">
              <a:xfrm>
                <a:off x="2783632" y="4941168"/>
                <a:ext cx="720080" cy="144016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defTabSz="914400" eaLnBrk="0" hangingPunct="0"/>
                <a:endParaRPr lang="en-US" sz="2400">
                  <a:latin typeface="Comic Sans MS" pitchFamily="66" charset="0"/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 bwMode="auto">
              <a:xfrm>
                <a:off x="2783632" y="5085184"/>
                <a:ext cx="720080" cy="144016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defTabSz="914400" eaLnBrk="0" hangingPunct="0"/>
                <a:endParaRPr lang="en-US" sz="2400">
                  <a:latin typeface="Comic Sans MS" pitchFamily="66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 bwMode="auto">
              <a:xfrm>
                <a:off x="2783632" y="5229200"/>
                <a:ext cx="720080" cy="144016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defTabSz="914400" eaLnBrk="0" hangingPunct="0"/>
                <a:endParaRPr lang="en-US" sz="2400">
                  <a:latin typeface="Comic Sans MS" pitchFamily="66" charset="0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 bwMode="auto">
              <a:xfrm>
                <a:off x="2783632" y="5373216"/>
                <a:ext cx="720080" cy="144016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defTabSz="914400" eaLnBrk="0" hangingPunct="0"/>
                <a:endParaRPr lang="en-US" sz="2400">
                  <a:latin typeface="Comic Sans MS" pitchFamily="66" charset="0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 bwMode="auto">
              <a:xfrm>
                <a:off x="2783632" y="5517232"/>
                <a:ext cx="720080" cy="144016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defTabSz="914400" eaLnBrk="0" hangingPunct="0"/>
                <a:endParaRPr lang="en-US" sz="2400">
                  <a:latin typeface="Comic Sans MS" pitchFamily="66" charset="0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 bwMode="auto">
              <a:xfrm>
                <a:off x="2783632" y="5661248"/>
                <a:ext cx="720080" cy="144016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defTabSz="914400" eaLnBrk="0" hangingPunct="0"/>
                <a:endParaRPr lang="en-US" sz="2400">
                  <a:latin typeface="Comic Sans MS" pitchFamily="66" charset="0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 bwMode="auto">
              <a:xfrm>
                <a:off x="2783632" y="5805264"/>
                <a:ext cx="720080" cy="144016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defTabSz="914400" eaLnBrk="0" hangingPunct="0"/>
                <a:endParaRPr lang="en-US" sz="2400">
                  <a:latin typeface="Comic Sans MS" pitchFamily="66" charset="0"/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 bwMode="auto">
              <a:xfrm>
                <a:off x="2783632" y="5949280"/>
                <a:ext cx="720080" cy="144016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defTabSz="914400" eaLnBrk="0" hangingPunct="0"/>
                <a:endParaRPr lang="en-US" sz="2400">
                  <a:latin typeface="Comic Sans MS" pitchFamily="66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1847529" y="6165305"/>
                <a:ext cx="21083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chemeClr val="accent2"/>
                    </a:solidFill>
                  </a:rPr>
                  <a:t>Vector architecture</a:t>
                </a:r>
              </a:p>
            </p:txBody>
          </p:sp>
        </p:grpSp>
      </p:grpSp>
      <p:sp>
        <p:nvSpPr>
          <p:cNvPr id="26" name="Date Placeholder 25">
            <a:extLst>
              <a:ext uri="{FF2B5EF4-FFF2-40B4-BE49-F238E27FC236}">
                <a16:creationId xmlns:a16="http://schemas.microsoft.com/office/drawing/2014/main" id="{9BCA5B5B-383F-49C6-B6A8-6DF2187E8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8F0321-F5AA-4C45-A9AE-79A0D1F8EEE7}" type="datetime1">
              <a:rPr lang="en-US" smtClean="0">
                <a:solidFill>
                  <a:srgbClr val="000000"/>
                </a:solidFill>
              </a:rPr>
              <a:t>12/13/2021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1" name="Slide Number Placeholder 30">
            <a:extLst>
              <a:ext uri="{FF2B5EF4-FFF2-40B4-BE49-F238E27FC236}">
                <a16:creationId xmlns:a16="http://schemas.microsoft.com/office/drawing/2014/main" id="{879A9D8D-7686-47D2-97EE-D9A1A4B0D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9E414-1DA8-4571-A918-C4D741822C8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7FD3E75E-F24F-48B5-B128-16E37F829AB1}"/>
              </a:ext>
            </a:extLst>
          </p:cNvPr>
          <p:cNvGrpSpPr/>
          <p:nvPr/>
        </p:nvGrpSpPr>
        <p:grpSpPr>
          <a:xfrm>
            <a:off x="5108455" y="1114782"/>
            <a:ext cx="2580963" cy="584775"/>
            <a:chOff x="7024549" y="787476"/>
            <a:chExt cx="2580963" cy="584775"/>
          </a:xfrm>
          <a:solidFill>
            <a:srgbClr val="FFFFCC"/>
          </a:solidFill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36787C6A-70C3-4757-ABDE-6C44EAD71E74}"/>
                </a:ext>
              </a:extLst>
            </p:cNvPr>
            <p:cNvSpPr txBox="1"/>
            <p:nvPr/>
          </p:nvSpPr>
          <p:spPr>
            <a:xfrm>
              <a:off x="7024549" y="787476"/>
              <a:ext cx="2580963" cy="58477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3200">
                  <a:solidFill>
                    <a:srgbClr val="0000FF"/>
                  </a:solidFill>
                </a:rPr>
                <a:t>A = b * C + D</a:t>
              </a:r>
              <a:endParaRPr lang="nl-NL" sz="3200">
                <a:solidFill>
                  <a:srgbClr val="0000FF"/>
                </a:solidFill>
              </a:endParaRPr>
            </a:p>
          </p:txBody>
        </p: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75E495D8-A5AD-458C-9E49-A33BA24138FB}"/>
                </a:ext>
              </a:extLst>
            </p:cNvPr>
            <p:cNvCxnSpPr/>
            <p:nvPr/>
          </p:nvCxnSpPr>
          <p:spPr>
            <a:xfrm>
              <a:off x="7083013" y="849086"/>
              <a:ext cx="324036" cy="0"/>
            </a:xfrm>
            <a:prstGeom prst="straightConnector1">
              <a:avLst/>
            </a:prstGeom>
            <a:grpFill/>
            <a:ln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27E99395-D43B-4BD7-857E-BA656F52207B}"/>
                </a:ext>
              </a:extLst>
            </p:cNvPr>
            <p:cNvCxnSpPr/>
            <p:nvPr/>
          </p:nvCxnSpPr>
          <p:spPr>
            <a:xfrm>
              <a:off x="8451165" y="849086"/>
              <a:ext cx="324036" cy="0"/>
            </a:xfrm>
            <a:prstGeom prst="straightConnector1">
              <a:avLst/>
            </a:prstGeom>
            <a:grpFill/>
            <a:ln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386AF21C-89E0-444A-80EF-ADAF1E112F16}"/>
                </a:ext>
              </a:extLst>
            </p:cNvPr>
            <p:cNvCxnSpPr/>
            <p:nvPr/>
          </p:nvCxnSpPr>
          <p:spPr>
            <a:xfrm>
              <a:off x="9233206" y="849086"/>
              <a:ext cx="324036" cy="0"/>
            </a:xfrm>
            <a:prstGeom prst="straightConnector1">
              <a:avLst/>
            </a:prstGeom>
            <a:grpFill/>
            <a:ln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1BC35AAF-BB04-48F0-A555-B76D7D84DEA6}"/>
              </a:ext>
            </a:extLst>
          </p:cNvPr>
          <p:cNvSpPr txBox="1"/>
          <p:nvPr/>
        </p:nvSpPr>
        <p:spPr>
          <a:xfrm>
            <a:off x="5166919" y="4632812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>
                <a:solidFill>
                  <a:srgbClr val="0000FF"/>
                </a:solidFill>
              </a:rPr>
              <a:t>add</a:t>
            </a:r>
            <a:endParaRPr lang="nl-NL" sz="1200" i="1">
              <a:solidFill>
                <a:srgbClr val="0000FF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CD11BCF-3AFC-47DF-AF0E-0840C7883F59}"/>
              </a:ext>
            </a:extLst>
          </p:cNvPr>
          <p:cNvSpPr txBox="1"/>
          <p:nvPr/>
        </p:nvSpPr>
        <p:spPr>
          <a:xfrm>
            <a:off x="5661233" y="4632812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>
                <a:solidFill>
                  <a:srgbClr val="0000FF"/>
                </a:solidFill>
              </a:rPr>
              <a:t>add</a:t>
            </a:r>
            <a:endParaRPr lang="nl-NL" sz="1200" i="1">
              <a:solidFill>
                <a:srgbClr val="0000FF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C45ACD7-CE86-4567-9F7B-D61BFC7E2D50}"/>
              </a:ext>
            </a:extLst>
          </p:cNvPr>
          <p:cNvSpPr txBox="1"/>
          <p:nvPr/>
        </p:nvSpPr>
        <p:spPr>
          <a:xfrm>
            <a:off x="6155547" y="4632812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>
                <a:solidFill>
                  <a:srgbClr val="0000FF"/>
                </a:solidFill>
              </a:rPr>
              <a:t>add</a:t>
            </a:r>
            <a:endParaRPr lang="nl-NL" sz="1200" i="1">
              <a:solidFill>
                <a:srgbClr val="0000FF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E35CBC4-59A4-4EC6-BF7C-732A82903497}"/>
              </a:ext>
            </a:extLst>
          </p:cNvPr>
          <p:cNvSpPr txBox="1"/>
          <p:nvPr/>
        </p:nvSpPr>
        <p:spPr>
          <a:xfrm>
            <a:off x="6649861" y="4632812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>
                <a:solidFill>
                  <a:srgbClr val="0000FF"/>
                </a:solidFill>
              </a:rPr>
              <a:t>add</a:t>
            </a:r>
            <a:endParaRPr lang="nl-NL" sz="1200" i="1">
              <a:solidFill>
                <a:srgbClr val="0000FF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4F23A7D-ECF3-4570-B160-C5E7886E4E87}"/>
              </a:ext>
            </a:extLst>
          </p:cNvPr>
          <p:cNvSpPr txBox="1"/>
          <p:nvPr/>
        </p:nvSpPr>
        <p:spPr>
          <a:xfrm>
            <a:off x="7144175" y="4632812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>
                <a:solidFill>
                  <a:srgbClr val="0000FF"/>
                </a:solidFill>
              </a:rPr>
              <a:t>add</a:t>
            </a:r>
            <a:endParaRPr lang="nl-NL" sz="1200" i="1">
              <a:solidFill>
                <a:srgbClr val="0000FF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C257974-E82D-4BE6-9D20-CE5B9CF84FE9}"/>
              </a:ext>
            </a:extLst>
          </p:cNvPr>
          <p:cNvSpPr txBox="1"/>
          <p:nvPr/>
        </p:nvSpPr>
        <p:spPr>
          <a:xfrm>
            <a:off x="7638489" y="4632812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>
                <a:solidFill>
                  <a:srgbClr val="0000FF"/>
                </a:solidFill>
              </a:rPr>
              <a:t>add</a:t>
            </a:r>
            <a:endParaRPr lang="nl-NL" sz="1200" i="1">
              <a:solidFill>
                <a:srgbClr val="0000FF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14FF32B-A980-4BEB-87FD-FA078AFA1FB4}"/>
              </a:ext>
            </a:extLst>
          </p:cNvPr>
          <p:cNvSpPr txBox="1"/>
          <p:nvPr/>
        </p:nvSpPr>
        <p:spPr>
          <a:xfrm>
            <a:off x="8132803" y="4632812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>
                <a:solidFill>
                  <a:srgbClr val="0000FF"/>
                </a:solidFill>
              </a:rPr>
              <a:t>add</a:t>
            </a:r>
            <a:endParaRPr lang="nl-NL" sz="1200" i="1">
              <a:solidFill>
                <a:srgbClr val="0000FF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48053A1-3ED1-4D10-87E1-DF3C3F1ECEDF}"/>
              </a:ext>
            </a:extLst>
          </p:cNvPr>
          <p:cNvSpPr txBox="1"/>
          <p:nvPr/>
        </p:nvSpPr>
        <p:spPr>
          <a:xfrm>
            <a:off x="8627117" y="4632812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>
                <a:solidFill>
                  <a:srgbClr val="0000FF"/>
                </a:solidFill>
              </a:rPr>
              <a:t>add</a:t>
            </a:r>
            <a:endParaRPr lang="nl-NL" sz="1200" i="1">
              <a:solidFill>
                <a:srgbClr val="0000FF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8ED6693-E075-4604-99E8-C820A66A8472}"/>
              </a:ext>
            </a:extLst>
          </p:cNvPr>
          <p:cNvSpPr txBox="1"/>
          <p:nvPr/>
        </p:nvSpPr>
        <p:spPr>
          <a:xfrm>
            <a:off x="3048183" y="4572576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>
                <a:solidFill>
                  <a:srgbClr val="0000FF"/>
                </a:solidFill>
              </a:rPr>
              <a:t>add</a:t>
            </a:r>
            <a:endParaRPr lang="nl-NL" sz="1200" i="1">
              <a:solidFill>
                <a:srgbClr val="0000FF"/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347B380-762F-499C-9220-00E22A31075E}"/>
              </a:ext>
            </a:extLst>
          </p:cNvPr>
          <p:cNvSpPr txBox="1"/>
          <p:nvPr/>
        </p:nvSpPr>
        <p:spPr>
          <a:xfrm>
            <a:off x="3045064" y="4731156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>
                <a:solidFill>
                  <a:srgbClr val="0000FF"/>
                </a:solidFill>
              </a:rPr>
              <a:t>add</a:t>
            </a:r>
            <a:endParaRPr lang="nl-NL" sz="1200" i="1">
              <a:solidFill>
                <a:srgbClr val="0000FF"/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2CF5270-77CD-4B2E-81BF-839DA0567D1A}"/>
              </a:ext>
            </a:extLst>
          </p:cNvPr>
          <p:cNvSpPr txBox="1"/>
          <p:nvPr/>
        </p:nvSpPr>
        <p:spPr>
          <a:xfrm>
            <a:off x="3041945" y="4889736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>
                <a:solidFill>
                  <a:srgbClr val="0000FF"/>
                </a:solidFill>
              </a:rPr>
              <a:t>add</a:t>
            </a:r>
            <a:endParaRPr lang="nl-NL" sz="1200" i="1">
              <a:solidFill>
                <a:srgbClr val="0000FF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015CD3D-2111-4969-9A58-D436BA5C17EA}"/>
              </a:ext>
            </a:extLst>
          </p:cNvPr>
          <p:cNvSpPr txBox="1"/>
          <p:nvPr/>
        </p:nvSpPr>
        <p:spPr>
          <a:xfrm>
            <a:off x="3038826" y="5048316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>
                <a:solidFill>
                  <a:srgbClr val="0000FF"/>
                </a:solidFill>
              </a:rPr>
              <a:t>add</a:t>
            </a:r>
            <a:endParaRPr lang="nl-NL" sz="1200" i="1">
              <a:solidFill>
                <a:srgbClr val="0000FF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54818E0-10BF-4CEF-A278-C0AFCC4D6E19}"/>
              </a:ext>
            </a:extLst>
          </p:cNvPr>
          <p:cNvSpPr txBox="1"/>
          <p:nvPr/>
        </p:nvSpPr>
        <p:spPr>
          <a:xfrm>
            <a:off x="3040228" y="5170124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>
                <a:solidFill>
                  <a:srgbClr val="0000FF"/>
                </a:solidFill>
              </a:rPr>
              <a:t>add</a:t>
            </a:r>
            <a:endParaRPr lang="nl-NL" sz="1200" i="1">
              <a:solidFill>
                <a:srgbClr val="0000FF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30D258B-6DBA-4C9A-88F4-AF2CB92F534C}"/>
              </a:ext>
            </a:extLst>
          </p:cNvPr>
          <p:cNvSpPr txBox="1"/>
          <p:nvPr/>
        </p:nvSpPr>
        <p:spPr>
          <a:xfrm>
            <a:off x="3035707" y="5314140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>
                <a:solidFill>
                  <a:srgbClr val="0000FF"/>
                </a:solidFill>
              </a:rPr>
              <a:t>add</a:t>
            </a:r>
            <a:endParaRPr lang="nl-NL" sz="1200" i="1">
              <a:solidFill>
                <a:srgbClr val="0000FF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1DC4D45E-AAB3-4E48-85BB-63FD08C56226}"/>
              </a:ext>
            </a:extLst>
          </p:cNvPr>
          <p:cNvSpPr txBox="1"/>
          <p:nvPr/>
        </p:nvSpPr>
        <p:spPr>
          <a:xfrm>
            <a:off x="3031186" y="5458156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>
                <a:solidFill>
                  <a:srgbClr val="0000FF"/>
                </a:solidFill>
              </a:rPr>
              <a:t>add</a:t>
            </a:r>
            <a:endParaRPr lang="nl-NL" sz="1200" i="1">
              <a:solidFill>
                <a:srgbClr val="0000FF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6D8D8C0-4C37-4633-8FA6-6C88ABAB1B3D}"/>
              </a:ext>
            </a:extLst>
          </p:cNvPr>
          <p:cNvSpPr txBox="1"/>
          <p:nvPr/>
        </p:nvSpPr>
        <p:spPr>
          <a:xfrm>
            <a:off x="3026665" y="5602172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>
                <a:solidFill>
                  <a:srgbClr val="0000FF"/>
                </a:solidFill>
              </a:rPr>
              <a:t>add</a:t>
            </a:r>
            <a:endParaRPr lang="nl-NL" sz="1200" i="1">
              <a:solidFill>
                <a:srgbClr val="0000FF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EC21C28-481A-4CDB-8662-AA22A4BCC4F2}"/>
              </a:ext>
            </a:extLst>
          </p:cNvPr>
          <p:cNvSpPr txBox="1"/>
          <p:nvPr/>
        </p:nvSpPr>
        <p:spPr>
          <a:xfrm>
            <a:off x="3022144" y="5746188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>
                <a:solidFill>
                  <a:srgbClr val="0000FF"/>
                </a:solidFill>
              </a:rPr>
              <a:t>add</a:t>
            </a:r>
            <a:endParaRPr lang="nl-NL" sz="1200" i="1">
              <a:solidFill>
                <a:srgbClr val="0000FF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3E03B69-A6BF-4F01-8BBD-79444057E9C6}"/>
              </a:ext>
            </a:extLst>
          </p:cNvPr>
          <p:cNvSpPr txBox="1"/>
          <p:nvPr/>
        </p:nvSpPr>
        <p:spPr>
          <a:xfrm>
            <a:off x="3017623" y="5890204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>
                <a:solidFill>
                  <a:srgbClr val="0000FF"/>
                </a:solidFill>
              </a:rPr>
              <a:t>add</a:t>
            </a:r>
            <a:endParaRPr lang="nl-NL" sz="1200" i="1">
              <a:solidFill>
                <a:srgbClr val="0000FF"/>
              </a:solidFill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8556183-FE8C-4883-84B4-3B22B2FCD267}"/>
              </a:ext>
            </a:extLst>
          </p:cNvPr>
          <p:cNvSpPr txBox="1"/>
          <p:nvPr/>
        </p:nvSpPr>
        <p:spPr>
          <a:xfrm>
            <a:off x="3013102" y="6034220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>
                <a:solidFill>
                  <a:srgbClr val="0000FF"/>
                </a:solidFill>
              </a:rPr>
              <a:t>add</a:t>
            </a:r>
            <a:endParaRPr lang="nl-NL" sz="1200" i="1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Intermezzo: SIMD </a:t>
            </a:r>
            <a:r>
              <a:rPr lang="en-US" dirty="0" err="1"/>
              <a:t>vs</a:t>
            </a:r>
            <a:r>
              <a:rPr lang="en-US" dirty="0"/>
              <a:t> MIMD</a:t>
            </a:r>
            <a:endParaRPr lang="en-AU" dirty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SIMD architectures can exploit significant data-level parallelism for: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matrix-oriented: </a:t>
            </a:r>
            <a:r>
              <a:rPr lang="en-US" dirty="0"/>
              <a:t>scientific computing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media-oriented: image, video </a:t>
            </a:r>
            <a:r>
              <a:rPr lang="en-US" dirty="0"/>
              <a:t>and sound processors</a:t>
            </a:r>
          </a:p>
          <a:p>
            <a:pPr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SIMD is more </a:t>
            </a:r>
            <a:r>
              <a:rPr lang="en-US" b="1" dirty="0">
                <a:solidFill>
                  <a:schemeClr val="accent2"/>
                </a:solidFill>
              </a:rPr>
              <a:t>energy efficient </a:t>
            </a:r>
            <a:r>
              <a:rPr lang="en-US" dirty="0"/>
              <a:t>than MIMD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Needs </a:t>
            </a:r>
            <a:r>
              <a:rPr lang="en-US" dirty="0"/>
              <a:t>to fetch and </a:t>
            </a:r>
            <a:r>
              <a:rPr lang="en-US"/>
              <a:t>decode </a:t>
            </a:r>
            <a:r>
              <a:rPr lang="en-US">
                <a:solidFill>
                  <a:srgbClr val="0000FF"/>
                </a:solidFill>
              </a:rPr>
              <a:t>only one </a:t>
            </a:r>
            <a:r>
              <a:rPr lang="en-US" dirty="0">
                <a:solidFill>
                  <a:srgbClr val="0000FF"/>
                </a:solidFill>
              </a:rPr>
              <a:t>instruction </a:t>
            </a:r>
            <a:r>
              <a:rPr lang="en-US" dirty="0"/>
              <a:t>per data operation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Makes SIMD attractive for personal mobile devices</a:t>
            </a:r>
          </a:p>
          <a:p>
            <a:pPr lvl="1"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SIMD allows programmer to continue to </a:t>
            </a:r>
            <a:r>
              <a:rPr lang="en-US"/>
              <a:t>think sequentially</a:t>
            </a: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MIMD is more generic: </a:t>
            </a:r>
            <a:r>
              <a:rPr lang="en-US" dirty="0">
                <a:solidFill>
                  <a:srgbClr val="FF0000"/>
                </a:solidFill>
              </a:rPr>
              <a:t>why?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05CC60-2AF7-4630-86DC-07D3F2BCC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0506CD-9AEB-4F1F-B179-3EF93F8F4431}" type="datetime1">
              <a:rPr lang="en-US" smtClean="0">
                <a:solidFill>
                  <a:srgbClr val="000000"/>
                </a:solidFill>
              </a:rPr>
              <a:t>12/13/2021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4A3E4E4-CF72-4A4B-82B6-5C457EFF6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9E414-1DA8-4571-A918-C4D741822C8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1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1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1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2" descr="f04-02-978012383872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76160" y="304800"/>
            <a:ext cx="4425720" cy="4569966"/>
          </a:xfrm>
          <a:prstGeom prst="rect">
            <a:avLst/>
          </a:prstGeom>
          <a:noFill/>
        </p:spPr>
      </p:pic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Vector Architecture</a:t>
            </a:r>
            <a:endParaRPr lang="en-AU" dirty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>
          <a:xfrm>
            <a:off x="508000" y="1143000"/>
            <a:ext cx="7702006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r>
              <a:rPr lang="en-US" dirty="0"/>
              <a:t>Basic idea:</a:t>
            </a:r>
          </a:p>
          <a:p>
            <a:pPr lvl="1" eaLnBrk="1" hangingPunct="1"/>
            <a:r>
              <a:rPr lang="en-US" dirty="0"/>
              <a:t>Read sets of data elements into “vector registers”</a:t>
            </a:r>
          </a:p>
          <a:p>
            <a:pPr lvl="1" eaLnBrk="1" hangingPunct="1"/>
            <a:r>
              <a:rPr lang="en-US" dirty="0"/>
              <a:t>Operate on those registers</a:t>
            </a:r>
          </a:p>
          <a:p>
            <a:pPr lvl="1" eaLnBrk="1" hangingPunct="1"/>
            <a:r>
              <a:rPr lang="en-US" dirty="0"/>
              <a:t>Disperse the results back into memory</a:t>
            </a:r>
          </a:p>
          <a:p>
            <a:pPr lvl="1" eaLnBrk="1" hangingPunct="1">
              <a:lnSpc>
                <a:spcPct val="90000"/>
              </a:lnSpc>
              <a:buNone/>
            </a:pPr>
            <a:endParaRPr lang="en-US" dirty="0"/>
          </a:p>
          <a:p>
            <a:pPr eaLnBrk="1" hangingPunct="1">
              <a:lnSpc>
                <a:spcPct val="90000"/>
              </a:lnSpc>
              <a:buNone/>
            </a:pPr>
            <a:r>
              <a:rPr lang="en-US" dirty="0"/>
              <a:t>Registers are controlled by compiler</a:t>
            </a:r>
          </a:p>
          <a:p>
            <a:pPr lvl="1" eaLnBrk="1" hangingPunct="1"/>
            <a:r>
              <a:rPr lang="en-US" dirty="0"/>
              <a:t>Used to hide memory latency</a:t>
            </a:r>
          </a:p>
          <a:p>
            <a:pPr lvl="2" eaLnBrk="1" hangingPunct="1"/>
            <a:r>
              <a:rPr lang="en-US" dirty="0"/>
              <a:t>by loading data early (many cycles before their use)</a:t>
            </a:r>
          </a:p>
          <a:p>
            <a:pPr lvl="1" eaLnBrk="1" hangingPunct="1"/>
            <a:r>
              <a:rPr lang="en-US" dirty="0"/>
              <a:t>Leverage memory bandwidth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756D48-95C6-4035-90FB-CF8638D20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98B5C3-A5AD-4A49-B8E6-6B29DFD03982}" type="datetime1">
              <a:rPr lang="en-US" smtClean="0">
                <a:solidFill>
                  <a:srgbClr val="000000"/>
                </a:solidFill>
              </a:rPr>
              <a:t>12/13/2021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29654F6-184E-4E31-8FFC-B8F92BA3E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9E414-1DA8-4571-A918-C4D741822C8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1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architecture:  VMIPS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8000" y="946150"/>
            <a:ext cx="11379200" cy="5334000"/>
          </a:xfrm>
        </p:spPr>
        <p:txBody>
          <a:bodyPr/>
          <a:lstStyle/>
          <a:p>
            <a:r>
              <a:rPr lang="en-US" dirty="0"/>
              <a:t>Loosely based on Cray-1</a:t>
            </a:r>
          </a:p>
          <a:p>
            <a:r>
              <a:rPr lang="en-US" dirty="0"/>
              <a:t>Vector registers</a:t>
            </a:r>
          </a:p>
          <a:p>
            <a:pPr lvl="1"/>
            <a:r>
              <a:rPr lang="en-US" dirty="0"/>
              <a:t>Each register holds a 64-element</a:t>
            </a:r>
            <a:r>
              <a:rPr lang="en-US"/>
              <a:t>, 64 </a:t>
            </a:r>
            <a:r>
              <a:rPr lang="en-US" dirty="0"/>
              <a:t>bits/element vector</a:t>
            </a:r>
          </a:p>
          <a:p>
            <a:pPr lvl="1"/>
            <a:r>
              <a:rPr lang="en-US" dirty="0"/>
              <a:t>Register file has 16 read- and 8 write-ports</a:t>
            </a:r>
          </a:p>
          <a:p>
            <a:r>
              <a:rPr lang="en-US" dirty="0"/>
              <a:t>Vector functional units</a:t>
            </a:r>
          </a:p>
          <a:p>
            <a:pPr lvl="1"/>
            <a:r>
              <a:rPr lang="en-US"/>
              <a:t>Fully pipelined;  Data </a:t>
            </a:r>
            <a:r>
              <a:rPr lang="en-US" dirty="0"/>
              <a:t>and control hazards are detected</a:t>
            </a:r>
          </a:p>
          <a:p>
            <a:r>
              <a:rPr lang="en-US" dirty="0"/>
              <a:t>Vector load-store unit</a:t>
            </a:r>
          </a:p>
          <a:p>
            <a:pPr lvl="1"/>
            <a:r>
              <a:rPr lang="en-US"/>
              <a:t>Fully pipelined;  One </a:t>
            </a:r>
            <a:r>
              <a:rPr lang="en-US" dirty="0"/>
              <a:t>word per clock cycle after initial latency</a:t>
            </a:r>
          </a:p>
          <a:p>
            <a:r>
              <a:rPr lang="en-US" dirty="0"/>
              <a:t>Scalar registers</a:t>
            </a:r>
          </a:p>
          <a:p>
            <a:pPr lvl="1"/>
            <a:r>
              <a:rPr lang="en-US" dirty="0"/>
              <a:t>32 </a:t>
            </a:r>
            <a:r>
              <a:rPr lang="en-US"/>
              <a:t>general-purpose registers+ 32 </a:t>
            </a:r>
            <a:r>
              <a:rPr lang="en-US" dirty="0"/>
              <a:t>floating-point registers</a:t>
            </a:r>
          </a:p>
        </p:txBody>
      </p:sp>
      <p:pic>
        <p:nvPicPr>
          <p:cNvPr id="270338" name="Picture 2" descr="http://upload.wikimedia.org/wikipedia/commons/thumb/f/f7/Cray-1-deutsches-museum.jpg/220px-Cray-1-deutsches-museu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31264" y="304800"/>
            <a:ext cx="2543022" cy="2797323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9834906" y="3295707"/>
            <a:ext cx="16898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Cray-1  1976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298862-4344-4E10-B327-D9DE6F5B3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03B652-02FA-411E-B2A7-1B3F85CDDB97}" type="datetime1">
              <a:rPr lang="en-US" smtClean="0">
                <a:solidFill>
                  <a:srgbClr val="000000"/>
                </a:solidFill>
              </a:rPr>
              <a:t>12/13/2021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9C4B65-8304-4445-878A-53840FD75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9E414-1DA8-4571-A918-C4D741822C8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VMIPS Instructions</a:t>
            </a:r>
            <a:endParaRPr lang="en-AU" dirty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/>
              <a:t>ADDVV.D:  add two vectors (of Doubles)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ADDVS.D:  add vector to a scalar (Doubles)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LV/SV:  vector load and vector store from address</a:t>
            </a:r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Example:  </a:t>
            </a:r>
            <a:r>
              <a:rPr lang="en-US" sz="2400" b="1" dirty="0">
                <a:solidFill>
                  <a:srgbClr val="0000FF"/>
                </a:solidFill>
              </a:rPr>
              <a:t>DAXPY</a:t>
            </a:r>
            <a:r>
              <a:rPr lang="en-US" sz="2400" dirty="0"/>
              <a:t> ((double) Y=a*X+Y), inner loop of </a:t>
            </a:r>
            <a:r>
              <a:rPr lang="en-US" sz="2400" dirty="0" err="1"/>
              <a:t>Linpack</a:t>
            </a:r>
            <a:endParaRPr lang="en-US" sz="2400" dirty="0"/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L.D</a:t>
            </a:r>
            <a:r>
              <a:rPr lang="en-US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	F0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,a	</a:t>
            </a:r>
            <a:r>
              <a:rPr lang="en-US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	;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load scalar a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LV	</a:t>
            </a:r>
            <a:r>
              <a:rPr lang="en-US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	V1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,Rx		; load vector X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MULVS.D	V2,V1,F0</a:t>
            </a:r>
            <a:r>
              <a:rPr lang="en-US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	;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vector-scalar multiply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LV	</a:t>
            </a:r>
            <a:r>
              <a:rPr lang="en-US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	V3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,Ry		; load vector Y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ADDVV</a:t>
            </a:r>
            <a:r>
              <a:rPr lang="en-US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	V4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,V2,V3</a:t>
            </a:r>
            <a:r>
              <a:rPr lang="en-US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	;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SV	</a:t>
            </a:r>
            <a:r>
              <a:rPr lang="en-US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	Ry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,V4		; store </a:t>
            </a:r>
            <a:r>
              <a:rPr lang="en-US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the result</a:t>
            </a:r>
            <a:endParaRPr lang="en-US" sz="2400" dirty="0"/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Requires 6 instructions vs. almost 600 for MIPS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1651518" y="1499861"/>
            <a:ext cx="360040" cy="0"/>
          </a:xfrm>
          <a:prstGeom prst="line">
            <a:avLst/>
          </a:prstGeom>
          <a:noFill/>
          <a:ln w="254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1651518" y="1905784"/>
            <a:ext cx="360040" cy="0"/>
          </a:xfrm>
          <a:prstGeom prst="line">
            <a:avLst/>
          </a:prstGeom>
          <a:noFill/>
          <a:ln w="254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8897A1-296B-41D9-AD7D-43F45FD92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4BF5C7-D5FE-4C04-9BC9-F32FDA77215B}" type="datetime1">
              <a:rPr lang="en-US" smtClean="0">
                <a:solidFill>
                  <a:srgbClr val="000000"/>
                </a:solidFill>
              </a:rPr>
              <a:t>12/13/2021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0163C40-C9B8-4BF6-B64F-1934E666C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9E414-1DA8-4571-A918-C4D741822C8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81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1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1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19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819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Vector Execution Time</a:t>
            </a:r>
            <a:endParaRPr lang="en-AU"/>
          </a:p>
        </p:txBody>
      </p:sp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Execution time depends on three factors:</a:t>
            </a:r>
          </a:p>
          <a:p>
            <a:pPr marL="939800" lvl="1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dirty="0"/>
              <a:t>Length of operand vectors</a:t>
            </a:r>
          </a:p>
          <a:p>
            <a:pPr marL="939800" lvl="1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dirty="0"/>
              <a:t>Structural hazards</a:t>
            </a:r>
          </a:p>
          <a:p>
            <a:pPr marL="939800" lvl="1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dirty="0"/>
              <a:t>Data dependencies</a:t>
            </a:r>
          </a:p>
          <a:p>
            <a:pPr lvl="1"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VMIPS functional units consume one element per clock cycle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Execution time is </a:t>
            </a:r>
            <a:r>
              <a:rPr lang="en-US"/>
              <a:t>approximately the vector length (VL):</a:t>
            </a:r>
            <a:br>
              <a:rPr lang="en-US" dirty="0"/>
            </a:br>
            <a:r>
              <a:rPr lang="en-US" dirty="0" err="1"/>
              <a:t>Texec</a:t>
            </a:r>
            <a:r>
              <a:rPr lang="en-US" dirty="0"/>
              <a:t> </a:t>
            </a:r>
            <a:r>
              <a:rPr lang="en-US"/>
              <a:t>~ VL</a:t>
            </a:r>
            <a:endParaRPr lang="en-US" dirty="0"/>
          </a:p>
          <a:p>
            <a:pPr lvl="1"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b="1" i="1">
                <a:solidFill>
                  <a:schemeClr val="accent2"/>
                </a:solidFill>
              </a:rPr>
              <a:t>Convoy</a:t>
            </a:r>
            <a:endParaRPr lang="en-US" b="1" i="1" dirty="0">
              <a:solidFill>
                <a:schemeClr val="accent2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Set of vector instructions that could potentially execute together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655C41-6F8F-454B-BFF8-47AD1854D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0EAEA0-E697-4A79-9E02-BDBD4CCAB46C}" type="datetime1">
              <a:rPr lang="en-US" smtClean="0">
                <a:solidFill>
                  <a:srgbClr val="000000"/>
                </a:solidFill>
              </a:rPr>
              <a:t>12/13/2021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3FA6EE-C36C-43B2-81A1-DD4FB361F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9E414-1DA8-4571-A918-C4D741822C8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Chimes</a:t>
            </a:r>
            <a:endParaRPr lang="en-AU"/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530" y="1143000"/>
            <a:ext cx="11677469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Sequences with read-after-write dependency hazards can be in the same convey via </a:t>
            </a:r>
            <a:r>
              <a:rPr lang="en-US" i="1" dirty="0"/>
              <a:t>chaining </a:t>
            </a:r>
          </a:p>
          <a:p>
            <a:pPr eaLnBrk="1" hangingPunct="1">
              <a:lnSpc>
                <a:spcPct val="90000"/>
              </a:lnSpc>
            </a:pPr>
            <a:endParaRPr lang="en-US" i="1" dirty="0"/>
          </a:p>
          <a:p>
            <a:pPr eaLnBrk="1" hangingPunct="1">
              <a:lnSpc>
                <a:spcPct val="90000"/>
              </a:lnSpc>
            </a:pPr>
            <a:r>
              <a:rPr lang="en-US" b="1" i="1" dirty="0">
                <a:solidFill>
                  <a:schemeClr val="accent2"/>
                </a:solidFill>
              </a:rPr>
              <a:t>Chaining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Allows a vector operation to start as soon as the individual elements of its vector source operand become available</a:t>
            </a:r>
          </a:p>
          <a:p>
            <a:pPr lvl="1"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b="1" i="1" dirty="0">
                <a:solidFill>
                  <a:schemeClr val="accent2"/>
                </a:solidFill>
              </a:rPr>
              <a:t>Chime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Unit of time to execute </a:t>
            </a:r>
            <a:r>
              <a:rPr lang="en-US">
                <a:solidFill>
                  <a:srgbClr val="0000FF"/>
                </a:solidFill>
              </a:rPr>
              <a:t>one</a:t>
            </a:r>
            <a:r>
              <a:rPr lang="en-US"/>
              <a:t> convoy</a:t>
            </a:r>
            <a:endParaRPr lang="en-US" dirty="0"/>
          </a:p>
          <a:p>
            <a:pPr lvl="1" eaLnBrk="1" hangingPunct="1">
              <a:lnSpc>
                <a:spcPct val="90000"/>
              </a:lnSpc>
            </a:pPr>
            <a:r>
              <a:rPr lang="en-US" i="1"/>
              <a:t>m</a:t>
            </a:r>
            <a:r>
              <a:rPr lang="en-US"/>
              <a:t> convoys </a:t>
            </a:r>
            <a:r>
              <a:rPr lang="en-US" dirty="0"/>
              <a:t>executes in </a:t>
            </a:r>
            <a:r>
              <a:rPr lang="en-US" i="1" dirty="0"/>
              <a:t>m</a:t>
            </a:r>
            <a:r>
              <a:rPr lang="en-US" dirty="0"/>
              <a:t> chimes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For VL=</a:t>
            </a:r>
            <a:r>
              <a:rPr lang="en-US" i="1"/>
              <a:t>n</a:t>
            </a:r>
            <a:r>
              <a:rPr lang="en-US" dirty="0"/>
              <a:t>, requires </a:t>
            </a:r>
            <a:r>
              <a:rPr lang="en-US" i="1" dirty="0"/>
              <a:t>m</a:t>
            </a:r>
            <a:r>
              <a:rPr lang="en-US" dirty="0"/>
              <a:t> x </a:t>
            </a:r>
            <a:r>
              <a:rPr lang="en-US" i="1" dirty="0"/>
              <a:t>n</a:t>
            </a:r>
            <a:r>
              <a:rPr lang="en-US" dirty="0"/>
              <a:t> </a:t>
            </a:r>
            <a:r>
              <a:rPr lang="en-US"/>
              <a:t>clock cycles (+ pipeline filling latency)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D34278-573F-4194-9367-1D8518F51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884571-BA5E-4E56-AE76-9532CB816CDA}" type="datetime1">
              <a:rPr lang="en-US" smtClean="0">
                <a:solidFill>
                  <a:srgbClr val="000000"/>
                </a:solidFill>
              </a:rPr>
              <a:t>12/13/2021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E380901-E384-446C-8A91-8FCBF4FD5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9E414-1DA8-4571-A918-C4D741822C8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1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76140</TotalTime>
  <Words>3077</Words>
  <Application>Microsoft Office PowerPoint</Application>
  <PresentationFormat>Widescreen</PresentationFormat>
  <Paragraphs>470</Paragraphs>
  <Slides>29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Arial</vt:lpstr>
      <vt:lpstr>Calibri</vt:lpstr>
      <vt:lpstr>Comic Sans MS</vt:lpstr>
      <vt:lpstr>Courier New</vt:lpstr>
      <vt:lpstr>Times New Roman</vt:lpstr>
      <vt:lpstr>Wingdings</vt:lpstr>
      <vt:lpstr>1_Default Design</vt:lpstr>
      <vt:lpstr>Embedded Computer Architecture 5SAI0  DLP Architectures Vector, SIMD, GPU</vt:lpstr>
      <vt:lpstr>Today’s program:</vt:lpstr>
      <vt:lpstr>Data Parallelism</vt:lpstr>
      <vt:lpstr>Intermezzo: SIMD vs MIMD</vt:lpstr>
      <vt:lpstr>Vector Architecture</vt:lpstr>
      <vt:lpstr>Example architecture:  VMIPS</vt:lpstr>
      <vt:lpstr>VMIPS Instructions</vt:lpstr>
      <vt:lpstr>Vector Execution Time</vt:lpstr>
      <vt:lpstr>Chimes</vt:lpstr>
      <vt:lpstr>Example</vt:lpstr>
      <vt:lpstr>Challenges</vt:lpstr>
      <vt:lpstr>SIMD: Multiple Lanes</vt:lpstr>
      <vt:lpstr>SIMD: Multiple lanes structure</vt:lpstr>
      <vt:lpstr>Memory Banks, supporting multiple load/stores/cycle</vt:lpstr>
      <vt:lpstr>Memory Banks</vt:lpstr>
      <vt:lpstr>Vector Length Register / Strip mining</vt:lpstr>
      <vt:lpstr>Vector Mask Registers: handling If-statements</vt:lpstr>
      <vt:lpstr>Stride (see App G)</vt:lpstr>
      <vt:lpstr>Stride: possible Bank Conflicts</vt:lpstr>
      <vt:lpstr>Stride example</vt:lpstr>
      <vt:lpstr>Scatter-Gather: Indirect Vector Access</vt:lpstr>
      <vt:lpstr>SIMD architecture exploiting Sub-word Parallelism </vt:lpstr>
      <vt:lpstr>SIMD Implementations</vt:lpstr>
      <vt:lpstr>SIMD Extensions</vt:lpstr>
      <vt:lpstr>Example SIMD Code: DXPY:  (double) Y = a×X + Y </vt:lpstr>
      <vt:lpstr>Performance model</vt:lpstr>
      <vt:lpstr>Roofline Performance Model</vt:lpstr>
      <vt:lpstr>Examples</vt:lpstr>
      <vt:lpstr>Concluding remarks</vt:lpstr>
    </vt:vector>
  </TitlesOfParts>
  <Company>USC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Murali Annavaram</dc:creator>
  <cp:lastModifiedBy>Corporaal, Henk</cp:lastModifiedBy>
  <cp:revision>458</cp:revision>
  <cp:lastPrinted>2012-02-22T19:58:40Z</cp:lastPrinted>
  <dcterms:created xsi:type="dcterms:W3CDTF">2012-07-03T23:03:25Z</dcterms:created>
  <dcterms:modified xsi:type="dcterms:W3CDTF">2021-12-13T11:36:45Z</dcterms:modified>
</cp:coreProperties>
</file>