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439" r:id="rId2"/>
    <p:sldId id="257" r:id="rId3"/>
    <p:sldId id="313" r:id="rId4"/>
    <p:sldId id="391" r:id="rId5"/>
    <p:sldId id="258" r:id="rId6"/>
    <p:sldId id="365" r:id="rId7"/>
    <p:sldId id="314" r:id="rId8"/>
    <p:sldId id="259" r:id="rId9"/>
    <p:sldId id="447" r:id="rId10"/>
    <p:sldId id="443" r:id="rId11"/>
    <p:sldId id="341" r:id="rId12"/>
    <p:sldId id="274" r:id="rId13"/>
    <p:sldId id="275" r:id="rId14"/>
    <p:sldId id="433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449" r:id="rId24"/>
    <p:sldId id="393" r:id="rId25"/>
    <p:sldId id="434" r:id="rId26"/>
    <p:sldId id="375" r:id="rId27"/>
    <p:sldId id="376" r:id="rId28"/>
    <p:sldId id="372" r:id="rId29"/>
    <p:sldId id="284" r:id="rId30"/>
    <p:sldId id="373" r:id="rId31"/>
    <p:sldId id="374" r:id="rId32"/>
    <p:sldId id="377" r:id="rId33"/>
    <p:sldId id="378" r:id="rId34"/>
    <p:sldId id="386" r:id="rId35"/>
    <p:sldId id="379" r:id="rId36"/>
    <p:sldId id="442" r:id="rId37"/>
    <p:sldId id="380" r:id="rId38"/>
    <p:sldId id="410" r:id="rId39"/>
    <p:sldId id="285" r:id="rId40"/>
    <p:sldId id="286" r:id="rId41"/>
    <p:sldId id="394" r:id="rId42"/>
    <p:sldId id="444" r:id="rId43"/>
    <p:sldId id="435" r:id="rId44"/>
    <p:sldId id="342" r:id="rId45"/>
    <p:sldId id="343" r:id="rId46"/>
    <p:sldId id="344" r:id="rId47"/>
    <p:sldId id="345" r:id="rId48"/>
    <p:sldId id="346" r:id="rId49"/>
    <p:sldId id="347" r:id="rId50"/>
    <p:sldId id="348" r:id="rId51"/>
    <p:sldId id="349" r:id="rId52"/>
    <p:sldId id="350" r:id="rId53"/>
    <p:sldId id="360" r:id="rId54"/>
    <p:sldId id="351" r:id="rId55"/>
    <p:sldId id="368" r:id="rId56"/>
  </p:sldIdLst>
  <p:sldSz cx="12192000" cy="6858000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FFFF99"/>
    <a:srgbClr val="FFFF00"/>
    <a:srgbClr val="FF6600"/>
    <a:srgbClr val="FFFFCC"/>
    <a:srgbClr val="CCFF66"/>
    <a:srgbClr val="66CCFF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3496" autoAdjust="0"/>
  </p:normalViewPr>
  <p:slideViewPr>
    <p:cSldViewPr>
      <p:cViewPr varScale="1">
        <p:scale>
          <a:sx n="61" d="100"/>
          <a:sy n="61" d="100"/>
        </p:scale>
        <p:origin x="27" y="6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5357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7.xml"/><Relationship Id="rId2" Type="http://schemas.openxmlformats.org/officeDocument/2006/relationships/slide" Target="slides/slide46.xml"/><Relationship Id="rId1" Type="http://schemas.openxmlformats.org/officeDocument/2006/relationships/slide" Target="slides/slide45.xml"/><Relationship Id="rId6" Type="http://schemas.openxmlformats.org/officeDocument/2006/relationships/slide" Target="slides/slide51.xml"/><Relationship Id="rId5" Type="http://schemas.openxmlformats.org/officeDocument/2006/relationships/slide" Target="slides/slide50.xml"/><Relationship Id="rId4" Type="http://schemas.openxmlformats.org/officeDocument/2006/relationships/slide" Target="slides/slide4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078" cy="4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882" y="0"/>
            <a:ext cx="2944078" cy="4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685"/>
            <a:ext cx="2944078" cy="4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882" y="9409685"/>
            <a:ext cx="2944078" cy="4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F730ED5B-7D9B-42DA-B5A2-6D911DFDE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0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078" cy="4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882" y="0"/>
            <a:ext cx="2944078" cy="4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" y="742950"/>
            <a:ext cx="6604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1" y="4705690"/>
            <a:ext cx="5434983" cy="445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685"/>
            <a:ext cx="2944078" cy="4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882" y="9409685"/>
            <a:ext cx="2944078" cy="4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9E5329B0-996E-4180-83F8-1E46C8EE2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40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ED4740-07BE-4551-8049-1D7D807FCEF4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474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12FD43-21F0-44F4-AF5D-9FEAF68BA5B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908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8B10B3-FD8C-456D-A614-F934B5DF491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143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C4281-AB44-4FD3-AB99-FB8C83C1F50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17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502147-9C22-41B0-8463-5BAAF4D018B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188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0126C3-9222-42B5-9C18-8556DC5AC61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149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4FCCB5-D733-4285-911B-95701DC2A40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795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FDC2A1-FE80-468D-9793-7D32CC9DDDE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674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0DD8FB-2889-4CD5-BA37-993329E9793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33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912881-290A-4E93-9770-424190399B7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5424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5AEDFE-30BF-4752-A263-35DCF05DF6F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66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24275F-EFB6-4356-86DD-EAE72D4C806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12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9130C8-1A63-4D31-89B9-6D26CF89B5B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515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84840A-495B-4A37-804E-19F81E5F4E7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135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502147-9C22-41B0-8463-5BAAF4D018B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6434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5A562D-2D8C-4EA4-87BD-3D04E0B5BFE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9318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144EF51-801D-442A-AE1D-203FCBD2F8D2}" type="datetime3">
              <a:rPr lang="en-US" smtClean="0"/>
              <a:pPr/>
              <a:t>10 December 2021</a:t>
            </a:fld>
            <a:endParaRPr lang="en-US"/>
          </a:p>
        </p:txBody>
      </p:sp>
      <p:sp>
        <p:nvSpPr>
          <p:cNvPr id="1239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1239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236219-DF38-4C7B-A79D-92BDC1DF652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239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239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32026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BE6CAF3-CFCF-4538-9C43-98C37C17733B}" type="datetime3">
              <a:rPr lang="en-US" smtClean="0"/>
              <a:pPr/>
              <a:t>12 December 2021</a:t>
            </a:fld>
            <a:endParaRPr lang="en-US"/>
          </a:p>
        </p:txBody>
      </p:sp>
      <p:sp>
        <p:nvSpPr>
          <p:cNvPr id="1249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1249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19986C-18B1-4720-A11B-51303DE149F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249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249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26940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0E1BD76-2817-4BF5-96D7-3C01E7B3AD58}" type="datetime3">
              <a:rPr lang="en-US" smtClean="0"/>
              <a:pPr/>
              <a:t>10 December 2021</a:t>
            </a:fld>
            <a:endParaRPr lang="en-US"/>
          </a:p>
        </p:txBody>
      </p:sp>
      <p:sp>
        <p:nvSpPr>
          <p:cNvPr id="1208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1208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1D41A9-EB59-4B1E-986E-3E608AA65716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208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208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1653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90E53B-6A24-4DA8-94B8-1532B4D9AD75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249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BC86F8D-0181-4FCC-BA50-B3DFACAD9F27}" type="datetime3">
              <a:rPr lang="en-US" smtClean="0"/>
              <a:pPr/>
              <a:t>10 December 2021</a:t>
            </a:fld>
            <a:endParaRPr lang="en-US"/>
          </a:p>
        </p:txBody>
      </p:sp>
      <p:sp>
        <p:nvSpPr>
          <p:cNvPr id="1218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1218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72996C-9C61-48F6-9DD9-85CAD63C8ABD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218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218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315885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DC69B4E4-1A5A-4221-B239-2F69D3BA5376}" type="datetime3">
              <a:rPr lang="en-US" smtClean="0"/>
              <a:pPr/>
              <a:t>10 December 2021</a:t>
            </a:fld>
            <a:endParaRPr lang="en-US"/>
          </a:p>
        </p:txBody>
      </p:sp>
      <p:sp>
        <p:nvSpPr>
          <p:cNvPr id="1228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1228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EE457-2400-4B8D-AEBD-F5CE7B89927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228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228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3629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E9DADE-6C11-4C6E-A30B-A069E5C2655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98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746EF42-82F5-469A-87C7-58646B556231}" type="datetime3">
              <a:rPr lang="en-US" smtClean="0"/>
              <a:pPr/>
              <a:t>10 December 2021</a:t>
            </a:fld>
            <a:endParaRPr lang="en-US"/>
          </a:p>
        </p:txBody>
      </p:sp>
      <p:sp>
        <p:nvSpPr>
          <p:cNvPr id="1259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1259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7EB4CD-C7D2-44FB-BA06-D78AFFBEECE7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259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259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378753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AB91BE4-1EE5-4E27-A321-F299F8B368CC}" type="datetime3">
              <a:rPr lang="en-US" smtClean="0"/>
              <a:pPr/>
              <a:t>10 December 2021</a:t>
            </a:fld>
            <a:endParaRPr lang="en-US"/>
          </a:p>
        </p:txBody>
      </p:sp>
      <p:sp>
        <p:nvSpPr>
          <p:cNvPr id="1269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1269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8AA134-AB46-4183-A643-4EC3B203239F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269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269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711839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D5DBE23-FB35-4CF7-83A5-FE8D69F0059B}" type="datetime3">
              <a:rPr lang="en-US" smtClean="0"/>
              <a:pPr/>
              <a:t>10 December 2021</a:t>
            </a:fld>
            <a:endParaRPr lang="en-US"/>
          </a:p>
        </p:txBody>
      </p:sp>
      <p:sp>
        <p:nvSpPr>
          <p:cNvPr id="135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135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A2D11F-5953-4219-B06F-9E79ABA5D38C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35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35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069320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1AF1AF8-EE93-493C-81BD-122453279813}" type="datetime3">
              <a:rPr lang="en-US" smtClean="0"/>
              <a:pPr/>
              <a:t>12 December 2021</a:t>
            </a:fld>
            <a:endParaRPr lang="en-US"/>
          </a:p>
        </p:txBody>
      </p:sp>
      <p:sp>
        <p:nvSpPr>
          <p:cNvPr id="1280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1280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BEEF22-4153-4B67-BEE2-4CB76318CCE4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280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280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252621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D703BDD0-842B-4A2C-A962-B806AAAE3865}" type="datetime3">
              <a:rPr lang="en-US" smtClean="0"/>
              <a:pPr/>
              <a:t>10 December 2021</a:t>
            </a:fld>
            <a:endParaRPr lang="en-US"/>
          </a:p>
        </p:txBody>
      </p:sp>
      <p:sp>
        <p:nvSpPr>
          <p:cNvPr id="1290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1290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62D2A9-BCEF-4D7F-A0CB-9F96B91514D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1290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290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AU" sz="1100"/>
              <a:t>precise exceptions require that instructions started earlier should complete, instructions started after the excepting instruction should be squased, before the exception is taken</a:t>
            </a:r>
          </a:p>
        </p:txBody>
      </p:sp>
    </p:spTree>
    <p:extLst>
      <p:ext uri="{BB962C8B-B14F-4D97-AF65-F5344CB8AC3E}">
        <p14:creationId xmlns:p14="http://schemas.microsoft.com/office/powerpoint/2010/main" val="184081912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D6DE2-598F-491D-81BF-8FFE516B6C96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34257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CBA879-0B27-425D-8F37-56FC90217D3F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226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24275F-EFB6-4356-86DD-EAE72D4C806A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792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A8F847-4CC7-4363-B68D-060BE6D2492A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9367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356FE2-467F-494E-85BE-26289D7D0459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0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5329B0-996E-4180-83F8-1E46C8EE24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9467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344B5-4E42-4313-B65B-32A4A47E4605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391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954068-81E3-45F7-BE2C-53A3A25534A5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012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CA6356-23E5-45A8-8A4F-3B51C4C24C07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3697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337D2E-8BFE-4059-B82F-FF9AAB03502B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7668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C2051A-88C8-47C5-A071-5D66D72896C8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0342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6939DA-DFF7-46F8-A902-8A08809F914B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6203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74CB49-74EF-458A-B02B-7A879D24B66A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581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98EDFA-D914-4B62-A43E-B3296B3BDDBB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433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D9CE6A-6521-49C4-ACEE-5F70AC8B95FA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33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9C85920A-7346-4F33-AD3F-9445D06F38BB}" type="datetime3">
              <a:rPr lang="en-US" smtClean="0"/>
              <a:pPr/>
              <a:t>10 December 2021</a:t>
            </a:fld>
            <a:endParaRPr lang="en-US"/>
          </a:p>
        </p:txBody>
      </p:sp>
      <p:sp>
        <p:nvSpPr>
          <p:cNvPr id="152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152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99A7BD-9F63-4653-8908-1F941A21ED02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52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52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0345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5C9FFA-328A-415C-B298-0D47E038CEE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04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3DED8F-0F35-4F4C-BBCF-C8088B2A375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23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E18F3E-C772-47F3-A00D-6261D2F94A5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80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5C9FFA-328A-415C-B298-0D47E038CEE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31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24275F-EFB6-4356-86DD-EAE72D4C806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37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1C369-41D0-43C5-9B0C-DA576841AF6E}" type="datetime1">
              <a:rPr lang="en-US" smtClean="0"/>
              <a:pPr>
                <a:defRPr/>
              </a:pPr>
              <a:t>12/10/2021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9A8CA-BDBA-4364-AC93-D1F7B665A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CC697-D555-4DFA-B5E4-A65E27C8BD04}" type="datetime1">
              <a:rPr lang="en-US" smtClean="0"/>
              <a:pPr>
                <a:defRPr/>
              </a:pPr>
              <a:t>12/10/2021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A6063-FE17-4240-B13F-EE31BE5B1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304800"/>
            <a:ext cx="28448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304800"/>
            <a:ext cx="83312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4A26B-24AC-4F7E-BC32-A572201AA322}" type="datetime1">
              <a:rPr lang="en-US" smtClean="0"/>
              <a:pPr>
                <a:defRPr/>
              </a:pPr>
              <a:t>12/10/2021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0CF33-D588-4A2D-934F-A76C7D7AE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C0B0D3B-3646-4134-8D99-39130107A423}" type="datetime1">
              <a:rPr lang="en-US" smtClean="0"/>
              <a:pPr>
                <a:defRPr/>
              </a:pPr>
              <a:t>12/10/2021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ECA  H.Corporaal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F018720-A92C-4AF2-B0CD-FE1C99168A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31497-0D03-4A46-896D-AFAAD795D377}" type="datetime1">
              <a:rPr lang="en-US" smtClean="0"/>
              <a:pPr>
                <a:defRPr/>
              </a:pPr>
              <a:t>12/10/2021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FBAA7-9A9F-4F54-9AA9-FDA87F5FB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2192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2192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D1DEA-6252-448D-A272-1F6911D17C97}" type="datetime1">
              <a:rPr lang="en-US" smtClean="0"/>
              <a:pPr>
                <a:defRPr/>
              </a:pPr>
              <a:t>12/10/2021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2C8BD-568B-4190-9D04-1ADF6AD73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4478E-F2FF-44AC-A68B-6FB26A398CDF}" type="datetime1">
              <a:rPr lang="en-US" smtClean="0"/>
              <a:pPr>
                <a:defRPr/>
              </a:pPr>
              <a:t>12/10/2021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EF7DB-80AA-4727-AA3C-A46A7A35C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0A5D2-7E6D-4A67-86E4-E4FE671A64B7}" type="datetime1">
              <a:rPr lang="en-US" smtClean="0"/>
              <a:pPr>
                <a:defRPr/>
              </a:pPr>
              <a:t>12/10/2021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24EA4-9628-49EC-B1CD-516BE91D6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3547A-2FB6-4874-8E20-448B490B54B3}" type="datetime1">
              <a:rPr lang="en-US" smtClean="0"/>
              <a:pPr>
                <a:defRPr/>
              </a:pPr>
              <a:t>12/10/2021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22E8C-8421-4A49-8F50-A3E98B60C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E9A10-C9F2-4294-93F5-695F812DE61B}" type="datetime1">
              <a:rPr lang="en-US" smtClean="0"/>
              <a:pPr>
                <a:defRPr/>
              </a:pPr>
              <a:t>12/10/2021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1BBE4-A9E0-4FBE-AC3E-E4B6DC92B8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6252C-9C29-4CB2-AC1F-E3D87786C0F4}" type="datetime1">
              <a:rPr lang="en-US" smtClean="0"/>
              <a:pPr>
                <a:defRPr/>
              </a:pPr>
              <a:t>12/10/2021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F2EC2-C9BE-4983-8CB0-829BF131CF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7381" y="224644"/>
            <a:ext cx="1137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088740"/>
            <a:ext cx="1137920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62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9FDC214-69E8-4E69-B5B4-8E17A8808F47}" type="datetime1">
              <a:rPr lang="en-US" smtClean="0"/>
              <a:pPr>
                <a:defRPr/>
              </a:pPr>
              <a:t>12/10/2021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25600" y="66294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ECA  H.Corporaal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52000" y="6629400"/>
            <a:ext cx="2540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8560250F-5A9B-45A6-92CC-BEB15FC9F9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ove"/>
          <p:cNvPicPr>
            <a:picLocks noChangeAspect="1" noChangeArrowheads="1"/>
          </p:cNvPicPr>
          <p:nvPr/>
        </p:nvPicPr>
        <p:blipFill>
          <a:blip r:embed="rId3" cstate="print">
            <a:lum bright="70000" contrast="-60000"/>
          </a:blip>
          <a:srcRect/>
          <a:stretch>
            <a:fillRect/>
          </a:stretch>
        </p:blipFill>
        <p:spPr bwMode="auto">
          <a:xfrm>
            <a:off x="0" y="-6350"/>
            <a:ext cx="12192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10134600" cy="1524000"/>
          </a:xfrm>
        </p:spPr>
        <p:txBody>
          <a:bodyPr/>
          <a:lstStyle/>
          <a:p>
            <a:pPr eaLnBrk="1" hangingPunct="1"/>
            <a:r>
              <a:rPr lang="en-US" sz="4000" dirty="0">
                <a:solidFill>
                  <a:schemeClr val="tx1"/>
                </a:solidFill>
              </a:rPr>
              <a:t>Embedded Computer Architecture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5SAI0</a:t>
            </a:r>
            <a:br>
              <a:rPr lang="en-US" b="1" dirty="0">
                <a:solidFill>
                  <a:srgbClr val="CC3300"/>
                </a:solidFill>
              </a:rPr>
            </a:br>
            <a:br>
              <a:rPr lang="en-US" b="1">
                <a:solidFill>
                  <a:srgbClr val="CC3300"/>
                </a:solidFill>
              </a:rPr>
            </a:br>
            <a:r>
              <a:rPr lang="en-US" b="1"/>
              <a:t>Instruction Level Parallel</a:t>
            </a:r>
            <a:br>
              <a:rPr lang="en-US" b="1"/>
            </a:br>
            <a:r>
              <a:rPr lang="en-US" b="1"/>
              <a:t>Architectures</a:t>
            </a:r>
            <a:br>
              <a:rPr lang="en-US" b="1"/>
            </a:br>
            <a:r>
              <a:rPr lang="en-US" sz="4000"/>
              <a:t>Part I</a:t>
            </a:r>
            <a:endParaRPr lang="en-US" sz="4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66261" y="4388148"/>
            <a:ext cx="6400800" cy="2312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>
              <a:spcBef>
                <a:spcPct val="20000"/>
              </a:spcBef>
              <a:defRPr/>
            </a:pPr>
            <a:endParaRPr lang="en-US" sz="2400" kern="0" dirty="0">
              <a:solidFill>
                <a:srgbClr val="000000">
                  <a:lumMod val="65000"/>
                  <a:lumOff val="35000"/>
                </a:srgbClr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33400" y="4329100"/>
            <a:ext cx="7848600" cy="2057399"/>
          </a:xfrm>
        </p:spPr>
        <p:txBody>
          <a:bodyPr/>
          <a:lstStyle/>
          <a:p>
            <a:pPr lvl="0" algn="l" eaLnBrk="1" hangingPunct="1">
              <a:defRPr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Henk Corporaal</a:t>
            </a:r>
          </a:p>
          <a:p>
            <a:pPr lvl="0" algn="l" eaLnBrk="1" hangingPunct="1">
              <a:defRPr/>
            </a:pPr>
            <a:r>
              <a:rPr lang="en-US" sz="2800" dirty="0">
                <a:solidFill>
                  <a:srgbClr val="0070C0"/>
                </a:solidFill>
                <a:cs typeface="Times New Roman" pitchFamily="18" charset="0"/>
              </a:rPr>
              <a:t>www.ics.ele.tue.nl/~heco/courses/ECA</a:t>
            </a:r>
          </a:p>
          <a:p>
            <a:pPr lvl="0" algn="l" eaLnBrk="1" hangingPunct="1">
              <a:defRPr/>
            </a:pPr>
            <a:r>
              <a:rPr lang="en-US" sz="280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TUEindhoven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  <a:p>
            <a:pPr lvl="0" algn="l" eaLnBrk="1" hangingPunct="1">
              <a:defRPr/>
            </a:pPr>
            <a:r>
              <a:rPr lang="en-US" sz="280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2021-2022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  <a:p>
            <a:pPr algn="l"/>
            <a:endParaRPr lang="en-US" sz="2800" dirty="0"/>
          </a:p>
        </p:txBody>
      </p:sp>
      <p:pic>
        <p:nvPicPr>
          <p:cNvPr id="6" name="Picture 2" descr="Front 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24392" y="3645024"/>
            <a:ext cx="2409854" cy="3125282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061" y="1553125"/>
            <a:ext cx="2693857" cy="331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46537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Topics on ILP architectures</a:t>
            </a:r>
          </a:p>
        </p:txBody>
      </p:sp>
      <p:sp>
        <p:nvSpPr>
          <p:cNvPr id="615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Introduction, Hazards (short recap)</a:t>
            </a:r>
          </a:p>
          <a:p>
            <a:pPr eaLnBrk="1" hangingPunct="1"/>
            <a:r>
              <a:rPr lang="en-US" b="1" dirty="0"/>
              <a:t>Out-Of-Order (</a:t>
            </a:r>
            <a:r>
              <a:rPr lang="en-US" b="1" dirty="0" err="1"/>
              <a:t>OoO</a:t>
            </a:r>
            <a:r>
              <a:rPr lang="en-US" b="1" dirty="0"/>
              <a:t>) execution: </a:t>
            </a:r>
          </a:p>
          <a:p>
            <a:pPr lvl="1" eaLnBrk="1" hangingPunct="1"/>
            <a:r>
              <a:rPr lang="en-US" dirty="0"/>
              <a:t>Dependences limit </a:t>
            </a:r>
            <a:r>
              <a:rPr lang="en-US" dirty="0" err="1"/>
              <a:t>ILP</a:t>
            </a:r>
            <a:r>
              <a:rPr lang="en-US" dirty="0"/>
              <a:t>: dynamic scheduling</a:t>
            </a:r>
          </a:p>
          <a:p>
            <a:pPr lvl="1" eaLnBrk="1" hangingPunct="1"/>
            <a:r>
              <a:rPr lang="en-US" dirty="0"/>
              <a:t>Hardware speculation</a:t>
            </a:r>
          </a:p>
          <a:p>
            <a:pPr eaLnBrk="1" hangingPunct="1"/>
            <a:r>
              <a:rPr lang="en-US" dirty="0"/>
              <a:t>Branch prediction</a:t>
            </a:r>
          </a:p>
          <a:p>
            <a:pPr eaLnBrk="1" hangingPunct="1"/>
            <a:r>
              <a:rPr lang="en-US" dirty="0"/>
              <a:t>Multiple issue</a:t>
            </a:r>
          </a:p>
          <a:p>
            <a:pPr eaLnBrk="1" hangingPunct="1"/>
            <a:r>
              <a:rPr lang="en-US" dirty="0"/>
              <a:t>How much </a:t>
            </a:r>
            <a:r>
              <a:rPr lang="en-US" dirty="0" err="1"/>
              <a:t>ILP</a:t>
            </a:r>
            <a:r>
              <a:rPr lang="en-US" dirty="0"/>
              <a:t> is there?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Material </a:t>
            </a:r>
            <a:r>
              <a:rPr lang="en-US" dirty="0">
                <a:solidFill>
                  <a:srgbClr val="FF0000"/>
                </a:solidFill>
              </a:rPr>
              <a:t>Ch </a:t>
            </a:r>
            <a:r>
              <a:rPr lang="en-US">
                <a:solidFill>
                  <a:srgbClr val="FF0000"/>
                </a:solidFill>
              </a:rPr>
              <a:t>3</a:t>
            </a:r>
            <a:r>
              <a:rPr lang="en-US"/>
              <a:t> (H&amp;P or Dubois, second part)</a:t>
            </a:r>
            <a:endParaRPr lang="en-US" dirty="0"/>
          </a:p>
        </p:txBody>
      </p:sp>
      <p:sp>
        <p:nvSpPr>
          <p:cNvPr id="614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6D6127D-CFED-4069-9535-5F5CCB018895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A9C0C-9EBF-43E3-87D3-AD1D9B9EFF2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" name="Picture 2" descr="Front 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68" y="2996952"/>
            <a:ext cx="1862494" cy="2415424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077611"/>
            <a:ext cx="2052227" cy="252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9217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D74E567-0E8E-4617-8BC6-840FBF0E80EA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D98722-65C7-4048-A6EB-C5BF50AF246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Let's look at Out-of-Order execution:</a:t>
            </a:r>
          </a:p>
        </p:txBody>
      </p:sp>
      <p:sp>
        <p:nvSpPr>
          <p:cNvPr id="13318" name="WordArt 4"/>
          <p:cNvSpPr>
            <a:spLocks noChangeArrowheads="1" noChangeShapeType="1" noTextEdit="1"/>
          </p:cNvSpPr>
          <p:nvPr/>
        </p:nvSpPr>
        <p:spPr bwMode="auto">
          <a:xfrm>
            <a:off x="2459039" y="2420938"/>
            <a:ext cx="7058025" cy="204946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Dynamic Scheduling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5000"/>
              <a:t>Dynamic Scheduling Principle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/>
              <a:t>What we examined so far is </a:t>
            </a:r>
            <a:r>
              <a:rPr lang="en-GB" sz="2400" i="1"/>
              <a:t>static scheduling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/>
              <a:t>Compiler reorders instructions so as to avoid hazards and reduce stalls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i="1"/>
              <a:t>Dynamic scheduling</a:t>
            </a:r>
            <a:r>
              <a:rPr lang="en-GB" sz="2400"/>
              <a:t>: </a:t>
            </a:r>
            <a:br>
              <a:rPr lang="en-GB" sz="2400"/>
            </a:br>
            <a:r>
              <a:rPr lang="en-GB" sz="2400"/>
              <a:t>   </a:t>
            </a:r>
            <a:r>
              <a:rPr lang="en-GB" sz="2400" b="1">
                <a:solidFill>
                  <a:srgbClr val="CC3300"/>
                </a:solidFill>
              </a:rPr>
              <a:t>hardware rearranges instruction execution to reduce stalls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/>
              <a:t>Example: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GB" sz="1800">
                <a:latin typeface="Courier New" pitchFamily="49" charset="0"/>
              </a:rPr>
              <a:t>DIV</a:t>
            </a:r>
            <a:r>
              <a:rPr lang="en-US" sz="1800">
                <a:latin typeface="Courier New" pitchFamily="49" charset="0"/>
              </a:rPr>
              <a:t>.</a:t>
            </a:r>
            <a:r>
              <a:rPr lang="en-GB" sz="1800">
                <a:latin typeface="Courier New" pitchFamily="49" charset="0"/>
              </a:rPr>
              <a:t>D  F0,F2,F4	; takes 24 cycles and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GB" sz="1800">
                <a:latin typeface="Courier New" pitchFamily="49" charset="0"/>
              </a:rPr>
              <a:t>				; is not pipelined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GB" sz="1800">
                <a:latin typeface="Courier New" pitchFamily="49" charset="0"/>
              </a:rPr>
              <a:t>ADD</a:t>
            </a:r>
            <a:r>
              <a:rPr lang="en-US" sz="1800">
                <a:latin typeface="Courier New" pitchFamily="49" charset="0"/>
              </a:rPr>
              <a:t>.</a:t>
            </a:r>
            <a:r>
              <a:rPr lang="en-GB" sz="1800">
                <a:latin typeface="Courier New" pitchFamily="49" charset="0"/>
              </a:rPr>
              <a:t>D  F10,F0,F8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endParaRPr lang="en-GB" sz="1800">
              <a:latin typeface="Courier New" pitchFamily="49" charset="0"/>
            </a:endParaRP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GB" sz="1800">
                <a:latin typeface="Courier New" pitchFamily="49" charset="0"/>
              </a:rPr>
              <a:t>SUB</a:t>
            </a:r>
            <a:r>
              <a:rPr lang="en-US" sz="1800">
                <a:latin typeface="Courier New" pitchFamily="49" charset="0"/>
              </a:rPr>
              <a:t>.</a:t>
            </a:r>
            <a:r>
              <a:rPr lang="en-GB" sz="1800">
                <a:latin typeface="Courier New" pitchFamily="49" charset="0"/>
              </a:rPr>
              <a:t>D  F12,F8,F14</a:t>
            </a:r>
          </a:p>
          <a:p>
            <a:pPr eaLnBrk="1" hangingPunct="1">
              <a:lnSpc>
                <a:spcPct val="110000"/>
              </a:lnSpc>
            </a:pPr>
            <a:endParaRPr lang="en-GB" sz="2400"/>
          </a:p>
          <a:p>
            <a:pPr eaLnBrk="1" hangingPunct="1">
              <a:lnSpc>
                <a:spcPct val="110000"/>
              </a:lnSpc>
            </a:pPr>
            <a:r>
              <a:rPr lang="en-GB" sz="2400" b="1"/>
              <a:t>Key idea:</a:t>
            </a:r>
            <a:r>
              <a:rPr lang="en-GB" sz="2400"/>
              <a:t> Allow instructions behind stall to proceed</a:t>
            </a:r>
            <a:endParaRPr lang="en-US" sz="2400"/>
          </a:p>
          <a:p>
            <a:pPr eaLnBrk="1" hangingPunct="1">
              <a:lnSpc>
                <a:spcPct val="110000"/>
              </a:lnSpc>
            </a:pPr>
            <a:r>
              <a:rPr lang="en-US" sz="2400"/>
              <a:t>Book describes </a:t>
            </a:r>
            <a:r>
              <a:rPr lang="en-US" sz="2400" b="1"/>
              <a:t>Tomasulo</a:t>
            </a:r>
            <a:r>
              <a:rPr lang="en-US" sz="2400"/>
              <a:t> algorithm in detail, but we first describe general idea</a:t>
            </a:r>
            <a:endParaRPr lang="en-GB" sz="240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628D330D-FA7D-4742-B87A-D11082354DB6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79EB23-0B68-4570-BCC4-E974FE8F93F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35524" name="Line 4"/>
          <p:cNvSpPr>
            <a:spLocks noChangeShapeType="1"/>
          </p:cNvSpPr>
          <p:nvPr/>
        </p:nvSpPr>
        <p:spPr bwMode="auto">
          <a:xfrm>
            <a:off x="2639616" y="3284984"/>
            <a:ext cx="533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151784" y="4077072"/>
            <a:ext cx="4295775" cy="944563"/>
            <a:chOff x="2736" y="3399"/>
            <a:chExt cx="2706" cy="595"/>
          </a:xfrm>
        </p:grpSpPr>
        <p:sp>
          <p:nvSpPr>
            <p:cNvPr id="14345" name="Text Box 6"/>
            <p:cNvSpPr txBox="1">
              <a:spLocks noChangeArrowheads="1"/>
            </p:cNvSpPr>
            <p:nvPr/>
          </p:nvSpPr>
          <p:spPr bwMode="auto">
            <a:xfrm>
              <a:off x="3076" y="3399"/>
              <a:ext cx="2366" cy="595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GB" sz="1800" b="1" i="1">
                  <a:solidFill>
                    <a:srgbClr val="FF0000"/>
                  </a:solidFill>
                  <a:latin typeface="Arial" charset="0"/>
                </a:rPr>
                <a:t>This instruction cannot continue</a:t>
              </a:r>
            </a:p>
            <a:p>
              <a:pPr eaLnBrk="0" hangingPunct="0"/>
              <a:r>
                <a:rPr lang="en-GB" sz="1800" b="1" i="1">
                  <a:solidFill>
                    <a:srgbClr val="FF0000"/>
                  </a:solidFill>
                  <a:latin typeface="Arial" charset="0"/>
                </a:rPr>
                <a:t>even though it does not depend</a:t>
              </a:r>
            </a:p>
            <a:p>
              <a:pPr eaLnBrk="0" hangingPunct="0"/>
              <a:r>
                <a:rPr lang="en-GB" sz="1800" b="1" i="1">
                  <a:solidFill>
                    <a:srgbClr val="FF0000"/>
                  </a:solidFill>
                  <a:latin typeface="Arial" charset="0"/>
                </a:rPr>
                <a:t>on previous Div and Add</a:t>
              </a:r>
            </a:p>
          </p:txBody>
        </p:sp>
        <p:sp>
          <p:nvSpPr>
            <p:cNvPr id="14346" name="Line 7"/>
            <p:cNvSpPr>
              <a:spLocks noChangeShapeType="1"/>
            </p:cNvSpPr>
            <p:nvPr/>
          </p:nvSpPr>
          <p:spPr bwMode="auto">
            <a:xfrm flipH="1">
              <a:off x="2736" y="3696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071664" y="3392996"/>
            <a:ext cx="3871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ourier New" pitchFamily="49" charset="0"/>
              </a:rPr>
              <a:t>RaW; real dependence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5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5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5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4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Advantages of Dynamic Scheduling </a:t>
            </a:r>
            <a:br>
              <a:rPr lang="en-US"/>
            </a:br>
            <a:r>
              <a:rPr lang="en-US" sz="3600"/>
              <a:t>(compared to static scheduling, by compiler)</a:t>
            </a:r>
            <a:endParaRPr lang="en-US"/>
          </a:p>
        </p:txBody>
      </p:sp>
      <p:sp>
        <p:nvSpPr>
          <p:cNvPr id="236547" name="Rectangle 3"/>
          <p:cNvSpPr>
            <a:spLocks noGrp="1" noChangeArrowheads="1"/>
          </p:cNvSpPr>
          <p:nvPr>
            <p:ph idx="1"/>
          </p:nvPr>
        </p:nvSpPr>
        <p:spPr>
          <a:xfrm>
            <a:off x="513444" y="1628800"/>
            <a:ext cx="11379200" cy="486054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/>
              <a:t>Handles cases when dependences are unknown at compile time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e.g., because they may involve a memory reference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Simplifies the compiler (although a good compiler helps)</a:t>
            </a:r>
          </a:p>
          <a:p>
            <a:pPr eaLnBrk="1" hangingPunct="1">
              <a:lnSpc>
                <a:spcPct val="80000"/>
              </a:lnSpc>
            </a:pPr>
            <a:endParaRPr lang="en-US" sz="2800" dirty="0"/>
          </a:p>
          <a:p>
            <a:pPr eaLnBrk="1" hangingPunct="1">
              <a:lnSpc>
                <a:spcPct val="8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Binary compatible</a:t>
            </a:r>
            <a:r>
              <a:rPr lang="en-US" sz="2800" dirty="0"/>
              <a:t>: Allows code compiled for one machine to run efficiently on a different machine, with different number of function units (FUs), and different pipelining</a:t>
            </a:r>
          </a:p>
          <a:p>
            <a:pPr eaLnBrk="1" hangingPunct="1">
              <a:lnSpc>
                <a:spcPct val="80000"/>
              </a:lnSpc>
            </a:pPr>
            <a:endParaRPr lang="en-US" sz="2800" dirty="0"/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Allows </a:t>
            </a:r>
            <a:r>
              <a:rPr lang="en-US" sz="2800" b="1" dirty="0">
                <a:solidFill>
                  <a:srgbClr val="FF3300"/>
                </a:solidFill>
              </a:rPr>
              <a:t>hardware speculation</a:t>
            </a:r>
            <a:r>
              <a:rPr lang="en-US" sz="2800" dirty="0"/>
              <a:t>, a technique with significant performance advantages, that builds on </a:t>
            </a:r>
            <a:r>
              <a:rPr lang="en-US" sz="2800"/>
              <a:t>dynamic scheduling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solidFill>
                  <a:srgbClr val="0000FF"/>
                </a:solidFill>
              </a:rPr>
              <a:t>Speculation = Doing something early, before you know it is really needed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In processing: </a:t>
            </a:r>
            <a:r>
              <a:rPr lang="en-US" sz="2400">
                <a:solidFill>
                  <a:srgbClr val="00B050"/>
                </a:solidFill>
              </a:rPr>
              <a:t>Executing instructions before control dependend branch is handled	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/>
              <a:t>i.e., we speculate on the branch outcome</a:t>
            </a: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800" dirty="0"/>
          </a:p>
        </p:txBody>
      </p:sp>
      <p:sp>
        <p:nvSpPr>
          <p:cNvPr id="1536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17BE425-57E2-45E2-9AE6-25E8C0209659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AD734-07CF-4486-B826-D0045DF5DA0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Superscalar: </a:t>
            </a:r>
            <a:r>
              <a:rPr lang="en-US"/>
              <a:t>General Architecture Concept</a:t>
            </a:r>
            <a:endParaRPr lang="en-US" dirty="0"/>
          </a:p>
        </p:txBody>
      </p:sp>
      <p:sp>
        <p:nvSpPr>
          <p:cNvPr id="24578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61956EEB-145C-433C-AFDC-CAD7083DA62C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557CFF-A590-468B-A098-13C3A524B3CC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FD1548F-F933-48D7-891D-A2F42FDFA3D9}"/>
              </a:ext>
            </a:extLst>
          </p:cNvPr>
          <p:cNvGrpSpPr/>
          <p:nvPr/>
        </p:nvGrpSpPr>
        <p:grpSpPr>
          <a:xfrm>
            <a:off x="1905000" y="1043781"/>
            <a:ext cx="8229600" cy="5585619"/>
            <a:chOff x="1905000" y="1043781"/>
            <a:chExt cx="8229600" cy="5585619"/>
          </a:xfrm>
        </p:grpSpPr>
        <p:sp>
          <p:nvSpPr>
            <p:cNvPr id="24582" name="Rectangle 3"/>
            <p:cNvSpPr>
              <a:spLocks noChangeArrowheads="1"/>
            </p:cNvSpPr>
            <p:nvPr/>
          </p:nvSpPr>
          <p:spPr bwMode="auto">
            <a:xfrm>
              <a:off x="1905000" y="1043781"/>
              <a:ext cx="1905000" cy="83820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Instruction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Memory</a:t>
              </a:r>
            </a:p>
          </p:txBody>
        </p:sp>
        <p:sp>
          <p:nvSpPr>
            <p:cNvPr id="24583" name="Rectangle 4"/>
            <p:cNvSpPr>
              <a:spLocks noChangeArrowheads="1"/>
            </p:cNvSpPr>
            <p:nvPr/>
          </p:nvSpPr>
          <p:spPr bwMode="auto">
            <a:xfrm>
              <a:off x="5943600" y="1119981"/>
              <a:ext cx="1295400" cy="60960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Instruction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Cache</a:t>
              </a:r>
            </a:p>
          </p:txBody>
        </p:sp>
        <p:sp>
          <p:nvSpPr>
            <p:cNvPr id="24584" name="Rectangle 5"/>
            <p:cNvSpPr>
              <a:spLocks noChangeArrowheads="1"/>
            </p:cNvSpPr>
            <p:nvPr/>
          </p:nvSpPr>
          <p:spPr bwMode="auto">
            <a:xfrm>
              <a:off x="5867400" y="1958181"/>
              <a:ext cx="1524000" cy="228600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Decoder</a:t>
              </a:r>
            </a:p>
          </p:txBody>
        </p:sp>
        <p:sp>
          <p:nvSpPr>
            <p:cNvPr id="24585" name="Rectangle 6"/>
            <p:cNvSpPr>
              <a:spLocks noChangeArrowheads="1"/>
            </p:cNvSpPr>
            <p:nvPr/>
          </p:nvSpPr>
          <p:spPr bwMode="auto">
            <a:xfrm>
              <a:off x="2438400" y="3657600"/>
              <a:ext cx="990600" cy="8382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Branch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Unit</a:t>
              </a:r>
            </a:p>
          </p:txBody>
        </p:sp>
        <p:sp>
          <p:nvSpPr>
            <p:cNvPr id="24586" name="Rectangle 7"/>
            <p:cNvSpPr>
              <a:spLocks noChangeArrowheads="1"/>
            </p:cNvSpPr>
            <p:nvPr/>
          </p:nvSpPr>
          <p:spPr bwMode="auto">
            <a:xfrm>
              <a:off x="3657600" y="3657600"/>
              <a:ext cx="990600" cy="8382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ALU-1</a:t>
              </a:r>
            </a:p>
          </p:txBody>
        </p:sp>
        <p:sp>
          <p:nvSpPr>
            <p:cNvPr id="24587" name="Rectangle 8"/>
            <p:cNvSpPr>
              <a:spLocks noChangeArrowheads="1"/>
            </p:cNvSpPr>
            <p:nvPr/>
          </p:nvSpPr>
          <p:spPr bwMode="auto">
            <a:xfrm>
              <a:off x="4876800" y="3657600"/>
              <a:ext cx="990600" cy="8382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ALU-2</a:t>
              </a:r>
            </a:p>
          </p:txBody>
        </p:sp>
        <p:sp>
          <p:nvSpPr>
            <p:cNvPr id="24588" name="Rectangle 9"/>
            <p:cNvSpPr>
              <a:spLocks noChangeArrowheads="1"/>
            </p:cNvSpPr>
            <p:nvPr/>
          </p:nvSpPr>
          <p:spPr bwMode="auto">
            <a:xfrm>
              <a:off x="6096000" y="3657600"/>
              <a:ext cx="990600" cy="8382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Logic &amp;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Shift</a:t>
              </a:r>
            </a:p>
          </p:txBody>
        </p:sp>
        <p:sp>
          <p:nvSpPr>
            <p:cNvPr id="24589" name="Rectangle 10"/>
            <p:cNvSpPr>
              <a:spLocks noChangeArrowheads="1"/>
            </p:cNvSpPr>
            <p:nvPr/>
          </p:nvSpPr>
          <p:spPr bwMode="auto">
            <a:xfrm>
              <a:off x="7315200" y="3657600"/>
              <a:ext cx="990600" cy="8382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Load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Unit</a:t>
              </a:r>
            </a:p>
          </p:txBody>
        </p:sp>
        <p:sp>
          <p:nvSpPr>
            <p:cNvPr id="24590" name="Rectangle 11"/>
            <p:cNvSpPr>
              <a:spLocks noChangeArrowheads="1"/>
            </p:cNvSpPr>
            <p:nvPr/>
          </p:nvSpPr>
          <p:spPr bwMode="auto">
            <a:xfrm>
              <a:off x="8534400" y="3657600"/>
              <a:ext cx="990600" cy="8382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Store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Unit</a:t>
              </a:r>
            </a:p>
          </p:txBody>
        </p:sp>
        <p:sp>
          <p:nvSpPr>
            <p:cNvPr id="24591" name="Rectangle 12"/>
            <p:cNvSpPr>
              <a:spLocks noChangeArrowheads="1"/>
            </p:cNvSpPr>
            <p:nvPr/>
          </p:nvSpPr>
          <p:spPr bwMode="auto">
            <a:xfrm>
              <a:off x="2438400" y="33528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592" name="Rectangle 13"/>
            <p:cNvSpPr>
              <a:spLocks noChangeArrowheads="1"/>
            </p:cNvSpPr>
            <p:nvPr/>
          </p:nvSpPr>
          <p:spPr bwMode="auto">
            <a:xfrm>
              <a:off x="2438400" y="32766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593" name="Rectangle 14"/>
            <p:cNvSpPr>
              <a:spLocks noChangeArrowheads="1"/>
            </p:cNvSpPr>
            <p:nvPr/>
          </p:nvSpPr>
          <p:spPr bwMode="auto">
            <a:xfrm>
              <a:off x="2438400" y="32004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594" name="Rectangle 15"/>
            <p:cNvSpPr>
              <a:spLocks noChangeArrowheads="1"/>
            </p:cNvSpPr>
            <p:nvPr/>
          </p:nvSpPr>
          <p:spPr bwMode="auto">
            <a:xfrm>
              <a:off x="4267200" y="33528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595" name="Rectangle 16"/>
            <p:cNvSpPr>
              <a:spLocks noChangeArrowheads="1"/>
            </p:cNvSpPr>
            <p:nvPr/>
          </p:nvSpPr>
          <p:spPr bwMode="auto">
            <a:xfrm>
              <a:off x="4267200" y="32766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596" name="Rectangle 17"/>
            <p:cNvSpPr>
              <a:spLocks noChangeArrowheads="1"/>
            </p:cNvSpPr>
            <p:nvPr/>
          </p:nvSpPr>
          <p:spPr bwMode="auto">
            <a:xfrm>
              <a:off x="4267200" y="32004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597" name="Rectangle 18"/>
            <p:cNvSpPr>
              <a:spLocks noChangeArrowheads="1"/>
            </p:cNvSpPr>
            <p:nvPr/>
          </p:nvSpPr>
          <p:spPr bwMode="auto">
            <a:xfrm>
              <a:off x="4267200" y="31242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598" name="Rectangle 19"/>
            <p:cNvSpPr>
              <a:spLocks noChangeArrowheads="1"/>
            </p:cNvSpPr>
            <p:nvPr/>
          </p:nvSpPr>
          <p:spPr bwMode="auto">
            <a:xfrm>
              <a:off x="4267200" y="30480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599" name="Rectangle 20"/>
            <p:cNvSpPr>
              <a:spLocks noChangeArrowheads="1"/>
            </p:cNvSpPr>
            <p:nvPr/>
          </p:nvSpPr>
          <p:spPr bwMode="auto">
            <a:xfrm>
              <a:off x="4267200" y="29718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600" name="Rectangle 21"/>
            <p:cNvSpPr>
              <a:spLocks noChangeArrowheads="1"/>
            </p:cNvSpPr>
            <p:nvPr/>
          </p:nvSpPr>
          <p:spPr bwMode="auto">
            <a:xfrm>
              <a:off x="6096000" y="33528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601" name="Rectangle 22"/>
            <p:cNvSpPr>
              <a:spLocks noChangeArrowheads="1"/>
            </p:cNvSpPr>
            <p:nvPr/>
          </p:nvSpPr>
          <p:spPr bwMode="auto">
            <a:xfrm>
              <a:off x="6096000" y="32766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602" name="Rectangle 23"/>
            <p:cNvSpPr>
              <a:spLocks noChangeArrowheads="1"/>
            </p:cNvSpPr>
            <p:nvPr/>
          </p:nvSpPr>
          <p:spPr bwMode="auto">
            <a:xfrm>
              <a:off x="7315200" y="33528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603" name="Rectangle 24"/>
            <p:cNvSpPr>
              <a:spLocks noChangeArrowheads="1"/>
            </p:cNvSpPr>
            <p:nvPr/>
          </p:nvSpPr>
          <p:spPr bwMode="auto">
            <a:xfrm>
              <a:off x="7315200" y="32766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604" name="Rectangle 25"/>
            <p:cNvSpPr>
              <a:spLocks noChangeArrowheads="1"/>
            </p:cNvSpPr>
            <p:nvPr/>
          </p:nvSpPr>
          <p:spPr bwMode="auto">
            <a:xfrm>
              <a:off x="8534400" y="33528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605" name="Rectangle 26"/>
            <p:cNvSpPr>
              <a:spLocks noChangeArrowheads="1"/>
            </p:cNvSpPr>
            <p:nvPr/>
          </p:nvSpPr>
          <p:spPr bwMode="auto">
            <a:xfrm>
              <a:off x="8534400" y="32766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606" name="Rectangle 27"/>
            <p:cNvSpPr>
              <a:spLocks noChangeArrowheads="1"/>
            </p:cNvSpPr>
            <p:nvPr/>
          </p:nvSpPr>
          <p:spPr bwMode="auto">
            <a:xfrm>
              <a:off x="3124200" y="5257800"/>
              <a:ext cx="990600" cy="1066800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Reorder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Buffer</a:t>
              </a:r>
            </a:p>
          </p:txBody>
        </p:sp>
        <p:sp>
          <p:nvSpPr>
            <p:cNvPr id="24607" name="Rectangle 28"/>
            <p:cNvSpPr>
              <a:spLocks noChangeArrowheads="1"/>
            </p:cNvSpPr>
            <p:nvPr/>
          </p:nvSpPr>
          <p:spPr bwMode="auto">
            <a:xfrm>
              <a:off x="4572000" y="5486400"/>
              <a:ext cx="990600" cy="838200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Register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File</a:t>
              </a:r>
            </a:p>
          </p:txBody>
        </p:sp>
        <p:sp>
          <p:nvSpPr>
            <p:cNvPr id="24608" name="Rectangle 29"/>
            <p:cNvSpPr>
              <a:spLocks noChangeArrowheads="1"/>
            </p:cNvSpPr>
            <p:nvPr/>
          </p:nvSpPr>
          <p:spPr bwMode="auto">
            <a:xfrm>
              <a:off x="7772400" y="4953000"/>
              <a:ext cx="1295400" cy="53340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Data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Cache</a:t>
              </a:r>
            </a:p>
          </p:txBody>
        </p:sp>
        <p:sp>
          <p:nvSpPr>
            <p:cNvPr id="24609" name="Rectangle 30"/>
            <p:cNvSpPr>
              <a:spLocks noChangeArrowheads="1"/>
            </p:cNvSpPr>
            <p:nvPr/>
          </p:nvSpPr>
          <p:spPr bwMode="auto">
            <a:xfrm>
              <a:off x="7467600" y="5791200"/>
              <a:ext cx="1981200" cy="83820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Data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Memory</a:t>
              </a:r>
            </a:p>
          </p:txBody>
        </p:sp>
        <p:sp>
          <p:nvSpPr>
            <p:cNvPr id="24610" name="Line 31"/>
            <p:cNvSpPr>
              <a:spLocks noChangeShapeType="1"/>
            </p:cNvSpPr>
            <p:nvPr/>
          </p:nvSpPr>
          <p:spPr bwMode="auto">
            <a:xfrm>
              <a:off x="3810000" y="1424781"/>
              <a:ext cx="2133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Line 32"/>
            <p:cNvSpPr>
              <a:spLocks noChangeShapeType="1"/>
            </p:cNvSpPr>
            <p:nvPr/>
          </p:nvSpPr>
          <p:spPr bwMode="auto">
            <a:xfrm>
              <a:off x="6553200" y="1729581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Line 33"/>
            <p:cNvSpPr>
              <a:spLocks noChangeShapeType="1"/>
            </p:cNvSpPr>
            <p:nvPr/>
          </p:nvSpPr>
          <p:spPr bwMode="auto">
            <a:xfrm>
              <a:off x="7848600" y="4495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Line 34"/>
            <p:cNvSpPr>
              <a:spLocks noChangeShapeType="1"/>
            </p:cNvSpPr>
            <p:nvPr/>
          </p:nvSpPr>
          <p:spPr bwMode="auto">
            <a:xfrm>
              <a:off x="8839200" y="4495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Line 35"/>
            <p:cNvSpPr>
              <a:spLocks noChangeShapeType="1"/>
            </p:cNvSpPr>
            <p:nvPr/>
          </p:nvSpPr>
          <p:spPr bwMode="auto">
            <a:xfrm>
              <a:off x="2819400" y="4495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Line 36"/>
            <p:cNvSpPr>
              <a:spLocks noChangeShapeType="1"/>
            </p:cNvSpPr>
            <p:nvPr/>
          </p:nvSpPr>
          <p:spPr bwMode="auto">
            <a:xfrm>
              <a:off x="4114800" y="4495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Line 37"/>
            <p:cNvSpPr>
              <a:spLocks noChangeShapeType="1"/>
            </p:cNvSpPr>
            <p:nvPr/>
          </p:nvSpPr>
          <p:spPr bwMode="auto">
            <a:xfrm>
              <a:off x="5334000" y="4495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Line 38"/>
            <p:cNvSpPr>
              <a:spLocks noChangeShapeType="1"/>
            </p:cNvSpPr>
            <p:nvPr/>
          </p:nvSpPr>
          <p:spPr bwMode="auto">
            <a:xfrm>
              <a:off x="6553200" y="4495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Line 39"/>
            <p:cNvSpPr>
              <a:spLocks noChangeShapeType="1"/>
            </p:cNvSpPr>
            <p:nvPr/>
          </p:nvSpPr>
          <p:spPr bwMode="auto">
            <a:xfrm>
              <a:off x="2057400" y="4724400"/>
              <a:ext cx="5029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Line 40"/>
            <p:cNvSpPr>
              <a:spLocks noChangeShapeType="1"/>
            </p:cNvSpPr>
            <p:nvPr/>
          </p:nvSpPr>
          <p:spPr bwMode="auto">
            <a:xfrm flipV="1">
              <a:off x="3505200" y="4724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Line 41"/>
            <p:cNvSpPr>
              <a:spLocks noChangeShapeType="1"/>
            </p:cNvSpPr>
            <p:nvPr/>
          </p:nvSpPr>
          <p:spPr bwMode="auto">
            <a:xfrm flipV="1">
              <a:off x="5029200" y="4724400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Line 42"/>
            <p:cNvSpPr>
              <a:spLocks noChangeShapeType="1"/>
            </p:cNvSpPr>
            <p:nvPr/>
          </p:nvSpPr>
          <p:spPr bwMode="auto">
            <a:xfrm>
              <a:off x="3581400" y="632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2" name="Line 43"/>
            <p:cNvSpPr>
              <a:spLocks noChangeShapeType="1"/>
            </p:cNvSpPr>
            <p:nvPr/>
          </p:nvSpPr>
          <p:spPr bwMode="auto">
            <a:xfrm>
              <a:off x="3581400" y="65532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3" name="Line 44"/>
            <p:cNvSpPr>
              <a:spLocks noChangeShapeType="1"/>
            </p:cNvSpPr>
            <p:nvPr/>
          </p:nvSpPr>
          <p:spPr bwMode="auto">
            <a:xfrm flipV="1">
              <a:off x="4953000" y="632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Line 45"/>
            <p:cNvSpPr>
              <a:spLocks noChangeShapeType="1"/>
            </p:cNvSpPr>
            <p:nvPr/>
          </p:nvSpPr>
          <p:spPr bwMode="auto">
            <a:xfrm flipH="1">
              <a:off x="6934200" y="52578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5" name="Line 46"/>
            <p:cNvSpPr>
              <a:spLocks noChangeShapeType="1"/>
            </p:cNvSpPr>
            <p:nvPr/>
          </p:nvSpPr>
          <p:spPr bwMode="auto">
            <a:xfrm flipV="1">
              <a:off x="6934200" y="4724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6" name="Line 47"/>
            <p:cNvSpPr>
              <a:spLocks noChangeShapeType="1"/>
            </p:cNvSpPr>
            <p:nvPr/>
          </p:nvSpPr>
          <p:spPr bwMode="auto">
            <a:xfrm>
              <a:off x="8382000" y="54864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7" name="Line 48"/>
            <p:cNvSpPr>
              <a:spLocks noChangeShapeType="1"/>
            </p:cNvSpPr>
            <p:nvPr/>
          </p:nvSpPr>
          <p:spPr bwMode="auto">
            <a:xfrm>
              <a:off x="2895600" y="3429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8" name="Line 49"/>
            <p:cNvSpPr>
              <a:spLocks noChangeShapeType="1"/>
            </p:cNvSpPr>
            <p:nvPr/>
          </p:nvSpPr>
          <p:spPr bwMode="auto">
            <a:xfrm>
              <a:off x="4419600" y="3429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9" name="Line 50"/>
            <p:cNvSpPr>
              <a:spLocks noChangeShapeType="1"/>
            </p:cNvSpPr>
            <p:nvPr/>
          </p:nvSpPr>
          <p:spPr bwMode="auto">
            <a:xfrm>
              <a:off x="5105400" y="3429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0" name="Line 51"/>
            <p:cNvSpPr>
              <a:spLocks noChangeShapeType="1"/>
            </p:cNvSpPr>
            <p:nvPr/>
          </p:nvSpPr>
          <p:spPr bwMode="auto">
            <a:xfrm>
              <a:off x="6553200" y="3429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1" name="Line 52"/>
            <p:cNvSpPr>
              <a:spLocks noChangeShapeType="1"/>
            </p:cNvSpPr>
            <p:nvPr/>
          </p:nvSpPr>
          <p:spPr bwMode="auto">
            <a:xfrm>
              <a:off x="7772400" y="3429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2" name="Line 53"/>
            <p:cNvSpPr>
              <a:spLocks noChangeShapeType="1"/>
            </p:cNvSpPr>
            <p:nvPr/>
          </p:nvSpPr>
          <p:spPr bwMode="auto">
            <a:xfrm>
              <a:off x="8991600" y="3429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3" name="Line 54"/>
            <p:cNvSpPr>
              <a:spLocks noChangeShapeType="1"/>
            </p:cNvSpPr>
            <p:nvPr/>
          </p:nvSpPr>
          <p:spPr bwMode="auto">
            <a:xfrm flipV="1">
              <a:off x="2057400" y="2743200"/>
              <a:ext cx="0" cy="198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4" name="Line 55"/>
            <p:cNvSpPr>
              <a:spLocks noChangeShapeType="1"/>
            </p:cNvSpPr>
            <p:nvPr/>
          </p:nvSpPr>
          <p:spPr bwMode="auto">
            <a:xfrm>
              <a:off x="2057400" y="2743200"/>
              <a:ext cx="7239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5" name="Line 56"/>
            <p:cNvSpPr>
              <a:spLocks noChangeShapeType="1"/>
            </p:cNvSpPr>
            <p:nvPr/>
          </p:nvSpPr>
          <p:spPr bwMode="auto">
            <a:xfrm>
              <a:off x="2667000" y="2514600"/>
              <a:ext cx="6019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6" name="Line 57"/>
            <p:cNvSpPr>
              <a:spLocks noChangeShapeType="1"/>
            </p:cNvSpPr>
            <p:nvPr/>
          </p:nvSpPr>
          <p:spPr bwMode="auto">
            <a:xfrm>
              <a:off x="2667000" y="25146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7" name="Line 58"/>
            <p:cNvSpPr>
              <a:spLocks noChangeShapeType="1"/>
            </p:cNvSpPr>
            <p:nvPr/>
          </p:nvSpPr>
          <p:spPr bwMode="auto">
            <a:xfrm>
              <a:off x="4419600" y="25146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8" name="Line 59"/>
            <p:cNvSpPr>
              <a:spLocks noChangeShapeType="1"/>
            </p:cNvSpPr>
            <p:nvPr/>
          </p:nvSpPr>
          <p:spPr bwMode="auto">
            <a:xfrm>
              <a:off x="6248400" y="2514600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9" name="Line 60"/>
            <p:cNvSpPr>
              <a:spLocks noChangeShapeType="1"/>
            </p:cNvSpPr>
            <p:nvPr/>
          </p:nvSpPr>
          <p:spPr bwMode="auto">
            <a:xfrm>
              <a:off x="7467600" y="2514600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0" name="Line 61"/>
            <p:cNvSpPr>
              <a:spLocks noChangeShapeType="1"/>
            </p:cNvSpPr>
            <p:nvPr/>
          </p:nvSpPr>
          <p:spPr bwMode="auto">
            <a:xfrm>
              <a:off x="8686800" y="2514600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1" name="Line 62"/>
            <p:cNvSpPr>
              <a:spLocks noChangeShapeType="1"/>
            </p:cNvSpPr>
            <p:nvPr/>
          </p:nvSpPr>
          <p:spPr bwMode="auto">
            <a:xfrm>
              <a:off x="3276600" y="27432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2" name="Line 63"/>
            <p:cNvSpPr>
              <a:spLocks noChangeShapeType="1"/>
            </p:cNvSpPr>
            <p:nvPr/>
          </p:nvSpPr>
          <p:spPr bwMode="auto">
            <a:xfrm>
              <a:off x="5105400" y="2743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3" name="Line 64"/>
            <p:cNvSpPr>
              <a:spLocks noChangeShapeType="1"/>
            </p:cNvSpPr>
            <p:nvPr/>
          </p:nvSpPr>
          <p:spPr bwMode="auto">
            <a:xfrm>
              <a:off x="69342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4" name="Line 65"/>
            <p:cNvSpPr>
              <a:spLocks noChangeShapeType="1"/>
            </p:cNvSpPr>
            <p:nvPr/>
          </p:nvSpPr>
          <p:spPr bwMode="auto">
            <a:xfrm>
              <a:off x="81534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5" name="Line 66"/>
            <p:cNvSpPr>
              <a:spLocks noChangeShapeType="1"/>
            </p:cNvSpPr>
            <p:nvPr/>
          </p:nvSpPr>
          <p:spPr bwMode="auto">
            <a:xfrm>
              <a:off x="92964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6" name="Line 67"/>
            <p:cNvSpPr>
              <a:spLocks noChangeShapeType="1"/>
            </p:cNvSpPr>
            <p:nvPr/>
          </p:nvSpPr>
          <p:spPr bwMode="auto">
            <a:xfrm>
              <a:off x="6553200" y="2186781"/>
              <a:ext cx="0" cy="3278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7" name="Text Box 68"/>
            <p:cNvSpPr txBox="1">
              <a:spLocks noChangeArrowheads="1"/>
            </p:cNvSpPr>
            <p:nvPr/>
          </p:nvSpPr>
          <p:spPr bwMode="auto">
            <a:xfrm>
              <a:off x="3276600" y="2895600"/>
              <a:ext cx="1066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200">
                  <a:latin typeface="Arial" charset="0"/>
                </a:rPr>
                <a:t>Reservation Stations</a:t>
              </a:r>
            </a:p>
          </p:txBody>
        </p:sp>
        <p:sp>
          <p:nvSpPr>
            <p:cNvPr id="24648" name="Text Box 69"/>
            <p:cNvSpPr txBox="1">
              <a:spLocks noChangeArrowheads="1"/>
            </p:cNvSpPr>
            <p:nvPr/>
          </p:nvSpPr>
          <p:spPr bwMode="auto">
            <a:xfrm>
              <a:off x="7848600" y="4495800"/>
              <a:ext cx="10668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200">
                  <a:latin typeface="Arial" charset="0"/>
                </a:rPr>
                <a:t>Address</a:t>
              </a:r>
            </a:p>
          </p:txBody>
        </p:sp>
        <p:sp>
          <p:nvSpPr>
            <p:cNvPr id="24649" name="Line 70"/>
            <p:cNvSpPr>
              <a:spLocks noChangeShapeType="1"/>
            </p:cNvSpPr>
            <p:nvPr/>
          </p:nvSpPr>
          <p:spPr bwMode="auto">
            <a:xfrm>
              <a:off x="9448800" y="44958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50" name="Line 71"/>
            <p:cNvSpPr>
              <a:spLocks noChangeShapeType="1"/>
            </p:cNvSpPr>
            <p:nvPr/>
          </p:nvSpPr>
          <p:spPr bwMode="auto">
            <a:xfrm flipH="1">
              <a:off x="9067800" y="51816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51" name="Text Box 72"/>
            <p:cNvSpPr txBox="1">
              <a:spLocks noChangeArrowheads="1"/>
            </p:cNvSpPr>
            <p:nvPr/>
          </p:nvSpPr>
          <p:spPr bwMode="auto">
            <a:xfrm>
              <a:off x="9067800" y="5181600"/>
              <a:ext cx="10668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>
                  <a:latin typeface="Arial" charset="0"/>
                </a:rPr>
                <a:t>Data</a:t>
              </a:r>
            </a:p>
          </p:txBody>
        </p:sp>
        <p:sp>
          <p:nvSpPr>
            <p:cNvPr id="24652" name="Text Box 73"/>
            <p:cNvSpPr txBox="1">
              <a:spLocks noChangeArrowheads="1"/>
            </p:cNvSpPr>
            <p:nvPr/>
          </p:nvSpPr>
          <p:spPr bwMode="auto">
            <a:xfrm>
              <a:off x="6705600" y="5257800"/>
              <a:ext cx="10668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US" sz="1200">
                  <a:latin typeface="Arial" charset="0"/>
                </a:rPr>
                <a:t>Data</a:t>
              </a:r>
            </a:p>
          </p:txBody>
        </p:sp>
        <p:sp>
          <p:nvSpPr>
            <p:cNvPr id="24653" name="Text Box 74"/>
            <p:cNvSpPr txBox="1">
              <a:spLocks noChangeArrowheads="1"/>
            </p:cNvSpPr>
            <p:nvPr/>
          </p:nvSpPr>
          <p:spPr bwMode="auto">
            <a:xfrm>
              <a:off x="4343400" y="1119981"/>
              <a:ext cx="10668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200">
                  <a:latin typeface="Arial" charset="0"/>
                </a:rPr>
                <a:t>Instruction</a:t>
              </a:r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D8721AE-7D05-4D8D-8568-7A79701B5D63}"/>
              </a:ext>
            </a:extLst>
          </p:cNvPr>
          <p:cNvCxnSpPr/>
          <p:nvPr/>
        </p:nvCxnSpPr>
        <p:spPr>
          <a:xfrm flipV="1">
            <a:off x="6420036" y="2286000"/>
            <a:ext cx="285564" cy="7200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57C5318-220D-43F2-B55E-CB697747D097}"/>
              </a:ext>
            </a:extLst>
          </p:cNvPr>
          <p:cNvSpPr txBox="1"/>
          <p:nvPr/>
        </p:nvSpPr>
        <p:spPr>
          <a:xfrm>
            <a:off x="6635022" y="2146448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N</a:t>
            </a:r>
            <a:endParaRPr lang="nl-NL" sz="2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CBEEB8-6DF4-4EA2-A9D3-ED930D87D7A4}"/>
              </a:ext>
            </a:extLst>
          </p:cNvPr>
          <p:cNvSpPr txBox="1"/>
          <p:nvPr/>
        </p:nvSpPr>
        <p:spPr>
          <a:xfrm>
            <a:off x="9669683" y="1519789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 = issue rate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300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of Superscalar Execution</a:t>
            </a:r>
            <a:endParaRPr lang="en-GB"/>
          </a:p>
        </p:txBody>
      </p:sp>
      <p:sp>
        <p:nvSpPr>
          <p:cNvPr id="163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Superscalar processor organization, 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simple pipeline: IF, EX, WB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fetches/issues </a:t>
            </a:r>
            <a:r>
              <a:rPr lang="en-US" sz="2000" dirty="0" err="1"/>
              <a:t>upto</a:t>
            </a:r>
            <a:r>
              <a:rPr lang="en-US" sz="2000" dirty="0"/>
              <a:t> 2 instructions each cycle (= 2-issue)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2 </a:t>
            </a:r>
            <a:r>
              <a:rPr lang="en-US" sz="2000" dirty="0" err="1"/>
              <a:t>ld</a:t>
            </a:r>
            <a:r>
              <a:rPr lang="en-US" sz="2000" dirty="0"/>
              <a:t>/</a:t>
            </a:r>
            <a:r>
              <a:rPr lang="en-US" sz="2000" dirty="0" err="1"/>
              <a:t>st</a:t>
            </a:r>
            <a:r>
              <a:rPr lang="en-US" sz="2000" dirty="0"/>
              <a:t> units, dual-ported memory; 2 FP adders; 1 FP multiplier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Instruction window (buffer between IF and EX stage) is of size 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FP </a:t>
            </a:r>
            <a:r>
              <a:rPr lang="en-US" sz="2000" dirty="0" err="1"/>
              <a:t>ld</a:t>
            </a:r>
            <a:r>
              <a:rPr lang="en-US" sz="2000" dirty="0"/>
              <a:t>/</a:t>
            </a:r>
            <a:r>
              <a:rPr lang="en-US" sz="2000" dirty="0" err="1"/>
              <a:t>st</a:t>
            </a:r>
            <a:r>
              <a:rPr lang="en-US" sz="2000" dirty="0"/>
              <a:t> takes 1 cc; FP +/- takes 2 cc; FP * takes 4 cc; FP / takes 8 cc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solidFill>
                  <a:srgbClr val="FF0000"/>
                </a:solidFill>
              </a:rPr>
              <a:t>Cycle			1	2	3	4	5	6 	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L.D	 F6,32(R2)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L.D	 F2,48(R3)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MUL.D	 F0,F2,F4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SUB.D	 F8,F2,F6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DIV.D	 F10,F0,F6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ADD.D	 F6,F8,F2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MUL.D	 F12,F2,F4</a:t>
            </a:r>
            <a:endParaRPr lang="en-GB" sz="2000" dirty="0">
              <a:latin typeface="Courier New" pitchFamily="49" charset="0"/>
            </a:endParaRPr>
          </a:p>
        </p:txBody>
      </p:sp>
      <p:sp>
        <p:nvSpPr>
          <p:cNvPr id="1638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4110284-031C-4DFC-BBFB-0B83F07EA2CE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135385-95E6-47E6-811A-A638703CB1C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of Superscalar Processor Execution</a:t>
            </a:r>
            <a:endParaRPr lang="en-GB"/>
          </a:p>
        </p:txBody>
      </p:sp>
      <p:sp>
        <p:nvSpPr>
          <p:cNvPr id="174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Superscalar processor organization: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simple pipeline: IF, EX, WB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fetches 2 instructions each cycle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2 ld/st units, dual-ported memory; 2 FP adders; 1 FP multiplier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Instruction window (buffer between IF and EX stage) is of size 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FP ld/st takes 1 cc; FP +/- takes 2 cc; FP * takes 4 cc; FP / takes 8 cc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solidFill>
                  <a:srgbClr val="FF0000"/>
                </a:solidFill>
              </a:rPr>
              <a:t>Cycle			1	2	3	4	5	6 	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L.D	 F6,32(R2)	IF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L.D	 F2,48(R3)	IF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MUL.D	 F0,F2,F4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SUB.D	 F8,F2,F6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DIV.D	 F10,F0,F6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ADD.D	 F6,F8,F2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MUL.D	 F12,F2,F4</a:t>
            </a:r>
            <a:endParaRPr lang="en-GB" sz="2000">
              <a:latin typeface="Courier New" pitchFamily="49" charset="0"/>
            </a:endParaRPr>
          </a:p>
        </p:txBody>
      </p:sp>
      <p:sp>
        <p:nvSpPr>
          <p:cNvPr id="1741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D067928-6468-41C4-9800-461F46566581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D027A0-CF79-4D5C-88BB-4C78C8E39F9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of Superscalar Processor Execution</a:t>
            </a:r>
            <a:endParaRPr lang="en-GB"/>
          </a:p>
        </p:txBody>
      </p:sp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Superscalar processor organization: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simple pipeline: IF, EX, WB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fetches 2 instructions each cycle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2 ld/st units, dual-ported memory; 2 FP adders; 1 FP multiplier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Instruction window (buffer between IF and EX stage) is of size 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FP ld/st takes 1 cc; FP +/- takes 2 cc; FP * takes 4 cc; FP / takes 8 cc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solidFill>
                  <a:srgbClr val="FF0000"/>
                </a:solidFill>
              </a:rPr>
              <a:t>Cycle			1	2	3	4	5	6 	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L.D	 F6,32(R2)	IF	EX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L.D	 F2,48(R3)	IF	EX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MUL.D	 F0,F2,F4		IF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SUB.D	 F8,F2,F6		IF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DIV.D	 F10,F0,F6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ADD.D	 F6,F8,F2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MUL.D	 F12,F2,F4</a:t>
            </a:r>
            <a:endParaRPr lang="en-GB" sz="2000">
              <a:latin typeface="Courier New" pitchFamily="49" charset="0"/>
            </a:endParaRPr>
          </a:p>
        </p:txBody>
      </p:sp>
      <p:sp>
        <p:nvSpPr>
          <p:cNvPr id="1843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40EBA0D-B91C-47B0-BFA6-F3928980A7A9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B41786-8318-41F6-AE09-5FF2402C239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of Superscalar Processor Execution</a:t>
            </a:r>
            <a:endParaRPr lang="en-GB"/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Superscalar processor organization: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simple pipeline: IF, EX, WB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fetches 2 instructions each cycle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2 ld/st units, dual-ported memory; 2 FP adders; 1 FP multiplier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Instruction window (buffer between IF and EX stage) is of size 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FP ld/st takes 1 cc; FP +/- takes 2 cc; FP * takes 4 cc; FP / takes 8 cc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solidFill>
                  <a:srgbClr val="FF0000"/>
                </a:solidFill>
              </a:rPr>
              <a:t>Cycle			1	2	3	4	5	6 	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L.D	 F6,32(R2)	IF	EX	WB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L.D	 F2,48(R3)	IF	EX	WB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MUL.D	 F0,F2,F4		IF	EX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SUB.D	 F8,F2,F6		IF	EX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DIV.D	 F10,F0,F6			IF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ADD.D	 F6,F8,F2			IF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MUL.D	 F12,F2,F4</a:t>
            </a:r>
            <a:endParaRPr lang="en-GB" sz="2000">
              <a:latin typeface="Courier New" pitchFamily="49" charset="0"/>
            </a:endParaRP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4F119FE-66D4-41C2-B8AF-5C59AFBCDA88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5EE00B-62DB-4B61-81CF-F8860B45412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of Superscalar Processor Execution</a:t>
            </a:r>
            <a:endParaRPr lang="en-GB"/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Superscalar processor organization: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simple pipeline: IF, EX, WB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fetches 2 instructions each cycle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2 ld/st units, dual-ported memory; 2 FP adders; 1 FP multiplier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Instruction window (buffer between IF and EX stage) is of size 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FP ld/st takes 1 cc; FP +/- takes 2 cc; FP * takes 4 cc; FP / takes 8 cc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solidFill>
                  <a:srgbClr val="FF0000"/>
                </a:solidFill>
              </a:rPr>
              <a:t>Cycle			1	2	3	4	5	6 	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L.D	 F6,32(R2)	IF	EX	WB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L.D	 F2,48(R3)	IF	EX	WB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MUL.D	 F0,F2,F4		IF	EX	EX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SUB.D	 F8,F2,F6		IF	EX	EX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DIV.D	 F10,F0,F6			IF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ADD.D	 F6,F8,F2			IF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MUL.D	 F12,F2,F4</a:t>
            </a:r>
            <a:endParaRPr lang="en-GB" sz="2000">
              <a:latin typeface="Courier New" pitchFamily="49" charset="0"/>
            </a:endParaRP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2AAB200D-16C7-4682-97AE-53999768B038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E2C4A7-F093-4526-A2B7-2C4BEC72326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41668" name="Text Box 4"/>
          <p:cNvSpPr txBox="1">
            <a:spLocks noChangeArrowheads="1"/>
          </p:cNvSpPr>
          <p:nvPr/>
        </p:nvSpPr>
        <p:spPr bwMode="auto">
          <a:xfrm>
            <a:off x="5915980" y="5193196"/>
            <a:ext cx="1546225" cy="6699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stall because</a:t>
            </a:r>
          </a:p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of data dep.</a:t>
            </a:r>
            <a:endParaRPr lang="en-GB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41669" name="Text Box 5"/>
          <p:cNvSpPr txBox="1">
            <a:spLocks noChangeArrowheads="1"/>
          </p:cNvSpPr>
          <p:nvPr/>
        </p:nvSpPr>
        <p:spPr bwMode="auto">
          <a:xfrm>
            <a:off x="5148848" y="5878995"/>
            <a:ext cx="4147289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cannot be fetched because window full</a:t>
            </a:r>
            <a:endParaRPr lang="en-GB" sz="180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8" grpId="0" animBg="1" autoUpdateAnimBg="0"/>
      <p:bldP spid="24166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Topics on ILP architectures</a:t>
            </a:r>
          </a:p>
        </p:txBody>
      </p:sp>
      <p:sp>
        <p:nvSpPr>
          <p:cNvPr id="615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Introduction, Hazards (short recap)</a:t>
            </a:r>
          </a:p>
          <a:p>
            <a:pPr eaLnBrk="1" hangingPunct="1"/>
            <a:r>
              <a:rPr lang="en-US" dirty="0"/>
              <a:t>Out-Of-Order (</a:t>
            </a:r>
            <a:r>
              <a:rPr lang="en-US" dirty="0" err="1"/>
              <a:t>OoO</a:t>
            </a:r>
            <a:r>
              <a:rPr lang="en-US"/>
              <a:t>) execution </a:t>
            </a:r>
            <a:r>
              <a:rPr lang="en-US" sz="2800" i="1"/>
              <a:t>(H&amp;P sect 3.4-3.6)</a:t>
            </a:r>
            <a:r>
              <a:rPr lang="en-US"/>
              <a:t>: </a:t>
            </a:r>
            <a:endParaRPr lang="en-US" dirty="0"/>
          </a:p>
          <a:p>
            <a:pPr lvl="1" eaLnBrk="1" hangingPunct="1"/>
            <a:r>
              <a:rPr lang="en-US" dirty="0"/>
              <a:t>Dependences limit </a:t>
            </a:r>
            <a:r>
              <a:rPr lang="en-US" dirty="0" err="1"/>
              <a:t>ILP</a:t>
            </a:r>
            <a:r>
              <a:rPr lang="en-US" dirty="0"/>
              <a:t>: dynamic scheduling</a:t>
            </a:r>
          </a:p>
          <a:p>
            <a:pPr lvl="1" eaLnBrk="1" hangingPunct="1"/>
            <a:r>
              <a:rPr lang="en-US" dirty="0"/>
              <a:t>Hardware speculation</a:t>
            </a:r>
          </a:p>
          <a:p>
            <a:pPr eaLnBrk="1" hangingPunct="1"/>
            <a:r>
              <a:rPr lang="en-US"/>
              <a:t>Branch prediction </a:t>
            </a:r>
            <a:r>
              <a:rPr lang="en-US" sz="2800" i="1"/>
              <a:t>(H&amp;P sect 3.6 + 3.9)</a:t>
            </a:r>
            <a:endParaRPr lang="en-US" i="1" dirty="0"/>
          </a:p>
          <a:p>
            <a:pPr eaLnBrk="1" hangingPunct="1"/>
            <a:r>
              <a:rPr lang="en-US"/>
              <a:t>Multiple issue </a:t>
            </a:r>
            <a:r>
              <a:rPr lang="en-US" sz="2800" i="1"/>
              <a:t>(H&amp;P sect 3.7-3.8)</a:t>
            </a:r>
            <a:endParaRPr lang="en-US" sz="2800" i="1" dirty="0"/>
          </a:p>
          <a:p>
            <a:pPr eaLnBrk="1" hangingPunct="1"/>
            <a:r>
              <a:rPr lang="en-US" dirty="0"/>
              <a:t>How much </a:t>
            </a:r>
            <a:r>
              <a:rPr lang="en-US" dirty="0" err="1"/>
              <a:t>ILP</a:t>
            </a:r>
            <a:r>
              <a:rPr lang="en-US" dirty="0"/>
              <a:t> is there?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Material </a:t>
            </a:r>
            <a:r>
              <a:rPr lang="en-US" dirty="0">
                <a:solidFill>
                  <a:srgbClr val="FF0000"/>
                </a:solidFill>
              </a:rPr>
              <a:t>Ch </a:t>
            </a:r>
            <a:r>
              <a:rPr lang="en-US">
                <a:solidFill>
                  <a:srgbClr val="FF0000"/>
                </a:solidFill>
              </a:rPr>
              <a:t>3</a:t>
            </a:r>
            <a:r>
              <a:rPr lang="en-US"/>
              <a:t> (H&amp;P or Dubois, second part)</a:t>
            </a:r>
            <a:endParaRPr lang="en-US" dirty="0"/>
          </a:p>
        </p:txBody>
      </p:sp>
      <p:sp>
        <p:nvSpPr>
          <p:cNvPr id="614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6D6127D-CFED-4069-9535-5F5CCB018895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A9C0C-9EBF-43E3-87D3-AD1D9B9EFF2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2" descr="Front 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68" y="2996952"/>
            <a:ext cx="1862494" cy="2415424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077611"/>
            <a:ext cx="2052227" cy="252900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of Superscalar Processor Execution</a:t>
            </a:r>
            <a:endParaRPr lang="en-GB"/>
          </a:p>
        </p:txBody>
      </p:sp>
      <p:sp>
        <p:nvSpPr>
          <p:cNvPr id="215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Superscalar processor organization: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simple pipeline: IF, EX, WB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fetches 2 instructions each cycle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2 ld/st units, dual-ported memory; 2 FP adders; 1 FP multiplier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Instruction window (buffer between IF and EX stage) is of size 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FP ld/st takes 1 cc; FP +/- takes 2 cc; FP * takes 4 cc; FP / takes 8 cc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solidFill>
                  <a:srgbClr val="FF0000"/>
                </a:solidFill>
              </a:rPr>
              <a:t>Cycle			1	2	3	4	5	6 	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L.D	 F6,32(R2)	IF	EX	WB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L.D	 F2,48(R3)	IF	EX	WB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MUL.D	 F0,F2,F4		IF	EX	EX	EX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SUB.D	 F8,F2,F6		IF	EX	EX	WB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DIV.D	 F10,F0,F6			IF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ADD.D	 F6,F8,F2			IF		EX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MUL.D	 F12,F2,F4					IF</a:t>
            </a:r>
            <a:endParaRPr lang="en-GB" sz="2000">
              <a:latin typeface="Courier New" pitchFamily="49" charset="0"/>
            </a:endParaRPr>
          </a:p>
        </p:txBody>
      </p:sp>
      <p:sp>
        <p:nvSpPr>
          <p:cNvPr id="2150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AC2ED61-13F8-45CB-8E57-BC0A434D1166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296121-C746-438F-B2C0-ECF5B9B50B2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of Superscalar Processor Execution</a:t>
            </a:r>
            <a:endParaRPr lang="en-GB"/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Superscalar processor organization: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simple pipeline: IF, EX, WB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fetches 2 instructions each cycle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2 ld/st units, dual-ported memory; 2 FP adders; 1 FP multiplier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Instruction window (buffer between IF and EX stage) is of size 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FP ld/st takes 1 cc; FP +/- takes 2 cc; FP * takes 4 cc; FP / takes 8 cc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solidFill>
                  <a:srgbClr val="FF0000"/>
                </a:solidFill>
              </a:rPr>
              <a:t>Cycle			1	2	3	4	5	6 	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L.D	 F6,32(R2)	IF	EX	WB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L.D	 F2,48(R3)	IF	EX	WB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MUL.D	 F0,F2,F4		IF	EX	EX	EX	EX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SUB.D	 F8,F2,F6		IF	EX	EX	WB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DIV.D	 F10,F0,F6			IF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ADD.D	 F6,F8,F2			IF		EX	EX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MUL.D	 F12,F2,F4					IF</a:t>
            </a:r>
            <a:endParaRPr lang="en-GB" sz="2000">
              <a:latin typeface="Courier New" pitchFamily="49" charset="0"/>
            </a:endParaRPr>
          </a:p>
        </p:txBody>
      </p:sp>
      <p:sp>
        <p:nvSpPr>
          <p:cNvPr id="2253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F8A5909-6A4D-4FDA-8580-CF9D461A4921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23C9E3-25F3-4036-8D4C-DFEA9694C7D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43716" name="Text Box 4"/>
          <p:cNvSpPr txBox="1">
            <a:spLocks noChangeArrowheads="1"/>
          </p:cNvSpPr>
          <p:nvPr/>
        </p:nvSpPr>
        <p:spPr bwMode="auto">
          <a:xfrm>
            <a:off x="7716180" y="5877272"/>
            <a:ext cx="1914525" cy="6699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cannot execute </a:t>
            </a:r>
          </a:p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structural hazard</a:t>
            </a:r>
            <a:endParaRPr lang="en-GB" sz="180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6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of Superscalar Processor Execution</a:t>
            </a:r>
            <a:endParaRPr lang="en-GB"/>
          </a:p>
        </p:txBody>
      </p:sp>
      <p:sp>
        <p:nvSpPr>
          <p:cNvPr id="235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Superscalar processor organization: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simple pipeline: IF, EX, WB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fetches 2 instructions each cycle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2 ld/st units, dual-ported memory; 2 FP adders; 1 FP multiplier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Instruction window (buffer between IF and EX stage) is of size 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FP ld/st takes 1 cc; FP +/- takes 2 cc; FP * takes 4 cc; FP / takes 8 cc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solidFill>
                  <a:srgbClr val="FF0000"/>
                </a:solidFill>
              </a:rPr>
              <a:t>Cycle			1	2	3	4	5	6 	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L.D	 F6,32(R2)	IF	EX	WB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L.D	 F2,48(R3)	IF	EX	WB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MUL.D	 F0,F2,F4		IF	EX	EX	EX	EX	WB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SUB.D	 F8,F2,F6		IF	EX	EX	WB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DIV.D	 F10,F0,F6			IF				EX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ADD.D	 F6,F8,F2			IF		EX	EX	WB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MUL.D	 F12,F2,F4					IF		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</a:rPr>
              <a:t>?</a:t>
            </a:r>
            <a:endParaRPr lang="en-GB" sz="200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2355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10F743E-8227-4BA9-8DBD-A06A0DF2D312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6898-A675-4B27-8067-A4B4E1A883D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Superscalar: </a:t>
            </a:r>
            <a:r>
              <a:rPr lang="en-US"/>
              <a:t>General Architecture Concept</a:t>
            </a:r>
            <a:endParaRPr lang="en-US" dirty="0"/>
          </a:p>
        </p:txBody>
      </p:sp>
      <p:sp>
        <p:nvSpPr>
          <p:cNvPr id="24578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61956EEB-145C-433C-AFDC-CAD7083DA62C}" type="datetime1">
              <a:rPr lang="en-US" smtClean="0"/>
              <a:pPr/>
              <a:t>12/12/2021</a:t>
            </a:fld>
            <a:endParaRPr lang="en-US"/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557CFF-A590-468B-A098-13C3A524B3CC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FD1548F-F933-48D7-891D-A2F42FDFA3D9}"/>
              </a:ext>
            </a:extLst>
          </p:cNvPr>
          <p:cNvGrpSpPr/>
          <p:nvPr/>
        </p:nvGrpSpPr>
        <p:grpSpPr>
          <a:xfrm>
            <a:off x="1905000" y="1043781"/>
            <a:ext cx="8229600" cy="5585619"/>
            <a:chOff x="1905000" y="1043781"/>
            <a:chExt cx="8229600" cy="5585619"/>
          </a:xfrm>
        </p:grpSpPr>
        <p:sp>
          <p:nvSpPr>
            <p:cNvPr id="24582" name="Rectangle 3"/>
            <p:cNvSpPr>
              <a:spLocks noChangeArrowheads="1"/>
            </p:cNvSpPr>
            <p:nvPr/>
          </p:nvSpPr>
          <p:spPr bwMode="auto">
            <a:xfrm>
              <a:off x="1905000" y="1043781"/>
              <a:ext cx="1905000" cy="83820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Instruction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Memory</a:t>
              </a:r>
            </a:p>
          </p:txBody>
        </p:sp>
        <p:sp>
          <p:nvSpPr>
            <p:cNvPr id="24583" name="Rectangle 4"/>
            <p:cNvSpPr>
              <a:spLocks noChangeArrowheads="1"/>
            </p:cNvSpPr>
            <p:nvPr/>
          </p:nvSpPr>
          <p:spPr bwMode="auto">
            <a:xfrm>
              <a:off x="5943600" y="1119981"/>
              <a:ext cx="1295400" cy="60960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Instruction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Cache</a:t>
              </a:r>
            </a:p>
          </p:txBody>
        </p:sp>
        <p:sp>
          <p:nvSpPr>
            <p:cNvPr id="24584" name="Rectangle 5"/>
            <p:cNvSpPr>
              <a:spLocks noChangeArrowheads="1"/>
            </p:cNvSpPr>
            <p:nvPr/>
          </p:nvSpPr>
          <p:spPr bwMode="auto">
            <a:xfrm>
              <a:off x="5867400" y="1958181"/>
              <a:ext cx="1524000" cy="228600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Decoder</a:t>
              </a:r>
            </a:p>
          </p:txBody>
        </p:sp>
        <p:sp>
          <p:nvSpPr>
            <p:cNvPr id="24585" name="Rectangle 6"/>
            <p:cNvSpPr>
              <a:spLocks noChangeArrowheads="1"/>
            </p:cNvSpPr>
            <p:nvPr/>
          </p:nvSpPr>
          <p:spPr bwMode="auto">
            <a:xfrm>
              <a:off x="2438400" y="3657600"/>
              <a:ext cx="990600" cy="8382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Branch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Unit</a:t>
              </a:r>
            </a:p>
          </p:txBody>
        </p:sp>
        <p:sp>
          <p:nvSpPr>
            <p:cNvPr id="24586" name="Rectangle 7"/>
            <p:cNvSpPr>
              <a:spLocks noChangeArrowheads="1"/>
            </p:cNvSpPr>
            <p:nvPr/>
          </p:nvSpPr>
          <p:spPr bwMode="auto">
            <a:xfrm>
              <a:off x="3657600" y="3657600"/>
              <a:ext cx="990600" cy="8382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ALU-1</a:t>
              </a:r>
            </a:p>
          </p:txBody>
        </p:sp>
        <p:sp>
          <p:nvSpPr>
            <p:cNvPr id="24587" name="Rectangle 8"/>
            <p:cNvSpPr>
              <a:spLocks noChangeArrowheads="1"/>
            </p:cNvSpPr>
            <p:nvPr/>
          </p:nvSpPr>
          <p:spPr bwMode="auto">
            <a:xfrm>
              <a:off x="4876800" y="3657600"/>
              <a:ext cx="990600" cy="8382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ALU-2</a:t>
              </a:r>
            </a:p>
          </p:txBody>
        </p:sp>
        <p:sp>
          <p:nvSpPr>
            <p:cNvPr id="24588" name="Rectangle 9"/>
            <p:cNvSpPr>
              <a:spLocks noChangeArrowheads="1"/>
            </p:cNvSpPr>
            <p:nvPr/>
          </p:nvSpPr>
          <p:spPr bwMode="auto">
            <a:xfrm>
              <a:off x="6096000" y="3657600"/>
              <a:ext cx="990600" cy="8382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Logic &amp;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Shift</a:t>
              </a:r>
            </a:p>
          </p:txBody>
        </p:sp>
        <p:sp>
          <p:nvSpPr>
            <p:cNvPr id="24589" name="Rectangle 10"/>
            <p:cNvSpPr>
              <a:spLocks noChangeArrowheads="1"/>
            </p:cNvSpPr>
            <p:nvPr/>
          </p:nvSpPr>
          <p:spPr bwMode="auto">
            <a:xfrm>
              <a:off x="7315200" y="3657600"/>
              <a:ext cx="990600" cy="8382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Load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Unit</a:t>
              </a:r>
            </a:p>
          </p:txBody>
        </p:sp>
        <p:sp>
          <p:nvSpPr>
            <p:cNvPr id="24590" name="Rectangle 11"/>
            <p:cNvSpPr>
              <a:spLocks noChangeArrowheads="1"/>
            </p:cNvSpPr>
            <p:nvPr/>
          </p:nvSpPr>
          <p:spPr bwMode="auto">
            <a:xfrm>
              <a:off x="8534400" y="3657600"/>
              <a:ext cx="990600" cy="8382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Store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Unit</a:t>
              </a:r>
            </a:p>
          </p:txBody>
        </p:sp>
        <p:sp>
          <p:nvSpPr>
            <p:cNvPr id="24591" name="Rectangle 12"/>
            <p:cNvSpPr>
              <a:spLocks noChangeArrowheads="1"/>
            </p:cNvSpPr>
            <p:nvPr/>
          </p:nvSpPr>
          <p:spPr bwMode="auto">
            <a:xfrm>
              <a:off x="2438400" y="33528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592" name="Rectangle 13"/>
            <p:cNvSpPr>
              <a:spLocks noChangeArrowheads="1"/>
            </p:cNvSpPr>
            <p:nvPr/>
          </p:nvSpPr>
          <p:spPr bwMode="auto">
            <a:xfrm>
              <a:off x="2438400" y="32766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593" name="Rectangle 14"/>
            <p:cNvSpPr>
              <a:spLocks noChangeArrowheads="1"/>
            </p:cNvSpPr>
            <p:nvPr/>
          </p:nvSpPr>
          <p:spPr bwMode="auto">
            <a:xfrm>
              <a:off x="2438400" y="32004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594" name="Rectangle 15"/>
            <p:cNvSpPr>
              <a:spLocks noChangeArrowheads="1"/>
            </p:cNvSpPr>
            <p:nvPr/>
          </p:nvSpPr>
          <p:spPr bwMode="auto">
            <a:xfrm>
              <a:off x="4267200" y="33528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595" name="Rectangle 16"/>
            <p:cNvSpPr>
              <a:spLocks noChangeArrowheads="1"/>
            </p:cNvSpPr>
            <p:nvPr/>
          </p:nvSpPr>
          <p:spPr bwMode="auto">
            <a:xfrm>
              <a:off x="4267200" y="32766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596" name="Rectangle 17"/>
            <p:cNvSpPr>
              <a:spLocks noChangeArrowheads="1"/>
            </p:cNvSpPr>
            <p:nvPr/>
          </p:nvSpPr>
          <p:spPr bwMode="auto">
            <a:xfrm>
              <a:off x="4267200" y="32004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597" name="Rectangle 18"/>
            <p:cNvSpPr>
              <a:spLocks noChangeArrowheads="1"/>
            </p:cNvSpPr>
            <p:nvPr/>
          </p:nvSpPr>
          <p:spPr bwMode="auto">
            <a:xfrm>
              <a:off x="4267200" y="31242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598" name="Rectangle 19"/>
            <p:cNvSpPr>
              <a:spLocks noChangeArrowheads="1"/>
            </p:cNvSpPr>
            <p:nvPr/>
          </p:nvSpPr>
          <p:spPr bwMode="auto">
            <a:xfrm>
              <a:off x="4267200" y="30480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599" name="Rectangle 20"/>
            <p:cNvSpPr>
              <a:spLocks noChangeArrowheads="1"/>
            </p:cNvSpPr>
            <p:nvPr/>
          </p:nvSpPr>
          <p:spPr bwMode="auto">
            <a:xfrm>
              <a:off x="4267200" y="29718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600" name="Rectangle 21"/>
            <p:cNvSpPr>
              <a:spLocks noChangeArrowheads="1"/>
            </p:cNvSpPr>
            <p:nvPr/>
          </p:nvSpPr>
          <p:spPr bwMode="auto">
            <a:xfrm>
              <a:off x="6096000" y="33528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601" name="Rectangle 22"/>
            <p:cNvSpPr>
              <a:spLocks noChangeArrowheads="1"/>
            </p:cNvSpPr>
            <p:nvPr/>
          </p:nvSpPr>
          <p:spPr bwMode="auto">
            <a:xfrm>
              <a:off x="6096000" y="32766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602" name="Rectangle 23"/>
            <p:cNvSpPr>
              <a:spLocks noChangeArrowheads="1"/>
            </p:cNvSpPr>
            <p:nvPr/>
          </p:nvSpPr>
          <p:spPr bwMode="auto">
            <a:xfrm>
              <a:off x="7315200" y="33528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603" name="Rectangle 24"/>
            <p:cNvSpPr>
              <a:spLocks noChangeArrowheads="1"/>
            </p:cNvSpPr>
            <p:nvPr/>
          </p:nvSpPr>
          <p:spPr bwMode="auto">
            <a:xfrm>
              <a:off x="7315200" y="32766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604" name="Rectangle 25"/>
            <p:cNvSpPr>
              <a:spLocks noChangeArrowheads="1"/>
            </p:cNvSpPr>
            <p:nvPr/>
          </p:nvSpPr>
          <p:spPr bwMode="auto">
            <a:xfrm>
              <a:off x="8534400" y="33528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605" name="Rectangle 26"/>
            <p:cNvSpPr>
              <a:spLocks noChangeArrowheads="1"/>
            </p:cNvSpPr>
            <p:nvPr/>
          </p:nvSpPr>
          <p:spPr bwMode="auto">
            <a:xfrm>
              <a:off x="8534400" y="3276600"/>
              <a:ext cx="9906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600">
                <a:latin typeface="Arial" charset="0"/>
              </a:endParaRPr>
            </a:p>
          </p:txBody>
        </p:sp>
        <p:sp>
          <p:nvSpPr>
            <p:cNvPr id="24606" name="Rectangle 27"/>
            <p:cNvSpPr>
              <a:spLocks noChangeArrowheads="1"/>
            </p:cNvSpPr>
            <p:nvPr/>
          </p:nvSpPr>
          <p:spPr bwMode="auto">
            <a:xfrm>
              <a:off x="3124200" y="5257800"/>
              <a:ext cx="990600" cy="1066800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Reorder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Buffer</a:t>
              </a:r>
            </a:p>
          </p:txBody>
        </p:sp>
        <p:sp>
          <p:nvSpPr>
            <p:cNvPr id="24607" name="Rectangle 28"/>
            <p:cNvSpPr>
              <a:spLocks noChangeArrowheads="1"/>
            </p:cNvSpPr>
            <p:nvPr/>
          </p:nvSpPr>
          <p:spPr bwMode="auto">
            <a:xfrm>
              <a:off x="4572000" y="5486400"/>
              <a:ext cx="990600" cy="838200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Register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File</a:t>
              </a:r>
            </a:p>
          </p:txBody>
        </p:sp>
        <p:sp>
          <p:nvSpPr>
            <p:cNvPr id="24608" name="Rectangle 29"/>
            <p:cNvSpPr>
              <a:spLocks noChangeArrowheads="1"/>
            </p:cNvSpPr>
            <p:nvPr/>
          </p:nvSpPr>
          <p:spPr bwMode="auto">
            <a:xfrm>
              <a:off x="7772400" y="4953000"/>
              <a:ext cx="1295400" cy="53340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Data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Cache</a:t>
              </a:r>
            </a:p>
          </p:txBody>
        </p:sp>
        <p:sp>
          <p:nvSpPr>
            <p:cNvPr id="24609" name="Rectangle 30"/>
            <p:cNvSpPr>
              <a:spLocks noChangeArrowheads="1"/>
            </p:cNvSpPr>
            <p:nvPr/>
          </p:nvSpPr>
          <p:spPr bwMode="auto">
            <a:xfrm>
              <a:off x="7467600" y="5791200"/>
              <a:ext cx="1981200" cy="83820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Data</a:t>
              </a:r>
            </a:p>
            <a:p>
              <a:pPr algn="ctr" eaLnBrk="0" hangingPunct="0"/>
              <a:r>
                <a:rPr lang="en-US" sz="1600">
                  <a:latin typeface="Arial" charset="0"/>
                </a:rPr>
                <a:t>Memory</a:t>
              </a:r>
            </a:p>
          </p:txBody>
        </p:sp>
        <p:sp>
          <p:nvSpPr>
            <p:cNvPr id="24610" name="Line 31"/>
            <p:cNvSpPr>
              <a:spLocks noChangeShapeType="1"/>
            </p:cNvSpPr>
            <p:nvPr/>
          </p:nvSpPr>
          <p:spPr bwMode="auto">
            <a:xfrm>
              <a:off x="3810000" y="1424781"/>
              <a:ext cx="2133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Line 32"/>
            <p:cNvSpPr>
              <a:spLocks noChangeShapeType="1"/>
            </p:cNvSpPr>
            <p:nvPr/>
          </p:nvSpPr>
          <p:spPr bwMode="auto">
            <a:xfrm>
              <a:off x="6553200" y="1729581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Line 33"/>
            <p:cNvSpPr>
              <a:spLocks noChangeShapeType="1"/>
            </p:cNvSpPr>
            <p:nvPr/>
          </p:nvSpPr>
          <p:spPr bwMode="auto">
            <a:xfrm>
              <a:off x="7848600" y="4495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Line 34"/>
            <p:cNvSpPr>
              <a:spLocks noChangeShapeType="1"/>
            </p:cNvSpPr>
            <p:nvPr/>
          </p:nvSpPr>
          <p:spPr bwMode="auto">
            <a:xfrm>
              <a:off x="8839200" y="4495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Line 35"/>
            <p:cNvSpPr>
              <a:spLocks noChangeShapeType="1"/>
            </p:cNvSpPr>
            <p:nvPr/>
          </p:nvSpPr>
          <p:spPr bwMode="auto">
            <a:xfrm>
              <a:off x="2819400" y="4495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Line 36"/>
            <p:cNvSpPr>
              <a:spLocks noChangeShapeType="1"/>
            </p:cNvSpPr>
            <p:nvPr/>
          </p:nvSpPr>
          <p:spPr bwMode="auto">
            <a:xfrm>
              <a:off x="4114800" y="4495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Line 37"/>
            <p:cNvSpPr>
              <a:spLocks noChangeShapeType="1"/>
            </p:cNvSpPr>
            <p:nvPr/>
          </p:nvSpPr>
          <p:spPr bwMode="auto">
            <a:xfrm>
              <a:off x="5334000" y="4495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Line 38"/>
            <p:cNvSpPr>
              <a:spLocks noChangeShapeType="1"/>
            </p:cNvSpPr>
            <p:nvPr/>
          </p:nvSpPr>
          <p:spPr bwMode="auto">
            <a:xfrm>
              <a:off x="6553200" y="4495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Line 39"/>
            <p:cNvSpPr>
              <a:spLocks noChangeShapeType="1"/>
            </p:cNvSpPr>
            <p:nvPr/>
          </p:nvSpPr>
          <p:spPr bwMode="auto">
            <a:xfrm>
              <a:off x="2057400" y="4724400"/>
              <a:ext cx="5029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Line 40"/>
            <p:cNvSpPr>
              <a:spLocks noChangeShapeType="1"/>
            </p:cNvSpPr>
            <p:nvPr/>
          </p:nvSpPr>
          <p:spPr bwMode="auto">
            <a:xfrm flipV="1">
              <a:off x="3505200" y="4724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Line 41"/>
            <p:cNvSpPr>
              <a:spLocks noChangeShapeType="1"/>
            </p:cNvSpPr>
            <p:nvPr/>
          </p:nvSpPr>
          <p:spPr bwMode="auto">
            <a:xfrm flipV="1">
              <a:off x="5029200" y="4724400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Line 42"/>
            <p:cNvSpPr>
              <a:spLocks noChangeShapeType="1"/>
            </p:cNvSpPr>
            <p:nvPr/>
          </p:nvSpPr>
          <p:spPr bwMode="auto">
            <a:xfrm>
              <a:off x="3581400" y="632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2" name="Line 43"/>
            <p:cNvSpPr>
              <a:spLocks noChangeShapeType="1"/>
            </p:cNvSpPr>
            <p:nvPr/>
          </p:nvSpPr>
          <p:spPr bwMode="auto">
            <a:xfrm>
              <a:off x="3581400" y="65532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3" name="Line 44"/>
            <p:cNvSpPr>
              <a:spLocks noChangeShapeType="1"/>
            </p:cNvSpPr>
            <p:nvPr/>
          </p:nvSpPr>
          <p:spPr bwMode="auto">
            <a:xfrm flipV="1">
              <a:off x="4953000" y="632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Line 45"/>
            <p:cNvSpPr>
              <a:spLocks noChangeShapeType="1"/>
            </p:cNvSpPr>
            <p:nvPr/>
          </p:nvSpPr>
          <p:spPr bwMode="auto">
            <a:xfrm flipH="1">
              <a:off x="6934200" y="52578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5" name="Line 46"/>
            <p:cNvSpPr>
              <a:spLocks noChangeShapeType="1"/>
            </p:cNvSpPr>
            <p:nvPr/>
          </p:nvSpPr>
          <p:spPr bwMode="auto">
            <a:xfrm flipV="1">
              <a:off x="6934200" y="4724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6" name="Line 47"/>
            <p:cNvSpPr>
              <a:spLocks noChangeShapeType="1"/>
            </p:cNvSpPr>
            <p:nvPr/>
          </p:nvSpPr>
          <p:spPr bwMode="auto">
            <a:xfrm>
              <a:off x="8382000" y="54864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7" name="Line 48"/>
            <p:cNvSpPr>
              <a:spLocks noChangeShapeType="1"/>
            </p:cNvSpPr>
            <p:nvPr/>
          </p:nvSpPr>
          <p:spPr bwMode="auto">
            <a:xfrm>
              <a:off x="2895600" y="3429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8" name="Line 49"/>
            <p:cNvSpPr>
              <a:spLocks noChangeShapeType="1"/>
            </p:cNvSpPr>
            <p:nvPr/>
          </p:nvSpPr>
          <p:spPr bwMode="auto">
            <a:xfrm>
              <a:off x="4419600" y="3429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9" name="Line 50"/>
            <p:cNvSpPr>
              <a:spLocks noChangeShapeType="1"/>
            </p:cNvSpPr>
            <p:nvPr/>
          </p:nvSpPr>
          <p:spPr bwMode="auto">
            <a:xfrm>
              <a:off x="5105400" y="3429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0" name="Line 51"/>
            <p:cNvSpPr>
              <a:spLocks noChangeShapeType="1"/>
            </p:cNvSpPr>
            <p:nvPr/>
          </p:nvSpPr>
          <p:spPr bwMode="auto">
            <a:xfrm>
              <a:off x="6553200" y="3429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1" name="Line 52"/>
            <p:cNvSpPr>
              <a:spLocks noChangeShapeType="1"/>
            </p:cNvSpPr>
            <p:nvPr/>
          </p:nvSpPr>
          <p:spPr bwMode="auto">
            <a:xfrm>
              <a:off x="7772400" y="3429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2" name="Line 53"/>
            <p:cNvSpPr>
              <a:spLocks noChangeShapeType="1"/>
            </p:cNvSpPr>
            <p:nvPr/>
          </p:nvSpPr>
          <p:spPr bwMode="auto">
            <a:xfrm>
              <a:off x="8991600" y="3429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3" name="Line 54"/>
            <p:cNvSpPr>
              <a:spLocks noChangeShapeType="1"/>
            </p:cNvSpPr>
            <p:nvPr/>
          </p:nvSpPr>
          <p:spPr bwMode="auto">
            <a:xfrm flipV="1">
              <a:off x="2057400" y="2743200"/>
              <a:ext cx="0" cy="198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4" name="Line 55"/>
            <p:cNvSpPr>
              <a:spLocks noChangeShapeType="1"/>
            </p:cNvSpPr>
            <p:nvPr/>
          </p:nvSpPr>
          <p:spPr bwMode="auto">
            <a:xfrm>
              <a:off x="2057400" y="2743200"/>
              <a:ext cx="7239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5" name="Line 56"/>
            <p:cNvSpPr>
              <a:spLocks noChangeShapeType="1"/>
            </p:cNvSpPr>
            <p:nvPr/>
          </p:nvSpPr>
          <p:spPr bwMode="auto">
            <a:xfrm>
              <a:off x="2667000" y="2514600"/>
              <a:ext cx="6019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6" name="Line 57"/>
            <p:cNvSpPr>
              <a:spLocks noChangeShapeType="1"/>
            </p:cNvSpPr>
            <p:nvPr/>
          </p:nvSpPr>
          <p:spPr bwMode="auto">
            <a:xfrm>
              <a:off x="2667000" y="25146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7" name="Line 58"/>
            <p:cNvSpPr>
              <a:spLocks noChangeShapeType="1"/>
            </p:cNvSpPr>
            <p:nvPr/>
          </p:nvSpPr>
          <p:spPr bwMode="auto">
            <a:xfrm>
              <a:off x="4419600" y="25146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8" name="Line 59"/>
            <p:cNvSpPr>
              <a:spLocks noChangeShapeType="1"/>
            </p:cNvSpPr>
            <p:nvPr/>
          </p:nvSpPr>
          <p:spPr bwMode="auto">
            <a:xfrm>
              <a:off x="6248400" y="2514600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9" name="Line 60"/>
            <p:cNvSpPr>
              <a:spLocks noChangeShapeType="1"/>
            </p:cNvSpPr>
            <p:nvPr/>
          </p:nvSpPr>
          <p:spPr bwMode="auto">
            <a:xfrm>
              <a:off x="7467600" y="2514600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0" name="Line 61"/>
            <p:cNvSpPr>
              <a:spLocks noChangeShapeType="1"/>
            </p:cNvSpPr>
            <p:nvPr/>
          </p:nvSpPr>
          <p:spPr bwMode="auto">
            <a:xfrm>
              <a:off x="8686800" y="2514600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1" name="Line 62"/>
            <p:cNvSpPr>
              <a:spLocks noChangeShapeType="1"/>
            </p:cNvSpPr>
            <p:nvPr/>
          </p:nvSpPr>
          <p:spPr bwMode="auto">
            <a:xfrm>
              <a:off x="3276600" y="27432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2" name="Line 63"/>
            <p:cNvSpPr>
              <a:spLocks noChangeShapeType="1"/>
            </p:cNvSpPr>
            <p:nvPr/>
          </p:nvSpPr>
          <p:spPr bwMode="auto">
            <a:xfrm>
              <a:off x="5105400" y="2743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3" name="Line 64"/>
            <p:cNvSpPr>
              <a:spLocks noChangeShapeType="1"/>
            </p:cNvSpPr>
            <p:nvPr/>
          </p:nvSpPr>
          <p:spPr bwMode="auto">
            <a:xfrm>
              <a:off x="69342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4" name="Line 65"/>
            <p:cNvSpPr>
              <a:spLocks noChangeShapeType="1"/>
            </p:cNvSpPr>
            <p:nvPr/>
          </p:nvSpPr>
          <p:spPr bwMode="auto">
            <a:xfrm>
              <a:off x="81534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5" name="Line 66"/>
            <p:cNvSpPr>
              <a:spLocks noChangeShapeType="1"/>
            </p:cNvSpPr>
            <p:nvPr/>
          </p:nvSpPr>
          <p:spPr bwMode="auto">
            <a:xfrm>
              <a:off x="92964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6" name="Line 67"/>
            <p:cNvSpPr>
              <a:spLocks noChangeShapeType="1"/>
            </p:cNvSpPr>
            <p:nvPr/>
          </p:nvSpPr>
          <p:spPr bwMode="auto">
            <a:xfrm>
              <a:off x="6553200" y="2186781"/>
              <a:ext cx="0" cy="3278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7" name="Text Box 68"/>
            <p:cNvSpPr txBox="1">
              <a:spLocks noChangeArrowheads="1"/>
            </p:cNvSpPr>
            <p:nvPr/>
          </p:nvSpPr>
          <p:spPr bwMode="auto">
            <a:xfrm>
              <a:off x="3276600" y="2895600"/>
              <a:ext cx="1066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200">
                  <a:latin typeface="Arial" charset="0"/>
                </a:rPr>
                <a:t>Reservation Stations</a:t>
              </a:r>
            </a:p>
          </p:txBody>
        </p:sp>
        <p:sp>
          <p:nvSpPr>
            <p:cNvPr id="24648" name="Text Box 69"/>
            <p:cNvSpPr txBox="1">
              <a:spLocks noChangeArrowheads="1"/>
            </p:cNvSpPr>
            <p:nvPr/>
          </p:nvSpPr>
          <p:spPr bwMode="auto">
            <a:xfrm>
              <a:off x="7848600" y="4495800"/>
              <a:ext cx="10668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200">
                  <a:latin typeface="Arial" charset="0"/>
                </a:rPr>
                <a:t>Address</a:t>
              </a:r>
            </a:p>
          </p:txBody>
        </p:sp>
        <p:sp>
          <p:nvSpPr>
            <p:cNvPr id="24649" name="Line 70"/>
            <p:cNvSpPr>
              <a:spLocks noChangeShapeType="1"/>
            </p:cNvSpPr>
            <p:nvPr/>
          </p:nvSpPr>
          <p:spPr bwMode="auto">
            <a:xfrm>
              <a:off x="9448800" y="44958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50" name="Line 71"/>
            <p:cNvSpPr>
              <a:spLocks noChangeShapeType="1"/>
            </p:cNvSpPr>
            <p:nvPr/>
          </p:nvSpPr>
          <p:spPr bwMode="auto">
            <a:xfrm flipH="1">
              <a:off x="9067800" y="51816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51" name="Text Box 72"/>
            <p:cNvSpPr txBox="1">
              <a:spLocks noChangeArrowheads="1"/>
            </p:cNvSpPr>
            <p:nvPr/>
          </p:nvSpPr>
          <p:spPr bwMode="auto">
            <a:xfrm>
              <a:off x="9067800" y="5181600"/>
              <a:ext cx="10668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>
                  <a:latin typeface="Arial" charset="0"/>
                </a:rPr>
                <a:t>Data</a:t>
              </a:r>
            </a:p>
          </p:txBody>
        </p:sp>
        <p:sp>
          <p:nvSpPr>
            <p:cNvPr id="24652" name="Text Box 73"/>
            <p:cNvSpPr txBox="1">
              <a:spLocks noChangeArrowheads="1"/>
            </p:cNvSpPr>
            <p:nvPr/>
          </p:nvSpPr>
          <p:spPr bwMode="auto">
            <a:xfrm>
              <a:off x="6705600" y="5257800"/>
              <a:ext cx="10668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US" sz="1200">
                  <a:latin typeface="Arial" charset="0"/>
                </a:rPr>
                <a:t>Data</a:t>
              </a:r>
            </a:p>
          </p:txBody>
        </p:sp>
        <p:sp>
          <p:nvSpPr>
            <p:cNvPr id="24653" name="Text Box 74"/>
            <p:cNvSpPr txBox="1">
              <a:spLocks noChangeArrowheads="1"/>
            </p:cNvSpPr>
            <p:nvPr/>
          </p:nvSpPr>
          <p:spPr bwMode="auto">
            <a:xfrm>
              <a:off x="4343400" y="1119981"/>
              <a:ext cx="10668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200">
                  <a:latin typeface="Arial" charset="0"/>
                </a:rPr>
                <a:t>Instruction</a:t>
              </a:r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D8721AE-7D05-4D8D-8568-7A79701B5D63}"/>
              </a:ext>
            </a:extLst>
          </p:cNvPr>
          <p:cNvCxnSpPr/>
          <p:nvPr/>
        </p:nvCxnSpPr>
        <p:spPr>
          <a:xfrm flipV="1">
            <a:off x="6420036" y="2286000"/>
            <a:ext cx="285564" cy="7200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57C5318-220D-43F2-B55E-CB697747D097}"/>
              </a:ext>
            </a:extLst>
          </p:cNvPr>
          <p:cNvSpPr txBox="1"/>
          <p:nvPr/>
        </p:nvSpPr>
        <p:spPr>
          <a:xfrm>
            <a:off x="6635022" y="2146448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N</a:t>
            </a:r>
            <a:endParaRPr lang="nl-NL" sz="2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CBEEB8-6DF4-4EA2-A9D3-ED930D87D7A4}"/>
              </a:ext>
            </a:extLst>
          </p:cNvPr>
          <p:cNvSpPr txBox="1"/>
          <p:nvPr/>
        </p:nvSpPr>
        <p:spPr>
          <a:xfrm>
            <a:off x="9669683" y="1519789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 = issue rate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3084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Superscalar Issues</a:t>
            </a:r>
          </a:p>
        </p:txBody>
      </p:sp>
      <p:sp>
        <p:nvSpPr>
          <p:cNvPr id="30413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800" dirty="0"/>
              <a:t>How to fetch multiple instructions in time?</a:t>
            </a:r>
            <a:br>
              <a:rPr lang="en-US" sz="2800" dirty="0"/>
            </a:br>
            <a:r>
              <a:rPr lang="en-US" sz="2800" dirty="0"/>
              <a:t>	(</a:t>
            </a:r>
            <a:r>
              <a:rPr lang="en-US" sz="2400" dirty="0"/>
              <a:t>especially across basic block boundaries</a:t>
            </a:r>
            <a:r>
              <a:rPr lang="en-US" sz="2800" dirty="0"/>
              <a:t>)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800" dirty="0"/>
              <a:t>Predicting branches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800" dirty="0"/>
              <a:t>Non-blocking memory system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800" dirty="0"/>
              <a:t>Tune #</a:t>
            </a:r>
            <a:r>
              <a:rPr lang="en-US" sz="2800"/>
              <a:t>resources(#FUs, #ports on RF, Ld/St capacity, #entries</a:t>
            </a:r>
            <a:r>
              <a:rPr lang="en-US" sz="2800" dirty="0"/>
              <a:t>, etc.)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800" dirty="0"/>
              <a:t>Handling  dependencies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800" dirty="0"/>
              <a:t>How to support precise interrupts?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800" dirty="0"/>
              <a:t>How to recover from a </a:t>
            </a:r>
            <a:r>
              <a:rPr lang="en-US" sz="2800" dirty="0" err="1"/>
              <a:t>mis</a:t>
            </a:r>
            <a:r>
              <a:rPr lang="en-US" sz="2800" dirty="0"/>
              <a:t>-predicted branch path?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i="1" dirty="0"/>
              <a:t>For the latter two issues you </a:t>
            </a:r>
            <a:r>
              <a:rPr lang="en-US" sz="2400" i="1"/>
              <a:t>may wish to </a:t>
            </a:r>
            <a:r>
              <a:rPr lang="en-US" sz="2400" i="1" dirty="0"/>
              <a:t>look at </a:t>
            </a:r>
            <a:r>
              <a:rPr lang="en-US" sz="2400" i="1" dirty="0">
                <a:solidFill>
                  <a:srgbClr val="0000FF"/>
                </a:solidFill>
              </a:rPr>
              <a:t>speculative and architectural state </a:t>
            </a:r>
            <a:r>
              <a:rPr lang="en-US" sz="2000" i="1" dirty="0"/>
              <a:t>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i="1" dirty="0"/>
              <a:t>Processor </a:t>
            </a:r>
            <a:r>
              <a:rPr lang="en-US" sz="2000" b="1" i="1" dirty="0" err="1"/>
              <a:t>Microarchitecture</a:t>
            </a:r>
            <a:r>
              <a:rPr lang="en-US" sz="2000" i="1" dirty="0"/>
              <a:t> by Antonio </a:t>
            </a:r>
            <a:r>
              <a:rPr lang="en-US" sz="2000" i="1" dirty="0" err="1"/>
              <a:t>González</a:t>
            </a:r>
            <a:r>
              <a:rPr lang="en-US" sz="2000" i="1" dirty="0"/>
              <a:t> </a:t>
            </a:r>
            <a:r>
              <a:rPr lang="en-US" sz="2000" i="1" dirty="0" err="1"/>
              <a:t>e.a</a:t>
            </a:r>
            <a:r>
              <a:rPr lang="en-US" sz="2000" i="1" dirty="0"/>
              <a:t>., </a:t>
            </a:r>
            <a:r>
              <a:rPr lang="en-US" sz="2000" i="1" dirty="0" err="1"/>
              <a:t>Morgan&amp;Claypool</a:t>
            </a:r>
            <a:r>
              <a:rPr lang="en-US" sz="2000" i="1" dirty="0"/>
              <a:t> 2011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i="1" dirty="0"/>
              <a:t>Superscalar Microprocessor Design</a:t>
            </a:r>
            <a:r>
              <a:rPr lang="en-US" sz="2000" i="1" dirty="0"/>
              <a:t>, Mike Johnson, 1991 (or thesis 1989)</a:t>
            </a:r>
          </a:p>
        </p:txBody>
      </p:sp>
      <p:sp>
        <p:nvSpPr>
          <p:cNvPr id="2560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463D7420-F720-4309-82F0-DDFAD95BB908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24A189-05AE-47B1-8AE2-B0CDCCECD08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Beginning of dynamic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1967 @ IBM</a:t>
            </a:r>
          </a:p>
          <a:p>
            <a:pPr lvl="1"/>
            <a:r>
              <a:rPr lang="en-US"/>
              <a:t>Robert Tomasulo </a:t>
            </a:r>
          </a:p>
          <a:p>
            <a:pPr lvl="1"/>
            <a:r>
              <a:rPr lang="en-US"/>
              <a:t>Dynamic scheduling of </a:t>
            </a:r>
            <a:r>
              <a:rPr lang="en-US">
                <a:solidFill>
                  <a:srgbClr val="00B050"/>
                </a:solidFill>
              </a:rPr>
              <a:t>Floating Point </a:t>
            </a:r>
            <a:r>
              <a:rPr lang="en-US"/>
              <a:t>operations on multiple execution units</a:t>
            </a:r>
          </a:p>
          <a:p>
            <a:pPr lvl="1"/>
            <a:r>
              <a:rPr lang="en-US"/>
              <a:t>Allowing </a:t>
            </a:r>
            <a:r>
              <a:rPr lang="en-US">
                <a:solidFill>
                  <a:srgbClr val="00B050"/>
                </a:solidFill>
              </a:rPr>
              <a:t>Out-Of-Order</a:t>
            </a:r>
            <a:r>
              <a:rPr lang="en-US"/>
              <a:t> execution</a:t>
            </a:r>
          </a:p>
          <a:p>
            <a:pPr lvl="1"/>
            <a:r>
              <a:rPr lang="en-US">
                <a:solidFill>
                  <a:srgbClr val="00B050"/>
                </a:solidFill>
              </a:rPr>
              <a:t>Register renaming </a:t>
            </a:r>
            <a:r>
              <a:rPr lang="en-US"/>
              <a:t>in HW</a:t>
            </a:r>
          </a:p>
          <a:p>
            <a:pPr lvl="2"/>
            <a:r>
              <a:rPr lang="en-US"/>
              <a:t>Only a few architectural visible Floating Point registers were available</a:t>
            </a:r>
          </a:p>
          <a:p>
            <a:pPr lvl="2"/>
            <a:r>
              <a:rPr lang="en-US"/>
              <a:t>Renaming extends this number (although not architectural visible)</a:t>
            </a:r>
          </a:p>
          <a:p>
            <a:pPr lvl="1"/>
            <a:r>
              <a:rPr lang="en-US">
                <a:solidFill>
                  <a:srgbClr val="00B050"/>
                </a:solidFill>
              </a:rPr>
              <a:t>Reservation stations </a:t>
            </a:r>
            <a:r>
              <a:rPr lang="en-US"/>
              <a:t>in front of Execution Units</a:t>
            </a:r>
          </a:p>
          <a:p>
            <a:pPr lvl="1"/>
            <a:r>
              <a:rPr lang="en-US">
                <a:solidFill>
                  <a:srgbClr val="00B050"/>
                </a:solidFill>
              </a:rPr>
              <a:t>CDB</a:t>
            </a:r>
            <a:r>
              <a:rPr lang="en-US"/>
              <a:t>: Common Data Bus for all result broadcasts</a:t>
            </a:r>
          </a:p>
          <a:p>
            <a:r>
              <a:rPr lang="en-US" sz="2800" i="1"/>
              <a:t>see https://en.wikipedia.org/wiki/Tomasulo_algorithm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B0D3B-3646-4134-8D99-39130107A423}" type="datetime1">
              <a:rPr lang="en-US" smtClean="0"/>
              <a:pPr>
                <a:defRPr/>
              </a:pPr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ECA  H.Corporaal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018720-A92C-4AF2-B0CD-FE1C99168A8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46970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27749" y="33101"/>
            <a:ext cx="8542798" cy="6634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/>
              <a:t>Tomasulo’s Algorithm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>
          <a:xfrm>
            <a:off x="508000" y="1088740"/>
            <a:ext cx="4147840" cy="54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Top-level design: 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endParaRPr lang="en-US" sz="2400"/>
          </a:p>
          <a:p>
            <a:pPr eaLnBrk="1" hangingPunct="1">
              <a:lnSpc>
                <a:spcPct val="90000"/>
              </a:lnSpc>
            </a:pPr>
            <a:r>
              <a:rPr lang="en-US" sz="2400">
                <a:solidFill>
                  <a:srgbClr val="00B050"/>
                </a:solidFill>
              </a:rPr>
              <a:t>Note</a:t>
            </a:r>
            <a:r>
              <a:rPr lang="en-US" sz="2400" dirty="0"/>
              <a:t>: Load and Store buffers contain data and addresses, act like reservation stations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0B972F9-0EEA-4754-BD06-E12F2CFB293B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307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307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C2EB95-1C3A-488A-B0F3-2A7F01ED2C4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/>
              <a:t>Tomasulo’s Algorithm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3 basic steps: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chemeClr val="accent2"/>
                </a:solidFill>
              </a:rPr>
              <a:t>Issue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Get next instruction from FIFO queue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If available RS (reservation station), issue </a:t>
            </a:r>
            <a:r>
              <a:rPr lang="en-US" sz="2200"/>
              <a:t>instruction </a:t>
            </a:r>
            <a:br>
              <a:rPr lang="en-US" sz="2200"/>
            </a:br>
            <a:r>
              <a:rPr lang="en-US" sz="2200"/>
              <a:t>to the RS, </a:t>
            </a:r>
            <a:r>
              <a:rPr lang="en-US" sz="2200" dirty="0"/>
              <a:t>with operand values </a:t>
            </a:r>
            <a:r>
              <a:rPr lang="en-US" sz="2200"/>
              <a:t>if they are available</a:t>
            </a:r>
            <a:endParaRPr lang="en-US" sz="2200" dirty="0"/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If operand values not available, stall the instruction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chemeClr val="accent2"/>
                </a:solidFill>
              </a:rPr>
              <a:t>Execute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When operand becomes available, store it in all reservation stations waiting for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When all operands are ready, issue the instruction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Loads and stores are maintained in program order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No instruction allowed to initiate execution until </a:t>
            </a:r>
            <a:r>
              <a:rPr lang="en-US" sz="2200"/>
              <a:t>all earlier branches (that precede </a:t>
            </a:r>
            <a:r>
              <a:rPr lang="en-US" sz="2200" dirty="0"/>
              <a:t>it in </a:t>
            </a:r>
            <a:r>
              <a:rPr lang="en-US" sz="2200"/>
              <a:t>program order) </a:t>
            </a:r>
            <a:r>
              <a:rPr lang="en-US" sz="2200" dirty="0"/>
              <a:t>have completed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chemeClr val="accent2"/>
                </a:solidFill>
              </a:rPr>
              <a:t>Write result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Write result on CDB into reservation stations and store buffers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/>
              <a:t>(Stores must wait until address and value are received)</a:t>
            </a:r>
          </a:p>
        </p:txBody>
      </p:sp>
      <p:sp>
        <p:nvSpPr>
          <p:cNvPr id="3174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509FB28-A9C4-48D6-A495-BBAC93106569}" type="datetime1">
              <a:rPr lang="en-US" smtClean="0"/>
              <a:pPr/>
              <a:t>12/12/2021</a:t>
            </a:fld>
            <a:endParaRPr lang="en-US"/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CAF51A-DE7B-42EB-A2BD-A0995BA560F2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74E6F1A-C26F-4FA9-96CC-3077BDF8F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1008" y="33100"/>
            <a:ext cx="4743515" cy="3683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/>
              <a:t>Register Renaming: general idea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Example, look at F6: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err="1"/>
              <a:t>DIV.</a:t>
            </a:r>
            <a:r>
              <a:rPr lang="en-US" sz="2400" err="1"/>
              <a:t>D</a:t>
            </a:r>
            <a:r>
              <a:rPr lang="en-US" sz="2400"/>
              <a:t>      F0</a:t>
            </a:r>
            <a:r>
              <a:rPr lang="en-US" sz="2400" dirty="0"/>
              <a:t>, F2, F4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err="1"/>
              <a:t>ADD.</a:t>
            </a:r>
            <a:r>
              <a:rPr lang="en-US" sz="2400" err="1"/>
              <a:t>D</a:t>
            </a:r>
            <a:r>
              <a:rPr lang="en-US" sz="2400"/>
              <a:t>    </a:t>
            </a:r>
            <a:r>
              <a:rPr lang="en-US" sz="2400">
                <a:solidFill>
                  <a:srgbClr val="FF0000"/>
                </a:solidFill>
              </a:rPr>
              <a:t>F6</a:t>
            </a:r>
            <a:r>
              <a:rPr lang="en-US" sz="2400" dirty="0"/>
              <a:t>, F0, F8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err="1"/>
              <a:t>S.</a:t>
            </a:r>
            <a:r>
              <a:rPr lang="en-US" sz="2400" err="1"/>
              <a:t>D</a:t>
            </a:r>
            <a:r>
              <a:rPr lang="en-US" sz="2400"/>
              <a:t>           </a:t>
            </a:r>
            <a:r>
              <a:rPr lang="en-US" sz="2400">
                <a:solidFill>
                  <a:srgbClr val="FF0000"/>
                </a:solidFill>
              </a:rPr>
              <a:t>F6</a:t>
            </a:r>
            <a:r>
              <a:rPr lang="en-US" sz="2400" dirty="0"/>
              <a:t>, 0(R1)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err="1"/>
              <a:t>SUB.</a:t>
            </a:r>
            <a:r>
              <a:rPr lang="en-US" sz="2400" err="1"/>
              <a:t>D</a:t>
            </a:r>
            <a:r>
              <a:rPr lang="en-US" sz="2400"/>
              <a:t>     F8</a:t>
            </a:r>
            <a:r>
              <a:rPr lang="en-US" sz="2400" dirty="0"/>
              <a:t>, F10, F14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err="1"/>
              <a:t>MUL.</a:t>
            </a:r>
            <a:r>
              <a:rPr lang="en-US" sz="2400" err="1"/>
              <a:t>D</a:t>
            </a:r>
            <a:r>
              <a:rPr lang="en-US" sz="2400"/>
              <a:t>    </a:t>
            </a:r>
            <a:r>
              <a:rPr lang="en-US" sz="2400">
                <a:solidFill>
                  <a:srgbClr val="FF0000"/>
                </a:solidFill>
              </a:rPr>
              <a:t>F6</a:t>
            </a:r>
            <a:r>
              <a:rPr lang="en-US" sz="2400" dirty="0"/>
              <a:t>, F10, F8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/>
          </a:p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False</a:t>
            </a:r>
            <a:r>
              <a:rPr lang="en-US" sz="2400"/>
              <a:t> (aka “</a:t>
            </a:r>
            <a:r>
              <a:rPr lang="en-US" sz="2400">
                <a:solidFill>
                  <a:schemeClr val="accent2"/>
                </a:solidFill>
              </a:rPr>
              <a:t>name</a:t>
            </a:r>
            <a:r>
              <a:rPr lang="en-US" sz="2400"/>
              <a:t>”) </a:t>
            </a:r>
            <a:r>
              <a:rPr lang="en-US" sz="2400" dirty="0"/>
              <a:t>dependences with </a:t>
            </a:r>
            <a:r>
              <a:rPr lang="en-US" sz="2400"/>
              <a:t>F6 </a:t>
            </a:r>
          </a:p>
          <a:p>
            <a:pPr lvl="1" eaLnBrk="1" hangingPunct="1"/>
            <a:r>
              <a:rPr lang="en-US" sz="2000">
                <a:solidFill>
                  <a:schemeClr val="accent2"/>
                </a:solidFill>
              </a:rPr>
              <a:t>anti</a:t>
            </a:r>
            <a:r>
              <a:rPr lang="en-US" sz="2000"/>
              <a:t>:     WaR and </a:t>
            </a:r>
          </a:p>
          <a:p>
            <a:pPr lvl="1" eaLnBrk="1" hangingPunct="1"/>
            <a:r>
              <a:rPr lang="en-US" sz="2000">
                <a:solidFill>
                  <a:schemeClr val="accent2"/>
                </a:solidFill>
              </a:rPr>
              <a:t>output</a:t>
            </a:r>
            <a:r>
              <a:rPr lang="en-US" sz="2000" dirty="0"/>
              <a:t>: </a:t>
            </a:r>
            <a:r>
              <a:rPr lang="en-US" sz="2000" dirty="0" err="1"/>
              <a:t>WaW</a:t>
            </a:r>
            <a:r>
              <a:rPr lang="en-US" sz="2000" dirty="0"/>
              <a:t> in </a:t>
            </a:r>
            <a:r>
              <a:rPr lang="en-US" sz="2000"/>
              <a:t>this example</a:t>
            </a:r>
            <a:endParaRPr lang="en-US" sz="2000" dirty="0"/>
          </a:p>
        </p:txBody>
      </p:sp>
      <p:sp>
        <p:nvSpPr>
          <p:cNvPr id="27659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92AE65DC-366D-4402-88F7-7567B902E05F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2766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276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F12EE3-E796-4E0B-B8B3-CBCC4384450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44718" y="4920884"/>
            <a:ext cx="3995738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lang="en-US" b="1" dirty="0">
                <a:solidFill>
                  <a:srgbClr val="003399"/>
                </a:solidFill>
                <a:latin typeface="+mn-lt"/>
              </a:rPr>
              <a:t>Question</a:t>
            </a:r>
            <a:r>
              <a:rPr lang="en-US" dirty="0">
                <a:solidFill>
                  <a:srgbClr val="003399"/>
                </a:solidFill>
                <a:latin typeface="+mn-lt"/>
              </a:rPr>
              <a:t>: how can this code (optimally) be executed?</a:t>
            </a:r>
          </a:p>
        </p:txBody>
      </p:sp>
      <p:sp>
        <p:nvSpPr>
          <p:cNvPr id="6" name="Freeform 5"/>
          <p:cNvSpPr/>
          <p:nvPr/>
        </p:nvSpPr>
        <p:spPr>
          <a:xfrm>
            <a:off x="3612419" y="2780928"/>
            <a:ext cx="2195513" cy="509588"/>
          </a:xfrm>
          <a:custGeom>
            <a:avLst/>
            <a:gdLst>
              <a:gd name="connsiteX0" fmla="*/ 0 w 2778642"/>
              <a:gd name="connsiteY0" fmla="*/ 0 h 510363"/>
              <a:gd name="connsiteX1" fmla="*/ 2775098 w 2778642"/>
              <a:gd name="connsiteY1" fmla="*/ 116958 h 510363"/>
              <a:gd name="connsiteX2" fmla="*/ 21266 w 2778642"/>
              <a:gd name="connsiteY2" fmla="*/ 510363 h 510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8642" h="510363">
                <a:moveTo>
                  <a:pt x="0" y="0"/>
                </a:moveTo>
                <a:cubicBezTo>
                  <a:pt x="1385777" y="15949"/>
                  <a:pt x="2771554" y="31898"/>
                  <a:pt x="2775098" y="116958"/>
                </a:cubicBezTo>
                <a:cubicBezTo>
                  <a:pt x="2778642" y="202018"/>
                  <a:pt x="1399954" y="356190"/>
                  <a:pt x="21266" y="510363"/>
                </a:cubicBezTo>
              </a:path>
            </a:pathLst>
          </a:custGeom>
          <a:ln w="317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828319" y="3392116"/>
            <a:ext cx="2124075" cy="798512"/>
          </a:xfrm>
          <a:custGeom>
            <a:avLst/>
            <a:gdLst>
              <a:gd name="connsiteX0" fmla="*/ 0 w 2778642"/>
              <a:gd name="connsiteY0" fmla="*/ 0 h 510363"/>
              <a:gd name="connsiteX1" fmla="*/ 2775098 w 2778642"/>
              <a:gd name="connsiteY1" fmla="*/ 116958 h 510363"/>
              <a:gd name="connsiteX2" fmla="*/ 21266 w 2778642"/>
              <a:gd name="connsiteY2" fmla="*/ 510363 h 510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8642" h="510363">
                <a:moveTo>
                  <a:pt x="0" y="0"/>
                </a:moveTo>
                <a:cubicBezTo>
                  <a:pt x="1385777" y="15949"/>
                  <a:pt x="2771554" y="31898"/>
                  <a:pt x="2775098" y="116958"/>
                </a:cubicBezTo>
                <a:cubicBezTo>
                  <a:pt x="2778642" y="202018"/>
                  <a:pt x="1399954" y="356190"/>
                  <a:pt x="21266" y="510363"/>
                </a:cubicBezTo>
              </a:path>
            </a:pathLst>
          </a:custGeom>
          <a:ln w="254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899756" y="2780928"/>
            <a:ext cx="4356100" cy="1403350"/>
          </a:xfrm>
          <a:custGeom>
            <a:avLst/>
            <a:gdLst>
              <a:gd name="connsiteX0" fmla="*/ 0 w 2778642"/>
              <a:gd name="connsiteY0" fmla="*/ 0 h 510363"/>
              <a:gd name="connsiteX1" fmla="*/ 2775098 w 2778642"/>
              <a:gd name="connsiteY1" fmla="*/ 116958 h 510363"/>
              <a:gd name="connsiteX2" fmla="*/ 21266 w 2778642"/>
              <a:gd name="connsiteY2" fmla="*/ 510363 h 510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8642" h="510363">
                <a:moveTo>
                  <a:pt x="0" y="0"/>
                </a:moveTo>
                <a:cubicBezTo>
                  <a:pt x="1385777" y="15949"/>
                  <a:pt x="2771554" y="31898"/>
                  <a:pt x="2775098" y="116958"/>
                </a:cubicBezTo>
                <a:cubicBezTo>
                  <a:pt x="2778642" y="202018"/>
                  <a:pt x="1399954" y="356190"/>
                  <a:pt x="21266" y="510363"/>
                </a:cubicBezTo>
              </a:path>
            </a:pathLst>
          </a:custGeom>
          <a:ln w="254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656" name="TextBox 13"/>
          <p:cNvSpPr txBox="1">
            <a:spLocks noChangeArrowheads="1"/>
          </p:cNvSpPr>
          <p:nvPr/>
        </p:nvSpPr>
        <p:spPr bwMode="auto">
          <a:xfrm>
            <a:off x="5267908" y="2924944"/>
            <a:ext cx="1117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F6: </a:t>
            </a:r>
            <a:r>
              <a:rPr lang="en-US" sz="2000" dirty="0" err="1">
                <a:solidFill>
                  <a:srgbClr val="FF0000"/>
                </a:solidFill>
              </a:rPr>
              <a:t>RaW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7657" name="TextBox 14"/>
          <p:cNvSpPr txBox="1">
            <a:spLocks noChangeArrowheads="1"/>
          </p:cNvSpPr>
          <p:nvPr/>
        </p:nvSpPr>
        <p:spPr bwMode="auto">
          <a:xfrm>
            <a:off x="4619836" y="3392996"/>
            <a:ext cx="109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F6: </a:t>
            </a:r>
            <a:r>
              <a:rPr lang="en-US" sz="2000" dirty="0" err="1">
                <a:solidFill>
                  <a:schemeClr val="accent2"/>
                </a:solidFill>
              </a:rPr>
              <a:t>WaR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27658" name="TextBox 15"/>
          <p:cNvSpPr txBox="1">
            <a:spLocks noChangeArrowheads="1"/>
          </p:cNvSpPr>
          <p:nvPr/>
        </p:nvSpPr>
        <p:spPr bwMode="auto">
          <a:xfrm>
            <a:off x="7644718" y="3321559"/>
            <a:ext cx="1162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F6: WaW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Register Renaming Technique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/>
              <a:t>Eliminate name/false dependencies:</a:t>
            </a:r>
          </a:p>
          <a:p>
            <a:pPr lvl="1" eaLnBrk="1" hangingPunct="1"/>
            <a:r>
              <a:rPr lang="en-GB" dirty="0"/>
              <a:t>anti- (</a:t>
            </a:r>
            <a:r>
              <a:rPr lang="en-GB" dirty="0" err="1">
                <a:solidFill>
                  <a:srgbClr val="FF0000"/>
                </a:solidFill>
              </a:rPr>
              <a:t>WaR</a:t>
            </a:r>
            <a:r>
              <a:rPr lang="en-GB" dirty="0"/>
              <a:t>) and output (</a:t>
            </a:r>
            <a:r>
              <a:rPr lang="en-GB" dirty="0" err="1">
                <a:solidFill>
                  <a:srgbClr val="FF0000"/>
                </a:solidFill>
              </a:rPr>
              <a:t>WaW</a:t>
            </a:r>
            <a:r>
              <a:rPr lang="en-GB" dirty="0"/>
              <a:t>)) dependencies </a:t>
            </a:r>
          </a:p>
          <a:p>
            <a:pPr lvl="1" eaLnBrk="1" hangingPunct="1"/>
            <a:endParaRPr lang="en-GB" dirty="0"/>
          </a:p>
          <a:p>
            <a:pPr eaLnBrk="1" hangingPunct="1"/>
            <a:r>
              <a:rPr lang="en-GB" dirty="0"/>
              <a:t>Can be implemented</a:t>
            </a:r>
          </a:p>
          <a:p>
            <a:pPr lvl="1" eaLnBrk="1" hangingPunct="1"/>
            <a:r>
              <a:rPr lang="en-GB" dirty="0"/>
              <a:t>by the </a:t>
            </a:r>
            <a:r>
              <a:rPr lang="en-GB" b="1" dirty="0"/>
              <a:t>compiler</a:t>
            </a:r>
          </a:p>
          <a:p>
            <a:pPr lvl="2" eaLnBrk="1" hangingPunct="1"/>
            <a:r>
              <a:rPr lang="en-GB" dirty="0"/>
              <a:t>advantage: low cost</a:t>
            </a:r>
          </a:p>
          <a:p>
            <a:pPr lvl="2" eaLnBrk="1" hangingPunct="1"/>
            <a:r>
              <a:rPr lang="en-GB" dirty="0"/>
              <a:t>disadvantage: “old” codes perform poorly</a:t>
            </a:r>
          </a:p>
          <a:p>
            <a:pPr lvl="1" eaLnBrk="1" hangingPunct="1"/>
            <a:r>
              <a:rPr lang="en-GB"/>
              <a:t>by </a:t>
            </a:r>
            <a:r>
              <a:rPr lang="en-GB" b="1" dirty="0"/>
              <a:t>hardware</a:t>
            </a:r>
          </a:p>
          <a:p>
            <a:pPr lvl="2" eaLnBrk="1" hangingPunct="1"/>
            <a:r>
              <a:rPr lang="en-GB" dirty="0"/>
              <a:t>advantage: binary compatibility</a:t>
            </a:r>
          </a:p>
          <a:p>
            <a:pPr lvl="2" eaLnBrk="1" hangingPunct="1"/>
            <a:r>
              <a:rPr lang="en-GB" dirty="0"/>
              <a:t>disadvantage: extra hardware needed</a:t>
            </a:r>
          </a:p>
        </p:txBody>
      </p:sp>
      <p:sp>
        <p:nvSpPr>
          <p:cNvPr id="2662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5BBB6AF5-707D-4C43-9F47-5E3D2C4BE614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0095C8-9FD7-428B-A749-F682ABBDE16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9394626-51D2-4F7D-890A-9BBA35A9DE9A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29AB25-5D7E-464D-B17F-AE3F5EB21B5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What is ILP = Instruction level parallelism</a:t>
            </a:r>
            <a:endParaRPr lang="en-US" dirty="0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i="1">
                <a:solidFill>
                  <a:srgbClr val="FF3300"/>
                </a:solidFill>
              </a:rPr>
              <a:t>multiple </a:t>
            </a:r>
            <a:r>
              <a:rPr lang="en-US" sz="2800" i="1" dirty="0">
                <a:solidFill>
                  <a:srgbClr val="FF3300"/>
                </a:solidFill>
              </a:rPr>
              <a:t>operations (or instructions) can be executed in parallel, from a single instruction stream</a:t>
            </a:r>
          </a:p>
          <a:p>
            <a:pPr lvl="1" eaLnBrk="1" hangingPunct="1"/>
            <a:r>
              <a:rPr lang="en-US" sz="2000" i="1" dirty="0">
                <a:solidFill>
                  <a:schemeClr val="accent2"/>
                </a:solidFill>
              </a:rPr>
              <a:t>so we are </a:t>
            </a:r>
            <a:r>
              <a:rPr lang="en-US" sz="2000" b="1" i="1">
                <a:solidFill>
                  <a:schemeClr val="accent2"/>
                </a:solidFill>
              </a:rPr>
              <a:t>not</a:t>
            </a:r>
            <a:r>
              <a:rPr lang="en-US" sz="2000" i="1">
                <a:solidFill>
                  <a:schemeClr val="accent2"/>
                </a:solidFill>
              </a:rPr>
              <a:t> yet  talking </a:t>
            </a:r>
            <a:r>
              <a:rPr lang="en-US" sz="2000" i="1" dirty="0">
                <a:solidFill>
                  <a:schemeClr val="accent2"/>
                </a:solidFill>
              </a:rPr>
              <a:t>about MIMD, multiple instruction streams</a:t>
            </a:r>
          </a:p>
          <a:p>
            <a:pPr lvl="1" eaLnBrk="1" hangingPunct="1"/>
            <a:endParaRPr lang="en-US" sz="2400" dirty="0"/>
          </a:p>
          <a:p>
            <a:pPr eaLnBrk="1" hangingPunct="1">
              <a:buFontTx/>
              <a:buNone/>
            </a:pPr>
            <a:r>
              <a:rPr lang="en-US" sz="2800" dirty="0"/>
              <a:t>Needed:</a:t>
            </a:r>
          </a:p>
          <a:p>
            <a:pPr eaLnBrk="1" hangingPunct="1"/>
            <a:r>
              <a:rPr lang="en-US" sz="2800" dirty="0"/>
              <a:t>Sufficient (HW) resources</a:t>
            </a:r>
          </a:p>
          <a:p>
            <a:pPr eaLnBrk="1" hangingPunct="1"/>
            <a:r>
              <a:rPr lang="en-US" sz="2800" dirty="0"/>
              <a:t>Parallel scheduling</a:t>
            </a:r>
          </a:p>
          <a:p>
            <a:pPr lvl="1" eaLnBrk="1" hangingPunct="1"/>
            <a:r>
              <a:rPr lang="en-US" sz="2400" dirty="0"/>
              <a:t>Hardware solution</a:t>
            </a:r>
          </a:p>
          <a:p>
            <a:pPr lvl="1" eaLnBrk="1" hangingPunct="1"/>
            <a:r>
              <a:rPr lang="en-US" sz="2400" dirty="0"/>
              <a:t>Software solution</a:t>
            </a:r>
          </a:p>
          <a:p>
            <a:pPr eaLnBrk="1" hangingPunct="1"/>
            <a:r>
              <a:rPr lang="en-US" sz="2800" dirty="0"/>
              <a:t>Application should contain sufficient ILP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76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6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76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/>
              <a:t>Register Renaming by HW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Same example </a:t>
            </a:r>
            <a:r>
              <a:rPr lang="en-US" dirty="0">
                <a:solidFill>
                  <a:schemeClr val="accent6"/>
                </a:solidFill>
              </a:rPr>
              <a:t>after renaming</a:t>
            </a:r>
            <a:r>
              <a:rPr lang="en-US" dirty="0"/>
              <a:t>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dirty="0"/>
              <a:t>	</a:t>
            </a:r>
            <a:r>
              <a:rPr lang="en-US" sz="2400" dirty="0" err="1"/>
              <a:t>DIV.D</a:t>
            </a:r>
            <a:r>
              <a:rPr lang="en-US" sz="2400" dirty="0"/>
              <a:t>     </a:t>
            </a:r>
            <a:r>
              <a:rPr lang="en-US" sz="2400" dirty="0">
                <a:solidFill>
                  <a:srgbClr val="00B050"/>
                </a:solidFill>
              </a:rPr>
              <a:t>R</a:t>
            </a:r>
            <a:r>
              <a:rPr lang="en-US" sz="2400" dirty="0"/>
              <a:t>, F2, F4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err="1"/>
              <a:t>ADD.D</a:t>
            </a:r>
            <a:r>
              <a:rPr lang="en-US" sz="2400" dirty="0"/>
              <a:t>    </a:t>
            </a:r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B050"/>
                </a:solidFill>
              </a:rPr>
              <a:t>R</a:t>
            </a:r>
            <a:r>
              <a:rPr lang="en-US" sz="2400" dirty="0"/>
              <a:t>, F8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err="1"/>
              <a:t>S.D</a:t>
            </a:r>
            <a:r>
              <a:rPr lang="en-US" sz="2400" dirty="0"/>
              <a:t>          </a:t>
            </a:r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dirty="0"/>
              <a:t>, 0(R1)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err="1"/>
              <a:t>SUB.D</a:t>
            </a:r>
            <a:r>
              <a:rPr lang="en-US" sz="2400" dirty="0"/>
              <a:t>    </a:t>
            </a:r>
            <a:r>
              <a:rPr lang="en-US" sz="2400" dirty="0">
                <a:solidFill>
                  <a:srgbClr val="00B050"/>
                </a:solidFill>
              </a:rPr>
              <a:t> T</a:t>
            </a:r>
            <a:r>
              <a:rPr lang="en-US" sz="2400" dirty="0"/>
              <a:t>, F10, F14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err="1"/>
              <a:t>MUL.D</a:t>
            </a:r>
            <a:r>
              <a:rPr lang="en-US" sz="2400" dirty="0"/>
              <a:t>    </a:t>
            </a:r>
            <a:r>
              <a:rPr lang="en-US" sz="2400" dirty="0">
                <a:solidFill>
                  <a:schemeClr val="accent2"/>
                </a:solidFill>
              </a:rPr>
              <a:t>U</a:t>
            </a:r>
            <a:r>
              <a:rPr lang="en-US" sz="2400" dirty="0">
                <a:solidFill>
                  <a:srgbClr val="000099"/>
                </a:solidFill>
              </a:rPr>
              <a:t>, </a:t>
            </a:r>
            <a:r>
              <a:rPr lang="en-US" sz="2400" dirty="0"/>
              <a:t>F10, </a:t>
            </a:r>
            <a:r>
              <a:rPr lang="en-US" sz="2400" dirty="0">
                <a:solidFill>
                  <a:srgbClr val="00B050"/>
                </a:solidFill>
              </a:rPr>
              <a:t>T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>
              <a:solidFill>
                <a:srgbClr val="00B050"/>
              </a:solidFill>
            </a:endParaRPr>
          </a:p>
          <a:p>
            <a:pPr eaLnBrk="1" hangingPunct="1"/>
            <a:r>
              <a:rPr lang="en-US" sz="2400" dirty="0"/>
              <a:t>Each destination gets a new (physical) register assigned</a:t>
            </a:r>
          </a:p>
          <a:p>
            <a:pPr eaLnBrk="1" hangingPunct="1"/>
            <a:r>
              <a:rPr lang="en-US" sz="2400" dirty="0"/>
              <a:t>Now only </a:t>
            </a:r>
            <a:r>
              <a:rPr lang="en-US" sz="2400" dirty="0" err="1"/>
              <a:t>RaW</a:t>
            </a:r>
            <a:r>
              <a:rPr lang="en-US" sz="2400" dirty="0"/>
              <a:t> hazards remain, which can be strictly ordered</a:t>
            </a:r>
          </a:p>
          <a:p>
            <a:pPr eaLnBrk="1" hangingPunct="1"/>
            <a:r>
              <a:rPr lang="en-US" sz="2400" dirty="0"/>
              <a:t>We will see </a:t>
            </a:r>
            <a:r>
              <a:rPr lang="en-US" sz="2400">
                <a:solidFill>
                  <a:schemeClr val="accent6"/>
                </a:solidFill>
              </a:rPr>
              <a:t>several HW implementations</a:t>
            </a:r>
            <a:r>
              <a:rPr lang="en-US" sz="2400"/>
              <a:t> </a:t>
            </a:r>
            <a:r>
              <a:rPr lang="en-US" sz="2400" dirty="0"/>
              <a:t>of Register Renaming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sz="2000" dirty="0"/>
              <a:t>use </a:t>
            </a:r>
            <a:r>
              <a:rPr lang="en-US" sz="2000" dirty="0" err="1"/>
              <a:t>ReOrder</a:t>
            </a:r>
            <a:r>
              <a:rPr lang="en-US" sz="2000" dirty="0"/>
              <a:t> Buffer (ROB) &amp; Reservation Stations, or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sz="2000" dirty="0"/>
              <a:t>use large register file with mapping table </a:t>
            </a:r>
          </a:p>
        </p:txBody>
      </p:sp>
      <p:sp>
        <p:nvSpPr>
          <p:cNvPr id="2867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F7B6C083-9BE2-439A-B7F7-7AD8CC77A6A6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E4AD86-E395-40A4-B3E6-3C23CADAEF09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616280" y="605698"/>
            <a:ext cx="2960539" cy="230832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/>
              <a:t>Original code: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DIV.D    F0, F2, F4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ADD.D  </a:t>
            </a:r>
            <a:r>
              <a:rPr lang="en-US" dirty="0">
                <a:solidFill>
                  <a:srgbClr val="FF0000"/>
                </a:solidFill>
              </a:rPr>
              <a:t>F6</a:t>
            </a:r>
            <a:r>
              <a:rPr lang="en-US" dirty="0"/>
              <a:t>, F0, F8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S.D         </a:t>
            </a:r>
            <a:r>
              <a:rPr lang="en-US" dirty="0">
                <a:solidFill>
                  <a:srgbClr val="FF0000"/>
                </a:solidFill>
              </a:rPr>
              <a:t>F6</a:t>
            </a:r>
            <a:r>
              <a:rPr lang="en-US" dirty="0"/>
              <a:t>, 0(R1)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SUB.D   F8, F10, F14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MUL.D  </a:t>
            </a:r>
            <a:r>
              <a:rPr lang="en-US" dirty="0">
                <a:solidFill>
                  <a:srgbClr val="FF0000"/>
                </a:solidFill>
              </a:rPr>
              <a:t>F6</a:t>
            </a:r>
            <a:r>
              <a:rPr lang="en-US" dirty="0"/>
              <a:t>, F10, F8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Register Renaming with </a:t>
            </a:r>
            <a:r>
              <a:rPr lang="en-AU" dirty="0" err="1"/>
              <a:t>Tomasulo</a:t>
            </a:r>
            <a:endParaRPr lang="en-AU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08000" y="1088740"/>
            <a:ext cx="11684000" cy="5400600"/>
          </a:xfrm>
        </p:spPr>
        <p:txBody>
          <a:bodyPr/>
          <a:lstStyle/>
          <a:p>
            <a:r>
              <a:rPr lang="en-US" sz="2800" dirty="0"/>
              <a:t>Register renaming can be provided by reservation stations (RS)</a:t>
            </a:r>
          </a:p>
          <a:p>
            <a:pPr lvl="1"/>
            <a:r>
              <a:rPr lang="en-US" sz="2400" dirty="0"/>
              <a:t>Each RS </a:t>
            </a:r>
            <a:r>
              <a:rPr lang="en-US" sz="2400"/>
              <a:t>entry contains 3 fields:</a:t>
            </a:r>
            <a:endParaRPr lang="en-US" sz="2400" dirty="0"/>
          </a:p>
          <a:p>
            <a:pPr lvl="2"/>
            <a:r>
              <a:rPr lang="en-US" sz="2000" dirty="0"/>
              <a:t>Instruction</a:t>
            </a:r>
          </a:p>
          <a:p>
            <a:pPr lvl="2"/>
            <a:r>
              <a:rPr lang="en-US" sz="2000" dirty="0"/>
              <a:t>Buffered operand values (when available)</a:t>
            </a:r>
          </a:p>
          <a:p>
            <a:pPr lvl="2"/>
            <a:r>
              <a:rPr lang="en-US" sz="2000" dirty="0"/>
              <a:t>Reservation station number of instruction providing the operand values</a:t>
            </a:r>
          </a:p>
          <a:p>
            <a:r>
              <a:rPr lang="en-US" sz="2800"/>
              <a:t>Operation of RS:</a:t>
            </a:r>
            <a:endParaRPr lang="en-US" sz="2800" dirty="0"/>
          </a:p>
          <a:p>
            <a:pPr lvl="1"/>
            <a:r>
              <a:rPr lang="en-US" sz="2400" dirty="0"/>
              <a:t>RS fetches and buffers an operand as soon as it becomes available</a:t>
            </a:r>
          </a:p>
          <a:p>
            <a:pPr lvl="2"/>
            <a:r>
              <a:rPr lang="en-US" sz="2000" dirty="0"/>
              <a:t>not necessarily involving register file</a:t>
            </a:r>
          </a:p>
          <a:p>
            <a:pPr lvl="1"/>
            <a:r>
              <a:rPr lang="en-US" sz="2400" dirty="0"/>
              <a:t>Pending instructions designate the RS to which they will send their output</a:t>
            </a:r>
          </a:p>
          <a:p>
            <a:pPr lvl="2"/>
            <a:r>
              <a:rPr lang="en-US" sz="2000" dirty="0"/>
              <a:t>Result values broadcast on a result bus, called the common data bus (</a:t>
            </a:r>
            <a:r>
              <a:rPr lang="en-US" sz="2000" dirty="0" err="1"/>
              <a:t>CDB</a:t>
            </a:r>
            <a:r>
              <a:rPr lang="en-US" sz="2000" dirty="0"/>
              <a:t>)</a:t>
            </a:r>
          </a:p>
          <a:p>
            <a:pPr lvl="1"/>
            <a:r>
              <a:rPr lang="en-US" sz="2400" dirty="0"/>
              <a:t>Only the last output updates the register file</a:t>
            </a:r>
          </a:p>
          <a:p>
            <a:pPr lvl="1"/>
            <a:r>
              <a:rPr lang="en-US" sz="2400" dirty="0"/>
              <a:t>As instructions are </a:t>
            </a:r>
            <a:r>
              <a:rPr lang="en-US" sz="2400"/>
              <a:t>issued, the </a:t>
            </a:r>
            <a:r>
              <a:rPr lang="en-US" sz="2400">
                <a:solidFill>
                  <a:srgbClr val="00B050"/>
                </a:solidFill>
              </a:rPr>
              <a:t>register-IDs are </a:t>
            </a:r>
            <a:r>
              <a:rPr lang="en-US" sz="2400" dirty="0">
                <a:solidFill>
                  <a:srgbClr val="00B050"/>
                </a:solidFill>
              </a:rPr>
              <a:t>renamed </a:t>
            </a:r>
            <a:r>
              <a:rPr lang="en-US" sz="2400" dirty="0"/>
              <a:t>with the reservation station</a:t>
            </a:r>
          </a:p>
          <a:p>
            <a:pPr lvl="1"/>
            <a:r>
              <a:rPr lang="en-US" sz="2400" dirty="0"/>
              <a:t>We can have many more reservation stations than (architectural) registers</a:t>
            </a:r>
          </a:p>
        </p:txBody>
      </p:sp>
      <p:sp>
        <p:nvSpPr>
          <p:cNvPr id="297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2096-9878-4DEC-84E7-6A9DEEE99B9E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9AAB-B554-4D63-918E-AE321E4E3EB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/>
              <a:t>Example</a:t>
            </a:r>
            <a:endParaRPr lang="en-AU" dirty="0"/>
          </a:p>
        </p:txBody>
      </p:sp>
      <p:sp>
        <p:nvSpPr>
          <p:cNvPr id="3277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B6A36C7A-A3F4-4B8F-89B9-2E4FC1778C70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200609-CECC-49E3-ADE3-3D89C971F770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51684" y="80628"/>
            <a:ext cx="8273922" cy="669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B505FF6-3971-441C-AFDC-DFD002AA4600}"/>
              </a:ext>
            </a:extLst>
          </p:cNvPr>
          <p:cNvSpPr txBox="1"/>
          <p:nvPr/>
        </p:nvSpPr>
        <p:spPr>
          <a:xfrm>
            <a:off x="444741" y="1441074"/>
            <a:ext cx="22028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AU" sz="32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snapshot, </a:t>
            </a:r>
            <a:br>
              <a:rPr kumimoji="0" lang="en-AU" sz="32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AU" sz="32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first L.D </a:t>
            </a:r>
            <a:br>
              <a:rPr kumimoji="0" lang="en-AU" sz="32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AU" sz="32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just finished</a:t>
            </a:r>
            <a:endParaRPr lang="nl-NL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/>
              <a:t>Speculation  (Hardware based)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accent2"/>
                </a:solidFill>
              </a:rPr>
              <a:t>Execute instructions along predicted execution paths </a:t>
            </a:r>
            <a:r>
              <a:rPr lang="en-US" sz="2800" dirty="0"/>
              <a:t>but </a:t>
            </a:r>
            <a:r>
              <a:rPr lang="en-US" sz="2800" b="1" i="1" dirty="0">
                <a:solidFill>
                  <a:srgbClr val="FF0000"/>
                </a:solidFill>
              </a:rPr>
              <a:t>only commit the results </a:t>
            </a:r>
            <a:r>
              <a:rPr lang="en-US" sz="2800" b="1" i="1">
                <a:solidFill>
                  <a:srgbClr val="FF0000"/>
                </a:solidFill>
              </a:rPr>
              <a:t>if the prediction </a:t>
            </a:r>
            <a:r>
              <a:rPr lang="en-US" sz="2800" b="1" i="1" dirty="0">
                <a:solidFill>
                  <a:srgbClr val="FF0000"/>
                </a:solidFill>
              </a:rPr>
              <a:t>was correct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Instruction commit:  </a:t>
            </a:r>
            <a:r>
              <a:rPr lang="en-US" sz="2800" i="1" dirty="0">
                <a:solidFill>
                  <a:schemeClr val="accent2"/>
                </a:solidFill>
              </a:rPr>
              <a:t>allowing an </a:t>
            </a:r>
            <a:r>
              <a:rPr lang="en-US" sz="2800" i="1">
                <a:solidFill>
                  <a:schemeClr val="accent2"/>
                </a:solidFill>
              </a:rPr>
              <a:t>instruction to only </a:t>
            </a:r>
            <a:r>
              <a:rPr lang="en-US" sz="2800" b="1" i="1" dirty="0">
                <a:solidFill>
                  <a:schemeClr val="accent2"/>
                </a:solidFill>
              </a:rPr>
              <a:t>update</a:t>
            </a:r>
            <a:r>
              <a:rPr lang="en-US" sz="2800" i="1" dirty="0">
                <a:solidFill>
                  <a:schemeClr val="accent2"/>
                </a:solidFill>
              </a:rPr>
              <a:t> the register </a:t>
            </a:r>
            <a:r>
              <a:rPr lang="en-US" sz="2800" i="1">
                <a:solidFill>
                  <a:schemeClr val="accent2"/>
                </a:solidFill>
              </a:rPr>
              <a:t>file when </a:t>
            </a:r>
            <a:r>
              <a:rPr lang="en-US" sz="2800" i="1" dirty="0">
                <a:solidFill>
                  <a:schemeClr val="accent2"/>
                </a:solidFill>
              </a:rPr>
              <a:t>instruction is no longer speculative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Need an additional piece of hardware to prevent any irrevocable action until an instruction commits: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>
                <a:solidFill>
                  <a:schemeClr val="accent2"/>
                </a:solidFill>
              </a:rPr>
              <a:t>Reorder buffer</a:t>
            </a:r>
            <a:r>
              <a:rPr lang="en-US" sz="2400" b="1" dirty="0"/>
              <a:t>, or </a:t>
            </a:r>
            <a:r>
              <a:rPr lang="en-US" sz="2400" b="1" dirty="0">
                <a:solidFill>
                  <a:schemeClr val="accent2"/>
                </a:solidFill>
              </a:rPr>
              <a:t>Large renaming register 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B050"/>
                </a:solidFill>
              </a:rPr>
              <a:t>why? think about it?</a:t>
            </a:r>
          </a:p>
        </p:txBody>
      </p:sp>
      <p:sp>
        <p:nvSpPr>
          <p:cNvPr id="3379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4636DB38-6C38-4D97-B84E-89C93E5165F3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337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925AB1-D012-4C21-9402-037D8466737A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1D61A74-7B60-49B0-85E9-FDD19093585D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430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7C3789-AA5A-4985-BE85-31842388784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430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8556" y="0"/>
            <a:ext cx="8712120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ight Arrow 6"/>
          <p:cNvSpPr/>
          <p:nvPr/>
        </p:nvSpPr>
        <p:spPr>
          <a:xfrm rot="10800000">
            <a:off x="9493694" y="984772"/>
            <a:ext cx="648072" cy="108012"/>
          </a:xfrm>
          <a:prstGeom prst="rightArrow">
            <a:avLst/>
          </a:prstGeom>
          <a:ln w="254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105763" y="804753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</a:rPr>
              <a:t>NEW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19B031-48C8-4461-B583-F0FAA5BB0B37}"/>
              </a:ext>
            </a:extLst>
          </p:cNvPr>
          <p:cNvSpPr txBox="1"/>
          <p:nvPr/>
        </p:nvSpPr>
        <p:spPr>
          <a:xfrm>
            <a:off x="527381" y="1266744"/>
            <a:ext cx="261321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execution with</a:t>
            </a:r>
          </a:p>
          <a:p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speculation </a:t>
            </a:r>
          </a:p>
          <a:p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using RoB</a:t>
            </a:r>
            <a:endParaRPr lang="nl-NL" sz="2000"/>
          </a:p>
        </p:txBody>
      </p:sp>
      <p:sp>
        <p:nvSpPr>
          <p:cNvPr id="4301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Speculative OoO</a:t>
            </a:r>
            <a:endParaRPr lang="en-US" sz="36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/>
              <a:t>Reorder Buffer (</a:t>
            </a:r>
            <a:r>
              <a:rPr lang="en-AU" dirty="0" err="1"/>
              <a:t>RoB</a:t>
            </a:r>
            <a:r>
              <a:rPr lang="en-AU" dirty="0"/>
              <a:t>)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DEF95C8-B929-4D6B-9876-5DD380CA6652}" type="datetime1">
              <a:rPr lang="en-US" smtClean="0"/>
              <a:pPr/>
              <a:t>12/12/2021</a:t>
            </a:fld>
            <a:endParaRPr lang="en-US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7FF0BA-361B-4F71-9988-C6CA50DC77F2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F5DC0CCF-D08C-4B78-BCBD-E4EF85251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4815" y="7604"/>
            <a:ext cx="5677889" cy="439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/>
              <a:t>RoB</a:t>
            </a:r>
            <a:r>
              <a:rPr lang="en-US" dirty="0"/>
              <a:t> – holds the result of </a:t>
            </a:r>
            <a:r>
              <a:rPr lang="en-US"/>
              <a:t>instruction </a:t>
            </a:r>
            <a:br>
              <a:rPr lang="en-US"/>
            </a:br>
            <a:r>
              <a:rPr lang="en-US"/>
              <a:t>between </a:t>
            </a:r>
            <a:r>
              <a:rPr lang="en-US" dirty="0"/>
              <a:t>completion and commit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Four fields per entry:</a:t>
            </a:r>
          </a:p>
          <a:p>
            <a:pPr marL="1371600" lvl="2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Instruction type:  branch/store/register</a:t>
            </a:r>
          </a:p>
          <a:p>
            <a:pPr marL="1371600" lvl="2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Destination field:  register number</a:t>
            </a:r>
          </a:p>
          <a:p>
            <a:pPr marL="1371600" lvl="2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Value field:  output value</a:t>
            </a:r>
          </a:p>
          <a:p>
            <a:pPr marL="1371600" lvl="2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Ready field:  completed </a:t>
            </a:r>
            <a:r>
              <a:rPr lang="en-US"/>
              <a:t>execution?</a:t>
            </a:r>
          </a:p>
          <a:p>
            <a:pPr lvl="3" eaLnBrk="1" hangingPunct="1">
              <a:lnSpc>
                <a:spcPct val="90000"/>
              </a:lnSpc>
            </a:pPr>
            <a:r>
              <a:rPr lang="en-US"/>
              <a:t>is </a:t>
            </a:r>
            <a:r>
              <a:rPr lang="en-US" dirty="0"/>
              <a:t>the </a:t>
            </a:r>
            <a:r>
              <a:rPr lang="en-US"/>
              <a:t>data valid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Modify reservation stations: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Operand source-id is now </a:t>
            </a:r>
            <a:r>
              <a:rPr lang="en-US" dirty="0" err="1"/>
              <a:t>RoB</a:t>
            </a:r>
            <a:r>
              <a:rPr lang="en-US" dirty="0"/>
              <a:t> (if its producer is still in the </a:t>
            </a:r>
            <a:r>
              <a:rPr lang="en-US" dirty="0" err="1"/>
              <a:t>RoB</a:t>
            </a:r>
            <a:r>
              <a:rPr lang="en-US" dirty="0"/>
              <a:t>) instead of functional unit (</a:t>
            </a:r>
            <a:r>
              <a:rPr lang="en-US" dirty="0">
                <a:solidFill>
                  <a:srgbClr val="00B050"/>
                </a:solidFill>
              </a:rPr>
              <a:t>check yourself</a:t>
            </a:r>
            <a:r>
              <a:rPr lang="en-US" dirty="0"/>
              <a:t>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372" y="224644"/>
            <a:ext cx="3516391" cy="1404156"/>
          </a:xfrm>
        </p:spPr>
        <p:txBody>
          <a:bodyPr/>
          <a:lstStyle/>
          <a:p>
            <a:r>
              <a:rPr lang="en-US"/>
              <a:t>Reorder buffer </a:t>
            </a:r>
            <a:br>
              <a:rPr lang="en-US"/>
            </a:br>
            <a:r>
              <a:rPr lang="en-US"/>
              <a:t>in operation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B0D3B-3646-4134-8D99-39130107A423}" type="datetime1">
              <a:rPr lang="en-US" smtClean="0"/>
              <a:pPr>
                <a:defRPr/>
              </a:pPr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ECA  H.Corporaal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018720-A92C-4AF2-B0CD-FE1C99168A85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3038" y="240066"/>
            <a:ext cx="7983622" cy="63932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E8BEFEE-AC43-42F4-8689-2A20DA4D0B18}"/>
              </a:ext>
            </a:extLst>
          </p:cNvPr>
          <p:cNvSpPr txBox="1"/>
          <p:nvPr/>
        </p:nvSpPr>
        <p:spPr>
          <a:xfrm>
            <a:off x="527381" y="2060848"/>
            <a:ext cx="2456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After finishing the</a:t>
            </a:r>
            <a:br>
              <a:rPr lang="en-US">
                <a:solidFill>
                  <a:srgbClr val="0000FF"/>
                </a:solidFill>
              </a:rPr>
            </a:br>
            <a:r>
              <a:rPr lang="en-US">
                <a:solidFill>
                  <a:srgbClr val="0000FF"/>
                </a:solidFill>
              </a:rPr>
              <a:t>two loads</a:t>
            </a:r>
            <a:endParaRPr lang="nl-NL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365257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/>
              <a:t>Reorder Buffer (</a:t>
            </a:r>
            <a:r>
              <a:rPr lang="en-AU" dirty="0" err="1"/>
              <a:t>RoB</a:t>
            </a:r>
            <a:r>
              <a:rPr lang="en-AU" dirty="0"/>
              <a:t>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Register values and memory values are not written until an instruction commits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 err="1"/>
              <a:t>RoB</a:t>
            </a:r>
            <a:r>
              <a:rPr lang="en-US" dirty="0"/>
              <a:t> effectively renames </a:t>
            </a:r>
            <a:r>
              <a:rPr lang="en-US"/>
              <a:t>the destination registers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/>
              <a:t>every destination gets a new </a:t>
            </a:r>
            <a:r>
              <a:rPr lang="en-US" dirty="0"/>
              <a:t>entry in the </a:t>
            </a:r>
            <a:r>
              <a:rPr lang="en-US" dirty="0" err="1"/>
              <a:t>RoB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On </a:t>
            </a:r>
            <a:r>
              <a:rPr lang="en-US" dirty="0" err="1"/>
              <a:t>misprediction</a:t>
            </a:r>
            <a:r>
              <a:rPr lang="en-US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Speculated entries in </a:t>
            </a:r>
            <a:r>
              <a:rPr lang="en-US" dirty="0" err="1"/>
              <a:t>RoB</a:t>
            </a:r>
            <a:r>
              <a:rPr lang="en-US" dirty="0"/>
              <a:t> are cleared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Exceptions: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Not recognized/taken until it is ready </a:t>
            </a:r>
            <a:r>
              <a:rPr lang="en-US"/>
              <a:t>to commit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Precise exceptions require that ‘later’ entries in RoB  are cleared</a:t>
            </a:r>
            <a:endParaRPr lang="en-US" dirty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3584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E290830-5D65-43A9-80C3-E4112511C49E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F27F4C-FC51-4396-90CA-E5A410B6EB4E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renaming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RoB</a:t>
            </a:r>
            <a:r>
              <a:rPr lang="en-US" dirty="0"/>
              <a:t> together with the Reservation station effectively implement register renaming =&gt; avoiding </a:t>
            </a:r>
            <a:r>
              <a:rPr lang="en-US" dirty="0" err="1"/>
              <a:t>WaW</a:t>
            </a:r>
            <a:r>
              <a:rPr lang="en-US" dirty="0"/>
              <a:t> and </a:t>
            </a:r>
            <a:r>
              <a:rPr lang="en-US" dirty="0" err="1"/>
              <a:t>WaR</a:t>
            </a:r>
            <a:r>
              <a:rPr lang="en-US" dirty="0"/>
              <a:t> Hazards when reordering code</a:t>
            </a:r>
          </a:p>
          <a:p>
            <a:endParaRPr lang="en-US" dirty="0"/>
          </a:p>
          <a:p>
            <a:r>
              <a:rPr lang="en-US" dirty="0"/>
              <a:t>But...</a:t>
            </a:r>
          </a:p>
          <a:p>
            <a:pPr lvl="1"/>
            <a:r>
              <a:rPr lang="en-US" dirty="0"/>
              <a:t>there is an alternative.....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B0D3B-3646-4134-8D99-39130107A423}" type="datetime1">
              <a:rPr lang="en-US" smtClean="0"/>
              <a:pPr>
                <a:defRPr/>
              </a:pPr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ECA  H.Corporaal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018720-A92C-4AF2-B0CD-FE1C99168A85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dirty="0"/>
              <a:t>Register Renaming using </a:t>
            </a:r>
            <a:r>
              <a:rPr lang="en-GB" sz="4000" b="1" dirty="0"/>
              <a:t>RAT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dirty="0"/>
              <a:t>there’s a </a:t>
            </a:r>
            <a:r>
              <a:rPr lang="en-GB" sz="2400" i="1" dirty="0"/>
              <a:t>physical register file</a:t>
            </a:r>
            <a:r>
              <a:rPr lang="en-GB" sz="2400" dirty="0"/>
              <a:t> </a:t>
            </a:r>
            <a:r>
              <a:rPr lang="en-GB" sz="2400" b="1" dirty="0"/>
              <a:t>larger</a:t>
            </a:r>
            <a:r>
              <a:rPr lang="en-GB" sz="2400" dirty="0"/>
              <a:t> </a:t>
            </a:r>
            <a:r>
              <a:rPr lang="en-GB" sz="2400"/>
              <a:t>than </a:t>
            </a:r>
            <a:br>
              <a:rPr lang="en-GB" sz="2400"/>
            </a:br>
            <a:r>
              <a:rPr lang="en-GB" sz="2400" i="1"/>
              <a:t>logical (aka architectural)register </a:t>
            </a:r>
            <a:r>
              <a:rPr lang="en-GB" sz="2400" i="1" dirty="0"/>
              <a:t>file</a:t>
            </a:r>
            <a:endParaRPr lang="en-GB" sz="1800" i="1" dirty="0"/>
          </a:p>
          <a:p>
            <a:pPr eaLnBrk="1" hangingPunct="1"/>
            <a:r>
              <a:rPr lang="en-GB" sz="2400" b="1" i="1" dirty="0"/>
              <a:t>mapping table</a:t>
            </a:r>
            <a:r>
              <a:rPr lang="en-GB" sz="2400" dirty="0"/>
              <a:t> associates logical registers with physical register</a:t>
            </a:r>
          </a:p>
          <a:p>
            <a:pPr lvl="1" eaLnBrk="1" hangingPunct="1"/>
            <a:r>
              <a:rPr lang="en-GB" sz="2000" dirty="0"/>
              <a:t>called </a:t>
            </a:r>
            <a:r>
              <a:rPr lang="en-GB" sz="2000" b="1" dirty="0">
                <a:solidFill>
                  <a:srgbClr val="002060"/>
                </a:solidFill>
              </a:rPr>
              <a:t>RAT </a:t>
            </a:r>
            <a:r>
              <a:rPr lang="en-GB" sz="2000" b="1">
                <a:solidFill>
                  <a:srgbClr val="002060"/>
                </a:solidFill>
              </a:rPr>
              <a:t>= Register Alias </a:t>
            </a:r>
            <a:r>
              <a:rPr lang="en-GB" sz="2000" b="1" dirty="0">
                <a:solidFill>
                  <a:srgbClr val="002060"/>
                </a:solidFill>
              </a:rPr>
              <a:t>T</a:t>
            </a:r>
            <a:r>
              <a:rPr lang="en-GB" sz="2000" b="1">
                <a:solidFill>
                  <a:srgbClr val="002060"/>
                </a:solidFill>
              </a:rPr>
              <a:t>able</a:t>
            </a:r>
            <a:endParaRPr lang="en-GB" sz="2000" b="1" dirty="0">
              <a:solidFill>
                <a:srgbClr val="002060"/>
              </a:solidFill>
            </a:endParaRPr>
          </a:p>
          <a:p>
            <a:pPr eaLnBrk="1" hangingPunct="1"/>
            <a:r>
              <a:rPr lang="en-GB" sz="2400" dirty="0"/>
              <a:t>when an instruction </a:t>
            </a:r>
            <a:r>
              <a:rPr lang="en-GB" sz="2400"/>
              <a:t>is decoded:</a:t>
            </a:r>
            <a:endParaRPr lang="en-GB" sz="2400" dirty="0"/>
          </a:p>
          <a:p>
            <a:pPr lvl="1" eaLnBrk="1" hangingPunct="1"/>
            <a:r>
              <a:rPr lang="en-GB" sz="2000" dirty="0"/>
              <a:t>its physical source registers </a:t>
            </a:r>
            <a:r>
              <a:rPr lang="en-GB" sz="2000"/>
              <a:t>are </a:t>
            </a:r>
            <a:br>
              <a:rPr lang="en-GB" sz="2000"/>
            </a:br>
            <a:r>
              <a:rPr lang="en-GB" sz="2000"/>
              <a:t>obtained </a:t>
            </a:r>
            <a:r>
              <a:rPr lang="en-GB" sz="2000" dirty="0"/>
              <a:t>from mapping table</a:t>
            </a:r>
          </a:p>
          <a:p>
            <a:pPr lvl="1" eaLnBrk="1" hangingPunct="1"/>
            <a:r>
              <a:rPr lang="en-GB" sz="2000" dirty="0"/>
              <a:t>its physical </a:t>
            </a:r>
            <a:r>
              <a:rPr lang="en-GB" sz="2000"/>
              <a:t>destination </a:t>
            </a:r>
            <a:br>
              <a:rPr lang="en-GB" sz="2000"/>
            </a:br>
            <a:r>
              <a:rPr lang="en-GB" sz="2000"/>
              <a:t>register </a:t>
            </a:r>
            <a:r>
              <a:rPr lang="en-GB" sz="2000" dirty="0"/>
              <a:t>is obtained </a:t>
            </a:r>
            <a:r>
              <a:rPr lang="en-GB" sz="2000"/>
              <a:t>from </a:t>
            </a:r>
            <a:br>
              <a:rPr lang="en-GB" sz="2000"/>
            </a:br>
            <a:r>
              <a:rPr lang="en-GB" sz="2000"/>
              <a:t>a </a:t>
            </a:r>
            <a:r>
              <a:rPr lang="en-GB" sz="2000" i="1" dirty="0"/>
              <a:t>free list</a:t>
            </a:r>
            <a:endParaRPr lang="en-GB" sz="2000" dirty="0"/>
          </a:p>
          <a:p>
            <a:pPr lvl="1" eaLnBrk="1" hangingPunct="1"/>
            <a:r>
              <a:rPr lang="en-GB" sz="2000" dirty="0"/>
              <a:t>mapping table is updated</a:t>
            </a:r>
          </a:p>
        </p:txBody>
      </p:sp>
      <p:sp>
        <p:nvSpPr>
          <p:cNvPr id="3686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2F60D673-40F7-4FCE-89E2-CF43034A8484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4B4292-93CE-424F-A074-2199AC6BFF70}" type="slidenum">
              <a:rPr lang="en-US" smtClean="0"/>
              <a:pPr/>
              <a:t>39</a:t>
            </a:fld>
            <a:endParaRPr lang="en-US"/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396283" y="3392821"/>
            <a:ext cx="3571876" cy="3384551"/>
            <a:chOff x="608" y="2063"/>
            <a:chExt cx="2250" cy="2132"/>
          </a:xfrm>
        </p:grpSpPr>
        <p:sp>
          <p:nvSpPr>
            <p:cNvPr id="36894" name="Rectangle 4"/>
            <p:cNvSpPr>
              <a:spLocks noChangeArrowheads="1"/>
            </p:cNvSpPr>
            <p:nvPr/>
          </p:nvSpPr>
          <p:spPr bwMode="auto">
            <a:xfrm>
              <a:off x="2024" y="2323"/>
              <a:ext cx="576" cy="288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95" name="Rectangle 5"/>
            <p:cNvSpPr>
              <a:spLocks noChangeArrowheads="1"/>
            </p:cNvSpPr>
            <p:nvPr/>
          </p:nvSpPr>
          <p:spPr bwMode="auto">
            <a:xfrm>
              <a:off x="2024" y="2611"/>
              <a:ext cx="576" cy="288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96" name="Rectangle 6"/>
            <p:cNvSpPr>
              <a:spLocks noChangeArrowheads="1"/>
            </p:cNvSpPr>
            <p:nvPr/>
          </p:nvSpPr>
          <p:spPr bwMode="auto">
            <a:xfrm>
              <a:off x="2024" y="2899"/>
              <a:ext cx="576" cy="288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97" name="Rectangle 7"/>
            <p:cNvSpPr>
              <a:spLocks noChangeArrowheads="1"/>
            </p:cNvSpPr>
            <p:nvPr/>
          </p:nvSpPr>
          <p:spPr bwMode="auto">
            <a:xfrm>
              <a:off x="2024" y="3187"/>
              <a:ext cx="576" cy="288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98" name="Rectangle 8"/>
            <p:cNvSpPr>
              <a:spLocks noChangeArrowheads="1"/>
            </p:cNvSpPr>
            <p:nvPr/>
          </p:nvSpPr>
          <p:spPr bwMode="auto">
            <a:xfrm>
              <a:off x="2024" y="3475"/>
              <a:ext cx="576" cy="288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99" name="Rectangle 9"/>
            <p:cNvSpPr>
              <a:spLocks noChangeArrowheads="1"/>
            </p:cNvSpPr>
            <p:nvPr/>
          </p:nvSpPr>
          <p:spPr bwMode="auto">
            <a:xfrm>
              <a:off x="2024" y="3907"/>
              <a:ext cx="576" cy="288"/>
            </a:xfrm>
            <a:prstGeom prst="rect">
              <a:avLst/>
            </a:prstGeom>
            <a:solidFill>
              <a:srgbClr val="CCFF66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900" name="Text Box 10"/>
            <p:cNvSpPr txBox="1">
              <a:spLocks noChangeArrowheads="1"/>
            </p:cNvSpPr>
            <p:nvPr/>
          </p:nvSpPr>
          <p:spPr bwMode="auto">
            <a:xfrm>
              <a:off x="1700" y="2063"/>
              <a:ext cx="1158" cy="23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 dirty="0" err="1">
                  <a:solidFill>
                    <a:srgbClr val="003399"/>
                  </a:solidFill>
                  <a:latin typeface="Courier New" pitchFamily="49" charset="0"/>
                </a:rPr>
                <a:t>addi</a:t>
              </a:r>
              <a:r>
                <a:rPr lang="en-GB" sz="1800" b="1" dirty="0">
                  <a:solidFill>
                    <a:srgbClr val="003399"/>
                  </a:solidFill>
                  <a:latin typeface="Courier New" pitchFamily="49" charset="0"/>
                </a:rPr>
                <a:t> r3,r3,4</a:t>
              </a:r>
            </a:p>
          </p:txBody>
        </p:sp>
        <p:sp>
          <p:nvSpPr>
            <p:cNvPr id="36901" name="Text Box 11"/>
            <p:cNvSpPr txBox="1">
              <a:spLocks noChangeArrowheads="1"/>
            </p:cNvSpPr>
            <p:nvPr/>
          </p:nvSpPr>
          <p:spPr bwMode="auto">
            <a:xfrm>
              <a:off x="2171" y="2371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R8</a:t>
              </a:r>
            </a:p>
          </p:txBody>
        </p:sp>
        <p:sp>
          <p:nvSpPr>
            <p:cNvPr id="36902" name="Text Box 12"/>
            <p:cNvSpPr txBox="1">
              <a:spLocks noChangeArrowheads="1"/>
            </p:cNvSpPr>
            <p:nvPr/>
          </p:nvSpPr>
          <p:spPr bwMode="auto">
            <a:xfrm>
              <a:off x="2168" y="2659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R7</a:t>
              </a:r>
            </a:p>
          </p:txBody>
        </p:sp>
        <p:sp>
          <p:nvSpPr>
            <p:cNvPr id="36903" name="Text Box 13"/>
            <p:cNvSpPr txBox="1">
              <a:spLocks noChangeArrowheads="1"/>
            </p:cNvSpPr>
            <p:nvPr/>
          </p:nvSpPr>
          <p:spPr bwMode="auto">
            <a:xfrm>
              <a:off x="2165" y="2947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R5</a:t>
              </a:r>
            </a:p>
          </p:txBody>
        </p:sp>
        <p:sp>
          <p:nvSpPr>
            <p:cNvPr id="36904" name="Text Box 14"/>
            <p:cNvSpPr txBox="1">
              <a:spLocks noChangeArrowheads="1"/>
            </p:cNvSpPr>
            <p:nvPr/>
          </p:nvSpPr>
          <p:spPr bwMode="auto">
            <a:xfrm>
              <a:off x="2162" y="3235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R1</a:t>
              </a:r>
            </a:p>
          </p:txBody>
        </p:sp>
        <p:sp>
          <p:nvSpPr>
            <p:cNvPr id="36905" name="Text Box 15"/>
            <p:cNvSpPr txBox="1">
              <a:spLocks noChangeArrowheads="1"/>
            </p:cNvSpPr>
            <p:nvPr/>
          </p:nvSpPr>
          <p:spPr bwMode="auto">
            <a:xfrm>
              <a:off x="2159" y="3523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R9</a:t>
              </a:r>
            </a:p>
          </p:txBody>
        </p:sp>
        <p:sp>
          <p:nvSpPr>
            <p:cNvPr id="36906" name="Text Box 16"/>
            <p:cNvSpPr txBox="1">
              <a:spLocks noChangeArrowheads="1"/>
            </p:cNvSpPr>
            <p:nvPr/>
          </p:nvSpPr>
          <p:spPr bwMode="auto">
            <a:xfrm>
              <a:off x="2039" y="3955"/>
              <a:ext cx="546" cy="231"/>
            </a:xfrm>
            <a:prstGeom prst="rect">
              <a:avLst/>
            </a:prstGeom>
            <a:solidFill>
              <a:srgbClr val="CCFF66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R2 R6</a:t>
              </a:r>
            </a:p>
          </p:txBody>
        </p:sp>
        <p:sp>
          <p:nvSpPr>
            <p:cNvPr id="36907" name="Text Box 30"/>
            <p:cNvSpPr txBox="1">
              <a:spLocks noChangeArrowheads="1"/>
            </p:cNvSpPr>
            <p:nvPr/>
          </p:nvSpPr>
          <p:spPr bwMode="auto">
            <a:xfrm>
              <a:off x="1180" y="2064"/>
              <a:ext cx="60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GB" sz="1800" b="1">
                  <a:solidFill>
                    <a:srgbClr val="FF0000"/>
                  </a:solidFill>
                  <a:latin typeface="Arial" charset="0"/>
                </a:rPr>
                <a:t>before:</a:t>
              </a:r>
            </a:p>
          </p:txBody>
        </p:sp>
        <p:sp>
          <p:nvSpPr>
            <p:cNvPr id="36908" name="Text Box 31"/>
            <p:cNvSpPr txBox="1">
              <a:spLocks noChangeArrowheads="1"/>
            </p:cNvSpPr>
            <p:nvPr/>
          </p:nvSpPr>
          <p:spPr bwMode="auto">
            <a:xfrm>
              <a:off x="672" y="2266"/>
              <a:ext cx="1140" cy="40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GB" sz="1800" b="1">
                  <a:latin typeface="Arial" charset="0"/>
                </a:rPr>
                <a:t>current </a:t>
              </a:r>
            </a:p>
            <a:p>
              <a:pPr algn="r" eaLnBrk="0" hangingPunct="0"/>
              <a:r>
                <a:rPr lang="en-GB" sz="1800" b="1">
                  <a:latin typeface="Arial" charset="0"/>
                </a:rPr>
                <a:t>mapping table:</a:t>
              </a:r>
            </a:p>
          </p:txBody>
        </p:sp>
        <p:sp>
          <p:nvSpPr>
            <p:cNvPr id="36909" name="Text Box 32"/>
            <p:cNvSpPr txBox="1">
              <a:spLocks noChangeArrowheads="1"/>
            </p:cNvSpPr>
            <p:nvPr/>
          </p:nvSpPr>
          <p:spPr bwMode="auto">
            <a:xfrm>
              <a:off x="608" y="3936"/>
              <a:ext cx="1212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GB" sz="1800" b="1">
                  <a:latin typeface="Arial" charset="0"/>
                </a:rPr>
                <a:t>current free list:</a:t>
              </a:r>
            </a:p>
          </p:txBody>
        </p:sp>
        <p:sp>
          <p:nvSpPr>
            <p:cNvPr id="36910" name="Text Box 36"/>
            <p:cNvSpPr txBox="1">
              <a:spLocks noChangeArrowheads="1"/>
            </p:cNvSpPr>
            <p:nvPr/>
          </p:nvSpPr>
          <p:spPr bwMode="auto">
            <a:xfrm>
              <a:off x="1784" y="2361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r0</a:t>
              </a:r>
            </a:p>
          </p:txBody>
        </p:sp>
        <p:sp>
          <p:nvSpPr>
            <p:cNvPr id="36911" name="Text Box 37"/>
            <p:cNvSpPr txBox="1">
              <a:spLocks noChangeArrowheads="1"/>
            </p:cNvSpPr>
            <p:nvPr/>
          </p:nvSpPr>
          <p:spPr bwMode="auto">
            <a:xfrm>
              <a:off x="1781" y="2649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r1</a:t>
              </a:r>
            </a:p>
          </p:txBody>
        </p:sp>
        <p:sp>
          <p:nvSpPr>
            <p:cNvPr id="36912" name="Text Box 38"/>
            <p:cNvSpPr txBox="1">
              <a:spLocks noChangeArrowheads="1"/>
            </p:cNvSpPr>
            <p:nvPr/>
          </p:nvSpPr>
          <p:spPr bwMode="auto">
            <a:xfrm>
              <a:off x="1778" y="2937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r2</a:t>
              </a:r>
            </a:p>
          </p:txBody>
        </p:sp>
        <p:sp>
          <p:nvSpPr>
            <p:cNvPr id="36913" name="Text Box 39"/>
            <p:cNvSpPr txBox="1">
              <a:spLocks noChangeArrowheads="1"/>
            </p:cNvSpPr>
            <p:nvPr/>
          </p:nvSpPr>
          <p:spPr bwMode="auto">
            <a:xfrm>
              <a:off x="1775" y="3225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r3</a:t>
              </a:r>
            </a:p>
          </p:txBody>
        </p:sp>
        <p:sp>
          <p:nvSpPr>
            <p:cNvPr id="36914" name="Text Box 40"/>
            <p:cNvSpPr txBox="1">
              <a:spLocks noChangeArrowheads="1"/>
            </p:cNvSpPr>
            <p:nvPr/>
          </p:nvSpPr>
          <p:spPr bwMode="auto">
            <a:xfrm>
              <a:off x="1772" y="3513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r4</a:t>
              </a:r>
            </a:p>
          </p:txBody>
        </p:sp>
      </p:grp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8069758" y="3392821"/>
            <a:ext cx="3498850" cy="3384551"/>
            <a:chOff x="3132" y="2063"/>
            <a:chExt cx="2204" cy="2132"/>
          </a:xfrm>
        </p:grpSpPr>
        <p:sp>
          <p:nvSpPr>
            <p:cNvPr id="36873" name="Rectangle 17"/>
            <p:cNvSpPr>
              <a:spLocks noChangeArrowheads="1"/>
            </p:cNvSpPr>
            <p:nvPr/>
          </p:nvSpPr>
          <p:spPr bwMode="auto">
            <a:xfrm>
              <a:off x="4517" y="2323"/>
              <a:ext cx="576" cy="288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74" name="Rectangle 18"/>
            <p:cNvSpPr>
              <a:spLocks noChangeArrowheads="1"/>
            </p:cNvSpPr>
            <p:nvPr/>
          </p:nvSpPr>
          <p:spPr bwMode="auto">
            <a:xfrm>
              <a:off x="4517" y="2611"/>
              <a:ext cx="576" cy="288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75" name="Rectangle 19"/>
            <p:cNvSpPr>
              <a:spLocks noChangeArrowheads="1"/>
            </p:cNvSpPr>
            <p:nvPr/>
          </p:nvSpPr>
          <p:spPr bwMode="auto">
            <a:xfrm>
              <a:off x="4517" y="2899"/>
              <a:ext cx="576" cy="288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76" name="Rectangle 20"/>
            <p:cNvSpPr>
              <a:spLocks noChangeArrowheads="1"/>
            </p:cNvSpPr>
            <p:nvPr/>
          </p:nvSpPr>
          <p:spPr bwMode="auto">
            <a:xfrm>
              <a:off x="4517" y="3187"/>
              <a:ext cx="576" cy="288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77" name="Rectangle 21"/>
            <p:cNvSpPr>
              <a:spLocks noChangeArrowheads="1"/>
            </p:cNvSpPr>
            <p:nvPr/>
          </p:nvSpPr>
          <p:spPr bwMode="auto">
            <a:xfrm>
              <a:off x="4517" y="3475"/>
              <a:ext cx="576" cy="288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78" name="Rectangle 22"/>
            <p:cNvSpPr>
              <a:spLocks noChangeArrowheads="1"/>
            </p:cNvSpPr>
            <p:nvPr/>
          </p:nvSpPr>
          <p:spPr bwMode="auto">
            <a:xfrm>
              <a:off x="4517" y="3907"/>
              <a:ext cx="576" cy="288"/>
            </a:xfrm>
            <a:prstGeom prst="rect">
              <a:avLst/>
            </a:prstGeom>
            <a:solidFill>
              <a:srgbClr val="CCFF66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79" name="Text Box 23"/>
            <p:cNvSpPr txBox="1">
              <a:spLocks noChangeArrowheads="1"/>
            </p:cNvSpPr>
            <p:nvPr/>
          </p:nvSpPr>
          <p:spPr bwMode="auto">
            <a:xfrm>
              <a:off x="4178" y="2063"/>
              <a:ext cx="1158" cy="23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 dirty="0" err="1">
                  <a:solidFill>
                    <a:srgbClr val="003399"/>
                  </a:solidFill>
                  <a:latin typeface="Courier New" pitchFamily="49" charset="0"/>
                </a:rPr>
                <a:t>addi</a:t>
              </a:r>
              <a:r>
                <a:rPr lang="en-GB" sz="1800" b="1" dirty="0">
                  <a:solidFill>
                    <a:srgbClr val="003399"/>
                  </a:solidFill>
                  <a:latin typeface="Courier New" pitchFamily="49" charset="0"/>
                </a:rPr>
                <a:t> R2,R1,4</a:t>
              </a:r>
            </a:p>
          </p:txBody>
        </p:sp>
        <p:sp>
          <p:nvSpPr>
            <p:cNvPr id="36880" name="Text Box 24"/>
            <p:cNvSpPr txBox="1">
              <a:spLocks noChangeArrowheads="1"/>
            </p:cNvSpPr>
            <p:nvPr/>
          </p:nvSpPr>
          <p:spPr bwMode="auto">
            <a:xfrm>
              <a:off x="4664" y="2371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R8</a:t>
              </a:r>
            </a:p>
          </p:txBody>
        </p:sp>
        <p:sp>
          <p:nvSpPr>
            <p:cNvPr id="36881" name="Text Box 25"/>
            <p:cNvSpPr txBox="1">
              <a:spLocks noChangeArrowheads="1"/>
            </p:cNvSpPr>
            <p:nvPr/>
          </p:nvSpPr>
          <p:spPr bwMode="auto">
            <a:xfrm>
              <a:off x="4661" y="2659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R7</a:t>
              </a:r>
            </a:p>
          </p:txBody>
        </p:sp>
        <p:sp>
          <p:nvSpPr>
            <p:cNvPr id="36882" name="Text Box 26"/>
            <p:cNvSpPr txBox="1">
              <a:spLocks noChangeArrowheads="1"/>
            </p:cNvSpPr>
            <p:nvPr/>
          </p:nvSpPr>
          <p:spPr bwMode="auto">
            <a:xfrm>
              <a:off x="4658" y="2947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R5</a:t>
              </a:r>
            </a:p>
          </p:txBody>
        </p:sp>
        <p:sp>
          <p:nvSpPr>
            <p:cNvPr id="36883" name="Text Box 27"/>
            <p:cNvSpPr txBox="1">
              <a:spLocks noChangeArrowheads="1"/>
            </p:cNvSpPr>
            <p:nvPr/>
          </p:nvSpPr>
          <p:spPr bwMode="auto">
            <a:xfrm>
              <a:off x="4655" y="3235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R2</a:t>
              </a:r>
            </a:p>
          </p:txBody>
        </p:sp>
        <p:sp>
          <p:nvSpPr>
            <p:cNvPr id="36884" name="Text Box 28"/>
            <p:cNvSpPr txBox="1">
              <a:spLocks noChangeArrowheads="1"/>
            </p:cNvSpPr>
            <p:nvPr/>
          </p:nvSpPr>
          <p:spPr bwMode="auto">
            <a:xfrm>
              <a:off x="4652" y="3523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R9</a:t>
              </a:r>
            </a:p>
          </p:txBody>
        </p:sp>
        <p:sp>
          <p:nvSpPr>
            <p:cNvPr id="36885" name="Text Box 29"/>
            <p:cNvSpPr txBox="1">
              <a:spLocks noChangeArrowheads="1"/>
            </p:cNvSpPr>
            <p:nvPr/>
          </p:nvSpPr>
          <p:spPr bwMode="auto">
            <a:xfrm>
              <a:off x="4532" y="3955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R6</a:t>
              </a:r>
            </a:p>
          </p:txBody>
        </p:sp>
        <p:sp>
          <p:nvSpPr>
            <p:cNvPr id="36886" name="Text Box 33"/>
            <p:cNvSpPr txBox="1">
              <a:spLocks noChangeArrowheads="1"/>
            </p:cNvSpPr>
            <p:nvPr/>
          </p:nvSpPr>
          <p:spPr bwMode="auto">
            <a:xfrm>
              <a:off x="3796" y="2064"/>
              <a:ext cx="476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GB" sz="1800" b="1">
                  <a:solidFill>
                    <a:srgbClr val="FF0000"/>
                  </a:solidFill>
                  <a:latin typeface="Arial" charset="0"/>
                </a:rPr>
                <a:t>after:</a:t>
              </a:r>
            </a:p>
          </p:txBody>
        </p:sp>
        <p:sp>
          <p:nvSpPr>
            <p:cNvPr id="36887" name="Text Box 34"/>
            <p:cNvSpPr txBox="1">
              <a:spLocks noChangeArrowheads="1"/>
            </p:cNvSpPr>
            <p:nvPr/>
          </p:nvSpPr>
          <p:spPr bwMode="auto">
            <a:xfrm>
              <a:off x="3132" y="2266"/>
              <a:ext cx="1140" cy="40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GB" sz="1800" b="1">
                  <a:latin typeface="Arial" charset="0"/>
                </a:rPr>
                <a:t>updated</a:t>
              </a:r>
            </a:p>
            <a:p>
              <a:pPr algn="r" eaLnBrk="0" hangingPunct="0"/>
              <a:r>
                <a:rPr lang="en-GB" sz="1800" b="1">
                  <a:latin typeface="Arial" charset="0"/>
                </a:rPr>
                <a:t>mapping table:</a:t>
              </a:r>
            </a:p>
          </p:txBody>
        </p:sp>
        <p:sp>
          <p:nvSpPr>
            <p:cNvPr id="36888" name="Text Box 35"/>
            <p:cNvSpPr txBox="1">
              <a:spLocks noChangeArrowheads="1"/>
            </p:cNvSpPr>
            <p:nvPr/>
          </p:nvSpPr>
          <p:spPr bwMode="auto">
            <a:xfrm>
              <a:off x="3284" y="3936"/>
              <a:ext cx="996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GB" sz="1800" b="1">
                  <a:latin typeface="Arial" charset="0"/>
                </a:rPr>
                <a:t>new free list:</a:t>
              </a:r>
            </a:p>
          </p:txBody>
        </p:sp>
        <p:sp>
          <p:nvSpPr>
            <p:cNvPr id="36889" name="Text Box 41"/>
            <p:cNvSpPr txBox="1">
              <a:spLocks noChangeArrowheads="1"/>
            </p:cNvSpPr>
            <p:nvPr/>
          </p:nvSpPr>
          <p:spPr bwMode="auto">
            <a:xfrm>
              <a:off x="4280" y="2361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r0</a:t>
              </a:r>
            </a:p>
          </p:txBody>
        </p:sp>
        <p:sp>
          <p:nvSpPr>
            <p:cNvPr id="36890" name="Text Box 42"/>
            <p:cNvSpPr txBox="1">
              <a:spLocks noChangeArrowheads="1"/>
            </p:cNvSpPr>
            <p:nvPr/>
          </p:nvSpPr>
          <p:spPr bwMode="auto">
            <a:xfrm>
              <a:off x="4277" y="2649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r1</a:t>
              </a:r>
            </a:p>
          </p:txBody>
        </p:sp>
        <p:sp>
          <p:nvSpPr>
            <p:cNvPr id="36891" name="Text Box 43"/>
            <p:cNvSpPr txBox="1">
              <a:spLocks noChangeArrowheads="1"/>
            </p:cNvSpPr>
            <p:nvPr/>
          </p:nvSpPr>
          <p:spPr bwMode="auto">
            <a:xfrm>
              <a:off x="4274" y="2937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r2</a:t>
              </a:r>
            </a:p>
          </p:txBody>
        </p:sp>
        <p:sp>
          <p:nvSpPr>
            <p:cNvPr id="36892" name="Text Box 44"/>
            <p:cNvSpPr txBox="1">
              <a:spLocks noChangeArrowheads="1"/>
            </p:cNvSpPr>
            <p:nvPr/>
          </p:nvSpPr>
          <p:spPr bwMode="auto">
            <a:xfrm>
              <a:off x="4271" y="3225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r3</a:t>
              </a:r>
            </a:p>
          </p:txBody>
        </p:sp>
        <p:sp>
          <p:nvSpPr>
            <p:cNvPr id="36893" name="Text Box 45"/>
            <p:cNvSpPr txBox="1">
              <a:spLocks noChangeArrowheads="1"/>
            </p:cNvSpPr>
            <p:nvPr/>
          </p:nvSpPr>
          <p:spPr bwMode="auto">
            <a:xfrm>
              <a:off x="4268" y="3513"/>
              <a:ext cx="28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1800" b="1">
                  <a:solidFill>
                    <a:srgbClr val="003399"/>
                  </a:solidFill>
                  <a:latin typeface="Courier New" pitchFamily="49" charset="0"/>
                </a:rPr>
                <a:t>r4</a:t>
              </a: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7B0D0871-2982-4298-ABE3-84C2E3CF1517}"/>
              </a:ext>
            </a:extLst>
          </p:cNvPr>
          <p:cNvSpPr/>
          <p:nvPr/>
        </p:nvSpPr>
        <p:spPr>
          <a:xfrm>
            <a:off x="9658781" y="368660"/>
            <a:ext cx="577679" cy="10590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B8C92D5-5836-4699-8BBA-BAE05EEE6ED2}"/>
              </a:ext>
            </a:extLst>
          </p:cNvPr>
          <p:cNvSpPr/>
          <p:nvPr/>
        </p:nvSpPr>
        <p:spPr>
          <a:xfrm>
            <a:off x="10517434" y="368660"/>
            <a:ext cx="665412" cy="23905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05709F-DC6E-4DA6-9928-F96B582DEE90}"/>
              </a:ext>
            </a:extLst>
          </p:cNvPr>
          <p:cNvSpPr txBox="1"/>
          <p:nvPr/>
        </p:nvSpPr>
        <p:spPr>
          <a:xfrm>
            <a:off x="9864242" y="584064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ri</a:t>
            </a:r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7391AE-46DC-42DF-9C7D-6E98AEF72807}"/>
              </a:ext>
            </a:extLst>
          </p:cNvPr>
          <p:cNvSpPr txBox="1"/>
          <p:nvPr/>
        </p:nvSpPr>
        <p:spPr>
          <a:xfrm>
            <a:off x="10517434" y="631405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Ri</a:t>
            </a:r>
            <a:endParaRPr lang="nl-NL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870867-3FD0-48D7-AC2C-16C9354E3E27}"/>
              </a:ext>
            </a:extLst>
          </p:cNvPr>
          <p:cNvSpPr txBox="1"/>
          <p:nvPr/>
        </p:nvSpPr>
        <p:spPr>
          <a:xfrm>
            <a:off x="9438833" y="1376306"/>
            <a:ext cx="954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rgbClr val="0000FF"/>
                </a:solidFill>
              </a:rPr>
              <a:t>Logic RF</a:t>
            </a:r>
            <a:endParaRPr lang="nl-NL" sz="1600" i="1">
              <a:solidFill>
                <a:srgbClr val="0000FF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B47E8B2-A139-4296-A6D0-1E9EAB48161C}"/>
              </a:ext>
            </a:extLst>
          </p:cNvPr>
          <p:cNvSpPr txBox="1"/>
          <p:nvPr/>
        </p:nvSpPr>
        <p:spPr>
          <a:xfrm>
            <a:off x="10268446" y="2692011"/>
            <a:ext cx="1194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rgbClr val="0000FF"/>
                </a:solidFill>
              </a:rPr>
              <a:t>Physical RF</a:t>
            </a:r>
            <a:endParaRPr lang="nl-NL" sz="1600" i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6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6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8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68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68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Single Issue RISC vs Superscalar</a:t>
            </a:r>
          </a:p>
        </p:txBody>
      </p:sp>
      <p:sp>
        <p:nvSpPr>
          <p:cNvPr id="14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0" y="6629400"/>
            <a:ext cx="1219200" cy="228600"/>
          </a:xfrm>
          <a:noFill/>
        </p:spPr>
        <p:txBody>
          <a:bodyPr/>
          <a:lstStyle/>
          <a:p>
            <a:fld id="{2F030797-F1CB-46CE-BB29-D9EB6A397129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14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19200" y="6629400"/>
            <a:ext cx="2895600" cy="228600"/>
          </a:xfrm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14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87000" y="6622259"/>
            <a:ext cx="1905000" cy="228600"/>
          </a:xfrm>
          <a:noFill/>
        </p:spPr>
        <p:txBody>
          <a:bodyPr/>
          <a:lstStyle/>
          <a:p>
            <a:fld id="{A2272FBE-4B56-4296-B32B-3B848AB77D6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50" name="Rectangle 2"/>
          <p:cNvSpPr txBox="1">
            <a:spLocks noChangeArrowheads="1"/>
          </p:cNvSpPr>
          <p:nvPr/>
        </p:nvSpPr>
        <p:spPr bwMode="auto">
          <a:xfrm>
            <a:off x="395536" y="224644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kern="0"/>
          </a:p>
        </p:txBody>
      </p:sp>
      <p:grpSp>
        <p:nvGrpSpPr>
          <p:cNvPr id="151" name="Group 227"/>
          <p:cNvGrpSpPr>
            <a:grpSpLocks/>
          </p:cNvGrpSpPr>
          <p:nvPr/>
        </p:nvGrpSpPr>
        <p:grpSpPr bwMode="auto">
          <a:xfrm>
            <a:off x="182563" y="1143000"/>
            <a:ext cx="3522662" cy="5521325"/>
            <a:chOff x="115" y="720"/>
            <a:chExt cx="2219" cy="3478"/>
          </a:xfrm>
        </p:grpSpPr>
        <p:grpSp>
          <p:nvGrpSpPr>
            <p:cNvPr id="152" name="Group 63"/>
            <p:cNvGrpSpPr>
              <a:grpSpLocks/>
            </p:cNvGrpSpPr>
            <p:nvPr/>
          </p:nvGrpSpPr>
          <p:grpSpPr bwMode="auto">
            <a:xfrm>
              <a:off x="595" y="720"/>
              <a:ext cx="720" cy="288"/>
              <a:chOff x="432" y="912"/>
              <a:chExt cx="720" cy="288"/>
            </a:xfrm>
          </p:grpSpPr>
          <p:sp>
            <p:nvSpPr>
              <p:cNvPr id="212" name="Rectangle 64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3" name="Text Box 65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53" name="Group 66"/>
            <p:cNvGrpSpPr>
              <a:grpSpLocks/>
            </p:cNvGrpSpPr>
            <p:nvPr/>
          </p:nvGrpSpPr>
          <p:grpSpPr bwMode="auto">
            <a:xfrm>
              <a:off x="595" y="912"/>
              <a:ext cx="720" cy="288"/>
              <a:chOff x="432" y="912"/>
              <a:chExt cx="720" cy="288"/>
            </a:xfrm>
          </p:grpSpPr>
          <p:sp>
            <p:nvSpPr>
              <p:cNvPr id="210" name="Rectangle 67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1" name="Text Box 68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54" name="Group 69"/>
            <p:cNvGrpSpPr>
              <a:grpSpLocks/>
            </p:cNvGrpSpPr>
            <p:nvPr/>
          </p:nvGrpSpPr>
          <p:grpSpPr bwMode="auto">
            <a:xfrm>
              <a:off x="595" y="1104"/>
              <a:ext cx="720" cy="288"/>
              <a:chOff x="432" y="912"/>
              <a:chExt cx="720" cy="288"/>
            </a:xfrm>
          </p:grpSpPr>
          <p:sp>
            <p:nvSpPr>
              <p:cNvPr id="208" name="Rectangle 70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9" name="Text Box 71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55" name="Group 72"/>
            <p:cNvGrpSpPr>
              <a:grpSpLocks/>
            </p:cNvGrpSpPr>
            <p:nvPr/>
          </p:nvGrpSpPr>
          <p:grpSpPr bwMode="auto">
            <a:xfrm>
              <a:off x="595" y="1296"/>
              <a:ext cx="720" cy="288"/>
              <a:chOff x="432" y="912"/>
              <a:chExt cx="720" cy="288"/>
            </a:xfrm>
          </p:grpSpPr>
          <p:sp>
            <p:nvSpPr>
              <p:cNvPr id="206" name="Rectangle 73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7" name="Text Box 74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56" name="Group 75"/>
            <p:cNvGrpSpPr>
              <a:grpSpLocks/>
            </p:cNvGrpSpPr>
            <p:nvPr/>
          </p:nvGrpSpPr>
          <p:grpSpPr bwMode="auto">
            <a:xfrm>
              <a:off x="595" y="1488"/>
              <a:ext cx="720" cy="288"/>
              <a:chOff x="432" y="912"/>
              <a:chExt cx="720" cy="288"/>
            </a:xfrm>
          </p:grpSpPr>
          <p:sp>
            <p:nvSpPr>
              <p:cNvPr id="204" name="Rectangle 76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5" name="Text Box 77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57" name="Group 78"/>
            <p:cNvGrpSpPr>
              <a:grpSpLocks/>
            </p:cNvGrpSpPr>
            <p:nvPr/>
          </p:nvGrpSpPr>
          <p:grpSpPr bwMode="auto">
            <a:xfrm>
              <a:off x="595" y="1680"/>
              <a:ext cx="720" cy="288"/>
              <a:chOff x="432" y="912"/>
              <a:chExt cx="720" cy="288"/>
            </a:xfrm>
          </p:grpSpPr>
          <p:sp>
            <p:nvSpPr>
              <p:cNvPr id="202" name="Rectangle 79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3" name="Text Box 80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58" name="Group 81"/>
            <p:cNvGrpSpPr>
              <a:grpSpLocks/>
            </p:cNvGrpSpPr>
            <p:nvPr/>
          </p:nvGrpSpPr>
          <p:grpSpPr bwMode="auto">
            <a:xfrm>
              <a:off x="595" y="1872"/>
              <a:ext cx="720" cy="288"/>
              <a:chOff x="432" y="912"/>
              <a:chExt cx="720" cy="288"/>
            </a:xfrm>
          </p:grpSpPr>
          <p:sp>
            <p:nvSpPr>
              <p:cNvPr id="200" name="Rectangle 82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1" name="Text Box 83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59" name="Group 84"/>
            <p:cNvGrpSpPr>
              <a:grpSpLocks/>
            </p:cNvGrpSpPr>
            <p:nvPr/>
          </p:nvGrpSpPr>
          <p:grpSpPr bwMode="auto">
            <a:xfrm>
              <a:off x="595" y="2064"/>
              <a:ext cx="720" cy="288"/>
              <a:chOff x="432" y="912"/>
              <a:chExt cx="720" cy="288"/>
            </a:xfrm>
          </p:grpSpPr>
          <p:sp>
            <p:nvSpPr>
              <p:cNvPr id="198" name="Rectangle 85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9" name="Text Box 86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60" name="Group 87"/>
            <p:cNvGrpSpPr>
              <a:grpSpLocks/>
            </p:cNvGrpSpPr>
            <p:nvPr/>
          </p:nvGrpSpPr>
          <p:grpSpPr bwMode="auto">
            <a:xfrm>
              <a:off x="595" y="2256"/>
              <a:ext cx="720" cy="288"/>
              <a:chOff x="432" y="912"/>
              <a:chExt cx="720" cy="288"/>
            </a:xfrm>
          </p:grpSpPr>
          <p:sp>
            <p:nvSpPr>
              <p:cNvPr id="196" name="Rectangle 88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7" name="Text Box 89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61" name="Group 90"/>
            <p:cNvGrpSpPr>
              <a:grpSpLocks/>
            </p:cNvGrpSpPr>
            <p:nvPr/>
          </p:nvGrpSpPr>
          <p:grpSpPr bwMode="auto">
            <a:xfrm>
              <a:off x="595" y="2448"/>
              <a:ext cx="720" cy="288"/>
              <a:chOff x="432" y="912"/>
              <a:chExt cx="720" cy="288"/>
            </a:xfrm>
          </p:grpSpPr>
          <p:sp>
            <p:nvSpPr>
              <p:cNvPr id="194" name="Rectangle 91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5" name="Text Box 92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62" name="Group 93"/>
            <p:cNvGrpSpPr>
              <a:grpSpLocks/>
            </p:cNvGrpSpPr>
            <p:nvPr/>
          </p:nvGrpSpPr>
          <p:grpSpPr bwMode="auto">
            <a:xfrm>
              <a:off x="595" y="2640"/>
              <a:ext cx="720" cy="288"/>
              <a:chOff x="432" y="912"/>
              <a:chExt cx="720" cy="288"/>
            </a:xfrm>
          </p:grpSpPr>
          <p:sp>
            <p:nvSpPr>
              <p:cNvPr id="192" name="Rectangle 94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3" name="Text Box 95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63" name="Group 96"/>
            <p:cNvGrpSpPr>
              <a:grpSpLocks/>
            </p:cNvGrpSpPr>
            <p:nvPr/>
          </p:nvGrpSpPr>
          <p:grpSpPr bwMode="auto">
            <a:xfrm>
              <a:off x="595" y="2832"/>
              <a:ext cx="720" cy="288"/>
              <a:chOff x="432" y="912"/>
              <a:chExt cx="720" cy="288"/>
            </a:xfrm>
          </p:grpSpPr>
          <p:sp>
            <p:nvSpPr>
              <p:cNvPr id="190" name="Rectangle 97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1" name="Text Box 98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sp>
          <p:nvSpPr>
            <p:cNvPr id="164" name="Rectangle 99"/>
            <p:cNvSpPr>
              <a:spLocks noChangeArrowheads="1"/>
            </p:cNvSpPr>
            <p:nvPr/>
          </p:nvSpPr>
          <p:spPr bwMode="auto">
            <a:xfrm>
              <a:off x="403" y="3486"/>
              <a:ext cx="912" cy="672"/>
            </a:xfrm>
            <a:prstGeom prst="rect">
              <a:avLst/>
            </a:prstGeom>
            <a:solidFill>
              <a:srgbClr val="FFCC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5" name="Freeform 100"/>
            <p:cNvSpPr>
              <a:spLocks/>
            </p:cNvSpPr>
            <p:nvPr/>
          </p:nvSpPr>
          <p:spPr bwMode="auto">
            <a:xfrm>
              <a:off x="451" y="35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144 w 480"/>
                <a:gd name="T3" fmla="*/ 0 h 240"/>
                <a:gd name="T4" fmla="*/ 240 w 480"/>
                <a:gd name="T5" fmla="*/ 144 h 240"/>
                <a:gd name="T6" fmla="*/ 336 w 480"/>
                <a:gd name="T7" fmla="*/ 0 h 240"/>
                <a:gd name="T8" fmla="*/ 480 w 480"/>
                <a:gd name="T9" fmla="*/ 0 h 240"/>
                <a:gd name="T10" fmla="*/ 336 w 480"/>
                <a:gd name="T11" fmla="*/ 240 h 240"/>
                <a:gd name="T12" fmla="*/ 144 w 480"/>
                <a:gd name="T13" fmla="*/ 240 h 240"/>
                <a:gd name="T14" fmla="*/ 0 w 48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0"/>
                <a:gd name="T25" fmla="*/ 0 h 240"/>
                <a:gd name="T26" fmla="*/ 480 w 48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0" h="240">
                  <a:moveTo>
                    <a:pt x="0" y="0"/>
                  </a:moveTo>
                  <a:lnTo>
                    <a:pt x="144" y="0"/>
                  </a:lnTo>
                  <a:lnTo>
                    <a:pt x="240" y="144"/>
                  </a:lnTo>
                  <a:lnTo>
                    <a:pt x="336" y="0"/>
                  </a:lnTo>
                  <a:lnTo>
                    <a:pt x="480" y="0"/>
                  </a:lnTo>
                  <a:lnTo>
                    <a:pt x="336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6" name="Line 101"/>
            <p:cNvSpPr>
              <a:spLocks noChangeShapeType="1"/>
            </p:cNvSpPr>
            <p:nvPr/>
          </p:nvSpPr>
          <p:spPr bwMode="auto">
            <a:xfrm>
              <a:off x="547" y="348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7" name="Line 102"/>
            <p:cNvSpPr>
              <a:spLocks noChangeShapeType="1"/>
            </p:cNvSpPr>
            <p:nvPr/>
          </p:nvSpPr>
          <p:spPr bwMode="auto">
            <a:xfrm>
              <a:off x="835" y="348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8" name="Line 103"/>
            <p:cNvSpPr>
              <a:spLocks noChangeShapeType="1"/>
            </p:cNvSpPr>
            <p:nvPr/>
          </p:nvSpPr>
          <p:spPr bwMode="auto">
            <a:xfrm>
              <a:off x="691" y="382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9" name="Rectangle 104"/>
            <p:cNvSpPr>
              <a:spLocks noChangeArrowheads="1"/>
            </p:cNvSpPr>
            <p:nvPr/>
          </p:nvSpPr>
          <p:spPr bwMode="auto">
            <a:xfrm>
              <a:off x="931" y="3774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0" name="Rectangle 105"/>
            <p:cNvSpPr>
              <a:spLocks noChangeArrowheads="1"/>
            </p:cNvSpPr>
            <p:nvPr/>
          </p:nvSpPr>
          <p:spPr bwMode="auto">
            <a:xfrm>
              <a:off x="931" y="3828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1" name="Rectangle 106"/>
            <p:cNvSpPr>
              <a:spLocks noChangeArrowheads="1"/>
            </p:cNvSpPr>
            <p:nvPr/>
          </p:nvSpPr>
          <p:spPr bwMode="auto">
            <a:xfrm>
              <a:off x="931" y="3882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2" name="Rectangle 107"/>
            <p:cNvSpPr>
              <a:spLocks noChangeArrowheads="1"/>
            </p:cNvSpPr>
            <p:nvPr/>
          </p:nvSpPr>
          <p:spPr bwMode="auto">
            <a:xfrm>
              <a:off x="931" y="3936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3" name="Rectangle 108"/>
            <p:cNvSpPr>
              <a:spLocks noChangeArrowheads="1"/>
            </p:cNvSpPr>
            <p:nvPr/>
          </p:nvSpPr>
          <p:spPr bwMode="auto">
            <a:xfrm>
              <a:off x="931" y="3990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" name="Rectangle 109"/>
            <p:cNvSpPr>
              <a:spLocks noChangeArrowheads="1"/>
            </p:cNvSpPr>
            <p:nvPr/>
          </p:nvSpPr>
          <p:spPr bwMode="auto">
            <a:xfrm>
              <a:off x="931" y="4044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5" name="AutoShape 110"/>
            <p:cNvSpPr>
              <a:spLocks noChangeArrowheads="1"/>
            </p:cNvSpPr>
            <p:nvPr/>
          </p:nvSpPr>
          <p:spPr bwMode="auto">
            <a:xfrm>
              <a:off x="695" y="3072"/>
              <a:ext cx="279" cy="414"/>
            </a:xfrm>
            <a:prstGeom prst="downArrow">
              <a:avLst>
                <a:gd name="adj1" fmla="val 50000"/>
                <a:gd name="adj2" fmla="val 37097"/>
              </a:avLst>
            </a:prstGeom>
            <a:solidFill>
              <a:srgbClr val="3399FF"/>
            </a:solidFill>
            <a:ln w="12700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6" name="Text Box 111"/>
            <p:cNvSpPr txBox="1">
              <a:spLocks noChangeArrowheads="1"/>
            </p:cNvSpPr>
            <p:nvPr/>
          </p:nvSpPr>
          <p:spPr bwMode="auto">
            <a:xfrm>
              <a:off x="931" y="3082"/>
              <a:ext cx="832" cy="40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 i="1">
                  <a:solidFill>
                    <a:schemeClr val="bg2"/>
                  </a:solidFill>
                </a:rPr>
                <a:t>execute</a:t>
              </a:r>
            </a:p>
            <a:p>
              <a:pPr algn="ctr" eaLnBrk="0" hangingPunct="0"/>
              <a:r>
                <a:rPr lang="en-US" sz="1800" b="1" i="1">
                  <a:solidFill>
                    <a:schemeClr val="bg2"/>
                  </a:solidFill>
                </a:rPr>
                <a:t>1 instr/cycle</a:t>
              </a:r>
            </a:p>
          </p:txBody>
        </p:sp>
        <p:sp>
          <p:nvSpPr>
            <p:cNvPr id="177" name="Text Box 112"/>
            <p:cNvSpPr txBox="1">
              <a:spLocks noChangeArrowheads="1"/>
            </p:cNvSpPr>
            <p:nvPr/>
          </p:nvSpPr>
          <p:spPr bwMode="auto">
            <a:xfrm>
              <a:off x="115" y="723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78" name="Text Box 113"/>
            <p:cNvSpPr txBox="1">
              <a:spLocks noChangeArrowheads="1"/>
            </p:cNvSpPr>
            <p:nvPr/>
          </p:nvSpPr>
          <p:spPr bwMode="auto">
            <a:xfrm>
              <a:off x="115" y="912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79" name="Text Box 114"/>
            <p:cNvSpPr txBox="1">
              <a:spLocks noChangeArrowheads="1"/>
            </p:cNvSpPr>
            <p:nvPr/>
          </p:nvSpPr>
          <p:spPr bwMode="auto">
            <a:xfrm>
              <a:off x="115" y="1104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80" name="Text Box 115"/>
            <p:cNvSpPr txBox="1">
              <a:spLocks noChangeArrowheads="1"/>
            </p:cNvSpPr>
            <p:nvPr/>
          </p:nvSpPr>
          <p:spPr bwMode="auto">
            <a:xfrm>
              <a:off x="115" y="1296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81" name="Text Box 116"/>
            <p:cNvSpPr txBox="1">
              <a:spLocks noChangeArrowheads="1"/>
            </p:cNvSpPr>
            <p:nvPr/>
          </p:nvSpPr>
          <p:spPr bwMode="auto">
            <a:xfrm>
              <a:off x="115" y="1488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82" name="Text Box 117"/>
            <p:cNvSpPr txBox="1">
              <a:spLocks noChangeArrowheads="1"/>
            </p:cNvSpPr>
            <p:nvPr/>
          </p:nvSpPr>
          <p:spPr bwMode="auto">
            <a:xfrm>
              <a:off x="115" y="1680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83" name="Text Box 118"/>
            <p:cNvSpPr txBox="1">
              <a:spLocks noChangeArrowheads="1"/>
            </p:cNvSpPr>
            <p:nvPr/>
          </p:nvSpPr>
          <p:spPr bwMode="auto">
            <a:xfrm>
              <a:off x="115" y="1872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84" name="Text Box 119"/>
            <p:cNvSpPr txBox="1">
              <a:spLocks noChangeArrowheads="1"/>
            </p:cNvSpPr>
            <p:nvPr/>
          </p:nvSpPr>
          <p:spPr bwMode="auto">
            <a:xfrm>
              <a:off x="115" y="2064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85" name="Text Box 120"/>
            <p:cNvSpPr txBox="1">
              <a:spLocks noChangeArrowheads="1"/>
            </p:cNvSpPr>
            <p:nvPr/>
          </p:nvSpPr>
          <p:spPr bwMode="auto">
            <a:xfrm>
              <a:off x="115" y="2256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86" name="Text Box 121"/>
            <p:cNvSpPr txBox="1">
              <a:spLocks noChangeArrowheads="1"/>
            </p:cNvSpPr>
            <p:nvPr/>
          </p:nvSpPr>
          <p:spPr bwMode="auto">
            <a:xfrm>
              <a:off x="115" y="2448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87" name="Text Box 122"/>
            <p:cNvSpPr txBox="1">
              <a:spLocks noChangeArrowheads="1"/>
            </p:cNvSpPr>
            <p:nvPr/>
          </p:nvSpPr>
          <p:spPr bwMode="auto">
            <a:xfrm>
              <a:off x="115" y="2640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88" name="Text Box 123"/>
            <p:cNvSpPr txBox="1">
              <a:spLocks noChangeArrowheads="1"/>
            </p:cNvSpPr>
            <p:nvPr/>
          </p:nvSpPr>
          <p:spPr bwMode="auto">
            <a:xfrm>
              <a:off x="115" y="2832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89" name="Text Box 124"/>
            <p:cNvSpPr txBox="1">
              <a:spLocks noChangeArrowheads="1"/>
            </p:cNvSpPr>
            <p:nvPr/>
          </p:nvSpPr>
          <p:spPr bwMode="auto">
            <a:xfrm>
              <a:off x="1315" y="3680"/>
              <a:ext cx="1019" cy="51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8000"/>
                  </a:solidFill>
                </a:rPr>
                <a:t>(1-issue)</a:t>
              </a:r>
            </a:p>
            <a:p>
              <a:pPr eaLnBrk="0" hangingPunct="0"/>
              <a:r>
                <a:rPr lang="en-US" b="1">
                  <a:solidFill>
                    <a:srgbClr val="008000"/>
                  </a:solidFill>
                </a:rPr>
                <a:t>RISC CPU</a:t>
              </a:r>
            </a:p>
          </p:txBody>
        </p:sp>
      </p:grpSp>
      <p:grpSp>
        <p:nvGrpSpPr>
          <p:cNvPr id="214" name="Group 220"/>
          <p:cNvGrpSpPr>
            <a:grpSpLocks/>
          </p:cNvGrpSpPr>
          <p:nvPr/>
        </p:nvGrpSpPr>
        <p:grpSpPr bwMode="auto">
          <a:xfrm>
            <a:off x="2627313" y="2600326"/>
            <a:ext cx="3648707" cy="1262063"/>
            <a:chOff x="1392" y="1607"/>
            <a:chExt cx="1238" cy="795"/>
          </a:xfrm>
        </p:grpSpPr>
        <p:sp>
          <p:nvSpPr>
            <p:cNvPr id="215" name="AutoShape 221"/>
            <p:cNvSpPr>
              <a:spLocks noChangeArrowheads="1"/>
            </p:cNvSpPr>
            <p:nvPr/>
          </p:nvSpPr>
          <p:spPr bwMode="auto">
            <a:xfrm>
              <a:off x="1392" y="1824"/>
              <a:ext cx="1238" cy="144"/>
            </a:xfrm>
            <a:prstGeom prst="rightArrow">
              <a:avLst>
                <a:gd name="adj1" fmla="val 50000"/>
                <a:gd name="adj2" fmla="val 214931"/>
              </a:avLst>
            </a:prstGeom>
            <a:solidFill>
              <a:schemeClr val="accent2"/>
            </a:solidFill>
            <a:ln w="12700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6" name="Text Box 222"/>
            <p:cNvSpPr txBox="1">
              <a:spLocks noChangeArrowheads="1"/>
            </p:cNvSpPr>
            <p:nvPr/>
          </p:nvSpPr>
          <p:spPr bwMode="auto">
            <a:xfrm>
              <a:off x="1671" y="1607"/>
              <a:ext cx="651" cy="79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/>
                <a:t>Change</a:t>
              </a:r>
              <a:r>
                <a:rPr lang="en-US"/>
                <a:t> HW,</a:t>
              </a:r>
            </a:p>
            <a:p>
              <a:pPr algn="ctr" eaLnBrk="0" hangingPunct="0"/>
              <a:r>
                <a:rPr lang="en-US"/>
                <a:t>but can use</a:t>
              </a:r>
            </a:p>
            <a:p>
              <a:pPr algn="ctr" eaLnBrk="0" hangingPunct="0"/>
              <a:r>
                <a:rPr lang="en-US"/>
                <a:t>same code</a:t>
              </a:r>
            </a:p>
          </p:txBody>
        </p:sp>
      </p:grpSp>
      <p:grpSp>
        <p:nvGrpSpPr>
          <p:cNvPr id="217" name="Group 228"/>
          <p:cNvGrpSpPr>
            <a:grpSpLocks/>
          </p:cNvGrpSpPr>
          <p:nvPr/>
        </p:nvGrpSpPr>
        <p:grpSpPr bwMode="auto">
          <a:xfrm>
            <a:off x="5218744" y="1149350"/>
            <a:ext cx="5665788" cy="5434013"/>
            <a:chOff x="2132" y="724"/>
            <a:chExt cx="3569" cy="3423"/>
          </a:xfrm>
        </p:grpSpPr>
        <p:grpSp>
          <p:nvGrpSpPr>
            <p:cNvPr id="218" name="Group 150"/>
            <p:cNvGrpSpPr>
              <a:grpSpLocks/>
            </p:cNvGrpSpPr>
            <p:nvPr/>
          </p:nvGrpSpPr>
          <p:grpSpPr bwMode="auto">
            <a:xfrm>
              <a:off x="3651" y="724"/>
              <a:ext cx="720" cy="288"/>
              <a:chOff x="432" y="912"/>
              <a:chExt cx="720" cy="288"/>
            </a:xfrm>
          </p:grpSpPr>
          <p:sp>
            <p:nvSpPr>
              <p:cNvPr id="290" name="Rectangle 151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1" name="Text Box 152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219" name="Group 153"/>
            <p:cNvGrpSpPr>
              <a:grpSpLocks/>
            </p:cNvGrpSpPr>
            <p:nvPr/>
          </p:nvGrpSpPr>
          <p:grpSpPr bwMode="auto">
            <a:xfrm>
              <a:off x="3651" y="916"/>
              <a:ext cx="720" cy="288"/>
              <a:chOff x="432" y="912"/>
              <a:chExt cx="720" cy="288"/>
            </a:xfrm>
          </p:grpSpPr>
          <p:sp>
            <p:nvSpPr>
              <p:cNvPr id="288" name="Rectangle 154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9" name="Text Box 155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220" name="Group 156"/>
            <p:cNvGrpSpPr>
              <a:grpSpLocks/>
            </p:cNvGrpSpPr>
            <p:nvPr/>
          </p:nvGrpSpPr>
          <p:grpSpPr bwMode="auto">
            <a:xfrm>
              <a:off x="3651" y="1108"/>
              <a:ext cx="720" cy="288"/>
              <a:chOff x="432" y="912"/>
              <a:chExt cx="720" cy="288"/>
            </a:xfrm>
          </p:grpSpPr>
          <p:sp>
            <p:nvSpPr>
              <p:cNvPr id="286" name="Rectangle 157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" name="Text Box 158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221" name="Group 159"/>
            <p:cNvGrpSpPr>
              <a:grpSpLocks/>
            </p:cNvGrpSpPr>
            <p:nvPr/>
          </p:nvGrpSpPr>
          <p:grpSpPr bwMode="auto">
            <a:xfrm>
              <a:off x="3651" y="1300"/>
              <a:ext cx="720" cy="288"/>
              <a:chOff x="432" y="912"/>
              <a:chExt cx="720" cy="288"/>
            </a:xfrm>
          </p:grpSpPr>
          <p:sp>
            <p:nvSpPr>
              <p:cNvPr id="284" name="Rectangle 160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5" name="Text Box 161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222" name="Group 162"/>
            <p:cNvGrpSpPr>
              <a:grpSpLocks/>
            </p:cNvGrpSpPr>
            <p:nvPr/>
          </p:nvGrpSpPr>
          <p:grpSpPr bwMode="auto">
            <a:xfrm>
              <a:off x="3651" y="1492"/>
              <a:ext cx="720" cy="288"/>
              <a:chOff x="432" y="912"/>
              <a:chExt cx="720" cy="288"/>
            </a:xfrm>
          </p:grpSpPr>
          <p:sp>
            <p:nvSpPr>
              <p:cNvPr id="282" name="Rectangle 163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3" name="Text Box 164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223" name="Group 165"/>
            <p:cNvGrpSpPr>
              <a:grpSpLocks/>
            </p:cNvGrpSpPr>
            <p:nvPr/>
          </p:nvGrpSpPr>
          <p:grpSpPr bwMode="auto">
            <a:xfrm>
              <a:off x="3651" y="1684"/>
              <a:ext cx="720" cy="288"/>
              <a:chOff x="432" y="912"/>
              <a:chExt cx="720" cy="288"/>
            </a:xfrm>
          </p:grpSpPr>
          <p:sp>
            <p:nvSpPr>
              <p:cNvPr id="280" name="Rectangle 166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1" name="Text Box 167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224" name="Group 168"/>
            <p:cNvGrpSpPr>
              <a:grpSpLocks/>
            </p:cNvGrpSpPr>
            <p:nvPr/>
          </p:nvGrpSpPr>
          <p:grpSpPr bwMode="auto">
            <a:xfrm>
              <a:off x="3651" y="1876"/>
              <a:ext cx="720" cy="288"/>
              <a:chOff x="432" y="912"/>
              <a:chExt cx="720" cy="288"/>
            </a:xfrm>
          </p:grpSpPr>
          <p:sp>
            <p:nvSpPr>
              <p:cNvPr id="278" name="Rectangle 169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9" name="Text Box 170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225" name="Group 171"/>
            <p:cNvGrpSpPr>
              <a:grpSpLocks/>
            </p:cNvGrpSpPr>
            <p:nvPr/>
          </p:nvGrpSpPr>
          <p:grpSpPr bwMode="auto">
            <a:xfrm>
              <a:off x="3651" y="2068"/>
              <a:ext cx="720" cy="288"/>
              <a:chOff x="432" y="912"/>
              <a:chExt cx="720" cy="288"/>
            </a:xfrm>
          </p:grpSpPr>
          <p:sp>
            <p:nvSpPr>
              <p:cNvPr id="276" name="Rectangle 172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7" name="Text Box 173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226" name="Group 174"/>
            <p:cNvGrpSpPr>
              <a:grpSpLocks/>
            </p:cNvGrpSpPr>
            <p:nvPr/>
          </p:nvGrpSpPr>
          <p:grpSpPr bwMode="auto">
            <a:xfrm>
              <a:off x="3651" y="2260"/>
              <a:ext cx="720" cy="288"/>
              <a:chOff x="432" y="912"/>
              <a:chExt cx="720" cy="288"/>
            </a:xfrm>
          </p:grpSpPr>
          <p:sp>
            <p:nvSpPr>
              <p:cNvPr id="274" name="Rectangle 175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5" name="Text Box 176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227" name="Group 177"/>
            <p:cNvGrpSpPr>
              <a:grpSpLocks/>
            </p:cNvGrpSpPr>
            <p:nvPr/>
          </p:nvGrpSpPr>
          <p:grpSpPr bwMode="auto">
            <a:xfrm>
              <a:off x="3651" y="2452"/>
              <a:ext cx="720" cy="288"/>
              <a:chOff x="432" y="912"/>
              <a:chExt cx="720" cy="288"/>
            </a:xfrm>
          </p:grpSpPr>
          <p:sp>
            <p:nvSpPr>
              <p:cNvPr id="272" name="Rectangle 178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3" name="Text Box 179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228" name="Group 180"/>
            <p:cNvGrpSpPr>
              <a:grpSpLocks/>
            </p:cNvGrpSpPr>
            <p:nvPr/>
          </p:nvGrpSpPr>
          <p:grpSpPr bwMode="auto">
            <a:xfrm>
              <a:off x="3651" y="2644"/>
              <a:ext cx="720" cy="288"/>
              <a:chOff x="432" y="912"/>
              <a:chExt cx="720" cy="288"/>
            </a:xfrm>
          </p:grpSpPr>
          <p:sp>
            <p:nvSpPr>
              <p:cNvPr id="270" name="Rectangle 181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1" name="Text Box 182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229" name="Group 183"/>
            <p:cNvGrpSpPr>
              <a:grpSpLocks/>
            </p:cNvGrpSpPr>
            <p:nvPr/>
          </p:nvGrpSpPr>
          <p:grpSpPr bwMode="auto">
            <a:xfrm>
              <a:off x="3651" y="2836"/>
              <a:ext cx="720" cy="288"/>
              <a:chOff x="432" y="912"/>
              <a:chExt cx="720" cy="288"/>
            </a:xfrm>
          </p:grpSpPr>
          <p:sp>
            <p:nvSpPr>
              <p:cNvPr id="268" name="Rectangle 184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9" name="Text Box 185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sp>
          <p:nvSpPr>
            <p:cNvPr id="230" name="AutoShape 186"/>
            <p:cNvSpPr>
              <a:spLocks noChangeArrowheads="1"/>
            </p:cNvSpPr>
            <p:nvPr/>
          </p:nvSpPr>
          <p:spPr bwMode="auto">
            <a:xfrm>
              <a:off x="3751" y="3076"/>
              <a:ext cx="467" cy="414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3399FF"/>
            </a:solidFill>
            <a:ln w="12700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1" name="Text Box 187"/>
            <p:cNvSpPr txBox="1">
              <a:spLocks noChangeArrowheads="1"/>
            </p:cNvSpPr>
            <p:nvPr/>
          </p:nvSpPr>
          <p:spPr bwMode="auto">
            <a:xfrm>
              <a:off x="4105" y="3067"/>
              <a:ext cx="1596" cy="40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 i="1">
                  <a:solidFill>
                    <a:schemeClr val="bg2"/>
                  </a:solidFill>
                </a:rPr>
                <a:t>issue and (try to) execute</a:t>
              </a:r>
            </a:p>
            <a:p>
              <a:pPr algn="ctr" eaLnBrk="0" hangingPunct="0"/>
              <a:r>
                <a:rPr lang="en-US" sz="1800" b="1" i="1">
                  <a:solidFill>
                    <a:schemeClr val="bg2"/>
                  </a:solidFill>
                </a:rPr>
                <a:t>3 instr/cycle</a:t>
              </a:r>
            </a:p>
          </p:txBody>
        </p:sp>
        <p:sp>
          <p:nvSpPr>
            <p:cNvPr id="232" name="Text Box 188"/>
            <p:cNvSpPr txBox="1">
              <a:spLocks noChangeArrowheads="1"/>
            </p:cNvSpPr>
            <p:nvPr/>
          </p:nvSpPr>
          <p:spPr bwMode="auto">
            <a:xfrm>
              <a:off x="3171" y="727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233" name="Text Box 189"/>
            <p:cNvSpPr txBox="1">
              <a:spLocks noChangeArrowheads="1"/>
            </p:cNvSpPr>
            <p:nvPr/>
          </p:nvSpPr>
          <p:spPr bwMode="auto">
            <a:xfrm>
              <a:off x="3171" y="916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234" name="Text Box 190"/>
            <p:cNvSpPr txBox="1">
              <a:spLocks noChangeArrowheads="1"/>
            </p:cNvSpPr>
            <p:nvPr/>
          </p:nvSpPr>
          <p:spPr bwMode="auto">
            <a:xfrm>
              <a:off x="3171" y="1108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235" name="Text Box 191"/>
            <p:cNvSpPr txBox="1">
              <a:spLocks noChangeArrowheads="1"/>
            </p:cNvSpPr>
            <p:nvPr/>
          </p:nvSpPr>
          <p:spPr bwMode="auto">
            <a:xfrm>
              <a:off x="3171" y="1300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236" name="Text Box 192"/>
            <p:cNvSpPr txBox="1">
              <a:spLocks noChangeArrowheads="1"/>
            </p:cNvSpPr>
            <p:nvPr/>
          </p:nvSpPr>
          <p:spPr bwMode="auto">
            <a:xfrm>
              <a:off x="3171" y="1492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237" name="Text Box 193"/>
            <p:cNvSpPr txBox="1">
              <a:spLocks noChangeArrowheads="1"/>
            </p:cNvSpPr>
            <p:nvPr/>
          </p:nvSpPr>
          <p:spPr bwMode="auto">
            <a:xfrm>
              <a:off x="3171" y="1684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238" name="Text Box 194"/>
            <p:cNvSpPr txBox="1">
              <a:spLocks noChangeArrowheads="1"/>
            </p:cNvSpPr>
            <p:nvPr/>
          </p:nvSpPr>
          <p:spPr bwMode="auto">
            <a:xfrm>
              <a:off x="3171" y="1876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239" name="Text Box 195"/>
            <p:cNvSpPr txBox="1">
              <a:spLocks noChangeArrowheads="1"/>
            </p:cNvSpPr>
            <p:nvPr/>
          </p:nvSpPr>
          <p:spPr bwMode="auto">
            <a:xfrm>
              <a:off x="3171" y="2068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240" name="Text Box 196"/>
            <p:cNvSpPr txBox="1">
              <a:spLocks noChangeArrowheads="1"/>
            </p:cNvSpPr>
            <p:nvPr/>
          </p:nvSpPr>
          <p:spPr bwMode="auto">
            <a:xfrm>
              <a:off x="3171" y="2260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241" name="Text Box 197"/>
            <p:cNvSpPr txBox="1">
              <a:spLocks noChangeArrowheads="1"/>
            </p:cNvSpPr>
            <p:nvPr/>
          </p:nvSpPr>
          <p:spPr bwMode="auto">
            <a:xfrm>
              <a:off x="3171" y="2452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242" name="Text Box 198"/>
            <p:cNvSpPr txBox="1">
              <a:spLocks noChangeArrowheads="1"/>
            </p:cNvSpPr>
            <p:nvPr/>
          </p:nvSpPr>
          <p:spPr bwMode="auto">
            <a:xfrm>
              <a:off x="3171" y="2644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243" name="Text Box 199"/>
            <p:cNvSpPr txBox="1">
              <a:spLocks noChangeArrowheads="1"/>
            </p:cNvSpPr>
            <p:nvPr/>
          </p:nvSpPr>
          <p:spPr bwMode="auto">
            <a:xfrm>
              <a:off x="3171" y="2836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244" name="Rectangle 200"/>
            <p:cNvSpPr>
              <a:spLocks noChangeArrowheads="1"/>
            </p:cNvSpPr>
            <p:nvPr/>
          </p:nvSpPr>
          <p:spPr bwMode="auto">
            <a:xfrm>
              <a:off x="2857" y="3475"/>
              <a:ext cx="2347" cy="672"/>
            </a:xfrm>
            <a:prstGeom prst="rect">
              <a:avLst/>
            </a:prstGeom>
            <a:solidFill>
              <a:srgbClr val="FFCC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5" name="Freeform 201"/>
            <p:cNvSpPr>
              <a:spLocks/>
            </p:cNvSpPr>
            <p:nvPr/>
          </p:nvSpPr>
          <p:spPr bwMode="auto">
            <a:xfrm>
              <a:off x="2905" y="3571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144 w 480"/>
                <a:gd name="T3" fmla="*/ 0 h 240"/>
                <a:gd name="T4" fmla="*/ 240 w 480"/>
                <a:gd name="T5" fmla="*/ 144 h 240"/>
                <a:gd name="T6" fmla="*/ 336 w 480"/>
                <a:gd name="T7" fmla="*/ 0 h 240"/>
                <a:gd name="T8" fmla="*/ 480 w 480"/>
                <a:gd name="T9" fmla="*/ 0 h 240"/>
                <a:gd name="T10" fmla="*/ 336 w 480"/>
                <a:gd name="T11" fmla="*/ 240 h 240"/>
                <a:gd name="T12" fmla="*/ 144 w 480"/>
                <a:gd name="T13" fmla="*/ 240 h 240"/>
                <a:gd name="T14" fmla="*/ 0 w 48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0"/>
                <a:gd name="T25" fmla="*/ 0 h 240"/>
                <a:gd name="T26" fmla="*/ 480 w 48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0" h="240">
                  <a:moveTo>
                    <a:pt x="0" y="0"/>
                  </a:moveTo>
                  <a:lnTo>
                    <a:pt x="144" y="0"/>
                  </a:lnTo>
                  <a:lnTo>
                    <a:pt x="240" y="144"/>
                  </a:lnTo>
                  <a:lnTo>
                    <a:pt x="336" y="0"/>
                  </a:lnTo>
                  <a:lnTo>
                    <a:pt x="480" y="0"/>
                  </a:lnTo>
                  <a:lnTo>
                    <a:pt x="336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46" name="Line 202"/>
            <p:cNvSpPr>
              <a:spLocks noChangeShapeType="1"/>
            </p:cNvSpPr>
            <p:nvPr/>
          </p:nvSpPr>
          <p:spPr bwMode="auto">
            <a:xfrm>
              <a:off x="2997" y="344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47" name="Line 203"/>
            <p:cNvSpPr>
              <a:spLocks noChangeShapeType="1"/>
            </p:cNvSpPr>
            <p:nvPr/>
          </p:nvSpPr>
          <p:spPr bwMode="auto">
            <a:xfrm>
              <a:off x="3285" y="344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48" name="Line 204"/>
            <p:cNvSpPr>
              <a:spLocks noChangeShapeType="1"/>
            </p:cNvSpPr>
            <p:nvPr/>
          </p:nvSpPr>
          <p:spPr bwMode="auto">
            <a:xfrm>
              <a:off x="3145" y="3817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49" name="Rectangle 205"/>
            <p:cNvSpPr>
              <a:spLocks noChangeArrowheads="1"/>
            </p:cNvSpPr>
            <p:nvPr/>
          </p:nvSpPr>
          <p:spPr bwMode="auto">
            <a:xfrm>
              <a:off x="4835" y="3781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50" name="Rectangle 206"/>
            <p:cNvSpPr>
              <a:spLocks noChangeArrowheads="1"/>
            </p:cNvSpPr>
            <p:nvPr/>
          </p:nvSpPr>
          <p:spPr bwMode="auto">
            <a:xfrm>
              <a:off x="4835" y="3835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51" name="Rectangle 207"/>
            <p:cNvSpPr>
              <a:spLocks noChangeArrowheads="1"/>
            </p:cNvSpPr>
            <p:nvPr/>
          </p:nvSpPr>
          <p:spPr bwMode="auto">
            <a:xfrm>
              <a:off x="4835" y="3889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52" name="Rectangle 208"/>
            <p:cNvSpPr>
              <a:spLocks noChangeArrowheads="1"/>
            </p:cNvSpPr>
            <p:nvPr/>
          </p:nvSpPr>
          <p:spPr bwMode="auto">
            <a:xfrm>
              <a:off x="4835" y="3943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53" name="Rectangle 209"/>
            <p:cNvSpPr>
              <a:spLocks noChangeArrowheads="1"/>
            </p:cNvSpPr>
            <p:nvPr/>
          </p:nvSpPr>
          <p:spPr bwMode="auto">
            <a:xfrm>
              <a:off x="4835" y="3997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54" name="Rectangle 210"/>
            <p:cNvSpPr>
              <a:spLocks noChangeArrowheads="1"/>
            </p:cNvSpPr>
            <p:nvPr/>
          </p:nvSpPr>
          <p:spPr bwMode="auto">
            <a:xfrm>
              <a:off x="4835" y="4051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55" name="Freeform 211"/>
            <p:cNvSpPr>
              <a:spLocks/>
            </p:cNvSpPr>
            <p:nvPr/>
          </p:nvSpPr>
          <p:spPr bwMode="auto">
            <a:xfrm>
              <a:off x="3650" y="3571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144 w 480"/>
                <a:gd name="T3" fmla="*/ 0 h 240"/>
                <a:gd name="T4" fmla="*/ 240 w 480"/>
                <a:gd name="T5" fmla="*/ 144 h 240"/>
                <a:gd name="T6" fmla="*/ 336 w 480"/>
                <a:gd name="T7" fmla="*/ 0 h 240"/>
                <a:gd name="T8" fmla="*/ 480 w 480"/>
                <a:gd name="T9" fmla="*/ 0 h 240"/>
                <a:gd name="T10" fmla="*/ 336 w 480"/>
                <a:gd name="T11" fmla="*/ 240 h 240"/>
                <a:gd name="T12" fmla="*/ 144 w 480"/>
                <a:gd name="T13" fmla="*/ 240 h 240"/>
                <a:gd name="T14" fmla="*/ 0 w 48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0"/>
                <a:gd name="T25" fmla="*/ 0 h 240"/>
                <a:gd name="T26" fmla="*/ 480 w 48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0" h="240">
                  <a:moveTo>
                    <a:pt x="0" y="0"/>
                  </a:moveTo>
                  <a:lnTo>
                    <a:pt x="144" y="0"/>
                  </a:lnTo>
                  <a:lnTo>
                    <a:pt x="240" y="144"/>
                  </a:lnTo>
                  <a:lnTo>
                    <a:pt x="336" y="0"/>
                  </a:lnTo>
                  <a:lnTo>
                    <a:pt x="480" y="0"/>
                  </a:lnTo>
                  <a:lnTo>
                    <a:pt x="336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6" name="Line 212"/>
            <p:cNvSpPr>
              <a:spLocks noChangeShapeType="1"/>
            </p:cNvSpPr>
            <p:nvPr/>
          </p:nvSpPr>
          <p:spPr bwMode="auto">
            <a:xfrm>
              <a:off x="3742" y="344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7" name="Line 213"/>
            <p:cNvSpPr>
              <a:spLocks noChangeShapeType="1"/>
            </p:cNvSpPr>
            <p:nvPr/>
          </p:nvSpPr>
          <p:spPr bwMode="auto">
            <a:xfrm>
              <a:off x="4030" y="344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8" name="Line 214"/>
            <p:cNvSpPr>
              <a:spLocks noChangeShapeType="1"/>
            </p:cNvSpPr>
            <p:nvPr/>
          </p:nvSpPr>
          <p:spPr bwMode="auto">
            <a:xfrm>
              <a:off x="3890" y="3817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9" name="Freeform 215"/>
            <p:cNvSpPr>
              <a:spLocks/>
            </p:cNvSpPr>
            <p:nvPr/>
          </p:nvSpPr>
          <p:spPr bwMode="auto">
            <a:xfrm>
              <a:off x="4395" y="3571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144 w 480"/>
                <a:gd name="T3" fmla="*/ 0 h 240"/>
                <a:gd name="T4" fmla="*/ 240 w 480"/>
                <a:gd name="T5" fmla="*/ 144 h 240"/>
                <a:gd name="T6" fmla="*/ 336 w 480"/>
                <a:gd name="T7" fmla="*/ 0 h 240"/>
                <a:gd name="T8" fmla="*/ 480 w 480"/>
                <a:gd name="T9" fmla="*/ 0 h 240"/>
                <a:gd name="T10" fmla="*/ 336 w 480"/>
                <a:gd name="T11" fmla="*/ 240 h 240"/>
                <a:gd name="T12" fmla="*/ 144 w 480"/>
                <a:gd name="T13" fmla="*/ 240 h 240"/>
                <a:gd name="T14" fmla="*/ 0 w 48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0"/>
                <a:gd name="T25" fmla="*/ 0 h 240"/>
                <a:gd name="T26" fmla="*/ 480 w 48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0" h="240">
                  <a:moveTo>
                    <a:pt x="0" y="0"/>
                  </a:moveTo>
                  <a:lnTo>
                    <a:pt x="144" y="0"/>
                  </a:lnTo>
                  <a:lnTo>
                    <a:pt x="240" y="144"/>
                  </a:lnTo>
                  <a:lnTo>
                    <a:pt x="336" y="0"/>
                  </a:lnTo>
                  <a:lnTo>
                    <a:pt x="480" y="0"/>
                  </a:lnTo>
                  <a:lnTo>
                    <a:pt x="336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0" name="Line 216"/>
            <p:cNvSpPr>
              <a:spLocks noChangeShapeType="1"/>
            </p:cNvSpPr>
            <p:nvPr/>
          </p:nvSpPr>
          <p:spPr bwMode="auto">
            <a:xfrm>
              <a:off x="4487" y="344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1" name="Line 217"/>
            <p:cNvSpPr>
              <a:spLocks noChangeShapeType="1"/>
            </p:cNvSpPr>
            <p:nvPr/>
          </p:nvSpPr>
          <p:spPr bwMode="auto">
            <a:xfrm>
              <a:off x="4775" y="344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2" name="Line 218"/>
            <p:cNvSpPr>
              <a:spLocks noChangeShapeType="1"/>
            </p:cNvSpPr>
            <p:nvPr/>
          </p:nvSpPr>
          <p:spPr bwMode="auto">
            <a:xfrm>
              <a:off x="4635" y="3817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3" name="Text Box 219"/>
            <p:cNvSpPr txBox="1">
              <a:spLocks noChangeArrowheads="1"/>
            </p:cNvSpPr>
            <p:nvPr/>
          </p:nvSpPr>
          <p:spPr bwMode="auto">
            <a:xfrm>
              <a:off x="2132" y="3158"/>
              <a:ext cx="170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8000"/>
                  </a:solidFill>
                </a:rPr>
                <a:t>3-issue Superscalar</a:t>
              </a:r>
            </a:p>
          </p:txBody>
        </p:sp>
        <p:sp>
          <p:nvSpPr>
            <p:cNvPr id="264" name="Rectangle 223"/>
            <p:cNvSpPr>
              <a:spLocks noChangeArrowheads="1"/>
            </p:cNvSpPr>
            <p:nvPr/>
          </p:nvSpPr>
          <p:spPr bwMode="auto">
            <a:xfrm>
              <a:off x="3696" y="799"/>
              <a:ext cx="567" cy="522"/>
            </a:xfrm>
            <a:prstGeom prst="rect">
              <a:avLst/>
            </a:prstGeom>
            <a:noFill/>
            <a:ln w="28575">
              <a:solidFill>
                <a:srgbClr val="66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" name="Rectangle 224"/>
            <p:cNvSpPr>
              <a:spLocks noChangeArrowheads="1"/>
            </p:cNvSpPr>
            <p:nvPr/>
          </p:nvSpPr>
          <p:spPr bwMode="auto">
            <a:xfrm>
              <a:off x="3696" y="1366"/>
              <a:ext cx="567" cy="522"/>
            </a:xfrm>
            <a:prstGeom prst="rect">
              <a:avLst/>
            </a:prstGeom>
            <a:noFill/>
            <a:ln w="28575">
              <a:solidFill>
                <a:srgbClr val="66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" name="Rectangle 225"/>
            <p:cNvSpPr>
              <a:spLocks noChangeArrowheads="1"/>
            </p:cNvSpPr>
            <p:nvPr/>
          </p:nvSpPr>
          <p:spPr bwMode="auto">
            <a:xfrm>
              <a:off x="3696" y="1933"/>
              <a:ext cx="567" cy="522"/>
            </a:xfrm>
            <a:prstGeom prst="rect">
              <a:avLst/>
            </a:prstGeom>
            <a:noFill/>
            <a:ln w="28575">
              <a:solidFill>
                <a:srgbClr val="66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" name="Rectangle 226"/>
            <p:cNvSpPr>
              <a:spLocks noChangeArrowheads="1"/>
            </p:cNvSpPr>
            <p:nvPr/>
          </p:nvSpPr>
          <p:spPr bwMode="auto">
            <a:xfrm>
              <a:off x="3696" y="2500"/>
              <a:ext cx="567" cy="522"/>
            </a:xfrm>
            <a:prstGeom prst="rect">
              <a:avLst/>
            </a:prstGeom>
            <a:noFill/>
            <a:ln w="28575">
              <a:solidFill>
                <a:srgbClr val="66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/>
              <a:t>Register Renaming using RAT: </a:t>
            </a:r>
            <a:r>
              <a:rPr lang="en-US" sz="4000"/>
              <a:t>Another example:</a:t>
            </a:r>
            <a:endParaRPr lang="en-GB" sz="4000"/>
          </a:p>
        </p:txBody>
      </p:sp>
      <p:sp>
        <p:nvSpPr>
          <p:cNvPr id="247815" name="Rectangle 7"/>
          <p:cNvSpPr>
            <a:spLocks noGrp="1" noChangeArrowheads="1"/>
          </p:cNvSpPr>
          <p:nvPr>
            <p:ph idx="1"/>
          </p:nvPr>
        </p:nvSpPr>
        <p:spPr>
          <a:xfrm>
            <a:off x="508000" y="1376772"/>
            <a:ext cx="11379200" cy="511256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solidFill>
                  <a:schemeClr val="accent2"/>
                </a:solidFill>
              </a:rPr>
              <a:t>Before </a:t>
            </a:r>
            <a:r>
              <a:rPr lang="en-US" dirty="0">
                <a:solidFill>
                  <a:schemeClr val="accent2"/>
                </a:solidFill>
              </a:rPr>
              <a:t>(</a:t>
            </a:r>
            <a:r>
              <a:rPr lang="en-US" dirty="0">
                <a:solidFill>
                  <a:srgbClr val="00B050"/>
                </a:solidFill>
              </a:rPr>
              <a:t>assume r0-&gt;R8, r1-&gt;R6, r2-&gt;R5, ..</a:t>
            </a:r>
            <a:r>
              <a:rPr lang="en-US" dirty="0">
                <a:solidFill>
                  <a:schemeClr val="accent2"/>
                </a:solidFill>
              </a:rPr>
              <a:t> ):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/>
              <a:t>addi</a:t>
            </a:r>
            <a:r>
              <a:rPr lang="en-US" dirty="0"/>
              <a:t>	r1, r2, 1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/>
              <a:t>addi</a:t>
            </a:r>
            <a:r>
              <a:rPr lang="en-US" dirty="0"/>
              <a:t>	r2, r0, 0	// </a:t>
            </a:r>
            <a:r>
              <a:rPr lang="en-US" dirty="0" err="1"/>
              <a:t>WaR</a:t>
            </a:r>
            <a:endParaRPr lang="en-US" dirty="0"/>
          </a:p>
          <a:p>
            <a:pPr lvl="2" eaLnBrk="1" hangingPunct="1">
              <a:lnSpc>
                <a:spcPct val="90000"/>
              </a:lnSpc>
            </a:pPr>
            <a:r>
              <a:rPr lang="en-US" dirty="0" err="1"/>
              <a:t>addi</a:t>
            </a:r>
            <a:r>
              <a:rPr lang="en-US" dirty="0"/>
              <a:t>	r1, r2, 1	// </a:t>
            </a:r>
            <a:r>
              <a:rPr lang="en-US" dirty="0" err="1"/>
              <a:t>WaW</a:t>
            </a:r>
            <a:r>
              <a:rPr lang="en-US" dirty="0"/>
              <a:t> + </a:t>
            </a:r>
            <a:r>
              <a:rPr lang="en-US" dirty="0" err="1"/>
              <a:t>RaW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</a:rPr>
              <a:t>After</a:t>
            </a:r>
            <a:r>
              <a:rPr lang="en-US" dirty="0"/>
              <a:t>	(</a:t>
            </a:r>
            <a:r>
              <a:rPr lang="en-US" dirty="0">
                <a:solidFill>
                  <a:srgbClr val="00B050"/>
                </a:solidFill>
              </a:rPr>
              <a:t>free list: R7, R9, R10</a:t>
            </a:r>
            <a:r>
              <a:rPr lang="en-US" dirty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/>
              <a:t>addi</a:t>
            </a:r>
            <a:r>
              <a:rPr lang="en-US" dirty="0"/>
              <a:t>	</a:t>
            </a:r>
            <a:r>
              <a:rPr lang="en-US" dirty="0">
                <a:solidFill>
                  <a:schemeClr val="accent2"/>
                </a:solidFill>
              </a:rPr>
              <a:t>R7,   R5</a:t>
            </a:r>
            <a:r>
              <a:rPr lang="en-US" dirty="0"/>
              <a:t>, 1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/>
              <a:t>addi</a:t>
            </a:r>
            <a:r>
              <a:rPr lang="en-US" dirty="0"/>
              <a:t>	</a:t>
            </a:r>
            <a:r>
              <a:rPr lang="en-US" dirty="0">
                <a:solidFill>
                  <a:schemeClr val="accent2"/>
                </a:solidFill>
              </a:rPr>
              <a:t>R10, R8</a:t>
            </a:r>
            <a:r>
              <a:rPr lang="en-US" dirty="0"/>
              <a:t>, 0	// </a:t>
            </a:r>
            <a:r>
              <a:rPr lang="en-US" dirty="0" err="1"/>
              <a:t>WaR</a:t>
            </a:r>
            <a:r>
              <a:rPr lang="en-US" dirty="0"/>
              <a:t> disappeared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/>
              <a:t>addi</a:t>
            </a:r>
            <a:r>
              <a:rPr lang="en-US" dirty="0"/>
              <a:t>	</a:t>
            </a:r>
            <a:r>
              <a:rPr lang="en-US" dirty="0">
                <a:solidFill>
                  <a:schemeClr val="accent2"/>
                </a:solidFill>
              </a:rPr>
              <a:t>R9,   R10</a:t>
            </a:r>
            <a:r>
              <a:rPr lang="en-US" dirty="0"/>
              <a:t>, 1	// </a:t>
            </a:r>
            <a:r>
              <a:rPr lang="en-US" dirty="0" err="1"/>
              <a:t>WaW</a:t>
            </a:r>
            <a:r>
              <a:rPr lang="en-US" dirty="0"/>
              <a:t> disappeared, </a:t>
            </a:r>
            <a:br>
              <a:rPr lang="en-US" dirty="0"/>
            </a:br>
            <a:r>
              <a:rPr lang="en-US" dirty="0"/>
              <a:t>			// </a:t>
            </a:r>
            <a:r>
              <a:rPr lang="en-US" dirty="0" err="1"/>
              <a:t>RaW</a:t>
            </a:r>
            <a:r>
              <a:rPr lang="en-US" dirty="0"/>
              <a:t> renamed to R10</a:t>
            </a:r>
            <a:endParaRPr lang="en-GB" dirty="0"/>
          </a:p>
        </p:txBody>
      </p:sp>
      <p:sp>
        <p:nvSpPr>
          <p:cNvPr id="3789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97BAFD7-ADAC-444F-8B44-66BE9A127926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2AE90A-A04F-4C0C-A8D5-8D5CAEA0EEB6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O-o-O architectures 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Instructions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issue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in</a:t>
            </a:r>
            <a:r>
              <a:rPr lang="en-US" dirty="0">
                <a:solidFill>
                  <a:schemeClr val="accent2"/>
                </a:solidFill>
              </a:rPr>
              <a:t>-order, </a:t>
            </a:r>
            <a:r>
              <a:rPr lang="en-US" b="1" dirty="0">
                <a:solidFill>
                  <a:schemeClr val="accent2"/>
                </a:solidFill>
              </a:rPr>
              <a:t>execute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out</a:t>
            </a:r>
            <a:r>
              <a:rPr lang="en-US" dirty="0">
                <a:solidFill>
                  <a:schemeClr val="accent2"/>
                </a:solidFill>
              </a:rPr>
              <a:t>-of-order</a:t>
            </a:r>
            <a:r>
              <a:rPr lang="en-US">
                <a:solidFill>
                  <a:schemeClr val="accent2"/>
                </a:solidFill>
              </a:rPr>
              <a:t>, 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and </a:t>
            </a:r>
            <a:r>
              <a:rPr lang="en-US" b="1" dirty="0">
                <a:solidFill>
                  <a:schemeClr val="accent2"/>
                </a:solidFill>
              </a:rPr>
              <a:t>commit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in</a:t>
            </a:r>
            <a:r>
              <a:rPr lang="en-US" dirty="0">
                <a:solidFill>
                  <a:schemeClr val="accent2"/>
                </a:solidFill>
              </a:rPr>
              <a:t>-order !!</a:t>
            </a:r>
          </a:p>
          <a:p>
            <a:r>
              <a:rPr lang="en-US" dirty="0">
                <a:solidFill>
                  <a:schemeClr val="accent2"/>
                </a:solidFill>
              </a:rPr>
              <a:t>Renaming</a:t>
            </a:r>
            <a:r>
              <a:rPr lang="en-US" dirty="0"/>
              <a:t> </a:t>
            </a:r>
            <a:r>
              <a:rPr lang="en-US"/>
              <a:t>avoids naming (false) </a:t>
            </a:r>
            <a:r>
              <a:rPr lang="en-US" dirty="0"/>
              <a:t>dependences</a:t>
            </a:r>
          </a:p>
          <a:p>
            <a:pPr lvl="1"/>
            <a:r>
              <a:rPr lang="en-US" dirty="0"/>
              <a:t>via </a:t>
            </a:r>
            <a:r>
              <a:rPr lang="en-US" dirty="0" err="1"/>
              <a:t>RoB</a:t>
            </a:r>
            <a:r>
              <a:rPr lang="en-US" dirty="0"/>
              <a:t>: allocating an entry for every result, or</a:t>
            </a:r>
          </a:p>
          <a:p>
            <a:pPr lvl="1"/>
            <a:r>
              <a:rPr lang="en-US" dirty="0"/>
              <a:t>via Register Mapping: Architectural registers are mapped on (many more) Physical registers</a:t>
            </a:r>
          </a:p>
          <a:p>
            <a:r>
              <a:rPr lang="en-US" dirty="0">
                <a:solidFill>
                  <a:schemeClr val="accent2"/>
                </a:solidFill>
              </a:rPr>
              <a:t>Speculation</a:t>
            </a:r>
            <a:r>
              <a:rPr lang="en-US" dirty="0"/>
              <a:t> beyond branches</a:t>
            </a:r>
          </a:p>
          <a:p>
            <a:pPr lvl="1"/>
            <a:r>
              <a:rPr lang="en-US" dirty="0"/>
              <a:t>branch prediction required (see next slides)</a:t>
            </a:r>
          </a:p>
          <a:p>
            <a:pPr lvl="1"/>
            <a:r>
              <a:rPr lang="en-US" dirty="0"/>
              <a:t>recovery needed in case of miss prediction</a:t>
            </a:r>
          </a:p>
          <a:p>
            <a:pPr lvl="2"/>
            <a:r>
              <a:rPr lang="en-US" dirty="0"/>
              <a:t>in-order-completion</a:t>
            </a:r>
          </a:p>
          <a:p>
            <a:pPr lvl="2"/>
            <a:r>
              <a:rPr lang="en-US" dirty="0"/>
              <a:t>also needed for precise exception support</a:t>
            </a:r>
          </a:p>
        </p:txBody>
      </p:sp>
      <p:sp>
        <p:nvSpPr>
          <p:cNvPr id="3891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8725D06-942A-45F7-900D-B7D9C3775374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E62A2F-B856-433E-82DB-FDE7BAEB473F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7" name="Picture 2" descr="http://3.bp.blogspot.com/-Fyyo92Ouo14/USoRPb90tOI/AAAAAAAABXU/poSOCn2msZ0/s1600/summary.jpg">
            <a:extLst>
              <a:ext uri="{FF2B5EF4-FFF2-40B4-BE49-F238E27FC236}">
                <a16:creationId xmlns:a16="http://schemas.microsoft.com/office/drawing/2014/main" id="{CC54C7FE-30A2-4752-83FB-56315EF1C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04015" y="80627"/>
            <a:ext cx="2487986" cy="187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28751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Topics on ILP architectures</a:t>
            </a:r>
          </a:p>
        </p:txBody>
      </p:sp>
      <p:sp>
        <p:nvSpPr>
          <p:cNvPr id="615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Introduction, Hazards (short recap)</a:t>
            </a:r>
          </a:p>
          <a:p>
            <a:pPr eaLnBrk="1" hangingPunct="1"/>
            <a:r>
              <a:rPr lang="en-US" dirty="0"/>
              <a:t>Out-Of-Order (</a:t>
            </a:r>
            <a:r>
              <a:rPr lang="en-US" dirty="0" err="1"/>
              <a:t>OoO</a:t>
            </a:r>
            <a:r>
              <a:rPr lang="en-US" dirty="0"/>
              <a:t>) execution: </a:t>
            </a:r>
          </a:p>
          <a:p>
            <a:pPr eaLnBrk="1" hangingPunct="1"/>
            <a:r>
              <a:rPr lang="en-US" b="1"/>
              <a:t>Branch prediction</a:t>
            </a:r>
          </a:p>
          <a:p>
            <a:pPr lvl="1" eaLnBrk="1" hangingPunct="1"/>
            <a:r>
              <a:rPr lang="en-US"/>
              <a:t>1&amp;2 bit prediction</a:t>
            </a:r>
          </a:p>
          <a:p>
            <a:pPr lvl="1" eaLnBrk="1" hangingPunct="1"/>
            <a:r>
              <a:rPr lang="en-US"/>
              <a:t>Branch correlation</a:t>
            </a:r>
          </a:p>
          <a:p>
            <a:pPr lvl="1" eaLnBrk="1" hangingPunct="1"/>
            <a:r>
              <a:rPr lang="en-US"/>
              <a:t>Avoiding branches: if-conversion</a:t>
            </a:r>
            <a:endParaRPr lang="en-US" dirty="0"/>
          </a:p>
          <a:p>
            <a:pPr eaLnBrk="1" hangingPunct="1"/>
            <a:r>
              <a:rPr lang="en-US"/>
              <a:t>Multiple issue</a:t>
            </a:r>
          </a:p>
          <a:p>
            <a:pPr eaLnBrk="1" hangingPunct="1"/>
            <a:r>
              <a:rPr lang="en-US"/>
              <a:t>How </a:t>
            </a:r>
            <a:r>
              <a:rPr lang="en-US" dirty="0"/>
              <a:t>much </a:t>
            </a:r>
            <a:r>
              <a:rPr lang="en-US" dirty="0" err="1"/>
              <a:t>ILP</a:t>
            </a:r>
            <a:r>
              <a:rPr lang="en-US" dirty="0"/>
              <a:t> is </a:t>
            </a:r>
            <a:r>
              <a:rPr lang="en-US"/>
              <a:t>there?</a:t>
            </a:r>
            <a:endParaRPr lang="en-US" dirty="0"/>
          </a:p>
          <a:p>
            <a:pPr eaLnBrk="1" hangingPunct="1"/>
            <a:r>
              <a:rPr lang="en-US" dirty="0"/>
              <a:t>Material </a:t>
            </a:r>
            <a:r>
              <a:rPr lang="en-US" dirty="0">
                <a:solidFill>
                  <a:srgbClr val="FF0000"/>
                </a:solidFill>
              </a:rPr>
              <a:t>Ch </a:t>
            </a:r>
            <a:r>
              <a:rPr lang="en-US">
                <a:solidFill>
                  <a:srgbClr val="FF0000"/>
                </a:solidFill>
              </a:rPr>
              <a:t>3</a:t>
            </a:r>
            <a:r>
              <a:rPr lang="en-US"/>
              <a:t> (H&amp;P or Dubois, second part)</a:t>
            </a:r>
            <a:endParaRPr lang="en-US" dirty="0"/>
          </a:p>
        </p:txBody>
      </p:sp>
      <p:sp>
        <p:nvSpPr>
          <p:cNvPr id="614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6D6127D-CFED-4069-9535-5F5CCB018895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A9C0C-9EBF-43E3-87D3-AD1D9B9EFF2C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8" name="Picture 2" descr="Front 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68" y="2996952"/>
            <a:ext cx="1862494" cy="2415424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077611"/>
            <a:ext cx="2052227" cy="252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4485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Branch Prediction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r>
              <a:rPr lang="en-US"/>
              <a:t>what is it?</a:t>
            </a:r>
          </a:p>
          <a:p>
            <a:r>
              <a:rPr lang="en-US"/>
              <a:t>why do we need it?</a:t>
            </a:r>
          </a:p>
          <a:p>
            <a:r>
              <a:rPr lang="en-US"/>
              <a:t>how does it work?</a:t>
            </a:r>
          </a:p>
          <a:p>
            <a:r>
              <a:rPr lang="en-US"/>
              <a:t>various schemes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B0D3B-3646-4134-8D99-39130107A423}" type="datetime1">
              <a:rPr lang="en-US" smtClean="0"/>
              <a:pPr>
                <a:defRPr/>
              </a:pPr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ECA  H.Corporaal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018720-A92C-4AF2-B0CD-FE1C99168A85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0FB2E05C-1A29-4506-AF1F-BA37B84CB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4092" y="1772816"/>
            <a:ext cx="3504486" cy="2677656"/>
          </a:xfrm>
          <a:prstGeom prst="rect">
            <a:avLst/>
          </a:prstGeom>
          <a:solidFill>
            <a:srgbClr val="FFFF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wrap="none">
            <a:spAutoFit/>
            <a:flatTx/>
          </a:bodyPr>
          <a:lstStyle/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     subi R3,R1,#2</a:t>
            </a:r>
          </a:p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b1:	</a:t>
            </a:r>
            <a:r>
              <a:rPr lang="en-US" b="1">
                <a:solidFill>
                  <a:schemeClr val="accent2"/>
                </a:solidFill>
                <a:latin typeface="Courier New" pitchFamily="49" charset="0"/>
              </a:rPr>
              <a:t>bnez R3,L1</a:t>
            </a:r>
          </a:p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	add  R1,R0,R0</a:t>
            </a:r>
          </a:p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	subi R3,R2,#2</a:t>
            </a:r>
          </a:p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	add  R2,R0,R0</a:t>
            </a:r>
          </a:p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	sub  R3,R1,R2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86FE26-523A-420D-949D-9F15D826BB03}"/>
              </a:ext>
            </a:extLst>
          </p:cNvPr>
          <p:cNvSpPr txBox="1"/>
          <p:nvPr/>
        </p:nvSpPr>
        <p:spPr>
          <a:xfrm>
            <a:off x="6672064" y="4667711"/>
            <a:ext cx="52357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Just a code example with branches: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/>
              <a:t>can instructions after branch execute</a:t>
            </a:r>
            <a:br>
              <a:rPr lang="en-US" i="1"/>
            </a:br>
            <a:r>
              <a:rPr lang="en-US" i="1"/>
              <a:t>while branch outcome not yet known?</a:t>
            </a:r>
            <a:endParaRPr lang="nl-NL" i="1"/>
          </a:p>
        </p:txBody>
      </p:sp>
    </p:spTree>
    <p:extLst>
      <p:ext uri="{BB962C8B-B14F-4D97-AF65-F5344CB8AC3E}">
        <p14:creationId xmlns:p14="http://schemas.microsoft.com/office/powerpoint/2010/main" val="25296259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Branch Prediction Principles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 err="1">
                <a:solidFill>
                  <a:schemeClr val="accent2"/>
                </a:solidFill>
              </a:rPr>
              <a:t>breq</a:t>
            </a:r>
            <a:r>
              <a:rPr lang="en-US" sz="2800" b="1" dirty="0">
                <a:solidFill>
                  <a:schemeClr val="accent2"/>
                </a:solidFill>
              </a:rPr>
              <a:t> r1, r2, label</a:t>
            </a:r>
            <a:r>
              <a:rPr lang="en-US" sz="2800" dirty="0"/>
              <a:t>   </a:t>
            </a: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// if r1==r2 </a:t>
            </a:r>
            <a:b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                   //     then </a:t>
            </a:r>
            <a:r>
              <a:rPr lang="en-US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PCnext</a:t>
            </a: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label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                       //     else </a:t>
            </a:r>
            <a:r>
              <a:rPr lang="en-US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PCnext</a:t>
            </a: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PC + 4 (for a RISC)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/>
              <a:t>Questions</a:t>
            </a:r>
            <a:r>
              <a:rPr lang="en-US" sz="2800" dirty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do I jump ? 		-&gt; branch prediction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where do I jump ?	-&gt; branch target prediction</a:t>
            </a:r>
          </a:p>
          <a:p>
            <a:pPr eaLnBrk="1" hangingPunct="1">
              <a:lnSpc>
                <a:spcPct val="80000"/>
              </a:lnSpc>
            </a:pPr>
            <a:endParaRPr lang="en-US" sz="2800" dirty="0"/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what's the average branch penalty?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&lt;</a:t>
            </a:r>
            <a:r>
              <a:rPr lang="en-US" sz="2400" dirty="0" err="1"/>
              <a:t>CPI</a:t>
            </a:r>
            <a:r>
              <a:rPr lang="en-US" sz="2400" baseline="-25000" dirty="0" err="1"/>
              <a:t>branch_penalty</a:t>
            </a:r>
            <a:r>
              <a:rPr lang="en-US" sz="2400" dirty="0"/>
              <a:t>&gt;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i.e. how many instruction slots do I miss (or squash) due to branches</a:t>
            </a:r>
          </a:p>
        </p:txBody>
      </p:sp>
      <p:sp>
        <p:nvSpPr>
          <p:cNvPr id="4915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1B30735D-EA52-4ECD-BA31-5E4DA945DAB0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A0A496-6358-42E8-AB4B-97566397CC2B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0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70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70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70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0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0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Branch Prediction &amp; Speculation</a:t>
            </a:r>
            <a:endParaRPr lang="en-GB"/>
          </a:p>
        </p:txBody>
      </p:sp>
      <p:sp>
        <p:nvSpPr>
          <p:cNvPr id="372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00B050"/>
                </a:solidFill>
              </a:rPr>
              <a:t>High</a:t>
            </a:r>
            <a:r>
              <a:rPr lang="en-US" dirty="0"/>
              <a:t> branch penalties </a:t>
            </a:r>
            <a:r>
              <a:rPr lang="en-US"/>
              <a:t>in heavily pipelined </a:t>
            </a:r>
            <a:r>
              <a:rPr lang="en-US" dirty="0"/>
              <a:t>processors:</a:t>
            </a:r>
          </a:p>
          <a:p>
            <a:pPr lvl="1" eaLnBrk="1" hangingPunct="1"/>
            <a:r>
              <a:rPr lang="en-US">
                <a:solidFill>
                  <a:srgbClr val="008000"/>
                </a:solidFill>
              </a:rPr>
              <a:t>CPI </a:t>
            </a:r>
            <a:r>
              <a:rPr lang="en-US" dirty="0">
                <a:solidFill>
                  <a:srgbClr val="008000"/>
                </a:solidFill>
              </a:rPr>
              <a:t>= </a:t>
            </a:r>
            <a:r>
              <a:rPr lang="en-US" dirty="0" err="1">
                <a:solidFill>
                  <a:srgbClr val="008000"/>
                </a:solidFill>
              </a:rPr>
              <a:t>CPI</a:t>
            </a:r>
            <a:r>
              <a:rPr lang="en-US" baseline="-25000" dirty="0" err="1">
                <a:solidFill>
                  <a:srgbClr val="008000"/>
                </a:solidFill>
              </a:rPr>
              <a:t>base</a:t>
            </a:r>
            <a:r>
              <a:rPr lang="en-US" dirty="0">
                <a:solidFill>
                  <a:srgbClr val="008000"/>
                </a:solidFill>
              </a:rPr>
              <a:t> + </a:t>
            </a:r>
            <a:r>
              <a:rPr lang="en-US" dirty="0" err="1">
                <a:solidFill>
                  <a:srgbClr val="008000"/>
                </a:solidFill>
              </a:rPr>
              <a:t>f</a:t>
            </a:r>
            <a:r>
              <a:rPr lang="en-US" baseline="-25000" dirty="0" err="1">
                <a:solidFill>
                  <a:srgbClr val="008000"/>
                </a:solidFill>
              </a:rPr>
              <a:t>branch</a:t>
            </a:r>
            <a:r>
              <a:rPr lang="en-US" dirty="0">
                <a:solidFill>
                  <a:srgbClr val="008000"/>
                </a:solidFill>
              </a:rPr>
              <a:t> * </a:t>
            </a:r>
            <a:r>
              <a:rPr lang="en-US" dirty="0" err="1">
                <a:solidFill>
                  <a:srgbClr val="008000"/>
                </a:solidFill>
              </a:rPr>
              <a:t>f</a:t>
            </a:r>
            <a:r>
              <a:rPr lang="en-US" baseline="-25000" dirty="0" err="1">
                <a:solidFill>
                  <a:srgbClr val="008000"/>
                </a:solidFill>
              </a:rPr>
              <a:t>misspredict</a:t>
            </a:r>
            <a:r>
              <a:rPr lang="en-US" dirty="0">
                <a:solidFill>
                  <a:srgbClr val="008000"/>
                </a:solidFill>
              </a:rPr>
              <a:t> * </a:t>
            </a:r>
            <a:r>
              <a:rPr lang="en-US" dirty="0" err="1">
                <a:solidFill>
                  <a:srgbClr val="008000"/>
                </a:solidFill>
              </a:rPr>
              <a:t>cycles_penalty</a:t>
            </a:r>
            <a:endParaRPr lang="en-US" dirty="0">
              <a:solidFill>
                <a:srgbClr val="008000"/>
              </a:solidFill>
            </a:endParaRPr>
          </a:p>
          <a:p>
            <a:pPr lvl="1" eaLnBrk="1" hangingPunct="1"/>
            <a:r>
              <a:rPr lang="en-US" dirty="0"/>
              <a:t>Large impact if:</a:t>
            </a:r>
          </a:p>
          <a:p>
            <a:pPr lvl="2" eaLnBrk="1" hangingPunct="1"/>
            <a:r>
              <a:rPr lang="en-US"/>
              <a:t>long pipeline → cycles_penalty high</a:t>
            </a:r>
            <a:endParaRPr lang="en-US" dirty="0"/>
          </a:p>
          <a:p>
            <a:pPr lvl="2" eaLnBrk="1" hangingPunct="1"/>
            <a:r>
              <a:rPr lang="en-US"/>
              <a:t>multiple-issue processors →  CPI</a:t>
            </a:r>
            <a:r>
              <a:rPr lang="en-US" baseline="-25000"/>
              <a:t>base</a:t>
            </a:r>
            <a:r>
              <a:rPr lang="en-US"/>
              <a:t> low</a:t>
            </a:r>
          </a:p>
          <a:p>
            <a:pPr lvl="2" eaLnBrk="1" hangingPunct="1"/>
            <a:endParaRPr lang="en-US"/>
          </a:p>
          <a:p>
            <a:pPr eaLnBrk="1" hangingPunct="1"/>
            <a:r>
              <a:rPr lang="en-US"/>
              <a:t>Many branches; if no speculation, and about 20% of the instructions being a branch, the maximum ILP is five (but actually much less!)</a:t>
            </a:r>
          </a:p>
          <a:p>
            <a:pPr eaLnBrk="1" hangingPunct="1"/>
            <a:r>
              <a:rPr lang="en-US"/>
              <a:t>Idea</a:t>
            </a:r>
            <a:r>
              <a:rPr lang="en-US" dirty="0"/>
              <a:t>: predict the outcome of branches based on their history and execute instructions at the predicted branch target </a:t>
            </a:r>
            <a:r>
              <a:rPr lang="en-US" b="1" dirty="0">
                <a:solidFill>
                  <a:schemeClr val="accent2"/>
                </a:solidFill>
              </a:rPr>
              <a:t>speculatively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5017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AAFF71E-1268-4737-BC20-870218EF44CE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29FD23-9D41-461D-B1CE-AEB84F33217B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9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Branch Prediction Schemes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None/>
            </a:pPr>
            <a:r>
              <a:rPr lang="en-US" altLang="en-US" sz="2800" dirty="0">
                <a:solidFill>
                  <a:schemeClr val="accent2"/>
                </a:solidFill>
              </a:rPr>
              <a:t>Predict branch direction:</a:t>
            </a:r>
          </a:p>
          <a:p>
            <a:pPr marL="457200" indent="-457200" eaLnBrk="1" hangingPunct="1"/>
            <a:r>
              <a:rPr lang="en-US" altLang="en-US" sz="2800" dirty="0"/>
              <a:t>1-bit Branch Prediction Buffer</a:t>
            </a:r>
          </a:p>
          <a:p>
            <a:pPr marL="457200" indent="-457200" eaLnBrk="1" hangingPunct="1"/>
            <a:r>
              <a:rPr lang="en-US" altLang="en-US" sz="2800" dirty="0"/>
              <a:t>2-bit Branch Prediction Buffer</a:t>
            </a:r>
          </a:p>
          <a:p>
            <a:pPr marL="457200" indent="-457200" eaLnBrk="1" hangingPunct="1"/>
            <a:r>
              <a:rPr lang="en-US" altLang="en-US" sz="2800" dirty="0"/>
              <a:t>Correlating Branch Prediction Buffer</a:t>
            </a:r>
          </a:p>
          <a:p>
            <a:pPr marL="457200" indent="-457200" eaLnBrk="1" hangingPunct="1"/>
            <a:endParaRPr lang="en-US" altLang="en-US" sz="2800" dirty="0"/>
          </a:p>
          <a:p>
            <a:pPr marL="457200" indent="-457200" eaLnBrk="1" hangingPunct="1">
              <a:buNone/>
            </a:pPr>
            <a:r>
              <a:rPr lang="en-US" altLang="en-US" sz="2800" dirty="0">
                <a:solidFill>
                  <a:schemeClr val="accent2"/>
                </a:solidFill>
              </a:rPr>
              <a:t>Predicting next address</a:t>
            </a:r>
            <a:r>
              <a:rPr lang="en-US" altLang="en-US" sz="2800" dirty="0"/>
              <a:t>:</a:t>
            </a:r>
          </a:p>
          <a:p>
            <a:pPr marL="457200" indent="-457200" eaLnBrk="1" hangingPunct="1"/>
            <a:r>
              <a:rPr lang="en-US" altLang="en-US" sz="2800" dirty="0"/>
              <a:t>Branch Target Buffer</a:t>
            </a:r>
          </a:p>
          <a:p>
            <a:pPr marL="457200" indent="-457200" eaLnBrk="1" hangingPunct="1"/>
            <a:r>
              <a:rPr lang="en-US" altLang="en-US" sz="2800" dirty="0"/>
              <a:t>Return Address Predictors</a:t>
            </a:r>
          </a:p>
          <a:p>
            <a:pPr marL="457200" indent="-457200" eaLnBrk="1" hangingPunct="1">
              <a:buFontTx/>
              <a:buAutoNum type="arabicPeriod"/>
            </a:pPr>
            <a:endParaRPr lang="en-US" altLang="en-US" sz="2800" dirty="0"/>
          </a:p>
          <a:p>
            <a:pPr marL="457200" indent="-457200" eaLnBrk="1" hangingPunct="1">
              <a:buNone/>
            </a:pPr>
            <a:r>
              <a:rPr lang="en-US" altLang="en-US" sz="2800" dirty="0"/>
              <a:t>+  Or: try to get rid (some) of those malicious branches</a:t>
            </a:r>
          </a:p>
        </p:txBody>
      </p:sp>
      <p:sp>
        <p:nvSpPr>
          <p:cNvPr id="5120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594DC871-E6F4-4149-93DB-D63AF95D8F0F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850CDE-779C-4132-9CCF-F78425F52905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7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1-bit Branch Prediction Buffer</a:t>
            </a:r>
            <a:endParaRPr lang="en-GB" dirty="0"/>
          </a:p>
        </p:txBody>
      </p:sp>
      <p:sp>
        <p:nvSpPr>
          <p:cNvPr id="37683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1-bit </a:t>
            </a:r>
            <a:r>
              <a:rPr lang="en-US" sz="2400" i="1" dirty="0">
                <a:solidFill>
                  <a:schemeClr val="accent2"/>
                </a:solidFill>
              </a:rPr>
              <a:t>branch prediction buffer</a:t>
            </a:r>
            <a:r>
              <a:rPr lang="en-US" sz="2400" dirty="0"/>
              <a:t> or </a:t>
            </a:r>
            <a:r>
              <a:rPr lang="en-US" sz="2400" b="1" i="1" dirty="0">
                <a:solidFill>
                  <a:schemeClr val="accent2"/>
                </a:solidFill>
              </a:rPr>
              <a:t>branch history table (BHT)</a:t>
            </a:r>
            <a:r>
              <a:rPr lang="en-US" sz="2400" dirty="0"/>
              <a:t>: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Buffer is like a cache without tags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Does not help for our MIPS pipeline </a:t>
            </a:r>
            <a:r>
              <a:rPr lang="en-US" sz="2400"/>
              <a:t>because </a:t>
            </a:r>
            <a:br>
              <a:rPr lang="en-US" sz="2400"/>
            </a:br>
            <a:r>
              <a:rPr lang="en-US" sz="2400"/>
              <a:t>target </a:t>
            </a:r>
            <a:r>
              <a:rPr lang="en-US" sz="2400" dirty="0"/>
              <a:t>address calculations performed in </a:t>
            </a:r>
            <a:r>
              <a:rPr lang="en-US" sz="2400"/>
              <a:t>same </a:t>
            </a:r>
            <a:br>
              <a:rPr lang="en-US" sz="2400"/>
            </a:br>
            <a:r>
              <a:rPr lang="en-US" sz="2400"/>
              <a:t>stage </a:t>
            </a:r>
            <a:r>
              <a:rPr lang="en-US" sz="2400" dirty="0"/>
              <a:t>as branch condition calculation</a:t>
            </a:r>
            <a:endParaRPr lang="en-GB" sz="2400" dirty="0"/>
          </a:p>
        </p:txBody>
      </p:sp>
      <p:sp>
        <p:nvSpPr>
          <p:cNvPr id="5222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31EE6F5-95AC-4F2D-9356-C4F34EED49B2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9C0CF5-9380-4504-A1A6-1C46CA897A54}" type="slidenum">
              <a:rPr lang="en-US" smtClean="0"/>
              <a:pPr/>
              <a:t>47</a:t>
            </a:fld>
            <a:endParaRPr lang="en-US"/>
          </a:p>
        </p:txBody>
      </p:sp>
      <p:grpSp>
        <p:nvGrpSpPr>
          <p:cNvPr id="52231" name="Group 24"/>
          <p:cNvGrpSpPr>
            <a:grpSpLocks/>
          </p:cNvGrpSpPr>
          <p:nvPr/>
        </p:nvGrpSpPr>
        <p:grpSpPr bwMode="auto">
          <a:xfrm>
            <a:off x="5770036" y="1828801"/>
            <a:ext cx="5768914" cy="4444516"/>
            <a:chOff x="1411" y="960"/>
            <a:chExt cx="2807" cy="2133"/>
          </a:xfrm>
        </p:grpSpPr>
        <p:sp>
          <p:nvSpPr>
            <p:cNvPr id="52232" name="Rectangle 2"/>
            <p:cNvSpPr>
              <a:spLocks noChangeArrowheads="1"/>
            </p:cNvSpPr>
            <p:nvPr/>
          </p:nvSpPr>
          <p:spPr bwMode="auto">
            <a:xfrm>
              <a:off x="1728" y="960"/>
              <a:ext cx="1104" cy="240"/>
            </a:xfrm>
            <a:prstGeom prst="rect">
              <a:avLst/>
            </a:prstGeom>
            <a:solidFill>
              <a:srgbClr val="D2EC1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3200"/>
            </a:p>
          </p:txBody>
        </p:sp>
        <p:sp>
          <p:nvSpPr>
            <p:cNvPr id="52233" name="Text Box 5"/>
            <p:cNvSpPr txBox="1">
              <a:spLocks noChangeArrowheads="1"/>
            </p:cNvSpPr>
            <p:nvPr/>
          </p:nvSpPr>
          <p:spPr bwMode="auto">
            <a:xfrm>
              <a:off x="1687" y="969"/>
              <a:ext cx="1232" cy="23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10…..10 101 00</a:t>
              </a:r>
              <a:endParaRPr lang="en-GB">
                <a:latin typeface="Arial" charset="0"/>
              </a:endParaRPr>
            </a:p>
          </p:txBody>
        </p:sp>
        <p:sp>
          <p:nvSpPr>
            <p:cNvPr id="52234" name="Line 6"/>
            <p:cNvSpPr>
              <a:spLocks noChangeShapeType="1"/>
            </p:cNvSpPr>
            <p:nvPr/>
          </p:nvSpPr>
          <p:spPr bwMode="auto">
            <a:xfrm>
              <a:off x="2358" y="960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sz="3200"/>
            </a:p>
          </p:txBody>
        </p:sp>
        <p:sp>
          <p:nvSpPr>
            <p:cNvPr id="52235" name="Line 7"/>
            <p:cNvSpPr>
              <a:spLocks noChangeShapeType="1"/>
            </p:cNvSpPr>
            <p:nvPr/>
          </p:nvSpPr>
          <p:spPr bwMode="auto">
            <a:xfrm>
              <a:off x="2628" y="960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sz="3200"/>
            </a:p>
          </p:txBody>
        </p:sp>
        <p:sp>
          <p:nvSpPr>
            <p:cNvPr id="52236" name="Text Box 8"/>
            <p:cNvSpPr txBox="1">
              <a:spLocks noChangeArrowheads="1"/>
            </p:cNvSpPr>
            <p:nvPr/>
          </p:nvSpPr>
          <p:spPr bwMode="auto">
            <a:xfrm>
              <a:off x="3124" y="1534"/>
              <a:ext cx="185" cy="155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0</a:t>
              </a:r>
            </a:p>
            <a:p>
              <a:pPr algn="ctr" eaLnBrk="0" hangingPunct="0"/>
              <a:r>
                <a:rPr lang="en-US">
                  <a:latin typeface="Arial" charset="0"/>
                </a:rPr>
                <a:t>1</a:t>
              </a:r>
            </a:p>
            <a:p>
              <a:pPr algn="ctr" eaLnBrk="0" hangingPunct="0"/>
              <a:r>
                <a:rPr lang="en-US">
                  <a:latin typeface="Arial" charset="0"/>
                </a:rPr>
                <a:t>0</a:t>
              </a:r>
            </a:p>
            <a:p>
              <a:pPr algn="ctr" eaLnBrk="0" hangingPunct="0"/>
              <a:r>
                <a:rPr lang="en-US">
                  <a:latin typeface="Arial" charset="0"/>
                </a:rPr>
                <a:t>1</a:t>
              </a:r>
            </a:p>
            <a:p>
              <a:pPr algn="ctr" eaLnBrk="0" hangingPunct="0"/>
              <a:r>
                <a:rPr lang="en-US">
                  <a:latin typeface="Arial" charset="0"/>
                </a:rPr>
                <a:t>0</a:t>
              </a:r>
            </a:p>
            <a:p>
              <a:pPr algn="ctr" eaLnBrk="0" hangingPunct="0"/>
              <a:r>
                <a:rPr lang="en-US">
                  <a:latin typeface="Arial" charset="0"/>
                </a:rPr>
                <a:t>1</a:t>
              </a:r>
            </a:p>
            <a:p>
              <a:pPr algn="ctr" eaLnBrk="0" hangingPunct="0"/>
              <a:r>
                <a:rPr lang="en-US">
                  <a:latin typeface="Arial" charset="0"/>
                </a:rPr>
                <a:t>1</a:t>
              </a:r>
            </a:p>
            <a:p>
              <a:pPr algn="ctr" eaLnBrk="0" hangingPunct="0"/>
              <a:r>
                <a:rPr lang="en-US">
                  <a:latin typeface="Arial" charset="0"/>
                </a:rPr>
                <a:t>0</a:t>
              </a:r>
              <a:endParaRPr lang="en-GB">
                <a:latin typeface="Arial" charset="0"/>
              </a:endParaRPr>
            </a:p>
          </p:txBody>
        </p:sp>
        <p:sp>
          <p:nvSpPr>
            <p:cNvPr id="52237" name="Rectangle 9"/>
            <p:cNvSpPr>
              <a:spLocks noChangeArrowheads="1"/>
            </p:cNvSpPr>
            <p:nvPr/>
          </p:nvSpPr>
          <p:spPr bwMode="auto">
            <a:xfrm>
              <a:off x="3120" y="1536"/>
              <a:ext cx="192" cy="144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3200"/>
            </a:p>
          </p:txBody>
        </p:sp>
        <p:sp>
          <p:nvSpPr>
            <p:cNvPr id="52238" name="Line 10"/>
            <p:cNvSpPr>
              <a:spLocks noChangeShapeType="1"/>
            </p:cNvSpPr>
            <p:nvPr/>
          </p:nvSpPr>
          <p:spPr bwMode="auto">
            <a:xfrm>
              <a:off x="3120" y="172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sz="3200"/>
            </a:p>
          </p:txBody>
        </p:sp>
        <p:sp>
          <p:nvSpPr>
            <p:cNvPr id="52239" name="Line 11"/>
            <p:cNvSpPr>
              <a:spLocks noChangeShapeType="1"/>
            </p:cNvSpPr>
            <p:nvPr/>
          </p:nvSpPr>
          <p:spPr bwMode="auto">
            <a:xfrm>
              <a:off x="3120" y="192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sz="3200"/>
            </a:p>
          </p:txBody>
        </p:sp>
        <p:sp>
          <p:nvSpPr>
            <p:cNvPr id="52240" name="Line 12"/>
            <p:cNvSpPr>
              <a:spLocks noChangeShapeType="1"/>
            </p:cNvSpPr>
            <p:nvPr/>
          </p:nvSpPr>
          <p:spPr bwMode="auto">
            <a:xfrm>
              <a:off x="3120" y="209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sz="3200"/>
            </a:p>
          </p:txBody>
        </p:sp>
        <p:sp>
          <p:nvSpPr>
            <p:cNvPr id="52241" name="Line 13"/>
            <p:cNvSpPr>
              <a:spLocks noChangeShapeType="1"/>
            </p:cNvSpPr>
            <p:nvPr/>
          </p:nvSpPr>
          <p:spPr bwMode="auto">
            <a:xfrm>
              <a:off x="3120" y="227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sz="3200"/>
            </a:p>
          </p:txBody>
        </p:sp>
        <p:sp>
          <p:nvSpPr>
            <p:cNvPr id="52242" name="Line 14"/>
            <p:cNvSpPr>
              <a:spLocks noChangeShapeType="1"/>
            </p:cNvSpPr>
            <p:nvPr/>
          </p:nvSpPr>
          <p:spPr bwMode="auto">
            <a:xfrm>
              <a:off x="3120" y="244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sz="3200"/>
            </a:p>
          </p:txBody>
        </p:sp>
        <p:sp>
          <p:nvSpPr>
            <p:cNvPr id="52243" name="Line 15"/>
            <p:cNvSpPr>
              <a:spLocks noChangeShapeType="1"/>
            </p:cNvSpPr>
            <p:nvPr/>
          </p:nvSpPr>
          <p:spPr bwMode="auto">
            <a:xfrm>
              <a:off x="3120" y="261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sz="3200"/>
            </a:p>
          </p:txBody>
        </p:sp>
        <p:sp>
          <p:nvSpPr>
            <p:cNvPr id="52244" name="Line 16"/>
            <p:cNvSpPr>
              <a:spLocks noChangeShapeType="1"/>
            </p:cNvSpPr>
            <p:nvPr/>
          </p:nvSpPr>
          <p:spPr bwMode="auto">
            <a:xfrm>
              <a:off x="3120" y="279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sz="3200"/>
            </a:p>
          </p:txBody>
        </p:sp>
        <p:sp>
          <p:nvSpPr>
            <p:cNvPr id="52245" name="Line 17"/>
            <p:cNvSpPr>
              <a:spLocks noChangeShapeType="1"/>
            </p:cNvSpPr>
            <p:nvPr/>
          </p:nvSpPr>
          <p:spPr bwMode="auto">
            <a:xfrm>
              <a:off x="2496" y="2544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en-US" sz="3200"/>
            </a:p>
          </p:txBody>
        </p:sp>
        <p:sp>
          <p:nvSpPr>
            <p:cNvPr id="52246" name="Line 18"/>
            <p:cNvSpPr>
              <a:spLocks noChangeShapeType="1"/>
            </p:cNvSpPr>
            <p:nvPr/>
          </p:nvSpPr>
          <p:spPr bwMode="auto">
            <a:xfrm flipV="1">
              <a:off x="2496" y="1200"/>
              <a:ext cx="0" cy="13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sz="3200"/>
            </a:p>
          </p:txBody>
        </p:sp>
        <p:sp>
          <p:nvSpPr>
            <p:cNvPr id="52247" name="Text Box 19"/>
            <p:cNvSpPr txBox="1">
              <a:spLocks noChangeArrowheads="1"/>
            </p:cNvSpPr>
            <p:nvPr/>
          </p:nvSpPr>
          <p:spPr bwMode="auto">
            <a:xfrm>
              <a:off x="1411" y="969"/>
              <a:ext cx="318" cy="23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CC3300"/>
                  </a:solidFill>
                  <a:latin typeface="Arial" charset="0"/>
                </a:rPr>
                <a:t>PC</a:t>
              </a:r>
              <a:endParaRPr lang="en-GB" b="1">
                <a:solidFill>
                  <a:srgbClr val="CC3300"/>
                </a:solidFill>
                <a:latin typeface="Arial" charset="0"/>
              </a:endParaRPr>
            </a:p>
          </p:txBody>
        </p:sp>
        <p:sp>
          <p:nvSpPr>
            <p:cNvPr id="52248" name="Text Box 20"/>
            <p:cNvSpPr txBox="1">
              <a:spLocks noChangeArrowheads="1"/>
            </p:cNvSpPr>
            <p:nvPr/>
          </p:nvSpPr>
          <p:spPr bwMode="auto">
            <a:xfrm>
              <a:off x="2990" y="1305"/>
              <a:ext cx="424" cy="23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CC3300"/>
                  </a:solidFill>
                  <a:latin typeface="Arial" charset="0"/>
                </a:rPr>
                <a:t>BHT</a:t>
              </a:r>
              <a:endParaRPr lang="en-GB" b="1">
                <a:solidFill>
                  <a:srgbClr val="CC3300"/>
                </a:solidFill>
                <a:latin typeface="Arial" charset="0"/>
              </a:endParaRPr>
            </a:p>
          </p:txBody>
        </p:sp>
        <p:sp>
          <p:nvSpPr>
            <p:cNvPr id="52249" name="Text Box 21"/>
            <p:cNvSpPr txBox="1">
              <a:spLocks noChangeArrowheads="1"/>
            </p:cNvSpPr>
            <p:nvPr/>
          </p:nvSpPr>
          <p:spPr bwMode="auto">
            <a:xfrm>
              <a:off x="3494" y="1946"/>
              <a:ext cx="724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/>
                <a:t>size=2</a:t>
              </a:r>
              <a:r>
                <a:rPr lang="en-US" sz="3200" baseline="30000"/>
                <a:t>k</a:t>
              </a:r>
            </a:p>
          </p:txBody>
        </p:sp>
        <p:sp>
          <p:nvSpPr>
            <p:cNvPr id="52250" name="Line 22"/>
            <p:cNvSpPr>
              <a:spLocks noChangeShapeType="1"/>
            </p:cNvSpPr>
            <p:nvPr/>
          </p:nvSpPr>
          <p:spPr bwMode="auto">
            <a:xfrm flipV="1">
              <a:off x="2352" y="1920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52251" name="Text Box 23"/>
            <p:cNvSpPr txBox="1">
              <a:spLocks noChangeArrowheads="1"/>
            </p:cNvSpPr>
            <p:nvPr/>
          </p:nvSpPr>
          <p:spPr bwMode="auto">
            <a:xfrm>
              <a:off x="1872" y="1824"/>
              <a:ext cx="581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/>
                <a:t>k-bits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68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68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68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68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6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Two 1-bit predictor problems</a:t>
            </a:r>
            <a:endParaRPr lang="en-US" sz="48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D71D3C-7F85-4457-A490-46A74C6EF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Aliasing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 lower k bits of different branch </a:t>
            </a:r>
            <a:b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 could be the same</a:t>
            </a:r>
          </a:p>
          <a:p>
            <a:pPr lvl="1" eaLnBrk="0" hangingPunct="0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Solution: Use tags (just like in a cache); </a:t>
            </a:r>
            <a:b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however very expensive; </a:t>
            </a:r>
            <a:b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tag requires many more bits per entry</a:t>
            </a:r>
          </a:p>
          <a:p>
            <a:pPr lvl="1" eaLnBrk="0" hangingPunct="0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Better: just accept this problem, and make table big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Loops are predicted wrong twice</a:t>
            </a:r>
          </a:p>
          <a:p>
            <a:pPr lvl="1" eaLnBrk="0" hangingPunct="0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Solution: Use n-bit saturation counter prediction</a:t>
            </a:r>
          </a:p>
          <a:p>
            <a:pPr lvl="2" eaLnBrk="0" hangingPunct="0">
              <a:lnSpc>
                <a:spcPct val="90000"/>
              </a:lnSpc>
              <a:spcBef>
                <a:spcPct val="50000"/>
              </a:spcBef>
              <a:buFontTx/>
              <a:buChar char="*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taken if counter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 2 </a:t>
            </a:r>
            <a:r>
              <a:rPr lang="en-US" sz="2000" baseline="3000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(n-1)</a:t>
            </a:r>
          </a:p>
          <a:p>
            <a:pPr lvl="2" eaLnBrk="0" hangingPunct="0">
              <a:lnSpc>
                <a:spcPct val="90000"/>
              </a:lnSpc>
              <a:spcBef>
                <a:spcPct val="50000"/>
              </a:spcBef>
              <a:buFontTx/>
              <a:buChar char="*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not-taken if counter &lt;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2 </a:t>
            </a:r>
            <a:r>
              <a:rPr lang="en-US" sz="2000" baseline="3000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(n-1)</a:t>
            </a:r>
          </a:p>
          <a:p>
            <a:pPr lvl="1" eaLnBrk="0" hangingPunct="0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A 2-bit saturating counter predicts a loop wrong only once</a:t>
            </a:r>
          </a:p>
          <a:p>
            <a:endParaRPr lang="nl-NL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0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92C755B0-CFF8-4817-AB13-5BB9F40904DE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32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C1AA92-3EAE-4900-9B14-400B9D94A43D}" type="slidenum">
              <a:rPr lang="en-US" smtClean="0"/>
              <a:pPr/>
              <a:t>48</a:t>
            </a:fld>
            <a:endParaRPr lang="en-US"/>
          </a:p>
        </p:txBody>
      </p:sp>
      <p:grpSp>
        <p:nvGrpSpPr>
          <p:cNvPr id="53255" name="Group 21"/>
          <p:cNvGrpSpPr>
            <a:grpSpLocks/>
          </p:cNvGrpSpPr>
          <p:nvPr/>
        </p:nvGrpSpPr>
        <p:grpSpPr bwMode="auto">
          <a:xfrm>
            <a:off x="7716180" y="1126704"/>
            <a:ext cx="4387850" cy="3200400"/>
            <a:chOff x="1412" y="960"/>
            <a:chExt cx="2764" cy="2016"/>
          </a:xfrm>
        </p:grpSpPr>
        <p:sp>
          <p:nvSpPr>
            <p:cNvPr id="53256" name="Rectangle 22"/>
            <p:cNvSpPr>
              <a:spLocks noChangeArrowheads="1"/>
            </p:cNvSpPr>
            <p:nvPr/>
          </p:nvSpPr>
          <p:spPr bwMode="auto">
            <a:xfrm>
              <a:off x="1728" y="960"/>
              <a:ext cx="1104" cy="240"/>
            </a:xfrm>
            <a:prstGeom prst="rect">
              <a:avLst/>
            </a:prstGeom>
            <a:solidFill>
              <a:srgbClr val="D2EC1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7" name="Text Box 23"/>
            <p:cNvSpPr txBox="1">
              <a:spLocks noChangeArrowheads="1"/>
            </p:cNvSpPr>
            <p:nvPr/>
          </p:nvSpPr>
          <p:spPr bwMode="auto">
            <a:xfrm>
              <a:off x="1734" y="969"/>
              <a:ext cx="1140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>
                  <a:latin typeface="Arial" charset="0"/>
                </a:rPr>
                <a:t>10…..10 101 00</a:t>
              </a:r>
              <a:endParaRPr lang="en-GB" sz="1800">
                <a:latin typeface="Arial" charset="0"/>
              </a:endParaRPr>
            </a:p>
          </p:txBody>
        </p:sp>
        <p:sp>
          <p:nvSpPr>
            <p:cNvPr id="53258" name="Line 24"/>
            <p:cNvSpPr>
              <a:spLocks noChangeShapeType="1"/>
            </p:cNvSpPr>
            <p:nvPr/>
          </p:nvSpPr>
          <p:spPr bwMode="auto">
            <a:xfrm>
              <a:off x="2358" y="960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3259" name="Line 25"/>
            <p:cNvSpPr>
              <a:spLocks noChangeShapeType="1"/>
            </p:cNvSpPr>
            <p:nvPr/>
          </p:nvSpPr>
          <p:spPr bwMode="auto">
            <a:xfrm>
              <a:off x="2628" y="960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3260" name="Text Box 26"/>
            <p:cNvSpPr txBox="1">
              <a:spLocks noChangeArrowheads="1"/>
            </p:cNvSpPr>
            <p:nvPr/>
          </p:nvSpPr>
          <p:spPr bwMode="auto">
            <a:xfrm>
              <a:off x="3118" y="1534"/>
              <a:ext cx="196" cy="144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>
                  <a:latin typeface="Arial" charset="0"/>
                </a:rPr>
                <a:t>0</a:t>
              </a:r>
            </a:p>
            <a:p>
              <a:pPr algn="ctr" eaLnBrk="0" hangingPunct="0"/>
              <a:r>
                <a:rPr lang="en-US" sz="1800">
                  <a:latin typeface="Arial" charset="0"/>
                </a:rPr>
                <a:t>1</a:t>
              </a:r>
            </a:p>
            <a:p>
              <a:pPr algn="ctr" eaLnBrk="0" hangingPunct="0"/>
              <a:r>
                <a:rPr lang="en-US" sz="1800">
                  <a:latin typeface="Arial" charset="0"/>
                </a:rPr>
                <a:t>0</a:t>
              </a:r>
            </a:p>
            <a:p>
              <a:pPr algn="ctr" eaLnBrk="0" hangingPunct="0"/>
              <a:r>
                <a:rPr lang="en-US" sz="1800">
                  <a:latin typeface="Arial" charset="0"/>
                </a:rPr>
                <a:t>1</a:t>
              </a:r>
            </a:p>
            <a:p>
              <a:pPr algn="ctr" eaLnBrk="0" hangingPunct="0"/>
              <a:r>
                <a:rPr lang="en-US" sz="1800">
                  <a:latin typeface="Arial" charset="0"/>
                </a:rPr>
                <a:t>0</a:t>
              </a:r>
            </a:p>
            <a:p>
              <a:pPr algn="ctr" eaLnBrk="0" hangingPunct="0"/>
              <a:r>
                <a:rPr lang="en-US" sz="1800">
                  <a:latin typeface="Arial" charset="0"/>
                </a:rPr>
                <a:t>1</a:t>
              </a:r>
            </a:p>
            <a:p>
              <a:pPr algn="ctr" eaLnBrk="0" hangingPunct="0"/>
              <a:r>
                <a:rPr lang="en-US" sz="1800">
                  <a:latin typeface="Arial" charset="0"/>
                </a:rPr>
                <a:t>1</a:t>
              </a:r>
            </a:p>
            <a:p>
              <a:pPr algn="ctr" eaLnBrk="0" hangingPunct="0"/>
              <a:r>
                <a:rPr lang="en-US" sz="1800">
                  <a:latin typeface="Arial" charset="0"/>
                </a:rPr>
                <a:t>0</a:t>
              </a:r>
              <a:endParaRPr lang="en-GB" sz="1800">
                <a:latin typeface="Arial" charset="0"/>
              </a:endParaRPr>
            </a:p>
          </p:txBody>
        </p:sp>
        <p:sp>
          <p:nvSpPr>
            <p:cNvPr id="53261" name="Rectangle 27"/>
            <p:cNvSpPr>
              <a:spLocks noChangeArrowheads="1"/>
            </p:cNvSpPr>
            <p:nvPr/>
          </p:nvSpPr>
          <p:spPr bwMode="auto">
            <a:xfrm>
              <a:off x="3120" y="1536"/>
              <a:ext cx="192" cy="144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2" name="Line 28"/>
            <p:cNvSpPr>
              <a:spLocks noChangeShapeType="1"/>
            </p:cNvSpPr>
            <p:nvPr/>
          </p:nvSpPr>
          <p:spPr bwMode="auto">
            <a:xfrm>
              <a:off x="3120" y="172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3263" name="Line 29"/>
            <p:cNvSpPr>
              <a:spLocks noChangeShapeType="1"/>
            </p:cNvSpPr>
            <p:nvPr/>
          </p:nvSpPr>
          <p:spPr bwMode="auto">
            <a:xfrm>
              <a:off x="3120" y="192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3264" name="Line 30"/>
            <p:cNvSpPr>
              <a:spLocks noChangeShapeType="1"/>
            </p:cNvSpPr>
            <p:nvPr/>
          </p:nvSpPr>
          <p:spPr bwMode="auto">
            <a:xfrm>
              <a:off x="3120" y="209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3265" name="Line 31"/>
            <p:cNvSpPr>
              <a:spLocks noChangeShapeType="1"/>
            </p:cNvSpPr>
            <p:nvPr/>
          </p:nvSpPr>
          <p:spPr bwMode="auto">
            <a:xfrm>
              <a:off x="3120" y="227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3266" name="Line 32"/>
            <p:cNvSpPr>
              <a:spLocks noChangeShapeType="1"/>
            </p:cNvSpPr>
            <p:nvPr/>
          </p:nvSpPr>
          <p:spPr bwMode="auto">
            <a:xfrm>
              <a:off x="3120" y="244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3267" name="Line 33"/>
            <p:cNvSpPr>
              <a:spLocks noChangeShapeType="1"/>
            </p:cNvSpPr>
            <p:nvPr/>
          </p:nvSpPr>
          <p:spPr bwMode="auto">
            <a:xfrm>
              <a:off x="3120" y="261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3268" name="Line 34"/>
            <p:cNvSpPr>
              <a:spLocks noChangeShapeType="1"/>
            </p:cNvSpPr>
            <p:nvPr/>
          </p:nvSpPr>
          <p:spPr bwMode="auto">
            <a:xfrm>
              <a:off x="3120" y="279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3269" name="Line 35"/>
            <p:cNvSpPr>
              <a:spLocks noChangeShapeType="1"/>
            </p:cNvSpPr>
            <p:nvPr/>
          </p:nvSpPr>
          <p:spPr bwMode="auto">
            <a:xfrm>
              <a:off x="2496" y="2544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3270" name="Line 36"/>
            <p:cNvSpPr>
              <a:spLocks noChangeShapeType="1"/>
            </p:cNvSpPr>
            <p:nvPr/>
          </p:nvSpPr>
          <p:spPr bwMode="auto">
            <a:xfrm flipV="1">
              <a:off x="2496" y="1200"/>
              <a:ext cx="0" cy="13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3271" name="Text Box 37"/>
            <p:cNvSpPr txBox="1">
              <a:spLocks noChangeArrowheads="1"/>
            </p:cNvSpPr>
            <p:nvPr/>
          </p:nvSpPr>
          <p:spPr bwMode="auto">
            <a:xfrm>
              <a:off x="1412" y="969"/>
              <a:ext cx="316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>
                  <a:solidFill>
                    <a:srgbClr val="CC3300"/>
                  </a:solidFill>
                  <a:latin typeface="Arial" charset="0"/>
                </a:rPr>
                <a:t>PC</a:t>
              </a:r>
              <a:endParaRPr lang="en-GB" sz="1800" b="1">
                <a:solidFill>
                  <a:srgbClr val="CC3300"/>
                </a:solidFill>
                <a:latin typeface="Arial" charset="0"/>
              </a:endParaRPr>
            </a:p>
          </p:txBody>
        </p:sp>
        <p:sp>
          <p:nvSpPr>
            <p:cNvPr id="53272" name="Text Box 38"/>
            <p:cNvSpPr txBox="1">
              <a:spLocks noChangeArrowheads="1"/>
            </p:cNvSpPr>
            <p:nvPr/>
          </p:nvSpPr>
          <p:spPr bwMode="auto">
            <a:xfrm>
              <a:off x="2996" y="1305"/>
              <a:ext cx="412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>
                  <a:solidFill>
                    <a:srgbClr val="CC3300"/>
                  </a:solidFill>
                  <a:latin typeface="Arial" charset="0"/>
                </a:rPr>
                <a:t>BHT</a:t>
              </a:r>
              <a:endParaRPr lang="en-GB" sz="1800" b="1">
                <a:solidFill>
                  <a:srgbClr val="CC3300"/>
                </a:solidFill>
                <a:latin typeface="Arial" charset="0"/>
              </a:endParaRPr>
            </a:p>
          </p:txBody>
        </p:sp>
        <p:sp>
          <p:nvSpPr>
            <p:cNvPr id="53273" name="Text Box 39"/>
            <p:cNvSpPr txBox="1">
              <a:spLocks noChangeArrowheads="1"/>
            </p:cNvSpPr>
            <p:nvPr/>
          </p:nvSpPr>
          <p:spPr bwMode="auto">
            <a:xfrm>
              <a:off x="3494" y="1946"/>
              <a:ext cx="6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size=2</a:t>
              </a:r>
              <a:r>
                <a:rPr lang="en-US" baseline="30000"/>
                <a:t>k</a:t>
              </a:r>
            </a:p>
          </p:txBody>
        </p:sp>
        <p:sp>
          <p:nvSpPr>
            <p:cNvPr id="53274" name="Line 40"/>
            <p:cNvSpPr>
              <a:spLocks noChangeShapeType="1"/>
            </p:cNvSpPr>
            <p:nvPr/>
          </p:nvSpPr>
          <p:spPr bwMode="auto">
            <a:xfrm flipV="1">
              <a:off x="2352" y="1920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75" name="Text Box 41"/>
            <p:cNvSpPr txBox="1">
              <a:spLocks noChangeArrowheads="1"/>
            </p:cNvSpPr>
            <p:nvPr/>
          </p:nvSpPr>
          <p:spPr bwMode="auto">
            <a:xfrm>
              <a:off x="1872" y="1824"/>
              <a:ext cx="5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k-bits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8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2-bit Branch Prediction Buffer</a:t>
            </a:r>
          </a:p>
        </p:txBody>
      </p:sp>
      <p:sp>
        <p:nvSpPr>
          <p:cNvPr id="380930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800"/>
              <a:t>Solution: 2-bit scheme where prediction is changed only if  mispredicted </a:t>
            </a:r>
            <a:r>
              <a:rPr lang="en-US" altLang="en-US" sz="2800" b="1" i="1">
                <a:solidFill>
                  <a:schemeClr val="accent2"/>
                </a:solidFill>
              </a:rPr>
              <a:t>twice</a:t>
            </a:r>
            <a:endParaRPr lang="en-US" altLang="en-US" sz="2800" i="1"/>
          </a:p>
          <a:p>
            <a:pPr eaLnBrk="1" hangingPunct="1"/>
            <a:r>
              <a:rPr lang="en-US" altLang="en-US" sz="2800"/>
              <a:t>Can be implemented as a saturating counter, e.g. as following state diagram:</a:t>
            </a:r>
          </a:p>
        </p:txBody>
      </p:sp>
      <p:sp>
        <p:nvSpPr>
          <p:cNvPr id="542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8D3393F-DF51-4F84-B086-D6E8BE188074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B39845-AA55-48AC-9A10-66F24BB0DAA2}" type="slidenum">
              <a:rPr lang="en-US" smtClean="0"/>
              <a:pPr/>
              <a:t>49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14050" y="3248981"/>
            <a:ext cx="7407790" cy="3270884"/>
            <a:chOff x="730" y="2177"/>
            <a:chExt cx="4371" cy="1930"/>
          </a:xfrm>
        </p:grpSpPr>
        <p:sp>
          <p:nvSpPr>
            <p:cNvPr id="54280" name="Rectangle 5"/>
            <p:cNvSpPr>
              <a:spLocks noChangeArrowheads="1"/>
            </p:cNvSpPr>
            <p:nvPr/>
          </p:nvSpPr>
          <p:spPr bwMode="auto">
            <a:xfrm>
              <a:off x="1603" y="2405"/>
              <a:ext cx="1" cy="1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1" name="Rectangle 6"/>
            <p:cNvSpPr>
              <a:spLocks noChangeArrowheads="1"/>
            </p:cNvSpPr>
            <p:nvPr/>
          </p:nvSpPr>
          <p:spPr bwMode="auto">
            <a:xfrm>
              <a:off x="1603" y="2405"/>
              <a:ext cx="1" cy="1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2" name="Rectangle 7"/>
            <p:cNvSpPr>
              <a:spLocks noChangeArrowheads="1"/>
            </p:cNvSpPr>
            <p:nvPr/>
          </p:nvSpPr>
          <p:spPr bwMode="auto">
            <a:xfrm>
              <a:off x="1603" y="2405"/>
              <a:ext cx="1" cy="1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3" name="Rectangle 8"/>
            <p:cNvSpPr>
              <a:spLocks noChangeArrowheads="1"/>
            </p:cNvSpPr>
            <p:nvPr/>
          </p:nvSpPr>
          <p:spPr bwMode="auto">
            <a:xfrm>
              <a:off x="1603" y="2405"/>
              <a:ext cx="1" cy="1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4" name="Rectangle 9"/>
            <p:cNvSpPr>
              <a:spLocks noChangeArrowheads="1"/>
            </p:cNvSpPr>
            <p:nvPr/>
          </p:nvSpPr>
          <p:spPr bwMode="auto">
            <a:xfrm>
              <a:off x="1935" y="2177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 b="1">
                  <a:solidFill>
                    <a:schemeClr val="accent2"/>
                  </a:solidFill>
                  <a:latin typeface="Arial" charset="0"/>
                </a:rPr>
                <a:t>T</a:t>
              </a:r>
            </a:p>
          </p:txBody>
        </p:sp>
        <p:sp>
          <p:nvSpPr>
            <p:cNvPr id="54285" name="Rectangle 10"/>
            <p:cNvSpPr>
              <a:spLocks noChangeArrowheads="1"/>
            </p:cNvSpPr>
            <p:nvPr/>
          </p:nvSpPr>
          <p:spPr bwMode="auto">
            <a:xfrm>
              <a:off x="2655" y="2897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 b="1">
                  <a:solidFill>
                    <a:schemeClr val="accent2"/>
                  </a:solidFill>
                  <a:latin typeface="Arial" charset="0"/>
                </a:rPr>
                <a:t>T</a:t>
              </a:r>
            </a:p>
          </p:txBody>
        </p:sp>
        <p:sp>
          <p:nvSpPr>
            <p:cNvPr id="54286" name="Rectangle 11"/>
            <p:cNvSpPr>
              <a:spLocks noChangeArrowheads="1"/>
            </p:cNvSpPr>
            <p:nvPr/>
          </p:nvSpPr>
          <p:spPr bwMode="auto">
            <a:xfrm>
              <a:off x="3567" y="3857"/>
              <a:ext cx="331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 b="1">
                  <a:solidFill>
                    <a:srgbClr val="008000"/>
                  </a:solidFill>
                  <a:latin typeface="Arial" charset="0"/>
                </a:rPr>
                <a:t>NT</a:t>
              </a:r>
            </a:p>
          </p:txBody>
        </p:sp>
        <p:sp>
          <p:nvSpPr>
            <p:cNvPr id="54287" name="Rectangle 12"/>
            <p:cNvSpPr>
              <a:spLocks noChangeArrowheads="1"/>
            </p:cNvSpPr>
            <p:nvPr/>
          </p:nvSpPr>
          <p:spPr bwMode="auto">
            <a:xfrm>
              <a:off x="730" y="2561"/>
              <a:ext cx="1163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 b="1">
                  <a:solidFill>
                    <a:schemeClr val="accent2"/>
                  </a:solidFill>
                  <a:latin typeface="Arial" charset="0"/>
                </a:rPr>
                <a:t>Predict Taken</a:t>
              </a:r>
            </a:p>
          </p:txBody>
        </p:sp>
        <p:sp>
          <p:nvSpPr>
            <p:cNvPr id="54288" name="Rectangle 13"/>
            <p:cNvSpPr>
              <a:spLocks noChangeArrowheads="1"/>
            </p:cNvSpPr>
            <p:nvPr/>
          </p:nvSpPr>
          <p:spPr bwMode="auto">
            <a:xfrm>
              <a:off x="884" y="3297"/>
              <a:ext cx="1021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altLang="en-US" sz="2000" b="1">
                  <a:solidFill>
                    <a:srgbClr val="008000"/>
                  </a:solidFill>
                  <a:latin typeface="Arial" charset="0"/>
                </a:rPr>
                <a:t>Predict Not </a:t>
              </a:r>
            </a:p>
            <a:p>
              <a:pPr algn="ctr" eaLnBrk="0" hangingPunct="0"/>
              <a:r>
                <a:rPr lang="en-US" altLang="en-US" sz="2000" b="1">
                  <a:solidFill>
                    <a:srgbClr val="008000"/>
                  </a:solidFill>
                  <a:latin typeface="Arial" charset="0"/>
                </a:rPr>
                <a:t>Taken</a:t>
              </a:r>
            </a:p>
          </p:txBody>
        </p:sp>
        <p:sp>
          <p:nvSpPr>
            <p:cNvPr id="54289" name="Rectangle 14"/>
            <p:cNvSpPr>
              <a:spLocks noChangeArrowheads="1"/>
            </p:cNvSpPr>
            <p:nvPr/>
          </p:nvSpPr>
          <p:spPr bwMode="auto">
            <a:xfrm>
              <a:off x="3938" y="2561"/>
              <a:ext cx="1163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 b="1">
                  <a:solidFill>
                    <a:schemeClr val="accent2"/>
                  </a:solidFill>
                  <a:latin typeface="Arial" charset="0"/>
                </a:rPr>
                <a:t>Predict Taken</a:t>
              </a:r>
            </a:p>
          </p:txBody>
        </p:sp>
        <p:sp>
          <p:nvSpPr>
            <p:cNvPr id="54290" name="Rectangle 15"/>
            <p:cNvSpPr>
              <a:spLocks noChangeArrowheads="1"/>
            </p:cNvSpPr>
            <p:nvPr/>
          </p:nvSpPr>
          <p:spPr bwMode="auto">
            <a:xfrm>
              <a:off x="3900" y="3273"/>
              <a:ext cx="1021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altLang="en-US" sz="2000" b="1">
                  <a:solidFill>
                    <a:srgbClr val="008000"/>
                  </a:solidFill>
                  <a:latin typeface="Arial" charset="0"/>
                </a:rPr>
                <a:t>Predict Not </a:t>
              </a:r>
            </a:p>
            <a:p>
              <a:pPr algn="ctr" eaLnBrk="0" hangingPunct="0"/>
              <a:r>
                <a:rPr lang="en-US" altLang="en-US" sz="2000" b="1">
                  <a:solidFill>
                    <a:srgbClr val="008000"/>
                  </a:solidFill>
                  <a:latin typeface="Arial" charset="0"/>
                </a:rPr>
                <a:t>Taken</a:t>
              </a:r>
            </a:p>
          </p:txBody>
        </p:sp>
        <p:sp>
          <p:nvSpPr>
            <p:cNvPr id="54291" name="Oval 16"/>
            <p:cNvSpPr>
              <a:spLocks noChangeArrowheads="1"/>
            </p:cNvSpPr>
            <p:nvPr/>
          </p:nvSpPr>
          <p:spPr bwMode="auto">
            <a:xfrm>
              <a:off x="1887" y="2513"/>
              <a:ext cx="800" cy="320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Oval 17"/>
            <p:cNvSpPr>
              <a:spLocks noChangeArrowheads="1"/>
            </p:cNvSpPr>
            <p:nvPr/>
          </p:nvSpPr>
          <p:spPr bwMode="auto">
            <a:xfrm>
              <a:off x="3159" y="2521"/>
              <a:ext cx="800" cy="320"/>
            </a:xfrm>
            <a:prstGeom prst="ellipse">
              <a:avLst/>
            </a:prstGeom>
            <a:solidFill>
              <a:schemeClr val="accent2">
                <a:alpha val="50195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3" name="Oval 18"/>
            <p:cNvSpPr>
              <a:spLocks noChangeArrowheads="1"/>
            </p:cNvSpPr>
            <p:nvPr/>
          </p:nvSpPr>
          <p:spPr bwMode="auto">
            <a:xfrm>
              <a:off x="1895" y="3225"/>
              <a:ext cx="800" cy="320"/>
            </a:xfrm>
            <a:prstGeom prst="ellipse">
              <a:avLst/>
            </a:prstGeom>
            <a:solidFill>
              <a:schemeClr val="hlink">
                <a:alpha val="50195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4" name="Oval 19"/>
            <p:cNvSpPr>
              <a:spLocks noChangeArrowheads="1"/>
            </p:cNvSpPr>
            <p:nvPr/>
          </p:nvSpPr>
          <p:spPr bwMode="auto">
            <a:xfrm>
              <a:off x="3159" y="3225"/>
              <a:ext cx="800" cy="320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5" name="Arc 20"/>
            <p:cNvSpPr>
              <a:spLocks/>
            </p:cNvSpPr>
            <p:nvPr/>
          </p:nvSpPr>
          <p:spPr bwMode="auto">
            <a:xfrm>
              <a:off x="2106" y="2187"/>
              <a:ext cx="480" cy="349"/>
            </a:xfrm>
            <a:custGeom>
              <a:avLst/>
              <a:gdLst>
                <a:gd name="T0" fmla="*/ 0 w 43200"/>
                <a:gd name="T1" fmla="*/ 0 h 31458"/>
                <a:gd name="T2" fmla="*/ 0 w 43200"/>
                <a:gd name="T3" fmla="*/ 0 h 31458"/>
                <a:gd name="T4" fmla="*/ 0 w 43200"/>
                <a:gd name="T5" fmla="*/ 0 h 31458"/>
                <a:gd name="T6" fmla="*/ 0 60000 65536"/>
                <a:gd name="T7" fmla="*/ 0 60000 65536"/>
                <a:gd name="T8" fmla="*/ 0 60000 65536"/>
                <a:gd name="T9" fmla="*/ 0 w 43200"/>
                <a:gd name="T10" fmla="*/ 0 h 31458"/>
                <a:gd name="T11" fmla="*/ 43200 w 43200"/>
                <a:gd name="T12" fmla="*/ 31458 h 31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31458" fill="none" extrusionOk="0">
                  <a:moveTo>
                    <a:pt x="2061" y="30809"/>
                  </a:moveTo>
                  <a:cubicBezTo>
                    <a:pt x="703" y="27928"/>
                    <a:pt x="0" y="2478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5028"/>
                    <a:pt x="42383" y="28407"/>
                    <a:pt x="40819" y="31458"/>
                  </a:cubicBezTo>
                </a:path>
                <a:path w="43200" h="31458" stroke="0" extrusionOk="0">
                  <a:moveTo>
                    <a:pt x="2061" y="30809"/>
                  </a:moveTo>
                  <a:cubicBezTo>
                    <a:pt x="703" y="27928"/>
                    <a:pt x="0" y="2478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5028"/>
                    <a:pt x="42383" y="28407"/>
                    <a:pt x="40819" y="31458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6" name="Arc 21"/>
            <p:cNvSpPr>
              <a:spLocks/>
            </p:cNvSpPr>
            <p:nvPr/>
          </p:nvSpPr>
          <p:spPr bwMode="auto">
            <a:xfrm flipH="1" flipV="1">
              <a:off x="3375" y="3521"/>
              <a:ext cx="480" cy="349"/>
            </a:xfrm>
            <a:custGeom>
              <a:avLst/>
              <a:gdLst>
                <a:gd name="T0" fmla="*/ 0 w 43200"/>
                <a:gd name="T1" fmla="*/ 0 h 31458"/>
                <a:gd name="T2" fmla="*/ 0 w 43200"/>
                <a:gd name="T3" fmla="*/ 0 h 31458"/>
                <a:gd name="T4" fmla="*/ 0 w 43200"/>
                <a:gd name="T5" fmla="*/ 0 h 31458"/>
                <a:gd name="T6" fmla="*/ 0 60000 65536"/>
                <a:gd name="T7" fmla="*/ 0 60000 65536"/>
                <a:gd name="T8" fmla="*/ 0 60000 65536"/>
                <a:gd name="T9" fmla="*/ 0 w 43200"/>
                <a:gd name="T10" fmla="*/ 0 h 31458"/>
                <a:gd name="T11" fmla="*/ 43200 w 43200"/>
                <a:gd name="T12" fmla="*/ 31458 h 31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31458" fill="none" extrusionOk="0">
                  <a:moveTo>
                    <a:pt x="2061" y="30809"/>
                  </a:moveTo>
                  <a:cubicBezTo>
                    <a:pt x="703" y="27928"/>
                    <a:pt x="0" y="2478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5028"/>
                    <a:pt x="42383" y="28407"/>
                    <a:pt x="40819" y="31458"/>
                  </a:cubicBezTo>
                </a:path>
                <a:path w="43200" h="31458" stroke="0" extrusionOk="0">
                  <a:moveTo>
                    <a:pt x="2061" y="30809"/>
                  </a:moveTo>
                  <a:cubicBezTo>
                    <a:pt x="703" y="27928"/>
                    <a:pt x="0" y="2478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5028"/>
                    <a:pt x="42383" y="28407"/>
                    <a:pt x="40819" y="31458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7" name="Line 22"/>
            <p:cNvSpPr>
              <a:spLocks noChangeShapeType="1"/>
            </p:cNvSpPr>
            <p:nvPr/>
          </p:nvSpPr>
          <p:spPr bwMode="auto">
            <a:xfrm flipH="1">
              <a:off x="2703" y="3425"/>
              <a:ext cx="48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8" name="Rectangle 23"/>
            <p:cNvSpPr>
              <a:spLocks noChangeArrowheads="1"/>
            </p:cNvSpPr>
            <p:nvPr/>
          </p:nvSpPr>
          <p:spPr bwMode="auto">
            <a:xfrm>
              <a:off x="2825" y="3402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 b="1">
                  <a:solidFill>
                    <a:schemeClr val="accent2"/>
                  </a:solidFill>
                  <a:latin typeface="Arial" charset="0"/>
                </a:rPr>
                <a:t>T</a:t>
              </a:r>
            </a:p>
          </p:txBody>
        </p:sp>
        <p:sp>
          <p:nvSpPr>
            <p:cNvPr id="54299" name="Rectangle 24"/>
            <p:cNvSpPr>
              <a:spLocks noChangeArrowheads="1"/>
            </p:cNvSpPr>
            <p:nvPr/>
          </p:nvSpPr>
          <p:spPr bwMode="auto">
            <a:xfrm>
              <a:off x="2767" y="3105"/>
              <a:ext cx="331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 b="1">
                  <a:solidFill>
                    <a:srgbClr val="008000"/>
                  </a:solidFill>
                  <a:latin typeface="Arial" charset="0"/>
                </a:rPr>
                <a:t>NT</a:t>
              </a:r>
            </a:p>
          </p:txBody>
        </p:sp>
        <p:sp>
          <p:nvSpPr>
            <p:cNvPr id="54300" name="Line 25"/>
            <p:cNvSpPr>
              <a:spLocks noChangeShapeType="1"/>
            </p:cNvSpPr>
            <p:nvPr/>
          </p:nvSpPr>
          <p:spPr bwMode="auto">
            <a:xfrm>
              <a:off x="2703" y="3329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1" name="Line 26"/>
            <p:cNvSpPr>
              <a:spLocks noChangeShapeType="1"/>
            </p:cNvSpPr>
            <p:nvPr/>
          </p:nvSpPr>
          <p:spPr bwMode="auto">
            <a:xfrm flipH="1">
              <a:off x="2672" y="2720"/>
              <a:ext cx="48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2" name="Rectangle 27"/>
            <p:cNvSpPr>
              <a:spLocks noChangeArrowheads="1"/>
            </p:cNvSpPr>
            <p:nvPr/>
          </p:nvSpPr>
          <p:spPr bwMode="auto">
            <a:xfrm>
              <a:off x="2794" y="2697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 b="1">
                  <a:solidFill>
                    <a:schemeClr val="accent2"/>
                  </a:solidFill>
                  <a:latin typeface="Arial" charset="0"/>
                </a:rPr>
                <a:t>T</a:t>
              </a:r>
            </a:p>
          </p:txBody>
        </p:sp>
        <p:sp>
          <p:nvSpPr>
            <p:cNvPr id="54303" name="Rectangle 28"/>
            <p:cNvSpPr>
              <a:spLocks noChangeArrowheads="1"/>
            </p:cNvSpPr>
            <p:nvPr/>
          </p:nvSpPr>
          <p:spPr bwMode="auto">
            <a:xfrm>
              <a:off x="2736" y="2400"/>
              <a:ext cx="331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 b="1">
                  <a:solidFill>
                    <a:srgbClr val="008000"/>
                  </a:solidFill>
                  <a:latin typeface="Arial" charset="0"/>
                </a:rPr>
                <a:t>NT</a:t>
              </a:r>
            </a:p>
          </p:txBody>
        </p:sp>
        <p:sp>
          <p:nvSpPr>
            <p:cNvPr id="54304" name="Line 29"/>
            <p:cNvSpPr>
              <a:spLocks noChangeShapeType="1"/>
            </p:cNvSpPr>
            <p:nvPr/>
          </p:nvSpPr>
          <p:spPr bwMode="auto">
            <a:xfrm>
              <a:off x="2672" y="2624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5" name="Line 30"/>
            <p:cNvSpPr>
              <a:spLocks noChangeShapeType="1"/>
            </p:cNvSpPr>
            <p:nvPr/>
          </p:nvSpPr>
          <p:spPr bwMode="auto">
            <a:xfrm flipV="1">
              <a:off x="2559" y="2753"/>
              <a:ext cx="672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6" name="Line 31"/>
            <p:cNvSpPr>
              <a:spLocks noChangeShapeType="1"/>
            </p:cNvSpPr>
            <p:nvPr/>
          </p:nvSpPr>
          <p:spPr bwMode="auto">
            <a:xfrm rot="10800000" flipH="1">
              <a:off x="2607" y="2801"/>
              <a:ext cx="672" cy="5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7" name="Rectangle 32"/>
            <p:cNvSpPr>
              <a:spLocks noChangeArrowheads="1"/>
            </p:cNvSpPr>
            <p:nvPr/>
          </p:nvSpPr>
          <p:spPr bwMode="auto">
            <a:xfrm>
              <a:off x="3039" y="2897"/>
              <a:ext cx="331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 b="1">
                  <a:solidFill>
                    <a:srgbClr val="008000"/>
                  </a:solidFill>
                  <a:latin typeface="Arial" charset="0"/>
                </a:rPr>
                <a:t>NT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0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0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0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Recap </a:t>
            </a:r>
            <a:r>
              <a:rPr lang="en-US" sz="3600"/>
              <a:t>(from pipelining lectures): </a:t>
            </a:r>
            <a:r>
              <a:rPr lang="en-US"/>
              <a:t>Hazards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549448" y="1088740"/>
            <a:ext cx="11379200" cy="5400600"/>
          </a:xfrm>
        </p:spPr>
        <p:txBody>
          <a:bodyPr/>
          <a:lstStyle/>
          <a:p>
            <a:pPr eaLnBrk="1" hangingPunct="1"/>
            <a:r>
              <a:rPr lang="en-US"/>
              <a:t>Three types of hazards (see previous lecture)</a:t>
            </a:r>
          </a:p>
          <a:p>
            <a:pPr lvl="1" eaLnBrk="1" hangingPunct="1"/>
            <a:r>
              <a:rPr lang="en-US" b="1"/>
              <a:t>Structural</a:t>
            </a:r>
          </a:p>
          <a:p>
            <a:pPr lvl="2" eaLnBrk="1" hangingPunct="1"/>
            <a:r>
              <a:rPr lang="en-US"/>
              <a:t>Multiple instructions need access to the same hardware at the same time</a:t>
            </a:r>
          </a:p>
          <a:p>
            <a:pPr lvl="1" eaLnBrk="1" hangingPunct="1"/>
            <a:r>
              <a:rPr lang="en-US" b="1"/>
              <a:t>Data dependence</a:t>
            </a:r>
          </a:p>
          <a:p>
            <a:pPr lvl="2" eaLnBrk="1" hangingPunct="1"/>
            <a:r>
              <a:rPr lang="en-US"/>
              <a:t>There is a dependence between operands (in register or memory) of successive instructions</a:t>
            </a:r>
          </a:p>
          <a:p>
            <a:pPr lvl="1" eaLnBrk="1" hangingPunct="1"/>
            <a:r>
              <a:rPr lang="en-US" b="1"/>
              <a:t>Control dependence</a:t>
            </a:r>
          </a:p>
          <a:p>
            <a:pPr lvl="2" eaLnBrk="1" hangingPunct="1"/>
            <a:r>
              <a:rPr lang="en-US"/>
              <a:t>Determines the order of the execution of basic blocks</a:t>
            </a:r>
          </a:p>
          <a:p>
            <a:pPr lvl="2" eaLnBrk="1" hangingPunct="1"/>
            <a:r>
              <a:rPr lang="en-US"/>
              <a:t>When jumping/branching to another address the pipeline has to be (partly) squashed and refilled</a:t>
            </a:r>
          </a:p>
          <a:p>
            <a:pPr eaLnBrk="1" hangingPunct="1"/>
            <a:r>
              <a:rPr lang="en-US"/>
              <a:t>Hazards cause scheduling problems and delay the pipeline</a:t>
            </a:r>
          </a:p>
        </p:txBody>
      </p:sp>
      <p:sp>
        <p:nvSpPr>
          <p:cNvPr id="921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218209A2-A909-43AB-AA72-81E5B349E9F2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5C45AA-5525-4460-9F6C-0F5757751E5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9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Next step: </a:t>
            </a:r>
            <a:r>
              <a:rPr lang="en-US" b="1"/>
              <a:t>Correlating</a:t>
            </a:r>
            <a:r>
              <a:rPr lang="en-US"/>
              <a:t> Branches</a:t>
            </a:r>
            <a:endParaRPr lang="en-GB"/>
          </a:p>
        </p:txBody>
      </p:sp>
      <p:sp>
        <p:nvSpPr>
          <p:cNvPr id="553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Fragment from SPEC92 benchmark </a:t>
            </a:r>
            <a:r>
              <a:rPr lang="en-US">
                <a:latin typeface="Courier New" pitchFamily="49" charset="0"/>
              </a:rPr>
              <a:t>eqntott</a:t>
            </a:r>
            <a:r>
              <a:rPr lang="en-US"/>
              <a:t>:</a:t>
            </a:r>
          </a:p>
          <a:p>
            <a:pPr lvl="2" eaLnBrk="1" hangingPunct="1">
              <a:buFontTx/>
              <a:buNone/>
            </a:pPr>
            <a:endParaRPr lang="en-US">
              <a:latin typeface="Courier New" pitchFamily="49" charset="0"/>
            </a:endParaRPr>
          </a:p>
        </p:txBody>
      </p:sp>
      <p:sp>
        <p:nvSpPr>
          <p:cNvPr id="5529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48F0ECBE-81A5-4106-8F0D-DD9DB0128855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95B930-A0D2-4AFF-AE91-5E8C7A40DD7B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5303" name="Text Box 4"/>
          <p:cNvSpPr txBox="1">
            <a:spLocks noChangeArrowheads="1"/>
          </p:cNvSpPr>
          <p:nvPr/>
        </p:nvSpPr>
        <p:spPr bwMode="auto">
          <a:xfrm>
            <a:off x="2057400" y="2209800"/>
            <a:ext cx="3048000" cy="2234458"/>
          </a:xfrm>
          <a:prstGeom prst="rect">
            <a:avLst/>
          </a:prstGeom>
          <a:solidFill>
            <a:srgbClr val="FFFF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if (aa==2)	</a:t>
            </a:r>
          </a:p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   aa = 0;	</a:t>
            </a:r>
          </a:p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if (bb==2)	</a:t>
            </a:r>
          </a:p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   bb=0;	</a:t>
            </a:r>
          </a:p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if (aa!=bb){..}	</a:t>
            </a:r>
          </a:p>
        </p:txBody>
      </p:sp>
      <p:sp>
        <p:nvSpPr>
          <p:cNvPr id="382981" name="Text Box 5"/>
          <p:cNvSpPr txBox="1">
            <a:spLocks noChangeArrowheads="1"/>
          </p:cNvSpPr>
          <p:nvPr/>
        </p:nvSpPr>
        <p:spPr bwMode="auto">
          <a:xfrm>
            <a:off x="6477000" y="2209801"/>
            <a:ext cx="3504486" cy="3564053"/>
          </a:xfrm>
          <a:prstGeom prst="rect">
            <a:avLst/>
          </a:prstGeom>
          <a:solidFill>
            <a:srgbClr val="FFFF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wrap="none">
            <a:spAutoFit/>
            <a:flatTx/>
          </a:bodyPr>
          <a:lstStyle/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     subi R3,R1,#2</a:t>
            </a:r>
          </a:p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b1:	</a:t>
            </a:r>
            <a:r>
              <a:rPr lang="en-US" b="1">
                <a:solidFill>
                  <a:schemeClr val="accent2"/>
                </a:solidFill>
                <a:latin typeface="Courier New" pitchFamily="49" charset="0"/>
              </a:rPr>
              <a:t>bnez R3,L1</a:t>
            </a:r>
          </a:p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	add  R1,R0,R0</a:t>
            </a:r>
          </a:p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L1:	subi R3,R2,#2</a:t>
            </a:r>
          </a:p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b2:	</a:t>
            </a:r>
            <a:r>
              <a:rPr lang="en-US" b="1">
                <a:solidFill>
                  <a:schemeClr val="accent2"/>
                </a:solidFill>
                <a:latin typeface="Courier New" pitchFamily="49" charset="0"/>
              </a:rPr>
              <a:t>bnez R3,L2</a:t>
            </a:r>
          </a:p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	add  R2,R0,R0</a:t>
            </a:r>
          </a:p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L2:	sub  R3,R1,R2</a:t>
            </a:r>
          </a:p>
          <a:p>
            <a:pPr>
              <a:spcBef>
                <a:spcPct val="20000"/>
              </a:spcBef>
            </a:pPr>
            <a:r>
              <a:rPr lang="en-US">
                <a:latin typeface="Courier New" pitchFamily="49" charset="0"/>
              </a:rPr>
              <a:t>b3:	</a:t>
            </a:r>
            <a:r>
              <a:rPr lang="en-US" b="1">
                <a:solidFill>
                  <a:schemeClr val="accent2"/>
                </a:solidFill>
                <a:latin typeface="Courier New" pitchFamily="49" charset="0"/>
              </a:rPr>
              <a:t>beqz R3,L3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382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Correlating Branch Predictor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idx="1"/>
          </p:nvPr>
        </p:nvSpPr>
        <p:spPr>
          <a:xfrm>
            <a:off x="508000" y="1088740"/>
            <a:ext cx="5804024" cy="5400600"/>
          </a:xfrm>
          <a:noFill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85750" indent="-285750" eaLnBrk="1" hangingPunct="1">
              <a:lnSpc>
                <a:spcPct val="90000"/>
              </a:lnSpc>
              <a:buNone/>
            </a:pPr>
            <a:r>
              <a:rPr lang="en-US" altLang="en-US" sz="2400">
                <a:solidFill>
                  <a:schemeClr val="accent2"/>
                </a:solidFill>
              </a:rPr>
              <a:t>Idea</a:t>
            </a:r>
            <a:r>
              <a:rPr lang="en-US" altLang="en-US" sz="2400"/>
              <a:t>: behavior of current branch is related to (taken/not taken) history of recently executed branches</a:t>
            </a:r>
          </a:p>
          <a:p>
            <a:pPr marL="685800" lvl="1" indent="-228600" eaLnBrk="1" hangingPunct="1">
              <a:lnSpc>
                <a:spcPct val="90000"/>
              </a:lnSpc>
            </a:pPr>
            <a:r>
              <a:rPr lang="en-US" altLang="en-US" sz="2000"/>
              <a:t>Then behavior of recent branches selects between, say, 4 predictions of next branch, updating just that prediction </a:t>
            </a:r>
          </a:p>
          <a:p>
            <a:pPr marL="285750" indent="-285750" eaLnBrk="1" hangingPunct="1">
              <a:lnSpc>
                <a:spcPct val="90000"/>
              </a:lnSpc>
            </a:pPr>
            <a:endParaRPr lang="en-US" altLang="en-US" sz="2400"/>
          </a:p>
          <a:p>
            <a:pPr marL="285750" indent="-285750" eaLnBrk="1" hangingPunct="1">
              <a:lnSpc>
                <a:spcPct val="90000"/>
              </a:lnSpc>
            </a:pPr>
            <a:r>
              <a:rPr lang="en-US" altLang="en-US" sz="2400"/>
              <a:t>(2,2) predictor: 2-bit global, 2-bit local</a:t>
            </a:r>
          </a:p>
          <a:p>
            <a:pPr marL="285750" indent="-285750" eaLnBrk="1" hangingPunct="1">
              <a:lnSpc>
                <a:spcPct val="90000"/>
              </a:lnSpc>
            </a:pPr>
            <a:endParaRPr lang="en-US" altLang="en-US" sz="2400"/>
          </a:p>
          <a:p>
            <a:pPr marL="285750" indent="-285750" eaLnBrk="1" hangingPunct="1">
              <a:lnSpc>
                <a:spcPct val="90000"/>
              </a:lnSpc>
            </a:pPr>
            <a:r>
              <a:rPr lang="en-US" altLang="en-US" sz="2400"/>
              <a:t>(</a:t>
            </a:r>
            <a:r>
              <a:rPr lang="en-US" altLang="en-US" sz="2400" i="1"/>
              <a:t>k</a:t>
            </a:r>
            <a:r>
              <a:rPr lang="en-US" altLang="en-US" sz="2400"/>
              <a:t>,</a:t>
            </a:r>
            <a:r>
              <a:rPr lang="en-US" altLang="en-US" sz="2400" i="1"/>
              <a:t>n</a:t>
            </a:r>
            <a:r>
              <a:rPr lang="en-US" altLang="en-US" sz="2400"/>
              <a:t>) predictor uses behavior of last </a:t>
            </a:r>
            <a:r>
              <a:rPr lang="en-US" altLang="en-US" sz="2400" i="1"/>
              <a:t>k</a:t>
            </a:r>
            <a:r>
              <a:rPr lang="en-US" altLang="en-US" sz="2400"/>
              <a:t> branches to choose from 2</a:t>
            </a:r>
            <a:r>
              <a:rPr lang="en-US" altLang="en-US" sz="2400" baseline="30000"/>
              <a:t>k</a:t>
            </a:r>
            <a:r>
              <a:rPr lang="en-US" altLang="en-US" sz="2400"/>
              <a:t> predictors, each of which is </a:t>
            </a:r>
            <a:r>
              <a:rPr lang="en-US" altLang="en-US" sz="2400" i="1"/>
              <a:t>n</a:t>
            </a:r>
            <a:r>
              <a:rPr lang="en-US" altLang="en-US" sz="2400"/>
              <a:t>-bit predictor</a:t>
            </a:r>
          </a:p>
        </p:txBody>
      </p:sp>
      <p:sp>
        <p:nvSpPr>
          <p:cNvPr id="563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025823D-4DB4-447F-B135-98BB2DE017AC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6B58EA-115A-47FC-AD0E-FC48F10BB1CD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6327" name="Rectangle 4"/>
          <p:cNvSpPr>
            <a:spLocks noChangeArrowheads="1"/>
          </p:cNvSpPr>
          <p:nvPr/>
        </p:nvSpPr>
        <p:spPr bwMode="auto">
          <a:xfrm>
            <a:off x="7356140" y="800708"/>
            <a:ext cx="3571875" cy="3365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altLang="en-US" sz="1800" b="1">
                <a:latin typeface="Helvetica" pitchFamily="34" charset="0"/>
              </a:rPr>
              <a:t>4 bits from branch address</a:t>
            </a:r>
          </a:p>
        </p:txBody>
      </p:sp>
      <p:sp>
        <p:nvSpPr>
          <p:cNvPr id="56330" name="Rectangle 7"/>
          <p:cNvSpPr>
            <a:spLocks noChangeArrowheads="1"/>
          </p:cNvSpPr>
          <p:nvPr/>
        </p:nvSpPr>
        <p:spPr bwMode="auto">
          <a:xfrm>
            <a:off x="6426282" y="6021388"/>
            <a:ext cx="3010438" cy="75456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altLang="en-US" sz="1800">
                <a:latin typeface="Arial" charset="0"/>
              </a:rPr>
              <a:t>2-bit global 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 altLang="en-US" sz="1800" b="1">
                <a:solidFill>
                  <a:schemeClr val="accent2"/>
                </a:solidFill>
                <a:latin typeface="Arial" charset="0"/>
              </a:rPr>
              <a:t>branch history register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 altLang="en-US" sz="1800">
                <a:latin typeface="Arial" charset="0"/>
              </a:rPr>
              <a:t>(01 = not taken, then taken)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894864" y="1196752"/>
            <a:ext cx="4853764" cy="5046778"/>
            <a:chOff x="6894864" y="1784350"/>
            <a:chExt cx="4025672" cy="4459180"/>
          </a:xfrm>
        </p:grpSpPr>
        <p:sp>
          <p:nvSpPr>
            <p:cNvPr id="56328" name="Rectangle 5"/>
            <p:cNvSpPr>
              <a:spLocks noChangeArrowheads="1"/>
            </p:cNvSpPr>
            <p:nvPr/>
          </p:nvSpPr>
          <p:spPr bwMode="auto">
            <a:xfrm>
              <a:off x="6894864" y="2133601"/>
              <a:ext cx="2098675" cy="638175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algn="ctr" eaLnBrk="0" hangingPunct="0"/>
              <a:r>
                <a:rPr lang="en-US" altLang="en-US" sz="1800" b="1">
                  <a:latin typeface="Arial" charset="0"/>
                </a:rPr>
                <a:t>2-bits per branch </a:t>
              </a:r>
              <a:br>
                <a:rPr lang="en-US" altLang="en-US" sz="1800" b="1">
                  <a:latin typeface="Arial" charset="0"/>
                </a:rPr>
              </a:br>
              <a:r>
                <a:rPr lang="en-US" altLang="en-US" sz="1800" b="1">
                  <a:latin typeface="Arial" charset="0"/>
                </a:rPr>
                <a:t>local predictors</a:t>
              </a:r>
            </a:p>
          </p:txBody>
        </p:sp>
        <p:sp>
          <p:nvSpPr>
            <p:cNvPr id="385030" name="Rectangle 6"/>
            <p:cNvSpPr>
              <a:spLocks noChangeArrowheads="1"/>
            </p:cNvSpPr>
            <p:nvPr/>
          </p:nvSpPr>
          <p:spPr bwMode="auto">
            <a:xfrm>
              <a:off x="9496777" y="3603625"/>
              <a:ext cx="1298575" cy="36353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1"/>
              </a:outerShdw>
            </a:effectLst>
          </p:spPr>
          <p:txBody>
            <a:bodyPr wrap="none" lIns="90487" tIns="44450" rIns="90487" bIns="44450">
              <a:spAutoFit/>
            </a:bodyPr>
            <a:lstStyle/>
            <a:p>
              <a:pPr eaLnBrk="0" hangingPunct="0">
                <a:defRPr/>
              </a:pPr>
              <a:r>
                <a:rPr lang="en-US" altLang="en-US" sz="1800" b="1">
                  <a:latin typeface="Arial" pitchFamily="34" charset="0"/>
                </a:rPr>
                <a:t>Prediction</a:t>
              </a:r>
            </a:p>
          </p:txBody>
        </p:sp>
        <p:sp>
          <p:nvSpPr>
            <p:cNvPr id="56331" name="Rectangle 8"/>
            <p:cNvSpPr>
              <a:spLocks noChangeArrowheads="1"/>
            </p:cNvSpPr>
            <p:nvPr/>
          </p:nvSpPr>
          <p:spPr bwMode="auto">
            <a:xfrm>
              <a:off x="9180863" y="3733800"/>
              <a:ext cx="279400" cy="1524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6332" name="Group 9"/>
            <p:cNvGrpSpPr>
              <a:grpSpLocks/>
            </p:cNvGrpSpPr>
            <p:nvPr/>
          </p:nvGrpSpPr>
          <p:grpSpPr bwMode="auto">
            <a:xfrm>
              <a:off x="7021863" y="3709988"/>
              <a:ext cx="1790700" cy="127000"/>
              <a:chOff x="3296" y="2416"/>
              <a:chExt cx="1128" cy="80"/>
            </a:xfrm>
          </p:grpSpPr>
          <p:sp>
            <p:nvSpPr>
              <p:cNvPr id="56417" name="Rectangle 10"/>
              <p:cNvSpPr>
                <a:spLocks noChangeArrowheads="1"/>
              </p:cNvSpPr>
              <p:nvPr/>
            </p:nvSpPr>
            <p:spPr bwMode="auto">
              <a:xfrm>
                <a:off x="3664" y="2416"/>
                <a:ext cx="184" cy="80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18" name="Rectangle 11"/>
              <p:cNvSpPr>
                <a:spLocks noChangeArrowheads="1"/>
              </p:cNvSpPr>
              <p:nvPr/>
            </p:nvSpPr>
            <p:spPr bwMode="auto">
              <a:xfrm>
                <a:off x="3296" y="2416"/>
                <a:ext cx="184" cy="80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19" name="Rectangle 12"/>
              <p:cNvSpPr>
                <a:spLocks noChangeArrowheads="1"/>
              </p:cNvSpPr>
              <p:nvPr/>
            </p:nvSpPr>
            <p:spPr bwMode="auto">
              <a:xfrm>
                <a:off x="3960" y="2416"/>
                <a:ext cx="184" cy="80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20" name="Rectangle 13"/>
              <p:cNvSpPr>
                <a:spLocks noChangeArrowheads="1"/>
              </p:cNvSpPr>
              <p:nvPr/>
            </p:nvSpPr>
            <p:spPr bwMode="auto">
              <a:xfrm>
                <a:off x="4240" y="2416"/>
                <a:ext cx="184" cy="80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333" name="Group 14"/>
            <p:cNvGrpSpPr>
              <a:grpSpLocks/>
            </p:cNvGrpSpPr>
            <p:nvPr/>
          </p:nvGrpSpPr>
          <p:grpSpPr bwMode="auto">
            <a:xfrm>
              <a:off x="7021863" y="3865563"/>
              <a:ext cx="1790700" cy="127000"/>
              <a:chOff x="3296" y="2416"/>
              <a:chExt cx="1128" cy="80"/>
            </a:xfrm>
          </p:grpSpPr>
          <p:sp>
            <p:nvSpPr>
              <p:cNvPr id="56413" name="Rectangle 15"/>
              <p:cNvSpPr>
                <a:spLocks noChangeArrowheads="1"/>
              </p:cNvSpPr>
              <p:nvPr/>
            </p:nvSpPr>
            <p:spPr bwMode="auto">
              <a:xfrm>
                <a:off x="3664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14" name="Rectangle 16"/>
              <p:cNvSpPr>
                <a:spLocks noChangeArrowheads="1"/>
              </p:cNvSpPr>
              <p:nvPr/>
            </p:nvSpPr>
            <p:spPr bwMode="auto">
              <a:xfrm>
                <a:off x="3296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15" name="Rectangle 17"/>
              <p:cNvSpPr>
                <a:spLocks noChangeArrowheads="1"/>
              </p:cNvSpPr>
              <p:nvPr/>
            </p:nvSpPr>
            <p:spPr bwMode="auto">
              <a:xfrm>
                <a:off x="396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16" name="Rectangle 18"/>
              <p:cNvSpPr>
                <a:spLocks noChangeArrowheads="1"/>
              </p:cNvSpPr>
              <p:nvPr/>
            </p:nvSpPr>
            <p:spPr bwMode="auto">
              <a:xfrm>
                <a:off x="424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334" name="Group 19"/>
            <p:cNvGrpSpPr>
              <a:grpSpLocks/>
            </p:cNvGrpSpPr>
            <p:nvPr/>
          </p:nvGrpSpPr>
          <p:grpSpPr bwMode="auto">
            <a:xfrm>
              <a:off x="7021863" y="4022725"/>
              <a:ext cx="1790700" cy="127000"/>
              <a:chOff x="3296" y="2416"/>
              <a:chExt cx="1128" cy="80"/>
            </a:xfrm>
          </p:grpSpPr>
          <p:sp>
            <p:nvSpPr>
              <p:cNvPr id="56409" name="Rectangle 20"/>
              <p:cNvSpPr>
                <a:spLocks noChangeArrowheads="1"/>
              </p:cNvSpPr>
              <p:nvPr/>
            </p:nvSpPr>
            <p:spPr bwMode="auto">
              <a:xfrm>
                <a:off x="3664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10" name="Rectangle 21"/>
              <p:cNvSpPr>
                <a:spLocks noChangeArrowheads="1"/>
              </p:cNvSpPr>
              <p:nvPr/>
            </p:nvSpPr>
            <p:spPr bwMode="auto">
              <a:xfrm>
                <a:off x="3296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11" name="Rectangle 22"/>
              <p:cNvSpPr>
                <a:spLocks noChangeArrowheads="1"/>
              </p:cNvSpPr>
              <p:nvPr/>
            </p:nvSpPr>
            <p:spPr bwMode="auto">
              <a:xfrm>
                <a:off x="396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12" name="Rectangle 23"/>
              <p:cNvSpPr>
                <a:spLocks noChangeArrowheads="1"/>
              </p:cNvSpPr>
              <p:nvPr/>
            </p:nvSpPr>
            <p:spPr bwMode="auto">
              <a:xfrm>
                <a:off x="424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335" name="Group 24"/>
            <p:cNvGrpSpPr>
              <a:grpSpLocks/>
            </p:cNvGrpSpPr>
            <p:nvPr/>
          </p:nvGrpSpPr>
          <p:grpSpPr bwMode="auto">
            <a:xfrm>
              <a:off x="7021863" y="4178300"/>
              <a:ext cx="1790700" cy="127000"/>
              <a:chOff x="3296" y="2416"/>
              <a:chExt cx="1128" cy="80"/>
            </a:xfrm>
          </p:grpSpPr>
          <p:sp>
            <p:nvSpPr>
              <p:cNvPr id="56405" name="Rectangle 25"/>
              <p:cNvSpPr>
                <a:spLocks noChangeArrowheads="1"/>
              </p:cNvSpPr>
              <p:nvPr/>
            </p:nvSpPr>
            <p:spPr bwMode="auto">
              <a:xfrm>
                <a:off x="3664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06" name="Rectangle 26"/>
              <p:cNvSpPr>
                <a:spLocks noChangeArrowheads="1"/>
              </p:cNvSpPr>
              <p:nvPr/>
            </p:nvSpPr>
            <p:spPr bwMode="auto">
              <a:xfrm>
                <a:off x="3296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07" name="Rectangle 27"/>
              <p:cNvSpPr>
                <a:spLocks noChangeArrowheads="1"/>
              </p:cNvSpPr>
              <p:nvPr/>
            </p:nvSpPr>
            <p:spPr bwMode="auto">
              <a:xfrm>
                <a:off x="396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08" name="Rectangle 28"/>
              <p:cNvSpPr>
                <a:spLocks noChangeArrowheads="1"/>
              </p:cNvSpPr>
              <p:nvPr/>
            </p:nvSpPr>
            <p:spPr bwMode="auto">
              <a:xfrm>
                <a:off x="424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336" name="Group 29"/>
            <p:cNvGrpSpPr>
              <a:grpSpLocks/>
            </p:cNvGrpSpPr>
            <p:nvPr/>
          </p:nvGrpSpPr>
          <p:grpSpPr bwMode="auto">
            <a:xfrm>
              <a:off x="7021863" y="4335463"/>
              <a:ext cx="1790700" cy="127000"/>
              <a:chOff x="3296" y="2416"/>
              <a:chExt cx="1128" cy="80"/>
            </a:xfrm>
          </p:grpSpPr>
          <p:sp>
            <p:nvSpPr>
              <p:cNvPr id="56401" name="Rectangle 30"/>
              <p:cNvSpPr>
                <a:spLocks noChangeArrowheads="1"/>
              </p:cNvSpPr>
              <p:nvPr/>
            </p:nvSpPr>
            <p:spPr bwMode="auto">
              <a:xfrm>
                <a:off x="3664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02" name="Rectangle 31"/>
              <p:cNvSpPr>
                <a:spLocks noChangeArrowheads="1"/>
              </p:cNvSpPr>
              <p:nvPr/>
            </p:nvSpPr>
            <p:spPr bwMode="auto">
              <a:xfrm>
                <a:off x="3296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03" name="Rectangle 32"/>
              <p:cNvSpPr>
                <a:spLocks noChangeArrowheads="1"/>
              </p:cNvSpPr>
              <p:nvPr/>
            </p:nvSpPr>
            <p:spPr bwMode="auto">
              <a:xfrm>
                <a:off x="396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04" name="Rectangle 33"/>
              <p:cNvSpPr>
                <a:spLocks noChangeArrowheads="1"/>
              </p:cNvSpPr>
              <p:nvPr/>
            </p:nvSpPr>
            <p:spPr bwMode="auto">
              <a:xfrm>
                <a:off x="424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337" name="Group 34"/>
            <p:cNvGrpSpPr>
              <a:grpSpLocks/>
            </p:cNvGrpSpPr>
            <p:nvPr/>
          </p:nvGrpSpPr>
          <p:grpSpPr bwMode="auto">
            <a:xfrm>
              <a:off x="7021863" y="4491038"/>
              <a:ext cx="1790700" cy="127000"/>
              <a:chOff x="3296" y="2416"/>
              <a:chExt cx="1128" cy="80"/>
            </a:xfrm>
          </p:grpSpPr>
          <p:sp>
            <p:nvSpPr>
              <p:cNvPr id="56397" name="Rectangle 35"/>
              <p:cNvSpPr>
                <a:spLocks noChangeArrowheads="1"/>
              </p:cNvSpPr>
              <p:nvPr/>
            </p:nvSpPr>
            <p:spPr bwMode="auto">
              <a:xfrm>
                <a:off x="3664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98" name="Rectangle 36"/>
              <p:cNvSpPr>
                <a:spLocks noChangeArrowheads="1"/>
              </p:cNvSpPr>
              <p:nvPr/>
            </p:nvSpPr>
            <p:spPr bwMode="auto">
              <a:xfrm>
                <a:off x="3296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99" name="Rectangle 37"/>
              <p:cNvSpPr>
                <a:spLocks noChangeArrowheads="1"/>
              </p:cNvSpPr>
              <p:nvPr/>
            </p:nvSpPr>
            <p:spPr bwMode="auto">
              <a:xfrm>
                <a:off x="396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00" name="Rectangle 38"/>
              <p:cNvSpPr>
                <a:spLocks noChangeArrowheads="1"/>
              </p:cNvSpPr>
              <p:nvPr/>
            </p:nvSpPr>
            <p:spPr bwMode="auto">
              <a:xfrm>
                <a:off x="424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338" name="Group 39"/>
            <p:cNvGrpSpPr>
              <a:grpSpLocks/>
            </p:cNvGrpSpPr>
            <p:nvPr/>
          </p:nvGrpSpPr>
          <p:grpSpPr bwMode="auto">
            <a:xfrm>
              <a:off x="7009163" y="5130800"/>
              <a:ext cx="1790700" cy="127000"/>
              <a:chOff x="3296" y="2416"/>
              <a:chExt cx="1128" cy="80"/>
            </a:xfrm>
          </p:grpSpPr>
          <p:sp>
            <p:nvSpPr>
              <p:cNvPr id="56393" name="Rectangle 40"/>
              <p:cNvSpPr>
                <a:spLocks noChangeArrowheads="1"/>
              </p:cNvSpPr>
              <p:nvPr/>
            </p:nvSpPr>
            <p:spPr bwMode="auto">
              <a:xfrm>
                <a:off x="3664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94" name="Rectangle 41"/>
              <p:cNvSpPr>
                <a:spLocks noChangeArrowheads="1"/>
              </p:cNvSpPr>
              <p:nvPr/>
            </p:nvSpPr>
            <p:spPr bwMode="auto">
              <a:xfrm>
                <a:off x="3296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95" name="Rectangle 42"/>
              <p:cNvSpPr>
                <a:spLocks noChangeArrowheads="1"/>
              </p:cNvSpPr>
              <p:nvPr/>
            </p:nvSpPr>
            <p:spPr bwMode="auto">
              <a:xfrm>
                <a:off x="396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96" name="Rectangle 43"/>
              <p:cNvSpPr>
                <a:spLocks noChangeArrowheads="1"/>
              </p:cNvSpPr>
              <p:nvPr/>
            </p:nvSpPr>
            <p:spPr bwMode="auto">
              <a:xfrm>
                <a:off x="424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339" name="Group 44"/>
            <p:cNvGrpSpPr>
              <a:grpSpLocks/>
            </p:cNvGrpSpPr>
            <p:nvPr/>
          </p:nvGrpSpPr>
          <p:grpSpPr bwMode="auto">
            <a:xfrm>
              <a:off x="7021863" y="2743200"/>
              <a:ext cx="1790700" cy="127000"/>
              <a:chOff x="3296" y="2416"/>
              <a:chExt cx="1128" cy="80"/>
            </a:xfrm>
          </p:grpSpPr>
          <p:sp>
            <p:nvSpPr>
              <p:cNvPr id="56389" name="Rectangle 45"/>
              <p:cNvSpPr>
                <a:spLocks noChangeArrowheads="1"/>
              </p:cNvSpPr>
              <p:nvPr/>
            </p:nvSpPr>
            <p:spPr bwMode="auto">
              <a:xfrm>
                <a:off x="3664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90" name="Rectangle 46"/>
              <p:cNvSpPr>
                <a:spLocks noChangeArrowheads="1"/>
              </p:cNvSpPr>
              <p:nvPr/>
            </p:nvSpPr>
            <p:spPr bwMode="auto">
              <a:xfrm>
                <a:off x="3296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91" name="Rectangle 47"/>
              <p:cNvSpPr>
                <a:spLocks noChangeArrowheads="1"/>
              </p:cNvSpPr>
              <p:nvPr/>
            </p:nvSpPr>
            <p:spPr bwMode="auto">
              <a:xfrm>
                <a:off x="396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92" name="Rectangle 48"/>
              <p:cNvSpPr>
                <a:spLocks noChangeArrowheads="1"/>
              </p:cNvSpPr>
              <p:nvPr/>
            </p:nvSpPr>
            <p:spPr bwMode="auto">
              <a:xfrm>
                <a:off x="424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340" name="Group 49"/>
            <p:cNvGrpSpPr>
              <a:grpSpLocks/>
            </p:cNvGrpSpPr>
            <p:nvPr/>
          </p:nvGrpSpPr>
          <p:grpSpPr bwMode="auto">
            <a:xfrm>
              <a:off x="7021863" y="2898775"/>
              <a:ext cx="1790700" cy="127000"/>
              <a:chOff x="3296" y="2416"/>
              <a:chExt cx="1128" cy="80"/>
            </a:xfrm>
          </p:grpSpPr>
          <p:sp>
            <p:nvSpPr>
              <p:cNvPr id="56385" name="Rectangle 50"/>
              <p:cNvSpPr>
                <a:spLocks noChangeArrowheads="1"/>
              </p:cNvSpPr>
              <p:nvPr/>
            </p:nvSpPr>
            <p:spPr bwMode="auto">
              <a:xfrm>
                <a:off x="3664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86" name="Rectangle 51"/>
              <p:cNvSpPr>
                <a:spLocks noChangeArrowheads="1"/>
              </p:cNvSpPr>
              <p:nvPr/>
            </p:nvSpPr>
            <p:spPr bwMode="auto">
              <a:xfrm>
                <a:off x="3296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87" name="Rectangle 52"/>
              <p:cNvSpPr>
                <a:spLocks noChangeArrowheads="1"/>
              </p:cNvSpPr>
              <p:nvPr/>
            </p:nvSpPr>
            <p:spPr bwMode="auto">
              <a:xfrm>
                <a:off x="396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88" name="Rectangle 53"/>
              <p:cNvSpPr>
                <a:spLocks noChangeArrowheads="1"/>
              </p:cNvSpPr>
              <p:nvPr/>
            </p:nvSpPr>
            <p:spPr bwMode="auto">
              <a:xfrm>
                <a:off x="424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341" name="Group 54"/>
            <p:cNvGrpSpPr>
              <a:grpSpLocks/>
            </p:cNvGrpSpPr>
            <p:nvPr/>
          </p:nvGrpSpPr>
          <p:grpSpPr bwMode="auto">
            <a:xfrm>
              <a:off x="7021863" y="3054350"/>
              <a:ext cx="1790700" cy="127000"/>
              <a:chOff x="3296" y="2416"/>
              <a:chExt cx="1128" cy="80"/>
            </a:xfrm>
          </p:grpSpPr>
          <p:sp>
            <p:nvSpPr>
              <p:cNvPr id="56381" name="Rectangle 55"/>
              <p:cNvSpPr>
                <a:spLocks noChangeArrowheads="1"/>
              </p:cNvSpPr>
              <p:nvPr/>
            </p:nvSpPr>
            <p:spPr bwMode="auto">
              <a:xfrm>
                <a:off x="3664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82" name="Rectangle 56"/>
              <p:cNvSpPr>
                <a:spLocks noChangeArrowheads="1"/>
              </p:cNvSpPr>
              <p:nvPr/>
            </p:nvSpPr>
            <p:spPr bwMode="auto">
              <a:xfrm>
                <a:off x="3296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83" name="Rectangle 57"/>
              <p:cNvSpPr>
                <a:spLocks noChangeArrowheads="1"/>
              </p:cNvSpPr>
              <p:nvPr/>
            </p:nvSpPr>
            <p:spPr bwMode="auto">
              <a:xfrm>
                <a:off x="396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84" name="Rectangle 58"/>
              <p:cNvSpPr>
                <a:spLocks noChangeArrowheads="1"/>
              </p:cNvSpPr>
              <p:nvPr/>
            </p:nvSpPr>
            <p:spPr bwMode="auto">
              <a:xfrm>
                <a:off x="424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342" name="Group 59"/>
            <p:cNvGrpSpPr>
              <a:grpSpLocks/>
            </p:cNvGrpSpPr>
            <p:nvPr/>
          </p:nvGrpSpPr>
          <p:grpSpPr bwMode="auto">
            <a:xfrm>
              <a:off x="7021863" y="3211513"/>
              <a:ext cx="1790700" cy="127000"/>
              <a:chOff x="3296" y="2416"/>
              <a:chExt cx="1128" cy="80"/>
            </a:xfrm>
          </p:grpSpPr>
          <p:sp>
            <p:nvSpPr>
              <p:cNvPr id="56377" name="Rectangle 60"/>
              <p:cNvSpPr>
                <a:spLocks noChangeArrowheads="1"/>
              </p:cNvSpPr>
              <p:nvPr/>
            </p:nvSpPr>
            <p:spPr bwMode="auto">
              <a:xfrm>
                <a:off x="3664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78" name="Rectangle 61"/>
              <p:cNvSpPr>
                <a:spLocks noChangeArrowheads="1"/>
              </p:cNvSpPr>
              <p:nvPr/>
            </p:nvSpPr>
            <p:spPr bwMode="auto">
              <a:xfrm>
                <a:off x="3296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79" name="Rectangle 62"/>
              <p:cNvSpPr>
                <a:spLocks noChangeArrowheads="1"/>
              </p:cNvSpPr>
              <p:nvPr/>
            </p:nvSpPr>
            <p:spPr bwMode="auto">
              <a:xfrm>
                <a:off x="396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80" name="Rectangle 63"/>
              <p:cNvSpPr>
                <a:spLocks noChangeArrowheads="1"/>
              </p:cNvSpPr>
              <p:nvPr/>
            </p:nvSpPr>
            <p:spPr bwMode="auto">
              <a:xfrm>
                <a:off x="424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343" name="Group 64"/>
            <p:cNvGrpSpPr>
              <a:grpSpLocks/>
            </p:cNvGrpSpPr>
            <p:nvPr/>
          </p:nvGrpSpPr>
          <p:grpSpPr bwMode="auto">
            <a:xfrm>
              <a:off x="7021863" y="3367088"/>
              <a:ext cx="1790700" cy="127000"/>
              <a:chOff x="3296" y="2416"/>
              <a:chExt cx="1128" cy="80"/>
            </a:xfrm>
          </p:grpSpPr>
          <p:sp>
            <p:nvSpPr>
              <p:cNvPr id="56373" name="Rectangle 65"/>
              <p:cNvSpPr>
                <a:spLocks noChangeArrowheads="1"/>
              </p:cNvSpPr>
              <p:nvPr/>
            </p:nvSpPr>
            <p:spPr bwMode="auto">
              <a:xfrm>
                <a:off x="3664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74" name="Rectangle 66"/>
              <p:cNvSpPr>
                <a:spLocks noChangeArrowheads="1"/>
              </p:cNvSpPr>
              <p:nvPr/>
            </p:nvSpPr>
            <p:spPr bwMode="auto">
              <a:xfrm>
                <a:off x="3296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75" name="Rectangle 67"/>
              <p:cNvSpPr>
                <a:spLocks noChangeArrowheads="1"/>
              </p:cNvSpPr>
              <p:nvPr/>
            </p:nvSpPr>
            <p:spPr bwMode="auto">
              <a:xfrm>
                <a:off x="396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76" name="Rectangle 68"/>
              <p:cNvSpPr>
                <a:spLocks noChangeArrowheads="1"/>
              </p:cNvSpPr>
              <p:nvPr/>
            </p:nvSpPr>
            <p:spPr bwMode="auto">
              <a:xfrm>
                <a:off x="424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344" name="Group 69"/>
            <p:cNvGrpSpPr>
              <a:grpSpLocks/>
            </p:cNvGrpSpPr>
            <p:nvPr/>
          </p:nvGrpSpPr>
          <p:grpSpPr bwMode="auto">
            <a:xfrm>
              <a:off x="7021863" y="3524250"/>
              <a:ext cx="1790700" cy="127000"/>
              <a:chOff x="3296" y="2416"/>
              <a:chExt cx="1128" cy="80"/>
            </a:xfrm>
          </p:grpSpPr>
          <p:sp>
            <p:nvSpPr>
              <p:cNvPr id="56369" name="Rectangle 70"/>
              <p:cNvSpPr>
                <a:spLocks noChangeArrowheads="1"/>
              </p:cNvSpPr>
              <p:nvPr/>
            </p:nvSpPr>
            <p:spPr bwMode="auto">
              <a:xfrm>
                <a:off x="3664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70" name="Rectangle 71"/>
              <p:cNvSpPr>
                <a:spLocks noChangeArrowheads="1"/>
              </p:cNvSpPr>
              <p:nvPr/>
            </p:nvSpPr>
            <p:spPr bwMode="auto">
              <a:xfrm>
                <a:off x="3296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71" name="Rectangle 72"/>
              <p:cNvSpPr>
                <a:spLocks noChangeArrowheads="1"/>
              </p:cNvSpPr>
              <p:nvPr/>
            </p:nvSpPr>
            <p:spPr bwMode="auto">
              <a:xfrm>
                <a:off x="396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72" name="Rectangle 73"/>
              <p:cNvSpPr>
                <a:spLocks noChangeArrowheads="1"/>
              </p:cNvSpPr>
              <p:nvPr/>
            </p:nvSpPr>
            <p:spPr bwMode="auto">
              <a:xfrm>
                <a:off x="424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6345" name="AutoShape 74"/>
            <p:cNvCxnSpPr>
              <a:cxnSpLocks noChangeShapeType="1"/>
              <a:endCxn id="56418" idx="1"/>
            </p:cNvCxnSpPr>
            <p:nvPr/>
          </p:nvCxnSpPr>
          <p:spPr bwMode="auto">
            <a:xfrm rot="5400000">
              <a:off x="6513863" y="2292350"/>
              <a:ext cx="1989138" cy="973138"/>
            </a:xfrm>
            <a:prstGeom prst="bentConnector4">
              <a:avLst>
                <a:gd name="adj1" fmla="val 17398"/>
                <a:gd name="adj2" fmla="val 12349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56346" name="Line 75"/>
            <p:cNvSpPr>
              <a:spLocks noChangeShapeType="1"/>
            </p:cNvSpPr>
            <p:nvPr/>
          </p:nvSpPr>
          <p:spPr bwMode="auto">
            <a:xfrm>
              <a:off x="8876063" y="3810000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7" name="Rectangle 76"/>
            <p:cNvSpPr>
              <a:spLocks noChangeArrowheads="1"/>
            </p:cNvSpPr>
            <p:nvPr/>
          </p:nvSpPr>
          <p:spPr bwMode="auto">
            <a:xfrm>
              <a:off x="7961663" y="5791200"/>
              <a:ext cx="292100" cy="127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8" name="Rectangle 77"/>
            <p:cNvSpPr>
              <a:spLocks noChangeArrowheads="1"/>
            </p:cNvSpPr>
            <p:nvPr/>
          </p:nvSpPr>
          <p:spPr bwMode="auto">
            <a:xfrm>
              <a:off x="7656863" y="5792788"/>
              <a:ext cx="292100" cy="127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9" name="Freeform 78"/>
            <p:cNvSpPr>
              <a:spLocks/>
            </p:cNvSpPr>
            <p:nvPr/>
          </p:nvSpPr>
          <p:spPr bwMode="auto">
            <a:xfrm>
              <a:off x="7656863" y="5603876"/>
              <a:ext cx="609600" cy="188913"/>
            </a:xfrm>
            <a:custGeom>
              <a:avLst/>
              <a:gdLst>
                <a:gd name="T0" fmla="*/ 0 w 384"/>
                <a:gd name="T1" fmla="*/ 2147483647 h 119"/>
                <a:gd name="T2" fmla="*/ 2147483647 w 384"/>
                <a:gd name="T3" fmla="*/ 0 h 119"/>
                <a:gd name="T4" fmla="*/ 2147483647 w 384"/>
                <a:gd name="T5" fmla="*/ 2147483647 h 119"/>
                <a:gd name="T6" fmla="*/ 0 60000 65536"/>
                <a:gd name="T7" fmla="*/ 0 60000 65536"/>
                <a:gd name="T8" fmla="*/ 0 60000 65536"/>
                <a:gd name="T9" fmla="*/ 0 w 384"/>
                <a:gd name="T10" fmla="*/ 0 h 119"/>
                <a:gd name="T11" fmla="*/ 384 w 384"/>
                <a:gd name="T12" fmla="*/ 119 h 1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119">
                  <a:moveTo>
                    <a:pt x="0" y="119"/>
                  </a:moveTo>
                  <a:lnTo>
                    <a:pt x="192" y="0"/>
                  </a:lnTo>
                  <a:lnTo>
                    <a:pt x="384" y="11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6350" name="AutoShape 79"/>
            <p:cNvCxnSpPr>
              <a:cxnSpLocks noChangeShapeType="1"/>
              <a:stCxn id="56349" idx="1"/>
              <a:endCxn id="56393" idx="2"/>
            </p:cNvCxnSpPr>
            <p:nvPr/>
          </p:nvCxnSpPr>
          <p:spPr bwMode="auto">
            <a:xfrm rot="5400000" flipH="1">
              <a:off x="7684644" y="5312569"/>
              <a:ext cx="331788" cy="222250"/>
            </a:xfrm>
            <a:prstGeom prst="bentConnector3">
              <a:avLst>
                <a:gd name="adj1" fmla="val 4784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grpSp>
          <p:nvGrpSpPr>
            <p:cNvPr id="56351" name="Group 80"/>
            <p:cNvGrpSpPr>
              <a:grpSpLocks/>
            </p:cNvGrpSpPr>
            <p:nvPr/>
          </p:nvGrpSpPr>
          <p:grpSpPr bwMode="auto">
            <a:xfrm>
              <a:off x="7018688" y="4652963"/>
              <a:ext cx="1790700" cy="127000"/>
              <a:chOff x="3296" y="2416"/>
              <a:chExt cx="1128" cy="80"/>
            </a:xfrm>
          </p:grpSpPr>
          <p:sp>
            <p:nvSpPr>
              <p:cNvPr id="56365" name="Rectangle 81"/>
              <p:cNvSpPr>
                <a:spLocks noChangeArrowheads="1"/>
              </p:cNvSpPr>
              <p:nvPr/>
            </p:nvSpPr>
            <p:spPr bwMode="auto">
              <a:xfrm>
                <a:off x="3664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66" name="Rectangle 82"/>
              <p:cNvSpPr>
                <a:spLocks noChangeArrowheads="1"/>
              </p:cNvSpPr>
              <p:nvPr/>
            </p:nvSpPr>
            <p:spPr bwMode="auto">
              <a:xfrm>
                <a:off x="3296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67" name="Rectangle 83"/>
              <p:cNvSpPr>
                <a:spLocks noChangeArrowheads="1"/>
              </p:cNvSpPr>
              <p:nvPr/>
            </p:nvSpPr>
            <p:spPr bwMode="auto">
              <a:xfrm>
                <a:off x="396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68" name="Rectangle 84"/>
              <p:cNvSpPr>
                <a:spLocks noChangeArrowheads="1"/>
              </p:cNvSpPr>
              <p:nvPr/>
            </p:nvSpPr>
            <p:spPr bwMode="auto">
              <a:xfrm>
                <a:off x="424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352" name="Group 85"/>
            <p:cNvGrpSpPr>
              <a:grpSpLocks/>
            </p:cNvGrpSpPr>
            <p:nvPr/>
          </p:nvGrpSpPr>
          <p:grpSpPr bwMode="auto">
            <a:xfrm>
              <a:off x="7015513" y="4814888"/>
              <a:ext cx="1790700" cy="127000"/>
              <a:chOff x="3296" y="2416"/>
              <a:chExt cx="1128" cy="80"/>
            </a:xfrm>
          </p:grpSpPr>
          <p:sp>
            <p:nvSpPr>
              <p:cNvPr id="56361" name="Rectangle 86"/>
              <p:cNvSpPr>
                <a:spLocks noChangeArrowheads="1"/>
              </p:cNvSpPr>
              <p:nvPr/>
            </p:nvSpPr>
            <p:spPr bwMode="auto">
              <a:xfrm>
                <a:off x="3664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62" name="Rectangle 87"/>
              <p:cNvSpPr>
                <a:spLocks noChangeArrowheads="1"/>
              </p:cNvSpPr>
              <p:nvPr/>
            </p:nvSpPr>
            <p:spPr bwMode="auto">
              <a:xfrm>
                <a:off x="3296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63" name="Rectangle 88"/>
              <p:cNvSpPr>
                <a:spLocks noChangeArrowheads="1"/>
              </p:cNvSpPr>
              <p:nvPr/>
            </p:nvSpPr>
            <p:spPr bwMode="auto">
              <a:xfrm>
                <a:off x="396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64" name="Rectangle 89"/>
              <p:cNvSpPr>
                <a:spLocks noChangeArrowheads="1"/>
              </p:cNvSpPr>
              <p:nvPr/>
            </p:nvSpPr>
            <p:spPr bwMode="auto">
              <a:xfrm>
                <a:off x="424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353" name="Group 90"/>
            <p:cNvGrpSpPr>
              <a:grpSpLocks/>
            </p:cNvGrpSpPr>
            <p:nvPr/>
          </p:nvGrpSpPr>
          <p:grpSpPr bwMode="auto">
            <a:xfrm>
              <a:off x="7012338" y="4976813"/>
              <a:ext cx="1790700" cy="127000"/>
              <a:chOff x="3296" y="2416"/>
              <a:chExt cx="1128" cy="80"/>
            </a:xfrm>
          </p:grpSpPr>
          <p:sp>
            <p:nvSpPr>
              <p:cNvPr id="56357" name="Rectangle 91"/>
              <p:cNvSpPr>
                <a:spLocks noChangeArrowheads="1"/>
              </p:cNvSpPr>
              <p:nvPr/>
            </p:nvSpPr>
            <p:spPr bwMode="auto">
              <a:xfrm>
                <a:off x="3664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58" name="Rectangle 92"/>
              <p:cNvSpPr>
                <a:spLocks noChangeArrowheads="1"/>
              </p:cNvSpPr>
              <p:nvPr/>
            </p:nvSpPr>
            <p:spPr bwMode="auto">
              <a:xfrm>
                <a:off x="3296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59" name="Rectangle 93"/>
              <p:cNvSpPr>
                <a:spLocks noChangeArrowheads="1"/>
              </p:cNvSpPr>
              <p:nvPr/>
            </p:nvSpPr>
            <p:spPr bwMode="auto">
              <a:xfrm>
                <a:off x="396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60" name="Rectangle 94"/>
              <p:cNvSpPr>
                <a:spLocks noChangeArrowheads="1"/>
              </p:cNvSpPr>
              <p:nvPr/>
            </p:nvSpPr>
            <p:spPr bwMode="auto">
              <a:xfrm>
                <a:off x="4240" y="2416"/>
                <a:ext cx="184" cy="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6354" name="Line 95"/>
            <p:cNvSpPr>
              <a:spLocks noChangeShapeType="1"/>
            </p:cNvSpPr>
            <p:nvPr/>
          </p:nvSpPr>
          <p:spPr bwMode="auto">
            <a:xfrm flipH="1" flipV="1">
              <a:off x="8418863" y="5867401"/>
              <a:ext cx="642938" cy="952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6355" name="Text Box 96"/>
            <p:cNvSpPr txBox="1">
              <a:spLocks noChangeArrowheads="1"/>
            </p:cNvSpPr>
            <p:nvPr/>
          </p:nvSpPr>
          <p:spPr bwMode="auto">
            <a:xfrm>
              <a:off x="9171339" y="5486400"/>
              <a:ext cx="1749197" cy="75713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80000"/>
                </a:lnSpc>
              </a:pPr>
              <a:r>
                <a:rPr lang="en-US" sz="1800" i="1">
                  <a:latin typeface="Arial" charset="0"/>
                </a:rPr>
                <a:t>shift register,</a:t>
              </a:r>
            </a:p>
            <a:p>
              <a:pPr eaLnBrk="0" hangingPunct="0">
                <a:lnSpc>
                  <a:spcPct val="80000"/>
                </a:lnSpc>
              </a:pPr>
              <a:r>
                <a:rPr lang="en-US" sz="1800" i="1">
                  <a:latin typeface="Arial" charset="0"/>
                </a:rPr>
                <a:t>remembers</a:t>
              </a:r>
            </a:p>
            <a:p>
              <a:pPr eaLnBrk="0" hangingPunct="0">
                <a:lnSpc>
                  <a:spcPct val="80000"/>
                </a:lnSpc>
              </a:pPr>
              <a:r>
                <a:rPr lang="en-US" sz="1800" i="1">
                  <a:latin typeface="Arial" charset="0"/>
                </a:rPr>
                <a:t>last 2 branches</a:t>
              </a:r>
              <a:endParaRPr lang="en-GB" sz="1800" i="1">
                <a:latin typeface="Arial" charset="0"/>
              </a:endParaRPr>
            </a:p>
          </p:txBody>
        </p:sp>
        <p:sp>
          <p:nvSpPr>
            <p:cNvPr id="56356" name="AutoShape 97"/>
            <p:cNvSpPr>
              <a:spLocks/>
            </p:cNvSpPr>
            <p:nvPr/>
          </p:nvSpPr>
          <p:spPr bwMode="auto">
            <a:xfrm>
              <a:off x="9025288" y="5516563"/>
              <a:ext cx="215900" cy="684212"/>
            </a:xfrm>
            <a:prstGeom prst="leftBrace">
              <a:avLst>
                <a:gd name="adj1" fmla="val 26409"/>
                <a:gd name="adj2" fmla="val 51972"/>
              </a:avLst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Branch Correlation: the General Scheme</a:t>
            </a:r>
            <a:endParaRPr lang="en-US" sz="4800"/>
          </a:p>
        </p:txBody>
      </p:sp>
      <p:sp>
        <p:nvSpPr>
          <p:cNvPr id="57346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14442E0F-3213-47F9-886A-32060F216FBF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90AFE4-CFA0-47DD-A8BE-AB44AEB11B72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387078" name="Text Box 6"/>
          <p:cNvSpPr txBox="1">
            <a:spLocks noChangeArrowheads="1"/>
          </p:cNvSpPr>
          <p:nvPr/>
        </p:nvSpPr>
        <p:spPr bwMode="auto">
          <a:xfrm>
            <a:off x="587388" y="558924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Table size (usually n = 2):   </a:t>
            </a:r>
            <a:r>
              <a:rPr lang="en-US" b="1">
                <a:solidFill>
                  <a:schemeClr val="accent2"/>
                </a:solidFill>
                <a:latin typeface="Times" pitchFamily="18" charset="0"/>
              </a:rPr>
              <a:t>N</a:t>
            </a:r>
            <a:r>
              <a:rPr lang="en-US" b="1" baseline="-25000">
                <a:solidFill>
                  <a:schemeClr val="accent2"/>
                </a:solidFill>
                <a:latin typeface="Times" pitchFamily="18" charset="0"/>
              </a:rPr>
              <a:t>bits</a:t>
            </a:r>
            <a:r>
              <a:rPr lang="en-US" b="1">
                <a:solidFill>
                  <a:schemeClr val="accent2"/>
                </a:solidFill>
                <a:latin typeface="Times" pitchFamily="18" charset="0"/>
              </a:rPr>
              <a:t> = k * 2</a:t>
            </a:r>
            <a:r>
              <a:rPr lang="en-US" b="1" baseline="30000">
                <a:solidFill>
                  <a:schemeClr val="accent2"/>
                </a:solidFill>
                <a:latin typeface="Times" pitchFamily="18" charset="0"/>
              </a:rPr>
              <a:t>a</a:t>
            </a:r>
            <a:r>
              <a:rPr lang="en-US" b="1">
                <a:solidFill>
                  <a:schemeClr val="accent2"/>
                </a:solidFill>
                <a:latin typeface="Times" pitchFamily="18" charset="0"/>
              </a:rPr>
              <a:t> + 2</a:t>
            </a:r>
            <a:r>
              <a:rPr lang="en-US" b="1" baseline="30000">
                <a:solidFill>
                  <a:schemeClr val="accent2"/>
                </a:solidFill>
                <a:latin typeface="Times" pitchFamily="18" charset="0"/>
              </a:rPr>
              <a:t>k</a:t>
            </a:r>
            <a:r>
              <a:rPr lang="en-US" b="1">
                <a:solidFill>
                  <a:schemeClr val="accent2"/>
                </a:solidFill>
                <a:latin typeface="Times" pitchFamily="18" charset="0"/>
              </a:rPr>
              <a:t> * 2</a:t>
            </a:r>
            <a:r>
              <a:rPr lang="en-US" b="1" baseline="30000">
                <a:solidFill>
                  <a:schemeClr val="accent2"/>
                </a:solidFill>
                <a:latin typeface="Times" pitchFamily="18" charset="0"/>
              </a:rPr>
              <a:t>m </a:t>
            </a:r>
            <a:r>
              <a:rPr lang="en-US" b="1">
                <a:solidFill>
                  <a:schemeClr val="accent2"/>
                </a:solidFill>
                <a:latin typeface="Times" pitchFamily="18" charset="0"/>
              </a:rPr>
              <a:t>*n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Arial" charset="0"/>
              </a:rPr>
              <a:t>  mostly n = 2</a:t>
            </a:r>
          </a:p>
        </p:txBody>
      </p:sp>
      <p:sp>
        <p:nvSpPr>
          <p:cNvPr id="57351" name="Rectangle 57"/>
          <p:cNvSpPr>
            <a:spLocks noChangeArrowheads="1"/>
          </p:cNvSpPr>
          <p:nvPr/>
        </p:nvSpPr>
        <p:spPr bwMode="auto">
          <a:xfrm>
            <a:off x="3432175" y="4545013"/>
            <a:ext cx="3348038" cy="798512"/>
          </a:xfrm>
          <a:prstGeom prst="rect">
            <a:avLst/>
          </a:prstGeom>
          <a:solidFill>
            <a:srgbClr val="CCFF66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Rectangle 55"/>
          <p:cNvSpPr>
            <a:spLocks noChangeArrowheads="1"/>
          </p:cNvSpPr>
          <p:nvPr/>
        </p:nvSpPr>
        <p:spPr bwMode="auto">
          <a:xfrm>
            <a:off x="3432175" y="1704975"/>
            <a:ext cx="3348038" cy="2306638"/>
          </a:xfrm>
          <a:prstGeom prst="rect">
            <a:avLst/>
          </a:prstGeom>
          <a:solidFill>
            <a:srgbClr val="FFFF99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Oval 4"/>
          <p:cNvSpPr>
            <a:spLocks noChangeArrowheads="1"/>
          </p:cNvSpPr>
          <p:nvPr/>
        </p:nvSpPr>
        <p:spPr bwMode="auto">
          <a:xfrm>
            <a:off x="8167689" y="2503489"/>
            <a:ext cx="1062037" cy="11001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>
                <a:latin typeface="Arial" charset="0"/>
              </a:rPr>
              <a:t>n-bit 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saturating 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Up/Down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 Counter</a:t>
            </a:r>
          </a:p>
        </p:txBody>
      </p:sp>
      <p:sp>
        <p:nvSpPr>
          <p:cNvPr id="57354" name="Text Box 5"/>
          <p:cNvSpPr txBox="1">
            <a:spLocks noChangeArrowheads="1"/>
          </p:cNvSpPr>
          <p:nvPr/>
        </p:nvSpPr>
        <p:spPr bwMode="auto">
          <a:xfrm>
            <a:off x="9310689" y="3124200"/>
            <a:ext cx="1214437" cy="336550"/>
          </a:xfrm>
          <a:prstGeom prst="rect">
            <a:avLst/>
          </a:prstGeom>
          <a:solidFill>
            <a:srgbClr val="66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CC6600"/>
                </a:solidFill>
                <a:latin typeface="Arial" charset="0"/>
              </a:rPr>
              <a:t>Prediction</a:t>
            </a:r>
          </a:p>
        </p:txBody>
      </p:sp>
      <p:sp>
        <p:nvSpPr>
          <p:cNvPr id="57355" name="Rectangle 7"/>
          <p:cNvSpPr>
            <a:spLocks noChangeArrowheads="1"/>
          </p:cNvSpPr>
          <p:nvPr/>
        </p:nvSpPr>
        <p:spPr bwMode="auto">
          <a:xfrm>
            <a:off x="4249738" y="1828800"/>
            <a:ext cx="163512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Rectangle 8"/>
          <p:cNvSpPr>
            <a:spLocks noChangeArrowheads="1"/>
          </p:cNvSpPr>
          <p:nvPr/>
        </p:nvSpPr>
        <p:spPr bwMode="auto">
          <a:xfrm>
            <a:off x="4413251" y="1828800"/>
            <a:ext cx="161925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Rectangle 9"/>
          <p:cNvSpPr>
            <a:spLocks noChangeArrowheads="1"/>
          </p:cNvSpPr>
          <p:nvPr/>
        </p:nvSpPr>
        <p:spPr bwMode="auto">
          <a:xfrm>
            <a:off x="4575176" y="1828800"/>
            <a:ext cx="163513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Rectangle 10"/>
          <p:cNvSpPr>
            <a:spLocks noChangeArrowheads="1"/>
          </p:cNvSpPr>
          <p:nvPr/>
        </p:nvSpPr>
        <p:spPr bwMode="auto">
          <a:xfrm>
            <a:off x="4738688" y="1828800"/>
            <a:ext cx="163512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Rectangle 11"/>
          <p:cNvSpPr>
            <a:spLocks noChangeArrowheads="1"/>
          </p:cNvSpPr>
          <p:nvPr/>
        </p:nvSpPr>
        <p:spPr bwMode="auto">
          <a:xfrm>
            <a:off x="5964238" y="1828800"/>
            <a:ext cx="163512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Rectangle 12"/>
          <p:cNvSpPr>
            <a:spLocks noChangeArrowheads="1"/>
          </p:cNvSpPr>
          <p:nvPr/>
        </p:nvSpPr>
        <p:spPr bwMode="auto">
          <a:xfrm>
            <a:off x="6127751" y="1828800"/>
            <a:ext cx="161925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Rectangle 13"/>
          <p:cNvSpPr>
            <a:spLocks noChangeArrowheads="1"/>
          </p:cNvSpPr>
          <p:nvPr/>
        </p:nvSpPr>
        <p:spPr bwMode="auto">
          <a:xfrm>
            <a:off x="6289676" y="1828800"/>
            <a:ext cx="163513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Rectangle 14"/>
          <p:cNvSpPr>
            <a:spLocks noChangeArrowheads="1"/>
          </p:cNvSpPr>
          <p:nvPr/>
        </p:nvSpPr>
        <p:spPr bwMode="auto">
          <a:xfrm>
            <a:off x="4249738" y="1828800"/>
            <a:ext cx="2203450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Line 15"/>
          <p:cNvSpPr>
            <a:spLocks noChangeShapeType="1"/>
          </p:cNvSpPr>
          <p:nvPr/>
        </p:nvSpPr>
        <p:spPr bwMode="auto">
          <a:xfrm>
            <a:off x="5146676" y="1917700"/>
            <a:ext cx="409575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Rectangle 16"/>
          <p:cNvSpPr>
            <a:spLocks noChangeArrowheads="1"/>
          </p:cNvSpPr>
          <p:nvPr/>
        </p:nvSpPr>
        <p:spPr bwMode="auto">
          <a:xfrm>
            <a:off x="4249738" y="2182813"/>
            <a:ext cx="163512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Rectangle 17"/>
          <p:cNvSpPr>
            <a:spLocks noChangeArrowheads="1"/>
          </p:cNvSpPr>
          <p:nvPr/>
        </p:nvSpPr>
        <p:spPr bwMode="auto">
          <a:xfrm>
            <a:off x="4413251" y="2182813"/>
            <a:ext cx="161925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Rectangle 18"/>
          <p:cNvSpPr>
            <a:spLocks noChangeArrowheads="1"/>
          </p:cNvSpPr>
          <p:nvPr/>
        </p:nvSpPr>
        <p:spPr bwMode="auto">
          <a:xfrm>
            <a:off x="4575176" y="2182813"/>
            <a:ext cx="163513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7" name="Rectangle 19"/>
          <p:cNvSpPr>
            <a:spLocks noChangeArrowheads="1"/>
          </p:cNvSpPr>
          <p:nvPr/>
        </p:nvSpPr>
        <p:spPr bwMode="auto">
          <a:xfrm>
            <a:off x="4738688" y="2182813"/>
            <a:ext cx="163512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Rectangle 20"/>
          <p:cNvSpPr>
            <a:spLocks noChangeArrowheads="1"/>
          </p:cNvSpPr>
          <p:nvPr/>
        </p:nvSpPr>
        <p:spPr bwMode="auto">
          <a:xfrm>
            <a:off x="5964238" y="2182813"/>
            <a:ext cx="163512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9" name="Rectangle 21"/>
          <p:cNvSpPr>
            <a:spLocks noChangeArrowheads="1"/>
          </p:cNvSpPr>
          <p:nvPr/>
        </p:nvSpPr>
        <p:spPr bwMode="auto">
          <a:xfrm>
            <a:off x="6127751" y="2182813"/>
            <a:ext cx="161925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0" name="Rectangle 22"/>
          <p:cNvSpPr>
            <a:spLocks noChangeArrowheads="1"/>
          </p:cNvSpPr>
          <p:nvPr/>
        </p:nvSpPr>
        <p:spPr bwMode="auto">
          <a:xfrm>
            <a:off x="6289676" y="2182813"/>
            <a:ext cx="163513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1" name="Rectangle 23"/>
          <p:cNvSpPr>
            <a:spLocks noChangeArrowheads="1"/>
          </p:cNvSpPr>
          <p:nvPr/>
        </p:nvSpPr>
        <p:spPr bwMode="auto">
          <a:xfrm>
            <a:off x="4249738" y="2182813"/>
            <a:ext cx="2203450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2" name="Line 24"/>
          <p:cNvSpPr>
            <a:spLocks noChangeShapeType="1"/>
          </p:cNvSpPr>
          <p:nvPr/>
        </p:nvSpPr>
        <p:spPr bwMode="auto">
          <a:xfrm>
            <a:off x="5146676" y="2271713"/>
            <a:ext cx="409575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3" name="Rectangle 25"/>
          <p:cNvSpPr>
            <a:spLocks noChangeArrowheads="1"/>
          </p:cNvSpPr>
          <p:nvPr/>
        </p:nvSpPr>
        <p:spPr bwMode="auto">
          <a:xfrm>
            <a:off x="4249738" y="3071813"/>
            <a:ext cx="163512" cy="26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4" name="Rectangle 26"/>
          <p:cNvSpPr>
            <a:spLocks noChangeArrowheads="1"/>
          </p:cNvSpPr>
          <p:nvPr/>
        </p:nvSpPr>
        <p:spPr bwMode="auto">
          <a:xfrm>
            <a:off x="4413251" y="3071813"/>
            <a:ext cx="161925" cy="26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5" name="Rectangle 27"/>
          <p:cNvSpPr>
            <a:spLocks noChangeArrowheads="1"/>
          </p:cNvSpPr>
          <p:nvPr/>
        </p:nvSpPr>
        <p:spPr bwMode="auto">
          <a:xfrm>
            <a:off x="4575176" y="3071813"/>
            <a:ext cx="163513" cy="26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6" name="Rectangle 28"/>
          <p:cNvSpPr>
            <a:spLocks noChangeArrowheads="1"/>
          </p:cNvSpPr>
          <p:nvPr/>
        </p:nvSpPr>
        <p:spPr bwMode="auto">
          <a:xfrm>
            <a:off x="4738688" y="3071813"/>
            <a:ext cx="163512" cy="26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7" name="Rectangle 29"/>
          <p:cNvSpPr>
            <a:spLocks noChangeArrowheads="1"/>
          </p:cNvSpPr>
          <p:nvPr/>
        </p:nvSpPr>
        <p:spPr bwMode="auto">
          <a:xfrm>
            <a:off x="5964238" y="3071813"/>
            <a:ext cx="163512" cy="26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8" name="Rectangle 30"/>
          <p:cNvSpPr>
            <a:spLocks noChangeArrowheads="1"/>
          </p:cNvSpPr>
          <p:nvPr/>
        </p:nvSpPr>
        <p:spPr bwMode="auto">
          <a:xfrm>
            <a:off x="6127751" y="3071813"/>
            <a:ext cx="161925" cy="265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9" name="Rectangle 31"/>
          <p:cNvSpPr>
            <a:spLocks noChangeArrowheads="1"/>
          </p:cNvSpPr>
          <p:nvPr/>
        </p:nvSpPr>
        <p:spPr bwMode="auto">
          <a:xfrm>
            <a:off x="6289676" y="3071813"/>
            <a:ext cx="163513" cy="26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0" name="Rectangle 32"/>
          <p:cNvSpPr>
            <a:spLocks noChangeArrowheads="1"/>
          </p:cNvSpPr>
          <p:nvPr/>
        </p:nvSpPr>
        <p:spPr bwMode="auto">
          <a:xfrm>
            <a:off x="4249738" y="3071813"/>
            <a:ext cx="2203450" cy="26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1" name="Line 33"/>
          <p:cNvSpPr>
            <a:spLocks noChangeShapeType="1"/>
          </p:cNvSpPr>
          <p:nvPr/>
        </p:nvSpPr>
        <p:spPr bwMode="auto">
          <a:xfrm>
            <a:off x="5146676" y="3159125"/>
            <a:ext cx="409575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2" name="Rectangle 34"/>
          <p:cNvSpPr>
            <a:spLocks noChangeArrowheads="1"/>
          </p:cNvSpPr>
          <p:nvPr/>
        </p:nvSpPr>
        <p:spPr bwMode="auto">
          <a:xfrm>
            <a:off x="4249738" y="3425825"/>
            <a:ext cx="163512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3" name="Rectangle 35"/>
          <p:cNvSpPr>
            <a:spLocks noChangeArrowheads="1"/>
          </p:cNvSpPr>
          <p:nvPr/>
        </p:nvSpPr>
        <p:spPr bwMode="auto">
          <a:xfrm>
            <a:off x="4413251" y="3425825"/>
            <a:ext cx="161925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4" name="Rectangle 36"/>
          <p:cNvSpPr>
            <a:spLocks noChangeArrowheads="1"/>
          </p:cNvSpPr>
          <p:nvPr/>
        </p:nvSpPr>
        <p:spPr bwMode="auto">
          <a:xfrm>
            <a:off x="4575176" y="3425825"/>
            <a:ext cx="163513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5" name="Rectangle 37"/>
          <p:cNvSpPr>
            <a:spLocks noChangeArrowheads="1"/>
          </p:cNvSpPr>
          <p:nvPr/>
        </p:nvSpPr>
        <p:spPr bwMode="auto">
          <a:xfrm>
            <a:off x="4738688" y="3425825"/>
            <a:ext cx="163512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6" name="Rectangle 38"/>
          <p:cNvSpPr>
            <a:spLocks noChangeArrowheads="1"/>
          </p:cNvSpPr>
          <p:nvPr/>
        </p:nvSpPr>
        <p:spPr bwMode="auto">
          <a:xfrm>
            <a:off x="5964238" y="3425825"/>
            <a:ext cx="163512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7" name="Rectangle 39"/>
          <p:cNvSpPr>
            <a:spLocks noChangeArrowheads="1"/>
          </p:cNvSpPr>
          <p:nvPr/>
        </p:nvSpPr>
        <p:spPr bwMode="auto">
          <a:xfrm>
            <a:off x="6127751" y="3425825"/>
            <a:ext cx="161925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8" name="Rectangle 40"/>
          <p:cNvSpPr>
            <a:spLocks noChangeArrowheads="1"/>
          </p:cNvSpPr>
          <p:nvPr/>
        </p:nvSpPr>
        <p:spPr bwMode="auto">
          <a:xfrm>
            <a:off x="6289676" y="3425825"/>
            <a:ext cx="163513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9" name="Rectangle 41"/>
          <p:cNvSpPr>
            <a:spLocks noChangeArrowheads="1"/>
          </p:cNvSpPr>
          <p:nvPr/>
        </p:nvSpPr>
        <p:spPr bwMode="auto">
          <a:xfrm>
            <a:off x="4249738" y="3425825"/>
            <a:ext cx="2203450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0" name="Line 42"/>
          <p:cNvSpPr>
            <a:spLocks noChangeShapeType="1"/>
          </p:cNvSpPr>
          <p:nvPr/>
        </p:nvSpPr>
        <p:spPr bwMode="auto">
          <a:xfrm>
            <a:off x="5146676" y="3514725"/>
            <a:ext cx="409575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1" name="Rectangle 43"/>
          <p:cNvSpPr>
            <a:spLocks noChangeArrowheads="1"/>
          </p:cNvSpPr>
          <p:nvPr/>
        </p:nvSpPr>
        <p:spPr bwMode="auto">
          <a:xfrm>
            <a:off x="4249738" y="4722813"/>
            <a:ext cx="163512" cy="26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2" name="Rectangle 44"/>
          <p:cNvSpPr>
            <a:spLocks noChangeArrowheads="1"/>
          </p:cNvSpPr>
          <p:nvPr/>
        </p:nvSpPr>
        <p:spPr bwMode="auto">
          <a:xfrm>
            <a:off x="4413251" y="4722813"/>
            <a:ext cx="161925" cy="26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3" name="Rectangle 45"/>
          <p:cNvSpPr>
            <a:spLocks noChangeArrowheads="1"/>
          </p:cNvSpPr>
          <p:nvPr/>
        </p:nvSpPr>
        <p:spPr bwMode="auto">
          <a:xfrm>
            <a:off x="4575176" y="4722813"/>
            <a:ext cx="163513" cy="265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4" name="Rectangle 46"/>
          <p:cNvSpPr>
            <a:spLocks noChangeArrowheads="1"/>
          </p:cNvSpPr>
          <p:nvPr/>
        </p:nvSpPr>
        <p:spPr bwMode="auto">
          <a:xfrm>
            <a:off x="4738688" y="4722813"/>
            <a:ext cx="163512" cy="26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5" name="Rectangle 47"/>
          <p:cNvSpPr>
            <a:spLocks noChangeArrowheads="1"/>
          </p:cNvSpPr>
          <p:nvPr/>
        </p:nvSpPr>
        <p:spPr bwMode="auto">
          <a:xfrm>
            <a:off x="5964238" y="4722813"/>
            <a:ext cx="163512" cy="26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6" name="Rectangle 48"/>
          <p:cNvSpPr>
            <a:spLocks noChangeArrowheads="1"/>
          </p:cNvSpPr>
          <p:nvPr/>
        </p:nvSpPr>
        <p:spPr bwMode="auto">
          <a:xfrm>
            <a:off x="6127751" y="4722813"/>
            <a:ext cx="161925" cy="26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7" name="Rectangle 49"/>
          <p:cNvSpPr>
            <a:spLocks noChangeArrowheads="1"/>
          </p:cNvSpPr>
          <p:nvPr/>
        </p:nvSpPr>
        <p:spPr bwMode="auto">
          <a:xfrm>
            <a:off x="6289676" y="4722813"/>
            <a:ext cx="163513" cy="26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8" name="Rectangle 50"/>
          <p:cNvSpPr>
            <a:spLocks noChangeArrowheads="1"/>
          </p:cNvSpPr>
          <p:nvPr/>
        </p:nvSpPr>
        <p:spPr bwMode="auto">
          <a:xfrm>
            <a:off x="4249738" y="4722813"/>
            <a:ext cx="2203450" cy="26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9" name="Line 51"/>
          <p:cNvSpPr>
            <a:spLocks noChangeShapeType="1"/>
          </p:cNvSpPr>
          <p:nvPr/>
        </p:nvSpPr>
        <p:spPr bwMode="auto">
          <a:xfrm>
            <a:off x="5146676" y="4811713"/>
            <a:ext cx="409575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00" name="Line 52"/>
          <p:cNvSpPr>
            <a:spLocks noChangeShapeType="1"/>
          </p:cNvSpPr>
          <p:nvPr/>
        </p:nvSpPr>
        <p:spPr bwMode="auto">
          <a:xfrm flipV="1">
            <a:off x="6289675" y="2503489"/>
            <a:ext cx="2286000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01" name="Line 53"/>
          <p:cNvSpPr>
            <a:spLocks noChangeShapeType="1"/>
          </p:cNvSpPr>
          <p:nvPr/>
        </p:nvSpPr>
        <p:spPr bwMode="auto">
          <a:xfrm>
            <a:off x="6289675" y="3336926"/>
            <a:ext cx="2286000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02" name="Line 54"/>
          <p:cNvSpPr>
            <a:spLocks noChangeShapeType="1"/>
          </p:cNvSpPr>
          <p:nvPr/>
        </p:nvSpPr>
        <p:spPr bwMode="auto">
          <a:xfrm>
            <a:off x="9229726" y="3124200"/>
            <a:ext cx="6524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03" name="Text Box 56"/>
          <p:cNvSpPr txBox="1">
            <a:spLocks noChangeArrowheads="1"/>
          </p:cNvSpPr>
          <p:nvPr/>
        </p:nvSpPr>
        <p:spPr bwMode="auto">
          <a:xfrm>
            <a:off x="1636713" y="3398838"/>
            <a:ext cx="1714500" cy="304800"/>
          </a:xfrm>
          <a:prstGeom prst="rect">
            <a:avLst/>
          </a:prstGeom>
          <a:solidFill>
            <a:srgbClr val="66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>
                <a:solidFill>
                  <a:srgbClr val="CC6600"/>
                </a:solidFill>
                <a:latin typeface="Arial" charset="0"/>
              </a:rPr>
              <a:t>Branch Address</a:t>
            </a:r>
            <a:endParaRPr lang="en-US" sz="1400">
              <a:solidFill>
                <a:srgbClr val="CC6600"/>
              </a:solidFill>
              <a:latin typeface="Arial" charset="0"/>
            </a:endParaRPr>
          </a:p>
        </p:txBody>
      </p:sp>
      <p:sp>
        <p:nvSpPr>
          <p:cNvPr id="57404" name="Line 58"/>
          <p:cNvSpPr>
            <a:spLocks noChangeShapeType="1"/>
          </p:cNvSpPr>
          <p:nvPr/>
        </p:nvSpPr>
        <p:spPr bwMode="auto">
          <a:xfrm>
            <a:off x="5310189" y="3336925"/>
            <a:ext cx="407987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05" name="Line 59"/>
          <p:cNvSpPr>
            <a:spLocks noChangeShapeType="1"/>
          </p:cNvSpPr>
          <p:nvPr/>
        </p:nvSpPr>
        <p:spPr bwMode="auto">
          <a:xfrm rot="-5400000">
            <a:off x="5170488" y="2760663"/>
            <a:ext cx="4445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06" name="Text Box 60"/>
          <p:cNvSpPr txBox="1">
            <a:spLocks noChangeArrowheads="1"/>
          </p:cNvSpPr>
          <p:nvPr/>
        </p:nvSpPr>
        <p:spPr bwMode="auto">
          <a:xfrm>
            <a:off x="4167188" y="3746500"/>
            <a:ext cx="2460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Arial" charset="0"/>
              </a:rPr>
              <a:t>0</a:t>
            </a:r>
          </a:p>
        </p:txBody>
      </p:sp>
      <p:sp>
        <p:nvSpPr>
          <p:cNvPr id="57407" name="Text Box 61"/>
          <p:cNvSpPr txBox="1">
            <a:spLocks noChangeArrowheads="1"/>
          </p:cNvSpPr>
          <p:nvPr/>
        </p:nvSpPr>
        <p:spPr bwMode="auto">
          <a:xfrm>
            <a:off x="4330701" y="3746500"/>
            <a:ext cx="2444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Arial" charset="0"/>
              </a:rPr>
              <a:t>1</a:t>
            </a:r>
          </a:p>
        </p:txBody>
      </p:sp>
      <p:sp>
        <p:nvSpPr>
          <p:cNvPr id="57408" name="Text Box 62"/>
          <p:cNvSpPr txBox="1">
            <a:spLocks noChangeArrowheads="1"/>
          </p:cNvSpPr>
          <p:nvPr/>
        </p:nvSpPr>
        <p:spPr bwMode="auto">
          <a:xfrm>
            <a:off x="6289675" y="3746500"/>
            <a:ext cx="571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Arial" charset="0"/>
              </a:rPr>
              <a:t>2</a:t>
            </a:r>
            <a:r>
              <a:rPr lang="en-US" sz="1400" baseline="30000">
                <a:latin typeface="Arial" charset="0"/>
              </a:rPr>
              <a:t>k</a:t>
            </a:r>
            <a:r>
              <a:rPr lang="en-US" sz="1200">
                <a:latin typeface="Arial" charset="0"/>
              </a:rPr>
              <a:t>-1</a:t>
            </a:r>
          </a:p>
        </p:txBody>
      </p:sp>
      <p:sp>
        <p:nvSpPr>
          <p:cNvPr id="57409" name="Text Box 63"/>
          <p:cNvSpPr txBox="1">
            <a:spLocks noChangeArrowheads="1"/>
          </p:cNvSpPr>
          <p:nvPr/>
        </p:nvSpPr>
        <p:spPr bwMode="auto">
          <a:xfrm>
            <a:off x="4003676" y="3425825"/>
            <a:ext cx="2460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Arial" charset="0"/>
              </a:rPr>
              <a:t>0</a:t>
            </a:r>
          </a:p>
        </p:txBody>
      </p:sp>
      <p:sp>
        <p:nvSpPr>
          <p:cNvPr id="57410" name="Text Box 64"/>
          <p:cNvSpPr txBox="1">
            <a:spLocks noChangeArrowheads="1"/>
          </p:cNvSpPr>
          <p:nvPr/>
        </p:nvSpPr>
        <p:spPr bwMode="auto">
          <a:xfrm>
            <a:off x="4003676" y="3071814"/>
            <a:ext cx="246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Arial" charset="0"/>
              </a:rPr>
              <a:t>1</a:t>
            </a:r>
          </a:p>
        </p:txBody>
      </p:sp>
      <p:sp>
        <p:nvSpPr>
          <p:cNvPr id="57411" name="Text Box 65"/>
          <p:cNvSpPr txBox="1">
            <a:spLocks noChangeArrowheads="1"/>
          </p:cNvSpPr>
          <p:nvPr/>
        </p:nvSpPr>
        <p:spPr bwMode="auto">
          <a:xfrm>
            <a:off x="3678238" y="1828800"/>
            <a:ext cx="571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200">
                <a:latin typeface="Arial" charset="0"/>
              </a:rPr>
              <a:t>2</a:t>
            </a:r>
            <a:r>
              <a:rPr lang="en-US" sz="1400" baseline="30000">
                <a:latin typeface="Arial" charset="0"/>
              </a:rPr>
              <a:t>m</a:t>
            </a:r>
            <a:r>
              <a:rPr lang="en-US" sz="1200">
                <a:latin typeface="Arial" charset="0"/>
              </a:rPr>
              <a:t>-1</a:t>
            </a:r>
          </a:p>
        </p:txBody>
      </p:sp>
      <p:sp>
        <p:nvSpPr>
          <p:cNvPr id="57412" name="Text Box 66"/>
          <p:cNvSpPr txBox="1">
            <a:spLocks noChangeArrowheads="1"/>
          </p:cNvSpPr>
          <p:nvPr/>
        </p:nvSpPr>
        <p:spPr bwMode="auto">
          <a:xfrm>
            <a:off x="6780214" y="4722814"/>
            <a:ext cx="26939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solidFill>
                  <a:schemeClr val="accent2"/>
                </a:solidFill>
                <a:latin typeface="Arial" charset="0"/>
              </a:rPr>
              <a:t>Branch History Table (BHT)</a:t>
            </a:r>
          </a:p>
        </p:txBody>
      </p:sp>
      <p:sp>
        <p:nvSpPr>
          <p:cNvPr id="57413" name="Line 67"/>
          <p:cNvSpPr>
            <a:spLocks noChangeShapeType="1"/>
          </p:cNvSpPr>
          <p:nvPr/>
        </p:nvSpPr>
        <p:spPr bwMode="auto">
          <a:xfrm>
            <a:off x="2536825" y="3722689"/>
            <a:ext cx="895350" cy="1000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14" name="Line 68"/>
          <p:cNvSpPr>
            <a:spLocks noChangeShapeType="1"/>
          </p:cNvSpPr>
          <p:nvPr/>
        </p:nvSpPr>
        <p:spPr bwMode="auto">
          <a:xfrm flipH="1">
            <a:off x="2968626" y="4264025"/>
            <a:ext cx="163513" cy="88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15" name="Text Box 69"/>
          <p:cNvSpPr txBox="1">
            <a:spLocks noChangeArrowheads="1"/>
          </p:cNvSpPr>
          <p:nvPr/>
        </p:nvSpPr>
        <p:spPr bwMode="auto">
          <a:xfrm>
            <a:off x="2698750" y="4278313"/>
            <a:ext cx="407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a</a:t>
            </a:r>
          </a:p>
        </p:txBody>
      </p:sp>
      <p:sp>
        <p:nvSpPr>
          <p:cNvPr id="57416" name="Line 70"/>
          <p:cNvSpPr>
            <a:spLocks noChangeShapeType="1"/>
          </p:cNvSpPr>
          <p:nvPr/>
        </p:nvSpPr>
        <p:spPr bwMode="auto">
          <a:xfrm flipV="1">
            <a:off x="4657726" y="4011613"/>
            <a:ext cx="1306513" cy="711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17" name="Line 71"/>
          <p:cNvSpPr>
            <a:spLocks noChangeShapeType="1"/>
          </p:cNvSpPr>
          <p:nvPr/>
        </p:nvSpPr>
        <p:spPr bwMode="auto">
          <a:xfrm>
            <a:off x="5310188" y="4278313"/>
            <a:ext cx="246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18" name="Text Box 72"/>
          <p:cNvSpPr txBox="1">
            <a:spLocks noChangeArrowheads="1"/>
          </p:cNvSpPr>
          <p:nvPr/>
        </p:nvSpPr>
        <p:spPr bwMode="auto">
          <a:xfrm>
            <a:off x="5637214" y="4189413"/>
            <a:ext cx="407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k</a:t>
            </a:r>
          </a:p>
        </p:txBody>
      </p:sp>
      <p:sp>
        <p:nvSpPr>
          <p:cNvPr id="57419" name="Line 73"/>
          <p:cNvSpPr>
            <a:spLocks noChangeShapeType="1"/>
          </p:cNvSpPr>
          <p:nvPr/>
        </p:nvSpPr>
        <p:spPr bwMode="auto">
          <a:xfrm flipV="1">
            <a:off x="2535239" y="2592388"/>
            <a:ext cx="896937" cy="7985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20" name="Line 74"/>
          <p:cNvSpPr>
            <a:spLocks noChangeShapeType="1"/>
          </p:cNvSpPr>
          <p:nvPr/>
        </p:nvSpPr>
        <p:spPr bwMode="auto">
          <a:xfrm>
            <a:off x="2860676" y="2947988"/>
            <a:ext cx="163513" cy="87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21" name="Text Box 75"/>
          <p:cNvSpPr txBox="1">
            <a:spLocks noChangeArrowheads="1"/>
          </p:cNvSpPr>
          <p:nvPr/>
        </p:nvSpPr>
        <p:spPr bwMode="auto">
          <a:xfrm>
            <a:off x="2535239" y="2681288"/>
            <a:ext cx="407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m</a:t>
            </a:r>
          </a:p>
        </p:txBody>
      </p:sp>
      <p:sp>
        <p:nvSpPr>
          <p:cNvPr id="57422" name="Text Box 76"/>
          <p:cNvSpPr txBox="1">
            <a:spLocks noChangeArrowheads="1"/>
          </p:cNvSpPr>
          <p:nvPr/>
        </p:nvSpPr>
        <p:spPr bwMode="auto">
          <a:xfrm>
            <a:off x="6780214" y="1527175"/>
            <a:ext cx="2693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  <a:latin typeface="Arial" charset="0"/>
              </a:rPr>
              <a:t>Pattern History Table</a:t>
            </a:r>
          </a:p>
        </p:txBody>
      </p:sp>
      <p:sp>
        <p:nvSpPr>
          <p:cNvPr id="57423" name="Text Box 77"/>
          <p:cNvSpPr txBox="1">
            <a:spLocks noChangeArrowheads="1"/>
          </p:cNvSpPr>
          <p:nvPr/>
        </p:nvSpPr>
        <p:spPr bwMode="auto">
          <a:xfrm>
            <a:off x="659396" y="1088740"/>
            <a:ext cx="350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/>
              <a:t>  4 parameters: (a, k, m,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7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87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8" grpId="0" build="allAtOnce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3A9586C-17A7-4247-96EC-B6BCBE8829FE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3F6F06-A88E-4718-BFDB-9BC93746A428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Two varieties</a:t>
            </a:r>
          </a:p>
        </p:txBody>
      </p:sp>
      <p:sp>
        <p:nvSpPr>
          <p:cNvPr id="409604" name="Text Box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800" b="1">
                <a:solidFill>
                  <a:schemeClr val="accent2"/>
                </a:solidFill>
              </a:rPr>
              <a:t>GA</a:t>
            </a:r>
            <a:r>
              <a:rPr lang="en-US" sz="2800"/>
              <a:t>: Global history, </a:t>
            </a:r>
            <a:r>
              <a:rPr lang="en-US" b="1"/>
              <a:t>a</a:t>
            </a:r>
            <a:r>
              <a:rPr lang="en-US" sz="2800"/>
              <a:t> = 0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sz="2400">
                <a:solidFill>
                  <a:srgbClr val="008000"/>
                </a:solidFill>
              </a:rPr>
              <a:t>only one (global) history register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 correlation is with previously executed branches (often 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different</a:t>
            </a:r>
            <a:r>
              <a:rPr lang="en-US" sz="2400">
                <a:sym typeface="Symbol" pitchFamily="18" charset="2"/>
              </a:rPr>
              <a:t> branches)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sz="2400"/>
              <a:t>Variant: </a:t>
            </a:r>
            <a:r>
              <a:rPr lang="en-US" sz="2400">
                <a:solidFill>
                  <a:schemeClr val="accent2"/>
                </a:solidFill>
              </a:rPr>
              <a:t>Gshare</a:t>
            </a:r>
            <a:r>
              <a:rPr lang="en-US" sz="2400"/>
              <a:t> (Scott McFarling’93): GA which takes logic OR of PC address bits and branch history bits</a:t>
            </a:r>
          </a:p>
          <a:p>
            <a:pPr marL="990600" lvl="1" indent="-533400" eaLnBrk="1" hangingPunct="1">
              <a:buFontTx/>
              <a:buChar char="•"/>
            </a:pPr>
            <a:endParaRPr lang="en-US" sz="2400">
              <a:sym typeface="Symbol" pitchFamily="18" charset="2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sz="2800" b="1">
                <a:solidFill>
                  <a:schemeClr val="accent2"/>
                </a:solidFill>
              </a:rPr>
              <a:t>PA</a:t>
            </a:r>
            <a:r>
              <a:rPr lang="en-US" sz="2800"/>
              <a:t>: Per address history, </a:t>
            </a:r>
            <a:r>
              <a:rPr lang="en-US" b="1"/>
              <a:t>a</a:t>
            </a:r>
            <a:r>
              <a:rPr lang="en-US" sz="2800"/>
              <a:t> &gt; 0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sz="2400"/>
              <a:t>if </a:t>
            </a:r>
            <a:r>
              <a:rPr lang="en-US" sz="3200" b="1"/>
              <a:t>a</a:t>
            </a:r>
            <a:r>
              <a:rPr lang="en-US" sz="2400"/>
              <a:t> large almost each branch has a separate history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sz="2400"/>
              <a:t>so we correlate with </a:t>
            </a:r>
            <a:r>
              <a:rPr lang="en-US" sz="2400">
                <a:solidFill>
                  <a:schemeClr val="accent2"/>
                </a:solidFill>
              </a:rPr>
              <a:t>same</a:t>
            </a:r>
            <a:r>
              <a:rPr lang="en-US" sz="2400"/>
              <a:t> branch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09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09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09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09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4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7381" y="224644"/>
            <a:ext cx="11379200" cy="1440160"/>
          </a:xfrm>
        </p:spPr>
        <p:txBody>
          <a:bodyPr/>
          <a:lstStyle/>
          <a:p>
            <a:r>
              <a:rPr lang="en-US" sz="3600">
                <a:latin typeface="Arial" charset="0"/>
              </a:rPr>
              <a:t>Accuracy, taking the best combination of parameters </a:t>
            </a:r>
            <a:r>
              <a:rPr lang="en-US" sz="3600">
                <a:solidFill>
                  <a:srgbClr val="008000"/>
                </a:solidFill>
              </a:rPr>
              <a:t>(a, k, m, n)</a:t>
            </a:r>
            <a:r>
              <a:rPr lang="en-US" sz="3600"/>
              <a:t> </a:t>
            </a:r>
            <a:r>
              <a:rPr lang="en-US" sz="3600">
                <a:latin typeface="Arial" charset="0"/>
              </a:rPr>
              <a:t>:</a:t>
            </a:r>
            <a:endParaRPr lang="en-US" sz="3600"/>
          </a:p>
        </p:txBody>
      </p:sp>
      <p:sp>
        <p:nvSpPr>
          <p:cNvPr id="59394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C09D197-9C37-4AAF-B4E9-0D4A8AF710A3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27CB93-D03F-4CF9-8D9F-9D270490AC16}" type="slidenum">
              <a:rPr lang="en-US" smtClean="0"/>
              <a:pPr/>
              <a:t>54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703512" y="1988839"/>
            <a:ext cx="8388932" cy="4689929"/>
            <a:chOff x="2184400" y="1582738"/>
            <a:chExt cx="7848600" cy="4387850"/>
          </a:xfrm>
        </p:grpSpPr>
        <p:sp>
          <p:nvSpPr>
            <p:cNvPr id="59398" name="Line 3"/>
            <p:cNvSpPr>
              <a:spLocks noChangeShapeType="1"/>
            </p:cNvSpPr>
            <p:nvPr/>
          </p:nvSpPr>
          <p:spPr bwMode="auto">
            <a:xfrm>
              <a:off x="3251200" y="5284788"/>
              <a:ext cx="6324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399" name="Line 4"/>
            <p:cNvSpPr>
              <a:spLocks noChangeShapeType="1"/>
            </p:cNvSpPr>
            <p:nvPr/>
          </p:nvSpPr>
          <p:spPr bwMode="auto">
            <a:xfrm flipV="1">
              <a:off x="3251200" y="1582738"/>
              <a:ext cx="0" cy="37020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0" name="Text Box 5"/>
            <p:cNvSpPr txBox="1">
              <a:spLocks noChangeArrowheads="1"/>
            </p:cNvSpPr>
            <p:nvPr/>
          </p:nvSpPr>
          <p:spPr bwMode="auto">
            <a:xfrm>
              <a:off x="6985000" y="5634038"/>
              <a:ext cx="26670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Predictor Size (bytes)</a:t>
              </a:r>
            </a:p>
          </p:txBody>
        </p:sp>
        <p:sp>
          <p:nvSpPr>
            <p:cNvPr id="59401" name="Text Box 6"/>
            <p:cNvSpPr txBox="1">
              <a:spLocks noChangeArrowheads="1"/>
            </p:cNvSpPr>
            <p:nvPr/>
          </p:nvSpPr>
          <p:spPr bwMode="auto">
            <a:xfrm>
              <a:off x="3403600" y="5360988"/>
              <a:ext cx="4572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64</a:t>
              </a:r>
            </a:p>
          </p:txBody>
        </p:sp>
        <p:sp>
          <p:nvSpPr>
            <p:cNvPr id="59402" name="Line 7"/>
            <p:cNvSpPr>
              <a:spLocks noChangeShapeType="1"/>
            </p:cNvSpPr>
            <p:nvPr/>
          </p:nvSpPr>
          <p:spPr bwMode="auto">
            <a:xfrm>
              <a:off x="3632200" y="51768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3" name="Line 8"/>
            <p:cNvSpPr>
              <a:spLocks noChangeShapeType="1"/>
            </p:cNvSpPr>
            <p:nvPr/>
          </p:nvSpPr>
          <p:spPr bwMode="auto">
            <a:xfrm>
              <a:off x="4089400" y="51768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4" name="Line 9"/>
            <p:cNvSpPr>
              <a:spLocks noChangeShapeType="1"/>
            </p:cNvSpPr>
            <p:nvPr/>
          </p:nvSpPr>
          <p:spPr bwMode="auto">
            <a:xfrm>
              <a:off x="4546600" y="51768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5" name="Line 10"/>
            <p:cNvSpPr>
              <a:spLocks noChangeShapeType="1"/>
            </p:cNvSpPr>
            <p:nvPr/>
          </p:nvSpPr>
          <p:spPr bwMode="auto">
            <a:xfrm>
              <a:off x="5003800" y="51768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6" name="Line 11"/>
            <p:cNvSpPr>
              <a:spLocks noChangeShapeType="1"/>
            </p:cNvSpPr>
            <p:nvPr/>
          </p:nvSpPr>
          <p:spPr bwMode="auto">
            <a:xfrm>
              <a:off x="5461000" y="51768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7" name="Line 12"/>
            <p:cNvSpPr>
              <a:spLocks noChangeShapeType="1"/>
            </p:cNvSpPr>
            <p:nvPr/>
          </p:nvSpPr>
          <p:spPr bwMode="auto">
            <a:xfrm>
              <a:off x="5918200" y="51768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8" name="Line 13"/>
            <p:cNvSpPr>
              <a:spLocks noChangeShapeType="1"/>
            </p:cNvSpPr>
            <p:nvPr/>
          </p:nvSpPr>
          <p:spPr bwMode="auto">
            <a:xfrm>
              <a:off x="6375400" y="51768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9" name="Line 14"/>
            <p:cNvSpPr>
              <a:spLocks noChangeShapeType="1"/>
            </p:cNvSpPr>
            <p:nvPr/>
          </p:nvSpPr>
          <p:spPr bwMode="auto">
            <a:xfrm>
              <a:off x="6832600" y="51768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0" name="Line 15"/>
            <p:cNvSpPr>
              <a:spLocks noChangeShapeType="1"/>
            </p:cNvSpPr>
            <p:nvPr/>
          </p:nvSpPr>
          <p:spPr bwMode="auto">
            <a:xfrm>
              <a:off x="7289800" y="51768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1" name="Line 16"/>
            <p:cNvSpPr>
              <a:spLocks noChangeShapeType="1"/>
            </p:cNvSpPr>
            <p:nvPr/>
          </p:nvSpPr>
          <p:spPr bwMode="auto">
            <a:xfrm>
              <a:off x="7747000" y="51768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2" name="Line 17"/>
            <p:cNvSpPr>
              <a:spLocks noChangeShapeType="1"/>
            </p:cNvSpPr>
            <p:nvPr/>
          </p:nvSpPr>
          <p:spPr bwMode="auto">
            <a:xfrm>
              <a:off x="8204200" y="51768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3" name="Line 18"/>
            <p:cNvSpPr>
              <a:spLocks noChangeShapeType="1"/>
            </p:cNvSpPr>
            <p:nvPr/>
          </p:nvSpPr>
          <p:spPr bwMode="auto">
            <a:xfrm>
              <a:off x="8661400" y="51768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4" name="Text Box 19"/>
            <p:cNvSpPr txBox="1">
              <a:spLocks noChangeArrowheads="1"/>
            </p:cNvSpPr>
            <p:nvPr/>
          </p:nvSpPr>
          <p:spPr bwMode="auto">
            <a:xfrm>
              <a:off x="3860800" y="5360988"/>
              <a:ext cx="5334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128</a:t>
              </a:r>
            </a:p>
          </p:txBody>
        </p:sp>
        <p:sp>
          <p:nvSpPr>
            <p:cNvPr id="59415" name="Line 20"/>
            <p:cNvSpPr>
              <a:spLocks noChangeShapeType="1"/>
            </p:cNvSpPr>
            <p:nvPr/>
          </p:nvSpPr>
          <p:spPr bwMode="auto">
            <a:xfrm rot="-5400000">
              <a:off x="3251200" y="49482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6" name="Line 21"/>
            <p:cNvSpPr>
              <a:spLocks noChangeShapeType="1"/>
            </p:cNvSpPr>
            <p:nvPr/>
          </p:nvSpPr>
          <p:spPr bwMode="auto">
            <a:xfrm rot="-5400000">
              <a:off x="3251200" y="43386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7" name="Line 22"/>
            <p:cNvSpPr>
              <a:spLocks noChangeShapeType="1"/>
            </p:cNvSpPr>
            <p:nvPr/>
          </p:nvSpPr>
          <p:spPr bwMode="auto">
            <a:xfrm rot="-5400000">
              <a:off x="3251200" y="36528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8" name="Line 23"/>
            <p:cNvSpPr>
              <a:spLocks noChangeShapeType="1"/>
            </p:cNvSpPr>
            <p:nvPr/>
          </p:nvSpPr>
          <p:spPr bwMode="auto">
            <a:xfrm rot="-5400000">
              <a:off x="3251200" y="30432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9" name="Line 24"/>
            <p:cNvSpPr>
              <a:spLocks noChangeShapeType="1"/>
            </p:cNvSpPr>
            <p:nvPr/>
          </p:nvSpPr>
          <p:spPr bwMode="auto">
            <a:xfrm rot="-5400000">
              <a:off x="3251200" y="23574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20" name="Text Box 25"/>
            <p:cNvSpPr txBox="1">
              <a:spLocks noChangeArrowheads="1"/>
            </p:cNvSpPr>
            <p:nvPr/>
          </p:nvSpPr>
          <p:spPr bwMode="auto">
            <a:xfrm rot="-5400000">
              <a:off x="713581" y="3474244"/>
              <a:ext cx="3278188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Branch Prediction Accuracy (%)</a:t>
              </a:r>
            </a:p>
          </p:txBody>
        </p:sp>
        <p:sp>
          <p:nvSpPr>
            <p:cNvPr id="59421" name="Line 26"/>
            <p:cNvSpPr>
              <a:spLocks noChangeShapeType="1"/>
            </p:cNvSpPr>
            <p:nvPr/>
          </p:nvSpPr>
          <p:spPr bwMode="auto">
            <a:xfrm rot="-5400000">
              <a:off x="3251200" y="17478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22" name="Text Box 27"/>
            <p:cNvSpPr txBox="1">
              <a:spLocks noChangeArrowheads="1"/>
            </p:cNvSpPr>
            <p:nvPr/>
          </p:nvSpPr>
          <p:spPr bwMode="auto">
            <a:xfrm>
              <a:off x="4318000" y="5360988"/>
              <a:ext cx="5334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256</a:t>
              </a:r>
            </a:p>
          </p:txBody>
        </p:sp>
        <p:sp>
          <p:nvSpPr>
            <p:cNvPr id="59423" name="Text Box 28"/>
            <p:cNvSpPr txBox="1">
              <a:spLocks noChangeArrowheads="1"/>
            </p:cNvSpPr>
            <p:nvPr/>
          </p:nvSpPr>
          <p:spPr bwMode="auto">
            <a:xfrm>
              <a:off x="4775200" y="5360988"/>
              <a:ext cx="4572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1K</a:t>
              </a:r>
            </a:p>
          </p:txBody>
        </p:sp>
        <p:sp>
          <p:nvSpPr>
            <p:cNvPr id="59424" name="Text Box 29"/>
            <p:cNvSpPr txBox="1">
              <a:spLocks noChangeArrowheads="1"/>
            </p:cNvSpPr>
            <p:nvPr/>
          </p:nvSpPr>
          <p:spPr bwMode="auto">
            <a:xfrm>
              <a:off x="5232400" y="5360988"/>
              <a:ext cx="5334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2K</a:t>
              </a:r>
            </a:p>
          </p:txBody>
        </p:sp>
        <p:sp>
          <p:nvSpPr>
            <p:cNvPr id="59425" name="Text Box 30"/>
            <p:cNvSpPr txBox="1">
              <a:spLocks noChangeArrowheads="1"/>
            </p:cNvSpPr>
            <p:nvPr/>
          </p:nvSpPr>
          <p:spPr bwMode="auto">
            <a:xfrm>
              <a:off x="5689600" y="5360988"/>
              <a:ext cx="5334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4K</a:t>
              </a:r>
            </a:p>
          </p:txBody>
        </p:sp>
        <p:sp>
          <p:nvSpPr>
            <p:cNvPr id="59426" name="Text Box 31"/>
            <p:cNvSpPr txBox="1">
              <a:spLocks noChangeArrowheads="1"/>
            </p:cNvSpPr>
            <p:nvPr/>
          </p:nvSpPr>
          <p:spPr bwMode="auto">
            <a:xfrm>
              <a:off x="6146800" y="5360988"/>
              <a:ext cx="4572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8K</a:t>
              </a:r>
            </a:p>
          </p:txBody>
        </p:sp>
        <p:sp>
          <p:nvSpPr>
            <p:cNvPr id="59427" name="Text Box 32"/>
            <p:cNvSpPr txBox="1">
              <a:spLocks noChangeArrowheads="1"/>
            </p:cNvSpPr>
            <p:nvPr/>
          </p:nvSpPr>
          <p:spPr bwMode="auto">
            <a:xfrm>
              <a:off x="6527800" y="5360988"/>
              <a:ext cx="6096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16K</a:t>
              </a:r>
            </a:p>
          </p:txBody>
        </p:sp>
        <p:sp>
          <p:nvSpPr>
            <p:cNvPr id="59428" name="Text Box 33"/>
            <p:cNvSpPr txBox="1">
              <a:spLocks noChangeArrowheads="1"/>
            </p:cNvSpPr>
            <p:nvPr/>
          </p:nvSpPr>
          <p:spPr bwMode="auto">
            <a:xfrm>
              <a:off x="6985000" y="5360988"/>
              <a:ext cx="6858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32K</a:t>
              </a:r>
            </a:p>
          </p:txBody>
        </p:sp>
        <p:sp>
          <p:nvSpPr>
            <p:cNvPr id="59429" name="Text Box 34"/>
            <p:cNvSpPr txBox="1">
              <a:spLocks noChangeArrowheads="1"/>
            </p:cNvSpPr>
            <p:nvPr/>
          </p:nvSpPr>
          <p:spPr bwMode="auto">
            <a:xfrm>
              <a:off x="7518400" y="5360988"/>
              <a:ext cx="6858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64K</a:t>
              </a:r>
            </a:p>
          </p:txBody>
        </p:sp>
        <p:sp>
          <p:nvSpPr>
            <p:cNvPr id="59430" name="Line 35"/>
            <p:cNvSpPr>
              <a:spLocks noChangeShapeType="1"/>
            </p:cNvSpPr>
            <p:nvPr/>
          </p:nvSpPr>
          <p:spPr bwMode="auto">
            <a:xfrm rot="-5400000">
              <a:off x="3251200" y="467518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1" name="Line 36"/>
            <p:cNvSpPr>
              <a:spLocks noChangeShapeType="1"/>
            </p:cNvSpPr>
            <p:nvPr/>
          </p:nvSpPr>
          <p:spPr bwMode="auto">
            <a:xfrm rot="-5400000">
              <a:off x="3251200" y="398938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2" name="Line 37"/>
            <p:cNvSpPr>
              <a:spLocks noChangeShapeType="1"/>
            </p:cNvSpPr>
            <p:nvPr/>
          </p:nvSpPr>
          <p:spPr bwMode="auto">
            <a:xfrm rot="-5400000">
              <a:off x="3251200" y="337978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3" name="Line 38"/>
            <p:cNvSpPr>
              <a:spLocks noChangeShapeType="1"/>
            </p:cNvSpPr>
            <p:nvPr/>
          </p:nvSpPr>
          <p:spPr bwMode="auto">
            <a:xfrm rot="-5400000">
              <a:off x="3251200" y="269398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4" name="Line 39"/>
            <p:cNvSpPr>
              <a:spLocks noChangeShapeType="1"/>
            </p:cNvSpPr>
            <p:nvPr/>
          </p:nvSpPr>
          <p:spPr bwMode="auto">
            <a:xfrm rot="-5400000">
              <a:off x="3251200" y="208438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5" name="Text Box 40"/>
            <p:cNvSpPr txBox="1">
              <a:spLocks noChangeArrowheads="1"/>
            </p:cNvSpPr>
            <p:nvPr/>
          </p:nvSpPr>
          <p:spPr bwMode="auto">
            <a:xfrm>
              <a:off x="2794000" y="4827588"/>
              <a:ext cx="4572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89</a:t>
              </a:r>
            </a:p>
          </p:txBody>
        </p:sp>
        <p:sp>
          <p:nvSpPr>
            <p:cNvPr id="59436" name="Text Box 41"/>
            <p:cNvSpPr txBox="1">
              <a:spLocks noChangeArrowheads="1"/>
            </p:cNvSpPr>
            <p:nvPr/>
          </p:nvSpPr>
          <p:spPr bwMode="auto">
            <a:xfrm>
              <a:off x="2794000" y="4294188"/>
              <a:ext cx="4572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91</a:t>
              </a:r>
            </a:p>
          </p:txBody>
        </p:sp>
        <p:sp>
          <p:nvSpPr>
            <p:cNvPr id="59437" name="Text Box 42"/>
            <p:cNvSpPr txBox="1">
              <a:spLocks noChangeArrowheads="1"/>
            </p:cNvSpPr>
            <p:nvPr/>
          </p:nvSpPr>
          <p:spPr bwMode="auto">
            <a:xfrm>
              <a:off x="2794000" y="2998788"/>
              <a:ext cx="4572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95</a:t>
              </a:r>
            </a:p>
          </p:txBody>
        </p:sp>
        <p:sp>
          <p:nvSpPr>
            <p:cNvPr id="59438" name="Text Box 43"/>
            <p:cNvSpPr txBox="1">
              <a:spLocks noChangeArrowheads="1"/>
            </p:cNvSpPr>
            <p:nvPr/>
          </p:nvSpPr>
          <p:spPr bwMode="auto">
            <a:xfrm>
              <a:off x="2794000" y="2617788"/>
              <a:ext cx="4572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96</a:t>
              </a:r>
            </a:p>
          </p:txBody>
        </p:sp>
        <p:sp>
          <p:nvSpPr>
            <p:cNvPr id="59439" name="Text Box 44"/>
            <p:cNvSpPr txBox="1">
              <a:spLocks noChangeArrowheads="1"/>
            </p:cNvSpPr>
            <p:nvPr/>
          </p:nvSpPr>
          <p:spPr bwMode="auto">
            <a:xfrm>
              <a:off x="2794000" y="2312988"/>
              <a:ext cx="4572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97</a:t>
              </a:r>
            </a:p>
          </p:txBody>
        </p:sp>
        <p:sp>
          <p:nvSpPr>
            <p:cNvPr id="59440" name="Text Box 45"/>
            <p:cNvSpPr txBox="1">
              <a:spLocks noChangeArrowheads="1"/>
            </p:cNvSpPr>
            <p:nvPr/>
          </p:nvSpPr>
          <p:spPr bwMode="auto">
            <a:xfrm>
              <a:off x="2794000" y="2008188"/>
              <a:ext cx="4572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98</a:t>
              </a:r>
            </a:p>
          </p:txBody>
        </p:sp>
        <p:sp>
          <p:nvSpPr>
            <p:cNvPr id="59441" name="Text Box 46"/>
            <p:cNvSpPr txBox="1">
              <a:spLocks noChangeArrowheads="1"/>
            </p:cNvSpPr>
            <p:nvPr/>
          </p:nvSpPr>
          <p:spPr bwMode="auto">
            <a:xfrm>
              <a:off x="2794000" y="3913188"/>
              <a:ext cx="4572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92</a:t>
              </a:r>
            </a:p>
          </p:txBody>
        </p:sp>
        <p:sp>
          <p:nvSpPr>
            <p:cNvPr id="59442" name="Text Box 47"/>
            <p:cNvSpPr txBox="1">
              <a:spLocks noChangeArrowheads="1"/>
            </p:cNvSpPr>
            <p:nvPr/>
          </p:nvSpPr>
          <p:spPr bwMode="auto">
            <a:xfrm>
              <a:off x="2794000" y="3608388"/>
              <a:ext cx="4572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93</a:t>
              </a:r>
            </a:p>
          </p:txBody>
        </p:sp>
        <p:sp>
          <p:nvSpPr>
            <p:cNvPr id="59443" name="Text Box 48"/>
            <p:cNvSpPr txBox="1">
              <a:spLocks noChangeArrowheads="1"/>
            </p:cNvSpPr>
            <p:nvPr/>
          </p:nvSpPr>
          <p:spPr bwMode="auto">
            <a:xfrm>
              <a:off x="2794000" y="3303588"/>
              <a:ext cx="45720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94</a:t>
              </a:r>
            </a:p>
          </p:txBody>
        </p:sp>
        <p:sp>
          <p:nvSpPr>
            <p:cNvPr id="59444" name="Line 49"/>
            <p:cNvSpPr>
              <a:spLocks noChangeShapeType="1"/>
            </p:cNvSpPr>
            <p:nvPr/>
          </p:nvSpPr>
          <p:spPr bwMode="auto">
            <a:xfrm flipV="1">
              <a:off x="3479800" y="3303588"/>
              <a:ext cx="9906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9445" name="Group 50"/>
            <p:cNvGrpSpPr>
              <a:grpSpLocks/>
            </p:cNvGrpSpPr>
            <p:nvPr/>
          </p:nvGrpSpPr>
          <p:grpSpPr bwMode="auto">
            <a:xfrm>
              <a:off x="3251200" y="2454276"/>
              <a:ext cx="4419600" cy="2525713"/>
              <a:chOff x="1152" y="1385"/>
              <a:chExt cx="2784" cy="1591"/>
            </a:xfrm>
          </p:grpSpPr>
          <p:sp>
            <p:nvSpPr>
              <p:cNvPr id="59467" name="Line 51"/>
              <p:cNvSpPr>
                <a:spLocks noChangeShapeType="1"/>
              </p:cNvSpPr>
              <p:nvPr/>
            </p:nvSpPr>
            <p:spPr bwMode="auto">
              <a:xfrm flipV="1">
                <a:off x="1152" y="2544"/>
                <a:ext cx="144" cy="432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68" name="Line 52"/>
              <p:cNvSpPr>
                <a:spLocks noChangeShapeType="1"/>
              </p:cNvSpPr>
              <p:nvPr/>
            </p:nvSpPr>
            <p:spPr bwMode="auto">
              <a:xfrm flipV="1">
                <a:off x="1920" y="1632"/>
                <a:ext cx="336" cy="28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69" name="Line 53"/>
              <p:cNvSpPr>
                <a:spLocks noChangeShapeType="1"/>
              </p:cNvSpPr>
              <p:nvPr/>
            </p:nvSpPr>
            <p:spPr bwMode="auto">
              <a:xfrm flipV="1">
                <a:off x="2256" y="1440"/>
                <a:ext cx="576" cy="192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70" name="Line 54"/>
              <p:cNvSpPr>
                <a:spLocks noChangeShapeType="1"/>
              </p:cNvSpPr>
              <p:nvPr/>
            </p:nvSpPr>
            <p:spPr bwMode="auto">
              <a:xfrm flipV="1">
                <a:off x="2832" y="1385"/>
                <a:ext cx="1104" cy="55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9446" name="Group 55"/>
            <p:cNvGrpSpPr>
              <a:grpSpLocks/>
            </p:cNvGrpSpPr>
            <p:nvPr/>
          </p:nvGrpSpPr>
          <p:grpSpPr bwMode="auto">
            <a:xfrm>
              <a:off x="3251200" y="3836988"/>
              <a:ext cx="4495800" cy="990600"/>
              <a:chOff x="1152" y="2256"/>
              <a:chExt cx="2832" cy="624"/>
            </a:xfrm>
          </p:grpSpPr>
          <p:sp>
            <p:nvSpPr>
              <p:cNvPr id="59463" name="Line 56"/>
              <p:cNvSpPr>
                <a:spLocks noChangeShapeType="1"/>
              </p:cNvSpPr>
              <p:nvPr/>
            </p:nvSpPr>
            <p:spPr bwMode="auto">
              <a:xfrm flipV="1">
                <a:off x="1152" y="2592"/>
                <a:ext cx="192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64" name="Line 57"/>
              <p:cNvSpPr>
                <a:spLocks noChangeShapeType="1"/>
              </p:cNvSpPr>
              <p:nvPr/>
            </p:nvSpPr>
            <p:spPr bwMode="auto">
              <a:xfrm flipV="1">
                <a:off x="1344" y="2304"/>
                <a:ext cx="528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65" name="Line 58"/>
              <p:cNvSpPr>
                <a:spLocks noChangeShapeType="1"/>
              </p:cNvSpPr>
              <p:nvPr/>
            </p:nvSpPr>
            <p:spPr bwMode="auto">
              <a:xfrm flipV="1">
                <a:off x="1872" y="2256"/>
                <a:ext cx="1440" cy="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66" name="Line 59"/>
              <p:cNvSpPr>
                <a:spLocks noChangeShapeType="1"/>
              </p:cNvSpPr>
              <p:nvPr/>
            </p:nvSpPr>
            <p:spPr bwMode="auto">
              <a:xfrm>
                <a:off x="3312" y="2256"/>
                <a:ext cx="67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9447" name="Group 60"/>
            <p:cNvGrpSpPr>
              <a:grpSpLocks/>
            </p:cNvGrpSpPr>
            <p:nvPr/>
          </p:nvGrpSpPr>
          <p:grpSpPr bwMode="auto">
            <a:xfrm>
              <a:off x="3251200" y="2312988"/>
              <a:ext cx="4419600" cy="2362200"/>
              <a:chOff x="1152" y="1296"/>
              <a:chExt cx="2784" cy="1488"/>
            </a:xfrm>
          </p:grpSpPr>
          <p:sp>
            <p:nvSpPr>
              <p:cNvPr id="59458" name="Line 61"/>
              <p:cNvSpPr>
                <a:spLocks noChangeShapeType="1"/>
              </p:cNvSpPr>
              <p:nvPr/>
            </p:nvSpPr>
            <p:spPr bwMode="auto">
              <a:xfrm flipV="1">
                <a:off x="1152" y="2544"/>
                <a:ext cx="144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59" name="Line 62"/>
              <p:cNvSpPr>
                <a:spLocks noChangeShapeType="1"/>
              </p:cNvSpPr>
              <p:nvPr/>
            </p:nvSpPr>
            <p:spPr bwMode="auto">
              <a:xfrm flipV="1">
                <a:off x="1296" y="2016"/>
                <a:ext cx="624" cy="52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60" name="Line 63"/>
              <p:cNvSpPr>
                <a:spLocks noChangeShapeType="1"/>
              </p:cNvSpPr>
              <p:nvPr/>
            </p:nvSpPr>
            <p:spPr bwMode="auto">
              <a:xfrm flipV="1">
                <a:off x="1920" y="1680"/>
                <a:ext cx="384" cy="3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61" name="Line 64"/>
              <p:cNvSpPr>
                <a:spLocks noChangeShapeType="1"/>
              </p:cNvSpPr>
              <p:nvPr/>
            </p:nvSpPr>
            <p:spPr bwMode="auto">
              <a:xfrm flipV="1">
                <a:off x="2304" y="1440"/>
                <a:ext cx="528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62" name="Line 65"/>
              <p:cNvSpPr>
                <a:spLocks noChangeShapeType="1"/>
              </p:cNvSpPr>
              <p:nvPr/>
            </p:nvSpPr>
            <p:spPr bwMode="auto">
              <a:xfrm flipV="1">
                <a:off x="2832" y="1296"/>
                <a:ext cx="1104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48" name="Text Box 66"/>
            <p:cNvSpPr txBox="1">
              <a:spLocks noChangeArrowheads="1"/>
            </p:cNvSpPr>
            <p:nvPr/>
          </p:nvSpPr>
          <p:spPr bwMode="auto">
            <a:xfrm>
              <a:off x="4013200" y="2160588"/>
              <a:ext cx="18288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PA </a:t>
              </a:r>
              <a:r>
                <a:rPr lang="en-US" sz="1600" b="1">
                  <a:solidFill>
                    <a:srgbClr val="008000"/>
                  </a:solidFill>
                  <a:latin typeface="Arial" charset="0"/>
                </a:rPr>
                <a:t>(10, 6, 4, 2)</a:t>
              </a:r>
            </a:p>
          </p:txBody>
        </p:sp>
        <p:sp>
          <p:nvSpPr>
            <p:cNvPr id="59449" name="Text Box 67"/>
            <p:cNvSpPr txBox="1">
              <a:spLocks noChangeArrowheads="1"/>
            </p:cNvSpPr>
            <p:nvPr/>
          </p:nvSpPr>
          <p:spPr bwMode="auto">
            <a:xfrm>
              <a:off x="6451600" y="1627188"/>
              <a:ext cx="18288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GA </a:t>
              </a:r>
              <a:r>
                <a:rPr lang="en-US" sz="1600" b="1">
                  <a:solidFill>
                    <a:srgbClr val="008000"/>
                  </a:solidFill>
                  <a:latin typeface="Arial" charset="0"/>
                </a:rPr>
                <a:t>(0,11,5,2)</a:t>
              </a:r>
            </a:p>
          </p:txBody>
        </p:sp>
        <p:sp>
          <p:nvSpPr>
            <p:cNvPr id="59450" name="Line 68"/>
            <p:cNvSpPr>
              <a:spLocks noChangeShapeType="1"/>
            </p:cNvSpPr>
            <p:nvPr/>
          </p:nvSpPr>
          <p:spPr bwMode="auto">
            <a:xfrm>
              <a:off x="4470400" y="2465388"/>
              <a:ext cx="457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1" name="Line 69"/>
            <p:cNvSpPr>
              <a:spLocks noChangeShapeType="1"/>
            </p:cNvSpPr>
            <p:nvPr/>
          </p:nvSpPr>
          <p:spPr bwMode="auto">
            <a:xfrm>
              <a:off x="6756400" y="1931988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2" name="Line 70"/>
            <p:cNvSpPr>
              <a:spLocks noChangeShapeType="1"/>
            </p:cNvSpPr>
            <p:nvPr/>
          </p:nvSpPr>
          <p:spPr bwMode="auto">
            <a:xfrm>
              <a:off x="8204200" y="3303588"/>
              <a:ext cx="533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3" name="Line 71"/>
            <p:cNvSpPr>
              <a:spLocks noChangeShapeType="1"/>
            </p:cNvSpPr>
            <p:nvPr/>
          </p:nvSpPr>
          <p:spPr bwMode="auto">
            <a:xfrm>
              <a:off x="8204200" y="3608388"/>
              <a:ext cx="533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4" name="Line 72"/>
            <p:cNvSpPr>
              <a:spLocks noChangeShapeType="1"/>
            </p:cNvSpPr>
            <p:nvPr/>
          </p:nvSpPr>
          <p:spPr bwMode="auto">
            <a:xfrm>
              <a:off x="8204200" y="3913188"/>
              <a:ext cx="533400" cy="0"/>
            </a:xfrm>
            <a:prstGeom prst="line">
              <a:avLst/>
            </a:prstGeom>
            <a:noFill/>
            <a:ln w="2540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5" name="Text Box 73"/>
            <p:cNvSpPr txBox="1">
              <a:spLocks noChangeArrowheads="1"/>
            </p:cNvSpPr>
            <p:nvPr/>
          </p:nvSpPr>
          <p:spPr bwMode="auto">
            <a:xfrm>
              <a:off x="8737600" y="3074988"/>
              <a:ext cx="12954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Bimodal</a:t>
              </a:r>
            </a:p>
          </p:txBody>
        </p:sp>
        <p:sp>
          <p:nvSpPr>
            <p:cNvPr id="59456" name="Text Box 74"/>
            <p:cNvSpPr txBox="1">
              <a:spLocks noChangeArrowheads="1"/>
            </p:cNvSpPr>
            <p:nvPr/>
          </p:nvSpPr>
          <p:spPr bwMode="auto">
            <a:xfrm>
              <a:off x="8737600" y="3424238"/>
              <a:ext cx="12954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GAs</a:t>
              </a:r>
            </a:p>
          </p:txBody>
        </p:sp>
        <p:sp>
          <p:nvSpPr>
            <p:cNvPr id="59457" name="Text Box 75"/>
            <p:cNvSpPr txBox="1">
              <a:spLocks noChangeArrowheads="1"/>
            </p:cNvSpPr>
            <p:nvPr/>
          </p:nvSpPr>
          <p:spPr bwMode="auto">
            <a:xfrm>
              <a:off x="8737600" y="3729038"/>
              <a:ext cx="12954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PAs</a:t>
              </a:r>
            </a:p>
          </p:txBody>
        </p:sp>
      </p:grp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/>
              <a:t>Branch Prediction; summary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Basic 2-bit predictor: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For each branch: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/>
              <a:t>Predict taken or not taken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/>
              <a:t>If the prediction is wrong two consecutive times, change prediction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Correlating (global history) predictor: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Multiple 2-bit predictors for each branch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One for each possible combination of outcomes of preceding </a:t>
            </a:r>
            <a:r>
              <a:rPr lang="en-US" sz="2400" i="1" dirty="0"/>
              <a:t>n</a:t>
            </a:r>
            <a:r>
              <a:rPr lang="en-US" sz="2400" dirty="0"/>
              <a:t> branches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Local predictor: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Multiple 2-bit predictors for each branch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One for each possible combination of outcomes for the last </a:t>
            </a:r>
            <a:r>
              <a:rPr lang="en-US" sz="2400" i="1" dirty="0"/>
              <a:t>n</a:t>
            </a:r>
            <a:r>
              <a:rPr lang="en-US" sz="2400" dirty="0"/>
              <a:t> occurrences of this branch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Tournament predictor: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Combine correlating global predictor with local predictor</a:t>
            </a:r>
          </a:p>
        </p:txBody>
      </p:sp>
      <p:sp>
        <p:nvSpPr>
          <p:cNvPr id="6042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BC101DA-D620-48CD-8907-3ED5C3EF6140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604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604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F30862-E19E-4AB6-A3A3-E1E9169A407E}" type="slidenum">
              <a:rPr lang="en-US" smtClean="0"/>
              <a:pPr/>
              <a:t>55</a:t>
            </a:fld>
            <a:endParaRPr lang="en-US"/>
          </a:p>
        </p:txBody>
      </p:sp>
      <p:pic>
        <p:nvPicPr>
          <p:cNvPr id="7" name="Picture 2" descr="http://3.bp.blogspot.com/-Fyyo92Ouo14/USoRPb90tOI/AAAAAAAABXU/poSOCn2msZ0/s1600/summary.jpg">
            <a:extLst>
              <a:ext uri="{FF2B5EF4-FFF2-40B4-BE49-F238E27FC236}">
                <a16:creationId xmlns:a16="http://schemas.microsoft.com/office/drawing/2014/main" id="{D8C3D136-E7AA-4F57-9624-CFB862D0C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04015" y="80627"/>
            <a:ext cx="2487986" cy="187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3EFD7D0-B988-4633-BA15-F8052B12DC47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8A0C19-621E-447F-89E0-A9CFAC7DCDC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Impact of Hazards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/>
              <a:t>Hazards cause pipeline 'bubbles'</a:t>
            </a:r>
            <a:br>
              <a:rPr lang="en-US"/>
            </a:br>
            <a:r>
              <a:rPr lang="en-US"/>
              <a:t>Increase of CPI (and therefore execution time)</a:t>
            </a:r>
          </a:p>
          <a:p>
            <a:pPr eaLnBrk="1" hangingPunct="1">
              <a:lnSpc>
                <a:spcPct val="120000"/>
              </a:lnSpc>
            </a:pPr>
            <a:endParaRPr lang="en-US"/>
          </a:p>
          <a:p>
            <a:pPr eaLnBrk="1" hangingPunct="1">
              <a:lnSpc>
                <a:spcPct val="120000"/>
              </a:lnSpc>
            </a:pPr>
            <a:r>
              <a:rPr lang="en-US" b="1">
                <a:solidFill>
                  <a:srgbClr val="FF0000"/>
                </a:solidFill>
              </a:rPr>
              <a:t>T</a:t>
            </a:r>
            <a:r>
              <a:rPr lang="en-US" b="1" baseline="-25000">
                <a:solidFill>
                  <a:srgbClr val="FF0000"/>
                </a:solidFill>
              </a:rPr>
              <a:t>exec</a:t>
            </a:r>
            <a:r>
              <a:rPr lang="en-US" b="1">
                <a:solidFill>
                  <a:srgbClr val="FF0000"/>
                </a:solidFill>
              </a:rPr>
              <a:t> = N</a:t>
            </a:r>
            <a:r>
              <a:rPr lang="en-US" b="1" baseline="-25000">
                <a:solidFill>
                  <a:srgbClr val="FF0000"/>
                </a:solidFill>
              </a:rPr>
              <a:t>instr</a:t>
            </a:r>
            <a:r>
              <a:rPr lang="en-US" b="1">
                <a:solidFill>
                  <a:srgbClr val="FF0000"/>
                </a:solidFill>
              </a:rPr>
              <a:t> * CPI * T</a:t>
            </a:r>
            <a:r>
              <a:rPr lang="en-US" b="1" baseline="-25000">
                <a:solidFill>
                  <a:srgbClr val="FF0000"/>
                </a:solidFill>
              </a:rPr>
              <a:t>cycle</a:t>
            </a:r>
          </a:p>
          <a:p>
            <a:pPr marL="457200" lvl="1" indent="0" eaLnBrk="1" hangingPunct="1">
              <a:lnSpc>
                <a:spcPct val="120000"/>
              </a:lnSpc>
              <a:buNone/>
            </a:pPr>
            <a:r>
              <a:rPr lang="en-US"/>
              <a:t>where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/>
              <a:t> </a:t>
            </a:r>
            <a:r>
              <a:rPr lang="en-US" b="1">
                <a:solidFill>
                  <a:schemeClr val="accent2"/>
                </a:solidFill>
              </a:rPr>
              <a:t>CPI = CPI</a:t>
            </a:r>
            <a:r>
              <a:rPr lang="en-US" b="1" baseline="-25000">
                <a:solidFill>
                  <a:schemeClr val="accent2"/>
                </a:solidFill>
              </a:rPr>
              <a:t>base</a:t>
            </a:r>
            <a:r>
              <a:rPr lang="en-US" b="1">
                <a:solidFill>
                  <a:schemeClr val="accent2"/>
                </a:solidFill>
              </a:rPr>
              <a:t> + </a:t>
            </a:r>
            <a:r>
              <a:rPr lang="el-GR" b="1">
                <a:solidFill>
                  <a:schemeClr val="accent2"/>
                </a:solidFill>
                <a:cs typeface="Times New Roman" pitchFamily="18" charset="0"/>
              </a:rPr>
              <a:t>Σ</a:t>
            </a:r>
            <a:r>
              <a:rPr lang="en-US" b="1" baseline="-25000">
                <a:solidFill>
                  <a:schemeClr val="accent2"/>
                </a:solidFill>
                <a:cs typeface="Times New Roman" pitchFamily="18" charset="0"/>
              </a:rPr>
              <a:t>i</a:t>
            </a: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&lt;CPI</a:t>
            </a:r>
            <a:r>
              <a:rPr lang="en-US" b="1" baseline="-25000">
                <a:solidFill>
                  <a:schemeClr val="accent2"/>
                </a:solidFill>
                <a:cs typeface="Times New Roman" pitchFamily="18" charset="0"/>
              </a:rPr>
              <a:t>hazard_i</a:t>
            </a: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&gt;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 &lt;CPI</a:t>
            </a:r>
            <a:r>
              <a:rPr lang="en-US" b="1" baseline="-25000">
                <a:solidFill>
                  <a:schemeClr val="accent2"/>
                </a:solidFill>
                <a:cs typeface="Times New Roman" pitchFamily="18" charset="0"/>
              </a:rPr>
              <a:t>hazard</a:t>
            </a: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&gt; = f</a:t>
            </a:r>
            <a:r>
              <a:rPr lang="en-US" b="1" baseline="-25000">
                <a:solidFill>
                  <a:schemeClr val="accent2"/>
                </a:solidFill>
                <a:cs typeface="Times New Roman" pitchFamily="18" charset="0"/>
              </a:rPr>
              <a:t>hazard</a:t>
            </a: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*  &lt;Cycle_penalty</a:t>
            </a:r>
            <a:r>
              <a:rPr lang="en-US" b="1" baseline="-25000">
                <a:solidFill>
                  <a:schemeClr val="accent2"/>
                </a:solidFill>
                <a:cs typeface="Times New Roman" pitchFamily="18" charset="0"/>
              </a:rPr>
              <a:t>hazard</a:t>
            </a: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&gt;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>
                <a:solidFill>
                  <a:schemeClr val="accent2"/>
                </a:solidFill>
                <a:cs typeface="Times New Roman" pitchFamily="18" charset="0"/>
              </a:rPr>
              <a:t>  </a:t>
            </a: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f</a:t>
            </a:r>
            <a:r>
              <a:rPr lang="en-US" b="1" baseline="-25000">
                <a:solidFill>
                  <a:schemeClr val="accent2"/>
                </a:solidFill>
                <a:cs typeface="Times New Roman" pitchFamily="18" charset="0"/>
              </a:rPr>
              <a:t>hazard</a:t>
            </a:r>
            <a:r>
              <a:rPr lang="en-US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>
                <a:cs typeface="Times New Roman" pitchFamily="18" charset="0"/>
              </a:rPr>
              <a:t>= fraction [0..1] of occurrence of this hazard </a:t>
            </a:r>
            <a:endParaRPr lang="el-GR"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</a:pPr>
            <a:endParaRPr 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Data dependences</a:t>
            </a:r>
            <a:br>
              <a:rPr lang="en-US"/>
            </a:br>
            <a:r>
              <a:rPr lang="en-US" sz="2400"/>
              <a:t>(see earlier lectures for details &amp; examples)</a:t>
            </a:r>
            <a:endParaRPr lang="en-US"/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>
          <a:xfrm>
            <a:off x="508000" y="1520788"/>
            <a:ext cx="11379200" cy="496855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err="1"/>
              <a:t>RaW</a:t>
            </a:r>
            <a:r>
              <a:rPr lang="en-US" sz="2800" dirty="0"/>
              <a:t>	</a:t>
            </a:r>
            <a:r>
              <a:rPr lang="en-US" sz="2800" dirty="0">
                <a:solidFill>
                  <a:srgbClr val="00B050"/>
                </a:solidFill>
              </a:rPr>
              <a:t>read after write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real or flow dependence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can only be avoided by value prediction (i.e. speculating on the outcome of a previous operation)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err="1"/>
              <a:t>WaR</a:t>
            </a:r>
            <a:r>
              <a:rPr lang="en-US" sz="2800" dirty="0"/>
              <a:t>	</a:t>
            </a:r>
            <a:r>
              <a:rPr lang="en-US" sz="2800" dirty="0">
                <a:solidFill>
                  <a:srgbClr val="00B050"/>
                </a:solidFill>
              </a:rPr>
              <a:t>write after read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err="1"/>
              <a:t>WaW</a:t>
            </a:r>
            <a:r>
              <a:rPr lang="en-US" sz="2800" dirty="0"/>
              <a:t>	</a:t>
            </a:r>
            <a:r>
              <a:rPr lang="en-US" sz="2800" dirty="0">
                <a:solidFill>
                  <a:srgbClr val="00B050"/>
                </a:solidFill>
              </a:rPr>
              <a:t>write after write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/>
              <a:t>WaR</a:t>
            </a:r>
            <a:r>
              <a:rPr lang="en-US" sz="2400" dirty="0"/>
              <a:t> and </a:t>
            </a:r>
            <a:r>
              <a:rPr lang="en-US" sz="2400" dirty="0" err="1"/>
              <a:t>WaW</a:t>
            </a:r>
            <a:r>
              <a:rPr lang="en-US" sz="2400" dirty="0"/>
              <a:t> are </a:t>
            </a:r>
            <a:r>
              <a:rPr lang="en-US" sz="2400" dirty="0">
                <a:solidFill>
                  <a:srgbClr val="FF0000"/>
                </a:solidFill>
              </a:rPr>
              <a:t>false or name dependencies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Could be avoided by </a:t>
            </a:r>
            <a:r>
              <a:rPr lang="en-US" sz="2400" b="1" dirty="0">
                <a:solidFill>
                  <a:schemeClr val="accent2"/>
                </a:solidFill>
              </a:rPr>
              <a:t>renaming</a:t>
            </a:r>
            <a:r>
              <a:rPr lang="en-US" sz="2400" dirty="0"/>
              <a:t> (if sufficient registers are available); see later slide</a:t>
            </a:r>
            <a:endParaRPr lang="en-US" sz="24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/>
              <a:t>Notes</a:t>
            </a:r>
            <a:r>
              <a:rPr lang="en-US" sz="2400" dirty="0"/>
              <a:t>: 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400" dirty="0"/>
              <a:t>data dependences can be </a:t>
            </a:r>
            <a:r>
              <a:rPr lang="en-US" sz="2400" b="1" dirty="0"/>
              <a:t>both</a:t>
            </a:r>
            <a:r>
              <a:rPr lang="en-US" sz="2400" dirty="0"/>
              <a:t> between </a:t>
            </a:r>
            <a:r>
              <a:rPr lang="en-US" sz="2400" b="1" dirty="0">
                <a:solidFill>
                  <a:srgbClr val="FF0000"/>
                </a:solidFill>
              </a:rPr>
              <a:t>registers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FF0000"/>
                </a:solidFill>
              </a:rPr>
              <a:t>memory</a:t>
            </a:r>
            <a:r>
              <a:rPr lang="en-US" sz="2400" dirty="0"/>
              <a:t> data operations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400" dirty="0"/>
              <a:t>data dependencies are shown in de </a:t>
            </a:r>
            <a:r>
              <a:rPr lang="en-US" sz="2400" dirty="0" err="1"/>
              <a:t>DDG</a:t>
            </a:r>
            <a:r>
              <a:rPr lang="en-US" sz="2400"/>
              <a:t>: Data Dependence </a:t>
            </a:r>
            <a:r>
              <a:rPr lang="en-US" sz="2400" dirty="0"/>
              <a:t>G</a:t>
            </a:r>
            <a:r>
              <a:rPr lang="en-US" sz="2400"/>
              <a:t>raph</a:t>
            </a:r>
            <a:endParaRPr lang="en-US" sz="2400" dirty="0"/>
          </a:p>
        </p:txBody>
      </p:sp>
      <p:sp>
        <p:nvSpPr>
          <p:cNvPr id="1024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BB5527C7-3AC4-44F2-ABF0-933460A79FCA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6A6B26-0455-4220-9419-2C7321407E5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2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Dependences: CFG</a:t>
            </a:r>
          </a:p>
        </p:txBody>
      </p:sp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fld id="{F842764F-AE5A-4496-BCE8-B89255AE6627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009E-6784-4363-A9FD-A16640979F1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587388" y="1268760"/>
            <a:ext cx="24122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Arial" charset="0"/>
              </a:rPr>
              <a:t>C input code: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8940316" y="1664804"/>
            <a:ext cx="28717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CFG </a:t>
            </a:r>
            <a:br>
              <a:rPr lang="en-US" sz="2000" b="1">
                <a:latin typeface="Arial" charset="0"/>
              </a:rPr>
            </a:br>
            <a:r>
              <a:rPr lang="en-US" sz="2000" b="1">
                <a:latin typeface="Arial" charset="0"/>
              </a:rPr>
              <a:t>(Control Flow Graph):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249863" y="1592797"/>
            <a:ext cx="4189920" cy="3511197"/>
            <a:chOff x="5249863" y="2312989"/>
            <a:chExt cx="3352800" cy="2809681"/>
          </a:xfrm>
        </p:grpSpPr>
        <p:sp>
          <p:nvSpPr>
            <p:cNvPr id="12296" name="Text Box 6"/>
            <p:cNvSpPr txBox="1">
              <a:spLocks noChangeArrowheads="1"/>
            </p:cNvSpPr>
            <p:nvPr/>
          </p:nvSpPr>
          <p:spPr bwMode="auto">
            <a:xfrm>
              <a:off x="6240463" y="2312989"/>
              <a:ext cx="1371600" cy="66496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1 </a:t>
              </a:r>
            </a:p>
            <a:p>
              <a:pPr eaLnBrk="0" hangingPunct="0"/>
              <a:r>
                <a:rPr lang="en-US" sz="1600">
                  <a:latin typeface="Arial" charset="0"/>
                </a:rPr>
                <a:t>     sub t1, a, b</a:t>
              </a:r>
            </a:p>
            <a:p>
              <a:pPr eaLnBrk="0" hangingPunct="0"/>
              <a:r>
                <a:rPr lang="en-US" sz="1600" b="1">
                  <a:latin typeface="Arial" charset="0"/>
                </a:rPr>
                <a:t>     </a:t>
              </a:r>
              <a:r>
                <a:rPr lang="en-US" sz="1600">
                  <a:latin typeface="Arial" charset="0"/>
                </a:rPr>
                <a:t>bgz t1, 2, 3</a:t>
              </a:r>
            </a:p>
          </p:txBody>
        </p:sp>
        <p:sp>
          <p:nvSpPr>
            <p:cNvPr id="12297" name="Text Box 7"/>
            <p:cNvSpPr txBox="1">
              <a:spLocks noChangeArrowheads="1"/>
            </p:cNvSpPr>
            <p:nvPr/>
          </p:nvSpPr>
          <p:spPr bwMode="auto">
            <a:xfrm>
              <a:off x="6240463" y="4457701"/>
              <a:ext cx="1371600" cy="66496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4 </a:t>
              </a:r>
            </a:p>
            <a:p>
              <a:pPr eaLnBrk="0" hangingPunct="0"/>
              <a:r>
                <a:rPr lang="en-US" sz="1600">
                  <a:latin typeface="Arial" charset="0"/>
                </a:rPr>
                <a:t>     mul y,a,b</a:t>
              </a:r>
            </a:p>
            <a:p>
              <a:pPr eaLnBrk="0" hangingPunct="0"/>
              <a:r>
                <a:rPr lang="en-US" sz="1600" b="1">
                  <a:latin typeface="Arial" charset="0"/>
                </a:rPr>
                <a:t>     </a:t>
              </a:r>
              <a:r>
                <a:rPr lang="en-US" sz="1600">
                  <a:latin typeface="Arial" charset="0"/>
                </a:rPr>
                <a:t>…………..</a:t>
              </a:r>
            </a:p>
          </p:txBody>
        </p:sp>
        <p:sp>
          <p:nvSpPr>
            <p:cNvPr id="12298" name="Text Box 8"/>
            <p:cNvSpPr txBox="1">
              <a:spLocks noChangeArrowheads="1"/>
            </p:cNvSpPr>
            <p:nvPr/>
          </p:nvSpPr>
          <p:spPr bwMode="auto">
            <a:xfrm>
              <a:off x="7231063" y="3390901"/>
              <a:ext cx="1371600" cy="66496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3 </a:t>
              </a:r>
            </a:p>
            <a:p>
              <a:pPr eaLnBrk="0" hangingPunct="0"/>
              <a:r>
                <a:rPr lang="en-US" sz="1600">
                  <a:latin typeface="Arial" charset="0"/>
                </a:rPr>
                <a:t>     rem r, b, a</a:t>
              </a:r>
            </a:p>
            <a:p>
              <a:pPr eaLnBrk="0" hangingPunct="0"/>
              <a:r>
                <a:rPr lang="en-US" sz="1600" b="1">
                  <a:latin typeface="Arial" charset="0"/>
                </a:rPr>
                <a:t>     </a:t>
              </a:r>
              <a:r>
                <a:rPr lang="en-US" sz="1600">
                  <a:latin typeface="Arial" charset="0"/>
                </a:rPr>
                <a:t>goto 4</a:t>
              </a:r>
            </a:p>
          </p:txBody>
        </p:sp>
        <p:sp>
          <p:nvSpPr>
            <p:cNvPr id="12299" name="Text Box 9"/>
            <p:cNvSpPr txBox="1">
              <a:spLocks noChangeArrowheads="1"/>
            </p:cNvSpPr>
            <p:nvPr/>
          </p:nvSpPr>
          <p:spPr bwMode="auto">
            <a:xfrm>
              <a:off x="5249863" y="3368676"/>
              <a:ext cx="1371600" cy="66496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2 </a:t>
              </a:r>
            </a:p>
            <a:p>
              <a:pPr eaLnBrk="0" hangingPunct="0"/>
              <a:r>
                <a:rPr lang="en-US" sz="1600">
                  <a:latin typeface="Arial" charset="0"/>
                </a:rPr>
                <a:t>     rem r, a, b</a:t>
              </a:r>
            </a:p>
            <a:p>
              <a:pPr eaLnBrk="0" hangingPunct="0"/>
              <a:r>
                <a:rPr lang="en-US" sz="1600" b="1">
                  <a:latin typeface="Arial" charset="0"/>
                </a:rPr>
                <a:t>     </a:t>
              </a:r>
              <a:r>
                <a:rPr lang="en-US" sz="1600">
                  <a:latin typeface="Arial" charset="0"/>
                </a:rPr>
                <a:t>goto 4</a:t>
              </a:r>
            </a:p>
          </p:txBody>
        </p:sp>
        <p:sp>
          <p:nvSpPr>
            <p:cNvPr id="12300" name="Line 10"/>
            <p:cNvSpPr>
              <a:spLocks noChangeShapeType="1"/>
            </p:cNvSpPr>
            <p:nvPr/>
          </p:nvSpPr>
          <p:spPr bwMode="auto">
            <a:xfrm flipH="1">
              <a:off x="5935663" y="3063875"/>
              <a:ext cx="6096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12301" name="Line 11"/>
            <p:cNvSpPr>
              <a:spLocks noChangeShapeType="1"/>
            </p:cNvSpPr>
            <p:nvPr/>
          </p:nvSpPr>
          <p:spPr bwMode="auto">
            <a:xfrm>
              <a:off x="7307263" y="3063875"/>
              <a:ext cx="6096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12302" name="Line 12"/>
            <p:cNvSpPr>
              <a:spLocks noChangeShapeType="1"/>
            </p:cNvSpPr>
            <p:nvPr/>
          </p:nvSpPr>
          <p:spPr bwMode="auto">
            <a:xfrm flipH="1" flipV="1">
              <a:off x="5935663" y="4130675"/>
              <a:ext cx="6096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12303" name="Line 13"/>
            <p:cNvSpPr>
              <a:spLocks noChangeShapeType="1"/>
            </p:cNvSpPr>
            <p:nvPr/>
          </p:nvSpPr>
          <p:spPr bwMode="auto">
            <a:xfrm flipV="1">
              <a:off x="7307263" y="4130675"/>
              <a:ext cx="6096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 sz="2800"/>
            </a:p>
          </p:txBody>
        </p:sp>
      </p:grpSp>
      <p:sp>
        <p:nvSpPr>
          <p:cNvPr id="12304" name="Text Box 14"/>
          <p:cNvSpPr txBox="1">
            <a:spLocks noChangeArrowheads="1"/>
          </p:cNvSpPr>
          <p:nvPr/>
        </p:nvSpPr>
        <p:spPr bwMode="auto">
          <a:xfrm>
            <a:off x="587388" y="1952836"/>
            <a:ext cx="4343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>
                <a:latin typeface="Courier New" pitchFamily="49" charset="0"/>
              </a:rPr>
              <a:t>if (a &gt; b)  { r = a % b; }</a:t>
            </a:r>
          </a:p>
          <a:p>
            <a:pPr eaLnBrk="0" hangingPunct="0"/>
            <a:r>
              <a:rPr lang="en-US" sz="2000" b="1" dirty="0">
                <a:latin typeface="Courier New" pitchFamily="49" charset="0"/>
              </a:rPr>
              <a:t>   else     { r = b % a; }</a:t>
            </a:r>
          </a:p>
          <a:p>
            <a:pPr eaLnBrk="0" hangingPunct="0"/>
            <a:r>
              <a:rPr lang="en-US" sz="2000" b="1" dirty="0">
                <a:latin typeface="Courier New" pitchFamily="49" charset="0"/>
              </a:rPr>
              <a:t>y = a*b;</a:t>
            </a:r>
          </a:p>
        </p:txBody>
      </p:sp>
      <p:sp>
        <p:nvSpPr>
          <p:cNvPr id="220175" name="Text Box 15"/>
          <p:cNvSpPr txBox="1">
            <a:spLocks noChangeArrowheads="1"/>
          </p:cNvSpPr>
          <p:nvPr/>
        </p:nvSpPr>
        <p:spPr bwMode="auto">
          <a:xfrm>
            <a:off x="371364" y="4761148"/>
            <a:ext cx="8435975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/>
              <a:t>Questions</a:t>
            </a:r>
            <a:r>
              <a:rPr lang="en-US" sz="2800" i="1"/>
              <a:t>: </a:t>
            </a:r>
          </a:p>
          <a:p>
            <a:pPr>
              <a:buFont typeface="Arial" charset="0"/>
              <a:buChar char="•"/>
            </a:pPr>
            <a:r>
              <a:rPr lang="en-US" sz="2800" i="1"/>
              <a:t> </a:t>
            </a:r>
            <a:r>
              <a:rPr lang="en-US" i="1"/>
              <a:t>How real are control dependences?</a:t>
            </a:r>
          </a:p>
          <a:p>
            <a:pPr>
              <a:buFont typeface="Arial" charset="0"/>
              <a:buChar char="•"/>
            </a:pPr>
            <a:r>
              <a:rPr lang="en-US" i="1"/>
              <a:t> Can ‘</a:t>
            </a:r>
            <a:r>
              <a:rPr lang="en-US">
                <a:latin typeface="Courier New" pitchFamily="49" charset="0"/>
                <a:cs typeface="Courier New" pitchFamily="49" charset="0"/>
              </a:rPr>
              <a:t>mul y,a,b</a:t>
            </a:r>
            <a:r>
              <a:rPr lang="en-US" i="1"/>
              <a:t>’ be moved to block 2, 3 or even block 1?</a:t>
            </a:r>
          </a:p>
          <a:p>
            <a:pPr>
              <a:buFont typeface="Arial" charset="0"/>
              <a:buChar char="•"/>
            </a:pPr>
            <a:r>
              <a:rPr lang="en-US" i="1"/>
              <a:t> Can ‘rem r, a, b’ be moved to block 1 and executed speculatively?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0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Avoiding pipeline stalls due to Hazards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549448" y="1088740"/>
            <a:ext cx="11379200" cy="5400600"/>
          </a:xfrm>
        </p:spPr>
        <p:txBody>
          <a:bodyPr/>
          <a:lstStyle/>
          <a:p>
            <a:pPr eaLnBrk="1" hangingPunct="1"/>
            <a:r>
              <a:rPr lang="en-US" sz="2800" b="1"/>
              <a:t>Structural</a:t>
            </a:r>
          </a:p>
          <a:p>
            <a:pPr lvl="1" eaLnBrk="1" hangingPunct="1"/>
            <a:r>
              <a:rPr lang="en-US" sz="2400"/>
              <a:t>Buy more hardware</a:t>
            </a:r>
          </a:p>
          <a:p>
            <a:pPr lvl="2" eaLnBrk="1" hangingPunct="1"/>
            <a:r>
              <a:rPr lang="en-US" sz="2000"/>
              <a:t>Extra units, pipelined units, more ports on RF and data memory (or banked memories), etc.</a:t>
            </a:r>
          </a:p>
          <a:p>
            <a:pPr lvl="1" eaLnBrk="1" hangingPunct="1"/>
            <a:r>
              <a:rPr lang="en-US" sz="2400"/>
              <a:t>Note: more HW means bigger chip =&gt; could increase cycle time t</a:t>
            </a:r>
            <a:r>
              <a:rPr lang="en-US" sz="2400" baseline="-25000"/>
              <a:t>cycle</a:t>
            </a:r>
          </a:p>
          <a:p>
            <a:pPr eaLnBrk="1" hangingPunct="1"/>
            <a:r>
              <a:rPr lang="en-US" sz="2800" b="1"/>
              <a:t>Data dependence</a:t>
            </a:r>
          </a:p>
          <a:p>
            <a:pPr lvl="1" eaLnBrk="1" hangingPunct="1"/>
            <a:r>
              <a:rPr lang="en-US" sz="2400"/>
              <a:t>Real (RaW) dependences: add </a:t>
            </a:r>
            <a:r>
              <a:rPr lang="en-US" sz="2400">
                <a:solidFill>
                  <a:srgbClr val="00B050"/>
                </a:solidFill>
              </a:rPr>
              <a:t>Forwarding</a:t>
            </a:r>
            <a:r>
              <a:rPr lang="en-US" sz="2400"/>
              <a:t> (aka </a:t>
            </a:r>
            <a:r>
              <a:rPr lang="en-US" sz="2400">
                <a:solidFill>
                  <a:srgbClr val="00B050"/>
                </a:solidFill>
              </a:rPr>
              <a:t>Bypassing</a:t>
            </a:r>
            <a:r>
              <a:rPr lang="en-US" sz="2400"/>
              <a:t>) logic</a:t>
            </a:r>
          </a:p>
          <a:p>
            <a:pPr lvl="2" eaLnBrk="1" hangingPunct="1"/>
            <a:r>
              <a:rPr lang="en-US" sz="2000"/>
              <a:t>Compiler optimizations</a:t>
            </a:r>
          </a:p>
          <a:p>
            <a:pPr lvl="1" eaLnBrk="1" hangingPunct="1"/>
            <a:r>
              <a:rPr lang="en-US" sz="2400"/>
              <a:t>False (WaR &amp; WaW) dependences: use renaming (either in HW or in SW)</a:t>
            </a:r>
          </a:p>
          <a:p>
            <a:pPr eaLnBrk="1" hangingPunct="1"/>
            <a:r>
              <a:rPr lang="en-US" sz="2800" b="1"/>
              <a:t>Control dependence</a:t>
            </a:r>
          </a:p>
          <a:p>
            <a:pPr lvl="1" eaLnBrk="1" hangingPunct="1"/>
            <a:r>
              <a:rPr lang="en-US" sz="2400"/>
              <a:t>Adding extra pipeline HW to reduce the number of Branch delay slots</a:t>
            </a:r>
          </a:p>
          <a:p>
            <a:pPr lvl="1" eaLnBrk="1" hangingPunct="1"/>
            <a:r>
              <a:rPr lang="en-US" sz="2400"/>
              <a:t>Branch prediction</a:t>
            </a:r>
          </a:p>
          <a:p>
            <a:pPr lvl="1" eaLnBrk="1" hangingPunct="1"/>
            <a:r>
              <a:rPr lang="en-US" sz="2400"/>
              <a:t>Avoiding Branches</a:t>
            </a:r>
          </a:p>
        </p:txBody>
      </p:sp>
      <p:sp>
        <p:nvSpPr>
          <p:cNvPr id="921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218209A2-A909-43AB-AA72-81E5B349E9F2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5C45AA-5525-4460-9F6C-0F5757751E5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699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1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9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9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19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91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 build="p"/>
    </p:bldLst>
  </p:timing>
</p:sld>
</file>

<file path=ppt/theme/theme1.xml><?xml version="1.0" encoding="utf-8"?>
<a:theme xmlns:a="http://schemas.openxmlformats.org/drawingml/2006/main" name="ILParchitectures">
  <a:themeElements>
    <a:clrScheme name="ILParchitectures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LParchitectur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5400" cmpd="sng">
          <a:solidFill>
            <a:schemeClr val="accent2"/>
          </a:solidFill>
          <a:tailEnd type="arrow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>
    <a:extraClrScheme>
      <a:clrScheme name="ILParchitectur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LParchitectur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LParchitectur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LParchitectur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LParchitectur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LParchitectur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LParchitectur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ILParchitectures</Template>
  <TotalTime>18330</TotalTime>
  <Words>5651</Words>
  <Application>Microsoft Office PowerPoint</Application>
  <PresentationFormat>Widescreen</PresentationFormat>
  <Paragraphs>1063</Paragraphs>
  <Slides>55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2" baseType="lpstr">
      <vt:lpstr>Arial</vt:lpstr>
      <vt:lpstr>Courier New</vt:lpstr>
      <vt:lpstr>Helvetica</vt:lpstr>
      <vt:lpstr>Times</vt:lpstr>
      <vt:lpstr>Times New Roman</vt:lpstr>
      <vt:lpstr>Wingdings</vt:lpstr>
      <vt:lpstr>ILParchitectures</vt:lpstr>
      <vt:lpstr>Embedded Computer Architecture 5SAI0  Instruction Level Parallel Architectures Part I</vt:lpstr>
      <vt:lpstr>Topics on ILP architectures</vt:lpstr>
      <vt:lpstr>What is ILP = Instruction level parallelism</vt:lpstr>
      <vt:lpstr>Single Issue RISC vs Superscalar</vt:lpstr>
      <vt:lpstr>Recap (from pipelining lectures): Hazards</vt:lpstr>
      <vt:lpstr>Impact of Hazards</vt:lpstr>
      <vt:lpstr>Data dependences (see earlier lectures for details &amp; examples)</vt:lpstr>
      <vt:lpstr>Control Dependences: CFG</vt:lpstr>
      <vt:lpstr>Avoiding pipeline stalls due to Hazards</vt:lpstr>
      <vt:lpstr>Topics on ILP architectures</vt:lpstr>
      <vt:lpstr>Let's look at Out-of-Order execution:</vt:lpstr>
      <vt:lpstr>Dynamic Scheduling Principle</vt:lpstr>
      <vt:lpstr>Advantages of Dynamic Scheduling  (compared to static scheduling, by compiler)</vt:lpstr>
      <vt:lpstr>Superscalar: General Architecture Concept</vt:lpstr>
      <vt:lpstr>Example of Superscalar Execution</vt:lpstr>
      <vt:lpstr>Example of Superscalar Processor Execution</vt:lpstr>
      <vt:lpstr>Example of Superscalar Processor Execution</vt:lpstr>
      <vt:lpstr>Example of Superscalar Processor Execution</vt:lpstr>
      <vt:lpstr>Example of Superscalar Processor Execution</vt:lpstr>
      <vt:lpstr>Example of Superscalar Processor Execution</vt:lpstr>
      <vt:lpstr>Example of Superscalar Processor Execution</vt:lpstr>
      <vt:lpstr>Example of Superscalar Processor Execution</vt:lpstr>
      <vt:lpstr>Superscalar: General Architecture Concept</vt:lpstr>
      <vt:lpstr>Superscalar Issues</vt:lpstr>
      <vt:lpstr>Beginning of dynamic scheduling</vt:lpstr>
      <vt:lpstr>Tomasulo’s Algorithm</vt:lpstr>
      <vt:lpstr>Tomasulo’s Algorithm</vt:lpstr>
      <vt:lpstr>Register Renaming: general idea</vt:lpstr>
      <vt:lpstr>Register Renaming Technique</vt:lpstr>
      <vt:lpstr>Register Renaming by HW</vt:lpstr>
      <vt:lpstr>Register Renaming with Tomasulo</vt:lpstr>
      <vt:lpstr>Example</vt:lpstr>
      <vt:lpstr>Speculation  (Hardware based)</vt:lpstr>
      <vt:lpstr>Speculative OoO</vt:lpstr>
      <vt:lpstr>Reorder Buffer (RoB)</vt:lpstr>
      <vt:lpstr>Reorder buffer  in operation</vt:lpstr>
      <vt:lpstr>Reorder Buffer (RoB)</vt:lpstr>
      <vt:lpstr>Register renaming</vt:lpstr>
      <vt:lpstr>Register Renaming using RAT</vt:lpstr>
      <vt:lpstr>Register Renaming using RAT: Another example:</vt:lpstr>
      <vt:lpstr>Summary O-o-O architectures </vt:lpstr>
      <vt:lpstr>Topics on ILP architectures</vt:lpstr>
      <vt:lpstr>Branch Prediction</vt:lpstr>
      <vt:lpstr>Branch Prediction Principles</vt:lpstr>
      <vt:lpstr>Branch Prediction &amp; Speculation</vt:lpstr>
      <vt:lpstr>Branch Prediction Schemes</vt:lpstr>
      <vt:lpstr>1-bit Branch Prediction Buffer</vt:lpstr>
      <vt:lpstr>Two 1-bit predictor problems</vt:lpstr>
      <vt:lpstr>2-bit Branch Prediction Buffer</vt:lpstr>
      <vt:lpstr>Next step: Correlating Branches</vt:lpstr>
      <vt:lpstr>Correlating Branch Predictor</vt:lpstr>
      <vt:lpstr>Branch Correlation: the General Scheme</vt:lpstr>
      <vt:lpstr>Two varieties</vt:lpstr>
      <vt:lpstr>Accuracy, taking the best combination of parameters (a, k, m, n) :</vt:lpstr>
      <vt:lpstr>Branch Prediction; summary</vt:lpstr>
    </vt:vector>
  </TitlesOfParts>
  <Company>TU/e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Computer Architecture 5MD00 / 5Z033  ILP architectures</dc:title>
  <dc:creator>Henk Corporaal</dc:creator>
  <cp:lastModifiedBy>Corporaal, Henk</cp:lastModifiedBy>
  <cp:revision>172</cp:revision>
  <cp:lastPrinted>2020-11-25T13:40:31Z</cp:lastPrinted>
  <dcterms:created xsi:type="dcterms:W3CDTF">2009-12-07T23:16:18Z</dcterms:created>
  <dcterms:modified xsi:type="dcterms:W3CDTF">2021-12-12T17:55:19Z</dcterms:modified>
</cp:coreProperties>
</file>