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9" r:id="rId2"/>
    <p:sldId id="257" r:id="rId3"/>
    <p:sldId id="378" r:id="rId4"/>
    <p:sldId id="386" r:id="rId5"/>
    <p:sldId id="379" r:id="rId6"/>
    <p:sldId id="442" r:id="rId7"/>
    <p:sldId id="444" r:id="rId8"/>
    <p:sldId id="435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60" r:id="rId19"/>
    <p:sldId id="351" r:id="rId20"/>
    <p:sldId id="368" r:id="rId21"/>
    <p:sldId id="369" r:id="rId22"/>
    <p:sldId id="352" r:id="rId23"/>
    <p:sldId id="353" r:id="rId24"/>
    <p:sldId id="354" r:id="rId25"/>
    <p:sldId id="355" r:id="rId26"/>
    <p:sldId id="356" r:id="rId27"/>
    <p:sldId id="362" r:id="rId28"/>
    <p:sldId id="358" r:id="rId29"/>
    <p:sldId id="403" r:id="rId30"/>
    <p:sldId id="363" r:id="rId31"/>
    <p:sldId id="357" r:id="rId32"/>
    <p:sldId id="445" r:id="rId33"/>
    <p:sldId id="437" r:id="rId34"/>
    <p:sldId id="381" r:id="rId35"/>
    <p:sldId id="382" r:id="rId36"/>
    <p:sldId id="385" r:id="rId37"/>
    <p:sldId id="387" r:id="rId38"/>
    <p:sldId id="388" r:id="rId39"/>
    <p:sldId id="389" r:id="rId40"/>
    <p:sldId id="390" r:id="rId41"/>
    <p:sldId id="364" r:id="rId42"/>
    <p:sldId id="301" r:id="rId43"/>
    <p:sldId id="361" r:id="rId44"/>
    <p:sldId id="440" r:id="rId45"/>
    <p:sldId id="441" r:id="rId46"/>
    <p:sldId id="411" r:id="rId47"/>
    <p:sldId id="412" r:id="rId48"/>
    <p:sldId id="413" r:id="rId49"/>
    <p:sldId id="414" r:id="rId50"/>
    <p:sldId id="415" r:id="rId51"/>
    <p:sldId id="448" r:id="rId52"/>
  </p:sldIdLst>
  <p:sldSz cx="12192000" cy="6858000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FFF99"/>
    <a:srgbClr val="FFFF00"/>
    <a:srgbClr val="FF6600"/>
    <a:srgbClr val="CCFF66"/>
    <a:srgbClr val="66CC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 autoAdjust="0"/>
    <p:restoredTop sz="93487" autoAdjust="0"/>
  </p:normalViewPr>
  <p:slideViewPr>
    <p:cSldViewPr>
      <p:cViewPr varScale="1">
        <p:scale>
          <a:sx n="73" d="100"/>
          <a:sy n="73" d="100"/>
        </p:scale>
        <p:origin x="150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12.xml"/><Relationship Id="rId7" Type="http://schemas.openxmlformats.org/officeDocument/2006/relationships/slide" Target="slides/slide22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16.xml"/><Relationship Id="rId11" Type="http://schemas.openxmlformats.org/officeDocument/2006/relationships/slide" Target="slides/slide31.xml"/><Relationship Id="rId5" Type="http://schemas.openxmlformats.org/officeDocument/2006/relationships/slide" Target="slides/slide15.xml"/><Relationship Id="rId10" Type="http://schemas.openxmlformats.org/officeDocument/2006/relationships/slide" Target="slides/slide26.xml"/><Relationship Id="rId4" Type="http://schemas.openxmlformats.org/officeDocument/2006/relationships/slide" Target="slides/slide14.xml"/><Relationship Id="rId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882" y="0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685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882" y="9409685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730ED5B-7D9B-42DA-B5A2-6D911DFD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82" y="0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1" y="4705690"/>
            <a:ext cx="5434983" cy="44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685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82" y="9409685"/>
            <a:ext cx="2944078" cy="4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E5329B0-996E-4180-83F8-1E46C8EE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54068-81E3-45F7-BE2C-53A3A25534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6356-23E5-45A8-8A4F-3B51C4C24C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37D2E-8BFE-4059-B82F-FF9AAB0350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6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2051A-88C8-47C5-A071-5D66D72896C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939DA-DFF7-46F8-A902-8A08809F914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4CB49-74EF-458A-B02B-7A879D24B6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8EDFA-D914-4B62-A43E-B3296B3BDD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3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9CE6A-6521-49C4-ACEE-5F70AC8B95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85920A-7346-4F33-AD3F-9445D06F38BB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9A7BD-9F63-4653-8908-1F941A21ED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34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1F5F734-3526-4DEA-BE8E-D4B5F33DDBB2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9C7DE-2BAD-4A2C-A050-D489173891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21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4275F-EFB6-4356-86DD-EAE72D4C80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34773-2993-43CD-A428-5662CFEC823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As you see, using unlimited number of entries does not bring a big improvement w.r.t. 4 k entries (it just reduces the alias problem),</a:t>
            </a:r>
          </a:p>
          <a:p>
            <a:pPr eaLnBrk="1" hangingPunct="1"/>
            <a:r>
              <a:rPr lang="en-US"/>
              <a:t>however, exploiting correlation is a big gain.</a:t>
            </a:r>
          </a:p>
        </p:txBody>
      </p:sp>
    </p:spTree>
    <p:extLst>
      <p:ext uri="{BB962C8B-B14F-4D97-AF65-F5344CB8AC3E}">
        <p14:creationId xmlns:p14="http://schemas.microsoft.com/office/powerpoint/2010/main" val="3527857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587F9-58CE-4FC1-B3AA-787D46F5BE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989CE-2CBA-4C30-B55D-857F837051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90DE-C763-484E-A14A-A0CBBA4BC8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6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C3075-E7C7-4114-A4F9-9CFA0926B5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6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B2D88-986F-4A83-A30E-843CA302D17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75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A12B1-F8C8-4C64-A324-6FFEF6B850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05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474D4-6D05-4BDC-9A1F-2C8DF7E5B8B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10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34A06-D35C-4256-8D1A-919074FC48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3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18596-DE7E-4984-9A33-598453FBD6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B91BE4-1EE5-4E27-A321-F299F8B368CC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AA134-AB46-4183-A643-4EC3B20323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118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4275F-EFB6-4356-86DD-EAE72D4C806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4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E6B43F-E786-45BB-AFB1-E8DC48A3B380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A4EE-547D-425D-ACCC-273912F020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016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189CBD-DD27-4529-A1DF-035753CEC0D4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259D8-C4E5-4170-A53F-13B120400B7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058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A3C33-F55B-4B68-B365-F1DCF93A075E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48407-7C53-45D3-AAB0-5C949FC12B6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933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F543569-3C32-4799-8A4E-8ED1AA0B95E3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BD4B9-E119-43CF-86AB-F1C2D76307C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333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1DD5CE-6105-4555-9882-26C349407894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4F9B3-6ADA-4211-87FA-9311DDA020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206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C8CFEA0-E28A-4557-9E57-B289B5209587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6BE47-151B-4C57-9781-A16D1216214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869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AFFE1E-E955-4A0C-A3B4-63AC6D9C6969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607C-06AB-47E9-8928-5F2EE2A399A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436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F2276-41E5-458A-841A-46A0996B4A6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84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FE69A-00D0-4B77-AE8C-C76D8854B87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5DBE23-FB35-4CF7-83A5-FE8D69F0059B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2D11F-5953-4219-B06F-9E79ABA5D3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693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2B9A4-315C-4CD1-8D63-5A56A9EEABA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0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30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1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9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16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AF1AF8-EE93-493C-81BD-122453279813}" type="datetime3">
              <a:rPr lang="en-US" smtClean="0"/>
              <a:pPr/>
              <a:t>14 December 2021</a:t>
            </a:fld>
            <a:endParaRPr lang="en-US"/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EEF22-4153-4B67-BEE2-4CB76318CC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52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4275F-EFB6-4356-86DD-EAE72D4C80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8F847-4CC7-4363-B68D-060BE6D249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56FE2-467F-494E-85BE-26289D7D04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344B5-4E42-4313-B65B-32A4A47E46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C369-41D0-43C5-9B0C-DA576841AF6E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A8CA-BDBA-4364-AC93-D1F7B665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C697-D555-4DFA-B5E4-A65E27C8BD04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6063-FE17-4240-B13F-EE31BE5B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04800"/>
            <a:ext cx="2844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331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A26B-24AC-4F7E-BC32-A572201AA322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0CF33-D588-4A2D-934F-A76C7D7A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ECA  H.Corporaal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1497-0D03-4A46-896D-AFAAD795D37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BAA7-9A9F-4F54-9AA9-FDA87F5F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19200"/>
            <a:ext cx="5588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1DEA-6252-448D-A272-1F6911D17C9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C8BD-568B-4190-9D04-1ADF6AD73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478E-F2FF-44AC-A68B-6FB26A398CDF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F7DB-80AA-4727-AA3C-A46A7A35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4EA4-9628-49EC-B1CD-516BE91D6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547A-2FB6-4874-8E20-448B490B54B3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2E8C-8421-4A49-8F50-A3E98B60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9A10-C9F2-4294-93F5-695F812DE61B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BBE4-A9E0-4FBE-AC3E-E4B6DC92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252C-9C29-4CB2-AC1F-E3D87786C0F4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F2EC2-C9BE-4983-8CB0-829BF131C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1" y="224644"/>
            <a:ext cx="1137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88740"/>
            <a:ext cx="11379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62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9FDC214-69E8-4E69-B5B4-8E17A8808F4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2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560250F-5A9B-45A6-92CC-BEB15FC9F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Embedded Computer Architecture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5SAI0</a:t>
            </a:r>
            <a:br>
              <a:rPr lang="en-US" b="1" dirty="0">
                <a:solidFill>
                  <a:srgbClr val="CC3300"/>
                </a:solidFill>
              </a:rPr>
            </a:br>
            <a:br>
              <a:rPr lang="en-US" b="1">
                <a:solidFill>
                  <a:srgbClr val="CC3300"/>
                </a:solidFill>
              </a:rPr>
            </a:br>
            <a:r>
              <a:rPr lang="en-US" b="1"/>
              <a:t>Instruction Level Parallel</a:t>
            </a:r>
            <a:br>
              <a:rPr lang="en-US" b="1"/>
            </a:br>
            <a:r>
              <a:rPr lang="en-US" b="1"/>
              <a:t>Architectures</a:t>
            </a:r>
            <a:br>
              <a:rPr lang="en-US" b="1"/>
            </a:br>
            <a:r>
              <a:rPr lang="en-US" sz="4000"/>
              <a:t>Part II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329100"/>
            <a:ext cx="7848600" cy="2057399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2021-2022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4392" y="3645024"/>
            <a:ext cx="2409854" cy="31252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61" y="1553125"/>
            <a:ext cx="2693857" cy="33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53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Branch Prediction &amp; Speculation</a:t>
            </a:r>
            <a:endParaRPr lang="en-GB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High</a:t>
            </a:r>
            <a:r>
              <a:rPr lang="en-US" dirty="0"/>
              <a:t> branch penalties in pipelined processors:</a:t>
            </a:r>
          </a:p>
          <a:p>
            <a:pPr lvl="1" eaLnBrk="1" hangingPunct="1"/>
            <a:r>
              <a:rPr lang="en-US" dirty="0"/>
              <a:t>With about 20% of the instructions being a branch, the maximum ILP is five (but actually much less!)</a:t>
            </a:r>
          </a:p>
          <a:p>
            <a:pPr eaLnBrk="1" hangingPunct="1"/>
            <a:r>
              <a:rPr lang="en-US" dirty="0">
                <a:solidFill>
                  <a:srgbClr val="008000"/>
                </a:solidFill>
              </a:rPr>
              <a:t>CPI = </a:t>
            </a:r>
            <a:r>
              <a:rPr lang="en-US" dirty="0" err="1">
                <a:solidFill>
                  <a:srgbClr val="008000"/>
                </a:solidFill>
              </a:rPr>
              <a:t>CPI</a:t>
            </a:r>
            <a:r>
              <a:rPr lang="en-US" baseline="-25000" dirty="0" err="1">
                <a:solidFill>
                  <a:srgbClr val="008000"/>
                </a:solidFill>
              </a:rPr>
              <a:t>base</a:t>
            </a:r>
            <a:r>
              <a:rPr lang="en-US" dirty="0">
                <a:solidFill>
                  <a:srgbClr val="008000"/>
                </a:solidFill>
              </a:rPr>
              <a:t> + </a:t>
            </a:r>
            <a:r>
              <a:rPr lang="en-US" dirty="0" err="1">
                <a:solidFill>
                  <a:srgbClr val="008000"/>
                </a:solidFill>
              </a:rPr>
              <a:t>f</a:t>
            </a:r>
            <a:r>
              <a:rPr lang="en-US" baseline="-25000" dirty="0" err="1">
                <a:solidFill>
                  <a:srgbClr val="008000"/>
                </a:solidFill>
              </a:rPr>
              <a:t>branch</a:t>
            </a:r>
            <a:r>
              <a:rPr lang="en-US" dirty="0">
                <a:solidFill>
                  <a:srgbClr val="008000"/>
                </a:solidFill>
              </a:rPr>
              <a:t> * </a:t>
            </a:r>
            <a:r>
              <a:rPr lang="en-US" dirty="0" err="1">
                <a:solidFill>
                  <a:srgbClr val="008000"/>
                </a:solidFill>
              </a:rPr>
              <a:t>f</a:t>
            </a:r>
            <a:r>
              <a:rPr lang="en-US" baseline="-25000" dirty="0" err="1">
                <a:solidFill>
                  <a:srgbClr val="008000"/>
                </a:solidFill>
              </a:rPr>
              <a:t>misspredict</a:t>
            </a:r>
            <a:r>
              <a:rPr lang="en-US" dirty="0">
                <a:solidFill>
                  <a:srgbClr val="008000"/>
                </a:solidFill>
              </a:rPr>
              <a:t> * </a:t>
            </a:r>
            <a:r>
              <a:rPr lang="en-US" dirty="0" err="1">
                <a:solidFill>
                  <a:srgbClr val="008000"/>
                </a:solidFill>
              </a:rPr>
              <a:t>cycles_penalty</a:t>
            </a:r>
            <a:endParaRPr lang="en-US" dirty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/>
              <a:t>Large impact if:</a:t>
            </a:r>
          </a:p>
          <a:p>
            <a:pPr lvl="2" eaLnBrk="1" hangingPunct="1"/>
            <a:r>
              <a:rPr lang="en-US" dirty="0"/>
              <a:t>Penalty high: long pipeline</a:t>
            </a:r>
          </a:p>
          <a:p>
            <a:pPr lvl="2" eaLnBrk="1" hangingPunct="1"/>
            <a:r>
              <a:rPr lang="en-US" dirty="0" err="1"/>
              <a:t>CPI</a:t>
            </a:r>
            <a:r>
              <a:rPr lang="en-US" baseline="-25000" dirty="0" err="1"/>
              <a:t>base</a:t>
            </a:r>
            <a:r>
              <a:rPr lang="en-US" dirty="0"/>
              <a:t> low: for multiple-issue processors, </a:t>
            </a:r>
          </a:p>
          <a:p>
            <a:pPr eaLnBrk="1" hangingPunct="1"/>
            <a:r>
              <a:rPr lang="en-US" dirty="0"/>
              <a:t>Idea: predict the outcome of branches based on their history and execute instructions at the predicted branch target </a:t>
            </a:r>
            <a:r>
              <a:rPr lang="en-US" b="1" dirty="0">
                <a:solidFill>
                  <a:schemeClr val="accent2"/>
                </a:solidFill>
              </a:rPr>
              <a:t>speculatively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01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AAFF71E-1268-4737-BC20-870218EF44C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9FD23-9D41-461D-B1CE-AEB84F3321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Prediction Schemes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Predict branch direction:</a:t>
            </a:r>
          </a:p>
          <a:p>
            <a:pPr marL="457200" indent="-457200" eaLnBrk="1" hangingPunct="1"/>
            <a:r>
              <a:rPr lang="en-US" altLang="en-US" sz="2800" dirty="0"/>
              <a:t>1-bit Branch Prediction Buffer</a:t>
            </a:r>
          </a:p>
          <a:p>
            <a:pPr marL="457200" indent="-457200" eaLnBrk="1" hangingPunct="1"/>
            <a:r>
              <a:rPr lang="en-US" altLang="en-US" sz="2800" dirty="0"/>
              <a:t>2-bit Branch Prediction Buffer</a:t>
            </a:r>
          </a:p>
          <a:p>
            <a:pPr marL="457200" indent="-457200" eaLnBrk="1" hangingPunct="1"/>
            <a:r>
              <a:rPr lang="en-US" altLang="en-US" sz="2800" dirty="0"/>
              <a:t>Correlating Branch Prediction Buffer</a:t>
            </a:r>
          </a:p>
          <a:p>
            <a:pPr marL="457200" indent="-457200" eaLnBrk="1" hangingPunct="1"/>
            <a:endParaRPr lang="en-US" altLang="en-US" sz="2800" dirty="0"/>
          </a:p>
          <a:p>
            <a:pPr marL="457200" indent="-457200" eaLnBrk="1" hangingPunct="1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Predicting next address</a:t>
            </a:r>
            <a:r>
              <a:rPr lang="en-US" altLang="en-US" sz="2800" dirty="0"/>
              <a:t>:</a:t>
            </a:r>
          </a:p>
          <a:p>
            <a:pPr marL="457200" indent="-457200" eaLnBrk="1" hangingPunct="1"/>
            <a:r>
              <a:rPr lang="en-US" altLang="en-US" sz="2800" dirty="0"/>
              <a:t>Branch Target Buffer</a:t>
            </a:r>
          </a:p>
          <a:p>
            <a:pPr marL="457200" indent="-457200" eaLnBrk="1" hangingPunct="1"/>
            <a:r>
              <a:rPr lang="en-US" altLang="en-US" sz="2800" dirty="0"/>
              <a:t>Return Address Predictors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sz="2800" dirty="0"/>
          </a:p>
          <a:p>
            <a:pPr marL="457200" indent="-457200" eaLnBrk="1" hangingPunct="1">
              <a:buNone/>
            </a:pPr>
            <a:r>
              <a:rPr lang="en-US" altLang="en-US" sz="2800" dirty="0"/>
              <a:t>+  Or: try to get rid (some) of those malicious branches</a:t>
            </a:r>
          </a:p>
        </p:txBody>
      </p:sp>
      <p:sp>
        <p:nvSpPr>
          <p:cNvPr id="512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4DC871-E6F4-4149-93DB-D63AF95D8F0F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50CDE-779C-4132-9CCF-F78425F529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1-bit Branch Prediction Buffer</a:t>
            </a:r>
            <a:endParaRPr lang="en-GB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1-bit </a:t>
            </a:r>
            <a:r>
              <a:rPr lang="en-US" sz="2400" i="1" dirty="0">
                <a:solidFill>
                  <a:schemeClr val="accent2"/>
                </a:solidFill>
              </a:rPr>
              <a:t>branch prediction buffer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2"/>
                </a:solidFill>
              </a:rPr>
              <a:t>branch history table (BHT)</a:t>
            </a:r>
            <a:r>
              <a:rPr 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Buffer is like a cache without tags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Does not help for our MIPS pipeline because target address calculations performed in same stage as branch condition calculation</a:t>
            </a:r>
            <a:endParaRPr lang="en-GB" sz="2400" dirty="0"/>
          </a:p>
        </p:txBody>
      </p:sp>
      <p:sp>
        <p:nvSpPr>
          <p:cNvPr id="522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31EE6F5-95AC-4F2D-9356-C4F34EED49B2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9C0CF5-9380-4504-A1A6-1C46CA897A5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2231" name="Group 24"/>
          <p:cNvGrpSpPr>
            <a:grpSpLocks/>
          </p:cNvGrpSpPr>
          <p:nvPr/>
        </p:nvGrpSpPr>
        <p:grpSpPr bwMode="auto">
          <a:xfrm>
            <a:off x="4547828" y="1828800"/>
            <a:ext cx="4387850" cy="3200400"/>
            <a:chOff x="1412" y="960"/>
            <a:chExt cx="2764" cy="2016"/>
          </a:xfrm>
        </p:grpSpPr>
        <p:sp>
          <p:nvSpPr>
            <p:cNvPr id="52232" name="Rectangle 2"/>
            <p:cNvSpPr>
              <a:spLocks noChangeArrowheads="1"/>
            </p:cNvSpPr>
            <p:nvPr/>
          </p:nvSpPr>
          <p:spPr bwMode="auto">
            <a:xfrm>
              <a:off x="1728" y="96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Text Box 5"/>
            <p:cNvSpPr txBox="1">
              <a:spLocks noChangeArrowheads="1"/>
            </p:cNvSpPr>
            <p:nvPr/>
          </p:nvSpPr>
          <p:spPr bwMode="auto">
            <a:xfrm>
              <a:off x="1734" y="96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2234" name="Line 6"/>
            <p:cNvSpPr>
              <a:spLocks noChangeShapeType="1"/>
            </p:cNvSpPr>
            <p:nvPr/>
          </p:nvSpPr>
          <p:spPr bwMode="auto">
            <a:xfrm>
              <a:off x="235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5" name="Line 7"/>
            <p:cNvSpPr>
              <a:spLocks noChangeShapeType="1"/>
            </p:cNvSpPr>
            <p:nvPr/>
          </p:nvSpPr>
          <p:spPr bwMode="auto">
            <a:xfrm>
              <a:off x="262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6" name="Text Box 8"/>
            <p:cNvSpPr txBox="1">
              <a:spLocks noChangeArrowheads="1"/>
            </p:cNvSpPr>
            <p:nvPr/>
          </p:nvSpPr>
          <p:spPr bwMode="auto">
            <a:xfrm>
              <a:off x="3118" y="1534"/>
              <a:ext cx="196" cy="1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2237" name="Rectangle 9"/>
            <p:cNvSpPr>
              <a:spLocks noChangeArrowheads="1"/>
            </p:cNvSpPr>
            <p:nvPr/>
          </p:nvSpPr>
          <p:spPr bwMode="auto">
            <a:xfrm>
              <a:off x="3120" y="1536"/>
              <a:ext cx="192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Line 10"/>
            <p:cNvSpPr>
              <a:spLocks noChangeShapeType="1"/>
            </p:cNvSpPr>
            <p:nvPr/>
          </p:nvSpPr>
          <p:spPr bwMode="auto">
            <a:xfrm>
              <a:off x="3120" y="17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39" name="Line 11"/>
            <p:cNvSpPr>
              <a:spLocks noChangeShapeType="1"/>
            </p:cNvSpPr>
            <p:nvPr/>
          </p:nvSpPr>
          <p:spPr bwMode="auto">
            <a:xfrm>
              <a:off x="3120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0" name="Line 12"/>
            <p:cNvSpPr>
              <a:spLocks noChangeShapeType="1"/>
            </p:cNvSpPr>
            <p:nvPr/>
          </p:nvSpPr>
          <p:spPr bwMode="auto">
            <a:xfrm>
              <a:off x="3120" y="209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1" name="Line 13"/>
            <p:cNvSpPr>
              <a:spLocks noChangeShapeType="1"/>
            </p:cNvSpPr>
            <p:nvPr/>
          </p:nvSpPr>
          <p:spPr bwMode="auto">
            <a:xfrm>
              <a:off x="3120" y="227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2" name="Line 14"/>
            <p:cNvSpPr>
              <a:spLocks noChangeShapeType="1"/>
            </p:cNvSpPr>
            <p:nvPr/>
          </p:nvSpPr>
          <p:spPr bwMode="auto">
            <a:xfrm>
              <a:off x="312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3" name="Line 15"/>
            <p:cNvSpPr>
              <a:spLocks noChangeShapeType="1"/>
            </p:cNvSpPr>
            <p:nvPr/>
          </p:nvSpPr>
          <p:spPr bwMode="auto">
            <a:xfrm>
              <a:off x="3120" y="26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4" name="Line 16"/>
            <p:cNvSpPr>
              <a:spLocks noChangeShapeType="1"/>
            </p:cNvSpPr>
            <p:nvPr/>
          </p:nvSpPr>
          <p:spPr bwMode="auto">
            <a:xfrm>
              <a:off x="3120" y="279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5" name="Line 17"/>
            <p:cNvSpPr>
              <a:spLocks noChangeShapeType="1"/>
            </p:cNvSpPr>
            <p:nvPr/>
          </p:nvSpPr>
          <p:spPr bwMode="auto">
            <a:xfrm>
              <a:off x="2496" y="25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6" name="Line 18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1412" y="96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2996" y="1305"/>
              <a:ext cx="4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BHT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2249" name="Text Box 21"/>
            <p:cNvSpPr txBox="1">
              <a:spLocks noChangeArrowheads="1"/>
            </p:cNvSpPr>
            <p:nvPr/>
          </p:nvSpPr>
          <p:spPr bwMode="auto">
            <a:xfrm>
              <a:off x="3494" y="1946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size=2</a:t>
              </a:r>
              <a:r>
                <a:rPr lang="en-US" baseline="30000"/>
                <a:t>k</a:t>
              </a:r>
            </a:p>
          </p:txBody>
        </p:sp>
        <p:sp>
          <p:nvSpPr>
            <p:cNvPr id="52250" name="Line 22"/>
            <p:cNvSpPr>
              <a:spLocks noChangeShapeType="1"/>
            </p:cNvSpPr>
            <p:nvPr/>
          </p:nvSpPr>
          <p:spPr bwMode="auto">
            <a:xfrm flipV="1">
              <a:off x="2352" y="192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Text Box 23"/>
            <p:cNvSpPr txBox="1">
              <a:spLocks noChangeArrowheads="1"/>
            </p:cNvSpPr>
            <p:nvPr/>
          </p:nvSpPr>
          <p:spPr bwMode="auto">
            <a:xfrm>
              <a:off x="1872" y="1824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k-bits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Two 1-bit predictor problems</a:t>
            </a:r>
            <a:endParaRPr lang="en-US" sz="4800" dirty="0"/>
          </a:p>
        </p:txBody>
      </p:sp>
      <p:sp>
        <p:nvSpPr>
          <p:cNvPr id="5325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2C755B0-CFF8-4817-AB13-5BB9F40904D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1AA92-3EAE-4900-9B14-400B9D94A4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335360" y="3140968"/>
            <a:ext cx="10693188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Aliasing</a:t>
            </a:r>
            <a:r>
              <a:rPr lang="en-US">
                <a:latin typeface="Arial" charset="0"/>
              </a:rPr>
              <a:t>: lower k bits of different branch instructions could be the same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>
                <a:latin typeface="Arial" charset="0"/>
              </a:rPr>
              <a:t> Solution: Use tags (the buffer becomes a tag); however very expensive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Loops are predicted wrong twice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>
                <a:latin typeface="Arial" charset="0"/>
              </a:rPr>
              <a:t> Solution: Use n-bit saturation counter prediction</a:t>
            </a: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*"/>
            </a:pPr>
            <a:r>
              <a:rPr lang="en-US">
                <a:latin typeface="Arial" charset="0"/>
              </a:rPr>
              <a:t> taken if counter </a:t>
            </a:r>
            <a:r>
              <a:rPr lang="en-US">
                <a:latin typeface="Arial" charset="0"/>
                <a:sym typeface="Symbol" pitchFamily="18" charset="2"/>
              </a:rPr>
              <a:t> 2 </a:t>
            </a:r>
            <a:r>
              <a:rPr lang="en-US" baseline="30000">
                <a:latin typeface="Arial" charset="0"/>
                <a:sym typeface="Symbol" pitchFamily="18" charset="2"/>
              </a:rPr>
              <a:t>(n-1)</a:t>
            </a: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*"/>
            </a:pPr>
            <a:r>
              <a:rPr lang="en-US">
                <a:latin typeface="Arial" charset="0"/>
              </a:rPr>
              <a:t> not-taken if counter &lt;</a:t>
            </a:r>
            <a:r>
              <a:rPr lang="en-US">
                <a:latin typeface="Arial" charset="0"/>
                <a:sym typeface="Symbol" pitchFamily="18" charset="2"/>
              </a:rPr>
              <a:t> 2 </a:t>
            </a:r>
            <a:r>
              <a:rPr lang="en-US" baseline="30000">
                <a:latin typeface="Arial" charset="0"/>
                <a:sym typeface="Symbol" pitchFamily="18" charset="2"/>
              </a:rPr>
              <a:t>(n-1)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>
                <a:latin typeface="Arial" charset="0"/>
              </a:rPr>
              <a:t> A 2-bit saturating counter predicts a loop wrong only once</a:t>
            </a:r>
          </a:p>
        </p:txBody>
      </p:sp>
      <p:grpSp>
        <p:nvGrpSpPr>
          <p:cNvPr id="53255" name="Group 21"/>
          <p:cNvGrpSpPr>
            <a:grpSpLocks/>
          </p:cNvGrpSpPr>
          <p:nvPr/>
        </p:nvGrpSpPr>
        <p:grpSpPr bwMode="auto">
          <a:xfrm>
            <a:off x="7720818" y="296652"/>
            <a:ext cx="4387850" cy="3200400"/>
            <a:chOff x="1412" y="960"/>
            <a:chExt cx="2764" cy="2016"/>
          </a:xfrm>
        </p:grpSpPr>
        <p:sp>
          <p:nvSpPr>
            <p:cNvPr id="53256" name="Rectangle 22"/>
            <p:cNvSpPr>
              <a:spLocks noChangeArrowheads="1"/>
            </p:cNvSpPr>
            <p:nvPr/>
          </p:nvSpPr>
          <p:spPr bwMode="auto">
            <a:xfrm>
              <a:off x="1728" y="96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Text Box 23"/>
            <p:cNvSpPr txBox="1">
              <a:spLocks noChangeArrowheads="1"/>
            </p:cNvSpPr>
            <p:nvPr/>
          </p:nvSpPr>
          <p:spPr bwMode="auto">
            <a:xfrm>
              <a:off x="1734" y="96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3258" name="Line 24"/>
            <p:cNvSpPr>
              <a:spLocks noChangeShapeType="1"/>
            </p:cNvSpPr>
            <p:nvPr/>
          </p:nvSpPr>
          <p:spPr bwMode="auto">
            <a:xfrm>
              <a:off x="235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59" name="Line 25"/>
            <p:cNvSpPr>
              <a:spLocks noChangeShapeType="1"/>
            </p:cNvSpPr>
            <p:nvPr/>
          </p:nvSpPr>
          <p:spPr bwMode="auto">
            <a:xfrm>
              <a:off x="2628" y="9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0" name="Text Box 26"/>
            <p:cNvSpPr txBox="1">
              <a:spLocks noChangeArrowheads="1"/>
            </p:cNvSpPr>
            <p:nvPr/>
          </p:nvSpPr>
          <p:spPr bwMode="auto">
            <a:xfrm>
              <a:off x="3118" y="1534"/>
              <a:ext cx="196" cy="1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1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53261" name="Rectangle 27"/>
            <p:cNvSpPr>
              <a:spLocks noChangeArrowheads="1"/>
            </p:cNvSpPr>
            <p:nvPr/>
          </p:nvSpPr>
          <p:spPr bwMode="auto">
            <a:xfrm>
              <a:off x="3120" y="1536"/>
              <a:ext cx="192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Line 28"/>
            <p:cNvSpPr>
              <a:spLocks noChangeShapeType="1"/>
            </p:cNvSpPr>
            <p:nvPr/>
          </p:nvSpPr>
          <p:spPr bwMode="auto">
            <a:xfrm>
              <a:off x="3120" y="17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3" name="Line 29"/>
            <p:cNvSpPr>
              <a:spLocks noChangeShapeType="1"/>
            </p:cNvSpPr>
            <p:nvPr/>
          </p:nvSpPr>
          <p:spPr bwMode="auto">
            <a:xfrm>
              <a:off x="3120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4" name="Line 30"/>
            <p:cNvSpPr>
              <a:spLocks noChangeShapeType="1"/>
            </p:cNvSpPr>
            <p:nvPr/>
          </p:nvSpPr>
          <p:spPr bwMode="auto">
            <a:xfrm>
              <a:off x="3120" y="209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5" name="Line 31"/>
            <p:cNvSpPr>
              <a:spLocks noChangeShapeType="1"/>
            </p:cNvSpPr>
            <p:nvPr/>
          </p:nvSpPr>
          <p:spPr bwMode="auto">
            <a:xfrm>
              <a:off x="3120" y="227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6" name="Line 32"/>
            <p:cNvSpPr>
              <a:spLocks noChangeShapeType="1"/>
            </p:cNvSpPr>
            <p:nvPr/>
          </p:nvSpPr>
          <p:spPr bwMode="auto">
            <a:xfrm>
              <a:off x="3120" y="24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7" name="Line 33"/>
            <p:cNvSpPr>
              <a:spLocks noChangeShapeType="1"/>
            </p:cNvSpPr>
            <p:nvPr/>
          </p:nvSpPr>
          <p:spPr bwMode="auto">
            <a:xfrm>
              <a:off x="3120" y="261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8" name="Line 34"/>
            <p:cNvSpPr>
              <a:spLocks noChangeShapeType="1"/>
            </p:cNvSpPr>
            <p:nvPr/>
          </p:nvSpPr>
          <p:spPr bwMode="auto">
            <a:xfrm>
              <a:off x="3120" y="279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9" name="Line 35"/>
            <p:cNvSpPr>
              <a:spLocks noChangeShapeType="1"/>
            </p:cNvSpPr>
            <p:nvPr/>
          </p:nvSpPr>
          <p:spPr bwMode="auto">
            <a:xfrm>
              <a:off x="2496" y="25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0" name="Line 36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1" name="Text Box 37"/>
            <p:cNvSpPr txBox="1">
              <a:spLocks noChangeArrowheads="1"/>
            </p:cNvSpPr>
            <p:nvPr/>
          </p:nvSpPr>
          <p:spPr bwMode="auto">
            <a:xfrm>
              <a:off x="1412" y="96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3272" name="Text Box 38"/>
            <p:cNvSpPr txBox="1">
              <a:spLocks noChangeArrowheads="1"/>
            </p:cNvSpPr>
            <p:nvPr/>
          </p:nvSpPr>
          <p:spPr bwMode="auto">
            <a:xfrm>
              <a:off x="2996" y="1305"/>
              <a:ext cx="4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CC3300"/>
                  </a:solidFill>
                  <a:latin typeface="Arial" charset="0"/>
                </a:rPr>
                <a:t>BHT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53273" name="Text Box 39"/>
            <p:cNvSpPr txBox="1">
              <a:spLocks noChangeArrowheads="1"/>
            </p:cNvSpPr>
            <p:nvPr/>
          </p:nvSpPr>
          <p:spPr bwMode="auto">
            <a:xfrm>
              <a:off x="3494" y="1946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size=2</a:t>
              </a:r>
              <a:r>
                <a:rPr lang="en-US" baseline="30000"/>
                <a:t>k</a:t>
              </a:r>
            </a:p>
          </p:txBody>
        </p:sp>
        <p:sp>
          <p:nvSpPr>
            <p:cNvPr id="53274" name="Line 40"/>
            <p:cNvSpPr>
              <a:spLocks noChangeShapeType="1"/>
            </p:cNvSpPr>
            <p:nvPr/>
          </p:nvSpPr>
          <p:spPr bwMode="auto">
            <a:xfrm flipV="1">
              <a:off x="2352" y="192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k-bits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2-bit Branch Prediction Buffer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Solution: 2-bit scheme where prediction is changed only if  mispredicted </a:t>
            </a:r>
            <a:r>
              <a:rPr lang="en-US" altLang="en-US" sz="2800" b="1" i="1">
                <a:solidFill>
                  <a:schemeClr val="accent2"/>
                </a:solidFill>
              </a:rPr>
              <a:t>twice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Can be implemented as a saturating counter, e.g. as following state diagram:</a:t>
            </a:r>
          </a:p>
        </p:txBody>
      </p:sp>
      <p:sp>
        <p:nvSpPr>
          <p:cNvPr id="542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8D3393F-DF51-4F84-B086-D6E8BE188074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39845-AA55-48AC-9A10-66F24BB0DAA2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14050" y="3248981"/>
            <a:ext cx="7407790" cy="3270884"/>
            <a:chOff x="730" y="2177"/>
            <a:chExt cx="4371" cy="1930"/>
          </a:xfrm>
        </p:grpSpPr>
        <p:sp>
          <p:nvSpPr>
            <p:cNvPr id="54280" name="Rectangle 5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6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7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8"/>
            <p:cNvSpPr>
              <a:spLocks noChangeArrowheads="1"/>
            </p:cNvSpPr>
            <p:nvPr/>
          </p:nvSpPr>
          <p:spPr bwMode="auto">
            <a:xfrm>
              <a:off x="1603" y="2405"/>
              <a:ext cx="1" cy="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9"/>
            <p:cNvSpPr>
              <a:spLocks noChangeArrowheads="1"/>
            </p:cNvSpPr>
            <p:nvPr/>
          </p:nvSpPr>
          <p:spPr bwMode="auto">
            <a:xfrm>
              <a:off x="1935" y="217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85" name="Rectangle 10"/>
            <p:cNvSpPr>
              <a:spLocks noChangeArrowheads="1"/>
            </p:cNvSpPr>
            <p:nvPr/>
          </p:nvSpPr>
          <p:spPr bwMode="auto">
            <a:xfrm>
              <a:off x="2655" y="289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86" name="Rectangle 11"/>
            <p:cNvSpPr>
              <a:spLocks noChangeArrowheads="1"/>
            </p:cNvSpPr>
            <p:nvPr/>
          </p:nvSpPr>
          <p:spPr bwMode="auto">
            <a:xfrm>
              <a:off x="3567" y="3857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287" name="Rectangle 12"/>
            <p:cNvSpPr>
              <a:spLocks noChangeArrowheads="1"/>
            </p:cNvSpPr>
            <p:nvPr/>
          </p:nvSpPr>
          <p:spPr bwMode="auto">
            <a:xfrm>
              <a:off x="730" y="2561"/>
              <a:ext cx="11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Predict Taken</a:t>
              </a:r>
            </a:p>
          </p:txBody>
        </p:sp>
        <p:sp>
          <p:nvSpPr>
            <p:cNvPr id="54288" name="Rectangle 13"/>
            <p:cNvSpPr>
              <a:spLocks noChangeArrowheads="1"/>
            </p:cNvSpPr>
            <p:nvPr/>
          </p:nvSpPr>
          <p:spPr bwMode="auto">
            <a:xfrm>
              <a:off x="884" y="3297"/>
              <a:ext cx="1021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Predict Not </a:t>
              </a:r>
            </a:p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Taken</a:t>
              </a:r>
            </a:p>
          </p:txBody>
        </p:sp>
        <p:sp>
          <p:nvSpPr>
            <p:cNvPr id="54289" name="Rectangle 14"/>
            <p:cNvSpPr>
              <a:spLocks noChangeArrowheads="1"/>
            </p:cNvSpPr>
            <p:nvPr/>
          </p:nvSpPr>
          <p:spPr bwMode="auto">
            <a:xfrm>
              <a:off x="3938" y="2561"/>
              <a:ext cx="11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Predict Taken</a:t>
              </a:r>
            </a:p>
          </p:txBody>
        </p:sp>
        <p:sp>
          <p:nvSpPr>
            <p:cNvPr id="54290" name="Rectangle 15"/>
            <p:cNvSpPr>
              <a:spLocks noChangeArrowheads="1"/>
            </p:cNvSpPr>
            <p:nvPr/>
          </p:nvSpPr>
          <p:spPr bwMode="auto">
            <a:xfrm>
              <a:off x="3900" y="3273"/>
              <a:ext cx="1021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Predict Not </a:t>
              </a:r>
            </a:p>
            <a:p>
              <a:pPr algn="ctr"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Taken</a:t>
              </a:r>
            </a:p>
          </p:txBody>
        </p:sp>
        <p:sp>
          <p:nvSpPr>
            <p:cNvPr id="54291" name="Oval 16"/>
            <p:cNvSpPr>
              <a:spLocks noChangeArrowheads="1"/>
            </p:cNvSpPr>
            <p:nvPr/>
          </p:nvSpPr>
          <p:spPr bwMode="auto">
            <a:xfrm>
              <a:off x="1887" y="2513"/>
              <a:ext cx="800" cy="3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Oval 17"/>
            <p:cNvSpPr>
              <a:spLocks noChangeArrowheads="1"/>
            </p:cNvSpPr>
            <p:nvPr/>
          </p:nvSpPr>
          <p:spPr bwMode="auto">
            <a:xfrm>
              <a:off x="3159" y="2521"/>
              <a:ext cx="800" cy="32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Oval 18"/>
            <p:cNvSpPr>
              <a:spLocks noChangeArrowheads="1"/>
            </p:cNvSpPr>
            <p:nvPr/>
          </p:nvSpPr>
          <p:spPr bwMode="auto">
            <a:xfrm>
              <a:off x="1895" y="3225"/>
              <a:ext cx="800" cy="320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Oval 19"/>
            <p:cNvSpPr>
              <a:spLocks noChangeArrowheads="1"/>
            </p:cNvSpPr>
            <p:nvPr/>
          </p:nvSpPr>
          <p:spPr bwMode="auto">
            <a:xfrm>
              <a:off x="3159" y="3225"/>
              <a:ext cx="800" cy="32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Arc 20"/>
            <p:cNvSpPr>
              <a:spLocks/>
            </p:cNvSpPr>
            <p:nvPr/>
          </p:nvSpPr>
          <p:spPr bwMode="auto">
            <a:xfrm>
              <a:off x="2106" y="2187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Arc 21"/>
            <p:cNvSpPr>
              <a:spLocks/>
            </p:cNvSpPr>
            <p:nvPr/>
          </p:nvSpPr>
          <p:spPr bwMode="auto">
            <a:xfrm flipH="1" flipV="1">
              <a:off x="3375" y="3521"/>
              <a:ext cx="480" cy="349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22"/>
            <p:cNvSpPr>
              <a:spLocks noChangeShapeType="1"/>
            </p:cNvSpPr>
            <p:nvPr/>
          </p:nvSpPr>
          <p:spPr bwMode="auto">
            <a:xfrm flipH="1">
              <a:off x="2703" y="3425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Rectangle 23"/>
            <p:cNvSpPr>
              <a:spLocks noChangeArrowheads="1"/>
            </p:cNvSpPr>
            <p:nvPr/>
          </p:nvSpPr>
          <p:spPr bwMode="auto">
            <a:xfrm>
              <a:off x="2825" y="3402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299" name="Rectangle 24"/>
            <p:cNvSpPr>
              <a:spLocks noChangeArrowheads="1"/>
            </p:cNvSpPr>
            <p:nvPr/>
          </p:nvSpPr>
          <p:spPr bwMode="auto">
            <a:xfrm>
              <a:off x="2767" y="3105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300" name="Line 25"/>
            <p:cNvSpPr>
              <a:spLocks noChangeShapeType="1"/>
            </p:cNvSpPr>
            <p:nvPr/>
          </p:nvSpPr>
          <p:spPr bwMode="auto">
            <a:xfrm>
              <a:off x="2703" y="3329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26"/>
            <p:cNvSpPr>
              <a:spLocks noChangeShapeType="1"/>
            </p:cNvSpPr>
            <p:nvPr/>
          </p:nvSpPr>
          <p:spPr bwMode="auto">
            <a:xfrm flipH="1">
              <a:off x="2672" y="2720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27"/>
            <p:cNvSpPr>
              <a:spLocks noChangeArrowheads="1"/>
            </p:cNvSpPr>
            <p:nvPr/>
          </p:nvSpPr>
          <p:spPr bwMode="auto">
            <a:xfrm>
              <a:off x="2794" y="2697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accent2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54303" name="Rectangle 28"/>
            <p:cNvSpPr>
              <a:spLocks noChangeArrowheads="1"/>
            </p:cNvSpPr>
            <p:nvPr/>
          </p:nvSpPr>
          <p:spPr bwMode="auto">
            <a:xfrm>
              <a:off x="2736" y="2400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  <p:sp>
          <p:nvSpPr>
            <p:cNvPr id="54304" name="Line 29"/>
            <p:cNvSpPr>
              <a:spLocks noChangeShapeType="1"/>
            </p:cNvSpPr>
            <p:nvPr/>
          </p:nvSpPr>
          <p:spPr bwMode="auto">
            <a:xfrm>
              <a:off x="2672" y="2624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Line 30"/>
            <p:cNvSpPr>
              <a:spLocks noChangeShapeType="1"/>
            </p:cNvSpPr>
            <p:nvPr/>
          </p:nvSpPr>
          <p:spPr bwMode="auto">
            <a:xfrm flipV="1">
              <a:off x="2559" y="2753"/>
              <a:ext cx="672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Line 31"/>
            <p:cNvSpPr>
              <a:spLocks noChangeShapeType="1"/>
            </p:cNvSpPr>
            <p:nvPr/>
          </p:nvSpPr>
          <p:spPr bwMode="auto">
            <a:xfrm rot="10800000" flipH="1">
              <a:off x="2607" y="2801"/>
              <a:ext cx="67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Rectangle 32"/>
            <p:cNvSpPr>
              <a:spLocks noChangeArrowheads="1"/>
            </p:cNvSpPr>
            <p:nvPr/>
          </p:nvSpPr>
          <p:spPr bwMode="auto">
            <a:xfrm>
              <a:off x="3039" y="2897"/>
              <a:ext cx="33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8000"/>
                  </a:solidFill>
                  <a:latin typeface="Arial" charset="0"/>
                </a:rPr>
                <a:t>NT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Next step: </a:t>
            </a:r>
            <a:r>
              <a:rPr lang="en-US" b="1"/>
              <a:t>Correlating</a:t>
            </a:r>
            <a:r>
              <a:rPr lang="en-US"/>
              <a:t> Branches</a:t>
            </a:r>
            <a:endParaRPr lang="en-GB"/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Fragment from SPEC92 benchmark </a:t>
            </a:r>
            <a:r>
              <a:rPr lang="en-US">
                <a:latin typeface="Courier New" pitchFamily="49" charset="0"/>
              </a:rPr>
              <a:t>eqntott</a:t>
            </a:r>
            <a:r>
              <a:rPr lang="en-US"/>
              <a:t>:</a:t>
            </a:r>
          </a:p>
          <a:p>
            <a:pPr lvl="2" eaLnBrk="1" hangingPunct="1">
              <a:buFontTx/>
              <a:buNone/>
            </a:pPr>
            <a:endParaRPr lang="en-US">
              <a:latin typeface="Courier New" pitchFamily="49" charset="0"/>
            </a:endParaRPr>
          </a:p>
        </p:txBody>
      </p:sp>
      <p:sp>
        <p:nvSpPr>
          <p:cNvPr id="552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8F0ECBE-81A5-4106-8F0D-DD9DB0128855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5B930-A0D2-4AFF-AE91-5E8C7A40DD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3048000" cy="223445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(aa==2)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aa = 0;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(bb==2)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bb=0;	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if (aa!=bb){..}	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6477000" y="2209801"/>
            <a:ext cx="3504486" cy="356405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     subi R3,R1,#2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b1: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bnez R3,L1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	add  R1,R0,R0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L1:	subi R3,R2,#2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b2: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bnez R3,L2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	add  R2,R0,R0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L2:	sub  R3,R1,R2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ourier New" pitchFamily="49" charset="0"/>
              </a:rPr>
              <a:t>b3:	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beqz R3,L3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Correlating Branch Predictor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088740"/>
            <a:ext cx="5804024" cy="5400600"/>
          </a:xfrm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buNone/>
            </a:pPr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behavior of current branch is related to (taken/not taken) history of recently executed branches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altLang="en-US" sz="2000"/>
              <a:t>Then behavior of recent branches selects between, say, 4 predictions of next branch, updating just that prediction 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2400"/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2400"/>
              <a:t>(2,2) predictor: 2-bit global, 2-bit local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2400"/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2400"/>
              <a:t>(</a:t>
            </a:r>
            <a:r>
              <a:rPr lang="en-US" altLang="en-US" sz="2400" i="1"/>
              <a:t>k</a:t>
            </a:r>
            <a:r>
              <a:rPr lang="en-US" altLang="en-US" sz="2400"/>
              <a:t>,</a:t>
            </a:r>
            <a:r>
              <a:rPr lang="en-US" altLang="en-US" sz="2400" i="1"/>
              <a:t>n</a:t>
            </a:r>
            <a:r>
              <a:rPr lang="en-US" altLang="en-US" sz="2400"/>
              <a:t>) predictor uses behavior of last </a:t>
            </a:r>
            <a:r>
              <a:rPr lang="en-US" altLang="en-US" sz="2400" i="1"/>
              <a:t>k</a:t>
            </a:r>
            <a:r>
              <a:rPr lang="en-US" altLang="en-US" sz="2400"/>
              <a:t> branches to choose from 2</a:t>
            </a:r>
            <a:r>
              <a:rPr lang="en-US" altLang="en-US" sz="2400" baseline="30000"/>
              <a:t>k</a:t>
            </a:r>
            <a:r>
              <a:rPr lang="en-US" altLang="en-US" sz="2400"/>
              <a:t> predictors, each of which is </a:t>
            </a:r>
            <a:r>
              <a:rPr lang="en-US" altLang="en-US" sz="2400" i="1"/>
              <a:t>n</a:t>
            </a:r>
            <a:r>
              <a:rPr lang="en-US" altLang="en-US" sz="2400"/>
              <a:t>-bit predictor</a:t>
            </a:r>
          </a:p>
        </p:txBody>
      </p:sp>
      <p:sp>
        <p:nvSpPr>
          <p:cNvPr id="563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025823D-4DB4-447F-B135-98BB2DE017AC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B58EA-115A-47FC-AD0E-FC48F10BB1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7356140" y="800708"/>
            <a:ext cx="3571875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latin typeface="Helvetica" pitchFamily="34" charset="0"/>
              </a:rPr>
              <a:t>4 bits from branch address</a:t>
            </a:r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6426282" y="6021388"/>
            <a:ext cx="3010438" cy="7545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800">
                <a:latin typeface="Arial" charset="0"/>
              </a:rPr>
              <a:t>2-bit global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800" b="1">
                <a:solidFill>
                  <a:schemeClr val="accent2"/>
                </a:solidFill>
                <a:latin typeface="Arial" charset="0"/>
              </a:rPr>
              <a:t>branch history register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800">
                <a:latin typeface="Arial" charset="0"/>
              </a:rPr>
              <a:t>(01 = not taken, then taken)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94864" y="1196752"/>
            <a:ext cx="4853764" cy="5046778"/>
            <a:chOff x="6894864" y="1784350"/>
            <a:chExt cx="4025672" cy="4459180"/>
          </a:xfrm>
        </p:grpSpPr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6894864" y="2133601"/>
              <a:ext cx="2098675" cy="6381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1800" b="1">
                  <a:latin typeface="Arial" charset="0"/>
                </a:rPr>
                <a:t>2-bits per branch </a:t>
              </a:r>
              <a:br>
                <a:rPr lang="en-US" altLang="en-US" sz="1800" b="1">
                  <a:latin typeface="Arial" charset="0"/>
                </a:rPr>
              </a:br>
              <a:r>
                <a:rPr lang="en-US" altLang="en-US" sz="1800" b="1">
                  <a:latin typeface="Arial" charset="0"/>
                </a:rPr>
                <a:t>local predictors</a:t>
              </a:r>
            </a:p>
          </p:txBody>
        </p:sp>
        <p:sp>
          <p:nvSpPr>
            <p:cNvPr id="385030" name="Rectangle 6"/>
            <p:cNvSpPr>
              <a:spLocks noChangeArrowheads="1"/>
            </p:cNvSpPr>
            <p:nvPr/>
          </p:nvSpPr>
          <p:spPr bwMode="auto">
            <a:xfrm>
              <a:off x="9496777" y="3603625"/>
              <a:ext cx="1298575" cy="36353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800" b="1">
                  <a:latin typeface="Arial" pitchFamily="34" charset="0"/>
                </a:rPr>
                <a:t>Prediction</a:t>
              </a:r>
            </a:p>
          </p:txBody>
        </p:sp>
        <p:sp>
          <p:nvSpPr>
            <p:cNvPr id="56331" name="Rectangle 8"/>
            <p:cNvSpPr>
              <a:spLocks noChangeArrowheads="1"/>
            </p:cNvSpPr>
            <p:nvPr/>
          </p:nvSpPr>
          <p:spPr bwMode="auto">
            <a:xfrm>
              <a:off x="9180863" y="3733800"/>
              <a:ext cx="279400" cy="1524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32" name="Group 9"/>
            <p:cNvGrpSpPr>
              <a:grpSpLocks/>
            </p:cNvGrpSpPr>
            <p:nvPr/>
          </p:nvGrpSpPr>
          <p:grpSpPr bwMode="auto">
            <a:xfrm>
              <a:off x="7021863" y="3709988"/>
              <a:ext cx="1790700" cy="127000"/>
              <a:chOff x="3296" y="2416"/>
              <a:chExt cx="1128" cy="80"/>
            </a:xfrm>
          </p:grpSpPr>
          <p:sp>
            <p:nvSpPr>
              <p:cNvPr id="56417" name="Rectangle 1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8" name="Rectangle 1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9" name="Rectangle 1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0" name="Rectangle 1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3" name="Group 14"/>
            <p:cNvGrpSpPr>
              <a:grpSpLocks/>
            </p:cNvGrpSpPr>
            <p:nvPr/>
          </p:nvGrpSpPr>
          <p:grpSpPr bwMode="auto">
            <a:xfrm>
              <a:off x="7021863" y="3865563"/>
              <a:ext cx="1790700" cy="127000"/>
              <a:chOff x="3296" y="2416"/>
              <a:chExt cx="1128" cy="80"/>
            </a:xfrm>
          </p:grpSpPr>
          <p:sp>
            <p:nvSpPr>
              <p:cNvPr id="56413" name="Rectangle 1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4" name="Rectangle 1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5" name="Rectangle 1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6" name="Rectangle 1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4" name="Group 19"/>
            <p:cNvGrpSpPr>
              <a:grpSpLocks/>
            </p:cNvGrpSpPr>
            <p:nvPr/>
          </p:nvGrpSpPr>
          <p:grpSpPr bwMode="auto">
            <a:xfrm>
              <a:off x="7021863" y="4022725"/>
              <a:ext cx="1790700" cy="127000"/>
              <a:chOff x="3296" y="2416"/>
              <a:chExt cx="1128" cy="80"/>
            </a:xfrm>
          </p:grpSpPr>
          <p:sp>
            <p:nvSpPr>
              <p:cNvPr id="56409" name="Rectangle 2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Rectangle 2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Rectangle 2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Rectangle 2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5" name="Group 24"/>
            <p:cNvGrpSpPr>
              <a:grpSpLocks/>
            </p:cNvGrpSpPr>
            <p:nvPr/>
          </p:nvGrpSpPr>
          <p:grpSpPr bwMode="auto">
            <a:xfrm>
              <a:off x="7021863" y="4178300"/>
              <a:ext cx="1790700" cy="127000"/>
              <a:chOff x="3296" y="2416"/>
              <a:chExt cx="1128" cy="80"/>
            </a:xfrm>
          </p:grpSpPr>
          <p:sp>
            <p:nvSpPr>
              <p:cNvPr id="56405" name="Rectangle 2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6" name="Rectangle 2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7" name="Rectangle 2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Rectangle 2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6" name="Group 29"/>
            <p:cNvGrpSpPr>
              <a:grpSpLocks/>
            </p:cNvGrpSpPr>
            <p:nvPr/>
          </p:nvGrpSpPr>
          <p:grpSpPr bwMode="auto">
            <a:xfrm>
              <a:off x="7021863" y="4335463"/>
              <a:ext cx="1790700" cy="127000"/>
              <a:chOff x="3296" y="2416"/>
              <a:chExt cx="1128" cy="80"/>
            </a:xfrm>
          </p:grpSpPr>
          <p:sp>
            <p:nvSpPr>
              <p:cNvPr id="56401" name="Rectangle 3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Rectangle 3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Rectangle 3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Rectangle 3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7" name="Group 34"/>
            <p:cNvGrpSpPr>
              <a:grpSpLocks/>
            </p:cNvGrpSpPr>
            <p:nvPr/>
          </p:nvGrpSpPr>
          <p:grpSpPr bwMode="auto">
            <a:xfrm>
              <a:off x="7021863" y="4491038"/>
              <a:ext cx="1790700" cy="127000"/>
              <a:chOff x="3296" y="2416"/>
              <a:chExt cx="1128" cy="80"/>
            </a:xfrm>
          </p:grpSpPr>
          <p:sp>
            <p:nvSpPr>
              <p:cNvPr id="56397" name="Rectangle 3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3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3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3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8" name="Group 39"/>
            <p:cNvGrpSpPr>
              <a:grpSpLocks/>
            </p:cNvGrpSpPr>
            <p:nvPr/>
          </p:nvGrpSpPr>
          <p:grpSpPr bwMode="auto">
            <a:xfrm>
              <a:off x="7009163" y="5130800"/>
              <a:ext cx="1790700" cy="127000"/>
              <a:chOff x="3296" y="2416"/>
              <a:chExt cx="1128" cy="80"/>
            </a:xfrm>
          </p:grpSpPr>
          <p:sp>
            <p:nvSpPr>
              <p:cNvPr id="56393" name="Rectangle 4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4" name="Rectangle 4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5" name="Rectangle 4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Rectangle 4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9" name="Group 44"/>
            <p:cNvGrpSpPr>
              <a:grpSpLocks/>
            </p:cNvGrpSpPr>
            <p:nvPr/>
          </p:nvGrpSpPr>
          <p:grpSpPr bwMode="auto">
            <a:xfrm>
              <a:off x="7021863" y="2743200"/>
              <a:ext cx="1790700" cy="127000"/>
              <a:chOff x="3296" y="2416"/>
              <a:chExt cx="1128" cy="80"/>
            </a:xfrm>
          </p:grpSpPr>
          <p:sp>
            <p:nvSpPr>
              <p:cNvPr id="56389" name="Rectangle 4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Rectangle 4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1" name="Rectangle 4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2" name="Rectangle 4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0" name="Group 49"/>
            <p:cNvGrpSpPr>
              <a:grpSpLocks/>
            </p:cNvGrpSpPr>
            <p:nvPr/>
          </p:nvGrpSpPr>
          <p:grpSpPr bwMode="auto">
            <a:xfrm>
              <a:off x="7021863" y="2898775"/>
              <a:ext cx="1790700" cy="127000"/>
              <a:chOff x="3296" y="2416"/>
              <a:chExt cx="1128" cy="80"/>
            </a:xfrm>
          </p:grpSpPr>
          <p:sp>
            <p:nvSpPr>
              <p:cNvPr id="56385" name="Rectangle 5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6" name="Rectangle 5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Rectangle 5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Rectangle 5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1" name="Group 54"/>
            <p:cNvGrpSpPr>
              <a:grpSpLocks/>
            </p:cNvGrpSpPr>
            <p:nvPr/>
          </p:nvGrpSpPr>
          <p:grpSpPr bwMode="auto">
            <a:xfrm>
              <a:off x="7021863" y="3054350"/>
              <a:ext cx="1790700" cy="127000"/>
              <a:chOff x="3296" y="2416"/>
              <a:chExt cx="1128" cy="80"/>
            </a:xfrm>
          </p:grpSpPr>
          <p:sp>
            <p:nvSpPr>
              <p:cNvPr id="56381" name="Rectangle 5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2" name="Rectangle 5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3" name="Rectangle 5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4" name="Rectangle 5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2" name="Group 59"/>
            <p:cNvGrpSpPr>
              <a:grpSpLocks/>
            </p:cNvGrpSpPr>
            <p:nvPr/>
          </p:nvGrpSpPr>
          <p:grpSpPr bwMode="auto">
            <a:xfrm>
              <a:off x="7021863" y="3211513"/>
              <a:ext cx="1790700" cy="127000"/>
              <a:chOff x="3296" y="2416"/>
              <a:chExt cx="1128" cy="80"/>
            </a:xfrm>
          </p:grpSpPr>
          <p:sp>
            <p:nvSpPr>
              <p:cNvPr id="56377" name="Rectangle 6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8" name="Rectangle 6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9" name="Rectangle 6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0" name="Rectangle 6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3" name="Group 64"/>
            <p:cNvGrpSpPr>
              <a:grpSpLocks/>
            </p:cNvGrpSpPr>
            <p:nvPr/>
          </p:nvGrpSpPr>
          <p:grpSpPr bwMode="auto">
            <a:xfrm>
              <a:off x="7021863" y="3367088"/>
              <a:ext cx="1790700" cy="127000"/>
              <a:chOff x="3296" y="2416"/>
              <a:chExt cx="1128" cy="80"/>
            </a:xfrm>
          </p:grpSpPr>
          <p:sp>
            <p:nvSpPr>
              <p:cNvPr id="56373" name="Rectangle 65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4" name="Rectangle 66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5" name="Rectangle 67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6" name="Rectangle 68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4" name="Group 69"/>
            <p:cNvGrpSpPr>
              <a:grpSpLocks/>
            </p:cNvGrpSpPr>
            <p:nvPr/>
          </p:nvGrpSpPr>
          <p:grpSpPr bwMode="auto">
            <a:xfrm>
              <a:off x="7021863" y="3524250"/>
              <a:ext cx="1790700" cy="127000"/>
              <a:chOff x="3296" y="2416"/>
              <a:chExt cx="1128" cy="80"/>
            </a:xfrm>
          </p:grpSpPr>
          <p:sp>
            <p:nvSpPr>
              <p:cNvPr id="56369" name="Rectangle 70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0" name="Rectangle 71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1" name="Rectangle 72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6345" name="AutoShape 74"/>
            <p:cNvCxnSpPr>
              <a:cxnSpLocks noChangeShapeType="1"/>
              <a:endCxn id="56418" idx="1"/>
            </p:cNvCxnSpPr>
            <p:nvPr/>
          </p:nvCxnSpPr>
          <p:spPr bwMode="auto">
            <a:xfrm rot="5400000">
              <a:off x="6513863" y="2292350"/>
              <a:ext cx="1989138" cy="973138"/>
            </a:xfrm>
            <a:prstGeom prst="bentConnector4">
              <a:avLst>
                <a:gd name="adj1" fmla="val 17398"/>
                <a:gd name="adj2" fmla="val 12349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6346" name="Line 75"/>
            <p:cNvSpPr>
              <a:spLocks noChangeShapeType="1"/>
            </p:cNvSpPr>
            <p:nvPr/>
          </p:nvSpPr>
          <p:spPr bwMode="auto">
            <a:xfrm>
              <a:off x="8876063" y="3810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Rectangle 76"/>
            <p:cNvSpPr>
              <a:spLocks noChangeArrowheads="1"/>
            </p:cNvSpPr>
            <p:nvPr/>
          </p:nvSpPr>
          <p:spPr bwMode="auto">
            <a:xfrm>
              <a:off x="7961663" y="5791200"/>
              <a:ext cx="292100" cy="12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Rectangle 77"/>
            <p:cNvSpPr>
              <a:spLocks noChangeArrowheads="1"/>
            </p:cNvSpPr>
            <p:nvPr/>
          </p:nvSpPr>
          <p:spPr bwMode="auto">
            <a:xfrm>
              <a:off x="7656863" y="5792788"/>
              <a:ext cx="292100" cy="12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Freeform 78"/>
            <p:cNvSpPr>
              <a:spLocks/>
            </p:cNvSpPr>
            <p:nvPr/>
          </p:nvSpPr>
          <p:spPr bwMode="auto">
            <a:xfrm>
              <a:off x="7656863" y="5603876"/>
              <a:ext cx="609600" cy="188913"/>
            </a:xfrm>
            <a:custGeom>
              <a:avLst/>
              <a:gdLst>
                <a:gd name="T0" fmla="*/ 0 w 384"/>
                <a:gd name="T1" fmla="*/ 2147483647 h 119"/>
                <a:gd name="T2" fmla="*/ 2147483647 w 384"/>
                <a:gd name="T3" fmla="*/ 0 h 119"/>
                <a:gd name="T4" fmla="*/ 2147483647 w 384"/>
                <a:gd name="T5" fmla="*/ 2147483647 h 119"/>
                <a:gd name="T6" fmla="*/ 0 60000 65536"/>
                <a:gd name="T7" fmla="*/ 0 60000 65536"/>
                <a:gd name="T8" fmla="*/ 0 60000 65536"/>
                <a:gd name="T9" fmla="*/ 0 w 384"/>
                <a:gd name="T10" fmla="*/ 0 h 119"/>
                <a:gd name="T11" fmla="*/ 384 w 384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19">
                  <a:moveTo>
                    <a:pt x="0" y="119"/>
                  </a:moveTo>
                  <a:lnTo>
                    <a:pt x="192" y="0"/>
                  </a:lnTo>
                  <a:lnTo>
                    <a:pt x="384" y="11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6350" name="AutoShape 79"/>
            <p:cNvCxnSpPr>
              <a:cxnSpLocks noChangeShapeType="1"/>
              <a:stCxn id="56349" idx="1"/>
              <a:endCxn id="56393" idx="2"/>
            </p:cNvCxnSpPr>
            <p:nvPr/>
          </p:nvCxnSpPr>
          <p:spPr bwMode="auto">
            <a:xfrm rot="5400000" flipH="1">
              <a:off x="7684644" y="5312569"/>
              <a:ext cx="331788" cy="222250"/>
            </a:xfrm>
            <a:prstGeom prst="bentConnector3">
              <a:avLst>
                <a:gd name="adj1" fmla="val 478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56351" name="Group 80"/>
            <p:cNvGrpSpPr>
              <a:grpSpLocks/>
            </p:cNvGrpSpPr>
            <p:nvPr/>
          </p:nvGrpSpPr>
          <p:grpSpPr bwMode="auto">
            <a:xfrm>
              <a:off x="7018688" y="4652963"/>
              <a:ext cx="1790700" cy="127000"/>
              <a:chOff x="3296" y="2416"/>
              <a:chExt cx="1128" cy="80"/>
            </a:xfrm>
          </p:grpSpPr>
          <p:sp>
            <p:nvSpPr>
              <p:cNvPr id="56365" name="Rectangle 81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6" name="Rectangle 82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7" name="Rectangle 83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8" name="Rectangle 84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52" name="Group 85"/>
            <p:cNvGrpSpPr>
              <a:grpSpLocks/>
            </p:cNvGrpSpPr>
            <p:nvPr/>
          </p:nvGrpSpPr>
          <p:grpSpPr bwMode="auto">
            <a:xfrm>
              <a:off x="7015513" y="4814888"/>
              <a:ext cx="1790700" cy="127000"/>
              <a:chOff x="3296" y="2416"/>
              <a:chExt cx="1128" cy="80"/>
            </a:xfrm>
          </p:grpSpPr>
          <p:sp>
            <p:nvSpPr>
              <p:cNvPr id="56361" name="Rectangle 86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2" name="Rectangle 87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3" name="Rectangle 88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4" name="Rectangle 89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53" name="Group 90"/>
            <p:cNvGrpSpPr>
              <a:grpSpLocks/>
            </p:cNvGrpSpPr>
            <p:nvPr/>
          </p:nvGrpSpPr>
          <p:grpSpPr bwMode="auto">
            <a:xfrm>
              <a:off x="7012338" y="4976813"/>
              <a:ext cx="1790700" cy="127000"/>
              <a:chOff x="3296" y="2416"/>
              <a:chExt cx="1128" cy="80"/>
            </a:xfrm>
          </p:grpSpPr>
          <p:sp>
            <p:nvSpPr>
              <p:cNvPr id="56357" name="Rectangle 91"/>
              <p:cNvSpPr>
                <a:spLocks noChangeArrowheads="1"/>
              </p:cNvSpPr>
              <p:nvPr/>
            </p:nvSpPr>
            <p:spPr bwMode="auto">
              <a:xfrm>
                <a:off x="3664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8" name="Rectangle 92"/>
              <p:cNvSpPr>
                <a:spLocks noChangeArrowheads="1"/>
              </p:cNvSpPr>
              <p:nvPr/>
            </p:nvSpPr>
            <p:spPr bwMode="auto">
              <a:xfrm>
                <a:off x="3296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9" name="Rectangle 93"/>
              <p:cNvSpPr>
                <a:spLocks noChangeArrowheads="1"/>
              </p:cNvSpPr>
              <p:nvPr/>
            </p:nvSpPr>
            <p:spPr bwMode="auto">
              <a:xfrm>
                <a:off x="396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0" name="Rectangle 94"/>
              <p:cNvSpPr>
                <a:spLocks noChangeArrowheads="1"/>
              </p:cNvSpPr>
              <p:nvPr/>
            </p:nvSpPr>
            <p:spPr bwMode="auto">
              <a:xfrm>
                <a:off x="4240" y="2416"/>
                <a:ext cx="184" cy="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54" name="Line 95"/>
            <p:cNvSpPr>
              <a:spLocks noChangeShapeType="1"/>
            </p:cNvSpPr>
            <p:nvPr/>
          </p:nvSpPr>
          <p:spPr bwMode="auto">
            <a:xfrm flipH="1" flipV="1">
              <a:off x="8418863" y="5867401"/>
              <a:ext cx="642938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355" name="Text Box 96"/>
            <p:cNvSpPr txBox="1">
              <a:spLocks noChangeArrowheads="1"/>
            </p:cNvSpPr>
            <p:nvPr/>
          </p:nvSpPr>
          <p:spPr bwMode="auto">
            <a:xfrm>
              <a:off x="9171339" y="5486400"/>
              <a:ext cx="1749197" cy="75713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shift register,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remembers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i="1">
                  <a:latin typeface="Arial" charset="0"/>
                </a:rPr>
                <a:t>last 2 branches</a:t>
              </a:r>
              <a:endParaRPr lang="en-GB" sz="1800" i="1">
                <a:latin typeface="Arial" charset="0"/>
              </a:endParaRPr>
            </a:p>
          </p:txBody>
        </p:sp>
        <p:sp>
          <p:nvSpPr>
            <p:cNvPr id="56356" name="AutoShape 97"/>
            <p:cNvSpPr>
              <a:spLocks/>
            </p:cNvSpPr>
            <p:nvPr/>
          </p:nvSpPr>
          <p:spPr bwMode="auto">
            <a:xfrm>
              <a:off x="9025288" y="5516563"/>
              <a:ext cx="215900" cy="684212"/>
            </a:xfrm>
            <a:prstGeom prst="leftBrace">
              <a:avLst>
                <a:gd name="adj1" fmla="val 26409"/>
                <a:gd name="adj2" fmla="val 51972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Branch Correlation: the General Scheme</a:t>
            </a:r>
            <a:endParaRPr lang="en-US" sz="4800"/>
          </a:p>
        </p:txBody>
      </p:sp>
      <p:sp>
        <p:nvSpPr>
          <p:cNvPr id="5734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4442E0F-3213-47F9-886A-32060F216FBF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0AFE4-CFA0-47DD-A8BE-AB44AEB11B7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587388" y="558924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Table size (usually n = 2):   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 baseline="-25000">
                <a:solidFill>
                  <a:schemeClr val="accent2"/>
                </a:solidFill>
                <a:latin typeface="Times" pitchFamily="18" charset="0"/>
              </a:rPr>
              <a:t>bits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= k *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a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+ 2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k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 * 2</a:t>
            </a:r>
            <a:r>
              <a:rPr lang="en-US" b="1" baseline="30000">
                <a:solidFill>
                  <a:schemeClr val="accent2"/>
                </a:solidFill>
                <a:latin typeface="Times" pitchFamily="18" charset="0"/>
              </a:rPr>
              <a:t>m 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*n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 mostly n = 2</a:t>
            </a:r>
          </a:p>
        </p:txBody>
      </p:sp>
      <p:sp>
        <p:nvSpPr>
          <p:cNvPr id="57351" name="Rectangle 57"/>
          <p:cNvSpPr>
            <a:spLocks noChangeArrowheads="1"/>
          </p:cNvSpPr>
          <p:nvPr/>
        </p:nvSpPr>
        <p:spPr bwMode="auto">
          <a:xfrm>
            <a:off x="3432175" y="4545013"/>
            <a:ext cx="3348038" cy="798512"/>
          </a:xfrm>
          <a:prstGeom prst="rect">
            <a:avLst/>
          </a:prstGeom>
          <a:solidFill>
            <a:srgbClr val="CCFF66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55"/>
          <p:cNvSpPr>
            <a:spLocks noChangeArrowheads="1"/>
          </p:cNvSpPr>
          <p:nvPr/>
        </p:nvSpPr>
        <p:spPr bwMode="auto">
          <a:xfrm>
            <a:off x="3432175" y="1704975"/>
            <a:ext cx="3348038" cy="2306638"/>
          </a:xfrm>
          <a:prstGeom prst="rect">
            <a:avLst/>
          </a:prstGeom>
          <a:solidFill>
            <a:srgbClr val="FFFF99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4"/>
          <p:cNvSpPr>
            <a:spLocks noChangeArrowheads="1"/>
          </p:cNvSpPr>
          <p:nvPr/>
        </p:nvSpPr>
        <p:spPr bwMode="auto">
          <a:xfrm>
            <a:off x="8167689" y="2503489"/>
            <a:ext cx="1062037" cy="1100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Arial" charset="0"/>
              </a:rPr>
              <a:t>n-bit 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saturating 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Up/Down</a:t>
            </a:r>
          </a:p>
          <a:p>
            <a:pPr algn="ctr" eaLnBrk="0" hangingPunct="0"/>
            <a:r>
              <a:rPr lang="en-US" sz="1400">
                <a:latin typeface="Arial" charset="0"/>
              </a:rPr>
              <a:t> Counter</a:t>
            </a:r>
          </a:p>
        </p:txBody>
      </p:sp>
      <p:sp>
        <p:nvSpPr>
          <p:cNvPr id="57354" name="Text Box 5"/>
          <p:cNvSpPr txBox="1">
            <a:spLocks noChangeArrowheads="1"/>
          </p:cNvSpPr>
          <p:nvPr/>
        </p:nvSpPr>
        <p:spPr bwMode="auto">
          <a:xfrm>
            <a:off x="9310689" y="3124200"/>
            <a:ext cx="1214437" cy="3365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6600"/>
                </a:solidFill>
                <a:latin typeface="Arial" charset="0"/>
              </a:rPr>
              <a:t>Prediction</a:t>
            </a:r>
          </a:p>
        </p:txBody>
      </p:sp>
      <p:sp>
        <p:nvSpPr>
          <p:cNvPr id="57355" name="Rectangle 7"/>
          <p:cNvSpPr>
            <a:spLocks noChangeArrowheads="1"/>
          </p:cNvSpPr>
          <p:nvPr/>
        </p:nvSpPr>
        <p:spPr bwMode="auto">
          <a:xfrm>
            <a:off x="424973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8"/>
          <p:cNvSpPr>
            <a:spLocks noChangeArrowheads="1"/>
          </p:cNvSpPr>
          <p:nvPr/>
        </p:nvSpPr>
        <p:spPr bwMode="auto">
          <a:xfrm>
            <a:off x="4413251" y="1828800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9"/>
          <p:cNvSpPr>
            <a:spLocks noChangeArrowheads="1"/>
          </p:cNvSpPr>
          <p:nvPr/>
        </p:nvSpPr>
        <p:spPr bwMode="auto">
          <a:xfrm>
            <a:off x="4575176" y="1828800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0"/>
          <p:cNvSpPr>
            <a:spLocks noChangeArrowheads="1"/>
          </p:cNvSpPr>
          <p:nvPr/>
        </p:nvSpPr>
        <p:spPr bwMode="auto">
          <a:xfrm>
            <a:off x="473868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1"/>
          <p:cNvSpPr>
            <a:spLocks noChangeArrowheads="1"/>
          </p:cNvSpPr>
          <p:nvPr/>
        </p:nvSpPr>
        <p:spPr bwMode="auto">
          <a:xfrm>
            <a:off x="5964238" y="1828800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12"/>
          <p:cNvSpPr>
            <a:spLocks noChangeArrowheads="1"/>
          </p:cNvSpPr>
          <p:nvPr/>
        </p:nvSpPr>
        <p:spPr bwMode="auto">
          <a:xfrm>
            <a:off x="6127751" y="1828800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3"/>
          <p:cNvSpPr>
            <a:spLocks noChangeArrowheads="1"/>
          </p:cNvSpPr>
          <p:nvPr/>
        </p:nvSpPr>
        <p:spPr bwMode="auto">
          <a:xfrm>
            <a:off x="6289676" y="1828800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14"/>
          <p:cNvSpPr>
            <a:spLocks noChangeArrowheads="1"/>
          </p:cNvSpPr>
          <p:nvPr/>
        </p:nvSpPr>
        <p:spPr bwMode="auto">
          <a:xfrm>
            <a:off x="4249738" y="1828800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5"/>
          <p:cNvSpPr>
            <a:spLocks noChangeShapeType="1"/>
          </p:cNvSpPr>
          <p:nvPr/>
        </p:nvSpPr>
        <p:spPr bwMode="auto">
          <a:xfrm>
            <a:off x="5146676" y="1917700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Rectangle 16"/>
          <p:cNvSpPr>
            <a:spLocks noChangeArrowheads="1"/>
          </p:cNvSpPr>
          <p:nvPr/>
        </p:nvSpPr>
        <p:spPr bwMode="auto">
          <a:xfrm>
            <a:off x="424973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17"/>
          <p:cNvSpPr>
            <a:spLocks noChangeArrowheads="1"/>
          </p:cNvSpPr>
          <p:nvPr/>
        </p:nvSpPr>
        <p:spPr bwMode="auto">
          <a:xfrm>
            <a:off x="4413251" y="2182813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18"/>
          <p:cNvSpPr>
            <a:spLocks noChangeArrowheads="1"/>
          </p:cNvSpPr>
          <p:nvPr/>
        </p:nvSpPr>
        <p:spPr bwMode="auto">
          <a:xfrm>
            <a:off x="4575176" y="2182813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19"/>
          <p:cNvSpPr>
            <a:spLocks noChangeArrowheads="1"/>
          </p:cNvSpPr>
          <p:nvPr/>
        </p:nvSpPr>
        <p:spPr bwMode="auto">
          <a:xfrm>
            <a:off x="473868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Rectangle 20"/>
          <p:cNvSpPr>
            <a:spLocks noChangeArrowheads="1"/>
          </p:cNvSpPr>
          <p:nvPr/>
        </p:nvSpPr>
        <p:spPr bwMode="auto">
          <a:xfrm>
            <a:off x="5964238" y="2182813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Rectangle 21"/>
          <p:cNvSpPr>
            <a:spLocks noChangeArrowheads="1"/>
          </p:cNvSpPr>
          <p:nvPr/>
        </p:nvSpPr>
        <p:spPr bwMode="auto">
          <a:xfrm>
            <a:off x="6127751" y="2182813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Rectangle 22"/>
          <p:cNvSpPr>
            <a:spLocks noChangeArrowheads="1"/>
          </p:cNvSpPr>
          <p:nvPr/>
        </p:nvSpPr>
        <p:spPr bwMode="auto">
          <a:xfrm>
            <a:off x="6289676" y="2182813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Rectangle 23"/>
          <p:cNvSpPr>
            <a:spLocks noChangeArrowheads="1"/>
          </p:cNvSpPr>
          <p:nvPr/>
        </p:nvSpPr>
        <p:spPr bwMode="auto">
          <a:xfrm>
            <a:off x="4249738" y="2182813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Line 24"/>
          <p:cNvSpPr>
            <a:spLocks noChangeShapeType="1"/>
          </p:cNvSpPr>
          <p:nvPr/>
        </p:nvSpPr>
        <p:spPr bwMode="auto">
          <a:xfrm>
            <a:off x="5146676" y="2271713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Rectangle 25"/>
          <p:cNvSpPr>
            <a:spLocks noChangeArrowheads="1"/>
          </p:cNvSpPr>
          <p:nvPr/>
        </p:nvSpPr>
        <p:spPr bwMode="auto">
          <a:xfrm>
            <a:off x="424973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Rectangle 26"/>
          <p:cNvSpPr>
            <a:spLocks noChangeArrowheads="1"/>
          </p:cNvSpPr>
          <p:nvPr/>
        </p:nvSpPr>
        <p:spPr bwMode="auto">
          <a:xfrm>
            <a:off x="4413251" y="3071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Rectangle 27"/>
          <p:cNvSpPr>
            <a:spLocks noChangeArrowheads="1"/>
          </p:cNvSpPr>
          <p:nvPr/>
        </p:nvSpPr>
        <p:spPr bwMode="auto">
          <a:xfrm>
            <a:off x="4575176" y="3071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Rectangle 28"/>
          <p:cNvSpPr>
            <a:spLocks noChangeArrowheads="1"/>
          </p:cNvSpPr>
          <p:nvPr/>
        </p:nvSpPr>
        <p:spPr bwMode="auto">
          <a:xfrm>
            <a:off x="473868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Rectangle 29"/>
          <p:cNvSpPr>
            <a:spLocks noChangeArrowheads="1"/>
          </p:cNvSpPr>
          <p:nvPr/>
        </p:nvSpPr>
        <p:spPr bwMode="auto">
          <a:xfrm>
            <a:off x="5964238" y="3071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Rectangle 30"/>
          <p:cNvSpPr>
            <a:spLocks noChangeArrowheads="1"/>
          </p:cNvSpPr>
          <p:nvPr/>
        </p:nvSpPr>
        <p:spPr bwMode="auto">
          <a:xfrm>
            <a:off x="6127751" y="3071813"/>
            <a:ext cx="161925" cy="26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Rectangle 31"/>
          <p:cNvSpPr>
            <a:spLocks noChangeArrowheads="1"/>
          </p:cNvSpPr>
          <p:nvPr/>
        </p:nvSpPr>
        <p:spPr bwMode="auto">
          <a:xfrm>
            <a:off x="6289676" y="3071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Rectangle 32"/>
          <p:cNvSpPr>
            <a:spLocks noChangeArrowheads="1"/>
          </p:cNvSpPr>
          <p:nvPr/>
        </p:nvSpPr>
        <p:spPr bwMode="auto">
          <a:xfrm>
            <a:off x="4249738" y="3071813"/>
            <a:ext cx="2203450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Line 33"/>
          <p:cNvSpPr>
            <a:spLocks noChangeShapeType="1"/>
          </p:cNvSpPr>
          <p:nvPr/>
        </p:nvSpPr>
        <p:spPr bwMode="auto">
          <a:xfrm>
            <a:off x="5146676" y="3159125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Rectangle 34"/>
          <p:cNvSpPr>
            <a:spLocks noChangeArrowheads="1"/>
          </p:cNvSpPr>
          <p:nvPr/>
        </p:nvSpPr>
        <p:spPr bwMode="auto">
          <a:xfrm>
            <a:off x="424973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Rectangle 35"/>
          <p:cNvSpPr>
            <a:spLocks noChangeArrowheads="1"/>
          </p:cNvSpPr>
          <p:nvPr/>
        </p:nvSpPr>
        <p:spPr bwMode="auto">
          <a:xfrm>
            <a:off x="4413251" y="3425825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Rectangle 36"/>
          <p:cNvSpPr>
            <a:spLocks noChangeArrowheads="1"/>
          </p:cNvSpPr>
          <p:nvPr/>
        </p:nvSpPr>
        <p:spPr bwMode="auto">
          <a:xfrm>
            <a:off x="4575176" y="3425825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Rectangle 37"/>
          <p:cNvSpPr>
            <a:spLocks noChangeArrowheads="1"/>
          </p:cNvSpPr>
          <p:nvPr/>
        </p:nvSpPr>
        <p:spPr bwMode="auto">
          <a:xfrm>
            <a:off x="473868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Rectangle 38"/>
          <p:cNvSpPr>
            <a:spLocks noChangeArrowheads="1"/>
          </p:cNvSpPr>
          <p:nvPr/>
        </p:nvSpPr>
        <p:spPr bwMode="auto">
          <a:xfrm>
            <a:off x="5964238" y="3425825"/>
            <a:ext cx="163512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Rectangle 39"/>
          <p:cNvSpPr>
            <a:spLocks noChangeArrowheads="1"/>
          </p:cNvSpPr>
          <p:nvPr/>
        </p:nvSpPr>
        <p:spPr bwMode="auto">
          <a:xfrm>
            <a:off x="6127751" y="3425825"/>
            <a:ext cx="16192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Rectangle 40"/>
          <p:cNvSpPr>
            <a:spLocks noChangeArrowheads="1"/>
          </p:cNvSpPr>
          <p:nvPr/>
        </p:nvSpPr>
        <p:spPr bwMode="auto">
          <a:xfrm>
            <a:off x="6289676" y="3425825"/>
            <a:ext cx="163513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9" name="Rectangle 41"/>
          <p:cNvSpPr>
            <a:spLocks noChangeArrowheads="1"/>
          </p:cNvSpPr>
          <p:nvPr/>
        </p:nvSpPr>
        <p:spPr bwMode="auto">
          <a:xfrm>
            <a:off x="4249738" y="3425825"/>
            <a:ext cx="22034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Line 42"/>
          <p:cNvSpPr>
            <a:spLocks noChangeShapeType="1"/>
          </p:cNvSpPr>
          <p:nvPr/>
        </p:nvSpPr>
        <p:spPr bwMode="auto">
          <a:xfrm>
            <a:off x="5146676" y="3514725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Rectangle 43"/>
          <p:cNvSpPr>
            <a:spLocks noChangeArrowheads="1"/>
          </p:cNvSpPr>
          <p:nvPr/>
        </p:nvSpPr>
        <p:spPr bwMode="auto">
          <a:xfrm>
            <a:off x="424973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Rectangle 44"/>
          <p:cNvSpPr>
            <a:spLocks noChangeArrowheads="1"/>
          </p:cNvSpPr>
          <p:nvPr/>
        </p:nvSpPr>
        <p:spPr bwMode="auto">
          <a:xfrm>
            <a:off x="4413251" y="4722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Rectangle 45"/>
          <p:cNvSpPr>
            <a:spLocks noChangeArrowheads="1"/>
          </p:cNvSpPr>
          <p:nvPr/>
        </p:nvSpPr>
        <p:spPr bwMode="auto">
          <a:xfrm>
            <a:off x="4575176" y="4722813"/>
            <a:ext cx="163513" cy="26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Rectangle 46"/>
          <p:cNvSpPr>
            <a:spLocks noChangeArrowheads="1"/>
          </p:cNvSpPr>
          <p:nvPr/>
        </p:nvSpPr>
        <p:spPr bwMode="auto">
          <a:xfrm>
            <a:off x="473868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Rectangle 47"/>
          <p:cNvSpPr>
            <a:spLocks noChangeArrowheads="1"/>
          </p:cNvSpPr>
          <p:nvPr/>
        </p:nvSpPr>
        <p:spPr bwMode="auto">
          <a:xfrm>
            <a:off x="5964238" y="4722813"/>
            <a:ext cx="163512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Rectangle 48"/>
          <p:cNvSpPr>
            <a:spLocks noChangeArrowheads="1"/>
          </p:cNvSpPr>
          <p:nvPr/>
        </p:nvSpPr>
        <p:spPr bwMode="auto">
          <a:xfrm>
            <a:off x="6127751" y="4722813"/>
            <a:ext cx="16192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Rectangle 49"/>
          <p:cNvSpPr>
            <a:spLocks noChangeArrowheads="1"/>
          </p:cNvSpPr>
          <p:nvPr/>
        </p:nvSpPr>
        <p:spPr bwMode="auto">
          <a:xfrm>
            <a:off x="6289676" y="4722813"/>
            <a:ext cx="163513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Rectangle 50"/>
          <p:cNvSpPr>
            <a:spLocks noChangeArrowheads="1"/>
          </p:cNvSpPr>
          <p:nvPr/>
        </p:nvSpPr>
        <p:spPr bwMode="auto">
          <a:xfrm>
            <a:off x="4249738" y="4722813"/>
            <a:ext cx="2203450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Line 51"/>
          <p:cNvSpPr>
            <a:spLocks noChangeShapeType="1"/>
          </p:cNvSpPr>
          <p:nvPr/>
        </p:nvSpPr>
        <p:spPr bwMode="auto">
          <a:xfrm>
            <a:off x="5146676" y="4811713"/>
            <a:ext cx="409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Line 52"/>
          <p:cNvSpPr>
            <a:spLocks noChangeShapeType="1"/>
          </p:cNvSpPr>
          <p:nvPr/>
        </p:nvSpPr>
        <p:spPr bwMode="auto">
          <a:xfrm flipV="1">
            <a:off x="6289675" y="2503489"/>
            <a:ext cx="22860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Line 53"/>
          <p:cNvSpPr>
            <a:spLocks noChangeShapeType="1"/>
          </p:cNvSpPr>
          <p:nvPr/>
        </p:nvSpPr>
        <p:spPr bwMode="auto">
          <a:xfrm>
            <a:off x="6289675" y="3336926"/>
            <a:ext cx="22860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Line 54"/>
          <p:cNvSpPr>
            <a:spLocks noChangeShapeType="1"/>
          </p:cNvSpPr>
          <p:nvPr/>
        </p:nvSpPr>
        <p:spPr bwMode="auto">
          <a:xfrm>
            <a:off x="9229726" y="3124200"/>
            <a:ext cx="652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Text Box 56"/>
          <p:cNvSpPr txBox="1">
            <a:spLocks noChangeArrowheads="1"/>
          </p:cNvSpPr>
          <p:nvPr/>
        </p:nvSpPr>
        <p:spPr bwMode="auto">
          <a:xfrm>
            <a:off x="1636713" y="3398838"/>
            <a:ext cx="1714500" cy="3048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CC6600"/>
                </a:solidFill>
                <a:latin typeface="Arial" charset="0"/>
              </a:rPr>
              <a:t>Branch Address</a:t>
            </a:r>
            <a:endParaRPr lang="en-US" sz="140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57404" name="Line 58"/>
          <p:cNvSpPr>
            <a:spLocks noChangeShapeType="1"/>
          </p:cNvSpPr>
          <p:nvPr/>
        </p:nvSpPr>
        <p:spPr bwMode="auto">
          <a:xfrm>
            <a:off x="5310189" y="3336925"/>
            <a:ext cx="4079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59"/>
          <p:cNvSpPr>
            <a:spLocks noChangeShapeType="1"/>
          </p:cNvSpPr>
          <p:nvPr/>
        </p:nvSpPr>
        <p:spPr bwMode="auto">
          <a:xfrm rot="-5400000">
            <a:off x="5170488" y="2760663"/>
            <a:ext cx="4445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Text Box 60"/>
          <p:cNvSpPr txBox="1">
            <a:spLocks noChangeArrowheads="1"/>
          </p:cNvSpPr>
          <p:nvPr/>
        </p:nvSpPr>
        <p:spPr bwMode="auto">
          <a:xfrm>
            <a:off x="4167188" y="3746500"/>
            <a:ext cx="24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0</a:t>
            </a:r>
          </a:p>
        </p:txBody>
      </p:sp>
      <p:sp>
        <p:nvSpPr>
          <p:cNvPr id="57407" name="Text Box 61"/>
          <p:cNvSpPr txBox="1">
            <a:spLocks noChangeArrowheads="1"/>
          </p:cNvSpPr>
          <p:nvPr/>
        </p:nvSpPr>
        <p:spPr bwMode="auto">
          <a:xfrm>
            <a:off x="4330701" y="37465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57408" name="Text Box 62"/>
          <p:cNvSpPr txBox="1">
            <a:spLocks noChangeArrowheads="1"/>
          </p:cNvSpPr>
          <p:nvPr/>
        </p:nvSpPr>
        <p:spPr bwMode="auto">
          <a:xfrm>
            <a:off x="6289675" y="37465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2</a:t>
            </a:r>
            <a:r>
              <a:rPr lang="en-US" sz="1400" baseline="30000">
                <a:latin typeface="Arial" charset="0"/>
              </a:rPr>
              <a:t>k</a:t>
            </a:r>
            <a:r>
              <a:rPr lang="en-US" sz="1200">
                <a:latin typeface="Arial" charset="0"/>
              </a:rPr>
              <a:t>-1</a:t>
            </a:r>
          </a:p>
        </p:txBody>
      </p:sp>
      <p:sp>
        <p:nvSpPr>
          <p:cNvPr id="57409" name="Text Box 63"/>
          <p:cNvSpPr txBox="1">
            <a:spLocks noChangeArrowheads="1"/>
          </p:cNvSpPr>
          <p:nvPr/>
        </p:nvSpPr>
        <p:spPr bwMode="auto">
          <a:xfrm>
            <a:off x="4003676" y="3425825"/>
            <a:ext cx="246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0</a:t>
            </a:r>
          </a:p>
        </p:txBody>
      </p:sp>
      <p:sp>
        <p:nvSpPr>
          <p:cNvPr id="57410" name="Text Box 64"/>
          <p:cNvSpPr txBox="1">
            <a:spLocks noChangeArrowheads="1"/>
          </p:cNvSpPr>
          <p:nvPr/>
        </p:nvSpPr>
        <p:spPr bwMode="auto">
          <a:xfrm>
            <a:off x="4003676" y="3071814"/>
            <a:ext cx="246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57411" name="Text Box 65"/>
          <p:cNvSpPr txBox="1">
            <a:spLocks noChangeArrowheads="1"/>
          </p:cNvSpPr>
          <p:nvPr/>
        </p:nvSpPr>
        <p:spPr bwMode="auto">
          <a:xfrm>
            <a:off x="3678238" y="18288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2</a:t>
            </a:r>
            <a:r>
              <a:rPr lang="en-US" sz="1400" baseline="30000">
                <a:latin typeface="Arial" charset="0"/>
              </a:rPr>
              <a:t>m</a:t>
            </a:r>
            <a:r>
              <a:rPr lang="en-US" sz="1200">
                <a:latin typeface="Arial" charset="0"/>
              </a:rPr>
              <a:t>-1</a:t>
            </a:r>
          </a:p>
        </p:txBody>
      </p:sp>
      <p:sp>
        <p:nvSpPr>
          <p:cNvPr id="57412" name="Text Box 66"/>
          <p:cNvSpPr txBox="1">
            <a:spLocks noChangeArrowheads="1"/>
          </p:cNvSpPr>
          <p:nvPr/>
        </p:nvSpPr>
        <p:spPr bwMode="auto">
          <a:xfrm>
            <a:off x="6780214" y="4722814"/>
            <a:ext cx="2693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Branch History Table (BHT)</a:t>
            </a:r>
          </a:p>
        </p:txBody>
      </p:sp>
      <p:sp>
        <p:nvSpPr>
          <p:cNvPr id="57413" name="Line 67"/>
          <p:cNvSpPr>
            <a:spLocks noChangeShapeType="1"/>
          </p:cNvSpPr>
          <p:nvPr/>
        </p:nvSpPr>
        <p:spPr bwMode="auto">
          <a:xfrm>
            <a:off x="2536825" y="3722689"/>
            <a:ext cx="89535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Line 68"/>
          <p:cNvSpPr>
            <a:spLocks noChangeShapeType="1"/>
          </p:cNvSpPr>
          <p:nvPr/>
        </p:nvSpPr>
        <p:spPr bwMode="auto">
          <a:xfrm flipH="1">
            <a:off x="2968626" y="4264025"/>
            <a:ext cx="163513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5" name="Text Box 69"/>
          <p:cNvSpPr txBox="1">
            <a:spLocks noChangeArrowheads="1"/>
          </p:cNvSpPr>
          <p:nvPr/>
        </p:nvSpPr>
        <p:spPr bwMode="auto">
          <a:xfrm>
            <a:off x="2698750" y="4278313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a</a:t>
            </a:r>
          </a:p>
        </p:txBody>
      </p:sp>
      <p:sp>
        <p:nvSpPr>
          <p:cNvPr id="57416" name="Line 70"/>
          <p:cNvSpPr>
            <a:spLocks noChangeShapeType="1"/>
          </p:cNvSpPr>
          <p:nvPr/>
        </p:nvSpPr>
        <p:spPr bwMode="auto">
          <a:xfrm flipV="1">
            <a:off x="4657726" y="4011613"/>
            <a:ext cx="1306513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7" name="Line 71"/>
          <p:cNvSpPr>
            <a:spLocks noChangeShapeType="1"/>
          </p:cNvSpPr>
          <p:nvPr/>
        </p:nvSpPr>
        <p:spPr bwMode="auto">
          <a:xfrm>
            <a:off x="5310188" y="4278313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Text Box 72"/>
          <p:cNvSpPr txBox="1">
            <a:spLocks noChangeArrowheads="1"/>
          </p:cNvSpPr>
          <p:nvPr/>
        </p:nvSpPr>
        <p:spPr bwMode="auto">
          <a:xfrm>
            <a:off x="5637214" y="4189413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k</a:t>
            </a:r>
          </a:p>
        </p:txBody>
      </p:sp>
      <p:sp>
        <p:nvSpPr>
          <p:cNvPr id="57419" name="Line 73"/>
          <p:cNvSpPr>
            <a:spLocks noChangeShapeType="1"/>
          </p:cNvSpPr>
          <p:nvPr/>
        </p:nvSpPr>
        <p:spPr bwMode="auto">
          <a:xfrm flipV="1">
            <a:off x="2535239" y="2592388"/>
            <a:ext cx="896937" cy="798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20" name="Line 74"/>
          <p:cNvSpPr>
            <a:spLocks noChangeShapeType="1"/>
          </p:cNvSpPr>
          <p:nvPr/>
        </p:nvSpPr>
        <p:spPr bwMode="auto">
          <a:xfrm>
            <a:off x="2860676" y="2947988"/>
            <a:ext cx="163513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21" name="Text Box 75"/>
          <p:cNvSpPr txBox="1">
            <a:spLocks noChangeArrowheads="1"/>
          </p:cNvSpPr>
          <p:nvPr/>
        </p:nvSpPr>
        <p:spPr bwMode="auto">
          <a:xfrm>
            <a:off x="2535239" y="268128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</a:t>
            </a:r>
          </a:p>
        </p:txBody>
      </p:sp>
      <p:sp>
        <p:nvSpPr>
          <p:cNvPr id="57422" name="Text Box 76"/>
          <p:cNvSpPr txBox="1">
            <a:spLocks noChangeArrowheads="1"/>
          </p:cNvSpPr>
          <p:nvPr/>
        </p:nvSpPr>
        <p:spPr bwMode="auto">
          <a:xfrm>
            <a:off x="6780214" y="1527175"/>
            <a:ext cx="2693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Pattern History Table</a:t>
            </a:r>
          </a:p>
        </p:txBody>
      </p:sp>
      <p:sp>
        <p:nvSpPr>
          <p:cNvPr id="57423" name="Text Box 77"/>
          <p:cNvSpPr txBox="1">
            <a:spLocks noChangeArrowheads="1"/>
          </p:cNvSpPr>
          <p:nvPr/>
        </p:nvSpPr>
        <p:spPr bwMode="auto">
          <a:xfrm>
            <a:off x="659396" y="1088740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 4 parameters: (a, k, m,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A9586C-17A7-4247-96EC-B6BCBE8829F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F6F06-A88E-4718-BFDB-9BC93746A4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 varieties</a:t>
            </a:r>
          </a:p>
        </p:txBody>
      </p:sp>
      <p:sp>
        <p:nvSpPr>
          <p:cNvPr id="409604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GA</a:t>
            </a:r>
            <a:r>
              <a:rPr lang="en-US" sz="2800"/>
              <a:t>: Global history, </a:t>
            </a:r>
            <a:r>
              <a:rPr lang="en-US" b="1"/>
              <a:t>a</a:t>
            </a:r>
            <a:r>
              <a:rPr lang="en-US" sz="2800"/>
              <a:t> = 0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only one (global) history register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 correlation is with previously executed branches (often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different</a:t>
            </a:r>
            <a:r>
              <a:rPr lang="en-US" sz="2400">
                <a:sym typeface="Symbol" pitchFamily="18" charset="2"/>
              </a:rPr>
              <a:t> branches)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Variant: </a:t>
            </a:r>
            <a:r>
              <a:rPr lang="en-US" sz="2400">
                <a:solidFill>
                  <a:schemeClr val="accent2"/>
                </a:solidFill>
              </a:rPr>
              <a:t>Gshare</a:t>
            </a:r>
            <a:r>
              <a:rPr lang="en-US" sz="2400"/>
              <a:t> (Scott McFarling’93): GA which takes logic OR of PC address bits and branch history bits</a:t>
            </a:r>
          </a:p>
          <a:p>
            <a:pPr marL="990600" lvl="1" indent="-533400" eaLnBrk="1" hangingPunct="1">
              <a:buFontTx/>
              <a:buChar char="•"/>
            </a:pPr>
            <a:endParaRPr lang="en-US" sz="2400">
              <a:sym typeface="Symbol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PA</a:t>
            </a:r>
            <a:r>
              <a:rPr lang="en-US" sz="2800"/>
              <a:t>: Per address history, </a:t>
            </a:r>
            <a:r>
              <a:rPr lang="en-US" b="1"/>
              <a:t>a</a:t>
            </a:r>
            <a:r>
              <a:rPr lang="en-US" sz="2800"/>
              <a:t> &gt; 0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if </a:t>
            </a:r>
            <a:r>
              <a:rPr lang="en-US" sz="3200" b="1"/>
              <a:t>a</a:t>
            </a:r>
            <a:r>
              <a:rPr lang="en-US" sz="2400"/>
              <a:t> large almost each branch has a separate history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/>
              <a:t>so we correlate with the previous outcomes of the </a:t>
            </a:r>
            <a:r>
              <a:rPr lang="en-US" sz="2400">
                <a:solidFill>
                  <a:schemeClr val="accent2"/>
                </a:solidFill>
              </a:rPr>
              <a:t>same</a:t>
            </a:r>
            <a:r>
              <a:rPr lang="en-US" sz="2400"/>
              <a:t> branch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381" y="224644"/>
            <a:ext cx="11379200" cy="144016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Accuracy, taking the best combination of parameters </a:t>
            </a:r>
            <a:r>
              <a:rPr lang="en-US" sz="3600">
                <a:solidFill>
                  <a:srgbClr val="008000"/>
                </a:solidFill>
              </a:rPr>
              <a:t>(a, k, m, n)</a:t>
            </a:r>
            <a:r>
              <a:rPr lang="en-US" sz="3600"/>
              <a:t> </a:t>
            </a:r>
            <a:r>
              <a:rPr lang="en-US" sz="3600"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5939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C09D197-9C37-4AAF-B4E9-0D4A8AF710A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CB93-D03F-4CF9-8D9F-9D270490AC1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03512" y="1988839"/>
            <a:ext cx="8388932" cy="4689929"/>
            <a:chOff x="2184400" y="1582738"/>
            <a:chExt cx="7848600" cy="4387850"/>
          </a:xfrm>
        </p:grpSpPr>
        <p:sp>
          <p:nvSpPr>
            <p:cNvPr id="59398" name="Line 3"/>
            <p:cNvSpPr>
              <a:spLocks noChangeShapeType="1"/>
            </p:cNvSpPr>
            <p:nvPr/>
          </p:nvSpPr>
          <p:spPr bwMode="auto">
            <a:xfrm>
              <a:off x="3251200" y="5284788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Line 4"/>
            <p:cNvSpPr>
              <a:spLocks noChangeShapeType="1"/>
            </p:cNvSpPr>
            <p:nvPr/>
          </p:nvSpPr>
          <p:spPr bwMode="auto">
            <a:xfrm flipV="1">
              <a:off x="3251200" y="1582738"/>
              <a:ext cx="0" cy="3702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6985000" y="5634038"/>
              <a:ext cx="2667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Predictor Size (bytes)</a:t>
              </a:r>
            </a:p>
          </p:txBody>
        </p:sp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>
              <a:off x="34036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64</a:t>
              </a:r>
            </a:p>
          </p:txBody>
        </p:sp>
        <p:sp>
          <p:nvSpPr>
            <p:cNvPr id="59402" name="Line 7"/>
            <p:cNvSpPr>
              <a:spLocks noChangeShapeType="1"/>
            </p:cNvSpPr>
            <p:nvPr/>
          </p:nvSpPr>
          <p:spPr bwMode="auto">
            <a:xfrm>
              <a:off x="3632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8"/>
            <p:cNvSpPr>
              <a:spLocks noChangeShapeType="1"/>
            </p:cNvSpPr>
            <p:nvPr/>
          </p:nvSpPr>
          <p:spPr bwMode="auto">
            <a:xfrm>
              <a:off x="4089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9"/>
            <p:cNvSpPr>
              <a:spLocks noChangeShapeType="1"/>
            </p:cNvSpPr>
            <p:nvPr/>
          </p:nvSpPr>
          <p:spPr bwMode="auto">
            <a:xfrm>
              <a:off x="45466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Line 10"/>
            <p:cNvSpPr>
              <a:spLocks noChangeShapeType="1"/>
            </p:cNvSpPr>
            <p:nvPr/>
          </p:nvSpPr>
          <p:spPr bwMode="auto">
            <a:xfrm>
              <a:off x="50038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Line 11"/>
            <p:cNvSpPr>
              <a:spLocks noChangeShapeType="1"/>
            </p:cNvSpPr>
            <p:nvPr/>
          </p:nvSpPr>
          <p:spPr bwMode="auto">
            <a:xfrm>
              <a:off x="54610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Line 12"/>
            <p:cNvSpPr>
              <a:spLocks noChangeShapeType="1"/>
            </p:cNvSpPr>
            <p:nvPr/>
          </p:nvSpPr>
          <p:spPr bwMode="auto">
            <a:xfrm>
              <a:off x="5918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>
              <a:off x="6375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4"/>
            <p:cNvSpPr>
              <a:spLocks noChangeShapeType="1"/>
            </p:cNvSpPr>
            <p:nvPr/>
          </p:nvSpPr>
          <p:spPr bwMode="auto">
            <a:xfrm>
              <a:off x="68326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Line 15"/>
            <p:cNvSpPr>
              <a:spLocks noChangeShapeType="1"/>
            </p:cNvSpPr>
            <p:nvPr/>
          </p:nvSpPr>
          <p:spPr bwMode="auto">
            <a:xfrm>
              <a:off x="72898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16"/>
            <p:cNvSpPr>
              <a:spLocks noChangeShapeType="1"/>
            </p:cNvSpPr>
            <p:nvPr/>
          </p:nvSpPr>
          <p:spPr bwMode="auto">
            <a:xfrm>
              <a:off x="77470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Line 17"/>
            <p:cNvSpPr>
              <a:spLocks noChangeShapeType="1"/>
            </p:cNvSpPr>
            <p:nvPr/>
          </p:nvSpPr>
          <p:spPr bwMode="auto">
            <a:xfrm>
              <a:off x="82042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Line 18"/>
            <p:cNvSpPr>
              <a:spLocks noChangeShapeType="1"/>
            </p:cNvSpPr>
            <p:nvPr/>
          </p:nvSpPr>
          <p:spPr bwMode="auto">
            <a:xfrm>
              <a:off x="8661400" y="5176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Text Box 19"/>
            <p:cNvSpPr txBox="1">
              <a:spLocks noChangeArrowheads="1"/>
            </p:cNvSpPr>
            <p:nvPr/>
          </p:nvSpPr>
          <p:spPr bwMode="auto">
            <a:xfrm>
              <a:off x="38608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128</a:t>
              </a:r>
            </a:p>
          </p:txBody>
        </p:sp>
        <p:sp>
          <p:nvSpPr>
            <p:cNvPr id="59415" name="Line 20"/>
            <p:cNvSpPr>
              <a:spLocks noChangeShapeType="1"/>
            </p:cNvSpPr>
            <p:nvPr/>
          </p:nvSpPr>
          <p:spPr bwMode="auto">
            <a:xfrm rot="-5400000">
              <a:off x="3251200" y="49482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1"/>
            <p:cNvSpPr>
              <a:spLocks noChangeShapeType="1"/>
            </p:cNvSpPr>
            <p:nvPr/>
          </p:nvSpPr>
          <p:spPr bwMode="auto">
            <a:xfrm rot="-5400000">
              <a:off x="3251200" y="43386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2"/>
            <p:cNvSpPr>
              <a:spLocks noChangeShapeType="1"/>
            </p:cNvSpPr>
            <p:nvPr/>
          </p:nvSpPr>
          <p:spPr bwMode="auto">
            <a:xfrm rot="-5400000">
              <a:off x="3251200" y="3652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3"/>
            <p:cNvSpPr>
              <a:spLocks noChangeShapeType="1"/>
            </p:cNvSpPr>
            <p:nvPr/>
          </p:nvSpPr>
          <p:spPr bwMode="auto">
            <a:xfrm rot="-5400000">
              <a:off x="3251200" y="30432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Line 24"/>
            <p:cNvSpPr>
              <a:spLocks noChangeShapeType="1"/>
            </p:cNvSpPr>
            <p:nvPr/>
          </p:nvSpPr>
          <p:spPr bwMode="auto">
            <a:xfrm rot="-5400000">
              <a:off x="3251200" y="2357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Text Box 25"/>
            <p:cNvSpPr txBox="1">
              <a:spLocks noChangeArrowheads="1"/>
            </p:cNvSpPr>
            <p:nvPr/>
          </p:nvSpPr>
          <p:spPr bwMode="auto">
            <a:xfrm rot="-5400000">
              <a:off x="713581" y="3474244"/>
              <a:ext cx="3278188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Branch Prediction Accuracy (%)</a:t>
              </a:r>
            </a:p>
          </p:txBody>
        </p:sp>
        <p:sp>
          <p:nvSpPr>
            <p:cNvPr id="59421" name="Line 26"/>
            <p:cNvSpPr>
              <a:spLocks noChangeShapeType="1"/>
            </p:cNvSpPr>
            <p:nvPr/>
          </p:nvSpPr>
          <p:spPr bwMode="auto">
            <a:xfrm rot="-5400000">
              <a:off x="3251200" y="17478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Text Box 27"/>
            <p:cNvSpPr txBox="1">
              <a:spLocks noChangeArrowheads="1"/>
            </p:cNvSpPr>
            <p:nvPr/>
          </p:nvSpPr>
          <p:spPr bwMode="auto">
            <a:xfrm>
              <a:off x="43180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256</a:t>
              </a:r>
            </a:p>
          </p:txBody>
        </p:sp>
        <p:sp>
          <p:nvSpPr>
            <p:cNvPr id="59423" name="Text Box 28"/>
            <p:cNvSpPr txBox="1">
              <a:spLocks noChangeArrowheads="1"/>
            </p:cNvSpPr>
            <p:nvPr/>
          </p:nvSpPr>
          <p:spPr bwMode="auto">
            <a:xfrm>
              <a:off x="47752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1K</a:t>
              </a:r>
            </a:p>
          </p:txBody>
        </p:sp>
        <p:sp>
          <p:nvSpPr>
            <p:cNvPr id="59424" name="Text Box 29"/>
            <p:cNvSpPr txBox="1">
              <a:spLocks noChangeArrowheads="1"/>
            </p:cNvSpPr>
            <p:nvPr/>
          </p:nvSpPr>
          <p:spPr bwMode="auto">
            <a:xfrm>
              <a:off x="52324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2K</a:t>
              </a:r>
            </a:p>
          </p:txBody>
        </p:sp>
        <p:sp>
          <p:nvSpPr>
            <p:cNvPr id="59425" name="Text Box 30"/>
            <p:cNvSpPr txBox="1">
              <a:spLocks noChangeArrowheads="1"/>
            </p:cNvSpPr>
            <p:nvPr/>
          </p:nvSpPr>
          <p:spPr bwMode="auto">
            <a:xfrm>
              <a:off x="5689600" y="5360988"/>
              <a:ext cx="5334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4K</a:t>
              </a:r>
            </a:p>
          </p:txBody>
        </p:sp>
        <p:sp>
          <p:nvSpPr>
            <p:cNvPr id="59426" name="Text Box 31"/>
            <p:cNvSpPr txBox="1">
              <a:spLocks noChangeArrowheads="1"/>
            </p:cNvSpPr>
            <p:nvPr/>
          </p:nvSpPr>
          <p:spPr bwMode="auto">
            <a:xfrm>
              <a:off x="6146800" y="5360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8K</a:t>
              </a:r>
            </a:p>
          </p:txBody>
        </p:sp>
        <p:sp>
          <p:nvSpPr>
            <p:cNvPr id="59427" name="Text Box 32"/>
            <p:cNvSpPr txBox="1">
              <a:spLocks noChangeArrowheads="1"/>
            </p:cNvSpPr>
            <p:nvPr/>
          </p:nvSpPr>
          <p:spPr bwMode="auto">
            <a:xfrm>
              <a:off x="6527800" y="5360988"/>
              <a:ext cx="6096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16K</a:t>
              </a:r>
            </a:p>
          </p:txBody>
        </p:sp>
        <p:sp>
          <p:nvSpPr>
            <p:cNvPr id="59428" name="Text Box 33"/>
            <p:cNvSpPr txBox="1">
              <a:spLocks noChangeArrowheads="1"/>
            </p:cNvSpPr>
            <p:nvPr/>
          </p:nvSpPr>
          <p:spPr bwMode="auto">
            <a:xfrm>
              <a:off x="6985000" y="5360988"/>
              <a:ext cx="6858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32K</a:t>
              </a:r>
            </a:p>
          </p:txBody>
        </p:sp>
        <p:sp>
          <p:nvSpPr>
            <p:cNvPr id="59429" name="Text Box 34"/>
            <p:cNvSpPr txBox="1">
              <a:spLocks noChangeArrowheads="1"/>
            </p:cNvSpPr>
            <p:nvPr/>
          </p:nvSpPr>
          <p:spPr bwMode="auto">
            <a:xfrm>
              <a:off x="7518400" y="5360988"/>
              <a:ext cx="6858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64K</a:t>
              </a:r>
            </a:p>
          </p:txBody>
        </p:sp>
        <p:sp>
          <p:nvSpPr>
            <p:cNvPr id="59430" name="Line 35"/>
            <p:cNvSpPr>
              <a:spLocks noChangeShapeType="1"/>
            </p:cNvSpPr>
            <p:nvPr/>
          </p:nvSpPr>
          <p:spPr bwMode="auto">
            <a:xfrm rot="-5400000">
              <a:off x="3251200" y="46751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6"/>
            <p:cNvSpPr>
              <a:spLocks noChangeShapeType="1"/>
            </p:cNvSpPr>
            <p:nvPr/>
          </p:nvSpPr>
          <p:spPr bwMode="auto">
            <a:xfrm rot="-5400000">
              <a:off x="3251200" y="3989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Line 37"/>
            <p:cNvSpPr>
              <a:spLocks noChangeShapeType="1"/>
            </p:cNvSpPr>
            <p:nvPr/>
          </p:nvSpPr>
          <p:spPr bwMode="auto">
            <a:xfrm rot="-5400000">
              <a:off x="3251200" y="33797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38"/>
            <p:cNvSpPr>
              <a:spLocks noChangeShapeType="1"/>
            </p:cNvSpPr>
            <p:nvPr/>
          </p:nvSpPr>
          <p:spPr bwMode="auto">
            <a:xfrm rot="-5400000">
              <a:off x="3251200" y="26939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Line 39"/>
            <p:cNvSpPr>
              <a:spLocks noChangeShapeType="1"/>
            </p:cNvSpPr>
            <p:nvPr/>
          </p:nvSpPr>
          <p:spPr bwMode="auto">
            <a:xfrm rot="-5400000">
              <a:off x="3251200" y="2084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Text Box 40"/>
            <p:cNvSpPr txBox="1">
              <a:spLocks noChangeArrowheads="1"/>
            </p:cNvSpPr>
            <p:nvPr/>
          </p:nvSpPr>
          <p:spPr bwMode="auto">
            <a:xfrm>
              <a:off x="2794000" y="48275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89</a:t>
              </a:r>
            </a:p>
          </p:txBody>
        </p:sp>
        <p:sp>
          <p:nvSpPr>
            <p:cNvPr id="59436" name="Text Box 41"/>
            <p:cNvSpPr txBox="1">
              <a:spLocks noChangeArrowheads="1"/>
            </p:cNvSpPr>
            <p:nvPr/>
          </p:nvSpPr>
          <p:spPr bwMode="auto">
            <a:xfrm>
              <a:off x="2794000" y="4294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91</a:t>
              </a:r>
            </a:p>
          </p:txBody>
        </p:sp>
        <p:sp>
          <p:nvSpPr>
            <p:cNvPr id="59437" name="Text Box 42"/>
            <p:cNvSpPr txBox="1">
              <a:spLocks noChangeArrowheads="1"/>
            </p:cNvSpPr>
            <p:nvPr/>
          </p:nvSpPr>
          <p:spPr bwMode="auto">
            <a:xfrm>
              <a:off x="2794000" y="29987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95</a:t>
              </a:r>
            </a:p>
          </p:txBody>
        </p:sp>
        <p:sp>
          <p:nvSpPr>
            <p:cNvPr id="59438" name="Text Box 43"/>
            <p:cNvSpPr txBox="1">
              <a:spLocks noChangeArrowheads="1"/>
            </p:cNvSpPr>
            <p:nvPr/>
          </p:nvSpPr>
          <p:spPr bwMode="auto">
            <a:xfrm>
              <a:off x="2794000" y="26177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96</a:t>
              </a:r>
            </a:p>
          </p:txBody>
        </p:sp>
        <p:sp>
          <p:nvSpPr>
            <p:cNvPr id="59439" name="Text Box 44"/>
            <p:cNvSpPr txBox="1">
              <a:spLocks noChangeArrowheads="1"/>
            </p:cNvSpPr>
            <p:nvPr/>
          </p:nvSpPr>
          <p:spPr bwMode="auto">
            <a:xfrm>
              <a:off x="2794000" y="23129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97</a:t>
              </a:r>
            </a:p>
          </p:txBody>
        </p:sp>
        <p:sp>
          <p:nvSpPr>
            <p:cNvPr id="59440" name="Text Box 45"/>
            <p:cNvSpPr txBox="1">
              <a:spLocks noChangeArrowheads="1"/>
            </p:cNvSpPr>
            <p:nvPr/>
          </p:nvSpPr>
          <p:spPr bwMode="auto">
            <a:xfrm>
              <a:off x="2794000" y="2008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98</a:t>
              </a:r>
            </a:p>
          </p:txBody>
        </p:sp>
        <p:sp>
          <p:nvSpPr>
            <p:cNvPr id="59441" name="Text Box 46"/>
            <p:cNvSpPr txBox="1">
              <a:spLocks noChangeArrowheads="1"/>
            </p:cNvSpPr>
            <p:nvPr/>
          </p:nvSpPr>
          <p:spPr bwMode="auto">
            <a:xfrm>
              <a:off x="2794000" y="39131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92</a:t>
              </a:r>
            </a:p>
          </p:txBody>
        </p:sp>
        <p:sp>
          <p:nvSpPr>
            <p:cNvPr id="59442" name="Text Box 47"/>
            <p:cNvSpPr txBox="1">
              <a:spLocks noChangeArrowheads="1"/>
            </p:cNvSpPr>
            <p:nvPr/>
          </p:nvSpPr>
          <p:spPr bwMode="auto">
            <a:xfrm>
              <a:off x="2794000" y="36083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93</a:t>
              </a:r>
            </a:p>
          </p:txBody>
        </p:sp>
        <p:sp>
          <p:nvSpPr>
            <p:cNvPr id="59443" name="Text Box 48"/>
            <p:cNvSpPr txBox="1">
              <a:spLocks noChangeArrowheads="1"/>
            </p:cNvSpPr>
            <p:nvPr/>
          </p:nvSpPr>
          <p:spPr bwMode="auto">
            <a:xfrm>
              <a:off x="2794000" y="3303588"/>
              <a:ext cx="45720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94</a:t>
              </a:r>
            </a:p>
          </p:txBody>
        </p:sp>
        <p:sp>
          <p:nvSpPr>
            <p:cNvPr id="59444" name="Line 49"/>
            <p:cNvSpPr>
              <a:spLocks noChangeShapeType="1"/>
            </p:cNvSpPr>
            <p:nvPr/>
          </p:nvSpPr>
          <p:spPr bwMode="auto">
            <a:xfrm flipV="1">
              <a:off x="3479800" y="3303588"/>
              <a:ext cx="990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50"/>
            <p:cNvGrpSpPr>
              <a:grpSpLocks/>
            </p:cNvGrpSpPr>
            <p:nvPr/>
          </p:nvGrpSpPr>
          <p:grpSpPr bwMode="auto">
            <a:xfrm>
              <a:off x="3251200" y="2454276"/>
              <a:ext cx="4419600" cy="2525713"/>
              <a:chOff x="1152" y="1385"/>
              <a:chExt cx="2784" cy="1591"/>
            </a:xfrm>
          </p:grpSpPr>
          <p:sp>
            <p:nvSpPr>
              <p:cNvPr id="59467" name="Line 51"/>
              <p:cNvSpPr>
                <a:spLocks noChangeShapeType="1"/>
              </p:cNvSpPr>
              <p:nvPr/>
            </p:nvSpPr>
            <p:spPr bwMode="auto">
              <a:xfrm flipV="1">
                <a:off x="1152" y="2544"/>
                <a:ext cx="144" cy="432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8" name="Line 52"/>
              <p:cNvSpPr>
                <a:spLocks noChangeShapeType="1"/>
              </p:cNvSpPr>
              <p:nvPr/>
            </p:nvSpPr>
            <p:spPr bwMode="auto">
              <a:xfrm flipV="1">
                <a:off x="1920" y="1632"/>
                <a:ext cx="336" cy="28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9" name="Line 53"/>
              <p:cNvSpPr>
                <a:spLocks noChangeShapeType="1"/>
              </p:cNvSpPr>
              <p:nvPr/>
            </p:nvSpPr>
            <p:spPr bwMode="auto">
              <a:xfrm flipV="1">
                <a:off x="2256" y="1440"/>
                <a:ext cx="576" cy="192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0" name="Line 54"/>
              <p:cNvSpPr>
                <a:spLocks noChangeShapeType="1"/>
              </p:cNvSpPr>
              <p:nvPr/>
            </p:nvSpPr>
            <p:spPr bwMode="auto">
              <a:xfrm flipV="1">
                <a:off x="2832" y="1385"/>
                <a:ext cx="1104" cy="55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46" name="Group 55"/>
            <p:cNvGrpSpPr>
              <a:grpSpLocks/>
            </p:cNvGrpSpPr>
            <p:nvPr/>
          </p:nvGrpSpPr>
          <p:grpSpPr bwMode="auto">
            <a:xfrm>
              <a:off x="3251200" y="3836988"/>
              <a:ext cx="4495800" cy="990600"/>
              <a:chOff x="1152" y="2256"/>
              <a:chExt cx="2832" cy="624"/>
            </a:xfrm>
          </p:grpSpPr>
          <p:sp>
            <p:nvSpPr>
              <p:cNvPr id="59463" name="Line 56"/>
              <p:cNvSpPr>
                <a:spLocks noChangeShapeType="1"/>
              </p:cNvSpPr>
              <p:nvPr/>
            </p:nvSpPr>
            <p:spPr bwMode="auto">
              <a:xfrm flipV="1">
                <a:off x="1152" y="2592"/>
                <a:ext cx="19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Line 57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528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5" name="Line 58"/>
              <p:cNvSpPr>
                <a:spLocks noChangeShapeType="1"/>
              </p:cNvSpPr>
              <p:nvPr/>
            </p:nvSpPr>
            <p:spPr bwMode="auto">
              <a:xfrm flipV="1">
                <a:off x="1872" y="2256"/>
                <a:ext cx="144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6" name="Line 59"/>
              <p:cNvSpPr>
                <a:spLocks noChangeShapeType="1"/>
              </p:cNvSpPr>
              <p:nvPr/>
            </p:nvSpPr>
            <p:spPr bwMode="auto">
              <a:xfrm>
                <a:off x="3312" y="2256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47" name="Group 60"/>
            <p:cNvGrpSpPr>
              <a:grpSpLocks/>
            </p:cNvGrpSpPr>
            <p:nvPr/>
          </p:nvGrpSpPr>
          <p:grpSpPr bwMode="auto">
            <a:xfrm>
              <a:off x="3251200" y="2312988"/>
              <a:ext cx="4419600" cy="2362200"/>
              <a:chOff x="1152" y="1296"/>
              <a:chExt cx="2784" cy="1488"/>
            </a:xfrm>
          </p:grpSpPr>
          <p:sp>
            <p:nvSpPr>
              <p:cNvPr id="59458" name="Line 61"/>
              <p:cNvSpPr>
                <a:spLocks noChangeShapeType="1"/>
              </p:cNvSpPr>
              <p:nvPr/>
            </p:nvSpPr>
            <p:spPr bwMode="auto">
              <a:xfrm flipV="1">
                <a:off x="1152" y="2544"/>
                <a:ext cx="144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Line 62"/>
              <p:cNvSpPr>
                <a:spLocks noChangeShapeType="1"/>
              </p:cNvSpPr>
              <p:nvPr/>
            </p:nvSpPr>
            <p:spPr bwMode="auto">
              <a:xfrm flipV="1">
                <a:off x="1296" y="2016"/>
                <a:ext cx="624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63"/>
              <p:cNvSpPr>
                <a:spLocks noChangeShapeType="1"/>
              </p:cNvSpPr>
              <p:nvPr/>
            </p:nvSpPr>
            <p:spPr bwMode="auto">
              <a:xfrm flipV="1">
                <a:off x="1920" y="1680"/>
                <a:ext cx="384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Line 64"/>
              <p:cNvSpPr>
                <a:spLocks noChangeShapeType="1"/>
              </p:cNvSpPr>
              <p:nvPr/>
            </p:nvSpPr>
            <p:spPr bwMode="auto">
              <a:xfrm flipV="1">
                <a:off x="2304" y="1440"/>
                <a:ext cx="52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2" name="Line 65"/>
              <p:cNvSpPr>
                <a:spLocks noChangeShapeType="1"/>
              </p:cNvSpPr>
              <p:nvPr/>
            </p:nvSpPr>
            <p:spPr bwMode="auto">
              <a:xfrm flipV="1">
                <a:off x="2832" y="1296"/>
                <a:ext cx="110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48" name="Text Box 66"/>
            <p:cNvSpPr txBox="1">
              <a:spLocks noChangeArrowheads="1"/>
            </p:cNvSpPr>
            <p:nvPr/>
          </p:nvSpPr>
          <p:spPr bwMode="auto">
            <a:xfrm>
              <a:off x="4013200" y="2160588"/>
              <a:ext cx="1828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 </a:t>
              </a:r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(10, 6, 4, 2)</a:t>
              </a:r>
            </a:p>
          </p:txBody>
        </p:sp>
        <p:sp>
          <p:nvSpPr>
            <p:cNvPr id="59449" name="Text Box 67"/>
            <p:cNvSpPr txBox="1">
              <a:spLocks noChangeArrowheads="1"/>
            </p:cNvSpPr>
            <p:nvPr/>
          </p:nvSpPr>
          <p:spPr bwMode="auto">
            <a:xfrm>
              <a:off x="6451600" y="1627188"/>
              <a:ext cx="1828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GA </a:t>
              </a:r>
              <a:r>
                <a:rPr lang="en-US" sz="1600" b="1">
                  <a:solidFill>
                    <a:srgbClr val="008000"/>
                  </a:solidFill>
                  <a:latin typeface="Arial" charset="0"/>
                </a:rPr>
                <a:t>(0,11,5,2)</a:t>
              </a:r>
            </a:p>
          </p:txBody>
        </p:sp>
        <p:sp>
          <p:nvSpPr>
            <p:cNvPr id="59450" name="Line 68"/>
            <p:cNvSpPr>
              <a:spLocks noChangeShapeType="1"/>
            </p:cNvSpPr>
            <p:nvPr/>
          </p:nvSpPr>
          <p:spPr bwMode="auto">
            <a:xfrm>
              <a:off x="4470400" y="24653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Line 69"/>
            <p:cNvSpPr>
              <a:spLocks noChangeShapeType="1"/>
            </p:cNvSpPr>
            <p:nvPr/>
          </p:nvSpPr>
          <p:spPr bwMode="auto">
            <a:xfrm>
              <a:off x="6756400" y="1931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Line 70"/>
            <p:cNvSpPr>
              <a:spLocks noChangeShapeType="1"/>
            </p:cNvSpPr>
            <p:nvPr/>
          </p:nvSpPr>
          <p:spPr bwMode="auto">
            <a:xfrm>
              <a:off x="8204200" y="3303588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Line 71"/>
            <p:cNvSpPr>
              <a:spLocks noChangeShapeType="1"/>
            </p:cNvSpPr>
            <p:nvPr/>
          </p:nvSpPr>
          <p:spPr bwMode="auto">
            <a:xfrm>
              <a:off x="8204200" y="3608388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Line 72"/>
            <p:cNvSpPr>
              <a:spLocks noChangeShapeType="1"/>
            </p:cNvSpPr>
            <p:nvPr/>
          </p:nvSpPr>
          <p:spPr bwMode="auto">
            <a:xfrm>
              <a:off x="8204200" y="3913188"/>
              <a:ext cx="533400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Text Box 73"/>
            <p:cNvSpPr txBox="1">
              <a:spLocks noChangeArrowheads="1"/>
            </p:cNvSpPr>
            <p:nvPr/>
          </p:nvSpPr>
          <p:spPr bwMode="auto">
            <a:xfrm>
              <a:off x="8737600" y="307498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Bimodal</a:t>
              </a:r>
            </a:p>
          </p:txBody>
        </p:sp>
        <p:sp>
          <p:nvSpPr>
            <p:cNvPr id="59456" name="Text Box 74"/>
            <p:cNvSpPr txBox="1">
              <a:spLocks noChangeArrowheads="1"/>
            </p:cNvSpPr>
            <p:nvPr/>
          </p:nvSpPr>
          <p:spPr bwMode="auto">
            <a:xfrm>
              <a:off x="8737600" y="342423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GAs</a:t>
              </a:r>
            </a:p>
          </p:txBody>
        </p:sp>
        <p:sp>
          <p:nvSpPr>
            <p:cNvPr id="59457" name="Text Box 75"/>
            <p:cNvSpPr txBox="1">
              <a:spLocks noChangeArrowheads="1"/>
            </p:cNvSpPr>
            <p:nvPr/>
          </p:nvSpPr>
          <p:spPr bwMode="auto">
            <a:xfrm>
              <a:off x="8737600" y="3729038"/>
              <a:ext cx="1295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PAs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Topics on ILP architectures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Introduction, Hazards (short recap)</a:t>
            </a:r>
          </a:p>
          <a:p>
            <a:pPr eaLnBrk="1" hangingPunct="1"/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execution: </a:t>
            </a:r>
          </a:p>
          <a:p>
            <a:pPr lvl="1" eaLnBrk="1" hangingPunct="1"/>
            <a:r>
              <a:rPr lang="en-US" dirty="0"/>
              <a:t>Dependences limit </a:t>
            </a:r>
            <a:r>
              <a:rPr lang="en-US" dirty="0" err="1"/>
              <a:t>ILP</a:t>
            </a:r>
            <a:r>
              <a:rPr lang="en-US" dirty="0"/>
              <a:t>: dynamic scheduling</a:t>
            </a:r>
          </a:p>
          <a:p>
            <a:pPr lvl="1" eaLnBrk="1" hangingPunct="1"/>
            <a:r>
              <a:rPr lang="en-US" dirty="0"/>
              <a:t>Hardware speculation</a:t>
            </a:r>
          </a:p>
          <a:p>
            <a:pPr eaLnBrk="1" hangingPunct="1"/>
            <a:r>
              <a:rPr lang="en-US" b="1"/>
              <a:t>Branch prediction (finish)</a:t>
            </a:r>
            <a:endParaRPr lang="en-US" b="1" dirty="0"/>
          </a:p>
          <a:p>
            <a:pPr eaLnBrk="1" hangingPunct="1"/>
            <a:r>
              <a:rPr lang="en-US" b="1" dirty="0"/>
              <a:t>Multiple issue</a:t>
            </a:r>
          </a:p>
          <a:p>
            <a:pPr eaLnBrk="1" hangingPunct="1"/>
            <a:r>
              <a:rPr lang="en-US" b="1" dirty="0"/>
              <a:t>How much </a:t>
            </a:r>
            <a:r>
              <a:rPr lang="en-US" b="1" dirty="0" err="1"/>
              <a:t>ILP</a:t>
            </a:r>
            <a:r>
              <a:rPr lang="en-US" b="1" dirty="0"/>
              <a:t> is there?</a:t>
            </a:r>
          </a:p>
          <a:p>
            <a:pPr eaLnBrk="1" hangingPunct="1"/>
            <a:r>
              <a:rPr lang="en-US" b="1"/>
              <a:t>What can the compiler do?</a:t>
            </a:r>
            <a:endParaRPr lang="en-US" b="1" dirty="0"/>
          </a:p>
          <a:p>
            <a:pPr eaLnBrk="1" hangingPunct="1"/>
            <a:r>
              <a:rPr lang="en-US" dirty="0"/>
              <a:t>Material </a:t>
            </a:r>
            <a:r>
              <a:rPr lang="en-US" dirty="0">
                <a:solidFill>
                  <a:srgbClr val="FF0000"/>
                </a:solidFill>
              </a:rPr>
              <a:t>Ch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(H&amp;P or Dubois, second part)</a:t>
            </a:r>
          </a:p>
          <a:p>
            <a:pPr eaLnBrk="1" hangingPunct="1"/>
            <a:r>
              <a:rPr lang="en-US"/>
              <a:t>But first … coming back on Tomasulo</a:t>
            </a:r>
            <a:endParaRPr lang="en-US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D6127D-CFED-4069-9535-5F5CCB018895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A9C0C-9EBF-43E3-87D3-AD1D9B9EFF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68" y="2996952"/>
            <a:ext cx="1862494" cy="241542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077611"/>
            <a:ext cx="2052227" cy="2529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Branch Prediction;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Basic 2-bit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 each branch: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Predict taken or not taken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If the prediction is wrong two consecutive times, change prediction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Correlating (global history)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2-bit predictors for each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for each possible combination of outcomes of preceding </a:t>
            </a:r>
            <a:r>
              <a:rPr lang="en-US" sz="2400" i="1" dirty="0"/>
              <a:t>n</a:t>
            </a:r>
            <a:r>
              <a:rPr lang="en-US" sz="2400" dirty="0"/>
              <a:t> branches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Local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2-bit predictors for each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for each possible combination of outcomes for the last </a:t>
            </a:r>
            <a:r>
              <a:rPr lang="en-US" sz="2400" i="1" dirty="0"/>
              <a:t>n</a:t>
            </a:r>
            <a:r>
              <a:rPr lang="en-US" sz="2400" dirty="0"/>
              <a:t> occurrences of this branch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Tournament predictor: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Combine correlating global predictor with local predictor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BC101DA-D620-48CD-8907-3ED5C3EF6140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30862-E19E-4AB6-A3A3-E1E9169A407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D8C3D136-E7AA-4F57-9624-CFB862D0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015" y="80627"/>
            <a:ext cx="248798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Branch Prediction Performance</a:t>
            </a:r>
          </a:p>
        </p:txBody>
      </p:sp>
      <p:sp>
        <p:nvSpPr>
          <p:cNvPr id="614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C5D1340-2B7D-4DF1-8F8F-E4DE7091B2BF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431A1E-1F48-4797-8329-DC1A5EFDF66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588" y="1052514"/>
            <a:ext cx="9436412" cy="52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Branch predition performance details for SPEC92 benchmarks</a:t>
            </a:r>
            <a:endParaRPr lang="en-US" altLang="en-US" sz="2400" b="1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CB5AC6A-5D1C-49E6-A323-DF978274ABC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41B30-1669-41E4-9213-E21B4F1AF31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31722"/>
              </p:ext>
            </p:extLst>
          </p:nvPr>
        </p:nvGraphicFramePr>
        <p:xfrm>
          <a:off x="3504841" y="900441"/>
          <a:ext cx="7597775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hart" r:id="rId4" imgW="8988840" imgH="6345000" progId="Excel.Sheet.8">
                  <p:embed followColorScheme="full"/>
                </p:oleObj>
              </mc:Choice>
              <mc:Fallback>
                <p:oleObj name="Chart" r:id="rId4" imgW="8988840" imgH="6345000" progId="Excel.Shee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841" y="900441"/>
                        <a:ext cx="7597775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547828" y="5999491"/>
            <a:ext cx="6740627" cy="6991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2000">
                <a:solidFill>
                  <a:srgbClr val="CC3300"/>
                </a:solidFill>
                <a:latin typeface="Arial" charset="0"/>
              </a:rPr>
              <a:t>4096 Entries 	   </a:t>
            </a:r>
            <a:r>
              <a:rPr lang="en-US" altLang="en-US" sz="2000">
                <a:solidFill>
                  <a:srgbClr val="008000"/>
                </a:solidFill>
                <a:latin typeface="Arial" charset="0"/>
              </a:rPr>
              <a:t>Unlimited Entries </a:t>
            </a:r>
            <a:r>
              <a:rPr lang="en-US" altLang="en-US" sz="2000">
                <a:latin typeface="Arial" charset="0"/>
              </a:rPr>
              <a:t>	</a:t>
            </a:r>
            <a:r>
              <a:rPr lang="en-US" altLang="en-US" sz="2000">
                <a:solidFill>
                  <a:srgbClr val="00279F"/>
                </a:solidFill>
                <a:latin typeface="Arial" charset="0"/>
              </a:rPr>
              <a:t>1024 Entries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>
                <a:solidFill>
                  <a:srgbClr val="CC3300"/>
                </a:solidFill>
              </a:rPr>
              <a:t>n = 2-bit BHT</a:t>
            </a:r>
            <a:r>
              <a:rPr lang="en-US" altLang="en-US"/>
              <a:t>    </a:t>
            </a:r>
            <a:r>
              <a:rPr lang="en-US" altLang="en-US">
                <a:solidFill>
                  <a:srgbClr val="008000"/>
                </a:solidFill>
              </a:rPr>
              <a:t>n = 2-bit BHT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00279F"/>
                </a:solidFill>
                <a:latin typeface="Arial" charset="0"/>
              </a:rPr>
              <a:t>	(a,k) = (2,2) BHT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3731853" y="5337505"/>
            <a:ext cx="511175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1800">
                <a:latin typeface="Arial" charset="0"/>
              </a:rPr>
              <a:t>0%</a:t>
            </a: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 rot="16200000">
            <a:off x="1997509" y="2841160"/>
            <a:ext cx="333057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altLang="en-US" sz="1800" b="1">
                <a:latin typeface="Arial" charset="0"/>
              </a:rPr>
              <a:t>Mispredictions Rate</a:t>
            </a: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3604853" y="1375105"/>
            <a:ext cx="638175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1800">
                <a:latin typeface="Arial" charset="0"/>
              </a:rPr>
              <a:t>18%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771C25-79F4-4555-8B90-07DC0F5A1264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74931-30AB-4B98-BA81-37CA5D1ADA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Branch Prediction Accuracy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Mispredict because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Wrong guess for that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Got branch history of wrong branch when indexing the table (i.e. an </a:t>
            </a:r>
            <a:r>
              <a:rPr lang="en-US" altLang="en-US" b="1">
                <a:solidFill>
                  <a:schemeClr val="accent2"/>
                </a:solidFill>
              </a:rPr>
              <a:t>alias</a:t>
            </a:r>
            <a:r>
              <a:rPr lang="en-US" altLang="en-US"/>
              <a:t> occurred)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4096 entry table: misprediction rates vary from 1% (nasa7, tomcatv) to 18% (eqntott), with spice at 9% and gcc at 12%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 SPEC92, 4096 entries almost as good as infinite 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008000"/>
                </a:solidFill>
              </a:rPr>
              <a:t>Real programs + OS are more like 'gcc'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Branch Target Buffer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Predicting the Branch Condition is not enough !!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800"/>
              <a:t>Where to jump? Branch Target Buffer (</a:t>
            </a:r>
            <a:r>
              <a:rPr lang="en-US" altLang="en-US" sz="2800" b="1"/>
              <a:t>BTB</a:t>
            </a:r>
            <a:r>
              <a:rPr lang="en-US" altLang="en-US" sz="2800"/>
              <a:t>): </a:t>
            </a:r>
          </a:p>
          <a:p>
            <a:pPr marL="628650" lvl="1" indent="-228600" eaLnBrk="1" hangingPunct="1">
              <a:lnSpc>
                <a:spcPct val="80000"/>
              </a:lnSpc>
            </a:pPr>
            <a:r>
              <a:rPr lang="en-US" altLang="en-US" sz="2400"/>
              <a:t>each entry contains a Tag and Target address</a:t>
            </a:r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  <a:buNone/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  <a:p>
            <a:pPr marL="285750" indent="-285750"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634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76FBB7A-BA45-413D-97BB-9120774B685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04FEA-5A81-46BF-9116-A8C8FCA65959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845006" y="2330450"/>
            <a:ext cx="9839326" cy="4298950"/>
            <a:chOff x="0" y="1440"/>
            <a:chExt cx="6198" cy="2708"/>
          </a:xfrm>
        </p:grpSpPr>
        <p:sp>
          <p:nvSpPr>
            <p:cNvPr id="63496" name="Rectangle 2"/>
            <p:cNvSpPr>
              <a:spLocks noChangeArrowheads="1"/>
            </p:cNvSpPr>
            <p:nvPr/>
          </p:nvSpPr>
          <p:spPr bwMode="auto">
            <a:xfrm>
              <a:off x="316" y="1440"/>
              <a:ext cx="1104" cy="240"/>
            </a:xfrm>
            <a:prstGeom prst="rect">
              <a:avLst/>
            </a:prstGeom>
            <a:solidFill>
              <a:srgbClr val="D2EC1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97" name="Group 5"/>
            <p:cNvGrpSpPr>
              <a:grpSpLocks/>
            </p:cNvGrpSpPr>
            <p:nvPr/>
          </p:nvGrpSpPr>
          <p:grpSpPr bwMode="auto">
            <a:xfrm>
              <a:off x="1332" y="1714"/>
              <a:ext cx="3312" cy="1370"/>
              <a:chOff x="1440" y="2134"/>
              <a:chExt cx="3312" cy="1370"/>
            </a:xfrm>
          </p:grpSpPr>
          <p:grpSp>
            <p:nvGrpSpPr>
              <p:cNvPr id="63512" name="Group 6"/>
              <p:cNvGrpSpPr>
                <a:grpSpLocks/>
              </p:cNvGrpSpPr>
              <p:nvPr/>
            </p:nvGrpSpPr>
            <p:grpSpPr bwMode="auto">
              <a:xfrm>
                <a:off x="1440" y="2352"/>
                <a:ext cx="3312" cy="1152"/>
                <a:chOff x="960" y="1056"/>
                <a:chExt cx="3312" cy="1152"/>
              </a:xfrm>
            </p:grpSpPr>
            <p:sp>
              <p:nvSpPr>
                <p:cNvPr id="63515" name="Rectangle 7"/>
                <p:cNvSpPr>
                  <a:spLocks noChangeArrowheads="1"/>
                </p:cNvSpPr>
                <p:nvPr/>
              </p:nvSpPr>
              <p:spPr bwMode="auto">
                <a:xfrm>
                  <a:off x="960" y="1056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6" name="Rectangle 8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7" name="Rectangle 9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8" name="Rectangle 10"/>
                <p:cNvSpPr>
                  <a:spLocks noChangeArrowheads="1"/>
                </p:cNvSpPr>
                <p:nvPr/>
              </p:nvSpPr>
              <p:spPr bwMode="auto">
                <a:xfrm>
                  <a:off x="960" y="1248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9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32" y="1248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496" y="1440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3" name="Rectangle 15"/>
                <p:cNvSpPr>
                  <a:spLocks noChangeArrowheads="1"/>
                </p:cNvSpPr>
                <p:nvPr/>
              </p:nvSpPr>
              <p:spPr bwMode="auto">
                <a:xfrm>
                  <a:off x="4032" y="1440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0" y="1632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5" name="Rectangle 17"/>
                <p:cNvSpPr>
                  <a:spLocks noChangeArrowheads="1"/>
                </p:cNvSpPr>
                <p:nvPr/>
              </p:nvSpPr>
              <p:spPr bwMode="auto">
                <a:xfrm>
                  <a:off x="2496" y="1632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6" name="Rectangle 18"/>
                <p:cNvSpPr>
                  <a:spLocks noChangeArrowheads="1"/>
                </p:cNvSpPr>
                <p:nvPr/>
              </p:nvSpPr>
              <p:spPr bwMode="auto">
                <a:xfrm>
                  <a:off x="4032" y="1632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0" y="1824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6" y="1824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9" name="Rectangle 21"/>
                <p:cNvSpPr>
                  <a:spLocks noChangeArrowheads="1"/>
                </p:cNvSpPr>
                <p:nvPr/>
              </p:nvSpPr>
              <p:spPr bwMode="auto">
                <a:xfrm>
                  <a:off x="4032" y="1824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0" name="Rectangle 22"/>
                <p:cNvSpPr>
                  <a:spLocks noChangeArrowheads="1"/>
                </p:cNvSpPr>
                <p:nvPr/>
              </p:nvSpPr>
              <p:spPr bwMode="auto">
                <a:xfrm>
                  <a:off x="960" y="2016"/>
                  <a:ext cx="1536" cy="192"/>
                </a:xfrm>
                <a:prstGeom prst="rect">
                  <a:avLst/>
                </a:prstGeom>
                <a:solidFill>
                  <a:srgbClr val="A6F6E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1" name="Rectangle 23"/>
                <p:cNvSpPr>
                  <a:spLocks noChangeArrowheads="1"/>
                </p:cNvSpPr>
                <p:nvPr/>
              </p:nvSpPr>
              <p:spPr bwMode="auto">
                <a:xfrm>
                  <a:off x="2496" y="2016"/>
                  <a:ext cx="1536" cy="192"/>
                </a:xfrm>
                <a:prstGeom prst="rect">
                  <a:avLst/>
                </a:prstGeom>
                <a:solidFill>
                  <a:srgbClr val="FFFF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2" name="Rectangle 24"/>
                <p:cNvSpPr>
                  <a:spLocks noChangeArrowheads="1"/>
                </p:cNvSpPr>
                <p:nvPr/>
              </p:nvSpPr>
              <p:spPr bwMode="auto">
                <a:xfrm>
                  <a:off x="4032" y="2016"/>
                  <a:ext cx="240" cy="19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13" name="Text Box 25"/>
              <p:cNvSpPr txBox="1">
                <a:spLocks noChangeArrowheads="1"/>
              </p:cNvSpPr>
              <p:nvPr/>
            </p:nvSpPr>
            <p:spPr bwMode="auto">
              <a:xfrm>
                <a:off x="1618" y="2134"/>
                <a:ext cx="113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800" b="1">
                    <a:latin typeface="Arial" charset="0"/>
                  </a:rPr>
                  <a:t>Tag branch PC</a:t>
                </a:r>
              </a:p>
            </p:txBody>
          </p:sp>
          <p:sp>
            <p:nvSpPr>
              <p:cNvPr id="63514" name="Text Box 26"/>
              <p:cNvSpPr txBox="1">
                <a:spLocks noChangeArrowheads="1"/>
              </p:cNvSpPr>
              <p:nvPr/>
            </p:nvSpPr>
            <p:spPr bwMode="auto">
              <a:xfrm>
                <a:off x="3293" y="2134"/>
                <a:ext cx="86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800" b="1">
                    <a:latin typeface="Arial" charset="0"/>
                  </a:rPr>
                  <a:t>PC if taken</a:t>
                </a:r>
              </a:p>
            </p:txBody>
          </p:sp>
        </p:grpSp>
        <p:sp>
          <p:nvSpPr>
            <p:cNvPr id="63498" name="Oval 27"/>
            <p:cNvSpPr>
              <a:spLocks noChangeArrowheads="1"/>
            </p:cNvSpPr>
            <p:nvPr/>
          </p:nvSpPr>
          <p:spPr bwMode="auto">
            <a:xfrm>
              <a:off x="1872" y="3317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 b="1">
                  <a:latin typeface="Arial" charset="0"/>
                </a:rPr>
                <a:t>=?</a:t>
              </a:r>
            </a:p>
          </p:txBody>
        </p:sp>
        <p:sp>
          <p:nvSpPr>
            <p:cNvPr id="63499" name="Line 28"/>
            <p:cNvSpPr>
              <a:spLocks noChangeShapeType="1"/>
            </p:cNvSpPr>
            <p:nvPr/>
          </p:nvSpPr>
          <p:spPr bwMode="auto">
            <a:xfrm>
              <a:off x="2064" y="2640"/>
              <a:ext cx="0" cy="6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Freeform 29"/>
            <p:cNvSpPr>
              <a:spLocks/>
            </p:cNvSpPr>
            <p:nvPr/>
          </p:nvSpPr>
          <p:spPr bwMode="auto">
            <a:xfrm>
              <a:off x="672" y="1680"/>
              <a:ext cx="1200" cy="1824"/>
            </a:xfrm>
            <a:custGeom>
              <a:avLst/>
              <a:gdLst>
                <a:gd name="T0" fmla="*/ 0 w 1008"/>
                <a:gd name="T1" fmla="*/ 0 h 432"/>
                <a:gd name="T2" fmla="*/ 0 w 1008"/>
                <a:gd name="T3" fmla="*/ 2147483647 h 432"/>
                <a:gd name="T4" fmla="*/ 6863 w 1008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1008"/>
                <a:gd name="T10" fmla="*/ 0 h 432"/>
                <a:gd name="T11" fmla="*/ 1008 w 100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32">
                  <a:moveTo>
                    <a:pt x="0" y="0"/>
                  </a:moveTo>
                  <a:lnTo>
                    <a:pt x="0" y="432"/>
                  </a:lnTo>
                  <a:lnTo>
                    <a:pt x="1008" y="4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Line 30"/>
            <p:cNvSpPr>
              <a:spLocks noChangeShapeType="1"/>
            </p:cNvSpPr>
            <p:nvPr/>
          </p:nvSpPr>
          <p:spPr bwMode="auto">
            <a:xfrm>
              <a:off x="4512" y="3077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Text Box 31"/>
            <p:cNvSpPr txBox="1">
              <a:spLocks noChangeArrowheads="1"/>
            </p:cNvSpPr>
            <p:nvPr/>
          </p:nvSpPr>
          <p:spPr bwMode="auto">
            <a:xfrm>
              <a:off x="4371" y="3364"/>
              <a:ext cx="1827" cy="5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" charset="0"/>
                </a:rPr>
                <a:t>Branch</a:t>
              </a:r>
            </a:p>
            <a:p>
              <a:pPr eaLnBrk="0" hangingPunct="0"/>
              <a:r>
                <a:rPr lang="en-US" altLang="en-US" sz="1800" b="1">
                  <a:latin typeface="Arial" charset="0"/>
                </a:rPr>
                <a:t>prediction</a:t>
              </a:r>
            </a:p>
            <a:p>
              <a:pPr eaLnBrk="0" hangingPunct="0"/>
              <a:r>
                <a:rPr lang="en-US" altLang="en-US" sz="1800">
                  <a:latin typeface="Arial" charset="0"/>
                </a:rPr>
                <a:t>(often in separate table)</a:t>
              </a:r>
            </a:p>
          </p:txBody>
        </p:sp>
        <p:sp>
          <p:nvSpPr>
            <p:cNvPr id="63503" name="Line 32"/>
            <p:cNvSpPr>
              <a:spLocks noChangeShapeType="1"/>
            </p:cNvSpPr>
            <p:nvPr/>
          </p:nvSpPr>
          <p:spPr bwMode="auto">
            <a:xfrm>
              <a:off x="2256" y="350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Text Box 33"/>
            <p:cNvSpPr txBox="1">
              <a:spLocks noChangeArrowheads="1"/>
            </p:cNvSpPr>
            <p:nvPr/>
          </p:nvSpPr>
          <p:spPr bwMode="auto">
            <a:xfrm>
              <a:off x="2557" y="3219"/>
              <a:ext cx="1776" cy="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Yes</a:t>
              </a:r>
              <a:r>
                <a:rPr lang="en-US" altLang="en-US" sz="1800" b="1">
                  <a:latin typeface="Arial" charset="0"/>
                </a:rPr>
                <a:t>: instruction is branch. Use predicted PC as next PC if branch predicted taken.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63505" name="Text Box 34"/>
            <p:cNvSpPr txBox="1">
              <a:spLocks noChangeArrowheads="1"/>
            </p:cNvSpPr>
            <p:nvPr/>
          </p:nvSpPr>
          <p:spPr bwMode="auto">
            <a:xfrm>
              <a:off x="144" y="3744"/>
              <a:ext cx="1884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No</a:t>
              </a:r>
              <a:r>
                <a:rPr lang="en-US" altLang="en-US" sz="1800" b="1">
                  <a:latin typeface="Arial" charset="0"/>
                </a:rPr>
                <a:t>: instruction is not a</a:t>
              </a:r>
            </a:p>
            <a:p>
              <a:pPr algn="r" eaLnBrk="0" hangingPunct="0"/>
              <a:r>
                <a:rPr lang="en-US" altLang="en-US" sz="1800" b="1">
                  <a:latin typeface="Arial" charset="0"/>
                </a:rPr>
                <a:t>branch. Proceed normally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63506" name="Line 35"/>
            <p:cNvSpPr>
              <a:spLocks noChangeShapeType="1"/>
            </p:cNvSpPr>
            <p:nvPr/>
          </p:nvSpPr>
          <p:spPr bwMode="auto">
            <a:xfrm>
              <a:off x="2064" y="3696"/>
              <a:ext cx="1" cy="3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Text Box 36"/>
            <p:cNvSpPr txBox="1">
              <a:spLocks noChangeArrowheads="1"/>
            </p:cNvSpPr>
            <p:nvPr/>
          </p:nvSpPr>
          <p:spPr bwMode="auto">
            <a:xfrm>
              <a:off x="322" y="1449"/>
              <a:ext cx="11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10…..10 101 00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63508" name="Line 37"/>
            <p:cNvSpPr>
              <a:spLocks noChangeShapeType="1"/>
            </p:cNvSpPr>
            <p:nvPr/>
          </p:nvSpPr>
          <p:spPr bwMode="auto">
            <a:xfrm>
              <a:off x="946" y="14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09" name="Line 38"/>
            <p:cNvSpPr>
              <a:spLocks noChangeShapeType="1"/>
            </p:cNvSpPr>
            <p:nvPr/>
          </p:nvSpPr>
          <p:spPr bwMode="auto">
            <a:xfrm>
              <a:off x="1216" y="144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510" name="Text Box 39"/>
            <p:cNvSpPr txBox="1">
              <a:spLocks noChangeArrowheads="1"/>
            </p:cNvSpPr>
            <p:nvPr/>
          </p:nvSpPr>
          <p:spPr bwMode="auto">
            <a:xfrm>
              <a:off x="0" y="144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PC</a:t>
              </a:r>
              <a:endParaRPr lang="en-GB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3511" name="Freeform 40"/>
            <p:cNvSpPr>
              <a:spLocks/>
            </p:cNvSpPr>
            <p:nvPr/>
          </p:nvSpPr>
          <p:spPr bwMode="auto">
            <a:xfrm>
              <a:off x="1056" y="1680"/>
              <a:ext cx="288" cy="960"/>
            </a:xfrm>
            <a:custGeom>
              <a:avLst/>
              <a:gdLst>
                <a:gd name="T0" fmla="*/ 0 w 1008"/>
                <a:gd name="T1" fmla="*/ 0 h 432"/>
                <a:gd name="T2" fmla="*/ 0 w 1008"/>
                <a:gd name="T3" fmla="*/ 2818865 h 432"/>
                <a:gd name="T4" fmla="*/ 0 w 1008"/>
                <a:gd name="T5" fmla="*/ 2818865 h 432"/>
                <a:gd name="T6" fmla="*/ 0 60000 65536"/>
                <a:gd name="T7" fmla="*/ 0 60000 65536"/>
                <a:gd name="T8" fmla="*/ 0 60000 65536"/>
                <a:gd name="T9" fmla="*/ 0 w 1008"/>
                <a:gd name="T10" fmla="*/ 0 h 432"/>
                <a:gd name="T11" fmla="*/ 1008 w 100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32">
                  <a:moveTo>
                    <a:pt x="0" y="0"/>
                  </a:moveTo>
                  <a:lnTo>
                    <a:pt x="0" y="432"/>
                  </a:lnTo>
                  <a:lnTo>
                    <a:pt x="1008" y="4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Instruction Fetch Stage</a:t>
            </a:r>
            <a:endParaRPr lang="en-GB"/>
          </a:p>
        </p:txBody>
      </p:sp>
      <p:sp>
        <p:nvSpPr>
          <p:cNvPr id="645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54C8550-A761-4295-B76D-7CF6AF36FFE6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8EF4E-B62D-40F0-9922-9E608DA74F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6057900"/>
            <a:ext cx="8610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Not shown: hardware needed when prediction was wrong</a:t>
            </a:r>
            <a:endParaRPr lang="en-GB" sz="2800"/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5943600" y="2438400"/>
            <a:ext cx="1295400" cy="1828800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6000750" y="3084513"/>
            <a:ext cx="1238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Instruction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Memory</a:t>
            </a:r>
            <a:endParaRPr lang="en-GB" sz="1800">
              <a:latin typeface="Arial" charset="0"/>
            </a:endParaRPr>
          </a:p>
        </p:txBody>
      </p:sp>
      <p:sp>
        <p:nvSpPr>
          <p:cNvPr id="64521" name="Line 6"/>
          <p:cNvSpPr>
            <a:spLocks noChangeShapeType="1"/>
          </p:cNvSpPr>
          <p:nvPr/>
        </p:nvSpPr>
        <p:spPr bwMode="auto">
          <a:xfrm>
            <a:off x="52578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2" name="Rectangle 7"/>
          <p:cNvSpPr>
            <a:spLocks noChangeArrowheads="1"/>
          </p:cNvSpPr>
          <p:nvPr/>
        </p:nvSpPr>
        <p:spPr bwMode="auto">
          <a:xfrm>
            <a:off x="4800600" y="2667000"/>
            <a:ext cx="4572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8"/>
          <p:cNvSpPr txBox="1">
            <a:spLocks noChangeArrowheads="1"/>
          </p:cNvSpPr>
          <p:nvPr/>
        </p:nvSpPr>
        <p:spPr bwMode="auto">
          <a:xfrm rot="-5400000">
            <a:off x="4777582" y="3237707"/>
            <a:ext cx="5016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PC</a:t>
            </a:r>
            <a:endParaRPr lang="en-GB" sz="1800">
              <a:latin typeface="Arial" charset="0"/>
            </a:endParaRPr>
          </a:p>
        </p:txBody>
      </p:sp>
      <p:sp>
        <p:nvSpPr>
          <p:cNvPr id="64524" name="Line 9"/>
          <p:cNvSpPr>
            <a:spLocks noChangeShapeType="1"/>
          </p:cNvSpPr>
          <p:nvPr/>
        </p:nvSpPr>
        <p:spPr bwMode="auto">
          <a:xfrm>
            <a:off x="72390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5" name="Rectangle 10"/>
          <p:cNvSpPr>
            <a:spLocks noChangeArrowheads="1"/>
          </p:cNvSpPr>
          <p:nvPr/>
        </p:nvSpPr>
        <p:spPr bwMode="auto">
          <a:xfrm>
            <a:off x="7924800" y="1295400"/>
            <a:ext cx="457200" cy="426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11"/>
          <p:cNvSpPr txBox="1">
            <a:spLocks noChangeArrowheads="1"/>
          </p:cNvSpPr>
          <p:nvPr/>
        </p:nvSpPr>
        <p:spPr bwMode="auto">
          <a:xfrm rot="-5400000">
            <a:off x="7122319" y="3236119"/>
            <a:ext cx="2063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Instruction register</a:t>
            </a:r>
            <a:endParaRPr lang="en-GB" sz="1800">
              <a:latin typeface="Arial" charset="0"/>
            </a:endParaRPr>
          </a:p>
        </p:txBody>
      </p:sp>
      <p:sp>
        <p:nvSpPr>
          <p:cNvPr id="64527" name="Freeform 12"/>
          <p:cNvSpPr>
            <a:spLocks/>
          </p:cNvSpPr>
          <p:nvPr/>
        </p:nvSpPr>
        <p:spPr bwMode="auto">
          <a:xfrm>
            <a:off x="6019800" y="1524000"/>
            <a:ext cx="304800" cy="609600"/>
          </a:xfrm>
          <a:custGeom>
            <a:avLst/>
            <a:gdLst>
              <a:gd name="T0" fmla="*/ 0 w 192"/>
              <a:gd name="T1" fmla="*/ 0 h 384"/>
              <a:gd name="T2" fmla="*/ 0 w 192"/>
              <a:gd name="T3" fmla="*/ 2147483647 h 384"/>
              <a:gd name="T4" fmla="*/ 2147483647 w 192"/>
              <a:gd name="T5" fmla="*/ 2147483647 h 384"/>
              <a:gd name="T6" fmla="*/ 0 w 192"/>
              <a:gd name="T7" fmla="*/ 2147483647 h 384"/>
              <a:gd name="T8" fmla="*/ 0 w 192"/>
              <a:gd name="T9" fmla="*/ 2147483647 h 384"/>
              <a:gd name="T10" fmla="*/ 2147483647 w 192"/>
              <a:gd name="T11" fmla="*/ 2147483647 h 384"/>
              <a:gd name="T12" fmla="*/ 2147483647 w 192"/>
              <a:gd name="T13" fmla="*/ 2147483647 h 384"/>
              <a:gd name="T14" fmla="*/ 0 w 192"/>
              <a:gd name="T15" fmla="*/ 0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"/>
              <a:gd name="T25" fmla="*/ 0 h 384"/>
              <a:gd name="T26" fmla="*/ 192 w 192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" h="384">
                <a:moveTo>
                  <a:pt x="0" y="0"/>
                </a:moveTo>
                <a:lnTo>
                  <a:pt x="0" y="144"/>
                </a:lnTo>
                <a:lnTo>
                  <a:pt x="48" y="192"/>
                </a:lnTo>
                <a:lnTo>
                  <a:pt x="0" y="240"/>
                </a:lnTo>
                <a:lnTo>
                  <a:pt x="0" y="384"/>
                </a:lnTo>
                <a:lnTo>
                  <a:pt x="192" y="288"/>
                </a:lnTo>
                <a:lnTo>
                  <a:pt x="192" y="9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8" name="Line 13"/>
          <p:cNvSpPr>
            <a:spLocks noChangeShapeType="1"/>
          </p:cNvSpPr>
          <p:nvPr/>
        </p:nvSpPr>
        <p:spPr bwMode="auto">
          <a:xfrm>
            <a:off x="5562600" y="2057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29" name="Line 14"/>
          <p:cNvSpPr>
            <a:spLocks noChangeShapeType="1"/>
          </p:cNvSpPr>
          <p:nvPr/>
        </p:nvSpPr>
        <p:spPr bwMode="auto">
          <a:xfrm>
            <a:off x="5562600" y="1600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0" name="Line 15"/>
          <p:cNvSpPr>
            <a:spLocks noChangeShapeType="1"/>
          </p:cNvSpPr>
          <p:nvPr/>
        </p:nvSpPr>
        <p:spPr bwMode="auto">
          <a:xfrm>
            <a:off x="5562600" y="2057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1" name="Text Box 16"/>
          <p:cNvSpPr txBox="1">
            <a:spLocks noChangeArrowheads="1"/>
          </p:cNvSpPr>
          <p:nvPr/>
        </p:nvSpPr>
        <p:spPr bwMode="auto">
          <a:xfrm>
            <a:off x="5327650" y="1447801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64532" name="Line 17"/>
          <p:cNvSpPr>
            <a:spLocks noChangeShapeType="1"/>
          </p:cNvSpPr>
          <p:nvPr/>
        </p:nvSpPr>
        <p:spPr bwMode="auto">
          <a:xfrm flipH="1">
            <a:off x="6324600" y="1828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3" name="Line 18"/>
          <p:cNvSpPr>
            <a:spLocks noChangeShapeType="1"/>
          </p:cNvSpPr>
          <p:nvPr/>
        </p:nvSpPr>
        <p:spPr bwMode="auto">
          <a:xfrm>
            <a:off x="6629400" y="1066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4" name="Line 19"/>
          <p:cNvSpPr>
            <a:spLocks noChangeShapeType="1"/>
          </p:cNvSpPr>
          <p:nvPr/>
        </p:nvSpPr>
        <p:spPr bwMode="auto">
          <a:xfrm>
            <a:off x="3429000" y="10668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5" name="Line 20"/>
          <p:cNvSpPr>
            <a:spLocks noChangeShapeType="1"/>
          </p:cNvSpPr>
          <p:nvPr/>
        </p:nvSpPr>
        <p:spPr bwMode="auto">
          <a:xfrm flipV="1">
            <a:off x="3429000" y="10668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6" name="Line 21"/>
          <p:cNvSpPr>
            <a:spLocks noChangeShapeType="1"/>
          </p:cNvSpPr>
          <p:nvPr/>
        </p:nvSpPr>
        <p:spPr bwMode="auto">
          <a:xfrm>
            <a:off x="5562600" y="3429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7" name="Line 22"/>
          <p:cNvSpPr>
            <a:spLocks noChangeShapeType="1"/>
          </p:cNvSpPr>
          <p:nvPr/>
        </p:nvSpPr>
        <p:spPr bwMode="auto">
          <a:xfrm>
            <a:off x="55626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38" name="Rectangle 23"/>
          <p:cNvSpPr>
            <a:spLocks noChangeArrowheads="1"/>
          </p:cNvSpPr>
          <p:nvPr/>
        </p:nvSpPr>
        <p:spPr bwMode="auto">
          <a:xfrm>
            <a:off x="6019800" y="4343400"/>
            <a:ext cx="685800" cy="914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Text Box 24"/>
          <p:cNvSpPr txBox="1">
            <a:spLocks noChangeArrowheads="1"/>
          </p:cNvSpPr>
          <p:nvPr/>
        </p:nvSpPr>
        <p:spPr bwMode="auto">
          <a:xfrm>
            <a:off x="6076950" y="4608513"/>
            <a:ext cx="628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BTB</a:t>
            </a:r>
            <a:endParaRPr lang="en-GB" sz="1800">
              <a:latin typeface="Arial" charset="0"/>
            </a:endParaRPr>
          </a:p>
        </p:txBody>
      </p:sp>
      <p:sp>
        <p:nvSpPr>
          <p:cNvPr id="64540" name="Line 25"/>
          <p:cNvSpPr>
            <a:spLocks noChangeShapeType="1"/>
          </p:cNvSpPr>
          <p:nvPr/>
        </p:nvSpPr>
        <p:spPr bwMode="auto">
          <a:xfrm>
            <a:off x="6705600" y="4800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1" name="Line 26"/>
          <p:cNvSpPr>
            <a:spLocks noChangeShapeType="1"/>
          </p:cNvSpPr>
          <p:nvPr/>
        </p:nvSpPr>
        <p:spPr bwMode="auto">
          <a:xfrm flipH="1">
            <a:off x="6996114" y="4800600"/>
            <a:ext cx="14287" cy="788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2" name="Line 27"/>
          <p:cNvSpPr>
            <a:spLocks noChangeShapeType="1"/>
          </p:cNvSpPr>
          <p:nvPr/>
        </p:nvSpPr>
        <p:spPr bwMode="auto">
          <a:xfrm flipH="1">
            <a:off x="3438525" y="5584825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3" name="Line 28"/>
          <p:cNvSpPr>
            <a:spLocks noChangeShapeType="1"/>
          </p:cNvSpPr>
          <p:nvPr/>
        </p:nvSpPr>
        <p:spPr bwMode="auto">
          <a:xfrm>
            <a:off x="3429001" y="3581401"/>
            <a:ext cx="3175" cy="2043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4" name="Line 29"/>
          <p:cNvSpPr>
            <a:spLocks noChangeShapeType="1"/>
          </p:cNvSpPr>
          <p:nvPr/>
        </p:nvSpPr>
        <p:spPr bwMode="auto">
          <a:xfrm>
            <a:off x="34290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5" name="Line 30"/>
          <p:cNvSpPr>
            <a:spLocks noChangeShapeType="1"/>
          </p:cNvSpPr>
          <p:nvPr/>
        </p:nvSpPr>
        <p:spPr bwMode="auto">
          <a:xfrm>
            <a:off x="3429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6" name="Freeform 31"/>
          <p:cNvSpPr>
            <a:spLocks/>
          </p:cNvSpPr>
          <p:nvPr/>
        </p:nvSpPr>
        <p:spPr bwMode="auto">
          <a:xfrm>
            <a:off x="3886200" y="2743200"/>
            <a:ext cx="381000" cy="1219200"/>
          </a:xfrm>
          <a:custGeom>
            <a:avLst/>
            <a:gdLst>
              <a:gd name="T0" fmla="*/ 0 w 240"/>
              <a:gd name="T1" fmla="*/ 0 h 768"/>
              <a:gd name="T2" fmla="*/ 0 w 240"/>
              <a:gd name="T3" fmla="*/ 2147483647 h 768"/>
              <a:gd name="T4" fmla="*/ 2147483647 w 240"/>
              <a:gd name="T5" fmla="*/ 2147483647 h 768"/>
              <a:gd name="T6" fmla="*/ 2147483647 w 240"/>
              <a:gd name="T7" fmla="*/ 2147483647 h 768"/>
              <a:gd name="T8" fmla="*/ 0 w 240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768"/>
              <a:gd name="T17" fmla="*/ 240 w 240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72"/>
                </a:lnTo>
                <a:lnTo>
                  <a:pt x="240" y="9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547" name="Line 32"/>
          <p:cNvSpPr>
            <a:spLocks noChangeShapeType="1"/>
          </p:cNvSpPr>
          <p:nvPr/>
        </p:nvSpPr>
        <p:spPr bwMode="auto">
          <a:xfrm>
            <a:off x="4267200" y="3429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64548" name="Group 33"/>
          <p:cNvGrpSpPr>
            <a:grpSpLocks/>
          </p:cNvGrpSpPr>
          <p:nvPr/>
        </p:nvGrpSpPr>
        <p:grpSpPr bwMode="auto">
          <a:xfrm>
            <a:off x="4114800" y="3886200"/>
            <a:ext cx="2286000" cy="1524000"/>
            <a:chOff x="1248" y="2928"/>
            <a:chExt cx="1440" cy="960"/>
          </a:xfrm>
        </p:grpSpPr>
        <p:sp>
          <p:nvSpPr>
            <p:cNvPr id="64552" name="Line 34"/>
            <p:cNvSpPr>
              <a:spLocks noChangeShapeType="1"/>
            </p:cNvSpPr>
            <p:nvPr/>
          </p:nvSpPr>
          <p:spPr bwMode="auto">
            <a:xfrm>
              <a:off x="1248" y="2928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553" name="Line 35"/>
            <p:cNvSpPr>
              <a:spLocks noChangeShapeType="1"/>
            </p:cNvSpPr>
            <p:nvPr/>
          </p:nvSpPr>
          <p:spPr bwMode="auto">
            <a:xfrm>
              <a:off x="1248" y="388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554" name="Line 36"/>
            <p:cNvSpPr>
              <a:spLocks noChangeShapeType="1"/>
            </p:cNvSpPr>
            <p:nvPr/>
          </p:nvSpPr>
          <p:spPr bwMode="auto">
            <a:xfrm flipV="1">
              <a:off x="2688" y="37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549" name="Oval 37"/>
          <p:cNvSpPr>
            <a:spLocks noChangeArrowheads="1"/>
          </p:cNvSpPr>
          <p:nvPr/>
        </p:nvSpPr>
        <p:spPr bwMode="auto">
          <a:xfrm>
            <a:off x="5518150" y="33845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4337050" y="5149850"/>
            <a:ext cx="1538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found &amp; taken</a:t>
            </a: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4332289" y="5553075"/>
            <a:ext cx="15843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target address</a:t>
            </a: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F65DF9-ACE4-4F73-BF63-88D4EF625442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1280E-DBAC-4B64-B33C-D49DCCEAC16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Case: Return Addresses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Register </a:t>
            </a:r>
            <a:r>
              <a:rPr lang="en-US" altLang="en-US">
                <a:solidFill>
                  <a:schemeClr val="accent2"/>
                </a:solidFill>
              </a:rPr>
              <a:t>indirect</a:t>
            </a:r>
            <a:r>
              <a:rPr lang="en-US" altLang="en-US"/>
              <a:t> branches: hard to predict target address</a:t>
            </a:r>
          </a:p>
          <a:p>
            <a:pPr lvl="1" eaLnBrk="1" hangingPunct="1"/>
            <a:r>
              <a:rPr lang="en-US" altLang="en-US"/>
              <a:t>MIPS instruction: </a:t>
            </a:r>
            <a:r>
              <a:rPr lang="en-US" altLang="en-US" b="1">
                <a:solidFill>
                  <a:schemeClr val="accent2"/>
                </a:solidFill>
              </a:rPr>
              <a:t>jr  r3</a:t>
            </a:r>
            <a:r>
              <a:rPr lang="en-US" altLang="en-US"/>
              <a:t>    // this means: </a:t>
            </a:r>
            <a:r>
              <a:rPr lang="en-US" altLang="en-US">
                <a:solidFill>
                  <a:schemeClr val="accent2"/>
                </a:solidFill>
              </a:rPr>
              <a:t>PC</a:t>
            </a:r>
            <a:r>
              <a:rPr lang="en-US" altLang="en-US" baseline="-25000">
                <a:solidFill>
                  <a:schemeClr val="accent2"/>
                </a:solidFill>
              </a:rPr>
              <a:t>next</a:t>
            </a:r>
            <a:r>
              <a:rPr lang="en-US" altLang="en-US">
                <a:solidFill>
                  <a:schemeClr val="accent2"/>
                </a:solidFill>
              </a:rPr>
              <a:t> = (r3)</a:t>
            </a:r>
          </a:p>
          <a:p>
            <a:pPr lvl="2" eaLnBrk="1" hangingPunct="1"/>
            <a:r>
              <a:rPr lang="en-US" altLang="en-US"/>
              <a:t>implementing switch/case statements</a:t>
            </a:r>
          </a:p>
          <a:p>
            <a:pPr lvl="2" eaLnBrk="1" hangingPunct="1"/>
            <a:r>
              <a:rPr lang="en-US" altLang="en-US"/>
              <a:t>FORTRAN computed GOTOs</a:t>
            </a:r>
          </a:p>
          <a:p>
            <a:pPr lvl="2" eaLnBrk="1" hangingPunct="1"/>
            <a:r>
              <a:rPr lang="en-US" altLang="en-US"/>
              <a:t>procedure return (mainly): jr r31 on MIPS</a:t>
            </a:r>
          </a:p>
          <a:p>
            <a:pPr eaLnBrk="1" hangingPunct="1"/>
            <a:r>
              <a:rPr lang="en-US" altLang="en-US"/>
              <a:t>SPEC89: 85% of indirect branches used for procedure return</a:t>
            </a:r>
          </a:p>
          <a:p>
            <a:pPr eaLnBrk="1" hangingPunct="1"/>
            <a:r>
              <a:rPr lang="en-US" altLang="en-US"/>
              <a:t>Since stack discipline for procedures, save return address in small buffer that acts like a stack: </a:t>
            </a:r>
          </a:p>
          <a:p>
            <a:pPr lvl="1" eaLnBrk="1" hangingPunct="1"/>
            <a:r>
              <a:rPr lang="en-US" altLang="en-US"/>
              <a:t>8 to 16 entries has already very high hit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C09CE0-5118-4CDB-A6DD-5F32B7C4AB4D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3563AB-6BEA-4E86-A1CD-A6701F759CA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Return address prediction: example</a:t>
            </a: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1890105" y="1634072"/>
            <a:ext cx="1403350" cy="3444875"/>
          </a:xfrm>
          <a:prstGeom prst="rect">
            <a:avLst/>
          </a:prstGeom>
          <a:solidFill>
            <a:srgbClr val="CC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 b="1">
                <a:latin typeface="Courier New" pitchFamily="49" charset="0"/>
              </a:rPr>
              <a:t>main()</a:t>
            </a:r>
          </a:p>
          <a:p>
            <a:r>
              <a:rPr lang="en-US" sz="2000" b="1">
                <a:latin typeface="Courier New" pitchFamily="49" charset="0"/>
              </a:rPr>
              <a:t>{  …</a:t>
            </a:r>
          </a:p>
          <a:p>
            <a:r>
              <a:rPr lang="en-US" sz="2000" b="1">
                <a:latin typeface="Courier New" pitchFamily="49" charset="0"/>
              </a:rPr>
              <a:t>    f();</a:t>
            </a:r>
          </a:p>
          <a:p>
            <a:r>
              <a:rPr lang="en-US" sz="2000" b="1">
                <a:latin typeface="Courier New" pitchFamily="49" charset="0"/>
              </a:rPr>
              <a:t>    …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f() </a:t>
            </a:r>
          </a:p>
          <a:p>
            <a:r>
              <a:rPr lang="en-US" sz="2000" b="1">
                <a:latin typeface="Courier New" pitchFamily="49" charset="0"/>
              </a:rPr>
              <a:t>{  …</a:t>
            </a:r>
          </a:p>
          <a:p>
            <a:r>
              <a:rPr lang="en-US" sz="2000" b="1">
                <a:latin typeface="Courier New" pitchFamily="49" charset="0"/>
              </a:rPr>
              <a:t>    g()</a:t>
            </a:r>
          </a:p>
          <a:p>
            <a:r>
              <a:rPr lang="en-US" sz="2000" b="1">
                <a:latin typeface="Courier New" pitchFamily="49" charset="0"/>
              </a:rPr>
              <a:t>   …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3506180" y="3351746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4115780" y="1592797"/>
            <a:ext cx="3079750" cy="4359275"/>
          </a:xfrm>
          <a:prstGeom prst="rect">
            <a:avLst/>
          </a:prstGeom>
          <a:solidFill>
            <a:srgbClr val="CC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000" b="1">
                <a:latin typeface="Courier New" pitchFamily="49" charset="0"/>
              </a:rPr>
              <a:t>100   main:  ….</a:t>
            </a:r>
          </a:p>
          <a:p>
            <a:r>
              <a:rPr lang="en-US" sz="2000" b="1">
                <a:latin typeface="Courier New" pitchFamily="49" charset="0"/>
              </a:rPr>
              <a:t>104          jal f</a:t>
            </a:r>
          </a:p>
          <a:p>
            <a:r>
              <a:rPr lang="en-US" sz="2000" b="1">
                <a:latin typeface="Courier New" pitchFamily="49" charset="0"/>
              </a:rPr>
              <a:t>108          …</a:t>
            </a:r>
          </a:p>
          <a:p>
            <a:r>
              <a:rPr lang="en-US" sz="2000" b="1">
                <a:latin typeface="Courier New" pitchFamily="49" charset="0"/>
              </a:rPr>
              <a:t>10C          jr r31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120   f:     …</a:t>
            </a:r>
          </a:p>
          <a:p>
            <a:r>
              <a:rPr lang="en-US" sz="2000" b="1">
                <a:latin typeface="Courier New" pitchFamily="49" charset="0"/>
              </a:rPr>
              <a:t>124          jal g</a:t>
            </a:r>
          </a:p>
          <a:p>
            <a:r>
              <a:rPr lang="en-US" sz="2000" b="1">
                <a:latin typeface="Courier New" pitchFamily="49" charset="0"/>
              </a:rPr>
              <a:t>128          …</a:t>
            </a:r>
          </a:p>
          <a:p>
            <a:r>
              <a:rPr lang="en-US" sz="2000" b="1">
                <a:latin typeface="Courier New" pitchFamily="49" charset="0"/>
              </a:rPr>
              <a:t>12C          jr r31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308   g:     ….</a:t>
            </a:r>
          </a:p>
          <a:p>
            <a:r>
              <a:rPr lang="en-US" sz="2000" b="1">
                <a:latin typeface="Courier New" pitchFamily="49" charset="0"/>
              </a:rPr>
              <a:t>30C   </a:t>
            </a:r>
          </a:p>
          <a:p>
            <a:r>
              <a:rPr lang="en-US" sz="2000" b="1">
                <a:latin typeface="Courier New" pitchFamily="49" charset="0"/>
              </a:rPr>
              <a:t>310          jr r31</a:t>
            </a:r>
          </a:p>
          <a:p>
            <a:r>
              <a:rPr lang="en-US" sz="2000" b="1">
                <a:latin typeface="Courier New" pitchFamily="49" charset="0"/>
              </a:rPr>
              <a:t>314        ..etc..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54380" y="2811996"/>
            <a:ext cx="1612900" cy="2971800"/>
            <a:chOff x="4176" y="1968"/>
            <a:chExt cx="1016" cy="1872"/>
          </a:xfrm>
        </p:grpSpPr>
        <p:sp>
          <p:nvSpPr>
            <p:cNvPr id="66578" name="Rectangle 7"/>
            <p:cNvSpPr>
              <a:spLocks noChangeArrowheads="1"/>
            </p:cNvSpPr>
            <p:nvPr/>
          </p:nvSpPr>
          <p:spPr bwMode="auto">
            <a:xfrm>
              <a:off x="4272" y="331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Courier New" pitchFamily="49" charset="0"/>
                </a:rPr>
                <a:t>main </a:t>
              </a:r>
              <a:r>
                <a:rPr lang="en-US" sz="2000" b="1" dirty="0" err="1">
                  <a:latin typeface="Courier New" pitchFamily="49" charset="0"/>
                </a:rPr>
                <a:t>ra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66579" name="Rectangle 10"/>
            <p:cNvSpPr>
              <a:spLocks noChangeArrowheads="1"/>
            </p:cNvSpPr>
            <p:nvPr/>
          </p:nvSpPr>
          <p:spPr bwMode="auto">
            <a:xfrm>
              <a:off x="4272" y="273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Rectangle 11"/>
            <p:cNvSpPr>
              <a:spLocks noChangeArrowheads="1"/>
            </p:cNvSpPr>
            <p:nvPr/>
          </p:nvSpPr>
          <p:spPr bwMode="auto">
            <a:xfrm>
              <a:off x="4272" y="2544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Rectangle 12"/>
            <p:cNvSpPr>
              <a:spLocks noChangeArrowheads="1"/>
            </p:cNvSpPr>
            <p:nvPr/>
          </p:nvSpPr>
          <p:spPr bwMode="auto">
            <a:xfrm>
              <a:off x="4272" y="235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Rectangle 13"/>
            <p:cNvSpPr>
              <a:spLocks noChangeArrowheads="1"/>
            </p:cNvSpPr>
            <p:nvPr/>
          </p:nvSpPr>
          <p:spPr bwMode="auto">
            <a:xfrm>
              <a:off x="4272" y="216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Rectangle 14"/>
            <p:cNvSpPr>
              <a:spLocks noChangeArrowheads="1"/>
            </p:cNvSpPr>
            <p:nvPr/>
          </p:nvSpPr>
          <p:spPr bwMode="auto">
            <a:xfrm>
              <a:off x="4272" y="196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Text Box 21"/>
            <p:cNvSpPr txBox="1">
              <a:spLocks noChangeArrowheads="1"/>
            </p:cNvSpPr>
            <p:nvPr/>
          </p:nvSpPr>
          <p:spPr bwMode="auto">
            <a:xfrm>
              <a:off x="4176" y="3552"/>
              <a:ext cx="1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return stack</a:t>
              </a:r>
            </a:p>
          </p:txBody>
        </p:sp>
        <p:sp>
          <p:nvSpPr>
            <p:cNvPr id="66585" name="Rectangle 25"/>
            <p:cNvSpPr>
              <a:spLocks noChangeArrowheads="1"/>
            </p:cNvSpPr>
            <p:nvPr/>
          </p:nvSpPr>
          <p:spPr bwMode="auto">
            <a:xfrm>
              <a:off x="4272" y="292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6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8306780" y="4640796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108</a:t>
            </a:r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8306780" y="4335996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urier New" pitchFamily="49" charset="0"/>
              </a:rPr>
              <a:t>128</a:t>
            </a:r>
          </a:p>
        </p:txBody>
      </p:sp>
      <p:sp>
        <p:nvSpPr>
          <p:cNvPr id="413724" name="Text Box 28"/>
          <p:cNvSpPr txBox="1">
            <a:spLocks noChangeArrowheads="1"/>
          </p:cNvSpPr>
          <p:nvPr/>
        </p:nvSpPr>
        <p:spPr bwMode="auto">
          <a:xfrm>
            <a:off x="1811525" y="6129301"/>
            <a:ext cx="686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Q: when does the return stack predict wrong?</a:t>
            </a:r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>
            <a:off x="7105043" y="4232810"/>
            <a:ext cx="1511300" cy="541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>
            <a:off x="7141556" y="2684996"/>
            <a:ext cx="1547813" cy="2376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 flipV="1">
            <a:off x="7141556" y="4521734"/>
            <a:ext cx="1547813" cy="9001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997093" y="1700747"/>
            <a:ext cx="3257550" cy="3071813"/>
          </a:xfrm>
          <a:custGeom>
            <a:avLst/>
            <a:gdLst>
              <a:gd name="T0" fmla="*/ 0 w 2052"/>
              <a:gd name="T1" fmla="*/ 2147483647 h 1935"/>
              <a:gd name="T2" fmla="*/ 2147483647 w 2052"/>
              <a:gd name="T3" fmla="*/ 2147483647 h 1935"/>
              <a:gd name="T4" fmla="*/ 2147483647 w 2052"/>
              <a:gd name="T5" fmla="*/ 2147483647 h 1935"/>
              <a:gd name="T6" fmla="*/ 2147483647 w 2052"/>
              <a:gd name="T7" fmla="*/ 2147483647 h 1935"/>
              <a:gd name="T8" fmla="*/ 2147483647 w 2052"/>
              <a:gd name="T9" fmla="*/ 2147483647 h 1935"/>
              <a:gd name="T10" fmla="*/ 2147483647 w 2052"/>
              <a:gd name="T11" fmla="*/ 2147483647 h 1935"/>
              <a:gd name="T12" fmla="*/ 2147483647 w 2052"/>
              <a:gd name="T13" fmla="*/ 2147483647 h 1935"/>
              <a:gd name="T14" fmla="*/ 2147483647 w 2052"/>
              <a:gd name="T15" fmla="*/ 2147483647 h 19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52"/>
              <a:gd name="T25" fmla="*/ 0 h 1935"/>
              <a:gd name="T26" fmla="*/ 2052 w 2052"/>
              <a:gd name="T27" fmla="*/ 1935 h 19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2" h="1935">
                <a:moveTo>
                  <a:pt x="0" y="257"/>
                </a:moveTo>
                <a:cubicBezTo>
                  <a:pt x="104" y="158"/>
                  <a:pt x="208" y="60"/>
                  <a:pt x="408" y="30"/>
                </a:cubicBezTo>
                <a:cubicBezTo>
                  <a:pt x="608" y="0"/>
                  <a:pt x="971" y="0"/>
                  <a:pt x="1202" y="76"/>
                </a:cubicBezTo>
                <a:cubicBezTo>
                  <a:pt x="1433" y="152"/>
                  <a:pt x="1656" y="318"/>
                  <a:pt x="1792" y="484"/>
                </a:cubicBezTo>
                <a:cubicBezTo>
                  <a:pt x="1928" y="650"/>
                  <a:pt x="1984" y="892"/>
                  <a:pt x="2018" y="1073"/>
                </a:cubicBezTo>
                <a:cubicBezTo>
                  <a:pt x="2052" y="1254"/>
                  <a:pt x="2034" y="1440"/>
                  <a:pt x="1996" y="1572"/>
                </a:cubicBezTo>
                <a:cubicBezTo>
                  <a:pt x="1958" y="1704"/>
                  <a:pt x="1875" y="1807"/>
                  <a:pt x="1792" y="1867"/>
                </a:cubicBezTo>
                <a:cubicBezTo>
                  <a:pt x="1709" y="1927"/>
                  <a:pt x="1603" y="1931"/>
                  <a:pt x="1497" y="1935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960581" y="2386547"/>
            <a:ext cx="3076575" cy="2098675"/>
          </a:xfrm>
          <a:custGeom>
            <a:avLst/>
            <a:gdLst>
              <a:gd name="T0" fmla="*/ 0 w 1938"/>
              <a:gd name="T1" fmla="*/ 2147483647 h 1322"/>
              <a:gd name="T2" fmla="*/ 2147483647 w 1938"/>
              <a:gd name="T3" fmla="*/ 2147483647 h 1322"/>
              <a:gd name="T4" fmla="*/ 2147483647 w 1938"/>
              <a:gd name="T5" fmla="*/ 2147483647 h 1322"/>
              <a:gd name="T6" fmla="*/ 2147483647 w 1938"/>
              <a:gd name="T7" fmla="*/ 2147483647 h 1322"/>
              <a:gd name="T8" fmla="*/ 2147483647 w 1938"/>
              <a:gd name="T9" fmla="*/ 2147483647 h 1322"/>
              <a:gd name="T10" fmla="*/ 2147483647 w 1938"/>
              <a:gd name="T11" fmla="*/ 2147483647 h 1322"/>
              <a:gd name="T12" fmla="*/ 2147483647 w 1938"/>
              <a:gd name="T13" fmla="*/ 2147483647 h 1322"/>
              <a:gd name="T14" fmla="*/ 2147483647 w 1938"/>
              <a:gd name="T15" fmla="*/ 2147483647 h 13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8"/>
              <a:gd name="T25" fmla="*/ 0 h 1322"/>
              <a:gd name="T26" fmla="*/ 1938 w 1938"/>
              <a:gd name="T27" fmla="*/ 1322 h 13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8" h="1322">
                <a:moveTo>
                  <a:pt x="0" y="800"/>
                </a:moveTo>
                <a:cubicBezTo>
                  <a:pt x="97" y="570"/>
                  <a:pt x="194" y="340"/>
                  <a:pt x="341" y="211"/>
                </a:cubicBezTo>
                <a:cubicBezTo>
                  <a:pt x="488" y="82"/>
                  <a:pt x="725" y="58"/>
                  <a:pt x="885" y="29"/>
                </a:cubicBezTo>
                <a:cubicBezTo>
                  <a:pt x="1045" y="0"/>
                  <a:pt x="1148" y="4"/>
                  <a:pt x="1299" y="34"/>
                </a:cubicBezTo>
                <a:cubicBezTo>
                  <a:pt x="1450" y="64"/>
                  <a:pt x="1687" y="91"/>
                  <a:pt x="1792" y="211"/>
                </a:cubicBezTo>
                <a:cubicBezTo>
                  <a:pt x="1897" y="331"/>
                  <a:pt x="1918" y="596"/>
                  <a:pt x="1928" y="755"/>
                </a:cubicBezTo>
                <a:cubicBezTo>
                  <a:pt x="1938" y="914"/>
                  <a:pt x="1915" y="1068"/>
                  <a:pt x="1851" y="1162"/>
                </a:cubicBezTo>
                <a:cubicBezTo>
                  <a:pt x="1787" y="1256"/>
                  <a:pt x="1607" y="1289"/>
                  <a:pt x="1543" y="1322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nimBg="1"/>
      <p:bldP spid="413702" grpId="0" animBg="1"/>
      <p:bldP spid="413704" grpId="0" animBg="1"/>
      <p:bldP spid="413705" grpId="0" animBg="1"/>
      <p:bldP spid="413724" grpId="0"/>
      <p:bldP spid="413725" grpId="0" animBg="1"/>
      <p:bldP spid="413726" grpId="0" animBg="1"/>
      <p:bldP spid="413727" grpId="0" animBg="1"/>
      <p:bldP spid="413728" grpId="0" animBg="1"/>
      <p:bldP spid="4137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61CAEA-5F15-49A8-BA9A-AA9B6F4257D5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AEF1A-032B-4822-BB25-A326F7B809B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09800"/>
            <a:ext cx="8534400" cy="7620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CC3300"/>
                </a:solidFill>
              </a:rPr>
              <a:t>Or: ……..??</a:t>
            </a:r>
            <a:br>
              <a:rPr lang="en-US" sz="5400">
                <a:solidFill>
                  <a:srgbClr val="CC3300"/>
                </a:solidFill>
              </a:rPr>
            </a:br>
            <a:br>
              <a:rPr lang="en-US" sz="5400">
                <a:solidFill>
                  <a:srgbClr val="CC3300"/>
                </a:solidFill>
              </a:rPr>
            </a:br>
            <a:r>
              <a:rPr lang="en-US" sz="5400">
                <a:solidFill>
                  <a:srgbClr val="CC3300"/>
                </a:solidFill>
              </a:rPr>
              <a:t>Avoid branches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Predicated Instructions </a:t>
            </a:r>
            <a:r>
              <a:rPr lang="en-US" altLang="en-US" sz="3600"/>
              <a:t>(discussed before)</a:t>
            </a:r>
          </a:p>
        </p:txBody>
      </p:sp>
      <p:sp>
        <p:nvSpPr>
          <p:cNvPr id="69637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Avoid branch prediction by turning branches into </a:t>
            </a:r>
            <a:r>
              <a:rPr lang="en-US" altLang="en-US" sz="2400">
                <a:solidFill>
                  <a:schemeClr val="accent2"/>
                </a:solidFill>
              </a:rPr>
              <a:t>conditional</a:t>
            </a:r>
            <a:r>
              <a:rPr lang="en-US" altLang="en-US" sz="2400"/>
              <a:t> or </a:t>
            </a:r>
            <a:r>
              <a:rPr lang="en-US" altLang="en-US" sz="2400">
                <a:solidFill>
                  <a:schemeClr val="accent2"/>
                </a:solidFill>
              </a:rPr>
              <a:t>predicated</a:t>
            </a:r>
            <a:r>
              <a:rPr lang="en-US" altLang="en-US" sz="2400"/>
              <a:t> instructions: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	If false, then neither store result nor cause 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Expanded ISA of Alpha, MIPS, PowerPC, SPARC have conditional move; PA-RISC can annul any following instr.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IA-64/Itanium: conditional execution of any instruction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Examples: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if (R1==0) R2 = R3;		CMOVZ	 R2,R3,R1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if (R1 &lt; R2)			SLT	 R9,R1,R2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R3 = R1;			CMOVNZ R3,R1,R9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else				CMOVZ	 R3,R2,R9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R3 = R2;</a:t>
            </a:r>
          </a:p>
        </p:txBody>
      </p:sp>
      <p:sp>
        <p:nvSpPr>
          <p:cNvPr id="696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21F7A3F-C718-4772-A9D7-3FA8435EAA7B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DD572-A7BA-4610-972F-134FFDA518A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9639" name="AutoShape 4"/>
          <p:cNvSpPr>
            <a:spLocks noChangeArrowheads="1"/>
          </p:cNvSpPr>
          <p:nvPr/>
        </p:nvSpPr>
        <p:spPr bwMode="auto">
          <a:xfrm>
            <a:off x="4191980" y="366253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utoShape 5"/>
          <p:cNvSpPr>
            <a:spLocks noChangeArrowheads="1"/>
          </p:cNvSpPr>
          <p:nvPr/>
        </p:nvSpPr>
        <p:spPr bwMode="auto">
          <a:xfrm>
            <a:off x="4194448" y="465313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6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Speculation  (Hardware based)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Execute instructions along predicted execution paths </a:t>
            </a:r>
            <a:r>
              <a:rPr lang="en-US" sz="2800" dirty="0"/>
              <a:t>but </a:t>
            </a:r>
            <a:r>
              <a:rPr lang="en-US" sz="2800" b="1" i="1" dirty="0">
                <a:solidFill>
                  <a:srgbClr val="FF0000"/>
                </a:solidFill>
              </a:rPr>
              <a:t>only commit the results </a:t>
            </a:r>
            <a:r>
              <a:rPr lang="en-US" sz="2800" b="1" i="1">
                <a:solidFill>
                  <a:srgbClr val="FF0000"/>
                </a:solidFill>
              </a:rPr>
              <a:t>if the prediction </a:t>
            </a:r>
            <a:r>
              <a:rPr lang="en-US" sz="2800" b="1" i="1" dirty="0">
                <a:solidFill>
                  <a:srgbClr val="FF0000"/>
                </a:solidFill>
              </a:rPr>
              <a:t>was correct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Instruction commit:  </a:t>
            </a:r>
            <a:r>
              <a:rPr lang="en-US" sz="2800" i="1" dirty="0">
                <a:solidFill>
                  <a:schemeClr val="accent2"/>
                </a:solidFill>
              </a:rPr>
              <a:t>allowing an instruction to </a:t>
            </a:r>
            <a:r>
              <a:rPr lang="en-US" sz="2800" b="1" i="1" dirty="0">
                <a:solidFill>
                  <a:schemeClr val="accent2"/>
                </a:solidFill>
              </a:rPr>
              <a:t>update</a:t>
            </a:r>
            <a:r>
              <a:rPr lang="en-US" sz="2800" i="1" dirty="0">
                <a:solidFill>
                  <a:schemeClr val="accent2"/>
                </a:solidFill>
              </a:rPr>
              <a:t> the register file when instruction is no longer speculative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Need an additional piece of hardware to prevent any irrevocable action until an instruction commits: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Reorder buffer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chemeClr val="accent2"/>
                </a:solidFill>
              </a:rPr>
              <a:t>Large renaming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why? think about it?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636DB38-6C38-4D97-B84E-89C93E5165F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25AB1-D012-4C21-9402-037D846673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General guarding: </a:t>
            </a:r>
            <a:r>
              <a:rPr lang="en-US" sz="4000" b="1"/>
              <a:t>if-conversion</a:t>
            </a:r>
          </a:p>
        </p:txBody>
      </p:sp>
      <p:sp>
        <p:nvSpPr>
          <p:cNvPr id="70660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870341D-1276-4D1A-BA25-F5E36891770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7066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706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5A332-3807-46C2-B3E5-803F5460A3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0663" name="Text Box 15"/>
          <p:cNvSpPr txBox="1">
            <a:spLocks noChangeArrowheads="1"/>
          </p:cNvSpPr>
          <p:nvPr/>
        </p:nvSpPr>
        <p:spPr bwMode="auto">
          <a:xfrm>
            <a:off x="1163452" y="1191028"/>
            <a:ext cx="4267200" cy="10064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if (a &gt; b)  { r = a % b; }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 else     { r = b % a; }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y = a*b;</a:t>
            </a:r>
          </a:p>
        </p:txBody>
      </p:sp>
      <p:sp>
        <p:nvSpPr>
          <p:cNvPr id="416784" name="Text Box 16"/>
          <p:cNvSpPr txBox="1">
            <a:spLocks noChangeArrowheads="1"/>
          </p:cNvSpPr>
          <p:nvPr/>
        </p:nvSpPr>
        <p:spPr bwMode="auto">
          <a:xfrm>
            <a:off x="7086600" y="5181601"/>
            <a:ext cx="2774950" cy="13112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>
                <a:latin typeface="Courier New" pitchFamily="49" charset="0"/>
              </a:rPr>
              <a:t>       sub t1,a,b</a:t>
            </a:r>
          </a:p>
          <a:p>
            <a:r>
              <a:rPr lang="en-US" sz="2000">
                <a:latin typeface="Courier New" pitchFamily="49" charset="0"/>
              </a:rPr>
              <a:t>   t1  rem r,a,b</a:t>
            </a:r>
          </a:p>
          <a:p>
            <a:r>
              <a:rPr lang="en-US" sz="2000">
                <a:latin typeface="Courier New" pitchFamily="49" charset="0"/>
              </a:rPr>
              <a:t>   !t1 rem r,b,a</a:t>
            </a:r>
          </a:p>
          <a:p>
            <a:r>
              <a:rPr lang="en-US" sz="2000">
                <a:latin typeface="Courier New" pitchFamily="49" charset="0"/>
              </a:rPr>
              <a:t>       mul y,a,b</a:t>
            </a:r>
          </a:p>
        </p:txBody>
      </p:sp>
      <p:sp>
        <p:nvSpPr>
          <p:cNvPr id="416785" name="Text Box 17"/>
          <p:cNvSpPr txBox="1">
            <a:spLocks noChangeArrowheads="1"/>
          </p:cNvSpPr>
          <p:nvPr/>
        </p:nvSpPr>
        <p:spPr bwMode="auto">
          <a:xfrm>
            <a:off x="7032104" y="2286001"/>
            <a:ext cx="2927350" cy="1920875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n-US" sz="2000">
                <a:latin typeface="Courier New" pitchFamily="49" charset="0"/>
              </a:rPr>
              <a:t>       sub t1,a,b</a:t>
            </a:r>
          </a:p>
          <a:p>
            <a:r>
              <a:rPr lang="en-US" sz="2000">
                <a:latin typeface="Courier New" pitchFamily="49" charset="0"/>
              </a:rPr>
              <a:t>     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bgz t1,then</a:t>
            </a:r>
          </a:p>
          <a:p>
            <a:r>
              <a:rPr lang="en-US" sz="2000">
                <a:latin typeface="Courier New" pitchFamily="49" charset="0"/>
              </a:rPr>
              <a:t>else:  rem r,b,a</a:t>
            </a:r>
          </a:p>
          <a:p>
            <a:r>
              <a:rPr lang="en-US" sz="2000">
                <a:latin typeface="Courier New" pitchFamily="49" charset="0"/>
              </a:rPr>
              <a:t>     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>j   next</a:t>
            </a:r>
          </a:p>
          <a:p>
            <a:r>
              <a:rPr lang="en-US" sz="2000">
                <a:latin typeface="Courier New" pitchFamily="49" charset="0"/>
              </a:rPr>
              <a:t>then:  rem r,a,b</a:t>
            </a:r>
          </a:p>
          <a:p>
            <a:r>
              <a:rPr lang="en-US" sz="2000">
                <a:latin typeface="Courier New" pitchFamily="49" charset="0"/>
              </a:rPr>
              <a:t>next:  mul y,a,b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15852" y="2410228"/>
            <a:ext cx="3733800" cy="3406775"/>
            <a:chOff x="288" y="1536"/>
            <a:chExt cx="2352" cy="2146"/>
          </a:xfrm>
        </p:grpSpPr>
        <p:sp>
          <p:nvSpPr>
            <p:cNvPr id="70670" name="Text Box 6"/>
            <p:cNvSpPr txBox="1">
              <a:spLocks noChangeArrowheads="1"/>
            </p:cNvSpPr>
            <p:nvPr/>
          </p:nvSpPr>
          <p:spPr bwMode="auto">
            <a:xfrm>
              <a:off x="288" y="19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CFG: </a:t>
              </a:r>
            </a:p>
          </p:txBody>
        </p:sp>
        <p:sp>
          <p:nvSpPr>
            <p:cNvPr id="70671" name="Text Box 7"/>
            <p:cNvSpPr txBox="1">
              <a:spLocks noChangeArrowheads="1"/>
            </p:cNvSpPr>
            <p:nvPr/>
          </p:nvSpPr>
          <p:spPr bwMode="auto">
            <a:xfrm>
              <a:off x="1152" y="1865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sub t1, a, 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bgz t1, 2, 3</a:t>
              </a:r>
            </a:p>
          </p:txBody>
        </p:sp>
        <p:sp>
          <p:nvSpPr>
            <p:cNvPr id="70672" name="Text Box 8"/>
            <p:cNvSpPr txBox="1">
              <a:spLocks noChangeArrowheads="1"/>
            </p:cNvSpPr>
            <p:nvPr/>
          </p:nvSpPr>
          <p:spPr bwMode="auto">
            <a:xfrm>
              <a:off x="1152" y="3216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4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mul y,a,b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…………..</a:t>
              </a:r>
            </a:p>
          </p:txBody>
        </p:sp>
        <p:sp>
          <p:nvSpPr>
            <p:cNvPr id="70673" name="Text Box 9"/>
            <p:cNvSpPr txBox="1">
              <a:spLocks noChangeArrowheads="1"/>
            </p:cNvSpPr>
            <p:nvPr/>
          </p:nvSpPr>
          <p:spPr bwMode="auto">
            <a:xfrm>
              <a:off x="1776" y="2544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3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rem r, b, a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goto 4</a:t>
              </a:r>
            </a:p>
          </p:txBody>
        </p:sp>
        <p:sp>
          <p:nvSpPr>
            <p:cNvPr id="70674" name="Text Box 10"/>
            <p:cNvSpPr txBox="1">
              <a:spLocks noChangeArrowheads="1"/>
            </p:cNvSpPr>
            <p:nvPr/>
          </p:nvSpPr>
          <p:spPr bwMode="auto">
            <a:xfrm>
              <a:off x="528" y="2530"/>
              <a:ext cx="864" cy="4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2 </a:t>
              </a:r>
            </a:p>
            <a:p>
              <a:pPr eaLnBrk="0" hangingPunct="0"/>
              <a:r>
                <a:rPr lang="en-US" sz="1400">
                  <a:latin typeface="Arial" charset="0"/>
                </a:rPr>
                <a:t>     rem r, a, b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     </a:t>
              </a:r>
              <a:r>
                <a:rPr lang="en-US" sz="1400">
                  <a:latin typeface="Arial" charset="0"/>
                </a:rPr>
                <a:t>goto 4</a:t>
              </a:r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 flipH="1">
              <a:off x="960" y="233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Line 12"/>
            <p:cNvSpPr>
              <a:spLocks noChangeShapeType="1"/>
            </p:cNvSpPr>
            <p:nvPr/>
          </p:nvSpPr>
          <p:spPr bwMode="auto">
            <a:xfrm>
              <a:off x="1824" y="233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Line 13"/>
            <p:cNvSpPr>
              <a:spLocks noChangeShapeType="1"/>
            </p:cNvSpPr>
            <p:nvPr/>
          </p:nvSpPr>
          <p:spPr bwMode="auto">
            <a:xfrm flipH="1" flipV="1">
              <a:off x="960" y="301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Line 14"/>
            <p:cNvSpPr>
              <a:spLocks noChangeShapeType="1"/>
            </p:cNvSpPr>
            <p:nvPr/>
          </p:nvSpPr>
          <p:spPr bwMode="auto">
            <a:xfrm flipV="1">
              <a:off x="1824" y="301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AutoShape 18"/>
            <p:cNvSpPr>
              <a:spLocks noChangeArrowheads="1"/>
            </p:cNvSpPr>
            <p:nvPr/>
          </p:nvSpPr>
          <p:spPr bwMode="auto">
            <a:xfrm>
              <a:off x="1536" y="153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6787" name="AutoShape 19"/>
          <p:cNvSpPr>
            <a:spLocks noChangeArrowheads="1"/>
          </p:cNvSpPr>
          <p:nvPr/>
        </p:nvSpPr>
        <p:spPr bwMode="auto">
          <a:xfrm>
            <a:off x="8382000" y="4419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6788" name="AutoShape 20"/>
          <p:cNvSpPr>
            <a:spLocks noChangeArrowheads="1"/>
          </p:cNvSpPr>
          <p:nvPr/>
        </p:nvSpPr>
        <p:spPr bwMode="auto">
          <a:xfrm rot="20384561">
            <a:off x="5473820" y="3401360"/>
            <a:ext cx="1257829" cy="249655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90" name="AutoShape 22"/>
          <p:cNvSpPr>
            <a:spLocks noChangeArrowheads="1"/>
          </p:cNvSpPr>
          <p:nvPr/>
        </p:nvSpPr>
        <p:spPr bwMode="auto">
          <a:xfrm>
            <a:off x="4583114" y="6021388"/>
            <a:ext cx="2378075" cy="539750"/>
          </a:xfrm>
          <a:prstGeom prst="wedgeRoundRectCallout">
            <a:avLst>
              <a:gd name="adj1" fmla="val 77435"/>
              <a:gd name="adj2" fmla="val -817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Guards t1 &amp; !t1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0456" y="213285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4</a:t>
            </a:r>
            <a:r>
              <a:rPr lang="en-US" sz="2000" i="1" dirty="0"/>
              <a:t> basic blocks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8448" y="5013176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1</a:t>
            </a:r>
            <a:r>
              <a:rPr lang="en-US" sz="2000" i="1" dirty="0"/>
              <a:t> basic block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71484-090B-4069-99F7-2A424BE3A158}"/>
              </a:ext>
            </a:extLst>
          </p:cNvPr>
          <p:cNvSpPr txBox="1"/>
          <p:nvPr/>
        </p:nvSpPr>
        <p:spPr>
          <a:xfrm>
            <a:off x="8653153" y="4392790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if-conversion</a:t>
            </a:r>
            <a:endParaRPr lang="nl-NL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4" grpId="0" animBg="1"/>
      <p:bldP spid="416785" grpId="0" animBg="1"/>
      <p:bldP spid="416787" grpId="0" animBg="1"/>
      <p:bldP spid="416788" grpId="0" animBg="1"/>
      <p:bldP spid="416790" grpId="0" animBg="1"/>
      <p:bldP spid="3" grpId="0"/>
      <p:bldP spid="25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Dynamic Branch Prediction: Summary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800"/>
              <a:t>Prediction important part of scalar execution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Branch History Table</a:t>
            </a:r>
            <a:r>
              <a:rPr lang="en-US" altLang="en-US" sz="2800"/>
              <a:t>: 2 bits for loop accuracy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Correlation</a:t>
            </a:r>
            <a:r>
              <a:rPr lang="en-US" altLang="en-US" sz="2800"/>
              <a:t>: Recently executed branches correlated with next branch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Either correlate with </a:t>
            </a:r>
            <a:r>
              <a:rPr lang="en-US" altLang="en-US">
                <a:solidFill>
                  <a:schemeClr val="accent2"/>
                </a:solidFill>
              </a:rPr>
              <a:t>previous</a:t>
            </a:r>
            <a:r>
              <a:rPr lang="en-US" altLang="en-US"/>
              <a:t> branches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Or different executions of </a:t>
            </a:r>
            <a:r>
              <a:rPr lang="en-US" altLang="en-US">
                <a:solidFill>
                  <a:schemeClr val="accent2"/>
                </a:solidFill>
              </a:rPr>
              <a:t>same</a:t>
            </a:r>
            <a:r>
              <a:rPr lang="en-US" altLang="en-US"/>
              <a:t> branch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Branch Target Buffer</a:t>
            </a:r>
            <a:r>
              <a:rPr lang="en-US" altLang="en-US" sz="2800"/>
              <a:t>: include branch target address (&amp; prediction)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Return address stack</a:t>
            </a:r>
            <a:r>
              <a:rPr lang="en-US" altLang="en-US" sz="2800"/>
              <a:t> for prediction of indirect jumps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/>
          </a:p>
          <a:p>
            <a:pPr eaLnBrk="1" hangingPunct="1">
              <a:lnSpc>
                <a:spcPct val="120000"/>
              </a:lnSpc>
            </a:pPr>
            <a:r>
              <a:rPr lang="en-US" altLang="en-US" sz="2800"/>
              <a:t>Or….avoid branches: if-conversion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B49888-E9ED-49F8-BE07-BE672D3E682C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80439-F300-45A3-80B5-ADFEE8EB955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E68974F6-CB05-430A-AC2E-5D92FDBD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015" y="80627"/>
            <a:ext cx="248798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Topics on ILP architectures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Introduction, Hazards (short recap)</a:t>
            </a:r>
          </a:p>
          <a:p>
            <a:pPr eaLnBrk="1" hangingPunct="1"/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execution: </a:t>
            </a:r>
          </a:p>
          <a:p>
            <a:pPr eaLnBrk="1" hangingPunct="1"/>
            <a:r>
              <a:rPr lang="en-US"/>
              <a:t>Branch prediction</a:t>
            </a:r>
          </a:p>
          <a:p>
            <a:pPr eaLnBrk="1" hangingPunct="1"/>
            <a:r>
              <a:rPr lang="en-US" b="1"/>
              <a:t>Multiple issue</a:t>
            </a:r>
          </a:p>
          <a:p>
            <a:pPr lvl="1" eaLnBrk="1" hangingPunct="1"/>
            <a:r>
              <a:rPr lang="en-US" b="1"/>
              <a:t>Superscalar</a:t>
            </a:r>
          </a:p>
          <a:p>
            <a:pPr lvl="1" eaLnBrk="1" hangingPunct="1"/>
            <a:r>
              <a:rPr lang="en-US" b="1"/>
              <a:t>VLIW</a:t>
            </a:r>
          </a:p>
          <a:p>
            <a:pPr lvl="1" eaLnBrk="1" hangingPunct="1"/>
            <a:r>
              <a:rPr lang="en-US" b="1"/>
              <a:t>TTA </a:t>
            </a:r>
            <a:r>
              <a:rPr lang="en-US" i="1"/>
              <a:t>(not in H&amp;P)</a:t>
            </a:r>
            <a:endParaRPr lang="en-US" b="1"/>
          </a:p>
          <a:p>
            <a:pPr eaLnBrk="1" hangingPunct="1"/>
            <a:r>
              <a:rPr lang="en-US"/>
              <a:t>How </a:t>
            </a:r>
            <a:r>
              <a:rPr lang="en-US" dirty="0"/>
              <a:t>much </a:t>
            </a:r>
            <a:r>
              <a:rPr lang="en-US" dirty="0" err="1"/>
              <a:t>ILP</a:t>
            </a:r>
            <a:r>
              <a:rPr lang="en-US" dirty="0"/>
              <a:t> is </a:t>
            </a:r>
            <a:r>
              <a:rPr lang="en-US"/>
              <a:t>there?</a:t>
            </a:r>
          </a:p>
          <a:p>
            <a:pPr eaLnBrk="1" hangingPunct="1"/>
            <a:r>
              <a:rPr lang="en-US"/>
              <a:t>What can the compiler do?</a:t>
            </a:r>
            <a:endParaRPr lang="en-US" dirty="0"/>
          </a:p>
          <a:p>
            <a:pPr eaLnBrk="1" hangingPunct="1"/>
            <a:r>
              <a:rPr lang="en-US" dirty="0"/>
              <a:t>Material </a:t>
            </a:r>
            <a:r>
              <a:rPr lang="en-US" dirty="0">
                <a:solidFill>
                  <a:srgbClr val="FF0000"/>
                </a:solidFill>
              </a:rPr>
              <a:t>Ch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(H&amp;P or Dubois, second part)</a:t>
            </a:r>
            <a:endParaRPr lang="en-US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D6127D-CFED-4069-9535-5F5CCB018895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A9C0C-9EBF-43E3-87D3-AD1D9B9EFF2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68" y="2996952"/>
            <a:ext cx="1862494" cy="241542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077611"/>
            <a:ext cx="2052227" cy="2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3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Parallel: Multiple Instructions </a:t>
            </a:r>
            <a:br>
              <a:rPr lang="en-US"/>
            </a:br>
            <a:r>
              <a:rPr lang="en-US" sz="4000"/>
              <a:t>Combined with OOO</a:t>
            </a:r>
            <a:endParaRPr lang="en-US" dirty="0"/>
          </a:p>
        </p:txBody>
      </p:sp>
      <p:pic>
        <p:nvPicPr>
          <p:cNvPr id="117762" name="Picture 2" descr="http://upload.wikimedia.org/wikipedia/commons/4/4f/Paralle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2204864"/>
            <a:ext cx="8217377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3592" y="5445225"/>
            <a:ext cx="65742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Issue multiple instructions (or operations) per cycle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43672" y="4149080"/>
            <a:ext cx="72008" cy="129614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1878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/>
              <a:t>Going parallel: </a:t>
            </a:r>
            <a:r>
              <a:rPr lang="en-AU" sz="4000" b="1"/>
              <a:t>Multiple </a:t>
            </a:r>
            <a:r>
              <a:rPr lang="en-AU" sz="4000" b="1" dirty="0"/>
              <a:t>Issue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Multiple parallel pipelines: </a:t>
            </a:r>
            <a:r>
              <a:rPr lang="en-US" b="1" dirty="0">
                <a:solidFill>
                  <a:srgbClr val="FF0000"/>
                </a:solidFill>
              </a:rPr>
              <a:t>CPI can get &lt;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>
                <a:solidFill>
                  <a:schemeClr val="accent2"/>
                </a:solidFill>
              </a:rPr>
              <a:t>complete multiple instructions per clock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Two Options: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Statically scheduled superscalar processors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VLIW</a:t>
            </a:r>
            <a:r>
              <a:rPr lang="en-US" dirty="0"/>
              <a:t> (Very Long Instruction Word)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Dynamically scheduled superscalar processors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Superscalar</a:t>
            </a:r>
            <a:r>
              <a:rPr lang="en-US" dirty="0"/>
              <a:t> processor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EPIC</a:t>
            </a:r>
            <a:r>
              <a:rPr lang="en-US" dirty="0"/>
              <a:t> (explicit parallel instruction computer)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somewhat in between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F2072D8-FA92-4185-894C-09C52130B5C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F74AB-771F-48A3-9122-F4DBA8936A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Multiple Issue Options: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3EE8-2E5C-4DFF-9EF5-64946CFAF569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4B90-C0C5-4C36-87B6-D9FD4CF94F5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433" y="1016732"/>
            <a:ext cx="9058345" cy="53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19ECD04-134B-4AC2-9857-2C414C263B61}"/>
              </a:ext>
            </a:extLst>
          </p:cNvPr>
          <p:cNvSpPr/>
          <p:nvPr/>
        </p:nvSpPr>
        <p:spPr>
          <a:xfrm rot="10800000">
            <a:off x="10920536" y="4221088"/>
            <a:ext cx="792088" cy="228600"/>
          </a:xfrm>
          <a:prstGeom prst="rightArrow">
            <a:avLst/>
          </a:prstGeom>
          <a:solidFill>
            <a:srgbClr val="FFFFCC"/>
          </a:solidFill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600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87FD44-197A-49C8-9C48-9F01ECB4368F}"/>
              </a:ext>
            </a:extLst>
          </p:cNvPr>
          <p:cNvSpPr/>
          <p:nvPr/>
        </p:nvSpPr>
        <p:spPr>
          <a:xfrm rot="10800000">
            <a:off x="10920536" y="5049180"/>
            <a:ext cx="792088" cy="228600"/>
          </a:xfrm>
          <a:prstGeom prst="rightArrow">
            <a:avLst/>
          </a:prstGeom>
          <a:solidFill>
            <a:srgbClr val="FFFFCC"/>
          </a:solidFill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6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12E62-65D8-47CE-9676-033D0FBD9328}"/>
              </a:ext>
            </a:extLst>
          </p:cNvPr>
          <p:cNvSpPr txBox="1"/>
          <p:nvPr/>
        </p:nvSpPr>
        <p:spPr>
          <a:xfrm rot="5400000">
            <a:off x="11209374" y="45037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Most used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9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Modern Superscalar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Modern (superscalar) </a:t>
            </a:r>
            <a:r>
              <a:rPr lang="en-US" dirty="0" err="1"/>
              <a:t>microarchitectures</a:t>
            </a:r>
            <a:r>
              <a:rPr lang="en-US" dirty="0"/>
              <a:t>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Dynamic scheduling + Multiple Issue + Speculation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Issue logic can become bottleneck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Several approaches: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Assign reservation stations and update pipeline control table in half a clock cycle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Only supports 2 instructions/clock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Design logic to handle any possible dependencies between the instructions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Hybrid approaches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198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4B72EEC-CCBE-43BF-9CCC-4075BF4148F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FCD51-DFE6-4A83-835F-379C4110E5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7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Limit the number of instructions of a given class that can be issued in a “bundle”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I.e. one </a:t>
            </a:r>
            <a:r>
              <a:rPr lang="en-US" dirty="0" err="1"/>
              <a:t>FloatingPt</a:t>
            </a:r>
            <a:r>
              <a:rPr lang="en-US" dirty="0"/>
              <a:t>, one Integer, one Load, one Store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Examine all the dependencies among the instructions in the bundle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If dependencies exist in bundle, encode them in reservation stations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Need multiple </a:t>
            </a:r>
            <a:r>
              <a:rPr lang="en-US" dirty="0" err="1"/>
              <a:t>completions&amp;commits</a:t>
            </a:r>
            <a:r>
              <a:rPr lang="en-US" dirty="0"/>
              <a:t> per cycle</a:t>
            </a:r>
          </a:p>
        </p:txBody>
      </p:sp>
      <p:sp>
        <p:nvSpPr>
          <p:cNvPr id="440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Issue: reduce complexity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2A1F34-39DD-443F-AA06-2456D19EF330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5EAFD-C803-498E-98B3-085DFA6FB7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7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increment array elements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736812"/>
            <a:ext cx="11379200" cy="47525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400" dirty="0">
                <a:solidFill>
                  <a:srgbClr val="00B0F0"/>
                </a:solidFill>
              </a:rPr>
              <a:t>Loop</a:t>
            </a:r>
            <a:r>
              <a:rPr lang="pt-BR" sz="2400" dirty="0"/>
              <a:t>:	</a:t>
            </a:r>
            <a:r>
              <a:rPr lang="pt-BR" sz="2400"/>
              <a:t>LD    	      R2, 0(R1</a:t>
            </a:r>
            <a:r>
              <a:rPr lang="pt-BR" sz="2400" dirty="0"/>
              <a:t>)</a:t>
            </a:r>
            <a:r>
              <a:rPr lang="pt-BR" sz="2400"/>
              <a:t>		;</a:t>
            </a:r>
            <a:r>
              <a:rPr lang="pt-BR" sz="2400" dirty="0"/>
              <a:t>R2=array element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DADDIU  </a:t>
            </a:r>
            <a:r>
              <a:rPr lang="pt-BR" sz="2400"/>
              <a:t>R2, R2</a:t>
            </a:r>
            <a:r>
              <a:rPr lang="pt-BR" sz="2400" dirty="0"/>
              <a:t>,#1</a:t>
            </a:r>
            <a:r>
              <a:rPr lang="pt-BR" sz="2400"/>
              <a:t>		;</a:t>
            </a:r>
            <a:r>
              <a:rPr lang="pt-BR" sz="2400" dirty="0"/>
              <a:t>increment R2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/>
              <a:t>SD             R2, 0(R1</a:t>
            </a:r>
            <a:r>
              <a:rPr lang="en-US" sz="2400" dirty="0"/>
              <a:t>)</a:t>
            </a:r>
            <a:r>
              <a:rPr lang="en-US" sz="2400"/>
              <a:t>		;</a:t>
            </a:r>
            <a:r>
              <a:rPr lang="en-US" sz="2400" dirty="0"/>
              <a:t>store result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dirty="0"/>
              <a:t>		DADDIU  </a:t>
            </a:r>
            <a:r>
              <a:rPr lang="pt-BR" sz="2400"/>
              <a:t>R1, R1, #</a:t>
            </a:r>
            <a:r>
              <a:rPr lang="pt-BR" sz="2400" dirty="0"/>
              <a:t>8</a:t>
            </a:r>
            <a:r>
              <a:rPr lang="pt-BR" sz="2400"/>
              <a:t>		;</a:t>
            </a:r>
            <a:r>
              <a:rPr lang="pt-BR" sz="2400" dirty="0"/>
              <a:t>increment R1 to point to next double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err="1"/>
              <a:t>BNE</a:t>
            </a:r>
            <a:r>
              <a:rPr lang="en-US" sz="2400"/>
              <a:t>          R2, R3, </a:t>
            </a:r>
            <a:r>
              <a:rPr lang="en-US" sz="2400">
                <a:solidFill>
                  <a:srgbClr val="00B0F0"/>
                </a:solidFill>
              </a:rPr>
              <a:t>Loop</a:t>
            </a:r>
            <a:r>
              <a:rPr lang="en-US" sz="2400" dirty="0"/>
              <a:t>	;branch if </a:t>
            </a:r>
            <a:r>
              <a:rPr lang="en-US" sz="2400"/>
              <a:t>not final iteration</a:t>
            </a:r>
            <a:endParaRPr lang="en-US" sz="2400" dirty="0"/>
          </a:p>
        </p:txBody>
      </p:sp>
      <p:sp>
        <p:nvSpPr>
          <p:cNvPr id="4506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87F18EF-C81F-4863-B4BF-408CA8819B9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0CDD9-E1BC-4E64-8CC0-FF4FBDBA640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4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(No Speculation)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1016000"/>
            <a:ext cx="85931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883533" y="6309320"/>
            <a:ext cx="807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Note: </a:t>
            </a:r>
            <a:r>
              <a:rPr lang="en-US" sz="2000" i="1" dirty="0">
                <a:solidFill>
                  <a:schemeClr val="accent2"/>
                </a:solidFill>
              </a:rPr>
              <a:t>LD following </a:t>
            </a:r>
            <a:r>
              <a:rPr lang="en-US" sz="2000" i="1" dirty="0" err="1">
                <a:solidFill>
                  <a:schemeClr val="accent2"/>
                </a:solidFill>
              </a:rPr>
              <a:t>BNE</a:t>
            </a:r>
            <a:r>
              <a:rPr lang="en-US" sz="2000" i="1" dirty="0">
                <a:solidFill>
                  <a:schemeClr val="accent2"/>
                </a:solidFill>
              </a:rPr>
              <a:t> must wait on the branch outcome (no speculation)!</a:t>
            </a:r>
          </a:p>
        </p:txBody>
      </p:sp>
      <p:sp>
        <p:nvSpPr>
          <p:cNvPr id="460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AEBE6FF-A451-4EE4-9BC2-08168DACAE14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60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60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AB2A8-4FB4-4B54-9618-C6695210D87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15980" y="3465004"/>
            <a:ext cx="396044" cy="324036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0316" y="3392996"/>
            <a:ext cx="1116124" cy="396044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OoO</a:t>
            </a:r>
            <a:r>
              <a:rPr lang="en-US" sz="3600" dirty="0"/>
              <a:t> execution with speculation using </a:t>
            </a:r>
            <a:r>
              <a:rPr lang="en-US" sz="3600" dirty="0" err="1"/>
              <a:t>RoB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1D61A74-7B60-49B0-85E9-FDD19093585D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C3789-AA5A-4985-BE85-3184238878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063" y="896400"/>
            <a:ext cx="7704397" cy="59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7716180" y="1808820"/>
            <a:ext cx="648072" cy="108012"/>
          </a:xfrm>
          <a:prstGeom prst="rightArrow">
            <a:avLst/>
          </a:prstGeom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8249" y="162880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NEW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(with branch Speculation)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1089025"/>
            <a:ext cx="86947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811525" y="6309320"/>
            <a:ext cx="865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Note: </a:t>
            </a:r>
            <a:r>
              <a:rPr lang="en-US" sz="2000" i="1" dirty="0">
                <a:solidFill>
                  <a:schemeClr val="accent2"/>
                </a:solidFill>
              </a:rPr>
              <a:t>Execution of 2</a:t>
            </a:r>
            <a:r>
              <a:rPr lang="en-US" sz="2000" i="1" baseline="30000" dirty="0">
                <a:solidFill>
                  <a:schemeClr val="accent2"/>
                </a:solidFill>
              </a:rPr>
              <a:t>nd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DADDIU</a:t>
            </a:r>
            <a:r>
              <a:rPr lang="en-US" sz="2000" i="1" dirty="0">
                <a:solidFill>
                  <a:schemeClr val="accent2"/>
                </a:solidFill>
              </a:rPr>
              <a:t> is earlier than 1</a:t>
            </a:r>
            <a:r>
              <a:rPr lang="en-US" sz="2000" i="1" baseline="30000" dirty="0">
                <a:solidFill>
                  <a:schemeClr val="accent2"/>
                </a:solidFill>
              </a:rPr>
              <a:t>th</a:t>
            </a:r>
            <a:r>
              <a:rPr lang="en-US" sz="2000" i="1" dirty="0">
                <a:solidFill>
                  <a:schemeClr val="accent2"/>
                </a:solidFill>
              </a:rPr>
              <a:t>, but commits later, i.e. in order!</a:t>
            </a:r>
          </a:p>
        </p:txBody>
      </p:sp>
      <p:sp>
        <p:nvSpPr>
          <p:cNvPr id="471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6137FF-3234-41E7-9244-E0EFAB7403D9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71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71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F4297-BD5A-4974-946D-AA5DCF2CFB9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3932" y="3501008"/>
            <a:ext cx="396044" cy="324036"/>
          </a:xfrm>
          <a:prstGeom prst="ellipse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66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3F9775-73BD-4CC1-A6D5-6F8CC1006F43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6736B-458B-48F1-9472-E8FB0F1BB99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Nehalem </a:t>
            </a:r>
            <a:br>
              <a:rPr lang="en-US" sz="4000"/>
            </a:br>
            <a:r>
              <a:rPr lang="en-US" sz="2800"/>
              <a:t>microarchitecture</a:t>
            </a:r>
            <a:br>
              <a:rPr lang="en-US" sz="2800"/>
            </a:br>
            <a:r>
              <a:rPr lang="en-US" sz="2800"/>
              <a:t>(Intel)</a:t>
            </a:r>
          </a:p>
        </p:txBody>
      </p:sp>
      <p:pic>
        <p:nvPicPr>
          <p:cNvPr id="48134" name="Picture 6" descr="neha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-381000"/>
            <a:ext cx="59118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1384" y="1524000"/>
            <a:ext cx="4554016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first use: </a:t>
            </a:r>
            <a:r>
              <a:rPr lang="en-US" sz="2400" b="1" dirty="0"/>
              <a:t>Core i7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2008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45 nm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hyperthreading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shared L3 cache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3 channel DDR3 </a:t>
            </a:r>
            <a:r>
              <a:rPr lang="en-US" sz="2400" dirty="0" err="1"/>
              <a:t>controler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QIP: quick path interconnect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32K+32K L1 per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256 L2 per core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4-8 MB L3 shared between cores</a:t>
            </a:r>
          </a:p>
        </p:txBody>
      </p:sp>
    </p:spTree>
    <p:extLst>
      <p:ext uri="{BB962C8B-B14F-4D97-AF65-F5344CB8AC3E}">
        <p14:creationId xmlns:p14="http://schemas.microsoft.com/office/powerpoint/2010/main" val="35723771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/>
              <a:t>Limitations of OoO Superscalar</a:t>
            </a:r>
            <a:endParaRPr lang="en-GB" sz="400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Available ILP is limited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usually we’re not programming with parallelism in mind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Huge hardware cost when increasing issue 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adding more functional units is easy, </a:t>
            </a:r>
            <a:r>
              <a:rPr lang="en-US" b="1" dirty="0">
                <a:solidFill>
                  <a:srgbClr val="FF3300"/>
                </a:solidFill>
              </a:rPr>
              <a:t>however</a:t>
            </a:r>
            <a:r>
              <a:rPr lang="en-US" dirty="0"/>
              <a:t>: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memory ports and register ports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dependency check needs O(n</a:t>
            </a:r>
            <a:r>
              <a:rPr lang="en-US" baseline="30000" dirty="0"/>
              <a:t>2</a:t>
            </a:r>
            <a:r>
              <a:rPr lang="en-US" dirty="0"/>
              <a:t>) comparisons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renaming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complex issue logic (check and select ready operations)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complex </a:t>
            </a:r>
            <a:r>
              <a:rPr lang="en-US"/>
              <a:t>forwarding circuitry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Any cheaper alternatives ???</a:t>
            </a:r>
          </a:p>
        </p:txBody>
      </p:sp>
      <p:sp>
        <p:nvSpPr>
          <p:cNvPr id="716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F09EA54-7BC0-466A-99E3-932C24799161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9D8FA-920A-4AAE-8A4C-530BE6859A1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VLIW: alternative to Superscalar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Hardware much simpler!! Why??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Limitations of </a:t>
            </a:r>
            <a:r>
              <a:rPr lang="en-US" dirty="0" err="1"/>
              <a:t>VLIW</a:t>
            </a:r>
            <a:r>
              <a:rPr lang="en-US" dirty="0"/>
              <a:t>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Very smart compiler needed (but largely solved!)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Loop unrolling helps but increases code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Unfilled slots </a:t>
            </a:r>
            <a:r>
              <a:rPr lang="en-US"/>
              <a:t>waste instruction bits (need NOPs)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Cache miss stalls whole pipeline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Research topic: scheduling 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Binary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compatibility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(.. can partly be solved: EPIC or </a:t>
            </a:r>
            <a:r>
              <a:rPr lang="en-US" dirty="0" err="1"/>
              <a:t>JITC</a:t>
            </a:r>
            <a:r>
              <a:rPr lang="en-US" dirty="0"/>
              <a:t> ..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Note</a:t>
            </a:r>
            <a:r>
              <a:rPr lang="en-US" dirty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Still many ports on register file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Complex forwarding circuitry and many </a:t>
            </a:r>
            <a:r>
              <a:rPr lang="en-US"/>
              <a:t>bypass buses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/>
              <a:t>Solve these issues later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727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9928F2-F5B8-4F3F-8F82-0A7B65F043AF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	ECA  H.Corporaal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1D6E9-E6C6-4D55-ADAB-6DC5FF9071B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1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Issue RISC vs Superscalar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4EA4-9628-49EC-B1CD-516BE91D607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6" name="Group 227"/>
          <p:cNvGrpSpPr>
            <a:grpSpLocks/>
          </p:cNvGrpSpPr>
          <p:nvPr/>
        </p:nvGrpSpPr>
        <p:grpSpPr bwMode="auto">
          <a:xfrm>
            <a:off x="182563" y="1143000"/>
            <a:ext cx="3522662" cy="5521325"/>
            <a:chOff x="115" y="720"/>
            <a:chExt cx="2219" cy="3478"/>
          </a:xfrm>
        </p:grpSpPr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595" y="720"/>
              <a:ext cx="720" cy="288"/>
              <a:chOff x="432" y="912"/>
              <a:chExt cx="720" cy="288"/>
            </a:xfrm>
          </p:grpSpPr>
          <p:sp>
            <p:nvSpPr>
              <p:cNvPr id="67" name="Rectangle 6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Text Box 6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595" y="912"/>
              <a:ext cx="720" cy="288"/>
              <a:chOff x="432" y="912"/>
              <a:chExt cx="720" cy="288"/>
            </a:xfrm>
          </p:grpSpPr>
          <p:sp>
            <p:nvSpPr>
              <p:cNvPr id="65" name="Rectangle 6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Text Box 6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595" y="1104"/>
              <a:ext cx="720" cy="288"/>
              <a:chOff x="432" y="912"/>
              <a:chExt cx="720" cy="288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Text Box 7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595" y="1296"/>
              <a:ext cx="720" cy="288"/>
              <a:chOff x="432" y="912"/>
              <a:chExt cx="720" cy="288"/>
            </a:xfrm>
          </p:grpSpPr>
          <p:sp>
            <p:nvSpPr>
              <p:cNvPr id="61" name="Rectangle 7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Text Box 7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595" y="1488"/>
              <a:ext cx="720" cy="288"/>
              <a:chOff x="432" y="912"/>
              <a:chExt cx="720" cy="288"/>
            </a:xfrm>
          </p:grpSpPr>
          <p:sp>
            <p:nvSpPr>
              <p:cNvPr id="59" name="Rectangle 7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595" y="1680"/>
              <a:ext cx="720" cy="288"/>
              <a:chOff x="432" y="912"/>
              <a:chExt cx="720" cy="288"/>
            </a:xfrm>
          </p:grpSpPr>
          <p:sp>
            <p:nvSpPr>
              <p:cNvPr id="57" name="Rectangle 7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Text Box 8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595" y="1872"/>
              <a:ext cx="720" cy="288"/>
              <a:chOff x="432" y="912"/>
              <a:chExt cx="720" cy="288"/>
            </a:xfrm>
          </p:grpSpPr>
          <p:sp>
            <p:nvSpPr>
              <p:cNvPr id="55" name="Rectangle 8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Text Box 8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595" y="2064"/>
              <a:ext cx="720" cy="288"/>
              <a:chOff x="432" y="912"/>
              <a:chExt cx="720" cy="288"/>
            </a:xfrm>
          </p:grpSpPr>
          <p:sp>
            <p:nvSpPr>
              <p:cNvPr id="53" name="Rectangle 8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Text Box 8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5" name="Group 87"/>
            <p:cNvGrpSpPr>
              <a:grpSpLocks/>
            </p:cNvGrpSpPr>
            <p:nvPr/>
          </p:nvGrpSpPr>
          <p:grpSpPr bwMode="auto">
            <a:xfrm>
              <a:off x="595" y="2256"/>
              <a:ext cx="720" cy="288"/>
              <a:chOff x="432" y="912"/>
              <a:chExt cx="720" cy="288"/>
            </a:xfrm>
          </p:grpSpPr>
          <p:sp>
            <p:nvSpPr>
              <p:cNvPr id="51" name="Rectangle 8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Text Box 8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6" name="Group 90"/>
            <p:cNvGrpSpPr>
              <a:grpSpLocks/>
            </p:cNvGrpSpPr>
            <p:nvPr/>
          </p:nvGrpSpPr>
          <p:grpSpPr bwMode="auto">
            <a:xfrm>
              <a:off x="595" y="2448"/>
              <a:ext cx="720" cy="288"/>
              <a:chOff x="432" y="912"/>
              <a:chExt cx="720" cy="288"/>
            </a:xfrm>
          </p:grpSpPr>
          <p:sp>
            <p:nvSpPr>
              <p:cNvPr id="49" name="Rectangle 9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Text Box 9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7" name="Group 93"/>
            <p:cNvGrpSpPr>
              <a:grpSpLocks/>
            </p:cNvGrpSpPr>
            <p:nvPr/>
          </p:nvGrpSpPr>
          <p:grpSpPr bwMode="auto">
            <a:xfrm>
              <a:off x="595" y="2640"/>
              <a:ext cx="720" cy="288"/>
              <a:chOff x="432" y="912"/>
              <a:chExt cx="720" cy="288"/>
            </a:xfrm>
          </p:grpSpPr>
          <p:sp>
            <p:nvSpPr>
              <p:cNvPr id="47" name="Rectangle 9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Text Box 9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18" name="Group 96"/>
            <p:cNvGrpSpPr>
              <a:grpSpLocks/>
            </p:cNvGrpSpPr>
            <p:nvPr/>
          </p:nvGrpSpPr>
          <p:grpSpPr bwMode="auto">
            <a:xfrm>
              <a:off x="595" y="2832"/>
              <a:ext cx="720" cy="288"/>
              <a:chOff x="432" y="912"/>
              <a:chExt cx="720" cy="288"/>
            </a:xfrm>
          </p:grpSpPr>
          <p:sp>
            <p:nvSpPr>
              <p:cNvPr id="45" name="Rectangle 9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Text Box 9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19" name="Rectangle 99"/>
            <p:cNvSpPr>
              <a:spLocks noChangeArrowheads="1"/>
            </p:cNvSpPr>
            <p:nvPr/>
          </p:nvSpPr>
          <p:spPr bwMode="auto">
            <a:xfrm>
              <a:off x="403" y="3486"/>
              <a:ext cx="912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451" y="3582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" name="Line 101"/>
            <p:cNvSpPr>
              <a:spLocks noChangeShapeType="1"/>
            </p:cNvSpPr>
            <p:nvPr/>
          </p:nvSpPr>
          <p:spPr bwMode="auto">
            <a:xfrm>
              <a:off x="547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>
              <a:off x="835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Line 103"/>
            <p:cNvSpPr>
              <a:spLocks noChangeShapeType="1"/>
            </p:cNvSpPr>
            <p:nvPr/>
          </p:nvSpPr>
          <p:spPr bwMode="auto">
            <a:xfrm>
              <a:off x="691" y="38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104"/>
            <p:cNvSpPr>
              <a:spLocks noChangeArrowheads="1"/>
            </p:cNvSpPr>
            <p:nvPr/>
          </p:nvSpPr>
          <p:spPr bwMode="auto">
            <a:xfrm>
              <a:off x="931" y="377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05"/>
            <p:cNvSpPr>
              <a:spLocks noChangeArrowheads="1"/>
            </p:cNvSpPr>
            <p:nvPr/>
          </p:nvSpPr>
          <p:spPr bwMode="auto">
            <a:xfrm>
              <a:off x="931" y="382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106"/>
            <p:cNvSpPr>
              <a:spLocks noChangeArrowheads="1"/>
            </p:cNvSpPr>
            <p:nvPr/>
          </p:nvSpPr>
          <p:spPr bwMode="auto">
            <a:xfrm>
              <a:off x="931" y="388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107"/>
            <p:cNvSpPr>
              <a:spLocks noChangeArrowheads="1"/>
            </p:cNvSpPr>
            <p:nvPr/>
          </p:nvSpPr>
          <p:spPr bwMode="auto">
            <a:xfrm>
              <a:off x="931" y="393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108"/>
            <p:cNvSpPr>
              <a:spLocks noChangeArrowheads="1"/>
            </p:cNvSpPr>
            <p:nvPr/>
          </p:nvSpPr>
          <p:spPr bwMode="auto">
            <a:xfrm>
              <a:off x="931" y="399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Rectangle 109"/>
            <p:cNvSpPr>
              <a:spLocks noChangeArrowheads="1"/>
            </p:cNvSpPr>
            <p:nvPr/>
          </p:nvSpPr>
          <p:spPr bwMode="auto">
            <a:xfrm>
              <a:off x="931" y="404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AutoShape 110"/>
            <p:cNvSpPr>
              <a:spLocks noChangeArrowheads="1"/>
            </p:cNvSpPr>
            <p:nvPr/>
          </p:nvSpPr>
          <p:spPr bwMode="auto">
            <a:xfrm>
              <a:off x="695" y="3072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11"/>
            <p:cNvSpPr txBox="1">
              <a:spLocks noChangeArrowheads="1"/>
            </p:cNvSpPr>
            <p:nvPr/>
          </p:nvSpPr>
          <p:spPr bwMode="auto">
            <a:xfrm>
              <a:off x="931" y="3082"/>
              <a:ext cx="832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</p:txBody>
        </p:sp>
        <p:sp>
          <p:nvSpPr>
            <p:cNvPr id="32" name="Text Box 112"/>
            <p:cNvSpPr txBox="1">
              <a:spLocks noChangeArrowheads="1"/>
            </p:cNvSpPr>
            <p:nvPr/>
          </p:nvSpPr>
          <p:spPr bwMode="auto">
            <a:xfrm>
              <a:off x="115" y="723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3" name="Text Box 113"/>
            <p:cNvSpPr txBox="1">
              <a:spLocks noChangeArrowheads="1"/>
            </p:cNvSpPr>
            <p:nvPr/>
          </p:nvSpPr>
          <p:spPr bwMode="auto">
            <a:xfrm>
              <a:off x="115" y="91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4" name="Text Box 114"/>
            <p:cNvSpPr txBox="1">
              <a:spLocks noChangeArrowheads="1"/>
            </p:cNvSpPr>
            <p:nvPr/>
          </p:nvSpPr>
          <p:spPr bwMode="auto">
            <a:xfrm>
              <a:off x="115" y="110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5" name="Text Box 115"/>
            <p:cNvSpPr txBox="1">
              <a:spLocks noChangeArrowheads="1"/>
            </p:cNvSpPr>
            <p:nvPr/>
          </p:nvSpPr>
          <p:spPr bwMode="auto">
            <a:xfrm>
              <a:off x="115" y="129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6" name="Text Box 116"/>
            <p:cNvSpPr txBox="1">
              <a:spLocks noChangeArrowheads="1"/>
            </p:cNvSpPr>
            <p:nvPr/>
          </p:nvSpPr>
          <p:spPr bwMode="auto">
            <a:xfrm>
              <a:off x="115" y="148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7" name="Text Box 117"/>
            <p:cNvSpPr txBox="1">
              <a:spLocks noChangeArrowheads="1"/>
            </p:cNvSpPr>
            <p:nvPr/>
          </p:nvSpPr>
          <p:spPr bwMode="auto">
            <a:xfrm>
              <a:off x="115" y="168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8" name="Text Box 118"/>
            <p:cNvSpPr txBox="1">
              <a:spLocks noChangeArrowheads="1"/>
            </p:cNvSpPr>
            <p:nvPr/>
          </p:nvSpPr>
          <p:spPr bwMode="auto">
            <a:xfrm>
              <a:off x="115" y="187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39" name="Text Box 119"/>
            <p:cNvSpPr txBox="1">
              <a:spLocks noChangeArrowheads="1"/>
            </p:cNvSpPr>
            <p:nvPr/>
          </p:nvSpPr>
          <p:spPr bwMode="auto">
            <a:xfrm>
              <a:off x="115" y="206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0" name="Text Box 120"/>
            <p:cNvSpPr txBox="1">
              <a:spLocks noChangeArrowheads="1"/>
            </p:cNvSpPr>
            <p:nvPr/>
          </p:nvSpPr>
          <p:spPr bwMode="auto">
            <a:xfrm>
              <a:off x="115" y="225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1" name="Text Box 121"/>
            <p:cNvSpPr txBox="1">
              <a:spLocks noChangeArrowheads="1"/>
            </p:cNvSpPr>
            <p:nvPr/>
          </p:nvSpPr>
          <p:spPr bwMode="auto">
            <a:xfrm>
              <a:off x="115" y="24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2" name="Text Box 122"/>
            <p:cNvSpPr txBox="1">
              <a:spLocks noChangeArrowheads="1"/>
            </p:cNvSpPr>
            <p:nvPr/>
          </p:nvSpPr>
          <p:spPr bwMode="auto">
            <a:xfrm>
              <a:off x="115" y="264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3" name="Text Box 123"/>
            <p:cNvSpPr txBox="1">
              <a:spLocks noChangeArrowheads="1"/>
            </p:cNvSpPr>
            <p:nvPr/>
          </p:nvSpPr>
          <p:spPr bwMode="auto">
            <a:xfrm>
              <a:off x="115" y="28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44" name="Text Box 124"/>
            <p:cNvSpPr txBox="1">
              <a:spLocks noChangeArrowheads="1"/>
            </p:cNvSpPr>
            <p:nvPr/>
          </p:nvSpPr>
          <p:spPr bwMode="auto">
            <a:xfrm>
              <a:off x="1315" y="3680"/>
              <a:ext cx="1019" cy="5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(1-issue)</a:t>
              </a:r>
            </a:p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RISC CPU</a:t>
              </a:r>
            </a:p>
          </p:txBody>
        </p:sp>
      </p:grpSp>
      <p:grpSp>
        <p:nvGrpSpPr>
          <p:cNvPr id="69" name="Group 220"/>
          <p:cNvGrpSpPr>
            <a:grpSpLocks/>
          </p:cNvGrpSpPr>
          <p:nvPr/>
        </p:nvGrpSpPr>
        <p:grpSpPr bwMode="auto">
          <a:xfrm>
            <a:off x="2627313" y="2492377"/>
            <a:ext cx="4116759" cy="1384301"/>
            <a:chOff x="1392" y="1562"/>
            <a:chExt cx="1238" cy="872"/>
          </a:xfrm>
        </p:grpSpPr>
        <p:sp>
          <p:nvSpPr>
            <p:cNvPr id="70" name="AutoShape 221"/>
            <p:cNvSpPr>
              <a:spLocks noChangeArrowheads="1"/>
            </p:cNvSpPr>
            <p:nvPr/>
          </p:nvSpPr>
          <p:spPr bwMode="auto">
            <a:xfrm>
              <a:off x="1392" y="1824"/>
              <a:ext cx="1238" cy="144"/>
            </a:xfrm>
            <a:prstGeom prst="rightArrow">
              <a:avLst>
                <a:gd name="adj1" fmla="val 50000"/>
                <a:gd name="adj2" fmla="val 214931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222"/>
            <p:cNvSpPr txBox="1">
              <a:spLocks noChangeArrowheads="1"/>
            </p:cNvSpPr>
            <p:nvPr/>
          </p:nvSpPr>
          <p:spPr bwMode="auto">
            <a:xfrm>
              <a:off x="1702" y="1562"/>
              <a:ext cx="609" cy="8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/>
                <a:t>Change HW,</a:t>
              </a:r>
            </a:p>
            <a:p>
              <a:pPr algn="ctr" eaLnBrk="0" hangingPunct="0"/>
              <a:r>
                <a:rPr lang="en-US" sz="2800"/>
                <a:t>but can use</a:t>
              </a:r>
            </a:p>
            <a:p>
              <a:pPr algn="ctr" eaLnBrk="0" hangingPunct="0"/>
              <a:r>
                <a:rPr lang="en-US" sz="2800"/>
                <a:t>same code</a:t>
              </a:r>
            </a:p>
          </p:txBody>
        </p:sp>
      </p:grpSp>
      <p:grpSp>
        <p:nvGrpSpPr>
          <p:cNvPr id="72" name="Group 228"/>
          <p:cNvGrpSpPr>
            <a:grpSpLocks/>
          </p:cNvGrpSpPr>
          <p:nvPr/>
        </p:nvGrpSpPr>
        <p:grpSpPr bwMode="auto">
          <a:xfrm>
            <a:off x="5470772" y="1149350"/>
            <a:ext cx="5665788" cy="5434013"/>
            <a:chOff x="2132" y="724"/>
            <a:chExt cx="3569" cy="3423"/>
          </a:xfrm>
        </p:grpSpPr>
        <p:grpSp>
          <p:nvGrpSpPr>
            <p:cNvPr id="73" name="Group 150"/>
            <p:cNvGrpSpPr>
              <a:grpSpLocks/>
            </p:cNvGrpSpPr>
            <p:nvPr/>
          </p:nvGrpSpPr>
          <p:grpSpPr bwMode="auto">
            <a:xfrm>
              <a:off x="3651" y="724"/>
              <a:ext cx="720" cy="288"/>
              <a:chOff x="432" y="912"/>
              <a:chExt cx="720" cy="288"/>
            </a:xfrm>
          </p:grpSpPr>
          <p:sp>
            <p:nvSpPr>
              <p:cNvPr id="145" name="Rectangle 15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Text Box 15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4" name="Group 153"/>
            <p:cNvGrpSpPr>
              <a:grpSpLocks/>
            </p:cNvGrpSpPr>
            <p:nvPr/>
          </p:nvGrpSpPr>
          <p:grpSpPr bwMode="auto">
            <a:xfrm>
              <a:off x="3651" y="916"/>
              <a:ext cx="720" cy="288"/>
              <a:chOff x="432" y="912"/>
              <a:chExt cx="720" cy="288"/>
            </a:xfrm>
          </p:grpSpPr>
          <p:sp>
            <p:nvSpPr>
              <p:cNvPr id="143" name="Rectangle 15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Text Box 15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5" name="Group 156"/>
            <p:cNvGrpSpPr>
              <a:grpSpLocks/>
            </p:cNvGrpSpPr>
            <p:nvPr/>
          </p:nvGrpSpPr>
          <p:grpSpPr bwMode="auto">
            <a:xfrm>
              <a:off x="3651" y="1108"/>
              <a:ext cx="720" cy="288"/>
              <a:chOff x="432" y="912"/>
              <a:chExt cx="720" cy="288"/>
            </a:xfrm>
          </p:grpSpPr>
          <p:sp>
            <p:nvSpPr>
              <p:cNvPr id="141" name="Rectangle 15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Text Box 15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6" name="Group 159"/>
            <p:cNvGrpSpPr>
              <a:grpSpLocks/>
            </p:cNvGrpSpPr>
            <p:nvPr/>
          </p:nvGrpSpPr>
          <p:grpSpPr bwMode="auto">
            <a:xfrm>
              <a:off x="3651" y="1300"/>
              <a:ext cx="720" cy="288"/>
              <a:chOff x="432" y="912"/>
              <a:chExt cx="720" cy="288"/>
            </a:xfrm>
          </p:grpSpPr>
          <p:sp>
            <p:nvSpPr>
              <p:cNvPr id="139" name="Rectangle 16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Text Box 16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7" name="Group 162"/>
            <p:cNvGrpSpPr>
              <a:grpSpLocks/>
            </p:cNvGrpSpPr>
            <p:nvPr/>
          </p:nvGrpSpPr>
          <p:grpSpPr bwMode="auto">
            <a:xfrm>
              <a:off x="3651" y="1492"/>
              <a:ext cx="720" cy="288"/>
              <a:chOff x="432" y="912"/>
              <a:chExt cx="720" cy="288"/>
            </a:xfrm>
          </p:grpSpPr>
          <p:sp>
            <p:nvSpPr>
              <p:cNvPr id="137" name="Rectangle 16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Text Box 16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8" name="Group 165"/>
            <p:cNvGrpSpPr>
              <a:grpSpLocks/>
            </p:cNvGrpSpPr>
            <p:nvPr/>
          </p:nvGrpSpPr>
          <p:grpSpPr bwMode="auto">
            <a:xfrm>
              <a:off x="3651" y="1684"/>
              <a:ext cx="720" cy="288"/>
              <a:chOff x="432" y="912"/>
              <a:chExt cx="720" cy="288"/>
            </a:xfrm>
          </p:grpSpPr>
          <p:sp>
            <p:nvSpPr>
              <p:cNvPr id="135" name="Rectangle 16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Text Box 16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9" name="Group 168"/>
            <p:cNvGrpSpPr>
              <a:grpSpLocks/>
            </p:cNvGrpSpPr>
            <p:nvPr/>
          </p:nvGrpSpPr>
          <p:grpSpPr bwMode="auto">
            <a:xfrm>
              <a:off x="3651" y="1876"/>
              <a:ext cx="720" cy="288"/>
              <a:chOff x="432" y="912"/>
              <a:chExt cx="720" cy="288"/>
            </a:xfrm>
          </p:grpSpPr>
          <p:sp>
            <p:nvSpPr>
              <p:cNvPr id="133" name="Rectangle 16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Text Box 17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0" name="Group 171"/>
            <p:cNvGrpSpPr>
              <a:grpSpLocks/>
            </p:cNvGrpSpPr>
            <p:nvPr/>
          </p:nvGrpSpPr>
          <p:grpSpPr bwMode="auto">
            <a:xfrm>
              <a:off x="3651" y="2068"/>
              <a:ext cx="720" cy="288"/>
              <a:chOff x="432" y="912"/>
              <a:chExt cx="720" cy="288"/>
            </a:xfrm>
          </p:grpSpPr>
          <p:sp>
            <p:nvSpPr>
              <p:cNvPr id="131" name="Rectangle 1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Text Box 17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1" name="Group 174"/>
            <p:cNvGrpSpPr>
              <a:grpSpLocks/>
            </p:cNvGrpSpPr>
            <p:nvPr/>
          </p:nvGrpSpPr>
          <p:grpSpPr bwMode="auto">
            <a:xfrm>
              <a:off x="3651" y="2260"/>
              <a:ext cx="720" cy="288"/>
              <a:chOff x="432" y="912"/>
              <a:chExt cx="720" cy="288"/>
            </a:xfrm>
          </p:grpSpPr>
          <p:sp>
            <p:nvSpPr>
              <p:cNvPr id="129" name="Rectangle 17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Text Box 17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2" name="Group 177"/>
            <p:cNvGrpSpPr>
              <a:grpSpLocks/>
            </p:cNvGrpSpPr>
            <p:nvPr/>
          </p:nvGrpSpPr>
          <p:grpSpPr bwMode="auto">
            <a:xfrm>
              <a:off x="3651" y="2452"/>
              <a:ext cx="720" cy="288"/>
              <a:chOff x="432" y="912"/>
              <a:chExt cx="720" cy="288"/>
            </a:xfrm>
          </p:grpSpPr>
          <p:sp>
            <p:nvSpPr>
              <p:cNvPr id="127" name="Rectangle 17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Text Box 17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3" name="Group 180"/>
            <p:cNvGrpSpPr>
              <a:grpSpLocks/>
            </p:cNvGrpSpPr>
            <p:nvPr/>
          </p:nvGrpSpPr>
          <p:grpSpPr bwMode="auto">
            <a:xfrm>
              <a:off x="3651" y="2644"/>
              <a:ext cx="720" cy="288"/>
              <a:chOff x="432" y="912"/>
              <a:chExt cx="720" cy="288"/>
            </a:xfrm>
          </p:grpSpPr>
          <p:sp>
            <p:nvSpPr>
              <p:cNvPr id="125" name="Rectangle 18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Text Box 18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84" name="Group 183"/>
            <p:cNvGrpSpPr>
              <a:grpSpLocks/>
            </p:cNvGrpSpPr>
            <p:nvPr/>
          </p:nvGrpSpPr>
          <p:grpSpPr bwMode="auto">
            <a:xfrm>
              <a:off x="3651" y="2836"/>
              <a:ext cx="720" cy="288"/>
              <a:chOff x="432" y="912"/>
              <a:chExt cx="720" cy="288"/>
            </a:xfrm>
          </p:grpSpPr>
          <p:sp>
            <p:nvSpPr>
              <p:cNvPr id="123" name="Rectangle 18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Text Box 18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85" name="AutoShape 186"/>
            <p:cNvSpPr>
              <a:spLocks noChangeArrowheads="1"/>
            </p:cNvSpPr>
            <p:nvPr/>
          </p:nvSpPr>
          <p:spPr bwMode="auto">
            <a:xfrm>
              <a:off x="3751" y="3076"/>
              <a:ext cx="467" cy="41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Text Box 187"/>
            <p:cNvSpPr txBox="1">
              <a:spLocks noChangeArrowheads="1"/>
            </p:cNvSpPr>
            <p:nvPr/>
          </p:nvSpPr>
          <p:spPr bwMode="auto">
            <a:xfrm>
              <a:off x="4105" y="3067"/>
              <a:ext cx="1596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issue and (try to) 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3 instr/cycle</a:t>
              </a:r>
            </a:p>
          </p:txBody>
        </p:sp>
        <p:sp>
          <p:nvSpPr>
            <p:cNvPr id="87" name="Text Box 188"/>
            <p:cNvSpPr txBox="1">
              <a:spLocks noChangeArrowheads="1"/>
            </p:cNvSpPr>
            <p:nvPr/>
          </p:nvSpPr>
          <p:spPr bwMode="auto">
            <a:xfrm>
              <a:off x="3171" y="727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88" name="Text Box 189"/>
            <p:cNvSpPr txBox="1">
              <a:spLocks noChangeArrowheads="1"/>
            </p:cNvSpPr>
            <p:nvPr/>
          </p:nvSpPr>
          <p:spPr bwMode="auto">
            <a:xfrm>
              <a:off x="3171" y="91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89" name="Text Box 190"/>
            <p:cNvSpPr txBox="1">
              <a:spLocks noChangeArrowheads="1"/>
            </p:cNvSpPr>
            <p:nvPr/>
          </p:nvSpPr>
          <p:spPr bwMode="auto">
            <a:xfrm>
              <a:off x="3171" y="110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0" name="Text Box 191"/>
            <p:cNvSpPr txBox="1">
              <a:spLocks noChangeArrowheads="1"/>
            </p:cNvSpPr>
            <p:nvPr/>
          </p:nvSpPr>
          <p:spPr bwMode="auto">
            <a:xfrm>
              <a:off x="3171" y="130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1" name="Text Box 192"/>
            <p:cNvSpPr txBox="1">
              <a:spLocks noChangeArrowheads="1"/>
            </p:cNvSpPr>
            <p:nvPr/>
          </p:nvSpPr>
          <p:spPr bwMode="auto">
            <a:xfrm>
              <a:off x="3171" y="149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2" name="Text Box 193"/>
            <p:cNvSpPr txBox="1">
              <a:spLocks noChangeArrowheads="1"/>
            </p:cNvSpPr>
            <p:nvPr/>
          </p:nvSpPr>
          <p:spPr bwMode="auto">
            <a:xfrm>
              <a:off x="3171" y="168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3" name="Text Box 194"/>
            <p:cNvSpPr txBox="1">
              <a:spLocks noChangeArrowheads="1"/>
            </p:cNvSpPr>
            <p:nvPr/>
          </p:nvSpPr>
          <p:spPr bwMode="auto">
            <a:xfrm>
              <a:off x="3171" y="187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4" name="Text Box 195"/>
            <p:cNvSpPr txBox="1">
              <a:spLocks noChangeArrowheads="1"/>
            </p:cNvSpPr>
            <p:nvPr/>
          </p:nvSpPr>
          <p:spPr bwMode="auto">
            <a:xfrm>
              <a:off x="3171" y="206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5" name="Text Box 196"/>
            <p:cNvSpPr txBox="1">
              <a:spLocks noChangeArrowheads="1"/>
            </p:cNvSpPr>
            <p:nvPr/>
          </p:nvSpPr>
          <p:spPr bwMode="auto">
            <a:xfrm>
              <a:off x="3171" y="226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6" name="Text Box 197"/>
            <p:cNvSpPr txBox="1">
              <a:spLocks noChangeArrowheads="1"/>
            </p:cNvSpPr>
            <p:nvPr/>
          </p:nvSpPr>
          <p:spPr bwMode="auto">
            <a:xfrm>
              <a:off x="3171" y="245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7" name="Text Box 198"/>
            <p:cNvSpPr txBox="1">
              <a:spLocks noChangeArrowheads="1"/>
            </p:cNvSpPr>
            <p:nvPr/>
          </p:nvSpPr>
          <p:spPr bwMode="auto">
            <a:xfrm>
              <a:off x="3171" y="264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8" name="Text Box 199"/>
            <p:cNvSpPr txBox="1">
              <a:spLocks noChangeArrowheads="1"/>
            </p:cNvSpPr>
            <p:nvPr/>
          </p:nvSpPr>
          <p:spPr bwMode="auto">
            <a:xfrm>
              <a:off x="3171" y="283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857" y="3475"/>
              <a:ext cx="2347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201"/>
            <p:cNvSpPr>
              <a:spLocks/>
            </p:cNvSpPr>
            <p:nvPr/>
          </p:nvSpPr>
          <p:spPr bwMode="auto">
            <a:xfrm>
              <a:off x="290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1" name="Line 202"/>
            <p:cNvSpPr>
              <a:spLocks noChangeShapeType="1"/>
            </p:cNvSpPr>
            <p:nvPr/>
          </p:nvSpPr>
          <p:spPr bwMode="auto">
            <a:xfrm>
              <a:off x="299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" name="Line 203"/>
            <p:cNvSpPr>
              <a:spLocks noChangeShapeType="1"/>
            </p:cNvSpPr>
            <p:nvPr/>
          </p:nvSpPr>
          <p:spPr bwMode="auto">
            <a:xfrm>
              <a:off x="328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3" name="Line 204"/>
            <p:cNvSpPr>
              <a:spLocks noChangeShapeType="1"/>
            </p:cNvSpPr>
            <p:nvPr/>
          </p:nvSpPr>
          <p:spPr bwMode="auto">
            <a:xfrm>
              <a:off x="314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4" name="Rectangle 205"/>
            <p:cNvSpPr>
              <a:spLocks noChangeArrowheads="1"/>
            </p:cNvSpPr>
            <p:nvPr/>
          </p:nvSpPr>
          <p:spPr bwMode="auto">
            <a:xfrm>
              <a:off x="4835" y="378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206"/>
            <p:cNvSpPr>
              <a:spLocks noChangeArrowheads="1"/>
            </p:cNvSpPr>
            <p:nvPr/>
          </p:nvSpPr>
          <p:spPr bwMode="auto">
            <a:xfrm>
              <a:off x="4835" y="3835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Rectangle 207"/>
            <p:cNvSpPr>
              <a:spLocks noChangeArrowheads="1"/>
            </p:cNvSpPr>
            <p:nvPr/>
          </p:nvSpPr>
          <p:spPr bwMode="auto">
            <a:xfrm>
              <a:off x="4835" y="3889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Rectangle 208"/>
            <p:cNvSpPr>
              <a:spLocks noChangeArrowheads="1"/>
            </p:cNvSpPr>
            <p:nvPr/>
          </p:nvSpPr>
          <p:spPr bwMode="auto">
            <a:xfrm>
              <a:off x="4835" y="3943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Rectangle 209"/>
            <p:cNvSpPr>
              <a:spLocks noChangeArrowheads="1"/>
            </p:cNvSpPr>
            <p:nvPr/>
          </p:nvSpPr>
          <p:spPr bwMode="auto">
            <a:xfrm>
              <a:off x="4835" y="3997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Rectangle 210"/>
            <p:cNvSpPr>
              <a:spLocks noChangeArrowheads="1"/>
            </p:cNvSpPr>
            <p:nvPr/>
          </p:nvSpPr>
          <p:spPr bwMode="auto">
            <a:xfrm>
              <a:off x="4835" y="4051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Freeform 211"/>
            <p:cNvSpPr>
              <a:spLocks/>
            </p:cNvSpPr>
            <p:nvPr/>
          </p:nvSpPr>
          <p:spPr bwMode="auto">
            <a:xfrm>
              <a:off x="3650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1" name="Line 212"/>
            <p:cNvSpPr>
              <a:spLocks noChangeShapeType="1"/>
            </p:cNvSpPr>
            <p:nvPr/>
          </p:nvSpPr>
          <p:spPr bwMode="auto">
            <a:xfrm>
              <a:off x="3742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2" name="Line 213"/>
            <p:cNvSpPr>
              <a:spLocks noChangeShapeType="1"/>
            </p:cNvSpPr>
            <p:nvPr/>
          </p:nvSpPr>
          <p:spPr bwMode="auto">
            <a:xfrm>
              <a:off x="4030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3" name="Line 214"/>
            <p:cNvSpPr>
              <a:spLocks noChangeShapeType="1"/>
            </p:cNvSpPr>
            <p:nvPr/>
          </p:nvSpPr>
          <p:spPr bwMode="auto">
            <a:xfrm>
              <a:off x="3890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4" name="Freeform 215"/>
            <p:cNvSpPr>
              <a:spLocks/>
            </p:cNvSpPr>
            <p:nvPr/>
          </p:nvSpPr>
          <p:spPr bwMode="auto">
            <a:xfrm>
              <a:off x="4395" y="3571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5" name="Line 216"/>
            <p:cNvSpPr>
              <a:spLocks noChangeShapeType="1"/>
            </p:cNvSpPr>
            <p:nvPr/>
          </p:nvSpPr>
          <p:spPr bwMode="auto">
            <a:xfrm>
              <a:off x="4487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6" name="Line 217"/>
            <p:cNvSpPr>
              <a:spLocks noChangeShapeType="1"/>
            </p:cNvSpPr>
            <p:nvPr/>
          </p:nvSpPr>
          <p:spPr bwMode="auto">
            <a:xfrm>
              <a:off x="4775" y="3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7" name="Line 218"/>
            <p:cNvSpPr>
              <a:spLocks noChangeShapeType="1"/>
            </p:cNvSpPr>
            <p:nvPr/>
          </p:nvSpPr>
          <p:spPr bwMode="auto">
            <a:xfrm>
              <a:off x="4635" y="38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8" name="Text Box 219"/>
            <p:cNvSpPr txBox="1">
              <a:spLocks noChangeArrowheads="1"/>
            </p:cNvSpPr>
            <p:nvPr/>
          </p:nvSpPr>
          <p:spPr bwMode="auto">
            <a:xfrm>
              <a:off x="2132" y="3158"/>
              <a:ext cx="170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3-issue Superscalar</a:t>
              </a:r>
            </a:p>
          </p:txBody>
        </p:sp>
        <p:sp>
          <p:nvSpPr>
            <p:cNvPr id="119" name="Rectangle 223"/>
            <p:cNvSpPr>
              <a:spLocks noChangeArrowheads="1"/>
            </p:cNvSpPr>
            <p:nvPr/>
          </p:nvSpPr>
          <p:spPr bwMode="auto">
            <a:xfrm>
              <a:off x="3696" y="799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224"/>
            <p:cNvSpPr>
              <a:spLocks noChangeArrowheads="1"/>
            </p:cNvSpPr>
            <p:nvPr/>
          </p:nvSpPr>
          <p:spPr bwMode="auto">
            <a:xfrm>
              <a:off x="3696" y="1366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225"/>
            <p:cNvSpPr>
              <a:spLocks noChangeArrowheads="1"/>
            </p:cNvSpPr>
            <p:nvPr/>
          </p:nvSpPr>
          <p:spPr bwMode="auto">
            <a:xfrm>
              <a:off x="3696" y="1933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226"/>
            <p:cNvSpPr>
              <a:spLocks noChangeArrowheads="1"/>
            </p:cNvSpPr>
            <p:nvPr/>
          </p:nvSpPr>
          <p:spPr bwMode="auto">
            <a:xfrm>
              <a:off x="3696" y="2500"/>
              <a:ext cx="567" cy="522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7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Issue RISC vs VLIW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4EA4-9628-49EC-B1CD-516BE91D607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09800" y="2479675"/>
            <a:ext cx="3166120" cy="644525"/>
            <a:chOff x="1392" y="1562"/>
            <a:chExt cx="1238" cy="406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392" y="1824"/>
              <a:ext cx="1238" cy="144"/>
            </a:xfrm>
            <a:prstGeom prst="rightArrow">
              <a:avLst>
                <a:gd name="adj1" fmla="val 50000"/>
                <a:gd name="adj2" fmla="val 214931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584" y="1562"/>
              <a:ext cx="8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Compiler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656398" y="1981200"/>
            <a:ext cx="4154488" cy="1676400"/>
            <a:chOff x="2630" y="1248"/>
            <a:chExt cx="2617" cy="1056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3087" y="1248"/>
              <a:ext cx="2160" cy="288"/>
              <a:chOff x="3216" y="720"/>
              <a:chExt cx="2160" cy="288"/>
            </a:xfrm>
          </p:grpSpPr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63" name="Rectangle 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57" name="Group 1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61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58" name="Group 1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5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087" y="1440"/>
              <a:ext cx="2160" cy="288"/>
              <a:chOff x="3216" y="720"/>
              <a:chExt cx="2160" cy="288"/>
            </a:xfrm>
          </p:grpSpPr>
          <p:grpSp>
            <p:nvGrpSpPr>
              <p:cNvPr id="47" name="Group 1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  <p:grpSp>
            <p:nvGrpSpPr>
              <p:cNvPr id="48" name="Group 2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49" name="Group 2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50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087" y="1632"/>
              <a:ext cx="2160" cy="288"/>
              <a:chOff x="3216" y="720"/>
              <a:chExt cx="2160" cy="288"/>
            </a:xfrm>
          </p:grpSpPr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45" name="Rectangle 2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40" name="Group 3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41" name="Rectangle 3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087" y="1824"/>
              <a:ext cx="2160" cy="288"/>
              <a:chOff x="3216" y="720"/>
              <a:chExt cx="2160" cy="288"/>
            </a:xfrm>
          </p:grpSpPr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34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i="1"/>
                    <a:t>nop</a:t>
                  </a:r>
                </a:p>
              </p:txBody>
            </p:sp>
          </p:grpSp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32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087" y="2016"/>
              <a:ext cx="2160" cy="288"/>
              <a:chOff x="3216" y="720"/>
              <a:chExt cx="2160" cy="288"/>
            </a:xfrm>
          </p:grpSpPr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3216" y="720"/>
                <a:ext cx="720" cy="288"/>
                <a:chOff x="432" y="912"/>
                <a:chExt cx="720" cy="288"/>
              </a:xfrm>
            </p:grpSpPr>
            <p:sp>
              <p:nvSpPr>
                <p:cNvPr id="27" name="Rectangle 49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3936" y="720"/>
                <a:ext cx="720" cy="288"/>
                <a:chOff x="432" y="912"/>
                <a:chExt cx="720" cy="288"/>
              </a:xfrm>
            </p:grpSpPr>
            <p:sp>
              <p:nvSpPr>
                <p:cNvPr id="25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4656" y="720"/>
                <a:ext cx="720" cy="288"/>
                <a:chOff x="432" y="912"/>
                <a:chExt cx="720" cy="288"/>
              </a:xfrm>
            </p:grpSpPr>
            <p:sp>
              <p:nvSpPr>
                <p:cNvPr id="23" name="Rectangle 55"/>
                <p:cNvSpPr>
                  <a:spLocks noChangeArrowheads="1"/>
                </p:cNvSpPr>
                <p:nvPr/>
              </p:nvSpPr>
              <p:spPr bwMode="auto">
                <a:xfrm>
                  <a:off x="432" y="960"/>
                  <a:ext cx="720" cy="19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66" y="912"/>
                  <a:ext cx="457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/>
                    <a:t>op</a:t>
                  </a:r>
                </a:p>
              </p:txBody>
            </p:sp>
          </p:grpSp>
        </p:grp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2630" y="12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2630" y="14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2630" y="162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2630" y="181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2630" y="200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82563" y="1143000"/>
            <a:ext cx="3438525" cy="5457825"/>
            <a:chOff x="115" y="720"/>
            <a:chExt cx="2166" cy="3438"/>
          </a:xfrm>
        </p:grpSpPr>
        <p:grpSp>
          <p:nvGrpSpPr>
            <p:cNvPr id="66" name="Group 63"/>
            <p:cNvGrpSpPr>
              <a:grpSpLocks/>
            </p:cNvGrpSpPr>
            <p:nvPr/>
          </p:nvGrpSpPr>
          <p:grpSpPr bwMode="auto">
            <a:xfrm>
              <a:off x="595" y="720"/>
              <a:ext cx="720" cy="288"/>
              <a:chOff x="432" y="912"/>
              <a:chExt cx="720" cy="288"/>
            </a:xfrm>
          </p:grpSpPr>
          <p:sp>
            <p:nvSpPr>
              <p:cNvPr id="126" name="Rectangle 6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Text Box 6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595" y="912"/>
              <a:ext cx="720" cy="288"/>
              <a:chOff x="432" y="912"/>
              <a:chExt cx="720" cy="288"/>
            </a:xfrm>
          </p:grpSpPr>
          <p:sp>
            <p:nvSpPr>
              <p:cNvPr id="124" name="Rectangle 6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Text Box 6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595" y="1104"/>
              <a:ext cx="720" cy="288"/>
              <a:chOff x="432" y="912"/>
              <a:chExt cx="720" cy="288"/>
            </a:xfrm>
          </p:grpSpPr>
          <p:sp>
            <p:nvSpPr>
              <p:cNvPr id="122" name="Rectangle 70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Text Box 71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69" name="Group 72"/>
            <p:cNvGrpSpPr>
              <a:grpSpLocks/>
            </p:cNvGrpSpPr>
            <p:nvPr/>
          </p:nvGrpSpPr>
          <p:grpSpPr bwMode="auto">
            <a:xfrm>
              <a:off x="595" y="1296"/>
              <a:ext cx="720" cy="288"/>
              <a:chOff x="432" y="912"/>
              <a:chExt cx="720" cy="288"/>
            </a:xfrm>
          </p:grpSpPr>
          <p:sp>
            <p:nvSpPr>
              <p:cNvPr id="120" name="Rectangle 73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Text Box 74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0" name="Group 75"/>
            <p:cNvGrpSpPr>
              <a:grpSpLocks/>
            </p:cNvGrpSpPr>
            <p:nvPr/>
          </p:nvGrpSpPr>
          <p:grpSpPr bwMode="auto">
            <a:xfrm>
              <a:off x="595" y="1488"/>
              <a:ext cx="720" cy="288"/>
              <a:chOff x="432" y="912"/>
              <a:chExt cx="720" cy="288"/>
            </a:xfrm>
          </p:grpSpPr>
          <p:sp>
            <p:nvSpPr>
              <p:cNvPr id="118" name="Rectangle 76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Text Box 77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1" name="Group 78"/>
            <p:cNvGrpSpPr>
              <a:grpSpLocks/>
            </p:cNvGrpSpPr>
            <p:nvPr/>
          </p:nvGrpSpPr>
          <p:grpSpPr bwMode="auto">
            <a:xfrm>
              <a:off x="595" y="1680"/>
              <a:ext cx="720" cy="288"/>
              <a:chOff x="432" y="912"/>
              <a:chExt cx="720" cy="288"/>
            </a:xfrm>
          </p:grpSpPr>
          <p:sp>
            <p:nvSpPr>
              <p:cNvPr id="116" name="Rectangle 79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Text Box 80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2" name="Group 81"/>
            <p:cNvGrpSpPr>
              <a:grpSpLocks/>
            </p:cNvGrpSpPr>
            <p:nvPr/>
          </p:nvGrpSpPr>
          <p:grpSpPr bwMode="auto">
            <a:xfrm>
              <a:off x="595" y="1872"/>
              <a:ext cx="720" cy="288"/>
              <a:chOff x="432" y="912"/>
              <a:chExt cx="720" cy="288"/>
            </a:xfrm>
          </p:grpSpPr>
          <p:sp>
            <p:nvSpPr>
              <p:cNvPr id="114" name="Rectangle 8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Text Box 83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3" name="Group 84"/>
            <p:cNvGrpSpPr>
              <a:grpSpLocks/>
            </p:cNvGrpSpPr>
            <p:nvPr/>
          </p:nvGrpSpPr>
          <p:grpSpPr bwMode="auto">
            <a:xfrm>
              <a:off x="595" y="2064"/>
              <a:ext cx="720" cy="288"/>
              <a:chOff x="432" y="912"/>
              <a:chExt cx="720" cy="288"/>
            </a:xfrm>
          </p:grpSpPr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Text Box 86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4" name="Group 87"/>
            <p:cNvGrpSpPr>
              <a:grpSpLocks/>
            </p:cNvGrpSpPr>
            <p:nvPr/>
          </p:nvGrpSpPr>
          <p:grpSpPr bwMode="auto">
            <a:xfrm>
              <a:off x="595" y="2256"/>
              <a:ext cx="720" cy="288"/>
              <a:chOff x="432" y="912"/>
              <a:chExt cx="720" cy="288"/>
            </a:xfrm>
          </p:grpSpPr>
          <p:sp>
            <p:nvSpPr>
              <p:cNvPr id="110" name="Rectangle 88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Text Box 89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5" name="Group 90"/>
            <p:cNvGrpSpPr>
              <a:grpSpLocks/>
            </p:cNvGrpSpPr>
            <p:nvPr/>
          </p:nvGrpSpPr>
          <p:grpSpPr bwMode="auto">
            <a:xfrm>
              <a:off x="595" y="2448"/>
              <a:ext cx="720" cy="288"/>
              <a:chOff x="432" y="912"/>
              <a:chExt cx="720" cy="288"/>
            </a:xfrm>
          </p:grpSpPr>
          <p:sp>
            <p:nvSpPr>
              <p:cNvPr id="108" name="Rectangle 91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Text Box 92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6" name="Group 93"/>
            <p:cNvGrpSpPr>
              <a:grpSpLocks/>
            </p:cNvGrpSpPr>
            <p:nvPr/>
          </p:nvGrpSpPr>
          <p:grpSpPr bwMode="auto">
            <a:xfrm>
              <a:off x="595" y="2640"/>
              <a:ext cx="720" cy="288"/>
              <a:chOff x="432" y="912"/>
              <a:chExt cx="720" cy="288"/>
            </a:xfrm>
          </p:grpSpPr>
          <p:sp>
            <p:nvSpPr>
              <p:cNvPr id="106" name="Rectangle 94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Text Box 95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595" y="2832"/>
              <a:ext cx="720" cy="288"/>
              <a:chOff x="432" y="912"/>
              <a:chExt cx="720" cy="288"/>
            </a:xfrm>
          </p:grpSpPr>
          <p:sp>
            <p:nvSpPr>
              <p:cNvPr id="104" name="Rectangle 97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720" cy="19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Text Box 98"/>
              <p:cNvSpPr txBox="1">
                <a:spLocks noChangeArrowheads="1"/>
              </p:cNvSpPr>
              <p:nvPr/>
            </p:nvSpPr>
            <p:spPr bwMode="auto">
              <a:xfrm>
                <a:off x="566" y="912"/>
                <a:ext cx="457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op</a:t>
                </a:r>
              </a:p>
            </p:txBody>
          </p:sp>
        </p:grpSp>
        <p:sp>
          <p:nvSpPr>
            <p:cNvPr id="78" name="Rectangle 99"/>
            <p:cNvSpPr>
              <a:spLocks noChangeArrowheads="1"/>
            </p:cNvSpPr>
            <p:nvPr/>
          </p:nvSpPr>
          <p:spPr bwMode="auto">
            <a:xfrm>
              <a:off x="403" y="3486"/>
              <a:ext cx="912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Freeform 100"/>
            <p:cNvSpPr>
              <a:spLocks/>
            </p:cNvSpPr>
            <p:nvPr/>
          </p:nvSpPr>
          <p:spPr bwMode="auto">
            <a:xfrm>
              <a:off x="451" y="3582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0" name="Line 101"/>
            <p:cNvSpPr>
              <a:spLocks noChangeShapeType="1"/>
            </p:cNvSpPr>
            <p:nvPr/>
          </p:nvSpPr>
          <p:spPr bwMode="auto">
            <a:xfrm>
              <a:off x="547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1" name="Line 102"/>
            <p:cNvSpPr>
              <a:spLocks noChangeShapeType="1"/>
            </p:cNvSpPr>
            <p:nvPr/>
          </p:nvSpPr>
          <p:spPr bwMode="auto">
            <a:xfrm>
              <a:off x="835" y="348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2" name="Line 103"/>
            <p:cNvSpPr>
              <a:spLocks noChangeShapeType="1"/>
            </p:cNvSpPr>
            <p:nvPr/>
          </p:nvSpPr>
          <p:spPr bwMode="auto">
            <a:xfrm>
              <a:off x="691" y="38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3" name="Rectangle 104"/>
            <p:cNvSpPr>
              <a:spLocks noChangeArrowheads="1"/>
            </p:cNvSpPr>
            <p:nvPr/>
          </p:nvSpPr>
          <p:spPr bwMode="auto">
            <a:xfrm>
              <a:off x="931" y="377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Rectangle 105"/>
            <p:cNvSpPr>
              <a:spLocks noChangeArrowheads="1"/>
            </p:cNvSpPr>
            <p:nvPr/>
          </p:nvSpPr>
          <p:spPr bwMode="auto">
            <a:xfrm>
              <a:off x="931" y="382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Rectangle 106"/>
            <p:cNvSpPr>
              <a:spLocks noChangeArrowheads="1"/>
            </p:cNvSpPr>
            <p:nvPr/>
          </p:nvSpPr>
          <p:spPr bwMode="auto">
            <a:xfrm>
              <a:off x="931" y="388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107"/>
            <p:cNvSpPr>
              <a:spLocks noChangeArrowheads="1"/>
            </p:cNvSpPr>
            <p:nvPr/>
          </p:nvSpPr>
          <p:spPr bwMode="auto">
            <a:xfrm>
              <a:off x="931" y="393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Rectangle 108"/>
            <p:cNvSpPr>
              <a:spLocks noChangeArrowheads="1"/>
            </p:cNvSpPr>
            <p:nvPr/>
          </p:nvSpPr>
          <p:spPr bwMode="auto">
            <a:xfrm>
              <a:off x="931" y="399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Rectangle 109"/>
            <p:cNvSpPr>
              <a:spLocks noChangeArrowheads="1"/>
            </p:cNvSpPr>
            <p:nvPr/>
          </p:nvSpPr>
          <p:spPr bwMode="auto">
            <a:xfrm>
              <a:off x="931" y="404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AutoShape 110"/>
            <p:cNvSpPr>
              <a:spLocks noChangeArrowheads="1"/>
            </p:cNvSpPr>
            <p:nvPr/>
          </p:nvSpPr>
          <p:spPr bwMode="auto">
            <a:xfrm>
              <a:off x="695" y="3072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Text Box 111"/>
            <p:cNvSpPr txBox="1">
              <a:spLocks noChangeArrowheads="1"/>
            </p:cNvSpPr>
            <p:nvPr/>
          </p:nvSpPr>
          <p:spPr bwMode="auto">
            <a:xfrm>
              <a:off x="931" y="3082"/>
              <a:ext cx="832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</p:txBody>
        </p:sp>
        <p:sp>
          <p:nvSpPr>
            <p:cNvPr id="91" name="Text Box 112"/>
            <p:cNvSpPr txBox="1">
              <a:spLocks noChangeArrowheads="1"/>
            </p:cNvSpPr>
            <p:nvPr/>
          </p:nvSpPr>
          <p:spPr bwMode="auto">
            <a:xfrm>
              <a:off x="115" y="723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2" name="Text Box 113"/>
            <p:cNvSpPr txBox="1">
              <a:spLocks noChangeArrowheads="1"/>
            </p:cNvSpPr>
            <p:nvPr/>
          </p:nvSpPr>
          <p:spPr bwMode="auto">
            <a:xfrm>
              <a:off x="115" y="91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3" name="Text Box 114"/>
            <p:cNvSpPr txBox="1">
              <a:spLocks noChangeArrowheads="1"/>
            </p:cNvSpPr>
            <p:nvPr/>
          </p:nvSpPr>
          <p:spPr bwMode="auto">
            <a:xfrm>
              <a:off x="115" y="110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4" name="Text Box 115"/>
            <p:cNvSpPr txBox="1">
              <a:spLocks noChangeArrowheads="1"/>
            </p:cNvSpPr>
            <p:nvPr/>
          </p:nvSpPr>
          <p:spPr bwMode="auto">
            <a:xfrm>
              <a:off x="115" y="129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5" name="Text Box 116"/>
            <p:cNvSpPr txBox="1">
              <a:spLocks noChangeArrowheads="1"/>
            </p:cNvSpPr>
            <p:nvPr/>
          </p:nvSpPr>
          <p:spPr bwMode="auto">
            <a:xfrm>
              <a:off x="115" y="148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6" name="Text Box 117"/>
            <p:cNvSpPr txBox="1">
              <a:spLocks noChangeArrowheads="1"/>
            </p:cNvSpPr>
            <p:nvPr/>
          </p:nvSpPr>
          <p:spPr bwMode="auto">
            <a:xfrm>
              <a:off x="115" y="168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7" name="Text Box 118"/>
            <p:cNvSpPr txBox="1">
              <a:spLocks noChangeArrowheads="1"/>
            </p:cNvSpPr>
            <p:nvPr/>
          </p:nvSpPr>
          <p:spPr bwMode="auto">
            <a:xfrm>
              <a:off x="115" y="187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8" name="Text Box 119"/>
            <p:cNvSpPr txBox="1">
              <a:spLocks noChangeArrowheads="1"/>
            </p:cNvSpPr>
            <p:nvPr/>
          </p:nvSpPr>
          <p:spPr bwMode="auto">
            <a:xfrm>
              <a:off x="115" y="2064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99" name="Text Box 120"/>
            <p:cNvSpPr txBox="1">
              <a:spLocks noChangeArrowheads="1"/>
            </p:cNvSpPr>
            <p:nvPr/>
          </p:nvSpPr>
          <p:spPr bwMode="auto">
            <a:xfrm>
              <a:off x="115" y="2256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0" name="Text Box 121"/>
            <p:cNvSpPr txBox="1">
              <a:spLocks noChangeArrowheads="1"/>
            </p:cNvSpPr>
            <p:nvPr/>
          </p:nvSpPr>
          <p:spPr bwMode="auto">
            <a:xfrm>
              <a:off x="115" y="2448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1" name="Text Box 122"/>
            <p:cNvSpPr txBox="1">
              <a:spLocks noChangeArrowheads="1"/>
            </p:cNvSpPr>
            <p:nvPr/>
          </p:nvSpPr>
          <p:spPr bwMode="auto">
            <a:xfrm>
              <a:off x="115" y="2640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2" name="Text Box 123"/>
            <p:cNvSpPr txBox="1">
              <a:spLocks noChangeArrowheads="1"/>
            </p:cNvSpPr>
            <p:nvPr/>
          </p:nvSpPr>
          <p:spPr bwMode="auto">
            <a:xfrm>
              <a:off x="115" y="2832"/>
              <a:ext cx="457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instr</a:t>
              </a:r>
            </a:p>
          </p:txBody>
        </p:sp>
        <p:sp>
          <p:nvSpPr>
            <p:cNvPr id="103" name="Text Box 124"/>
            <p:cNvSpPr txBox="1">
              <a:spLocks noChangeArrowheads="1"/>
            </p:cNvSpPr>
            <p:nvPr/>
          </p:nvSpPr>
          <p:spPr bwMode="auto">
            <a:xfrm>
              <a:off x="1316" y="3870"/>
              <a:ext cx="965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RISC CPU</a:t>
              </a:r>
            </a:p>
          </p:txBody>
        </p:sp>
      </p:grpSp>
      <p:grpSp>
        <p:nvGrpSpPr>
          <p:cNvPr id="128" name="Group 125"/>
          <p:cNvGrpSpPr>
            <a:grpSpLocks/>
          </p:cNvGrpSpPr>
          <p:nvPr/>
        </p:nvGrpSpPr>
        <p:grpSpPr bwMode="auto">
          <a:xfrm>
            <a:off x="5061086" y="3581400"/>
            <a:ext cx="4959350" cy="2181225"/>
            <a:chOff x="2255" y="2256"/>
            <a:chExt cx="3124" cy="1374"/>
          </a:xfrm>
        </p:grpSpPr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3032" y="2664"/>
              <a:ext cx="2347" cy="672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3080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3176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3464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3320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5010" y="297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5010" y="3024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5010" y="3078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5010" y="3132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5010" y="3186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5010" y="3240"/>
              <a:ext cx="240" cy="54"/>
            </a:xfrm>
            <a:prstGeom prst="rect">
              <a:avLst/>
            </a:prstGeom>
            <a:solidFill>
              <a:srgbClr val="B2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3825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3921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4209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4065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4570" y="2760"/>
              <a:ext cx="480" cy="240"/>
            </a:xfrm>
            <a:custGeom>
              <a:avLst/>
              <a:gdLst>
                <a:gd name="T0" fmla="*/ 0 w 480"/>
                <a:gd name="T1" fmla="*/ 0 h 240"/>
                <a:gd name="T2" fmla="*/ 144 w 480"/>
                <a:gd name="T3" fmla="*/ 0 h 240"/>
                <a:gd name="T4" fmla="*/ 240 w 480"/>
                <a:gd name="T5" fmla="*/ 144 h 240"/>
                <a:gd name="T6" fmla="*/ 336 w 480"/>
                <a:gd name="T7" fmla="*/ 0 h 240"/>
                <a:gd name="T8" fmla="*/ 480 w 480"/>
                <a:gd name="T9" fmla="*/ 0 h 240"/>
                <a:gd name="T10" fmla="*/ 336 w 480"/>
                <a:gd name="T11" fmla="*/ 240 h 240"/>
                <a:gd name="T12" fmla="*/ 144 w 480"/>
                <a:gd name="T13" fmla="*/ 240 h 240"/>
                <a:gd name="T14" fmla="*/ 0 w 48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0"/>
                <a:gd name="T26" fmla="*/ 480 w 48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0">
                  <a:moveTo>
                    <a:pt x="0" y="0"/>
                  </a:moveTo>
                  <a:lnTo>
                    <a:pt x="144" y="0"/>
                  </a:lnTo>
                  <a:lnTo>
                    <a:pt x="240" y="144"/>
                  </a:lnTo>
                  <a:lnTo>
                    <a:pt x="336" y="0"/>
                  </a:lnTo>
                  <a:lnTo>
                    <a:pt x="480" y="0"/>
                  </a:lnTo>
                  <a:lnTo>
                    <a:pt x="336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4666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954" y="26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4810" y="300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8" name="AutoShape 145"/>
            <p:cNvSpPr>
              <a:spLocks noChangeArrowheads="1"/>
            </p:cNvSpPr>
            <p:nvPr/>
          </p:nvSpPr>
          <p:spPr bwMode="auto">
            <a:xfrm>
              <a:off x="3317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AutoShape 146"/>
            <p:cNvSpPr>
              <a:spLocks noChangeArrowheads="1"/>
            </p:cNvSpPr>
            <p:nvPr/>
          </p:nvSpPr>
          <p:spPr bwMode="auto">
            <a:xfrm>
              <a:off x="4023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AutoShape 147"/>
            <p:cNvSpPr>
              <a:spLocks noChangeArrowheads="1"/>
            </p:cNvSpPr>
            <p:nvPr/>
          </p:nvSpPr>
          <p:spPr bwMode="auto">
            <a:xfrm>
              <a:off x="4729" y="2256"/>
              <a:ext cx="279" cy="414"/>
            </a:xfrm>
            <a:prstGeom prst="downArrow">
              <a:avLst>
                <a:gd name="adj1" fmla="val 50000"/>
                <a:gd name="adj2" fmla="val 37097"/>
              </a:avLst>
            </a:prstGeom>
            <a:solidFill>
              <a:srgbClr val="3399FF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59" y="3342"/>
              <a:ext cx="1209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3-issue VLIW</a:t>
              </a: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2255" y="2284"/>
              <a:ext cx="832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execute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1 instr/cycle</a:t>
              </a:r>
            </a:p>
            <a:p>
              <a:pPr algn="ctr" eaLnBrk="0" hangingPunct="0"/>
              <a:r>
                <a:rPr lang="en-US" sz="1800" b="1" i="1">
                  <a:solidFill>
                    <a:schemeClr val="bg2"/>
                  </a:solidFill>
                </a:rPr>
                <a:t>3 ops/cycle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728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VLIW: general concept</a:t>
            </a:r>
            <a:endParaRPr lang="en-US" sz="5400"/>
          </a:p>
        </p:txBody>
      </p:sp>
      <p:sp>
        <p:nvSpPr>
          <p:cNvPr id="55298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CDC20F7-6569-4A50-88E6-C2F0C2308BDD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D2D7D-69E0-4E51-954F-ED7BD47213E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27050" y="135167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A VLIW architecture with 7 FUs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F75ADF-1787-437F-BD0D-C5DB36446CC9}"/>
              </a:ext>
            </a:extLst>
          </p:cNvPr>
          <p:cNvGrpSpPr/>
          <p:nvPr/>
        </p:nvGrpSpPr>
        <p:grpSpPr>
          <a:xfrm>
            <a:off x="3755740" y="731526"/>
            <a:ext cx="7832793" cy="5897874"/>
            <a:chOff x="3194050" y="1016732"/>
            <a:chExt cx="7150422" cy="5384068"/>
          </a:xfrm>
        </p:grpSpPr>
        <p:grpSp>
          <p:nvGrpSpPr>
            <p:cNvPr id="2" name="Group 67"/>
            <p:cNvGrpSpPr>
              <a:grpSpLocks/>
            </p:cNvGrpSpPr>
            <p:nvPr/>
          </p:nvGrpSpPr>
          <p:grpSpPr bwMode="auto">
            <a:xfrm>
              <a:off x="4114800" y="1016732"/>
              <a:ext cx="6229672" cy="5384068"/>
              <a:chOff x="768" y="672"/>
              <a:chExt cx="3888" cy="3360"/>
            </a:xfrm>
          </p:grpSpPr>
          <p:sp>
            <p:nvSpPr>
              <p:cNvPr id="55306" name="Rectangle 3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1632" cy="48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Int Register File</a:t>
                </a:r>
              </a:p>
            </p:txBody>
          </p:sp>
          <p:sp>
            <p:nvSpPr>
              <p:cNvPr id="55307" name="Rectangle 4"/>
              <p:cNvSpPr>
                <a:spLocks noChangeArrowheads="1"/>
              </p:cNvSpPr>
              <p:nvPr/>
            </p:nvSpPr>
            <p:spPr bwMode="auto">
              <a:xfrm>
                <a:off x="1776" y="672"/>
                <a:ext cx="216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charset="0"/>
                  </a:rPr>
                  <a:t>Instruction Memory</a:t>
                </a:r>
              </a:p>
            </p:txBody>
          </p:sp>
          <p:sp>
            <p:nvSpPr>
              <p:cNvPr id="55308" name="Rectangle 5"/>
              <p:cNvSpPr>
                <a:spLocks noChangeArrowheads="1"/>
              </p:cNvSpPr>
              <p:nvPr/>
            </p:nvSpPr>
            <p:spPr bwMode="auto">
              <a:xfrm>
                <a:off x="816" y="1872"/>
                <a:ext cx="384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Int FU</a:t>
                </a:r>
              </a:p>
            </p:txBody>
          </p:sp>
          <p:sp>
            <p:nvSpPr>
              <p:cNvPr id="55309" name="Rectangle 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216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charset="0"/>
                  </a:rPr>
                  <a:t>Data Memory</a:t>
                </a:r>
              </a:p>
            </p:txBody>
          </p:sp>
          <p:sp>
            <p:nvSpPr>
              <p:cNvPr id="55310" name="Rectangle 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384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Int FU</a:t>
                </a:r>
              </a:p>
            </p:txBody>
          </p:sp>
          <p:sp>
            <p:nvSpPr>
              <p:cNvPr id="55311" name="Rectangle 9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384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Int FU</a:t>
                </a:r>
              </a:p>
            </p:txBody>
          </p:sp>
          <p:sp>
            <p:nvSpPr>
              <p:cNvPr id="55312" name="Rectangle 10"/>
              <p:cNvSpPr>
                <a:spLocks noChangeArrowheads="1"/>
              </p:cNvSpPr>
              <p:nvPr/>
            </p:nvSpPr>
            <p:spPr bwMode="auto">
              <a:xfrm>
                <a:off x="2544" y="1872"/>
                <a:ext cx="384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LD/ST</a:t>
                </a:r>
              </a:p>
            </p:txBody>
          </p:sp>
          <p:sp>
            <p:nvSpPr>
              <p:cNvPr id="55313" name="Rectangle 1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384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LD/ST</a:t>
                </a:r>
              </a:p>
            </p:txBody>
          </p:sp>
          <p:sp>
            <p:nvSpPr>
              <p:cNvPr id="55314" name="Rectangle 12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480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FP FU</a:t>
                </a:r>
              </a:p>
            </p:txBody>
          </p:sp>
          <p:sp>
            <p:nvSpPr>
              <p:cNvPr id="55315" name="Rectangle 13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912" cy="43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Floating Point</a:t>
                </a:r>
              </a:p>
              <a:p>
                <a:pPr algn="ctr"/>
                <a:r>
                  <a:rPr lang="en-US" sz="1800">
                    <a:latin typeface="Arial" charset="0"/>
                  </a:rPr>
                  <a:t>Register File</a:t>
                </a:r>
              </a:p>
            </p:txBody>
          </p:sp>
          <p:sp>
            <p:nvSpPr>
              <p:cNvPr id="55316" name="Line 14"/>
              <p:cNvSpPr>
                <a:spLocks noChangeShapeType="1"/>
              </p:cNvSpPr>
              <p:nvPr/>
            </p:nvSpPr>
            <p:spPr bwMode="auto">
              <a:xfrm flipV="1">
                <a:off x="86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17" name="Line 15"/>
              <p:cNvSpPr>
                <a:spLocks noChangeShapeType="1"/>
              </p:cNvSpPr>
              <p:nvPr/>
            </p:nvSpPr>
            <p:spPr bwMode="auto">
              <a:xfrm flipV="1">
                <a:off x="960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18" name="Line 1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19" name="Line 17"/>
              <p:cNvSpPr>
                <a:spLocks noChangeShapeType="1"/>
              </p:cNvSpPr>
              <p:nvPr/>
            </p:nvSpPr>
            <p:spPr bwMode="auto">
              <a:xfrm flipV="1">
                <a:off x="1392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0" name="Line 18"/>
              <p:cNvSpPr>
                <a:spLocks noChangeShapeType="1"/>
              </p:cNvSpPr>
              <p:nvPr/>
            </p:nvSpPr>
            <p:spPr bwMode="auto">
              <a:xfrm flipV="1">
                <a:off x="1488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1" name="Line 19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2" name="Line 20"/>
              <p:cNvSpPr>
                <a:spLocks noChangeShapeType="1"/>
              </p:cNvSpPr>
              <p:nvPr/>
            </p:nvSpPr>
            <p:spPr bwMode="auto">
              <a:xfrm flipV="1">
                <a:off x="1968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3" name="Line 21"/>
              <p:cNvSpPr>
                <a:spLocks noChangeShapeType="1"/>
              </p:cNvSpPr>
              <p:nvPr/>
            </p:nvSpPr>
            <p:spPr bwMode="auto">
              <a:xfrm flipV="1">
                <a:off x="206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4" name="Line 22"/>
              <p:cNvSpPr>
                <a:spLocks noChangeShapeType="1"/>
              </p:cNvSpPr>
              <p:nvPr/>
            </p:nvSpPr>
            <p:spPr bwMode="auto">
              <a:xfrm>
                <a:off x="2208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5" name="Line 23"/>
              <p:cNvSpPr>
                <a:spLocks noChangeShapeType="1"/>
              </p:cNvSpPr>
              <p:nvPr/>
            </p:nvSpPr>
            <p:spPr bwMode="auto">
              <a:xfrm flipV="1">
                <a:off x="374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6" name="Line 24"/>
              <p:cNvSpPr>
                <a:spLocks noChangeShapeType="1"/>
              </p:cNvSpPr>
              <p:nvPr/>
            </p:nvSpPr>
            <p:spPr bwMode="auto">
              <a:xfrm flipV="1">
                <a:off x="3840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7" name="Line 25"/>
              <p:cNvSpPr>
                <a:spLocks noChangeShapeType="1"/>
              </p:cNvSpPr>
              <p:nvPr/>
            </p:nvSpPr>
            <p:spPr bwMode="auto">
              <a:xfrm>
                <a:off x="398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8" name="Line 26"/>
              <p:cNvSpPr>
                <a:spLocks noChangeShapeType="1"/>
              </p:cNvSpPr>
              <p:nvPr/>
            </p:nvSpPr>
            <p:spPr bwMode="auto">
              <a:xfrm flipV="1">
                <a:off x="4320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29" name="Line 27"/>
              <p:cNvSpPr>
                <a:spLocks noChangeShapeType="1"/>
              </p:cNvSpPr>
              <p:nvPr/>
            </p:nvSpPr>
            <p:spPr bwMode="auto">
              <a:xfrm flipV="1">
                <a:off x="4416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0" name="Line 28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1" name="Line 29"/>
              <p:cNvSpPr>
                <a:spLocks noChangeShapeType="1"/>
              </p:cNvSpPr>
              <p:nvPr/>
            </p:nvSpPr>
            <p:spPr bwMode="auto">
              <a:xfrm flipV="1">
                <a:off x="3648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2" name="Line 30"/>
              <p:cNvSpPr>
                <a:spLocks noChangeShapeType="1"/>
              </p:cNvSpPr>
              <p:nvPr/>
            </p:nvSpPr>
            <p:spPr bwMode="auto">
              <a:xfrm flipV="1">
                <a:off x="4224" y="22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3" name="Rectangle 31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480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FP FU</a:t>
                </a:r>
              </a:p>
            </p:txBody>
          </p:sp>
          <p:sp>
            <p:nvSpPr>
              <p:cNvPr id="55334" name="Line 32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5" name="Line 33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6" name="Line 34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7" name="Line 3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8" name="Line 36"/>
              <p:cNvSpPr>
                <a:spLocks noChangeShapeType="1"/>
              </p:cNvSpPr>
              <p:nvPr/>
            </p:nvSpPr>
            <p:spPr bwMode="auto">
              <a:xfrm>
                <a:off x="2592" y="27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39" name="Line 37"/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0" name="Rectangle 3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1" name="Rectangle 39"/>
              <p:cNvSpPr>
                <a:spLocks noChangeArrowheads="1"/>
              </p:cNvSpPr>
              <p:nvPr/>
            </p:nvSpPr>
            <p:spPr bwMode="auto">
              <a:xfrm>
                <a:off x="2160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2" name="Rectangle 40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3" name="Rectangle 41"/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4" name="Rectangle 42"/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5" name="Rectangle 43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6" name="Rectangle 44"/>
              <p:cNvSpPr>
                <a:spLocks noChangeArrowheads="1"/>
              </p:cNvSpPr>
              <p:nvPr/>
            </p:nvSpPr>
            <p:spPr bwMode="auto">
              <a:xfrm>
                <a:off x="3600" y="1392"/>
                <a:ext cx="288" cy="96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7" name="AutoShape 45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336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8" name="Line 46"/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49" name="Line 47"/>
              <p:cNvSpPr>
                <a:spLocks noChangeShapeType="1"/>
              </p:cNvSpPr>
              <p:nvPr/>
            </p:nvSpPr>
            <p:spPr bwMode="auto">
              <a:xfrm flipH="1">
                <a:off x="1008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0" name="Line 48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1" name="Line 49"/>
              <p:cNvSpPr>
                <a:spLocks noChangeShapeType="1"/>
              </p:cNvSpPr>
              <p:nvPr/>
            </p:nvSpPr>
            <p:spPr bwMode="auto">
              <a:xfrm>
                <a:off x="230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2" name="Line 50"/>
              <p:cNvSpPr>
                <a:spLocks noChangeShapeType="1"/>
              </p:cNvSpPr>
              <p:nvPr/>
            </p:nvSpPr>
            <p:spPr bwMode="auto">
              <a:xfrm flipH="1">
                <a:off x="1536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3" name="Line 51"/>
              <p:cNvSpPr>
                <a:spLocks noChangeShapeType="1"/>
              </p:cNvSpPr>
              <p:nvPr/>
            </p:nvSpPr>
            <p:spPr bwMode="auto">
              <a:xfrm>
                <a:off x="1536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4" name="Line 52"/>
              <p:cNvSpPr>
                <a:spLocks noChangeShapeType="1"/>
              </p:cNvSpPr>
              <p:nvPr/>
            </p:nvSpPr>
            <p:spPr bwMode="auto">
              <a:xfrm>
                <a:off x="2592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5" name="Line 53"/>
              <p:cNvSpPr>
                <a:spLocks noChangeShapeType="1"/>
              </p:cNvSpPr>
              <p:nvPr/>
            </p:nvSpPr>
            <p:spPr bwMode="auto">
              <a:xfrm flipH="1">
                <a:off x="2112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6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7" name="Line 55"/>
              <p:cNvSpPr>
                <a:spLocks noChangeShapeType="1"/>
              </p:cNvSpPr>
              <p:nvPr/>
            </p:nvSpPr>
            <p:spPr bwMode="auto">
              <a:xfrm>
                <a:off x="2880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8" name="Line 56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59" name="Line 5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0" name="Line 58"/>
              <p:cNvSpPr>
                <a:spLocks noChangeShapeType="1"/>
              </p:cNvSpPr>
              <p:nvPr/>
            </p:nvSpPr>
            <p:spPr bwMode="auto">
              <a:xfrm flipH="1">
                <a:off x="3696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1" name="Line 59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2" name="Line 60"/>
              <p:cNvSpPr>
                <a:spLocks noChangeShapeType="1"/>
              </p:cNvSpPr>
              <p:nvPr/>
            </p:nvSpPr>
            <p:spPr bwMode="auto">
              <a:xfrm flipH="1">
                <a:off x="4416" y="15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3" name="Line 61"/>
              <p:cNvSpPr>
                <a:spLocks noChangeShapeType="1"/>
              </p:cNvSpPr>
              <p:nvPr/>
            </p:nvSpPr>
            <p:spPr bwMode="auto">
              <a:xfrm flipH="1">
                <a:off x="3456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4" name="Line 62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5" name="Line 63"/>
              <p:cNvSpPr>
                <a:spLocks noChangeShapeType="1"/>
              </p:cNvSpPr>
              <p:nvPr/>
            </p:nvSpPr>
            <p:spPr bwMode="auto">
              <a:xfrm flipH="1">
                <a:off x="38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6" name="Line 6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7" name="Line 65"/>
              <p:cNvSpPr>
                <a:spLocks noChangeShapeType="1"/>
              </p:cNvSpPr>
              <p:nvPr/>
            </p:nvSpPr>
            <p:spPr bwMode="auto">
              <a:xfrm>
                <a:off x="3120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5368" name="Line 66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55304" name="Text Box 68"/>
            <p:cNvSpPr txBox="1">
              <a:spLocks noChangeArrowheads="1"/>
            </p:cNvSpPr>
            <p:nvPr/>
          </p:nvSpPr>
          <p:spPr bwMode="auto">
            <a:xfrm>
              <a:off x="3939663" y="2025651"/>
              <a:ext cx="1937774" cy="365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Instruction register</a:t>
              </a:r>
            </a:p>
          </p:txBody>
        </p:sp>
        <p:sp>
          <p:nvSpPr>
            <p:cNvPr id="55305" name="Text Box 69"/>
            <p:cNvSpPr txBox="1">
              <a:spLocks noChangeArrowheads="1"/>
            </p:cNvSpPr>
            <p:nvPr/>
          </p:nvSpPr>
          <p:spPr bwMode="auto">
            <a:xfrm>
              <a:off x="3194050" y="2940050"/>
              <a:ext cx="996950" cy="641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Function</a:t>
              </a:r>
            </a:p>
            <a:p>
              <a:pPr algn="ctr"/>
              <a:r>
                <a:rPr lang="en-US" sz="2000"/>
                <a:t>units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0F4BCC-622F-492F-AC82-F205E449A15D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800C1-E814-4DEE-A472-BCE29A59E0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characteristics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Multiple operations per instruction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Only RISC like operation support 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low code density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88188" y="1088740"/>
            <a:ext cx="3060340" cy="360040"/>
            <a:chOff x="6156176" y="1916832"/>
            <a:chExt cx="3060340" cy="360040"/>
          </a:xfrm>
          <a:solidFill>
            <a:srgbClr val="FFFFCC"/>
          </a:solidFill>
        </p:grpSpPr>
        <p:sp>
          <p:nvSpPr>
            <p:cNvPr id="12" name="Rectangle 11"/>
            <p:cNvSpPr/>
            <p:nvPr/>
          </p:nvSpPr>
          <p:spPr>
            <a:xfrm>
              <a:off x="6156176" y="1916832"/>
              <a:ext cx="612068" cy="360040"/>
            </a:xfrm>
            <a:prstGeom prst="rect">
              <a:avLst/>
            </a:prstGeom>
            <a:grpFill/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add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8244" y="1916832"/>
              <a:ext cx="612068" cy="360040"/>
            </a:xfrm>
            <a:prstGeom prst="rect">
              <a:avLst/>
            </a:prstGeom>
            <a:grpFill/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80312" y="1916832"/>
              <a:ext cx="612068" cy="360040"/>
            </a:xfrm>
            <a:prstGeom prst="rect">
              <a:avLst/>
            </a:prstGeom>
            <a:grpFill/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sll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92380" y="1916832"/>
              <a:ext cx="612068" cy="360040"/>
            </a:xfrm>
            <a:prstGeom prst="rect">
              <a:avLst/>
            </a:prstGeom>
            <a:grpFill/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nop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04448" y="1916832"/>
              <a:ext cx="612068" cy="360040"/>
            </a:xfrm>
            <a:prstGeom prst="rect">
              <a:avLst/>
            </a:prstGeom>
            <a:grpFill/>
            <a:ln w="25400" cmpd="sng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bne</a:t>
              </a:r>
              <a:endParaRPr lang="en-US" sz="20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82FD4A-2BC7-444E-BDA6-3EBE8C54EF90}"/>
              </a:ext>
            </a:extLst>
          </p:cNvPr>
          <p:cNvSpPr txBox="1"/>
          <p:nvPr/>
        </p:nvSpPr>
        <p:spPr>
          <a:xfrm>
            <a:off x="7839138" y="1598558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Example VLIW instructions</a:t>
            </a:r>
            <a:endParaRPr lang="nl-NL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25D5B4-FA00-4163-B38A-DF21141BCC9E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D2520-9A4C-419E-818B-47F5510AC76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96652"/>
            <a:ext cx="2362200" cy="2133600"/>
          </a:xfrm>
        </p:spPr>
        <p:txBody>
          <a:bodyPr/>
          <a:lstStyle/>
          <a:p>
            <a:r>
              <a:rPr lang="en-US"/>
              <a:t>VelociTIC6x </a:t>
            </a:r>
            <a:br>
              <a:rPr lang="en-US"/>
            </a:br>
            <a:r>
              <a:rPr lang="en-US"/>
              <a:t>datapath</a:t>
            </a:r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64833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5" descr="data:image/jpeg;base64,/9j/4AAQSkZJRgABAQAAAQABAAD/2wCEAAkGBhIPDxQSEBQWFRQUFB4YFxcUFxUUGBkVFRUXFxgZFRQjHCYfGB8kGRcVIC8gIyc1LCwsFSAxNjAqNS4rLDUBCQoKDQwMFA8PFSkYFSQpKSkpKSwpKSkpKSkpKSkpKSkpKSkpKSkpKSkpKSkpKSkpKSkpKSkpKSkpKSkpKSkpKf/AABEIAHUAeAMBIgACEQEDEQH/xAAcAAABBAMBAAAAAAAAAAAAAAAABQYHCAEDBAL/xAA7EAACAQMCAgcFBgYBBQAAAAABAgMABBEFEiExBgcTIkFxgRRRYZGhCCMyQnKxM2KCwdHwUhUWJKKy/8QAGAEBAQEBAQAAAAAAAAAAAAAAAAECAwT/xAAbEQEAAgMBAQAAAAAAAAAAAAAAARECITETIv/aAAwDAQACEQMRAD8AnGiiigKKKxmgzRWM1yX2sQQY7aWOPPIOyqT5DOT6UHZWM00tV60LC3zukyQcYxt/+sYpl6t9oKJTiCIHjwJ3SH1XuKPMSHyoJhrxPOsalpGVVHMsQoHmTVcNT69L6UEJ3BgjgQPUYUY8snzpo6h0tu7l9zyEvw2kDL55Da5y68/A1aFqJellqOKybxnGYwWXI/n/AA/Wuay6ZQSyKhDJuOAWKYLE4AOGOCfDPvqLtOtzDCiMxZgveYnJZubEnx40X6GSJ0BILIQCDghscCG8MHBrt5fNuHptOVZpG6I6v7ZYwT5yXjBPmRSzXB3FFFFBgmky/wCkttbsVllUOBkoO+4HvKLkgfE0qVTTW9SuJpWF0zF1YhlbhiQHDkry3Fs5PvoLGat10WEAO1t5Az+JR6cyfkM/CmXq32hX4+zxL6ZPylbGD8OyPnUMIpJwBknwHE/KlDROj1zfOUtIXlYDLbByH8zHgucHGeePGqHPqnXBqM/59o48iw5+W39qas+uTvndIwB5hPuwc/8ALbjd65pwaH1bXF0gZ3iti8rQxJcsY3kmjOHQJjIwQVOeR4YrTF1dX4VpJYRFGkbyM8zAJthYKykqSQ27ht4Hj4c6ga4HurqstLmn/gxSScM/dxu/Ac+Q5UqaxqVi8JS2tTG7MGLl27u0thFDFyQVdgTuGSiHHA7n1pmp6jL0etP+ltcGaC7aCRYE3ZUjtEZ+7wCjsxk8O+c1QxdB6GzXiSSh4oIYmCvLct2UYdvyBiO83iV8MjPMU8eifVpHFJPLez4eylXMUAWXIdcxyByeA3bhxHAx06NZ18w31zCLmyhlaCGV4rpFaF7sqwmzID92+3s/iRj3V22mvW1r2jQdmsk9sokktE2RtcKSUZFPgA54/GrEXKTNQ4tf04WsiqjFleMOu4bWAbwdfA0lmWtdxetIxaRizHmWJJ+daDLXpjjz1tI3VJeA20sGR9zMQAPBX76j0Vlp+1EfVdf7NRljJ4TQqwH80ZIb6FKlyvLlG3ojgoooqKwaqp1taR7LrN0oGFkbtl45z2o3Mfh399WsqBPtG6aFubScD+JG6EgeMbKwyfJz8jQJmi3k1joEd1pqK00l2y3MgjEzxhQ3ZpjadqkbTx/5/wA1ObTBcPHcCW2sjfTpDeQ26M0KybNyjtoywO5MBwu7BLDiMVEWhdKruwLGzneLeBu27SGxyyCCPE1y6pq013KZbmRpZG5s5ycDkPcPIe+qJllvLGC+nme9hWS3X/x45na5WC7my1yVAGX2sEAyeeRkYApqWvTmz0+3mtou01GO5mLTe0GSINEYyMLknbIZSXLgcRgHjgiOs/6KxQbJ2BY7QQuTtDHcwXPAM2AGOPEAZ9wrrsdduIIzHDNJEjNuYRuyZbG3iQc8q4KKDs0bT+3nRPy5y36RxP8AYetSOZaa/RK02RtIeb8B+lfH1P7UumSuuGotyz3LoMteDJWgyV4MlatKK/R6/wCx1C2l9zlCc8lkHHz7ypVgAarBezEIWX8Sd9f1RkOv1AqyWiXomt45AchkB+lcs+umPHdRRRWGhUc9fGj9vo5cZzbyrLwHhxRs/AK5P9NSNSZ0n0wXVlcQEZ7WFlABxklTjj54oKb0VgcqzVBRRRQFe4oi7BV5scDzNeKV+jttlzIRwUYH6jz+n71YSZ0c0QCKFXkowPIVkyVzmSsGSt25txkryZK0GSvJkorf2lTd1Q6j2umIpOTETGc8+6SM+uKggyVJnUZqmJbq3OeOyRc/EFSB6p9axk1imGiiistCsGs0UFQenWjiz1S7gUAKkxKheAVH+8RQPgrAelIVSn9oXS+z1KKYcpoPdwzG2Dx8Thh9KiyqCis4rFAf7/v0p0WMXZxqvjjj5nnSDpkO6QZ5Lx/x9f2pcMlahmW8yV5MlaDJ+2fThx+teTJSxuMleTJWgyV4MlB0GSnT1X6p2Gqw8QBKDGc+J4Mo+jfOmXJMF5nHnW+x1DsJops/w5FYnn3c4b/13VJVbuitFlP2kauPzKD8xWayrdRRRQRP9onR+0sIbkAk28uCc4AjmAByPHvrFVfGPOrb9Yuke16VdxYBJhLLnluQblPoRVWej89qk6texvLBjvLG+x8nxU+OPdkZzzoJMPUtC0NhPBLLLHcMva96JCFkjyuwkYwHGDjJw3KmbrHQNrK1tLuWQTQXHF2txns1+7ON54byGcAEAAp41NQ17TZI7a100i4ltAlxBDG7Z2rlGUSMdpfY7go5yM8uFM3rB6Uez6VBo8tskc7QoZVVspEqN3WBXgzMV3YHAZ45oEzTei1hLbRPCJk7S3efcWLFjby9nJGRtIAAYHgCTnhXr/ti0aNQQYZO3Cv7TK8ebRJwktzFkIoyjL3HAIAZlGeNcvQ6H2m2EZlmi9nudpaEqGEF5E42RrjvM9zFGpzz3KOFKFn0asniR5JFnLqre0yM80QUM675UaaJojlFLKd2ACvPBNR5s+kOm7iIlJE4DS29vBcwyiRUZG7MpIFWNlIZUJcKXc8PFn2GhXMpjRIyWeMOASiZQsFDjcQCuSOI5Zpyw9OYIkT8BD2Kbo4IzAFvI5A/e7IJtDEcdp4ZPDiRXBrXT6OXcYo5t5jmjEkkqZC3MnatkKuO45IUDAxjlihTbpnV5cSyFJj2TCcQlAA7kmGSVXByEEb7NivkgseXCuvTOi1hIYw8jqXleJe0dDFIwhR4x7RGdiN2jkKQSrdk45jNNm76f3shb77aCwYKirhdsxmQIxDMoSRiV48AAOQFJF9rE1yx7WSSUk5wxLZIBGdvLkTx+JoH5pnSa0g9nmjS3i7S1YSKvaI8cwlG7M8ayzjeoBAkzwB4jLZZWsPCZpRbBxAWPZh8bthHiPD4D3YzxrTDpk7/AIY29cL+/wDilnTur67n/Kf6QSfmcCoqxHVlq3tOl27k8dgB8wKKx1cdHHsLIRSDBzkDngUUDrooooPLqCMEZB4EH3HnmqZ65pZtLqe3OfuZXjyRgkIxAOPiAD61c3FV967ug0y35u4ULxzgb8YysigLx+BAXl7jQRZbXDROrxsyOpyrISrKferDiDSnrPSa5v5RNdyCSQKEDbI0O0EnB2qu7nzPxrZY9DbmU8F+WWPyA/vTr0rqZupcblb1wg/z9aBkWurywhhFK8YfG7YxXOw5XJHHgeI+PlXLHGXPdQk/Bc8fPlU56V1DqMGUoPTcfmad+n9VdnF+IF/PgPlQVtt+j9zJyTH6j/YZpw6Z1VXc/wCV/QbR8zVk7Po/bwj7uJB/SKUFUDlQQbpXUM5wZdo/US30p5aX1OWsQ75z8FAUVINFAiWPQyzh/BCufeRmleO3VfwqB5ACtlFAUUUUBRRRQFap7ZJBh1DD3EAiiig8QafFH+BFXyAFb8UUUGaKKKAooooCiiigKKKKAooooP/Z"/>
          <p:cNvSpPr>
            <a:spLocks noChangeAspect="1" noChangeArrowheads="1"/>
          </p:cNvSpPr>
          <p:nvPr/>
        </p:nvSpPr>
        <p:spPr bwMode="auto">
          <a:xfrm>
            <a:off x="1692275" y="-5334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2" name="Picture 7" descr="http://www.ti.com/lsds/media/images/shared/dsp/c62x_c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1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VLIW example: TMS320C62</a:t>
            </a:r>
            <a:endParaRPr lang="en-US"/>
          </a:p>
        </p:txBody>
      </p:sp>
      <p:sp>
        <p:nvSpPr>
          <p:cNvPr id="583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TMS320C62 VelociTI Processor</a:t>
            </a:r>
          </a:p>
          <a:p>
            <a:pPr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8 operations (of 32-bit) per instruction (256 bit)</a:t>
            </a:r>
          </a:p>
          <a:p>
            <a:pPr>
              <a:lnSpc>
                <a:spcPct val="80000"/>
              </a:lnSpc>
            </a:pPr>
            <a:r>
              <a:rPr lang="en-US" sz="2400"/>
              <a:t>Two clusters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8 Fus: 4 Fus / cluster : (2 Multipliers, 6 ALUs)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 x 32 registers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bus available to write in register file of other cluster</a:t>
            </a:r>
          </a:p>
          <a:p>
            <a:r>
              <a:rPr lang="en-US" sz="2400"/>
              <a:t>Flexible addressing modes (like circular addressing)</a:t>
            </a:r>
          </a:p>
          <a:p>
            <a:r>
              <a:rPr lang="en-US" sz="2400"/>
              <a:t>Flexible instruction packing</a:t>
            </a:r>
          </a:p>
          <a:p>
            <a:r>
              <a:rPr lang="en-US" sz="2400"/>
              <a:t>All instruction conditional</a:t>
            </a:r>
          </a:p>
          <a:p>
            <a:r>
              <a:rPr lang="en-US" sz="2400"/>
              <a:t>Originally: 5 ns, 200 MHz, 0.25 um, 5-layer CMOS</a:t>
            </a:r>
          </a:p>
          <a:p>
            <a:r>
              <a:rPr lang="en-US" sz="2400"/>
              <a:t>128 KB on-chip RAM</a:t>
            </a:r>
          </a:p>
        </p:txBody>
      </p:sp>
      <p:sp>
        <p:nvSpPr>
          <p:cNvPr id="583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950FC75-3532-453A-BC90-9848182C9E14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50710C-BEAE-4A55-AB1A-02571F38A88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8375" name="AutoShape 5" descr="data:image/jpeg;base64,/9j/4AAQSkZJRgABAQAAAQABAAD/2wCEAAkGBhESERQRERQWFBUUEBcYFhgXGRIVFBcZFxYYGBcZGhwdHCYeGhojGRUYHzEhIyopLC8sFyAxODA2NSkuLCkBCQoKDAwNFgwMDSkYFBgpKSkpKSkpKSkpKSkpKSkpKSkpKSkpKSkpKSkpKSkpKSkpKSkpKSkpKSkpKSkpKSkpKf/AABEIAGYApAMBIgACEQEDEQH/xAAcAAEAAgMBAQEAAAAAAAAAAAAAAwYCBQcIBAH/xAA2EAACAQIEBAMGBQQDAQAAAAABAgMAEQQFBhIhMUFREyKRBzJhcYGhI0JSksEUM7HRU2LwQ//EABUBAQEAAAAAAAAAAAAAAAAAAAAB/8QAFREBAQAAAAAAAAAAAAAAAAAAABH/2gAMAwEAAhEDEQA/AO40pSgUpSgUpVd1nrOLARbm80rA+HHfix7nso6mgaz1nDl8O5rNKwPhx9WPc9lHU1w86+zETNOuIkDOblb3j+QQ3UAcuArX5xm8uJlaadtzt6AdAB0Udq1zUHS8m9uM6WGKhWUdWj/Df52N1P2q95N7UstxFgJvCY/lmHh/f3fvXnY1GaD1wkgIBBBBHAjiD9ayrynlWo8VhTfDzSRfBWOw/NT5T6VeMk9uuKjsMVEk4/Un4Un8qfQfOg7pSqTkntfyzEWBkMDHpMNg/cCV+9XGDEo6h0YMp5FSGU/IjgaCWlfl6/aBSlKBSlKBSlKBSlKBSlaDV+r4sBFvfzSN/bjHNj3PZR1NBjrHWEWAh3tZpG4Rx34se57KOp+lcAzjNpcTK00zbnbn2A6ADoB2qbOs4lxUrTTNudvQDoqjoBWuag/EUEgE2BIBNr2+P05/Srjg8DhxPsVcPJAFP5hJPMAvvM1/wR1JO0KB1NUs1jvIPA2oLbmGhI0RD43hhYt80knBBu9wRoBvJPx5/O4FYxmRTxxrK6FUd9q3sGY2v7p81rdx2719UWqcUv8A9LkNuDMFd1Y82BIPmPAX52FhWyk1qpKSmANKgsoY/hqW4yygLYmZ243/AC2HOgqc0TKSrAqRzBBBH0PGoTV02HMY1Ys4TDBt6Ksk0u1jfyuzM8rEgCxsF5/PR4XKVxMspjK4eKMbiZDIwRRw8zW94/S5NgKDRtX15ZnuJwzbsNNJEf8AoxAPzHI/UVM2RSmJp0s8auBcFd/mYqpKX3C5HLnWtxELIdrqVI6MCD6Gg6Nkft4xsVhiUjxC9/7UnqAVP7frXQci9tmWYiyyO2GftKPL+9br62rzk1Rmg9k4THRyqHidZFPJkZXU/Ii4qYV43y7OJ8O2/DyvE3dGK3+duB+tXvIfb1mMFhOI8Uo/UPDk/eot6qaD0dSub5F7eMtnssxfCsf+Qbk/et/uBV+y/NIZ08SCRJUP5o2V19QTQfVSlKBSlaDV2rosDFubzSN/bjvxY9z2UdTQNXauiwMW9vNIw/Dj6se57KOprg+cZvLiZWmmbc7H6AdFA6AV+5vm0uJlaaZtzt6AdFUdAK+aHCu99is21dx2gtYdzbkPjVHzmo2qRqjagjao2qRqjagwNRmpDUZqDEOQQQSCORFwR8jX1YPOXj2ggSRrIXMb3MbMRYlrWJNuRJ4V8ZrBqCyxanw5hVXjkR4A39OqPKYVJJJvaRZNxv7xYj4dKr2bZtJiHDym+1AigcFVV5KPhXzmo2oMGqI1K1RGgwNRtUhqNqDA1LgczmgbxIJHib9SMyN6jnUTGt5ozReIzKcRxK3hhl8WQC6xqT9yeNhQdj9lOvcTPgnbFStK64hlDFVJ2iOMgE24m7Nz70roOltJwYDDJhoQNq3JJA3MTzZu5P8AFKCPV2rosDFuazSMD4cfVj3PZR3rhOb5tLiZWmmbc7egHRVHQCtrqcSTYmZ3cs3iuov0VWICjsAK0kmGZeY/mqLBomTL7zJmAXYyKUYiTcGBN9pTiOB+wrp2VYbCYFRFg9jPIVdt8gD+G3JibEkdAoHG/wAzXCjVvzD2kySQwqIIVli2/ilUkbyiylAw8p9fhUFh1JoJZYsRiCTE6yl2lnDDctrnaqNYJawF13cK5fFlkzqzxxu6qeJVSQPnbpW/xWssyxi/0plaTxWA2KqKzfC6qDbuK2kOATAJYllZ5BFPi41Mng+W7QREWtIb2Li/8UHP2FRtXRsZl2HzDERBdqh2WPxFlTclgQgZGO6R2tf3UPHj3qsS6NxDMwgBmCFwzBWjVSl9y7pNoZgBew7GgrpqM1KyEC5BseRsbGojQRmsGrM1g1BGajapDUbUGDVEalaojQYGomNSOa2WlNJ4nMp/Bw63sLu3Dai9zfmew60H7pDSM+ZYhYIrKPzOwOxB8e5PQV6l0jpDD5fAsMKAHaN7cSXbqxv1NNIaSgy7DiCAG3Ni1iS1hckgC/Kt7QKUpQU/PdDLPP4tlCcSwXyuxsbfDnxvVLzDR0sSPK3kVXsof3mFr34eldkrB4gRYgEfEA1aOA47JmS3iRldyhlPDiCLg8Pga1kuV/pPrXoLFZBC8glK+cA7Tc2Fxa9r25VVM09nY8Nyg8SRnuLWj2i3IcbHjxpRyTDYjEYZt8TMjWI3L2PMVssr1vJGzCRQ0bLGAqhR4RibcjxKRtDgljytc341Y8x0bLHIsS+digLcCFU7bt5uVr3APWq5i8oHHelrGxI6HtccKDZPnGCxLxBtkZUEzSsDCdqDnGUbeZW43XcQTY962GW4HEMvjwSvaaMoIcYfFJgJZTISjKYoyLAvYcWI48zSZsk/Q30P+6+ZHxOH3bSyho2ja3FSje8pHKx7d6QWLVWa4n+miwzQMgYEI3irKGiQkBEAUXQMLq7AtbqQb1RjVqj1uxlaaaJWkePY0iF0kIC2Ci7FY1NrN4YU7SQLXrdricsxzbnVVnaKKFFdxhogwXzzNtsNoN7LuLHgLdRBzY1g1X3HeztHl2YSRxxABxCmNOJ2i7FQVZn4KtmJHyqqYzTWLjXc8EgW7C+0keVijcuQ3KRc87cKDUmo2qQ1G1Bg1ROakka3E19OmdNT5liVw8AAvzZuCIO5P8UH7pbS8+Y4hYIVbbcb3ClljUn3mt9h1r1Ho7RsGXYdYIlBIvuksA7k9WNY6K0Xh8ugWKFbMVHiNckuw/MenpVioApSlApSlApSlApSlBiyA8DxrU47S8DxmJR4YZrtttcn4362rcUoKJmfs6VpF2ALGqWO3+41lsOG21yRcnrxqoY3Sc0aPIRtVXsN4Kswte4BHEV2q1RzYdXFnUMOxAI+9Wjz3j8jHDxIyu5QQbFbhgCCD1uDWnxGnT+Rvo3+xXorF6bgkkErDzAEL+kEi19vyqo5n7OiI2ZBvkL3UJ5ABblYm3PrQcUkXExALdwquHABJQMvusOgIraQ66mvM73M2IZRJiAT4yxX88cQPkS4Fri3ICrlmGkZo5FiHndluQOFjtuw7EDiL3qt43I4ySHj2m/EgbTekEGps8wEuGHhor4gkKX8IRsQLWldgdxlNgpUl0PMAGqTI4AuaseK0secbX+DcD6itDkORYjMMQsEKniRc2JVFJtua3/jUH7p3TeJzLECDDoT1Y8LIt+LMSft1r1DonRUGW4cQw3JJDOzbdzNaxJI/wAdBWOh9D4fLcOsUaqZB78u2zue5PP6dKstApSlApSlApSlApSlApSlApSlApSlApSlBg8YNwRzFj8q0mO0jC8TRJ+GGbcxA3Em1r8T2FftKCrZj7PlfEJFEVjUKN7eYsQBzty3E8eYHOrHovQ2GyyLw8OCSwHiOx8zsOp7fLp/lSgsdKUoFKUoFKUoFKUoP//Z"/>
          <p:cNvSpPr>
            <a:spLocks noChangeAspect="1" noChangeArrowheads="1"/>
          </p:cNvSpPr>
          <p:nvPr/>
        </p:nvSpPr>
        <p:spPr bwMode="auto">
          <a:xfrm>
            <a:off x="1692275" y="-465138"/>
            <a:ext cx="156210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AutoShape 7" descr="data:image/jpeg;base64,/9j/4AAQSkZJRgABAQAAAQABAAD/2wCEAAkGBhESERQRERQWFBUUEBcYFhgXGRIVFBcZFxYYGBcZGhwdHCYeGhojGRUYHzEhIyopLC8sFyAxODA2NSkuLCkBCQoKDAwNFgwMDSkYFBgpKSkpKSkpKSkpKSkpKSkpKSkpKSkpKSkpKSkpKSkpKSkpKSkpKSkpKSkpKSkpKSkpKf/AABEIAGYApAMBIgACEQEDEQH/xAAcAAEAAgMBAQEAAAAAAAAAAAAAAwYCBQcIBAH/xAA2EAACAQIEBAMGBQQDAQAAAAABAgMAEQQFBhIhMUFREyKRBzJhcYGhI0JSksEUM7HRU2LwQ//EABUBAQEAAAAAAAAAAAAAAAAAAAAB/8QAFREBAQAAAAAAAAAAAAAAAAAAABH/2gAMAwEAAhEDEQA/AO40pSgUpSgUpVd1nrOLARbm80rA+HHfix7nso6mgaz1nDl8O5rNKwPhx9WPc9lHU1w86+zETNOuIkDOblb3j+QQ3UAcuArX5xm8uJlaadtzt6AdAB0Udq1zUHS8m9uM6WGKhWUdWj/Df52N1P2q95N7UstxFgJvCY/lmHh/f3fvXnY1GaD1wkgIBBBBHAjiD9ayrynlWo8VhTfDzSRfBWOw/NT5T6VeMk9uuKjsMVEk4/Un4Un8qfQfOg7pSqTkntfyzEWBkMDHpMNg/cCV+9XGDEo6h0YMp5FSGU/IjgaCWlfl6/aBSlKBSlKBSlKBSlKBSlaDV+r4sBFvfzSN/bjHNj3PZR1NBjrHWEWAh3tZpG4Rx34se57KOp+lcAzjNpcTK00zbnbn2A6ADoB2qbOs4lxUrTTNudvQDoqjoBWuag/EUEgE2BIBNr2+P05/Srjg8DhxPsVcPJAFP5hJPMAvvM1/wR1JO0KB1NUs1jvIPA2oLbmGhI0RD43hhYt80knBBu9wRoBvJPx5/O4FYxmRTxxrK6FUd9q3sGY2v7p81rdx2719UWqcUv8A9LkNuDMFd1Y82BIPmPAX52FhWyk1qpKSmANKgsoY/hqW4yygLYmZ243/AC2HOgqc0TKSrAqRzBBBH0PGoTV02HMY1Ys4TDBt6Ksk0u1jfyuzM8rEgCxsF5/PR4XKVxMspjK4eKMbiZDIwRRw8zW94/S5NgKDRtX15ZnuJwzbsNNJEf8AoxAPzHI/UVM2RSmJp0s8auBcFd/mYqpKX3C5HLnWtxELIdrqVI6MCD6Gg6Nkft4xsVhiUjxC9/7UnqAVP7frXQci9tmWYiyyO2GftKPL+9br62rzk1Rmg9k4THRyqHidZFPJkZXU/Ii4qYV43y7OJ8O2/DyvE3dGK3+duB+tXvIfb1mMFhOI8Uo/UPDk/eot6qaD0dSub5F7eMtnssxfCsf+Qbk/et/uBV+y/NIZ08SCRJUP5o2V19QTQfVSlKBSlaDV2rosDFubzSN/bjvxY9z2UdTQNXauiwMW9vNIw/Dj6se57KOprg+cZvLiZWmmbc7H6AdFA6AV+5vm0uJlaaZtzt6AdFUdAK+aHCu99is21dx2gtYdzbkPjVHzmo2qRqjagjao2qRqjagwNRmpDUZqDEOQQQSCORFwR8jX1YPOXj2ggSRrIXMb3MbMRYlrWJNuRJ4V8ZrBqCyxanw5hVXjkR4A39OqPKYVJJJvaRZNxv7xYj4dKr2bZtJiHDym+1AigcFVV5KPhXzmo2oMGqI1K1RGgwNRtUhqNqDA1LgczmgbxIJHib9SMyN6jnUTGt5ozReIzKcRxK3hhl8WQC6xqT9yeNhQdj9lOvcTPgnbFStK64hlDFVJ2iOMgE24m7Nz70roOltJwYDDJhoQNq3JJA3MTzZu5P8AFKCPV2rosDFuazSMD4cfVj3PZR3rhOb5tLiZWmmbc7egHRVHQCtrqcSTYmZ3cs3iuov0VWICjsAK0kmGZeY/mqLBomTL7zJmAXYyKUYiTcGBN9pTiOB+wrp2VYbCYFRFg9jPIVdt8gD+G3JibEkdAoHG/wAzXCjVvzD2kySQwqIIVli2/ilUkbyiylAw8p9fhUFh1JoJZYsRiCTE6yl2lnDDctrnaqNYJawF13cK5fFlkzqzxxu6qeJVSQPnbpW/xWssyxi/0plaTxWA2KqKzfC6qDbuK2kOATAJYllZ5BFPi41Mng+W7QREWtIb2Li/8UHP2FRtXRsZl2HzDERBdqh2WPxFlTclgQgZGO6R2tf3UPHj3qsS6NxDMwgBmCFwzBWjVSl9y7pNoZgBew7GgrpqM1KyEC5BseRsbGojQRmsGrM1g1BGajapDUbUGDVEalaojQYGomNSOa2WlNJ4nMp/Bw63sLu3Dai9zfmew60H7pDSM+ZYhYIrKPzOwOxB8e5PQV6l0jpDD5fAsMKAHaN7cSXbqxv1NNIaSgy7DiCAG3Ni1iS1hckgC/Kt7QKUpQU/PdDLPP4tlCcSwXyuxsbfDnxvVLzDR0sSPK3kVXsof3mFr34eldkrB4gRYgEfEA1aOA47JmS3iRldyhlPDiCLg8Pga1kuV/pPrXoLFZBC8glK+cA7Tc2Fxa9r25VVM09nY8Nyg8SRnuLWj2i3IcbHjxpRyTDYjEYZt8TMjWI3L2PMVssr1vJGzCRQ0bLGAqhR4RibcjxKRtDgljytc341Y8x0bLHIsS+digLcCFU7bt5uVr3APWq5i8oHHelrGxI6HtccKDZPnGCxLxBtkZUEzSsDCdqDnGUbeZW43XcQTY962GW4HEMvjwSvaaMoIcYfFJgJZTISjKYoyLAvYcWI48zSZsk/Q30P+6+ZHxOH3bSyho2ja3FSje8pHKx7d6QWLVWa4n+miwzQMgYEI3irKGiQkBEAUXQMLq7AtbqQb1RjVqj1uxlaaaJWkePY0iF0kIC2Ci7FY1NrN4YU7SQLXrdricsxzbnVVnaKKFFdxhogwXzzNtsNoN7LuLHgLdRBzY1g1X3HeztHl2YSRxxABxCmNOJ2i7FQVZn4KtmJHyqqYzTWLjXc8EgW7C+0keVijcuQ3KRc87cKDUmo2qQ1G1Bg1ROakka3E19OmdNT5liVw8AAvzZuCIO5P8UH7pbS8+Y4hYIVbbcb3ClljUn3mt9h1r1Ho7RsGXYdYIlBIvuksA7k9WNY6K0Xh8ugWKFbMVHiNckuw/MenpVioApSlApSlApSlApSlBiyA8DxrU47S8DxmJR4YZrtttcn4362rcUoKJmfs6VpF2ALGqWO3+41lsOG21yRcnrxqoY3Sc0aPIRtVXsN4Kswte4BHEV2q1RzYdXFnUMOxAI+9Wjz3j8jHDxIyu5QQbFbhgCCD1uDWnxGnT+Rvo3+xXorF6bgkkErDzAEL+kEi19vyqo5n7OiI2ZBvkL3UJ5ABblYm3PrQcUkXExALdwquHABJQMvusOgIraQ66mvM73M2IZRJiAT4yxX88cQPkS4Fri3ICrlmGkZo5FiHndluQOFjtuw7EDiL3qt43I4ySHj2m/EgbTekEGps8wEuGHhor4gkKX8IRsQLWldgdxlNgpUl0PMAGqTI4AuaseK0secbX+DcD6itDkORYjMMQsEKniRc2JVFJtua3/jUH7p3TeJzLECDDoT1Y8LIt+LMSft1r1DonRUGW4cQw3JJDOzbdzNaxJI/wAdBWOh9D4fLcOsUaqZB78u2zue5PP6dKstApSlApSlApSlApSlApSlApSlApSlApSlBg8YNwRzFj8q0mO0jC8TRJ+GGbcxA3Em1r8T2FftKCrZj7PlfEJFEVjUKN7eYsQBzty3E8eYHOrHovQ2GyyLw8OCSwHiOx8zsOp7fLp/lSgsdKUoFKUoFKUoFKUoP//Z"/>
          <p:cNvSpPr>
            <a:spLocks noChangeAspect="1" noChangeArrowheads="1"/>
          </p:cNvSpPr>
          <p:nvPr/>
        </p:nvSpPr>
        <p:spPr bwMode="auto">
          <a:xfrm>
            <a:off x="1692275" y="-465138"/>
            <a:ext cx="156210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Reorder Buffer (</a:t>
            </a:r>
            <a:r>
              <a:rPr lang="en-AU" dirty="0" err="1"/>
              <a:t>RoB</a:t>
            </a:r>
            <a:r>
              <a:rPr lang="en-AU" dirty="0"/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RoB</a:t>
            </a:r>
            <a:r>
              <a:rPr lang="en-US" dirty="0"/>
              <a:t> – holds the result of instruction between completion and commit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Four fields per entry: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Instruction type:  branch/store/register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Destination field:  register number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Value field:  output value</a:t>
            </a:r>
          </a:p>
          <a:p>
            <a:pPr marL="1371600" lvl="2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Ready field:  completed execution? (is the data valid)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Modify reservation stations: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Operand source-id is now </a:t>
            </a:r>
            <a:r>
              <a:rPr lang="en-US" dirty="0" err="1"/>
              <a:t>RoB</a:t>
            </a:r>
            <a:r>
              <a:rPr lang="en-US" dirty="0"/>
              <a:t> (if its producer is still in the </a:t>
            </a:r>
            <a:r>
              <a:rPr lang="en-US" dirty="0" err="1"/>
              <a:t>RoB</a:t>
            </a:r>
            <a:r>
              <a:rPr lang="en-US" dirty="0"/>
              <a:t>) instead of functional unit (</a:t>
            </a:r>
            <a:r>
              <a:rPr lang="en-US" dirty="0">
                <a:solidFill>
                  <a:srgbClr val="00B050"/>
                </a:solidFill>
              </a:rPr>
              <a:t>check yourself</a:t>
            </a:r>
            <a:r>
              <a:rPr lang="en-US" dirty="0"/>
              <a:t>!)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EF95C8-B929-4D6B-9876-5DD380CA6652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7FF0BA-361B-4F71-9988-C6CA50DC77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example: Philips TriMedia TM1000</a:t>
            </a:r>
          </a:p>
        </p:txBody>
      </p:sp>
      <p:sp>
        <p:nvSpPr>
          <p:cNvPr id="593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F96D29E-537D-4897-BF1E-0836BD35522C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00031-ED47-4A08-BAC1-E748D8EB1E9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366D0-8E42-43DD-A0EA-C2CBBF50328B}"/>
              </a:ext>
            </a:extLst>
          </p:cNvPr>
          <p:cNvGrpSpPr/>
          <p:nvPr/>
        </p:nvGrpSpPr>
        <p:grpSpPr>
          <a:xfrm>
            <a:off x="2416116" y="1431758"/>
            <a:ext cx="9476528" cy="4752528"/>
            <a:chOff x="1600200" y="1143000"/>
            <a:chExt cx="8964613" cy="4495800"/>
          </a:xfrm>
        </p:grpSpPr>
        <p:sp>
          <p:nvSpPr>
            <p:cNvPr id="59397" name="Rectangle 2"/>
            <p:cNvSpPr>
              <a:spLocks noChangeArrowheads="1"/>
            </p:cNvSpPr>
            <p:nvPr/>
          </p:nvSpPr>
          <p:spPr bwMode="auto">
            <a:xfrm>
              <a:off x="4103689" y="2590800"/>
              <a:ext cx="669925" cy="1066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398" name="Rectangle 3"/>
            <p:cNvSpPr>
              <a:spLocks noChangeArrowheads="1"/>
            </p:cNvSpPr>
            <p:nvPr/>
          </p:nvSpPr>
          <p:spPr bwMode="auto">
            <a:xfrm>
              <a:off x="3981451" y="2438400"/>
              <a:ext cx="669925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3859213" y="2286000"/>
              <a:ext cx="671512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Exec</a:t>
              </a:r>
            </a:p>
            <a:p>
              <a:pPr algn="ctr"/>
              <a:r>
                <a:rPr lang="en-US"/>
                <a:t>unit</a:t>
              </a:r>
            </a:p>
          </p:txBody>
        </p:sp>
        <p:sp>
          <p:nvSpPr>
            <p:cNvPr id="59400" name="Line 5"/>
            <p:cNvSpPr>
              <a:spLocks noChangeShapeType="1"/>
            </p:cNvSpPr>
            <p:nvPr/>
          </p:nvSpPr>
          <p:spPr bwMode="auto">
            <a:xfrm>
              <a:off x="3981450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Line 6"/>
            <p:cNvSpPr>
              <a:spLocks noChangeShapeType="1"/>
            </p:cNvSpPr>
            <p:nvPr/>
          </p:nvSpPr>
          <p:spPr bwMode="auto">
            <a:xfrm>
              <a:off x="416401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7"/>
            <p:cNvSpPr>
              <a:spLocks noChangeShapeType="1"/>
            </p:cNvSpPr>
            <p:nvPr/>
          </p:nvSpPr>
          <p:spPr bwMode="auto">
            <a:xfrm>
              <a:off x="4346575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8"/>
            <p:cNvSpPr>
              <a:spLocks noChangeShapeType="1"/>
            </p:cNvSpPr>
            <p:nvPr/>
          </p:nvSpPr>
          <p:spPr bwMode="auto">
            <a:xfrm flipV="1">
              <a:off x="4225925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Rectangle 9"/>
            <p:cNvSpPr>
              <a:spLocks noChangeArrowheads="1"/>
            </p:cNvSpPr>
            <p:nvPr/>
          </p:nvSpPr>
          <p:spPr bwMode="auto">
            <a:xfrm>
              <a:off x="5200651" y="2590800"/>
              <a:ext cx="671513" cy="1066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05" name="Rectangle 10"/>
            <p:cNvSpPr>
              <a:spLocks noChangeArrowheads="1"/>
            </p:cNvSpPr>
            <p:nvPr/>
          </p:nvSpPr>
          <p:spPr bwMode="auto">
            <a:xfrm>
              <a:off x="5078413" y="2438400"/>
              <a:ext cx="671512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06" name="Rectangle 11"/>
            <p:cNvSpPr>
              <a:spLocks noChangeArrowheads="1"/>
            </p:cNvSpPr>
            <p:nvPr/>
          </p:nvSpPr>
          <p:spPr bwMode="auto">
            <a:xfrm>
              <a:off x="4957764" y="2286000"/>
              <a:ext cx="669925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Exec</a:t>
              </a:r>
            </a:p>
            <a:p>
              <a:pPr algn="ctr"/>
              <a:r>
                <a:rPr lang="en-US"/>
                <a:t>unit</a:t>
              </a:r>
            </a:p>
          </p:txBody>
        </p:sp>
        <p:sp>
          <p:nvSpPr>
            <p:cNvPr id="59407" name="Line 12"/>
            <p:cNvSpPr>
              <a:spLocks noChangeShapeType="1"/>
            </p:cNvSpPr>
            <p:nvPr/>
          </p:nvSpPr>
          <p:spPr bwMode="auto">
            <a:xfrm>
              <a:off x="507841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>
              <a:off x="526256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4"/>
            <p:cNvSpPr>
              <a:spLocks noChangeShapeType="1"/>
            </p:cNvSpPr>
            <p:nvPr/>
          </p:nvSpPr>
          <p:spPr bwMode="auto">
            <a:xfrm>
              <a:off x="5445125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Line 15"/>
            <p:cNvSpPr>
              <a:spLocks noChangeShapeType="1"/>
            </p:cNvSpPr>
            <p:nvPr/>
          </p:nvSpPr>
          <p:spPr bwMode="auto">
            <a:xfrm flipV="1">
              <a:off x="5322888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Rectangle 16"/>
            <p:cNvSpPr>
              <a:spLocks noChangeArrowheads="1"/>
            </p:cNvSpPr>
            <p:nvPr/>
          </p:nvSpPr>
          <p:spPr bwMode="auto">
            <a:xfrm>
              <a:off x="6299201" y="2590800"/>
              <a:ext cx="671513" cy="1066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12" name="Rectangle 17"/>
            <p:cNvSpPr>
              <a:spLocks noChangeArrowheads="1"/>
            </p:cNvSpPr>
            <p:nvPr/>
          </p:nvSpPr>
          <p:spPr bwMode="auto">
            <a:xfrm>
              <a:off x="6176963" y="2438400"/>
              <a:ext cx="671512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13" name="Rectangle 18"/>
            <p:cNvSpPr>
              <a:spLocks noChangeArrowheads="1"/>
            </p:cNvSpPr>
            <p:nvPr/>
          </p:nvSpPr>
          <p:spPr bwMode="auto">
            <a:xfrm>
              <a:off x="6054726" y="2286000"/>
              <a:ext cx="671513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Exec</a:t>
              </a:r>
            </a:p>
            <a:p>
              <a:pPr algn="ctr"/>
              <a:r>
                <a:rPr lang="en-US"/>
                <a:t>unit</a:t>
              </a:r>
            </a:p>
          </p:txBody>
        </p:sp>
        <p:sp>
          <p:nvSpPr>
            <p:cNvPr id="59414" name="Line 19"/>
            <p:cNvSpPr>
              <a:spLocks noChangeShapeType="1"/>
            </p:cNvSpPr>
            <p:nvPr/>
          </p:nvSpPr>
          <p:spPr bwMode="auto">
            <a:xfrm>
              <a:off x="617696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Line 20"/>
            <p:cNvSpPr>
              <a:spLocks noChangeShapeType="1"/>
            </p:cNvSpPr>
            <p:nvPr/>
          </p:nvSpPr>
          <p:spPr bwMode="auto">
            <a:xfrm>
              <a:off x="6359525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1"/>
            <p:cNvSpPr>
              <a:spLocks noChangeShapeType="1"/>
            </p:cNvSpPr>
            <p:nvPr/>
          </p:nvSpPr>
          <p:spPr bwMode="auto">
            <a:xfrm>
              <a:off x="6543675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2"/>
            <p:cNvSpPr>
              <a:spLocks noChangeShapeType="1"/>
            </p:cNvSpPr>
            <p:nvPr/>
          </p:nvSpPr>
          <p:spPr bwMode="auto">
            <a:xfrm flipV="1">
              <a:off x="6421438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23"/>
            <p:cNvSpPr>
              <a:spLocks noChangeArrowheads="1"/>
            </p:cNvSpPr>
            <p:nvPr/>
          </p:nvSpPr>
          <p:spPr bwMode="auto">
            <a:xfrm>
              <a:off x="7397751" y="2590800"/>
              <a:ext cx="669925" cy="1066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19" name="Rectangle 24"/>
            <p:cNvSpPr>
              <a:spLocks noChangeArrowheads="1"/>
            </p:cNvSpPr>
            <p:nvPr/>
          </p:nvSpPr>
          <p:spPr bwMode="auto">
            <a:xfrm>
              <a:off x="7275514" y="2438400"/>
              <a:ext cx="669925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20" name="Rectangle 25"/>
            <p:cNvSpPr>
              <a:spLocks noChangeArrowheads="1"/>
            </p:cNvSpPr>
            <p:nvPr/>
          </p:nvSpPr>
          <p:spPr bwMode="auto">
            <a:xfrm>
              <a:off x="7153276" y="2286000"/>
              <a:ext cx="669925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Exec</a:t>
              </a:r>
            </a:p>
            <a:p>
              <a:pPr algn="ctr"/>
              <a:r>
                <a:rPr lang="en-US"/>
                <a:t>unit</a:t>
              </a:r>
            </a:p>
          </p:txBody>
        </p:sp>
        <p:sp>
          <p:nvSpPr>
            <p:cNvPr id="59421" name="Line 26"/>
            <p:cNvSpPr>
              <a:spLocks noChangeShapeType="1"/>
            </p:cNvSpPr>
            <p:nvPr/>
          </p:nvSpPr>
          <p:spPr bwMode="auto">
            <a:xfrm>
              <a:off x="727551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Line 27"/>
            <p:cNvSpPr>
              <a:spLocks noChangeShapeType="1"/>
            </p:cNvSpPr>
            <p:nvPr/>
          </p:nvSpPr>
          <p:spPr bwMode="auto">
            <a:xfrm>
              <a:off x="7458075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Line 28"/>
            <p:cNvSpPr>
              <a:spLocks noChangeShapeType="1"/>
            </p:cNvSpPr>
            <p:nvPr/>
          </p:nvSpPr>
          <p:spPr bwMode="auto">
            <a:xfrm>
              <a:off x="7640638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Line 29"/>
            <p:cNvSpPr>
              <a:spLocks noChangeShapeType="1"/>
            </p:cNvSpPr>
            <p:nvPr/>
          </p:nvSpPr>
          <p:spPr bwMode="auto">
            <a:xfrm flipV="1">
              <a:off x="7518400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Rectangle 30"/>
            <p:cNvSpPr>
              <a:spLocks noChangeArrowheads="1"/>
            </p:cNvSpPr>
            <p:nvPr/>
          </p:nvSpPr>
          <p:spPr bwMode="auto">
            <a:xfrm>
              <a:off x="8556626" y="2590800"/>
              <a:ext cx="669925" cy="1066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26" name="Rectangle 31"/>
            <p:cNvSpPr>
              <a:spLocks noChangeArrowheads="1"/>
            </p:cNvSpPr>
            <p:nvPr/>
          </p:nvSpPr>
          <p:spPr bwMode="auto">
            <a:xfrm>
              <a:off x="8434389" y="2438400"/>
              <a:ext cx="669925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9427" name="Rectangle 32"/>
            <p:cNvSpPr>
              <a:spLocks noChangeArrowheads="1"/>
            </p:cNvSpPr>
            <p:nvPr/>
          </p:nvSpPr>
          <p:spPr bwMode="auto">
            <a:xfrm>
              <a:off x="8312151" y="2286000"/>
              <a:ext cx="671513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Exec</a:t>
              </a:r>
            </a:p>
            <a:p>
              <a:pPr algn="ctr"/>
              <a:r>
                <a:rPr lang="en-US"/>
                <a:t>unit</a:t>
              </a:r>
            </a:p>
          </p:txBody>
        </p:sp>
        <p:sp>
          <p:nvSpPr>
            <p:cNvPr id="59428" name="Line 33"/>
            <p:cNvSpPr>
              <a:spLocks noChangeShapeType="1"/>
            </p:cNvSpPr>
            <p:nvPr/>
          </p:nvSpPr>
          <p:spPr bwMode="auto">
            <a:xfrm>
              <a:off x="8434388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Line 34"/>
            <p:cNvSpPr>
              <a:spLocks noChangeShapeType="1"/>
            </p:cNvSpPr>
            <p:nvPr/>
          </p:nvSpPr>
          <p:spPr bwMode="auto">
            <a:xfrm>
              <a:off x="8616950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5"/>
            <p:cNvSpPr>
              <a:spLocks noChangeShapeType="1"/>
            </p:cNvSpPr>
            <p:nvPr/>
          </p:nvSpPr>
          <p:spPr bwMode="auto">
            <a:xfrm>
              <a:off x="8799513" y="1828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6"/>
            <p:cNvSpPr>
              <a:spLocks noChangeShapeType="1"/>
            </p:cNvSpPr>
            <p:nvPr/>
          </p:nvSpPr>
          <p:spPr bwMode="auto">
            <a:xfrm flipV="1">
              <a:off x="8677275" y="3352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37"/>
            <p:cNvSpPr>
              <a:spLocks noChangeArrowheads="1"/>
            </p:cNvSpPr>
            <p:nvPr/>
          </p:nvSpPr>
          <p:spPr bwMode="auto">
            <a:xfrm>
              <a:off x="3859213" y="1143000"/>
              <a:ext cx="5124450" cy="6858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Register file (128 regs, 32 bit, 15 ports)</a:t>
              </a:r>
            </a:p>
          </p:txBody>
        </p:sp>
        <p:sp>
          <p:nvSpPr>
            <p:cNvPr id="59433" name="Rectangle 38"/>
            <p:cNvSpPr>
              <a:spLocks noChangeArrowheads="1"/>
            </p:cNvSpPr>
            <p:nvPr/>
          </p:nvSpPr>
          <p:spPr bwMode="auto">
            <a:xfrm>
              <a:off x="3981451" y="4038600"/>
              <a:ext cx="5002213" cy="609600"/>
            </a:xfrm>
            <a:prstGeom prst="rect">
              <a:avLst/>
            </a:prstGeom>
            <a:solidFill>
              <a:srgbClr val="B2E9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Instruction register (5 issue slots)</a:t>
              </a:r>
            </a:p>
          </p:txBody>
        </p:sp>
        <p:sp>
          <p:nvSpPr>
            <p:cNvPr id="59434" name="Rectangle 39"/>
            <p:cNvSpPr>
              <a:spLocks noChangeArrowheads="1"/>
            </p:cNvSpPr>
            <p:nvPr/>
          </p:nvSpPr>
          <p:spPr bwMode="auto">
            <a:xfrm>
              <a:off x="9471025" y="2305050"/>
              <a:ext cx="1093788" cy="1200150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Data </a:t>
              </a:r>
            </a:p>
            <a:p>
              <a:pPr algn="ctr"/>
              <a:r>
                <a:rPr lang="en-US"/>
                <a:t>cache</a:t>
              </a:r>
            </a:p>
            <a:p>
              <a:pPr algn="ctr"/>
              <a:r>
                <a:rPr lang="en-US"/>
                <a:t>(16 kB)</a:t>
              </a:r>
            </a:p>
          </p:txBody>
        </p:sp>
        <p:sp>
          <p:nvSpPr>
            <p:cNvPr id="59435" name="Line 40"/>
            <p:cNvSpPr>
              <a:spLocks noChangeShapeType="1"/>
            </p:cNvSpPr>
            <p:nvPr/>
          </p:nvSpPr>
          <p:spPr bwMode="auto">
            <a:xfrm>
              <a:off x="9226551" y="2895600"/>
              <a:ext cx="244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Rectangle 41"/>
            <p:cNvSpPr>
              <a:spLocks noChangeArrowheads="1"/>
            </p:cNvSpPr>
            <p:nvPr/>
          </p:nvSpPr>
          <p:spPr bwMode="auto">
            <a:xfrm>
              <a:off x="4346575" y="4953000"/>
              <a:ext cx="611188" cy="685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PC</a:t>
              </a:r>
            </a:p>
          </p:txBody>
        </p:sp>
        <p:sp>
          <p:nvSpPr>
            <p:cNvPr id="59437" name="Rectangle 42"/>
            <p:cNvSpPr>
              <a:spLocks noChangeArrowheads="1"/>
            </p:cNvSpPr>
            <p:nvPr/>
          </p:nvSpPr>
          <p:spPr bwMode="auto">
            <a:xfrm>
              <a:off x="5600701" y="4953000"/>
              <a:ext cx="1768475" cy="685800"/>
            </a:xfrm>
            <a:prstGeom prst="rect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Instruction</a:t>
              </a:r>
            </a:p>
            <a:p>
              <a:pPr algn="ctr"/>
              <a:r>
                <a:rPr lang="en-US"/>
                <a:t>cache (32kB)</a:t>
              </a:r>
            </a:p>
          </p:txBody>
        </p:sp>
        <p:cxnSp>
          <p:nvCxnSpPr>
            <p:cNvPr id="59438" name="AutoShape 43"/>
            <p:cNvCxnSpPr>
              <a:cxnSpLocks noChangeShapeType="1"/>
              <a:stCxn id="59399" idx="1"/>
              <a:endCxn id="59436" idx="1"/>
            </p:cNvCxnSpPr>
            <p:nvPr/>
          </p:nvCxnSpPr>
          <p:spPr bwMode="auto">
            <a:xfrm rot="10800000" flipH="1" flipV="1">
              <a:off x="3859213" y="2819400"/>
              <a:ext cx="487362" cy="2476500"/>
            </a:xfrm>
            <a:prstGeom prst="bentConnector3">
              <a:avLst>
                <a:gd name="adj1" fmla="val -375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9439" name="AutoShape 44"/>
            <p:cNvCxnSpPr>
              <a:cxnSpLocks noChangeShapeType="1"/>
              <a:stCxn id="59436" idx="3"/>
              <a:endCxn id="59437" idx="1"/>
            </p:cNvCxnSpPr>
            <p:nvPr/>
          </p:nvCxnSpPr>
          <p:spPr bwMode="auto">
            <a:xfrm>
              <a:off x="4957764" y="5295900"/>
              <a:ext cx="64293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440" name="AutoShape 45"/>
            <p:cNvCxnSpPr>
              <a:cxnSpLocks noChangeShapeType="1"/>
              <a:stCxn id="59437" idx="0"/>
              <a:endCxn id="59433" idx="2"/>
            </p:cNvCxnSpPr>
            <p:nvPr/>
          </p:nvCxnSpPr>
          <p:spPr bwMode="auto">
            <a:xfrm flipH="1" flipV="1">
              <a:off x="6483350" y="4648200"/>
              <a:ext cx="1588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9441" name="Text Box 46"/>
            <p:cNvSpPr txBox="1">
              <a:spLocks noChangeArrowheads="1"/>
            </p:cNvSpPr>
            <p:nvPr/>
          </p:nvSpPr>
          <p:spPr bwMode="auto">
            <a:xfrm>
              <a:off x="1600200" y="1202283"/>
              <a:ext cx="1882054" cy="41549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5 constant</a:t>
              </a:r>
            </a:p>
            <a:p>
              <a:r>
                <a:rPr lang="en-US"/>
                <a:t>5 ALU</a:t>
              </a:r>
            </a:p>
            <a:p>
              <a:r>
                <a:rPr lang="en-US"/>
                <a:t>2 memory</a:t>
              </a:r>
            </a:p>
            <a:p>
              <a:r>
                <a:rPr lang="en-US"/>
                <a:t>2 shift</a:t>
              </a:r>
            </a:p>
            <a:p>
              <a:r>
                <a:rPr lang="en-US"/>
                <a:t>2 DSP-ALU</a:t>
              </a:r>
            </a:p>
            <a:p>
              <a:r>
                <a:rPr lang="en-US"/>
                <a:t>2 DSP-mul</a:t>
              </a:r>
            </a:p>
            <a:p>
              <a:r>
                <a:rPr lang="en-US"/>
                <a:t>3 branch</a:t>
              </a:r>
            </a:p>
            <a:p>
              <a:r>
                <a:rPr lang="en-US"/>
                <a:t>2 FP ALU</a:t>
              </a:r>
            </a:p>
            <a:p>
              <a:r>
                <a:rPr lang="en-US"/>
                <a:t>2 Int/FP ALU</a:t>
              </a:r>
            </a:p>
            <a:p>
              <a:r>
                <a:rPr lang="en-US"/>
                <a:t>1 FP compare</a:t>
              </a:r>
            </a:p>
            <a:p>
              <a:r>
                <a:rPr lang="en-US"/>
                <a:t>1 FP div/sqrt</a:t>
              </a:r>
            </a:p>
          </p:txBody>
        </p:sp>
      </p:grpSp>
      <p:pic>
        <p:nvPicPr>
          <p:cNvPr id="59443" name="Picture 49" descr="https://encrypted-tbn3.gstatic.com/images?q=tbn:ANd9GcR0pAeoSq3rpbc_2QFUtuUQhUFoDq1DgZJweHMaVob4YuKs48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49" y="4928340"/>
            <a:ext cx="1714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A8D2-2DCD-449B-AD5C-525A462D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(so far) on ILP architectures</a:t>
            </a:r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5707D-DE00-46E6-9631-471D233F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Superscalar</a:t>
            </a:r>
          </a:p>
          <a:p>
            <a:pPr lvl="1"/>
            <a:r>
              <a:rPr lang="en-US"/>
              <a:t>Binary compatible</a:t>
            </a:r>
          </a:p>
          <a:p>
            <a:pPr lvl="1"/>
            <a:r>
              <a:rPr lang="en-US"/>
              <a:t>Multi-issue, OoO, branch speculation</a:t>
            </a:r>
          </a:p>
          <a:p>
            <a:r>
              <a:rPr lang="en-US"/>
              <a:t>VLIW</a:t>
            </a:r>
          </a:p>
          <a:p>
            <a:pPr lvl="1"/>
            <a:r>
              <a:rPr lang="en-US"/>
              <a:t>Not binary compatible, requires re-compilation of source code</a:t>
            </a:r>
          </a:p>
          <a:p>
            <a:pPr lvl="1"/>
            <a:r>
              <a:rPr lang="en-US"/>
              <a:t>More energy efficient</a:t>
            </a:r>
          </a:p>
          <a:p>
            <a:pPr lvl="1"/>
            <a:endParaRPr lang="en-US"/>
          </a:p>
          <a:p>
            <a:r>
              <a:rPr lang="en-US"/>
              <a:t>ILP architectures to be discussed in part III:</a:t>
            </a:r>
          </a:p>
          <a:p>
            <a:pPr lvl="1"/>
            <a:r>
              <a:rPr lang="en-US"/>
              <a:t>EPIC</a:t>
            </a:r>
          </a:p>
          <a:p>
            <a:pPr lvl="1"/>
            <a:r>
              <a:rPr lang="en-US"/>
              <a:t>TTA</a:t>
            </a:r>
          </a:p>
          <a:p>
            <a:pPr lvl="1"/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97C4C-5AF7-4831-BAA9-E46803E8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0A5D2-7E6D-4A67-86E4-E4FE671A64B7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6BA57-9925-4BEC-A520-9E84FC82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ECA  H.Corporaal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0BDF1-63C7-4301-88B5-BEAA70FA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4EA4-9628-49EC-B1CD-516BE91D607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2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23D4CBC5-3A3B-4EA6-B136-B0B15716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3" y="80627"/>
            <a:ext cx="2927648" cy="22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47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24644"/>
            <a:ext cx="3516391" cy="1404156"/>
          </a:xfrm>
        </p:spPr>
        <p:txBody>
          <a:bodyPr/>
          <a:lstStyle/>
          <a:p>
            <a:r>
              <a:rPr lang="en-US"/>
              <a:t>Reorder buffer </a:t>
            </a:r>
            <a:br>
              <a:rPr lang="en-US"/>
            </a:br>
            <a:r>
              <a:rPr lang="en-US"/>
              <a:t>in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798" y="315141"/>
            <a:ext cx="7776864" cy="622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F9B61-3727-4C29-AFCB-CAFB75A45B41}"/>
              </a:ext>
            </a:extLst>
          </p:cNvPr>
          <p:cNvSpPr txBox="1"/>
          <p:nvPr/>
        </p:nvSpPr>
        <p:spPr>
          <a:xfrm>
            <a:off x="587388" y="1916832"/>
            <a:ext cx="265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Book: H&amp;P sect 3.6</a:t>
            </a:r>
            <a:endParaRPr lang="nl-NL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0A147B-580E-4081-B412-88E89CBDCAAF}"/>
              </a:ext>
            </a:extLst>
          </p:cNvPr>
          <p:cNvSpPr/>
          <p:nvPr/>
        </p:nvSpPr>
        <p:spPr>
          <a:xfrm>
            <a:off x="9588388" y="3825044"/>
            <a:ext cx="1728192" cy="648072"/>
          </a:xfrm>
          <a:prstGeom prst="wedgeRoundRectCallout">
            <a:avLst>
              <a:gd name="adj1" fmla="val 45296"/>
              <a:gd name="adj2" fmla="val 84588"/>
              <a:gd name="adj3" fmla="val 16667"/>
            </a:avLst>
          </a:prstGeom>
          <a:solidFill>
            <a:srgbClr val="FFFFCC"/>
          </a:solidFill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b="1"/>
              <a:t>#</a:t>
            </a:r>
            <a:r>
              <a:rPr lang="en-US" sz="1600"/>
              <a:t> refers to reorder buffer entry</a:t>
            </a:r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3458365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Topics on ILP architectures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Introduction, Hazards (short recap)</a:t>
            </a:r>
          </a:p>
          <a:p>
            <a:pPr eaLnBrk="1" hangingPunct="1"/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/>
              <a:t>) execution </a:t>
            </a:r>
            <a:r>
              <a:rPr lang="en-US" sz="2800" i="1"/>
              <a:t>(H&amp;P sect 3.4 - 3.6) </a:t>
            </a:r>
            <a:endParaRPr lang="en-US" i="1" dirty="0"/>
          </a:p>
          <a:p>
            <a:pPr eaLnBrk="1" hangingPunct="1"/>
            <a:r>
              <a:rPr lang="en-US" b="1"/>
              <a:t>Branch prediction </a:t>
            </a:r>
            <a:r>
              <a:rPr lang="en-US" sz="2800" i="1"/>
              <a:t>(H&amp;P sect 3.3+3.9)</a:t>
            </a:r>
          </a:p>
          <a:p>
            <a:pPr lvl="1" eaLnBrk="1" hangingPunct="1"/>
            <a:r>
              <a:rPr lang="en-US"/>
              <a:t>1&amp;2 bit prediction</a:t>
            </a:r>
          </a:p>
          <a:p>
            <a:pPr lvl="1" eaLnBrk="1" hangingPunct="1"/>
            <a:r>
              <a:rPr lang="en-US"/>
              <a:t>Branch correlation</a:t>
            </a:r>
          </a:p>
          <a:p>
            <a:pPr lvl="1" eaLnBrk="1" hangingPunct="1"/>
            <a:r>
              <a:rPr lang="en-US"/>
              <a:t>Avoiding branches: if-conversion</a:t>
            </a:r>
            <a:endParaRPr lang="en-US" dirty="0"/>
          </a:p>
          <a:p>
            <a:pPr eaLnBrk="1" hangingPunct="1"/>
            <a:r>
              <a:rPr lang="en-US"/>
              <a:t>Multiple issue </a:t>
            </a:r>
            <a:r>
              <a:rPr lang="en-US" sz="2800" i="1"/>
              <a:t>(H&amp;P sect 3.7 – 3.8)</a:t>
            </a:r>
          </a:p>
          <a:p>
            <a:pPr eaLnBrk="1" hangingPunct="1"/>
            <a:r>
              <a:rPr lang="en-US"/>
              <a:t>How </a:t>
            </a:r>
            <a:r>
              <a:rPr lang="en-US" dirty="0"/>
              <a:t>much </a:t>
            </a:r>
            <a:r>
              <a:rPr lang="en-US" dirty="0" err="1"/>
              <a:t>ILP</a:t>
            </a:r>
            <a:r>
              <a:rPr lang="en-US" dirty="0"/>
              <a:t> is </a:t>
            </a:r>
            <a:r>
              <a:rPr lang="en-US"/>
              <a:t>there?</a:t>
            </a:r>
            <a:endParaRPr lang="en-US" dirty="0"/>
          </a:p>
          <a:p>
            <a:pPr eaLnBrk="1" hangingPunct="1"/>
            <a:r>
              <a:rPr lang="en-US"/>
              <a:t>What can the compiler do? </a:t>
            </a:r>
            <a:r>
              <a:rPr lang="en-US" i="1"/>
              <a:t>(H&amp;P sect 3.2)</a:t>
            </a:r>
            <a:endParaRPr lang="en-US"/>
          </a:p>
          <a:p>
            <a:pPr eaLnBrk="1" hangingPunct="1"/>
            <a:r>
              <a:rPr lang="en-US"/>
              <a:t>Material </a:t>
            </a:r>
            <a:r>
              <a:rPr lang="en-US" dirty="0">
                <a:solidFill>
                  <a:srgbClr val="FF0000"/>
                </a:solidFill>
              </a:rPr>
              <a:t>Ch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(H&amp;P or Dubois, second part)</a:t>
            </a:r>
            <a:endParaRPr lang="en-US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D6127D-CFED-4069-9535-5F5CCB018895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A9C0C-9EBF-43E3-87D3-AD1D9B9EFF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68" y="2996952"/>
            <a:ext cx="1862494" cy="241542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077611"/>
            <a:ext cx="2052227" cy="2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Branch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what is it?</a:t>
            </a:r>
          </a:p>
          <a:p>
            <a:r>
              <a:rPr lang="en-US"/>
              <a:t>why do we need it?</a:t>
            </a:r>
          </a:p>
          <a:p>
            <a:r>
              <a:rPr lang="en-US"/>
              <a:t>how does it work?</a:t>
            </a:r>
          </a:p>
          <a:p>
            <a:r>
              <a:rPr lang="en-US"/>
              <a:t>various schemes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B0D3B-3646-4134-8D99-39130107A423}" type="datetime1">
              <a:rPr lang="en-US" smtClean="0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ECA  H.Corporaal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8720-A92C-4AF2-B0CD-FE1C99168A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5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Branch Prediction Principles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breq</a:t>
            </a:r>
            <a:r>
              <a:rPr lang="en-US" sz="2800" b="1" dirty="0">
                <a:solidFill>
                  <a:schemeClr val="accent2"/>
                </a:solidFill>
              </a:rPr>
              <a:t> r1, r2, label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if r1==r2 </a:t>
            </a:r>
            <a:b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//     then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PCnext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= label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//     else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PCnext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= PC + 4 (for a RISC)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Questions</a:t>
            </a:r>
            <a:r>
              <a:rPr lang="en-US" sz="28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do I jump ? 		-&gt; branch prediction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where do I jump ?	-&gt; branch target prediction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what's the average branch penalty?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&lt;</a:t>
            </a:r>
            <a:r>
              <a:rPr lang="en-US" sz="2400" dirty="0" err="1"/>
              <a:t>CPI</a:t>
            </a:r>
            <a:r>
              <a:rPr lang="en-US" sz="2400" baseline="-25000" dirty="0" err="1"/>
              <a:t>branch_penalty</a:t>
            </a:r>
            <a:r>
              <a:rPr lang="en-US" sz="2400" dirty="0"/>
              <a:t>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i.e. how many instruction slots do I miss (or squash) due to branches</a:t>
            </a: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B30735D-EA52-4ECD-BA31-5E4DA945DAB0}" type="datetime1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5600" y="6629400"/>
            <a:ext cx="3860800" cy="228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ECA 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0A496-6358-42E8-AB4B-97566397CC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Parchitectures">
  <a:themeElements>
    <a:clrScheme name="ILParchitectur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LParchitectur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25400" cmpd="sng">
          <a:solidFill>
            <a:schemeClr val="accent2"/>
          </a:solidFill>
          <a:tailEnd type="arrow"/>
        </a:ln>
      </a:spPr>
      <a:bodyPr rtlCol="0" anchor="ctr"/>
      <a:lstStyle>
        <a:defPPr algn="ctr">
          <a:defRPr sz="1600" b="1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ILParchitectur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Parchitectur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Parchitectu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ILParchitectures</Template>
  <TotalTime>15397</TotalTime>
  <Words>3682</Words>
  <Application>Microsoft Office PowerPoint</Application>
  <PresentationFormat>Widescreen</PresentationFormat>
  <Paragraphs>909</Paragraphs>
  <Slides>51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Courier New</vt:lpstr>
      <vt:lpstr>Helvetica</vt:lpstr>
      <vt:lpstr>Times</vt:lpstr>
      <vt:lpstr>Times New Roman</vt:lpstr>
      <vt:lpstr>Wingdings</vt:lpstr>
      <vt:lpstr>ILParchitectures</vt:lpstr>
      <vt:lpstr>Chart</vt:lpstr>
      <vt:lpstr>Embedded Computer Architecture 5SAI0  Instruction Level Parallel Architectures Part II</vt:lpstr>
      <vt:lpstr>Topics on ILP architectures</vt:lpstr>
      <vt:lpstr>Speculation  (Hardware based)</vt:lpstr>
      <vt:lpstr>OoO execution with speculation using RoB</vt:lpstr>
      <vt:lpstr>Reorder Buffer (RoB)</vt:lpstr>
      <vt:lpstr>Reorder buffer  in operation</vt:lpstr>
      <vt:lpstr>Topics on ILP architectures</vt:lpstr>
      <vt:lpstr>Branch Prediction</vt:lpstr>
      <vt:lpstr>Branch Prediction Principles</vt:lpstr>
      <vt:lpstr>Branch Prediction &amp; Speculation</vt:lpstr>
      <vt:lpstr>Branch Prediction Schemes</vt:lpstr>
      <vt:lpstr>1-bit Branch Prediction Buffer</vt:lpstr>
      <vt:lpstr>Two 1-bit predictor problems</vt:lpstr>
      <vt:lpstr>2-bit Branch Prediction Buffer</vt:lpstr>
      <vt:lpstr>Next step: Correlating Branches</vt:lpstr>
      <vt:lpstr>Correlating Branch Predictor</vt:lpstr>
      <vt:lpstr>Branch Correlation: the General Scheme</vt:lpstr>
      <vt:lpstr>Two varieties</vt:lpstr>
      <vt:lpstr>Accuracy, taking the best combination of parameters (a, k, m, n) :</vt:lpstr>
      <vt:lpstr>Branch Prediction; summary</vt:lpstr>
      <vt:lpstr>Branch Prediction Performance</vt:lpstr>
      <vt:lpstr>Branch predition performance details for SPEC92 benchmarks</vt:lpstr>
      <vt:lpstr>Branch Prediction Accuracy</vt:lpstr>
      <vt:lpstr>Branch Target Buffer</vt:lpstr>
      <vt:lpstr>Instruction Fetch Stage</vt:lpstr>
      <vt:lpstr>Special Case: Return Addresses</vt:lpstr>
      <vt:lpstr>Return address prediction: example</vt:lpstr>
      <vt:lpstr>Or: ……..??  Avoid branches !</vt:lpstr>
      <vt:lpstr>Predicated Instructions (discussed before)</vt:lpstr>
      <vt:lpstr>General guarding: if-conversion</vt:lpstr>
      <vt:lpstr>Dynamic Branch Prediction: Summary</vt:lpstr>
      <vt:lpstr>Topics on ILP architectures</vt:lpstr>
      <vt:lpstr>Going Parallel: Multiple Instructions  Combined with OOO</vt:lpstr>
      <vt:lpstr>Going parallel: Multiple Issue</vt:lpstr>
      <vt:lpstr>Multiple Issue Options:</vt:lpstr>
      <vt:lpstr>Modern Superscalar</vt:lpstr>
      <vt:lpstr>Multiple Issue: reduce complexity</vt:lpstr>
      <vt:lpstr>Example: increment array elements</vt:lpstr>
      <vt:lpstr>Example (No Speculation)</vt:lpstr>
      <vt:lpstr>Example (with branch Speculation)</vt:lpstr>
      <vt:lpstr>Nehalem  microarchitecture (Intel)</vt:lpstr>
      <vt:lpstr>Limitations of OoO Superscalar</vt:lpstr>
      <vt:lpstr>VLIW: alternative to Superscalar</vt:lpstr>
      <vt:lpstr>Single Issue RISC vs Superscalar</vt:lpstr>
      <vt:lpstr>Single Issue RISC vs VLIW</vt:lpstr>
      <vt:lpstr>VLIW: general concept</vt:lpstr>
      <vt:lpstr>VLIW characteristics</vt:lpstr>
      <vt:lpstr>VelociTIC6x  datapath</vt:lpstr>
      <vt:lpstr>VLIW example: TMS320C62</vt:lpstr>
      <vt:lpstr>VLIW example: Philips TriMedia TM1000</vt:lpstr>
      <vt:lpstr>Summary (so far) on ILP architectures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 5MD00 / 5Z033  ILP architectures</dc:title>
  <dc:creator>Henk Corporaal</dc:creator>
  <cp:lastModifiedBy>Corporaal, Henk</cp:lastModifiedBy>
  <cp:revision>167</cp:revision>
  <cp:lastPrinted>2020-11-25T13:40:31Z</cp:lastPrinted>
  <dcterms:created xsi:type="dcterms:W3CDTF">2009-12-07T23:16:18Z</dcterms:created>
  <dcterms:modified xsi:type="dcterms:W3CDTF">2021-12-14T21:20:42Z</dcterms:modified>
</cp:coreProperties>
</file>