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439" r:id="rId2"/>
    <p:sldId id="444" r:id="rId3"/>
    <p:sldId id="440" r:id="rId4"/>
    <p:sldId id="441" r:id="rId5"/>
    <p:sldId id="411" r:id="rId6"/>
    <p:sldId id="416" r:id="rId7"/>
    <p:sldId id="418" r:id="rId8"/>
    <p:sldId id="417" r:id="rId9"/>
    <p:sldId id="419" r:id="rId10"/>
    <p:sldId id="420" r:id="rId11"/>
    <p:sldId id="449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47" r:id="rId24"/>
    <p:sldId id="446" r:id="rId25"/>
    <p:sldId id="432" r:id="rId26"/>
    <p:sldId id="336" r:id="rId27"/>
    <p:sldId id="337" r:id="rId28"/>
    <p:sldId id="338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448" r:id="rId37"/>
    <p:sldId id="762" r:id="rId38"/>
    <p:sldId id="763" r:id="rId39"/>
    <p:sldId id="764" r:id="rId40"/>
    <p:sldId id="765" r:id="rId41"/>
    <p:sldId id="766" r:id="rId42"/>
    <p:sldId id="767" r:id="rId43"/>
    <p:sldId id="768" r:id="rId44"/>
    <p:sldId id="769" r:id="rId45"/>
    <p:sldId id="770" r:id="rId46"/>
    <p:sldId id="771" r:id="rId47"/>
    <p:sldId id="772" r:id="rId48"/>
    <p:sldId id="773" r:id="rId49"/>
    <p:sldId id="438" r:id="rId50"/>
  </p:sldIdLst>
  <p:sldSz cx="12192000" cy="6858000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3300"/>
    <a:srgbClr val="FFFFCC"/>
    <a:srgbClr val="FFFF99"/>
    <a:srgbClr val="FF6600"/>
    <a:srgbClr val="CCFF66"/>
    <a:srgbClr val="66CC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 autoAdjust="0"/>
    <p:restoredTop sz="93487" autoAdjust="0"/>
  </p:normalViewPr>
  <p:slideViewPr>
    <p:cSldViewPr>
      <p:cViewPr varScale="1">
        <p:scale>
          <a:sx n="62" d="100"/>
          <a:sy n="62" d="100"/>
        </p:scale>
        <p:origin x="507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1.xml"/><Relationship Id="rId7" Type="http://schemas.openxmlformats.org/officeDocument/2006/relationships/slide" Target="slides/slide35.xml"/><Relationship Id="rId2" Type="http://schemas.openxmlformats.org/officeDocument/2006/relationships/slide" Target="slides/slide30.xml"/><Relationship Id="rId1" Type="http://schemas.openxmlformats.org/officeDocument/2006/relationships/slide" Target="slides/slide29.xml"/><Relationship Id="rId6" Type="http://schemas.openxmlformats.org/officeDocument/2006/relationships/slide" Target="slides/slide34.xml"/><Relationship Id="rId5" Type="http://schemas.openxmlformats.org/officeDocument/2006/relationships/slide" Target="slides/slide33.xml"/><Relationship Id="rId4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882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882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730ED5B-7D9B-42DA-B5A2-6D911DFDE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882" y="0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1" y="4705690"/>
            <a:ext cx="5434983" cy="445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882" y="9409685"/>
            <a:ext cx="2944078" cy="4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E5329B0-996E-4180-83F8-1E46C8EE2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40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1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90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4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89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57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92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9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2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2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3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7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21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90663A-9AB4-49F8-853A-12331C6DC2D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37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691DB-F303-465B-8271-3CCAFE719D8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2950"/>
            <a:ext cx="6604000" cy="3714750"/>
          </a:xfrm>
          <a:solidFill>
            <a:srgbClr val="FFFFFF"/>
          </a:solidFill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87" y="6052350"/>
            <a:ext cx="4978728" cy="17667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 eaLnBrk="1" hangingPunct="1"/>
            <a:r>
              <a:rPr lang="en-US"/>
              <a:t>Explain trace analysis using the trace on the right-hand side for different models.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No renaming + oracle prediction + unlimited window size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Full renaming + oracle prediction + unlimited window size (shown in next slide)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Full renaming + 2-bit prediction (assuming back-edge taken) + unlimited window size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1139010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74163-7053-4E8D-A1E1-4852D139508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2950"/>
            <a:ext cx="6604000" cy="3714750"/>
          </a:xfrm>
          <a:solidFill>
            <a:srgbClr val="FFFFFF"/>
          </a:solidFill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887" y="6706200"/>
            <a:ext cx="4978728" cy="4556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/>
              <a:t>Note that with oracle prediction and renaming the last operation, add r1,r5,3, can be put in the first cycle.</a:t>
            </a:r>
          </a:p>
        </p:txBody>
      </p:sp>
    </p:spTree>
    <p:extLst>
      <p:ext uri="{BB962C8B-B14F-4D97-AF65-F5344CB8AC3E}">
        <p14:creationId xmlns:p14="http://schemas.microsoft.com/office/powerpoint/2010/main" val="37563833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34F5F0-8307-46FF-84AA-7B5D7BB1B2B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09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814315-9FA0-4CC4-8AFE-DAEDD29002D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5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E9F22-770C-4E6B-9116-10353FFA2E8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137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57DAF-57CC-42F1-9326-5440956DD6E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973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8B1F4-0BF0-4E92-AB83-67CD6654803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28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2B7B0-C604-46E9-B365-F8F5F0379A4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3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830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78632-F84D-45B0-BDE5-AF9A2C345F4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96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4275F-EFB6-4356-86DD-EAE72D4C806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07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8D372-3F19-424C-B2DB-4EDCBDEAF73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43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6B5F8-CC65-473E-9BF8-FD46D226918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680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F6617-4055-4D81-AF57-BC2C8C1BB8C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617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90CF9-F671-4712-863A-2D4E11A824C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506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F70182-0A3F-471C-AF75-62637C7A3306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554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444F0-C36C-43B2-AE4F-0FB66BC20A97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901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4E6468-EC3B-42E4-B47E-5A04F268182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359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D426CCF-04FE-451F-AB6B-DFFA587B0982}" type="datetime3">
              <a:rPr lang="en-US" smtClean="0"/>
              <a:pPr/>
              <a:t>14 December 2021</a:t>
            </a:fld>
            <a:endParaRPr lang="en-US"/>
          </a:p>
        </p:txBody>
      </p:sp>
      <p:sp>
        <p:nvSpPr>
          <p:cNvPr id="1843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843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272199-036E-4DFC-8D3E-76402222E8B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84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43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4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72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04B9A-009A-4FF2-9502-2CC147DB6C63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7336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0601F-4B83-46E6-8575-2F81F6A05622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052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D5C15-7DE1-4E83-9637-C6598EF8265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847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5329B0-996E-4180-83F8-1E46C8EE24D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70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30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99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48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2950"/>
            <a:ext cx="6604000" cy="371475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1C369-41D0-43C5-9B0C-DA576841AF6E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9A8CA-BDBA-4364-AC93-D1F7B665A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C697-D555-4DFA-B5E4-A65E27C8BD04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6063-FE17-4240-B13F-EE31BE5B1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04800"/>
            <a:ext cx="28448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83312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A26B-24AC-4F7E-BC32-A572201AA322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CF33-D588-4A2D-934F-A76C7D7A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31497-0D03-4A46-896D-AFAAD795D37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FBAA7-9A9F-4F54-9AA9-FDA87F5FB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2192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2192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DEA-6252-448D-A272-1F6911D17C9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C8BD-568B-4190-9D04-1ADF6AD73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4478E-F2FF-44AC-A68B-6FB26A398CDF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F7DB-80AA-4727-AA3C-A46A7A35C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0A5D2-7E6D-4A67-86E4-E4FE671A64B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24EA4-9628-49EC-B1CD-516BE91D6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3547A-2FB6-4874-8E20-448B490B54B3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22E8C-8421-4A49-8F50-A3E98B60C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9A10-C9F2-4294-93F5-695F812DE61B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1BBE4-A9E0-4FBE-AC3E-E4B6DC92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6252C-9C29-4CB2-AC1F-E3D87786C0F4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F2EC2-C9BE-4983-8CB0-829BF131C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381" y="224644"/>
            <a:ext cx="1137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088740"/>
            <a:ext cx="113792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62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9FDC214-69E8-4E69-B5B4-8E17A8808F4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629400"/>
            <a:ext cx="254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560250F-5A9B-45A6-92CC-BEB15FC9F9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10134600" cy="1524000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tx1"/>
                </a:solidFill>
              </a:rPr>
              <a:t>Embedded Computer Architecture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>
                <a:solidFill>
                  <a:srgbClr val="CC3300"/>
                </a:solidFill>
              </a:rPr>
            </a:br>
            <a:r>
              <a:rPr lang="en-US" b="1"/>
              <a:t>Instruction Level Parallel</a:t>
            </a:r>
            <a:br>
              <a:rPr lang="en-US" b="1"/>
            </a:br>
            <a:r>
              <a:rPr lang="en-US" b="1"/>
              <a:t>Architectures</a:t>
            </a:r>
            <a:br>
              <a:rPr lang="en-US" b="1"/>
            </a:br>
            <a:r>
              <a:rPr lang="en-US" sz="4000"/>
              <a:t>Part III (final part)</a:t>
            </a:r>
            <a:endParaRPr lang="en-US" sz="4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329100"/>
            <a:ext cx="7848600" cy="2057399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TUEindhoven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2021-2022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4392" y="3645024"/>
            <a:ext cx="2409854" cy="31252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061" y="1553125"/>
            <a:ext cx="2693857" cy="331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653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504A04-C67E-43C4-BBEB-B8D97134C434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7EC51-B36C-4786-BAD0-139BA30F649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EPIC Architecture advantages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088740"/>
            <a:ext cx="10808580" cy="5400600"/>
          </a:xfrm>
        </p:spPr>
        <p:txBody>
          <a:bodyPr/>
          <a:lstStyle/>
          <a:p>
            <a:r>
              <a:rPr lang="en-US" dirty="0"/>
              <a:t>EPIC allows for more binary compatibility then a plain </a:t>
            </a:r>
            <a:r>
              <a:rPr lang="en-US" dirty="0" err="1"/>
              <a:t>VLIW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Function unit assignment performed at run-time</a:t>
            </a:r>
          </a:p>
          <a:p>
            <a:pPr lvl="2"/>
            <a:r>
              <a:rPr lang="en-US" dirty="0"/>
              <a:t>=&gt; </a:t>
            </a:r>
            <a:r>
              <a:rPr lang="en-US" b="1" dirty="0" err="1">
                <a:solidFill>
                  <a:srgbClr val="00B050"/>
                </a:solidFill>
              </a:rPr>
              <a:t>Nr</a:t>
            </a:r>
            <a:r>
              <a:rPr lang="en-US" b="1" dirty="0">
                <a:solidFill>
                  <a:srgbClr val="00B050"/>
                </a:solidFill>
              </a:rPr>
              <a:t> of FUs architectural </a:t>
            </a:r>
            <a:r>
              <a:rPr lang="en-US" b="1" u="sng" dirty="0">
                <a:solidFill>
                  <a:srgbClr val="00B050"/>
                </a:solidFill>
              </a:rPr>
              <a:t>invisible</a:t>
            </a:r>
          </a:p>
          <a:p>
            <a:pPr lvl="1"/>
            <a:r>
              <a:rPr lang="en-US" dirty="0"/>
              <a:t>Lock when FU results not available</a:t>
            </a:r>
          </a:p>
          <a:p>
            <a:pPr lvl="2"/>
            <a:r>
              <a:rPr lang="en-US" dirty="0"/>
              <a:t>=&gt; </a:t>
            </a:r>
            <a:r>
              <a:rPr lang="en-US" b="1" dirty="0">
                <a:solidFill>
                  <a:srgbClr val="00B050"/>
                </a:solidFill>
              </a:rPr>
              <a:t>FU pipeline </a:t>
            </a:r>
            <a:r>
              <a:rPr lang="en-US" b="1">
                <a:solidFill>
                  <a:srgbClr val="00B050"/>
                </a:solidFill>
              </a:rPr>
              <a:t>latencies architectural </a:t>
            </a:r>
            <a:r>
              <a:rPr lang="en-US" b="1" u="sng">
                <a:solidFill>
                  <a:srgbClr val="00B050"/>
                </a:solidFill>
              </a:rPr>
              <a:t>invisible</a:t>
            </a:r>
            <a:endParaRPr lang="en-US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r>
              <a:rPr lang="en-US"/>
              <a:t>Intel stopped Itanium in 2017: </a:t>
            </a:r>
            <a:r>
              <a:rPr lang="en-US">
                <a:solidFill>
                  <a:srgbClr val="FF3300"/>
                </a:solidFill>
              </a:rPr>
              <a:t>why?</a:t>
            </a:r>
          </a:p>
          <a:p>
            <a:pPr lvl="1"/>
            <a:r>
              <a:rPr lang="en-US"/>
              <a:t>See course and other websites </a:t>
            </a:r>
            <a:r>
              <a:rPr lang="en-US" dirty="0"/>
              <a:t>for more info</a:t>
            </a:r>
          </a:p>
          <a:p>
            <a:pPr lvl="1"/>
            <a:r>
              <a:rPr lang="en-US" dirty="0"/>
              <a:t>(look at related material)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EEA629-2B30-44F6-8DA7-9773EFB693F6}"/>
              </a:ext>
            </a:extLst>
          </p:cNvPr>
          <p:cNvSpPr txBox="1"/>
          <p:nvPr/>
        </p:nvSpPr>
        <p:spPr>
          <a:xfrm>
            <a:off x="7428148" y="3789040"/>
            <a:ext cx="4576488" cy="1200329"/>
          </a:xfrm>
          <a:prstGeom prst="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Mul r2,r5,r6 	// 2-cycles</a:t>
            </a:r>
          </a:p>
          <a:p>
            <a:r>
              <a:rPr lang="en-US">
                <a:solidFill>
                  <a:schemeClr val="accent2"/>
                </a:solidFill>
              </a:rPr>
              <a:t>….		// other operations</a:t>
            </a:r>
          </a:p>
          <a:p>
            <a:r>
              <a:rPr lang="en-US">
                <a:solidFill>
                  <a:schemeClr val="accent2"/>
                </a:solidFill>
              </a:rPr>
              <a:t>Add r1,r2,r3	// r2 ready</a:t>
            </a:r>
            <a:endParaRPr lang="nl-NL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4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4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45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CAAE-3470-4E2E-8E7E-2450A1CD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options 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D1D88-480B-4F55-97FD-0A77E8338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3248980"/>
            <a:ext cx="11379200" cy="3240360"/>
          </a:xfrm>
        </p:spPr>
        <p:txBody>
          <a:bodyPr/>
          <a:lstStyle/>
          <a:p>
            <a:r>
              <a:rPr lang="en-US"/>
              <a:t>Other design choices, like:</a:t>
            </a:r>
          </a:p>
          <a:p>
            <a:pPr lvl="1"/>
            <a:r>
              <a:rPr lang="en-US"/>
              <a:t>Visible pipeline latencies (yes/no)</a:t>
            </a:r>
          </a:p>
          <a:p>
            <a:pPr lvl="1"/>
            <a:r>
              <a:rPr lang="en-US"/>
              <a:t>Visible FU-RF data transports (yes/no)</a:t>
            </a:r>
          </a:p>
          <a:p>
            <a:pPr lvl="1"/>
            <a:r>
              <a:rPr lang="en-US"/>
              <a:t>Visible local memory (= called Scratchpad) vs Cache</a:t>
            </a:r>
          </a:p>
          <a:p>
            <a:pPr lvl="1"/>
            <a:r>
              <a:rPr lang="en-US"/>
              <a:t>… and many more …</a:t>
            </a:r>
          </a:p>
          <a:p>
            <a:r>
              <a:rPr lang="en-US">
                <a:solidFill>
                  <a:srgbClr val="FF3300"/>
                </a:solidFill>
              </a:rPr>
              <a:t>Architectural invisibility gives backwards binary compatibility !!</a:t>
            </a:r>
            <a:endParaRPr lang="nl-NL">
              <a:solidFill>
                <a:srgbClr val="FF33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85D71-10BD-4D52-AF2E-E62A6EE4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80663-DD00-4304-8612-CC63E7D42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C2C13-FC3F-48C0-94F9-6416CF363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63AFE5B1-3B49-4F95-A751-2EA6365B1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32586"/>
              </p:ext>
            </p:extLst>
          </p:nvPr>
        </p:nvGraphicFramePr>
        <p:xfrm>
          <a:off x="731403" y="1268760"/>
          <a:ext cx="9059526" cy="190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599">
                  <a:extLst>
                    <a:ext uri="{9D8B030D-6E8A-4147-A177-3AD203B41FA5}">
                      <a16:colId xmlns:a16="http://schemas.microsoft.com/office/drawing/2014/main" val="1435635140"/>
                    </a:ext>
                  </a:extLst>
                </a:gridCol>
                <a:gridCol w="2382049">
                  <a:extLst>
                    <a:ext uri="{9D8B030D-6E8A-4147-A177-3AD203B41FA5}">
                      <a16:colId xmlns:a16="http://schemas.microsoft.com/office/drawing/2014/main" val="240555691"/>
                    </a:ext>
                  </a:extLst>
                </a:gridCol>
                <a:gridCol w="2470878">
                  <a:extLst>
                    <a:ext uri="{9D8B030D-6E8A-4147-A177-3AD203B41FA5}">
                      <a16:colId xmlns:a16="http://schemas.microsoft.com/office/drawing/2014/main" val="4048412328"/>
                    </a:ext>
                  </a:extLst>
                </a:gridCol>
              </a:tblGrid>
              <a:tr h="477053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2"/>
                          </a:solidFill>
                        </a:rPr>
                        <a:t>Architecture options</a:t>
                      </a:r>
                      <a:endParaRPr lang="nl-NL" sz="2400" b="1">
                        <a:solidFill>
                          <a:schemeClr val="accent2"/>
                        </a:solidFill>
                      </a:endParaRPr>
                    </a:p>
                  </a:txBody>
                  <a:tcPr marL="105545" marR="105545" marT="52772" marB="5277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accent2"/>
                          </a:solidFill>
                        </a:rPr>
                        <a:t>Bind operations (where)</a:t>
                      </a:r>
                      <a:endParaRPr lang="nl-NL" sz="2400">
                        <a:solidFill>
                          <a:schemeClr val="accent2"/>
                        </a:solidFill>
                      </a:endParaRPr>
                    </a:p>
                  </a:txBody>
                  <a:tcPr marL="94822" marR="94822" marT="47411" marB="47411"/>
                </a:tc>
                <a:tc hMerge="1">
                  <a:txBody>
                    <a:bodyPr/>
                    <a:lstStyle/>
                    <a:p>
                      <a:endParaRPr lang="nl-NL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386938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Schedule operations (when)</a:t>
                      </a:r>
                      <a:endParaRPr lang="nl-NL" sz="2400" b="1">
                        <a:solidFill>
                          <a:srgbClr val="FF0000"/>
                        </a:solidFill>
                      </a:endParaRPr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2"/>
                          </a:solidFill>
                        </a:rPr>
                        <a:t>Static</a:t>
                      </a:r>
                      <a:endParaRPr lang="nl-NL" sz="2400" b="1">
                        <a:solidFill>
                          <a:schemeClr val="accent2"/>
                        </a:solidFill>
                      </a:endParaRPr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2"/>
                          </a:solidFill>
                        </a:rPr>
                        <a:t>Dynamic</a:t>
                      </a:r>
                      <a:endParaRPr lang="nl-NL" sz="2400" b="1">
                        <a:solidFill>
                          <a:schemeClr val="accent2"/>
                        </a:solidFill>
                      </a:endParaRPr>
                    </a:p>
                  </a:txBody>
                  <a:tcPr marL="105545" marR="105545" marT="52772" marB="52772"/>
                </a:tc>
                <a:extLst>
                  <a:ext uri="{0D108BD9-81ED-4DB2-BD59-A6C34878D82A}">
                    <a16:rowId xmlns:a16="http://schemas.microsoft.com/office/drawing/2014/main" val="763015024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Static</a:t>
                      </a:r>
                      <a:endParaRPr lang="nl-NL" sz="2400" b="1">
                        <a:solidFill>
                          <a:srgbClr val="FF0000"/>
                        </a:solidFill>
                      </a:endParaRPr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VLIW</a:t>
                      </a:r>
                      <a:endParaRPr lang="nl-NL" sz="2400"/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EPIC</a:t>
                      </a:r>
                      <a:endParaRPr lang="nl-NL" sz="2400"/>
                    </a:p>
                  </a:txBody>
                  <a:tcPr marL="105545" marR="105545" marT="52772" marB="52772"/>
                </a:tc>
                <a:extLst>
                  <a:ext uri="{0D108BD9-81ED-4DB2-BD59-A6C34878D82A}">
                    <a16:rowId xmlns:a16="http://schemas.microsoft.com/office/drawing/2014/main" val="2752052627"/>
                  </a:ext>
                </a:extLst>
              </a:tr>
              <a:tr h="477053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Dynamic</a:t>
                      </a:r>
                      <a:endParaRPr lang="nl-NL" sz="2400" b="1">
                        <a:solidFill>
                          <a:srgbClr val="FF0000"/>
                        </a:solidFill>
                      </a:endParaRPr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TRIPS</a:t>
                      </a:r>
                      <a:endParaRPr lang="nl-NL" sz="2400"/>
                    </a:p>
                  </a:txBody>
                  <a:tcPr marL="105545" marR="105545" marT="52772" marB="52772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Superscalar</a:t>
                      </a:r>
                      <a:endParaRPr lang="nl-NL" sz="2400"/>
                    </a:p>
                  </a:txBody>
                  <a:tcPr marL="105545" marR="105545" marT="52772" marB="52772"/>
                </a:tc>
                <a:extLst>
                  <a:ext uri="{0D108BD9-81ED-4DB2-BD59-A6C34878D82A}">
                    <a16:rowId xmlns:a16="http://schemas.microsoft.com/office/drawing/2014/main" val="366453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142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CF4EE1B-F2CD-4F53-B664-DCE4ABDC05E8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810BE-1A32-4549-82D1-99DD4AA9360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did we talk about?</a:t>
            </a:r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1752601" y="1854200"/>
            <a:ext cx="8696325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E93719"/>
                </a:solidFill>
                <a:latin typeface="Arial" charset="0"/>
              </a:rPr>
              <a:t>ILP = Instruction Level Parallelism =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 sz="2800">
                <a:latin typeface="Arial" charset="0"/>
              </a:rPr>
              <a:t>ability to perform </a:t>
            </a:r>
            <a:r>
              <a:rPr lang="en-US" sz="2800" b="1" i="1">
                <a:latin typeface="Arial" charset="0"/>
              </a:rPr>
              <a:t>multiple</a:t>
            </a:r>
            <a:r>
              <a:rPr lang="en-US" sz="2800">
                <a:latin typeface="Arial" charset="0"/>
              </a:rPr>
              <a:t> operations (or instructions),</a:t>
            </a:r>
          </a:p>
          <a:p>
            <a:pPr algn="ctr"/>
            <a:r>
              <a:rPr lang="en-US" sz="2800">
                <a:latin typeface="Arial" charset="0"/>
              </a:rPr>
              <a:t>from a </a:t>
            </a:r>
            <a:r>
              <a:rPr lang="en-US" sz="2800" b="1" i="1">
                <a:latin typeface="Arial" charset="0"/>
              </a:rPr>
              <a:t>single</a:t>
            </a:r>
            <a:r>
              <a:rPr lang="en-US" sz="2800">
                <a:latin typeface="Arial" charset="0"/>
              </a:rPr>
              <a:t> instruction stream,</a:t>
            </a:r>
          </a:p>
          <a:p>
            <a:pPr algn="ctr"/>
            <a:r>
              <a:rPr lang="en-US" sz="2800">
                <a:latin typeface="Arial" charset="0"/>
              </a:rPr>
              <a:t>in </a:t>
            </a:r>
            <a:r>
              <a:rPr lang="en-US" sz="2800" b="1" i="1">
                <a:latin typeface="Arial" charset="0"/>
              </a:rPr>
              <a:t>parallel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4713288"/>
            <a:ext cx="8839200" cy="1535112"/>
            <a:chOff x="0" y="2969"/>
            <a:chExt cx="5568" cy="967"/>
          </a:xfrm>
        </p:grpSpPr>
        <p:sp>
          <p:nvSpPr>
            <p:cNvPr id="65544" name="Rectangle 5"/>
            <p:cNvSpPr>
              <a:spLocks noChangeArrowheads="1"/>
            </p:cNvSpPr>
            <p:nvPr/>
          </p:nvSpPr>
          <p:spPr bwMode="auto">
            <a:xfrm>
              <a:off x="3576" y="3648"/>
              <a:ext cx="984" cy="28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5" name="Rectangle 6"/>
            <p:cNvSpPr>
              <a:spLocks noChangeArrowheads="1"/>
            </p:cNvSpPr>
            <p:nvPr/>
          </p:nvSpPr>
          <p:spPr bwMode="auto">
            <a:xfrm>
              <a:off x="4560" y="3648"/>
              <a:ext cx="984" cy="28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6" name="Text Box 7"/>
            <p:cNvSpPr txBox="1">
              <a:spLocks noChangeArrowheads="1"/>
            </p:cNvSpPr>
            <p:nvPr/>
          </p:nvSpPr>
          <p:spPr bwMode="auto">
            <a:xfrm>
              <a:off x="356" y="2969"/>
              <a:ext cx="497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>
                  <a:solidFill>
                    <a:srgbClr val="E93719"/>
                  </a:solidFill>
                </a:rPr>
                <a:t>VLIW = Very Long Instruction Word architecture</a:t>
              </a:r>
            </a:p>
          </p:txBody>
        </p:sp>
        <p:sp>
          <p:nvSpPr>
            <p:cNvPr id="65547" name="Rectangle 8"/>
            <p:cNvSpPr>
              <a:spLocks noChangeArrowheads="1"/>
            </p:cNvSpPr>
            <p:nvPr/>
          </p:nvSpPr>
          <p:spPr bwMode="auto">
            <a:xfrm>
              <a:off x="624" y="3648"/>
              <a:ext cx="984" cy="28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8" name="Text Box 9"/>
            <p:cNvSpPr txBox="1">
              <a:spLocks noChangeArrowheads="1"/>
            </p:cNvSpPr>
            <p:nvPr/>
          </p:nvSpPr>
          <p:spPr bwMode="auto">
            <a:xfrm>
              <a:off x="624" y="3648"/>
              <a:ext cx="98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operation 1</a:t>
              </a:r>
            </a:p>
          </p:txBody>
        </p:sp>
        <p:sp>
          <p:nvSpPr>
            <p:cNvPr id="65549" name="Rectangle 10"/>
            <p:cNvSpPr>
              <a:spLocks noChangeArrowheads="1"/>
            </p:cNvSpPr>
            <p:nvPr/>
          </p:nvSpPr>
          <p:spPr bwMode="auto">
            <a:xfrm>
              <a:off x="1608" y="3648"/>
              <a:ext cx="984" cy="28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0" name="Text Box 11"/>
            <p:cNvSpPr txBox="1">
              <a:spLocks noChangeArrowheads="1"/>
            </p:cNvSpPr>
            <p:nvPr/>
          </p:nvSpPr>
          <p:spPr bwMode="auto">
            <a:xfrm>
              <a:off x="1608" y="3648"/>
              <a:ext cx="98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operation 2</a:t>
              </a:r>
            </a:p>
          </p:txBody>
        </p:sp>
        <p:sp>
          <p:nvSpPr>
            <p:cNvPr id="65551" name="Rectangle 12"/>
            <p:cNvSpPr>
              <a:spLocks noChangeArrowheads="1"/>
            </p:cNvSpPr>
            <p:nvPr/>
          </p:nvSpPr>
          <p:spPr bwMode="auto">
            <a:xfrm>
              <a:off x="2592" y="3648"/>
              <a:ext cx="984" cy="288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Text Box 13"/>
            <p:cNvSpPr txBox="1">
              <a:spLocks noChangeArrowheads="1"/>
            </p:cNvSpPr>
            <p:nvPr/>
          </p:nvSpPr>
          <p:spPr bwMode="auto">
            <a:xfrm>
              <a:off x="2592" y="3648"/>
              <a:ext cx="98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operation 3</a:t>
              </a:r>
            </a:p>
          </p:txBody>
        </p:sp>
        <p:sp>
          <p:nvSpPr>
            <p:cNvPr id="65553" name="Text Box 14"/>
            <p:cNvSpPr txBox="1">
              <a:spLocks noChangeArrowheads="1"/>
            </p:cNvSpPr>
            <p:nvPr/>
          </p:nvSpPr>
          <p:spPr bwMode="auto">
            <a:xfrm>
              <a:off x="3576" y="3648"/>
              <a:ext cx="98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operation 4</a:t>
              </a:r>
            </a:p>
          </p:txBody>
        </p:sp>
        <p:sp>
          <p:nvSpPr>
            <p:cNvPr id="65554" name="Text Box 15"/>
            <p:cNvSpPr txBox="1">
              <a:spLocks noChangeArrowheads="1"/>
            </p:cNvSpPr>
            <p:nvPr/>
          </p:nvSpPr>
          <p:spPr bwMode="auto">
            <a:xfrm>
              <a:off x="0" y="3357"/>
              <a:ext cx="305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i="1"/>
                <a:t>Example Instruction format (5-issue):</a:t>
              </a:r>
            </a:p>
          </p:txBody>
        </p:sp>
        <p:sp>
          <p:nvSpPr>
            <p:cNvPr id="65555" name="Text Box 16"/>
            <p:cNvSpPr txBox="1">
              <a:spLocks noChangeArrowheads="1"/>
            </p:cNvSpPr>
            <p:nvPr/>
          </p:nvSpPr>
          <p:spPr bwMode="auto">
            <a:xfrm>
              <a:off x="4584" y="3648"/>
              <a:ext cx="98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operation 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>
          <a:xfrm>
            <a:off x="527381" y="224644"/>
            <a:ext cx="11379200" cy="936104"/>
          </a:xfrm>
        </p:spPr>
        <p:txBody>
          <a:bodyPr/>
          <a:lstStyle/>
          <a:p>
            <a:r>
              <a:rPr lang="en-US" dirty="0" err="1"/>
              <a:t>VLIW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evaluation</a:t>
            </a:r>
          </a:p>
        </p:txBody>
      </p:sp>
      <p:sp>
        <p:nvSpPr>
          <p:cNvPr id="6656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57FA43E-A5C9-4F85-B9C2-827E3D56631B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FAB2A1-780C-4948-B49B-0F0DFD8E90D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6567" name="Text Box 35"/>
          <p:cNvSpPr txBox="1">
            <a:spLocks noChangeArrowheads="1"/>
          </p:cNvSpPr>
          <p:nvPr/>
        </p:nvSpPr>
        <p:spPr bwMode="auto">
          <a:xfrm>
            <a:off x="2057400" y="5761038"/>
            <a:ext cx="1841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sz="1800">
              <a:solidFill>
                <a:srgbClr val="003399"/>
              </a:solidFill>
            </a:endParaRPr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 bwMode="auto">
          <a:xfrm>
            <a:off x="8295456" y="627360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4CFAB2A1-780C-4948-B49B-0F0DFD8E90D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7212632" y="156877"/>
            <a:ext cx="2819400" cy="385762"/>
          </a:xfrm>
          <a:prstGeom prst="rect">
            <a:avLst/>
          </a:prstGeom>
          <a:solidFill>
            <a:srgbClr val="FFCC66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Instruction memory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8066856" y="1009687"/>
            <a:ext cx="1219200" cy="660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800">
                <a:solidFill>
                  <a:srgbClr val="003399"/>
                </a:solidFill>
              </a:rPr>
              <a:t>Instruction fetch unit</a:t>
            </a: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7990656" y="2076487"/>
            <a:ext cx="1295400" cy="6604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800">
                <a:solidFill>
                  <a:srgbClr val="003399"/>
                </a:solidFill>
              </a:rPr>
              <a:t>Instruction decode unit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 rot="5400000">
            <a:off x="9475762" y="3636205"/>
            <a:ext cx="6858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FU-1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 rot="5400000">
            <a:off x="8902675" y="3636205"/>
            <a:ext cx="6858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FU-2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 rot="5400000">
            <a:off x="8293075" y="3636205"/>
            <a:ext cx="6858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FU-3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 rot="5400000">
            <a:off x="7683475" y="3636205"/>
            <a:ext cx="6858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FU-4</a:t>
            </a: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 rot="5400000">
            <a:off x="7073875" y="3636205"/>
            <a:ext cx="6858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FU-5</a:t>
            </a: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7661250" y="5658680"/>
            <a:ext cx="1854200" cy="385762"/>
          </a:xfrm>
          <a:prstGeom prst="rect">
            <a:avLst/>
          </a:prstGeom>
          <a:solidFill>
            <a:srgbClr val="FFFF66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Register file</a:t>
            </a: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7153250" y="6309320"/>
            <a:ext cx="2895600" cy="385762"/>
          </a:xfrm>
          <a:prstGeom prst="rect">
            <a:avLst/>
          </a:prstGeom>
          <a:solidFill>
            <a:srgbClr val="FFCC66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Data memory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 rot="5400000">
            <a:off x="9467825" y="1832806"/>
            <a:ext cx="64135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 b="1" i="1">
                <a:solidFill>
                  <a:srgbClr val="003399"/>
                </a:solidFill>
              </a:rPr>
              <a:t>CPU</a:t>
            </a: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rot="5400000">
            <a:off x="8448073" y="781304"/>
            <a:ext cx="456766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7" name="Line 16"/>
          <p:cNvSpPr>
            <a:spLocks noChangeShapeType="1"/>
          </p:cNvSpPr>
          <p:nvPr/>
        </p:nvSpPr>
        <p:spPr bwMode="auto">
          <a:xfrm rot="5400000">
            <a:off x="8485956" y="1885987"/>
            <a:ext cx="381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" name="Freeform 17"/>
          <p:cNvSpPr>
            <a:spLocks/>
          </p:cNvSpPr>
          <p:nvPr/>
        </p:nvSpPr>
        <p:spPr bwMode="auto">
          <a:xfrm rot="5400000">
            <a:off x="9133656" y="2762287"/>
            <a:ext cx="685800" cy="685800"/>
          </a:xfrm>
          <a:custGeom>
            <a:avLst/>
            <a:gdLst>
              <a:gd name="T0" fmla="*/ 0 w 432"/>
              <a:gd name="T1" fmla="*/ 432 h 432"/>
              <a:gd name="T2" fmla="*/ 96 w 432"/>
              <a:gd name="T3" fmla="*/ 432 h 432"/>
              <a:gd name="T4" fmla="*/ 96 w 432"/>
              <a:gd name="T5" fmla="*/ 0 h 432"/>
              <a:gd name="T6" fmla="*/ 432 w 432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432"/>
                </a:moveTo>
                <a:lnTo>
                  <a:pt x="96" y="432"/>
                </a:lnTo>
                <a:lnTo>
                  <a:pt x="96" y="0"/>
                </a:lnTo>
                <a:lnTo>
                  <a:pt x="43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" name="Line 18"/>
          <p:cNvSpPr>
            <a:spLocks noChangeShapeType="1"/>
          </p:cNvSpPr>
          <p:nvPr/>
        </p:nvSpPr>
        <p:spPr bwMode="auto">
          <a:xfrm rot="5400000">
            <a:off x="8332762" y="3104393"/>
            <a:ext cx="685800" cy="15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" name="Freeform 19"/>
          <p:cNvSpPr>
            <a:spLocks/>
          </p:cNvSpPr>
          <p:nvPr/>
        </p:nvSpPr>
        <p:spPr bwMode="auto">
          <a:xfrm rot="5400000">
            <a:off x="7457256" y="2762287"/>
            <a:ext cx="685800" cy="685800"/>
          </a:xfrm>
          <a:custGeom>
            <a:avLst/>
            <a:gdLst>
              <a:gd name="T0" fmla="*/ 0 w 432"/>
              <a:gd name="T1" fmla="*/ 0 h 432"/>
              <a:gd name="T2" fmla="*/ 96 w 432"/>
              <a:gd name="T3" fmla="*/ 0 h 432"/>
              <a:gd name="T4" fmla="*/ 96 w 432"/>
              <a:gd name="T5" fmla="*/ 432 h 432"/>
              <a:gd name="T6" fmla="*/ 432 w 432"/>
              <a:gd name="T7" fmla="*/ 432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96" y="0"/>
                </a:lnTo>
                <a:lnTo>
                  <a:pt x="96" y="432"/>
                </a:lnTo>
                <a:lnTo>
                  <a:pt x="432" y="432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" name="Freeform 20"/>
          <p:cNvSpPr>
            <a:spLocks/>
          </p:cNvSpPr>
          <p:nvPr/>
        </p:nvSpPr>
        <p:spPr bwMode="auto">
          <a:xfrm rot="5400000">
            <a:off x="8752656" y="2914687"/>
            <a:ext cx="685800" cy="381000"/>
          </a:xfrm>
          <a:custGeom>
            <a:avLst/>
            <a:gdLst>
              <a:gd name="T0" fmla="*/ 0 w 432"/>
              <a:gd name="T1" fmla="*/ 240 h 240"/>
              <a:gd name="T2" fmla="*/ 240 w 432"/>
              <a:gd name="T3" fmla="*/ 240 h 240"/>
              <a:gd name="T4" fmla="*/ 240 w 432"/>
              <a:gd name="T5" fmla="*/ 0 h 240"/>
              <a:gd name="T6" fmla="*/ 432 w 432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240"/>
              <a:gd name="T14" fmla="*/ 432 w 432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240">
                <a:moveTo>
                  <a:pt x="0" y="240"/>
                </a:moveTo>
                <a:lnTo>
                  <a:pt x="240" y="240"/>
                </a:lnTo>
                <a:lnTo>
                  <a:pt x="240" y="0"/>
                </a:lnTo>
                <a:lnTo>
                  <a:pt x="43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Freeform 21"/>
          <p:cNvSpPr>
            <a:spLocks/>
          </p:cNvSpPr>
          <p:nvPr/>
        </p:nvSpPr>
        <p:spPr bwMode="auto">
          <a:xfrm rot="5400000">
            <a:off x="7876356" y="2952787"/>
            <a:ext cx="685800" cy="304800"/>
          </a:xfrm>
          <a:custGeom>
            <a:avLst/>
            <a:gdLst>
              <a:gd name="T0" fmla="*/ 0 w 432"/>
              <a:gd name="T1" fmla="*/ 0 h 192"/>
              <a:gd name="T2" fmla="*/ 240 w 432"/>
              <a:gd name="T3" fmla="*/ 0 h 192"/>
              <a:gd name="T4" fmla="*/ 240 w 432"/>
              <a:gd name="T5" fmla="*/ 192 h 192"/>
              <a:gd name="T6" fmla="*/ 432 w 432"/>
              <a:gd name="T7" fmla="*/ 192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92"/>
              <a:gd name="T14" fmla="*/ 432 w 432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92">
                <a:moveTo>
                  <a:pt x="0" y="0"/>
                </a:moveTo>
                <a:lnTo>
                  <a:pt x="240" y="0"/>
                </a:lnTo>
                <a:lnTo>
                  <a:pt x="240" y="192"/>
                </a:lnTo>
                <a:lnTo>
                  <a:pt x="432" y="192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" name="Line 22"/>
          <p:cNvSpPr>
            <a:spLocks noChangeShapeType="1"/>
          </p:cNvSpPr>
          <p:nvPr/>
        </p:nvSpPr>
        <p:spPr bwMode="auto">
          <a:xfrm rot="5400000">
            <a:off x="9743256" y="4324387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" name="Line 23"/>
          <p:cNvSpPr>
            <a:spLocks noChangeShapeType="1"/>
          </p:cNvSpPr>
          <p:nvPr/>
        </p:nvSpPr>
        <p:spPr bwMode="auto">
          <a:xfrm rot="5400000">
            <a:off x="9209856" y="4324387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" name="Line 24"/>
          <p:cNvSpPr>
            <a:spLocks noChangeShapeType="1"/>
          </p:cNvSpPr>
          <p:nvPr/>
        </p:nvSpPr>
        <p:spPr bwMode="auto">
          <a:xfrm rot="5400000">
            <a:off x="8600256" y="4324387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" name="Line 25"/>
          <p:cNvSpPr>
            <a:spLocks noChangeShapeType="1"/>
          </p:cNvSpPr>
          <p:nvPr/>
        </p:nvSpPr>
        <p:spPr bwMode="auto">
          <a:xfrm rot="5400000">
            <a:off x="7990656" y="4324387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" name="Line 26"/>
          <p:cNvSpPr>
            <a:spLocks noChangeShapeType="1"/>
          </p:cNvSpPr>
          <p:nvPr/>
        </p:nvSpPr>
        <p:spPr bwMode="auto">
          <a:xfrm rot="5400000">
            <a:off x="7381056" y="4324387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" name="Line 27"/>
          <p:cNvSpPr>
            <a:spLocks noChangeShapeType="1"/>
          </p:cNvSpPr>
          <p:nvPr/>
        </p:nvSpPr>
        <p:spPr bwMode="auto">
          <a:xfrm rot="5400000">
            <a:off x="8737017" y="5267126"/>
            <a:ext cx="216487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9" name="Freeform 28"/>
          <p:cNvSpPr>
            <a:spLocks/>
          </p:cNvSpPr>
          <p:nvPr/>
        </p:nvSpPr>
        <p:spPr bwMode="auto">
          <a:xfrm rot="5400000">
            <a:off x="8797106" y="4743487"/>
            <a:ext cx="1479550" cy="349250"/>
          </a:xfrm>
          <a:custGeom>
            <a:avLst/>
            <a:gdLst>
              <a:gd name="T0" fmla="*/ 0 w 960"/>
              <a:gd name="T1" fmla="*/ 0 h 240"/>
              <a:gd name="T2" fmla="*/ 621 w 960"/>
              <a:gd name="T3" fmla="*/ 0 h 240"/>
              <a:gd name="T4" fmla="*/ 621 w 960"/>
              <a:gd name="T5" fmla="*/ 156 h 240"/>
              <a:gd name="T6" fmla="*/ 828 w 960"/>
              <a:gd name="T7" fmla="*/ 156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720" y="0"/>
                </a:lnTo>
                <a:lnTo>
                  <a:pt x="720" y="240"/>
                </a:lnTo>
                <a:lnTo>
                  <a:pt x="960" y="24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" name="Freeform 29"/>
          <p:cNvSpPr>
            <a:spLocks/>
          </p:cNvSpPr>
          <p:nvPr/>
        </p:nvSpPr>
        <p:spPr bwMode="auto">
          <a:xfrm rot="5400000">
            <a:off x="8358956" y="4799049"/>
            <a:ext cx="1481137" cy="236538"/>
          </a:xfrm>
          <a:custGeom>
            <a:avLst/>
            <a:gdLst>
              <a:gd name="T0" fmla="*/ 0 w 960"/>
              <a:gd name="T1" fmla="*/ 0 h 144"/>
              <a:gd name="T2" fmla="*/ 540 w 960"/>
              <a:gd name="T3" fmla="*/ 0 h 144"/>
              <a:gd name="T4" fmla="*/ 540 w 960"/>
              <a:gd name="T5" fmla="*/ 171 h 144"/>
              <a:gd name="T6" fmla="*/ 832 w 960"/>
              <a:gd name="T7" fmla="*/ 171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144"/>
              <a:gd name="T14" fmla="*/ 960 w 960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144">
                <a:moveTo>
                  <a:pt x="0" y="0"/>
                </a:moveTo>
                <a:lnTo>
                  <a:pt x="624" y="0"/>
                </a:lnTo>
                <a:lnTo>
                  <a:pt x="624" y="144"/>
                </a:lnTo>
                <a:lnTo>
                  <a:pt x="960" y="144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" name="Line 30"/>
          <p:cNvSpPr>
            <a:spLocks noChangeShapeType="1"/>
          </p:cNvSpPr>
          <p:nvPr/>
        </p:nvSpPr>
        <p:spPr bwMode="auto">
          <a:xfrm rot="5400000">
            <a:off x="7862862" y="4920493"/>
            <a:ext cx="1473200" cy="15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" name="Freeform 31"/>
          <p:cNvSpPr>
            <a:spLocks/>
          </p:cNvSpPr>
          <p:nvPr/>
        </p:nvSpPr>
        <p:spPr bwMode="auto">
          <a:xfrm rot="5400000">
            <a:off x="7322319" y="4837149"/>
            <a:ext cx="1489075" cy="152400"/>
          </a:xfrm>
          <a:custGeom>
            <a:avLst/>
            <a:gdLst>
              <a:gd name="T0" fmla="*/ 0 w 960"/>
              <a:gd name="T1" fmla="*/ 96 h 96"/>
              <a:gd name="T2" fmla="*/ 556 w 960"/>
              <a:gd name="T3" fmla="*/ 96 h 96"/>
              <a:gd name="T4" fmla="*/ 556 w 960"/>
              <a:gd name="T5" fmla="*/ 0 h 96"/>
              <a:gd name="T6" fmla="*/ 855 w 960"/>
              <a:gd name="T7" fmla="*/ 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96"/>
              <a:gd name="T14" fmla="*/ 960 w 960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96">
                <a:moveTo>
                  <a:pt x="0" y="96"/>
                </a:moveTo>
                <a:lnTo>
                  <a:pt x="624" y="96"/>
                </a:lnTo>
                <a:lnTo>
                  <a:pt x="624" y="0"/>
                </a:lnTo>
                <a:lnTo>
                  <a:pt x="96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" name="Freeform 32"/>
          <p:cNvSpPr>
            <a:spLocks/>
          </p:cNvSpPr>
          <p:nvPr/>
        </p:nvSpPr>
        <p:spPr bwMode="auto">
          <a:xfrm rot="5400000">
            <a:off x="6869087" y="4688718"/>
            <a:ext cx="1481137" cy="457200"/>
          </a:xfrm>
          <a:custGeom>
            <a:avLst/>
            <a:gdLst>
              <a:gd name="T0" fmla="*/ 0 w 912"/>
              <a:gd name="T1" fmla="*/ 288 h 288"/>
              <a:gd name="T2" fmla="*/ 753 w 912"/>
              <a:gd name="T3" fmla="*/ 288 h 288"/>
              <a:gd name="T4" fmla="*/ 753 w 912"/>
              <a:gd name="T5" fmla="*/ 0 h 288"/>
              <a:gd name="T6" fmla="*/ 1021 w 91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288"/>
              <a:gd name="T14" fmla="*/ 912 w 91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288">
                <a:moveTo>
                  <a:pt x="0" y="288"/>
                </a:moveTo>
                <a:lnTo>
                  <a:pt x="672" y="288"/>
                </a:lnTo>
                <a:lnTo>
                  <a:pt x="672" y="0"/>
                </a:lnTo>
                <a:lnTo>
                  <a:pt x="91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" name="Text Box 33"/>
          <p:cNvSpPr txBox="1">
            <a:spLocks noChangeArrowheads="1"/>
          </p:cNvSpPr>
          <p:nvPr/>
        </p:nvSpPr>
        <p:spPr bwMode="auto">
          <a:xfrm>
            <a:off x="7172300" y="4477580"/>
            <a:ext cx="2876550" cy="385762"/>
          </a:xfrm>
          <a:prstGeom prst="rect">
            <a:avLst/>
          </a:prstGeom>
          <a:solidFill>
            <a:srgbClr val="33CC33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>
                <a:solidFill>
                  <a:srgbClr val="003399"/>
                </a:solidFill>
              </a:rPr>
              <a:t>Bypassing network</a:t>
            </a:r>
          </a:p>
        </p:txBody>
      </p:sp>
      <p:sp>
        <p:nvSpPr>
          <p:cNvPr id="75" name="AutoShape 34"/>
          <p:cNvSpPr>
            <a:spLocks noChangeArrowheads="1"/>
          </p:cNvSpPr>
          <p:nvPr/>
        </p:nvSpPr>
        <p:spPr bwMode="auto">
          <a:xfrm rot="5400000">
            <a:off x="5666556" y="1885987"/>
            <a:ext cx="5867400" cy="3200400"/>
          </a:xfrm>
          <a:prstGeom prst="flowChartAlternateProcess">
            <a:avLst/>
          </a:prstGeom>
          <a:noFill/>
          <a:ln w="19050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" name="AutoShape 37"/>
          <p:cNvSpPr>
            <a:spLocks noChangeArrowheads="1"/>
          </p:cNvSpPr>
          <p:nvPr/>
        </p:nvSpPr>
        <p:spPr bwMode="auto">
          <a:xfrm rot="5400000">
            <a:off x="6359835" y="2070572"/>
            <a:ext cx="257175" cy="609600"/>
          </a:xfrm>
          <a:prstGeom prst="upArrow">
            <a:avLst>
              <a:gd name="adj1" fmla="val 50000"/>
              <a:gd name="adj2" fmla="val 59259"/>
            </a:avLst>
          </a:prstGeom>
          <a:solidFill>
            <a:srgbClr val="FFFFFF"/>
          </a:solidFill>
          <a:ln w="28575">
            <a:solidFill>
              <a:srgbClr val="DA0B0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Text Box 38"/>
          <p:cNvSpPr txBox="1">
            <a:spLocks noChangeArrowheads="1"/>
          </p:cNvSpPr>
          <p:nvPr/>
        </p:nvSpPr>
        <p:spPr bwMode="auto">
          <a:xfrm>
            <a:off x="4776986" y="1880828"/>
            <a:ext cx="17018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1800" dirty="0"/>
              <a:t>Control problem</a:t>
            </a:r>
            <a:endParaRPr kumimoji="1" lang="en-US" sz="1600" dirty="0"/>
          </a:p>
        </p:txBody>
      </p:sp>
      <p:sp>
        <p:nvSpPr>
          <p:cNvPr id="78" name="AutoShape 40"/>
          <p:cNvSpPr>
            <a:spLocks noChangeArrowheads="1"/>
          </p:cNvSpPr>
          <p:nvPr/>
        </p:nvSpPr>
        <p:spPr bwMode="auto">
          <a:xfrm rot="5400000">
            <a:off x="6465366" y="4368912"/>
            <a:ext cx="257175" cy="609600"/>
          </a:xfrm>
          <a:prstGeom prst="upArrow">
            <a:avLst>
              <a:gd name="adj1" fmla="val 50000"/>
              <a:gd name="adj2" fmla="val 59259"/>
            </a:avLst>
          </a:prstGeom>
          <a:solidFill>
            <a:srgbClr val="FFFFFF"/>
          </a:solidFill>
          <a:ln w="28575">
            <a:solidFill>
              <a:srgbClr val="DA0B0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" name="AutoShape 41"/>
          <p:cNvSpPr>
            <a:spLocks noChangeArrowheads="1"/>
          </p:cNvSpPr>
          <p:nvPr/>
        </p:nvSpPr>
        <p:spPr bwMode="auto">
          <a:xfrm rot="5400000">
            <a:off x="6493804" y="5478810"/>
            <a:ext cx="257175" cy="609600"/>
          </a:xfrm>
          <a:prstGeom prst="upArrow">
            <a:avLst>
              <a:gd name="adj1" fmla="val 50000"/>
              <a:gd name="adj2" fmla="val 59259"/>
            </a:avLst>
          </a:prstGeom>
          <a:solidFill>
            <a:srgbClr val="FFFFFF"/>
          </a:solidFill>
          <a:ln w="28575">
            <a:solidFill>
              <a:srgbClr val="DA0B0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" name="Text Box 42"/>
          <p:cNvSpPr txBox="1">
            <a:spLocks noChangeArrowheads="1"/>
          </p:cNvSpPr>
          <p:nvPr/>
        </p:nvSpPr>
        <p:spPr bwMode="auto">
          <a:xfrm>
            <a:off x="5273476" y="4466890"/>
            <a:ext cx="939800" cy="427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200" dirty="0"/>
              <a:t>O(N</a:t>
            </a:r>
            <a:r>
              <a:rPr lang="en-US" sz="2200" baseline="30000" dirty="0"/>
              <a:t>2</a:t>
            </a:r>
            <a:r>
              <a:rPr lang="en-US" sz="2200" dirty="0"/>
              <a:t>) </a:t>
            </a:r>
          </a:p>
        </p:txBody>
      </p:sp>
      <p:sp>
        <p:nvSpPr>
          <p:cNvPr id="81" name="Text Box 43"/>
          <p:cNvSpPr txBox="1">
            <a:spLocks noChangeArrowheads="1"/>
          </p:cNvSpPr>
          <p:nvPr/>
        </p:nvSpPr>
        <p:spPr bwMode="auto">
          <a:xfrm>
            <a:off x="4373376" y="5511006"/>
            <a:ext cx="1624013" cy="427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200" dirty="0"/>
              <a:t>O(N)-O(N</a:t>
            </a:r>
            <a:r>
              <a:rPr lang="en-US" sz="2200" baseline="30000" dirty="0"/>
              <a:t>2</a:t>
            </a:r>
            <a:r>
              <a:rPr lang="en-US" sz="2200" dirty="0"/>
              <a:t>) </a:t>
            </a:r>
          </a:p>
        </p:txBody>
      </p:sp>
      <p:sp>
        <p:nvSpPr>
          <p:cNvPr id="82" name="Text Box 44"/>
          <p:cNvSpPr txBox="1">
            <a:spLocks noChangeArrowheads="1"/>
          </p:cNvSpPr>
          <p:nvPr/>
        </p:nvSpPr>
        <p:spPr bwMode="auto">
          <a:xfrm>
            <a:off x="4373376" y="4106850"/>
            <a:ext cx="1966913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1600" dirty="0"/>
              <a:t>With N function units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VLIW evaluation</a:t>
            </a:r>
            <a:endParaRPr lang="en-US"/>
          </a:p>
        </p:txBody>
      </p:sp>
      <p:sp>
        <p:nvSpPr>
          <p:cNvPr id="524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/>
              <a:t>Strong points of VLIW: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Scalable (add more FUs)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Flexible (an FU can be almost anything; e.g. multimedia support)</a:t>
            </a:r>
          </a:p>
          <a:p>
            <a:pPr lvl="1"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  <a:buNone/>
            </a:pPr>
            <a:r>
              <a:rPr lang="en-US" sz="2800"/>
              <a:t>Weak points: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With N FUs: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Bypassing complexity: </a:t>
            </a:r>
            <a:r>
              <a:rPr lang="en-US" sz="2200">
                <a:solidFill>
                  <a:srgbClr val="FF0000"/>
                </a:solidFill>
              </a:rPr>
              <a:t>O(N</a:t>
            </a:r>
            <a:r>
              <a:rPr lang="en-US" sz="2200" baseline="30000">
                <a:solidFill>
                  <a:srgbClr val="FF0000"/>
                </a:solidFill>
              </a:rPr>
              <a:t>2</a:t>
            </a:r>
            <a:r>
              <a:rPr lang="en-US" sz="220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Register file complexity: </a:t>
            </a:r>
            <a:r>
              <a:rPr lang="en-US" sz="2200">
                <a:solidFill>
                  <a:srgbClr val="FF0000"/>
                </a:solidFill>
              </a:rPr>
              <a:t>O(N)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Register file size: </a:t>
            </a:r>
            <a:r>
              <a:rPr lang="en-US" sz="2200">
                <a:solidFill>
                  <a:srgbClr val="FF0000"/>
                </a:solidFill>
              </a:rPr>
              <a:t>O(N</a:t>
            </a:r>
            <a:r>
              <a:rPr lang="en-US" sz="2200" baseline="30000">
                <a:solidFill>
                  <a:srgbClr val="FF0000"/>
                </a:solidFill>
              </a:rPr>
              <a:t>2</a:t>
            </a:r>
            <a:r>
              <a:rPr lang="en-US" sz="220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600"/>
              <a:t>Register file design restricts FU flexibility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  <a:buNone/>
            </a:pPr>
            <a:r>
              <a:rPr lang="en-US" sz="2800"/>
              <a:t>Solution: </a:t>
            </a:r>
            <a:r>
              <a:rPr lang="en-US" sz="2800" b="1" i="1">
                <a:solidFill>
                  <a:srgbClr val="DA0B06"/>
                </a:solidFill>
              </a:rPr>
              <a:t>.................................................. ?</a:t>
            </a:r>
            <a:endParaRPr lang="en-US" sz="2800"/>
          </a:p>
        </p:txBody>
      </p:sp>
      <p:sp>
        <p:nvSpPr>
          <p:cNvPr id="6758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846A942-7F22-4929-A3DD-40A5F6CA145D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1F9289-C824-4C89-A2D1-45CFE93B1A3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4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4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34F5DC-E2F6-4F95-ACDF-989A2867149A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6F65D7-2048-4A47-B1A2-1307B536B5A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125663"/>
            <a:ext cx="8610600" cy="74295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sz="3600" b="1">
                <a:solidFill>
                  <a:srgbClr val="DA0B0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TTA: Transport Triggered Architecture</a:t>
            </a:r>
            <a:endParaRPr lang="en-GB"/>
          </a:p>
          <a:p>
            <a:pPr lvl="1">
              <a:defRPr/>
            </a:pPr>
            <a:endParaRPr lang="en-GB"/>
          </a:p>
          <a:p>
            <a:pPr>
              <a:defRPr/>
            </a:pPr>
            <a:endParaRPr lang="en-US"/>
          </a:p>
        </p:txBody>
      </p:sp>
      <p:sp>
        <p:nvSpPr>
          <p:cNvPr id="6152" name="WordArt 4"/>
          <p:cNvSpPr>
            <a:spLocks noChangeArrowheads="1" noChangeShapeType="1" noTextEdit="1"/>
          </p:cNvSpPr>
          <p:nvPr/>
        </p:nvSpPr>
        <p:spPr bwMode="auto">
          <a:xfrm>
            <a:off x="1847528" y="1268760"/>
            <a:ext cx="8667750" cy="8140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Mirroring the Programming Paradigm</a:t>
            </a:r>
          </a:p>
        </p:txBody>
      </p:sp>
      <p:sp>
        <p:nvSpPr>
          <p:cNvPr id="6153" name="Oval 5"/>
          <p:cNvSpPr>
            <a:spLocks noChangeArrowheads="1"/>
          </p:cNvSpPr>
          <p:nvPr/>
        </p:nvSpPr>
        <p:spPr bwMode="auto">
          <a:xfrm>
            <a:off x="2819400" y="4795839"/>
            <a:ext cx="533400" cy="561975"/>
          </a:xfrm>
          <a:prstGeom prst="ellipse">
            <a:avLst/>
          </a:prstGeom>
          <a:solidFill>
            <a:srgbClr val="EFDF67"/>
          </a:solidFill>
          <a:ln w="38100">
            <a:solidFill>
              <a:srgbClr val="DA0B0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&gt;</a:t>
            </a:r>
          </a:p>
        </p:txBody>
      </p:sp>
      <p:sp>
        <p:nvSpPr>
          <p:cNvPr id="6154" name="Oval 6"/>
          <p:cNvSpPr>
            <a:spLocks noChangeArrowheads="1"/>
          </p:cNvSpPr>
          <p:nvPr/>
        </p:nvSpPr>
        <p:spPr bwMode="auto">
          <a:xfrm>
            <a:off x="2667000" y="5634039"/>
            <a:ext cx="533400" cy="561975"/>
          </a:xfrm>
          <a:prstGeom prst="ellipse">
            <a:avLst/>
          </a:prstGeom>
          <a:solidFill>
            <a:srgbClr val="EFDF67"/>
          </a:solidFill>
          <a:ln w="38100">
            <a:solidFill>
              <a:srgbClr val="DA0B0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st</a:t>
            </a:r>
          </a:p>
        </p:txBody>
      </p:sp>
      <p:sp>
        <p:nvSpPr>
          <p:cNvPr id="6155" name="Oval 7"/>
          <p:cNvSpPr>
            <a:spLocks noChangeArrowheads="1"/>
          </p:cNvSpPr>
          <p:nvPr/>
        </p:nvSpPr>
        <p:spPr bwMode="auto">
          <a:xfrm>
            <a:off x="3810000" y="4795839"/>
            <a:ext cx="533400" cy="561975"/>
          </a:xfrm>
          <a:prstGeom prst="ellipse">
            <a:avLst/>
          </a:prstGeom>
          <a:solidFill>
            <a:srgbClr val="EFDF67"/>
          </a:solidFill>
          <a:ln w="38100">
            <a:solidFill>
              <a:srgbClr val="DA0B0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*</a:t>
            </a:r>
          </a:p>
        </p:txBody>
      </p:sp>
      <p:sp>
        <p:nvSpPr>
          <p:cNvPr id="6156" name="Oval 8"/>
          <p:cNvSpPr>
            <a:spLocks noChangeArrowheads="1"/>
          </p:cNvSpPr>
          <p:nvPr/>
        </p:nvSpPr>
        <p:spPr bwMode="auto">
          <a:xfrm>
            <a:off x="2438400" y="3957639"/>
            <a:ext cx="533400" cy="561975"/>
          </a:xfrm>
          <a:prstGeom prst="ellipse">
            <a:avLst/>
          </a:prstGeom>
          <a:solidFill>
            <a:srgbClr val="EFDF67"/>
          </a:solidFill>
          <a:ln w="38100">
            <a:solidFill>
              <a:srgbClr val="DA0B0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+</a:t>
            </a:r>
          </a:p>
        </p:txBody>
      </p:sp>
      <p:sp>
        <p:nvSpPr>
          <p:cNvPr id="6157" name="Oval 9"/>
          <p:cNvSpPr>
            <a:spLocks noChangeArrowheads="1"/>
          </p:cNvSpPr>
          <p:nvPr/>
        </p:nvSpPr>
        <p:spPr bwMode="auto">
          <a:xfrm>
            <a:off x="3733800" y="3957639"/>
            <a:ext cx="533400" cy="561975"/>
          </a:xfrm>
          <a:prstGeom prst="ellipse">
            <a:avLst/>
          </a:prstGeom>
          <a:solidFill>
            <a:srgbClr val="EFDF67"/>
          </a:solidFill>
          <a:ln w="38100">
            <a:solidFill>
              <a:srgbClr val="DA0B0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-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28800" y="3581400"/>
            <a:ext cx="2590800" cy="2895600"/>
            <a:chOff x="192" y="2256"/>
            <a:chExt cx="1632" cy="1824"/>
          </a:xfrm>
        </p:grpSpPr>
        <p:sp>
          <p:nvSpPr>
            <p:cNvPr id="6177" name="Line 11"/>
            <p:cNvSpPr>
              <a:spLocks noChangeShapeType="1"/>
            </p:cNvSpPr>
            <p:nvPr/>
          </p:nvSpPr>
          <p:spPr bwMode="auto">
            <a:xfrm>
              <a:off x="816" y="2832"/>
              <a:ext cx="96" cy="19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78" name="Line 12"/>
            <p:cNvSpPr>
              <a:spLocks noChangeShapeType="1"/>
            </p:cNvSpPr>
            <p:nvPr/>
          </p:nvSpPr>
          <p:spPr bwMode="auto">
            <a:xfrm flipH="1">
              <a:off x="1104" y="2784"/>
              <a:ext cx="336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79" name="Line 13"/>
            <p:cNvSpPr>
              <a:spLocks noChangeShapeType="1"/>
            </p:cNvSpPr>
            <p:nvPr/>
          </p:nvSpPr>
          <p:spPr bwMode="auto">
            <a:xfrm>
              <a:off x="1584" y="2832"/>
              <a:ext cx="0" cy="19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80" name="Line 14"/>
            <p:cNvSpPr>
              <a:spLocks noChangeShapeType="1"/>
            </p:cNvSpPr>
            <p:nvPr/>
          </p:nvSpPr>
          <p:spPr bwMode="auto">
            <a:xfrm flipH="1">
              <a:off x="912" y="3360"/>
              <a:ext cx="48" cy="19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81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2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82" name="Line 16"/>
            <p:cNvSpPr>
              <a:spLocks noChangeShapeType="1"/>
            </p:cNvSpPr>
            <p:nvPr/>
          </p:nvSpPr>
          <p:spPr bwMode="auto">
            <a:xfrm flipH="1">
              <a:off x="816" y="2256"/>
              <a:ext cx="144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83" name="Line 17"/>
            <p:cNvSpPr>
              <a:spLocks noChangeShapeType="1"/>
            </p:cNvSpPr>
            <p:nvPr/>
          </p:nvSpPr>
          <p:spPr bwMode="auto">
            <a:xfrm>
              <a:off x="1296" y="2256"/>
              <a:ext cx="144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84" name="Line 18"/>
            <p:cNvSpPr>
              <a:spLocks noChangeShapeType="1"/>
            </p:cNvSpPr>
            <p:nvPr/>
          </p:nvSpPr>
          <p:spPr bwMode="auto">
            <a:xfrm flipH="1">
              <a:off x="1680" y="2256"/>
              <a:ext cx="144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85" name="Line 19"/>
            <p:cNvSpPr>
              <a:spLocks noChangeShapeType="1"/>
            </p:cNvSpPr>
            <p:nvPr/>
          </p:nvSpPr>
          <p:spPr bwMode="auto">
            <a:xfrm>
              <a:off x="192" y="2256"/>
              <a:ext cx="576" cy="134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86" name="Line 20"/>
            <p:cNvSpPr>
              <a:spLocks noChangeShapeType="1"/>
            </p:cNvSpPr>
            <p:nvPr/>
          </p:nvSpPr>
          <p:spPr bwMode="auto">
            <a:xfrm>
              <a:off x="864" y="3888"/>
              <a:ext cx="0" cy="19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87" name="Line 21"/>
            <p:cNvSpPr>
              <a:spLocks noChangeShapeType="1"/>
            </p:cNvSpPr>
            <p:nvPr/>
          </p:nvSpPr>
          <p:spPr bwMode="auto">
            <a:xfrm>
              <a:off x="1584" y="3360"/>
              <a:ext cx="0" cy="72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59" name="Oval 22"/>
          <p:cNvSpPr>
            <a:spLocks noChangeArrowheads="1"/>
          </p:cNvSpPr>
          <p:nvPr/>
        </p:nvSpPr>
        <p:spPr bwMode="auto">
          <a:xfrm>
            <a:off x="7696200" y="4800273"/>
            <a:ext cx="533400" cy="562630"/>
          </a:xfrm>
          <a:prstGeom prst="ellipse">
            <a:avLst/>
          </a:prstGeom>
          <a:solidFill>
            <a:srgbClr val="EFDF67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&gt;</a:t>
            </a:r>
          </a:p>
        </p:txBody>
      </p:sp>
      <p:sp>
        <p:nvSpPr>
          <p:cNvPr id="6160" name="Oval 23"/>
          <p:cNvSpPr>
            <a:spLocks noChangeArrowheads="1"/>
          </p:cNvSpPr>
          <p:nvPr/>
        </p:nvSpPr>
        <p:spPr bwMode="auto">
          <a:xfrm>
            <a:off x="7543800" y="5638473"/>
            <a:ext cx="533400" cy="562630"/>
          </a:xfrm>
          <a:prstGeom prst="ellipse">
            <a:avLst/>
          </a:prstGeom>
          <a:solidFill>
            <a:srgbClr val="EFDF67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st</a:t>
            </a:r>
          </a:p>
        </p:txBody>
      </p:sp>
      <p:sp>
        <p:nvSpPr>
          <p:cNvPr id="6161" name="Oval 24"/>
          <p:cNvSpPr>
            <a:spLocks noChangeArrowheads="1"/>
          </p:cNvSpPr>
          <p:nvPr/>
        </p:nvSpPr>
        <p:spPr bwMode="auto">
          <a:xfrm>
            <a:off x="8686800" y="4800273"/>
            <a:ext cx="533400" cy="562630"/>
          </a:xfrm>
          <a:prstGeom prst="ellipse">
            <a:avLst/>
          </a:prstGeom>
          <a:solidFill>
            <a:srgbClr val="EFDF67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*</a:t>
            </a:r>
          </a:p>
        </p:txBody>
      </p:sp>
      <p:sp>
        <p:nvSpPr>
          <p:cNvPr id="6162" name="Oval 25"/>
          <p:cNvSpPr>
            <a:spLocks noChangeArrowheads="1"/>
          </p:cNvSpPr>
          <p:nvPr/>
        </p:nvSpPr>
        <p:spPr bwMode="auto">
          <a:xfrm>
            <a:off x="7315200" y="3962073"/>
            <a:ext cx="533400" cy="562630"/>
          </a:xfrm>
          <a:prstGeom prst="ellipse">
            <a:avLst/>
          </a:prstGeom>
          <a:solidFill>
            <a:srgbClr val="EFDF67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+</a:t>
            </a:r>
          </a:p>
        </p:txBody>
      </p:sp>
      <p:sp>
        <p:nvSpPr>
          <p:cNvPr id="6163" name="Oval 26"/>
          <p:cNvSpPr>
            <a:spLocks noChangeArrowheads="1"/>
          </p:cNvSpPr>
          <p:nvPr/>
        </p:nvSpPr>
        <p:spPr bwMode="auto">
          <a:xfrm>
            <a:off x="8610600" y="3962073"/>
            <a:ext cx="533400" cy="562630"/>
          </a:xfrm>
          <a:prstGeom prst="ellipse">
            <a:avLst/>
          </a:prstGeom>
          <a:solidFill>
            <a:srgbClr val="EFDF67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1" lang="en-US" sz="2000" b="1">
                <a:solidFill>
                  <a:schemeClr val="bg2"/>
                </a:solidFill>
              </a:rPr>
              <a:t>-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705600" y="3586163"/>
            <a:ext cx="2590800" cy="2895600"/>
            <a:chOff x="192" y="2256"/>
            <a:chExt cx="1632" cy="1824"/>
          </a:xfrm>
        </p:grpSpPr>
        <p:sp>
          <p:nvSpPr>
            <p:cNvPr id="6166" name="Line 28"/>
            <p:cNvSpPr>
              <a:spLocks noChangeShapeType="1"/>
            </p:cNvSpPr>
            <p:nvPr/>
          </p:nvSpPr>
          <p:spPr bwMode="auto">
            <a:xfrm>
              <a:off x="816" y="2832"/>
              <a:ext cx="96" cy="192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67" name="Line 29"/>
            <p:cNvSpPr>
              <a:spLocks noChangeShapeType="1"/>
            </p:cNvSpPr>
            <p:nvPr/>
          </p:nvSpPr>
          <p:spPr bwMode="auto">
            <a:xfrm flipH="1">
              <a:off x="1104" y="2784"/>
              <a:ext cx="336" cy="288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68" name="Line 30"/>
            <p:cNvSpPr>
              <a:spLocks noChangeShapeType="1"/>
            </p:cNvSpPr>
            <p:nvPr/>
          </p:nvSpPr>
          <p:spPr bwMode="auto">
            <a:xfrm>
              <a:off x="1584" y="2832"/>
              <a:ext cx="0" cy="192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69" name="Line 31"/>
            <p:cNvSpPr>
              <a:spLocks noChangeShapeType="1"/>
            </p:cNvSpPr>
            <p:nvPr/>
          </p:nvSpPr>
          <p:spPr bwMode="auto">
            <a:xfrm flipH="1">
              <a:off x="912" y="3360"/>
              <a:ext cx="48" cy="192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70" name="Line 32"/>
            <p:cNvSpPr>
              <a:spLocks noChangeShapeType="1"/>
            </p:cNvSpPr>
            <p:nvPr/>
          </p:nvSpPr>
          <p:spPr bwMode="auto">
            <a:xfrm>
              <a:off x="480" y="2256"/>
              <a:ext cx="192" cy="288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71" name="Line 33"/>
            <p:cNvSpPr>
              <a:spLocks noChangeShapeType="1"/>
            </p:cNvSpPr>
            <p:nvPr/>
          </p:nvSpPr>
          <p:spPr bwMode="auto">
            <a:xfrm flipH="1">
              <a:off x="816" y="2256"/>
              <a:ext cx="144" cy="288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72" name="Line 34"/>
            <p:cNvSpPr>
              <a:spLocks noChangeShapeType="1"/>
            </p:cNvSpPr>
            <p:nvPr/>
          </p:nvSpPr>
          <p:spPr bwMode="auto">
            <a:xfrm>
              <a:off x="1296" y="2256"/>
              <a:ext cx="144" cy="288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73" name="Line 35"/>
            <p:cNvSpPr>
              <a:spLocks noChangeShapeType="1"/>
            </p:cNvSpPr>
            <p:nvPr/>
          </p:nvSpPr>
          <p:spPr bwMode="auto">
            <a:xfrm flipH="1">
              <a:off x="1680" y="2256"/>
              <a:ext cx="144" cy="288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74" name="Line 36"/>
            <p:cNvSpPr>
              <a:spLocks noChangeShapeType="1"/>
            </p:cNvSpPr>
            <p:nvPr/>
          </p:nvSpPr>
          <p:spPr bwMode="auto">
            <a:xfrm>
              <a:off x="192" y="2256"/>
              <a:ext cx="576" cy="1344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75" name="Line 37"/>
            <p:cNvSpPr>
              <a:spLocks noChangeShapeType="1"/>
            </p:cNvSpPr>
            <p:nvPr/>
          </p:nvSpPr>
          <p:spPr bwMode="auto">
            <a:xfrm>
              <a:off x="864" y="3888"/>
              <a:ext cx="0" cy="192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76" name="Line 38"/>
            <p:cNvSpPr>
              <a:spLocks noChangeShapeType="1"/>
            </p:cNvSpPr>
            <p:nvPr/>
          </p:nvSpPr>
          <p:spPr bwMode="auto">
            <a:xfrm>
              <a:off x="1584" y="3360"/>
              <a:ext cx="0" cy="720"/>
            </a:xfrm>
            <a:prstGeom prst="line">
              <a:avLst/>
            </a:prstGeom>
            <a:noFill/>
            <a:ln w="38100">
              <a:solidFill>
                <a:srgbClr val="DA0B06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AutoShape 40"/>
          <p:cNvSpPr>
            <a:spLocks noChangeArrowheads="1"/>
          </p:cNvSpPr>
          <p:nvPr/>
        </p:nvSpPr>
        <p:spPr bwMode="auto">
          <a:xfrm>
            <a:off x="5303912" y="4761148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rgbClr val="0000FF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6DAFBA9-83C3-4375-96E3-3D4B37C66586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2DD106-D485-440C-B8CF-D3AB605D3F2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371364" y="228600"/>
            <a:ext cx="5508612" cy="2012268"/>
          </a:xfrm>
        </p:spPr>
        <p:txBody>
          <a:bodyPr/>
          <a:lstStyle/>
          <a:p>
            <a:r>
              <a:rPr lang="en-US" dirty="0"/>
              <a:t>Transport </a:t>
            </a:r>
            <a:br>
              <a:rPr lang="en-US" dirty="0"/>
            </a:br>
            <a:r>
              <a:rPr lang="en-US" dirty="0"/>
              <a:t>Triggered </a:t>
            </a:r>
            <a:br>
              <a:rPr lang="en-US" dirty="0"/>
            </a:br>
            <a:r>
              <a:rPr lang="en-US" dirty="0"/>
              <a:t>Architecture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1775520" y="2527428"/>
            <a:ext cx="3533340" cy="95410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>
                <a:solidFill>
                  <a:srgbClr val="CC3300"/>
                </a:solidFill>
              </a:rPr>
              <a:t>General organization </a:t>
            </a:r>
          </a:p>
          <a:p>
            <a:r>
              <a:rPr lang="en-US" sz="2800" b="1" dirty="0">
                <a:solidFill>
                  <a:srgbClr val="CC3300"/>
                </a:solidFill>
              </a:rPr>
              <a:t>of </a:t>
            </a:r>
            <a:r>
              <a:rPr lang="en-US" sz="2800" b="1">
                <a:solidFill>
                  <a:srgbClr val="CC3300"/>
                </a:solidFill>
              </a:rPr>
              <a:t>a TTA</a:t>
            </a:r>
            <a:endParaRPr lang="en-US" dirty="0">
              <a:solidFill>
                <a:srgbClr val="CC330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282754" y="152637"/>
            <a:ext cx="4349750" cy="6470438"/>
            <a:chOff x="4463988" y="152637"/>
            <a:chExt cx="4349750" cy="6470438"/>
          </a:xfrm>
        </p:grpSpPr>
        <p:sp>
          <p:nvSpPr>
            <p:cNvPr id="37" name="Text Box 4"/>
            <p:cNvSpPr txBox="1">
              <a:spLocks noChangeArrowheads="1"/>
            </p:cNvSpPr>
            <p:nvPr/>
          </p:nvSpPr>
          <p:spPr bwMode="auto">
            <a:xfrm>
              <a:off x="4468750" y="152637"/>
              <a:ext cx="4344988" cy="385763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Instruction memory</a:t>
              </a:r>
            </a:p>
          </p:txBody>
        </p: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6216588" y="1365487"/>
              <a:ext cx="1219200" cy="6604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800">
                  <a:solidFill>
                    <a:srgbClr val="003399"/>
                  </a:solidFill>
                </a:rPr>
                <a:t>Instruction fetch unit</a:t>
              </a:r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6140388" y="2432287"/>
              <a:ext cx="1295400" cy="6604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800">
                  <a:solidFill>
                    <a:srgbClr val="003399"/>
                  </a:solidFill>
                </a:rPr>
                <a:t>Instruction decode unit</a:t>
              </a: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 rot="5400000">
              <a:off x="8158894" y="4630181"/>
              <a:ext cx="685800" cy="385762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FU-1</a:t>
              </a: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 rot="5400000">
              <a:off x="7585806" y="4630180"/>
              <a:ext cx="6858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FU-2</a:t>
              </a: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 rot="5400000">
              <a:off x="6976206" y="4630180"/>
              <a:ext cx="6858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FU-3</a:t>
              </a:r>
            </a:p>
          </p:txBody>
        </p:sp>
        <p:sp>
          <p:nvSpPr>
            <p:cNvPr id="43" name="Text Box 10"/>
            <p:cNvSpPr txBox="1">
              <a:spLocks noChangeArrowheads="1"/>
            </p:cNvSpPr>
            <p:nvPr/>
          </p:nvSpPr>
          <p:spPr bwMode="auto">
            <a:xfrm rot="5400000">
              <a:off x="6366606" y="4630180"/>
              <a:ext cx="6858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FU-4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 rot="5400000">
              <a:off x="5757006" y="4630180"/>
              <a:ext cx="6858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FU-5</a:t>
              </a:r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4668774" y="4518261"/>
              <a:ext cx="1014413" cy="6604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Register file</a:t>
              </a:r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4572000" y="6237312"/>
              <a:ext cx="4191000" cy="385763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Data memory</a:t>
              </a:r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8074756" y="1426605"/>
              <a:ext cx="641350" cy="3667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b="1" i="1" dirty="0">
                  <a:solidFill>
                    <a:srgbClr val="003399"/>
                  </a:solidFill>
                </a:rPr>
                <a:t>CPU</a:t>
              </a:r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 rot="5400000">
              <a:off x="6407088" y="946387"/>
              <a:ext cx="8382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Line 16"/>
            <p:cNvSpPr>
              <a:spLocks noChangeShapeType="1"/>
            </p:cNvSpPr>
            <p:nvPr/>
          </p:nvSpPr>
          <p:spPr bwMode="auto">
            <a:xfrm rot="5400000">
              <a:off x="6635688" y="2241787"/>
              <a:ext cx="3810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Freeform 17"/>
            <p:cNvSpPr>
              <a:spLocks/>
            </p:cNvSpPr>
            <p:nvPr/>
          </p:nvSpPr>
          <p:spPr bwMode="auto">
            <a:xfrm rot="5400000">
              <a:off x="7283388" y="3118087"/>
              <a:ext cx="685800" cy="685800"/>
            </a:xfrm>
            <a:custGeom>
              <a:avLst/>
              <a:gdLst>
                <a:gd name="T0" fmla="*/ 0 w 432"/>
                <a:gd name="T1" fmla="*/ 2147483647 h 432"/>
                <a:gd name="T2" fmla="*/ 2147483647 w 432"/>
                <a:gd name="T3" fmla="*/ 2147483647 h 432"/>
                <a:gd name="T4" fmla="*/ 2147483647 w 432"/>
                <a:gd name="T5" fmla="*/ 0 h 432"/>
                <a:gd name="T6" fmla="*/ 2147483647 w 432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432"/>
                <a:gd name="T14" fmla="*/ 432 w 432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432">
                  <a:moveTo>
                    <a:pt x="0" y="432"/>
                  </a:moveTo>
                  <a:lnTo>
                    <a:pt x="96" y="432"/>
                  </a:lnTo>
                  <a:lnTo>
                    <a:pt x="96" y="0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 rot="5400000">
              <a:off x="6482494" y="3460193"/>
              <a:ext cx="685800" cy="15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 rot="5400000">
              <a:off x="5606988" y="3118087"/>
              <a:ext cx="685800" cy="685800"/>
            </a:xfrm>
            <a:custGeom>
              <a:avLst/>
              <a:gdLst>
                <a:gd name="T0" fmla="*/ 0 w 432"/>
                <a:gd name="T1" fmla="*/ 0 h 432"/>
                <a:gd name="T2" fmla="*/ 2147483647 w 432"/>
                <a:gd name="T3" fmla="*/ 0 h 432"/>
                <a:gd name="T4" fmla="*/ 2147483647 w 432"/>
                <a:gd name="T5" fmla="*/ 2147483647 h 432"/>
                <a:gd name="T6" fmla="*/ 2147483647 w 432"/>
                <a:gd name="T7" fmla="*/ 2147483647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432"/>
                <a:gd name="T14" fmla="*/ 432 w 432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432">
                  <a:moveTo>
                    <a:pt x="0" y="0"/>
                  </a:moveTo>
                  <a:lnTo>
                    <a:pt x="96" y="0"/>
                  </a:lnTo>
                  <a:lnTo>
                    <a:pt x="96" y="432"/>
                  </a:lnTo>
                  <a:lnTo>
                    <a:pt x="432" y="432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 rot="5400000">
              <a:off x="6902388" y="3270487"/>
              <a:ext cx="685800" cy="381000"/>
            </a:xfrm>
            <a:custGeom>
              <a:avLst/>
              <a:gdLst>
                <a:gd name="T0" fmla="*/ 0 w 432"/>
                <a:gd name="T1" fmla="*/ 2147483647 h 240"/>
                <a:gd name="T2" fmla="*/ 2147483647 w 432"/>
                <a:gd name="T3" fmla="*/ 2147483647 h 240"/>
                <a:gd name="T4" fmla="*/ 2147483647 w 432"/>
                <a:gd name="T5" fmla="*/ 0 h 240"/>
                <a:gd name="T6" fmla="*/ 2147483647 w 432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240"/>
                <a:gd name="T14" fmla="*/ 432 w 432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240">
                  <a:moveTo>
                    <a:pt x="0" y="240"/>
                  </a:moveTo>
                  <a:lnTo>
                    <a:pt x="240" y="240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 rot="5400000">
              <a:off x="6026088" y="3308587"/>
              <a:ext cx="685800" cy="304800"/>
            </a:xfrm>
            <a:custGeom>
              <a:avLst/>
              <a:gdLst>
                <a:gd name="T0" fmla="*/ 0 w 432"/>
                <a:gd name="T1" fmla="*/ 0 h 192"/>
                <a:gd name="T2" fmla="*/ 2147483647 w 432"/>
                <a:gd name="T3" fmla="*/ 0 h 192"/>
                <a:gd name="T4" fmla="*/ 2147483647 w 432"/>
                <a:gd name="T5" fmla="*/ 2147483647 h 192"/>
                <a:gd name="T6" fmla="*/ 2147483647 w 432"/>
                <a:gd name="T7" fmla="*/ 2147483647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92"/>
                <a:gd name="T14" fmla="*/ 432 w 432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92">
                  <a:moveTo>
                    <a:pt x="0" y="0"/>
                  </a:moveTo>
                  <a:lnTo>
                    <a:pt x="240" y="0"/>
                  </a:lnTo>
                  <a:lnTo>
                    <a:pt x="240" y="192"/>
                  </a:lnTo>
                  <a:lnTo>
                    <a:pt x="432" y="192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Line 22"/>
            <p:cNvSpPr>
              <a:spLocks noChangeShapeType="1"/>
            </p:cNvSpPr>
            <p:nvPr/>
          </p:nvSpPr>
          <p:spPr bwMode="auto">
            <a:xfrm rot="5400000">
              <a:off x="83597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3"/>
            <p:cNvSpPr>
              <a:spLocks noChangeShapeType="1"/>
            </p:cNvSpPr>
            <p:nvPr/>
          </p:nvSpPr>
          <p:spPr bwMode="auto">
            <a:xfrm rot="5400000">
              <a:off x="78263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rot="5400000">
              <a:off x="72167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25"/>
            <p:cNvSpPr>
              <a:spLocks noChangeShapeType="1"/>
            </p:cNvSpPr>
            <p:nvPr/>
          </p:nvSpPr>
          <p:spPr bwMode="auto">
            <a:xfrm rot="5400000">
              <a:off x="66071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Line 26"/>
            <p:cNvSpPr>
              <a:spLocks noChangeShapeType="1"/>
            </p:cNvSpPr>
            <p:nvPr/>
          </p:nvSpPr>
          <p:spPr bwMode="auto">
            <a:xfrm rot="5400000">
              <a:off x="59975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 rot="5400000">
              <a:off x="7971675" y="5706400"/>
              <a:ext cx="106182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4692588" y="3803887"/>
              <a:ext cx="4038600" cy="385763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solidFill>
                    <a:srgbClr val="003399"/>
                  </a:solidFill>
                </a:rPr>
                <a:t>Bypassing network</a:t>
              </a:r>
            </a:p>
          </p:txBody>
        </p:sp>
        <p:sp>
          <p:nvSpPr>
            <p:cNvPr id="62" name="AutoShape 29"/>
            <p:cNvSpPr>
              <a:spLocks noChangeArrowheads="1"/>
            </p:cNvSpPr>
            <p:nvPr/>
          </p:nvSpPr>
          <p:spPr bwMode="auto">
            <a:xfrm rot="5400000">
              <a:off x="4159188" y="1213087"/>
              <a:ext cx="4953000" cy="4343400"/>
            </a:xfrm>
            <a:prstGeom prst="flowChartAlternateProcess">
              <a:avLst/>
            </a:prstGeom>
            <a:noFill/>
            <a:ln w="19050" cap="rnd">
              <a:solidFill>
                <a:schemeClr val="folHlink"/>
              </a:solidFill>
              <a:prstDash val="sysDot"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 rot="5400000">
              <a:off x="53117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Line 31"/>
            <p:cNvSpPr>
              <a:spLocks noChangeShapeType="1"/>
            </p:cNvSpPr>
            <p:nvPr/>
          </p:nvSpPr>
          <p:spPr bwMode="auto">
            <a:xfrm rot="5400000">
              <a:off x="4702113" y="4346812"/>
              <a:ext cx="304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TTA structure; datapath details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6931D00-1AE7-4512-BDBE-E90E2AAB5FA0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74B191-B531-45C4-8732-30A9030C05AA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61263" y="1089532"/>
            <a:ext cx="8711436" cy="5078412"/>
            <a:chOff x="1246952" y="1258888"/>
            <a:chExt cx="8711436" cy="5078412"/>
          </a:xfrm>
        </p:grpSpPr>
        <p:sp>
          <p:nvSpPr>
            <p:cNvPr id="532482" name="Rectangle 2"/>
            <p:cNvSpPr>
              <a:spLocks noChangeArrowheads="1"/>
            </p:cNvSpPr>
            <p:nvPr/>
          </p:nvSpPr>
          <p:spPr bwMode="auto">
            <a:xfrm>
              <a:off x="2423592" y="3573016"/>
              <a:ext cx="299169" cy="713928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639" name="Text Box 4"/>
            <p:cNvSpPr txBox="1">
              <a:spLocks noChangeArrowheads="1"/>
            </p:cNvSpPr>
            <p:nvPr/>
          </p:nvSpPr>
          <p:spPr bwMode="auto">
            <a:xfrm>
              <a:off x="1246952" y="2952274"/>
              <a:ext cx="1160895" cy="5232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 b="1" i="1">
                  <a:solidFill>
                    <a:srgbClr val="003399"/>
                  </a:solidFill>
                </a:rPr>
                <a:t>Socket</a:t>
              </a:r>
              <a:endParaRPr lang="en-US" sz="2000" b="1">
                <a:solidFill>
                  <a:srgbClr val="003399"/>
                </a:solidFill>
              </a:endParaRPr>
            </a:p>
          </p:txBody>
        </p:sp>
        <p:grpSp>
          <p:nvGrpSpPr>
            <p:cNvPr id="2" name="Group 5"/>
            <p:cNvGrpSpPr>
              <a:grpSpLocks/>
            </p:cNvGrpSpPr>
            <p:nvPr/>
          </p:nvGrpSpPr>
          <p:grpSpPr bwMode="auto">
            <a:xfrm>
              <a:off x="1774825" y="2133601"/>
              <a:ext cx="8183563" cy="3275013"/>
              <a:chOff x="158" y="960"/>
              <a:chExt cx="5155" cy="2063"/>
            </a:xfrm>
          </p:grpSpPr>
          <p:sp>
            <p:nvSpPr>
              <p:cNvPr id="69648" name="Line 6"/>
              <p:cNvSpPr>
                <a:spLocks noChangeShapeType="1"/>
              </p:cNvSpPr>
              <p:nvPr/>
            </p:nvSpPr>
            <p:spPr bwMode="auto">
              <a:xfrm>
                <a:off x="4522" y="1786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9" name="Oval 7"/>
              <p:cNvSpPr>
                <a:spLocks noChangeArrowheads="1"/>
              </p:cNvSpPr>
              <p:nvPr/>
            </p:nvSpPr>
            <p:spPr bwMode="auto">
              <a:xfrm>
                <a:off x="4478" y="1742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0" name="Oval 8"/>
              <p:cNvSpPr>
                <a:spLocks noChangeArrowheads="1"/>
              </p:cNvSpPr>
              <p:nvPr/>
            </p:nvSpPr>
            <p:spPr bwMode="auto">
              <a:xfrm>
                <a:off x="4478" y="1886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Oval 9"/>
              <p:cNvSpPr>
                <a:spLocks noChangeArrowheads="1"/>
              </p:cNvSpPr>
              <p:nvPr/>
            </p:nvSpPr>
            <p:spPr bwMode="auto">
              <a:xfrm>
                <a:off x="4478" y="2030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Oval 10"/>
              <p:cNvSpPr>
                <a:spLocks noChangeArrowheads="1"/>
              </p:cNvSpPr>
              <p:nvPr/>
            </p:nvSpPr>
            <p:spPr bwMode="auto">
              <a:xfrm>
                <a:off x="4478" y="2174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11"/>
              <p:cNvSpPr>
                <a:spLocks noChangeShapeType="1"/>
              </p:cNvSpPr>
              <p:nvPr/>
            </p:nvSpPr>
            <p:spPr bwMode="auto">
              <a:xfrm>
                <a:off x="4522" y="226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Line 12"/>
              <p:cNvSpPr>
                <a:spLocks noChangeShapeType="1"/>
              </p:cNvSpPr>
              <p:nvPr/>
            </p:nvSpPr>
            <p:spPr bwMode="auto">
              <a:xfrm>
                <a:off x="3725" y="1786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Line 13"/>
              <p:cNvSpPr>
                <a:spLocks noChangeShapeType="1"/>
              </p:cNvSpPr>
              <p:nvPr/>
            </p:nvSpPr>
            <p:spPr bwMode="auto">
              <a:xfrm>
                <a:off x="3725" y="226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6" name="Line 14"/>
              <p:cNvSpPr>
                <a:spLocks noChangeShapeType="1"/>
              </p:cNvSpPr>
              <p:nvPr/>
            </p:nvSpPr>
            <p:spPr bwMode="auto">
              <a:xfrm flipV="1">
                <a:off x="4284" y="1489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7" name="Oval 15"/>
              <p:cNvSpPr>
                <a:spLocks noChangeArrowheads="1"/>
              </p:cNvSpPr>
              <p:nvPr/>
            </p:nvSpPr>
            <p:spPr bwMode="auto">
              <a:xfrm>
                <a:off x="4240" y="2021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8" name="Oval 16"/>
              <p:cNvSpPr>
                <a:spLocks noChangeArrowheads="1"/>
              </p:cNvSpPr>
              <p:nvPr/>
            </p:nvSpPr>
            <p:spPr bwMode="auto">
              <a:xfrm>
                <a:off x="4240" y="187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9" name="Oval 17"/>
              <p:cNvSpPr>
                <a:spLocks noChangeArrowheads="1"/>
              </p:cNvSpPr>
              <p:nvPr/>
            </p:nvSpPr>
            <p:spPr bwMode="auto">
              <a:xfrm>
                <a:off x="4240" y="173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4284" y="1537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3324" y="1489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Oval 20"/>
              <p:cNvSpPr>
                <a:spLocks noChangeArrowheads="1"/>
              </p:cNvSpPr>
              <p:nvPr/>
            </p:nvSpPr>
            <p:spPr bwMode="auto">
              <a:xfrm>
                <a:off x="3280" y="216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3280" y="187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Oval 22"/>
              <p:cNvSpPr>
                <a:spLocks noChangeArrowheads="1"/>
              </p:cNvSpPr>
              <p:nvPr/>
            </p:nvSpPr>
            <p:spPr bwMode="auto">
              <a:xfrm>
                <a:off x="3280" y="173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5" name="Line 23"/>
              <p:cNvSpPr>
                <a:spLocks noChangeShapeType="1"/>
              </p:cNvSpPr>
              <p:nvPr/>
            </p:nvSpPr>
            <p:spPr bwMode="auto">
              <a:xfrm flipV="1">
                <a:off x="3324" y="1537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6" name="Line 24"/>
              <p:cNvSpPr>
                <a:spLocks noChangeShapeType="1"/>
              </p:cNvSpPr>
              <p:nvPr/>
            </p:nvSpPr>
            <p:spPr bwMode="auto">
              <a:xfrm>
                <a:off x="2238" y="1783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7" name="Oval 25"/>
              <p:cNvSpPr>
                <a:spLocks noChangeArrowheads="1"/>
              </p:cNvSpPr>
              <p:nvPr/>
            </p:nvSpPr>
            <p:spPr bwMode="auto">
              <a:xfrm>
                <a:off x="2194" y="173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8" name="Oval 26"/>
              <p:cNvSpPr>
                <a:spLocks noChangeArrowheads="1"/>
              </p:cNvSpPr>
              <p:nvPr/>
            </p:nvSpPr>
            <p:spPr bwMode="auto">
              <a:xfrm>
                <a:off x="2194" y="188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9" name="Oval 27"/>
              <p:cNvSpPr>
                <a:spLocks noChangeArrowheads="1"/>
              </p:cNvSpPr>
              <p:nvPr/>
            </p:nvSpPr>
            <p:spPr bwMode="auto">
              <a:xfrm>
                <a:off x="2194" y="202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0" name="Line 28"/>
              <p:cNvSpPr>
                <a:spLocks noChangeShapeType="1"/>
              </p:cNvSpPr>
              <p:nvPr/>
            </p:nvSpPr>
            <p:spPr bwMode="auto">
              <a:xfrm>
                <a:off x="2238" y="2263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1" name="Line 29"/>
              <p:cNvSpPr>
                <a:spLocks noChangeShapeType="1"/>
              </p:cNvSpPr>
              <p:nvPr/>
            </p:nvSpPr>
            <p:spPr bwMode="auto">
              <a:xfrm flipV="1">
                <a:off x="2124" y="1493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2" name="Oval 30"/>
              <p:cNvSpPr>
                <a:spLocks noChangeArrowheads="1"/>
              </p:cNvSpPr>
              <p:nvPr/>
            </p:nvSpPr>
            <p:spPr bwMode="auto">
              <a:xfrm>
                <a:off x="2080" y="216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3" name="Oval 31"/>
              <p:cNvSpPr>
                <a:spLocks noChangeArrowheads="1"/>
              </p:cNvSpPr>
              <p:nvPr/>
            </p:nvSpPr>
            <p:spPr bwMode="auto">
              <a:xfrm>
                <a:off x="2080" y="202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4" name="Oval 32"/>
              <p:cNvSpPr>
                <a:spLocks noChangeArrowheads="1"/>
              </p:cNvSpPr>
              <p:nvPr/>
            </p:nvSpPr>
            <p:spPr bwMode="auto">
              <a:xfrm>
                <a:off x="2080" y="1881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5" name="Oval 33"/>
              <p:cNvSpPr>
                <a:spLocks noChangeArrowheads="1"/>
              </p:cNvSpPr>
              <p:nvPr/>
            </p:nvSpPr>
            <p:spPr bwMode="auto">
              <a:xfrm>
                <a:off x="2080" y="173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6" name="Line 34"/>
              <p:cNvSpPr>
                <a:spLocks noChangeShapeType="1"/>
              </p:cNvSpPr>
              <p:nvPr/>
            </p:nvSpPr>
            <p:spPr bwMode="auto">
              <a:xfrm flipV="1">
                <a:off x="2124" y="154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7" name="Line 35"/>
              <p:cNvSpPr>
                <a:spLocks noChangeShapeType="1"/>
              </p:cNvSpPr>
              <p:nvPr/>
            </p:nvSpPr>
            <p:spPr bwMode="auto">
              <a:xfrm>
                <a:off x="2354" y="1783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8" name="Oval 36"/>
              <p:cNvSpPr>
                <a:spLocks noChangeArrowheads="1"/>
              </p:cNvSpPr>
              <p:nvPr/>
            </p:nvSpPr>
            <p:spPr bwMode="auto">
              <a:xfrm>
                <a:off x="2310" y="173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9" name="Oval 37"/>
              <p:cNvSpPr>
                <a:spLocks noChangeArrowheads="1"/>
              </p:cNvSpPr>
              <p:nvPr/>
            </p:nvSpPr>
            <p:spPr bwMode="auto">
              <a:xfrm>
                <a:off x="2310" y="188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0" name="Oval 38"/>
              <p:cNvSpPr>
                <a:spLocks noChangeArrowheads="1"/>
              </p:cNvSpPr>
              <p:nvPr/>
            </p:nvSpPr>
            <p:spPr bwMode="auto">
              <a:xfrm>
                <a:off x="2310" y="2171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1" name="Line 39"/>
              <p:cNvSpPr>
                <a:spLocks noChangeShapeType="1"/>
              </p:cNvSpPr>
              <p:nvPr/>
            </p:nvSpPr>
            <p:spPr bwMode="auto">
              <a:xfrm>
                <a:off x="2354" y="2263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2" name="Line 40"/>
              <p:cNvSpPr>
                <a:spLocks noChangeShapeType="1"/>
              </p:cNvSpPr>
              <p:nvPr/>
            </p:nvSpPr>
            <p:spPr bwMode="auto">
              <a:xfrm>
                <a:off x="661" y="1779"/>
                <a:ext cx="4512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3" name="Line 41"/>
              <p:cNvSpPr>
                <a:spLocks noChangeShapeType="1"/>
              </p:cNvSpPr>
              <p:nvPr/>
            </p:nvSpPr>
            <p:spPr bwMode="auto">
              <a:xfrm>
                <a:off x="661" y="1923"/>
                <a:ext cx="456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4" name="Line 42"/>
              <p:cNvSpPr>
                <a:spLocks noChangeShapeType="1"/>
              </p:cNvSpPr>
              <p:nvPr/>
            </p:nvSpPr>
            <p:spPr bwMode="auto">
              <a:xfrm>
                <a:off x="661" y="2067"/>
                <a:ext cx="456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5" name="Line 43"/>
              <p:cNvSpPr>
                <a:spLocks noChangeShapeType="1"/>
              </p:cNvSpPr>
              <p:nvPr/>
            </p:nvSpPr>
            <p:spPr bwMode="auto">
              <a:xfrm>
                <a:off x="661" y="2211"/>
                <a:ext cx="4512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86" name="Rectangle 44"/>
              <p:cNvSpPr>
                <a:spLocks noChangeArrowheads="1"/>
              </p:cNvSpPr>
              <p:nvPr/>
            </p:nvSpPr>
            <p:spPr bwMode="auto">
              <a:xfrm>
                <a:off x="665" y="2513"/>
                <a:ext cx="760" cy="51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integer </a:t>
                </a:r>
              </a:p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RF</a:t>
                </a:r>
                <a:endParaRPr kumimoji="1" lang="en-US" sz="2000" b="1">
                  <a:solidFill>
                    <a:schemeClr val="bg2"/>
                  </a:solidFill>
                </a:endParaRPr>
              </a:p>
            </p:txBody>
          </p:sp>
          <p:sp>
            <p:nvSpPr>
              <p:cNvPr id="69687" name="Rectangle 45"/>
              <p:cNvSpPr>
                <a:spLocks noChangeArrowheads="1"/>
              </p:cNvSpPr>
              <p:nvPr/>
            </p:nvSpPr>
            <p:spPr bwMode="auto">
              <a:xfrm>
                <a:off x="1625" y="2513"/>
                <a:ext cx="760" cy="51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float</a:t>
                </a:r>
              </a:p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RF</a:t>
                </a:r>
              </a:p>
            </p:txBody>
          </p:sp>
          <p:sp>
            <p:nvSpPr>
              <p:cNvPr id="69688" name="Rectangle 46"/>
              <p:cNvSpPr>
                <a:spLocks noChangeArrowheads="1"/>
              </p:cNvSpPr>
              <p:nvPr/>
            </p:nvSpPr>
            <p:spPr bwMode="auto">
              <a:xfrm>
                <a:off x="2585" y="2513"/>
                <a:ext cx="760" cy="51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boolean</a:t>
                </a:r>
              </a:p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RF</a:t>
                </a:r>
              </a:p>
            </p:txBody>
          </p:sp>
          <p:sp>
            <p:nvSpPr>
              <p:cNvPr id="69689" name="Rectangle 47"/>
              <p:cNvSpPr>
                <a:spLocks noChangeArrowheads="1"/>
              </p:cNvSpPr>
              <p:nvPr/>
            </p:nvSpPr>
            <p:spPr bwMode="auto">
              <a:xfrm>
                <a:off x="3545" y="2513"/>
                <a:ext cx="760" cy="510"/>
              </a:xfrm>
              <a:prstGeom prst="rect">
                <a:avLst/>
              </a:prstGeom>
              <a:solidFill>
                <a:srgbClr val="0099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instruct.</a:t>
                </a:r>
              </a:p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unit</a:t>
                </a:r>
              </a:p>
            </p:txBody>
          </p:sp>
          <p:sp>
            <p:nvSpPr>
              <p:cNvPr id="69690" name="Rectangle 48"/>
              <p:cNvSpPr>
                <a:spLocks noChangeArrowheads="1"/>
              </p:cNvSpPr>
              <p:nvPr/>
            </p:nvSpPr>
            <p:spPr bwMode="auto">
              <a:xfrm>
                <a:off x="4440" y="2513"/>
                <a:ext cx="873" cy="510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immediate</a:t>
                </a:r>
              </a:p>
              <a:p>
                <a:pPr algn="ctr"/>
                <a:r>
                  <a:rPr kumimoji="1" lang="en-US">
                    <a:solidFill>
                      <a:schemeClr val="bg2"/>
                    </a:solidFill>
                  </a:rPr>
                  <a:t>unit</a:t>
                </a:r>
              </a:p>
            </p:txBody>
          </p:sp>
          <p:sp>
            <p:nvSpPr>
              <p:cNvPr id="69691" name="Rectangle 49"/>
              <p:cNvSpPr>
                <a:spLocks noChangeArrowheads="1"/>
              </p:cNvSpPr>
              <p:nvPr/>
            </p:nvSpPr>
            <p:spPr bwMode="auto">
              <a:xfrm>
                <a:off x="624" y="974"/>
                <a:ext cx="856" cy="51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2" name="Rectangle 50"/>
              <p:cNvSpPr>
                <a:spLocks noChangeArrowheads="1"/>
              </p:cNvSpPr>
              <p:nvPr/>
            </p:nvSpPr>
            <p:spPr bwMode="auto">
              <a:xfrm>
                <a:off x="648" y="960"/>
                <a:ext cx="982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r>
                  <a:rPr kumimoji="1" lang="en-GB"/>
                  <a:t>load/store</a:t>
                </a:r>
              </a:p>
              <a:p>
                <a:r>
                  <a:rPr kumimoji="1" lang="en-GB"/>
                  <a:t>    unit</a:t>
                </a:r>
              </a:p>
            </p:txBody>
          </p:sp>
          <p:sp>
            <p:nvSpPr>
              <p:cNvPr id="69693" name="Rectangle 51"/>
              <p:cNvSpPr>
                <a:spLocks noChangeArrowheads="1"/>
              </p:cNvSpPr>
              <p:nvPr/>
            </p:nvSpPr>
            <p:spPr bwMode="auto">
              <a:xfrm>
                <a:off x="3641" y="977"/>
                <a:ext cx="760" cy="51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4" name="Rectangle 52"/>
              <p:cNvSpPr>
                <a:spLocks noChangeArrowheads="1"/>
              </p:cNvSpPr>
              <p:nvPr/>
            </p:nvSpPr>
            <p:spPr bwMode="auto">
              <a:xfrm>
                <a:off x="3678" y="963"/>
                <a:ext cx="654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kumimoji="1" lang="en-GB"/>
                  <a:t>integer</a:t>
                </a:r>
              </a:p>
              <a:p>
                <a:r>
                  <a:rPr kumimoji="1" lang="en-GB"/>
                  <a:t> ALU</a:t>
                </a:r>
              </a:p>
            </p:txBody>
          </p:sp>
          <p:sp>
            <p:nvSpPr>
              <p:cNvPr id="69695" name="Rectangle 53"/>
              <p:cNvSpPr>
                <a:spLocks noChangeArrowheads="1"/>
              </p:cNvSpPr>
              <p:nvPr/>
            </p:nvSpPr>
            <p:spPr bwMode="auto">
              <a:xfrm>
                <a:off x="4553" y="977"/>
                <a:ext cx="760" cy="51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6" name="Rectangle 54"/>
              <p:cNvSpPr>
                <a:spLocks noChangeArrowheads="1"/>
              </p:cNvSpPr>
              <p:nvPr/>
            </p:nvSpPr>
            <p:spPr bwMode="auto">
              <a:xfrm>
                <a:off x="4590" y="963"/>
                <a:ext cx="602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kumimoji="1" lang="en-GB"/>
                  <a:t>  float</a:t>
                </a:r>
              </a:p>
              <a:p>
                <a:r>
                  <a:rPr kumimoji="1" lang="en-GB"/>
                  <a:t>  ALU</a:t>
                </a:r>
              </a:p>
            </p:txBody>
          </p:sp>
          <p:sp>
            <p:nvSpPr>
              <p:cNvPr id="69697" name="Rectangle 55"/>
              <p:cNvSpPr>
                <a:spLocks noChangeArrowheads="1"/>
              </p:cNvSpPr>
              <p:nvPr/>
            </p:nvSpPr>
            <p:spPr bwMode="auto">
              <a:xfrm>
                <a:off x="2681" y="977"/>
                <a:ext cx="760" cy="51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98" name="Rectangle 56"/>
              <p:cNvSpPr>
                <a:spLocks noChangeArrowheads="1"/>
              </p:cNvSpPr>
              <p:nvPr/>
            </p:nvSpPr>
            <p:spPr bwMode="auto">
              <a:xfrm>
                <a:off x="2718" y="963"/>
                <a:ext cx="654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kumimoji="1" lang="en-GB"/>
                  <a:t>integer</a:t>
                </a:r>
              </a:p>
              <a:p>
                <a:r>
                  <a:rPr kumimoji="1" lang="en-GB"/>
                  <a:t> ALU</a:t>
                </a:r>
              </a:p>
            </p:txBody>
          </p:sp>
          <p:sp>
            <p:nvSpPr>
              <p:cNvPr id="69699" name="Rectangle 57"/>
              <p:cNvSpPr>
                <a:spLocks noChangeArrowheads="1"/>
              </p:cNvSpPr>
              <p:nvPr/>
            </p:nvSpPr>
            <p:spPr bwMode="auto">
              <a:xfrm>
                <a:off x="1573" y="977"/>
                <a:ext cx="856" cy="51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0" name="Rectangle 58"/>
              <p:cNvSpPr>
                <a:spLocks noChangeArrowheads="1"/>
              </p:cNvSpPr>
              <p:nvPr/>
            </p:nvSpPr>
            <p:spPr bwMode="auto">
              <a:xfrm>
                <a:off x="1597" y="963"/>
                <a:ext cx="981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r>
                  <a:rPr kumimoji="1" lang="en-GB"/>
                  <a:t>load/store</a:t>
                </a:r>
              </a:p>
              <a:p>
                <a:r>
                  <a:rPr kumimoji="1" lang="en-GB"/>
                  <a:t>    unit</a:t>
                </a:r>
              </a:p>
            </p:txBody>
          </p:sp>
          <p:sp>
            <p:nvSpPr>
              <p:cNvPr id="69701" name="Line 59"/>
              <p:cNvSpPr>
                <a:spLocks noChangeShapeType="1"/>
              </p:cNvSpPr>
              <p:nvPr/>
            </p:nvSpPr>
            <p:spPr bwMode="auto">
              <a:xfrm>
                <a:off x="1278" y="1785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2" name="Oval 60"/>
              <p:cNvSpPr>
                <a:spLocks noChangeArrowheads="1"/>
              </p:cNvSpPr>
              <p:nvPr/>
            </p:nvSpPr>
            <p:spPr bwMode="auto">
              <a:xfrm>
                <a:off x="1234" y="173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3" name="Oval 61"/>
              <p:cNvSpPr>
                <a:spLocks noChangeArrowheads="1"/>
              </p:cNvSpPr>
              <p:nvPr/>
            </p:nvSpPr>
            <p:spPr bwMode="auto">
              <a:xfrm>
                <a:off x="1234" y="187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4" name="Oval 62"/>
              <p:cNvSpPr>
                <a:spLocks noChangeArrowheads="1"/>
              </p:cNvSpPr>
              <p:nvPr/>
            </p:nvSpPr>
            <p:spPr bwMode="auto">
              <a:xfrm>
                <a:off x="1234" y="216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5" name="Line 63"/>
              <p:cNvSpPr>
                <a:spLocks noChangeShapeType="1"/>
              </p:cNvSpPr>
              <p:nvPr/>
            </p:nvSpPr>
            <p:spPr bwMode="auto">
              <a:xfrm>
                <a:off x="1278" y="2259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6" name="Line 64"/>
              <p:cNvSpPr>
                <a:spLocks noChangeShapeType="1"/>
              </p:cNvSpPr>
              <p:nvPr/>
            </p:nvSpPr>
            <p:spPr bwMode="auto">
              <a:xfrm flipV="1">
                <a:off x="1164" y="1489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7" name="Oval 65"/>
              <p:cNvSpPr>
                <a:spLocks noChangeArrowheads="1"/>
              </p:cNvSpPr>
              <p:nvPr/>
            </p:nvSpPr>
            <p:spPr bwMode="auto">
              <a:xfrm>
                <a:off x="1120" y="216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8" name="Oval 66"/>
              <p:cNvSpPr>
                <a:spLocks noChangeArrowheads="1"/>
              </p:cNvSpPr>
              <p:nvPr/>
            </p:nvSpPr>
            <p:spPr bwMode="auto">
              <a:xfrm>
                <a:off x="1120" y="2021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09" name="Oval 67"/>
              <p:cNvSpPr>
                <a:spLocks noChangeArrowheads="1"/>
              </p:cNvSpPr>
              <p:nvPr/>
            </p:nvSpPr>
            <p:spPr bwMode="auto">
              <a:xfrm>
                <a:off x="1120" y="187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0" name="Oval 68"/>
              <p:cNvSpPr>
                <a:spLocks noChangeArrowheads="1"/>
              </p:cNvSpPr>
              <p:nvPr/>
            </p:nvSpPr>
            <p:spPr bwMode="auto">
              <a:xfrm>
                <a:off x="1120" y="173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1" name="Line 69"/>
              <p:cNvSpPr>
                <a:spLocks noChangeShapeType="1"/>
              </p:cNvSpPr>
              <p:nvPr/>
            </p:nvSpPr>
            <p:spPr bwMode="auto">
              <a:xfrm flipV="1">
                <a:off x="1164" y="1537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2" name="Line 70"/>
              <p:cNvSpPr>
                <a:spLocks noChangeShapeType="1"/>
              </p:cNvSpPr>
              <p:nvPr/>
            </p:nvSpPr>
            <p:spPr bwMode="auto">
              <a:xfrm>
                <a:off x="1394" y="1785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3" name="Oval 71"/>
              <p:cNvSpPr>
                <a:spLocks noChangeArrowheads="1"/>
              </p:cNvSpPr>
              <p:nvPr/>
            </p:nvSpPr>
            <p:spPr bwMode="auto">
              <a:xfrm>
                <a:off x="1350" y="173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4" name="Oval 72"/>
              <p:cNvSpPr>
                <a:spLocks noChangeArrowheads="1"/>
              </p:cNvSpPr>
              <p:nvPr/>
            </p:nvSpPr>
            <p:spPr bwMode="auto">
              <a:xfrm>
                <a:off x="1350" y="187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5" name="Oval 73"/>
              <p:cNvSpPr>
                <a:spLocks noChangeArrowheads="1"/>
              </p:cNvSpPr>
              <p:nvPr/>
            </p:nvSpPr>
            <p:spPr bwMode="auto">
              <a:xfrm>
                <a:off x="1350" y="202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6" name="Oval 74"/>
              <p:cNvSpPr>
                <a:spLocks noChangeArrowheads="1"/>
              </p:cNvSpPr>
              <p:nvPr/>
            </p:nvSpPr>
            <p:spPr bwMode="auto">
              <a:xfrm>
                <a:off x="1350" y="216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7" name="Line 75"/>
              <p:cNvSpPr>
                <a:spLocks noChangeShapeType="1"/>
              </p:cNvSpPr>
              <p:nvPr/>
            </p:nvSpPr>
            <p:spPr bwMode="auto">
              <a:xfrm>
                <a:off x="1394" y="2277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8" name="Line 76"/>
              <p:cNvSpPr>
                <a:spLocks noChangeShapeType="1"/>
              </p:cNvSpPr>
              <p:nvPr/>
            </p:nvSpPr>
            <p:spPr bwMode="auto">
              <a:xfrm flipV="1">
                <a:off x="5196" y="1489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19" name="Oval 77"/>
              <p:cNvSpPr>
                <a:spLocks noChangeArrowheads="1"/>
              </p:cNvSpPr>
              <p:nvPr/>
            </p:nvSpPr>
            <p:spPr bwMode="auto">
              <a:xfrm>
                <a:off x="5152" y="216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0" name="Oval 78"/>
              <p:cNvSpPr>
                <a:spLocks noChangeArrowheads="1"/>
              </p:cNvSpPr>
              <p:nvPr/>
            </p:nvSpPr>
            <p:spPr bwMode="auto">
              <a:xfrm>
                <a:off x="5152" y="173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1" name="Line 79"/>
              <p:cNvSpPr>
                <a:spLocks noChangeShapeType="1"/>
              </p:cNvSpPr>
              <p:nvPr/>
            </p:nvSpPr>
            <p:spPr bwMode="auto">
              <a:xfrm flipV="1">
                <a:off x="5196" y="1537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2" name="Line 80"/>
              <p:cNvSpPr>
                <a:spLocks noChangeShapeType="1"/>
              </p:cNvSpPr>
              <p:nvPr/>
            </p:nvSpPr>
            <p:spPr bwMode="auto">
              <a:xfrm>
                <a:off x="686" y="1781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3" name="Oval 81"/>
              <p:cNvSpPr>
                <a:spLocks noChangeArrowheads="1"/>
              </p:cNvSpPr>
              <p:nvPr/>
            </p:nvSpPr>
            <p:spPr bwMode="auto">
              <a:xfrm>
                <a:off x="654" y="189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4" name="Line 82"/>
              <p:cNvSpPr>
                <a:spLocks noChangeShapeType="1"/>
              </p:cNvSpPr>
              <p:nvPr/>
            </p:nvSpPr>
            <p:spPr bwMode="auto">
              <a:xfrm>
                <a:off x="686" y="225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5" name="Oval 83"/>
              <p:cNvSpPr>
                <a:spLocks noChangeArrowheads="1"/>
              </p:cNvSpPr>
              <p:nvPr/>
            </p:nvSpPr>
            <p:spPr bwMode="auto">
              <a:xfrm>
                <a:off x="652" y="202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6" name="Oval 84"/>
              <p:cNvSpPr>
                <a:spLocks noChangeArrowheads="1"/>
              </p:cNvSpPr>
              <p:nvPr/>
            </p:nvSpPr>
            <p:spPr bwMode="auto">
              <a:xfrm>
                <a:off x="652" y="217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7" name="Line 85"/>
              <p:cNvSpPr>
                <a:spLocks noChangeShapeType="1"/>
              </p:cNvSpPr>
              <p:nvPr/>
            </p:nvSpPr>
            <p:spPr bwMode="auto">
              <a:xfrm>
                <a:off x="794" y="1781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8" name="Oval 86"/>
              <p:cNvSpPr>
                <a:spLocks noChangeArrowheads="1"/>
              </p:cNvSpPr>
              <p:nvPr/>
            </p:nvSpPr>
            <p:spPr bwMode="auto">
              <a:xfrm>
                <a:off x="765" y="1746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29" name="Oval 87"/>
              <p:cNvSpPr>
                <a:spLocks noChangeArrowheads="1"/>
              </p:cNvSpPr>
              <p:nvPr/>
            </p:nvSpPr>
            <p:spPr bwMode="auto">
              <a:xfrm>
                <a:off x="762" y="1893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0" name="Line 88"/>
              <p:cNvSpPr>
                <a:spLocks noChangeShapeType="1"/>
              </p:cNvSpPr>
              <p:nvPr/>
            </p:nvSpPr>
            <p:spPr bwMode="auto">
              <a:xfrm>
                <a:off x="794" y="226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1" name="Oval 89"/>
              <p:cNvSpPr>
                <a:spLocks noChangeArrowheads="1"/>
              </p:cNvSpPr>
              <p:nvPr/>
            </p:nvSpPr>
            <p:spPr bwMode="auto">
              <a:xfrm>
                <a:off x="760" y="2175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2" name="Line 90"/>
              <p:cNvSpPr>
                <a:spLocks noChangeShapeType="1"/>
              </p:cNvSpPr>
              <p:nvPr/>
            </p:nvSpPr>
            <p:spPr bwMode="auto">
              <a:xfrm>
                <a:off x="1646" y="1781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3" name="Line 91"/>
              <p:cNvSpPr>
                <a:spLocks noChangeShapeType="1"/>
              </p:cNvSpPr>
              <p:nvPr/>
            </p:nvSpPr>
            <p:spPr bwMode="auto">
              <a:xfrm>
                <a:off x="1646" y="226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4" name="Oval 92"/>
              <p:cNvSpPr>
                <a:spLocks noChangeArrowheads="1"/>
              </p:cNvSpPr>
              <p:nvPr/>
            </p:nvSpPr>
            <p:spPr bwMode="auto">
              <a:xfrm>
                <a:off x="1612" y="2034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5" name="Oval 93"/>
              <p:cNvSpPr>
                <a:spLocks noChangeArrowheads="1"/>
              </p:cNvSpPr>
              <p:nvPr/>
            </p:nvSpPr>
            <p:spPr bwMode="auto">
              <a:xfrm>
                <a:off x="1612" y="217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6" name="Line 94"/>
              <p:cNvSpPr>
                <a:spLocks noChangeShapeType="1"/>
              </p:cNvSpPr>
              <p:nvPr/>
            </p:nvSpPr>
            <p:spPr bwMode="auto">
              <a:xfrm>
                <a:off x="1754" y="1782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7" name="Oval 95"/>
              <p:cNvSpPr>
                <a:spLocks noChangeArrowheads="1"/>
              </p:cNvSpPr>
              <p:nvPr/>
            </p:nvSpPr>
            <p:spPr bwMode="auto">
              <a:xfrm>
                <a:off x="1722" y="175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8" name="Line 96"/>
              <p:cNvSpPr>
                <a:spLocks noChangeShapeType="1"/>
              </p:cNvSpPr>
              <p:nvPr/>
            </p:nvSpPr>
            <p:spPr bwMode="auto">
              <a:xfrm>
                <a:off x="1754" y="226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9" name="Oval 97"/>
              <p:cNvSpPr>
                <a:spLocks noChangeArrowheads="1"/>
              </p:cNvSpPr>
              <p:nvPr/>
            </p:nvSpPr>
            <p:spPr bwMode="auto">
              <a:xfrm>
                <a:off x="1720" y="2035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0" name="Line 98"/>
              <p:cNvSpPr>
                <a:spLocks noChangeShapeType="1"/>
              </p:cNvSpPr>
              <p:nvPr/>
            </p:nvSpPr>
            <p:spPr bwMode="auto">
              <a:xfrm>
                <a:off x="2618" y="1782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1" name="Oval 99"/>
              <p:cNvSpPr>
                <a:spLocks noChangeArrowheads="1"/>
              </p:cNvSpPr>
              <p:nvPr/>
            </p:nvSpPr>
            <p:spPr bwMode="auto">
              <a:xfrm>
                <a:off x="2586" y="1747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2" name="Oval 100"/>
              <p:cNvSpPr>
                <a:spLocks noChangeArrowheads="1"/>
              </p:cNvSpPr>
              <p:nvPr/>
            </p:nvSpPr>
            <p:spPr bwMode="auto">
              <a:xfrm>
                <a:off x="2586" y="1891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3" name="Line 101"/>
              <p:cNvSpPr>
                <a:spLocks noChangeShapeType="1"/>
              </p:cNvSpPr>
              <p:nvPr/>
            </p:nvSpPr>
            <p:spPr bwMode="auto">
              <a:xfrm>
                <a:off x="2618" y="226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4" name="Oval 102"/>
              <p:cNvSpPr>
                <a:spLocks noChangeArrowheads="1"/>
              </p:cNvSpPr>
              <p:nvPr/>
            </p:nvSpPr>
            <p:spPr bwMode="auto">
              <a:xfrm>
                <a:off x="2584" y="2035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5" name="Oval 103"/>
              <p:cNvSpPr>
                <a:spLocks noChangeArrowheads="1"/>
              </p:cNvSpPr>
              <p:nvPr/>
            </p:nvSpPr>
            <p:spPr bwMode="auto">
              <a:xfrm>
                <a:off x="2584" y="2179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6" name="Line 104"/>
              <p:cNvSpPr>
                <a:spLocks noChangeShapeType="1"/>
              </p:cNvSpPr>
              <p:nvPr/>
            </p:nvSpPr>
            <p:spPr bwMode="auto">
              <a:xfrm>
                <a:off x="2737" y="1781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7" name="Oval 105"/>
              <p:cNvSpPr>
                <a:spLocks noChangeArrowheads="1"/>
              </p:cNvSpPr>
              <p:nvPr/>
            </p:nvSpPr>
            <p:spPr bwMode="auto">
              <a:xfrm>
                <a:off x="2705" y="1749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8" name="Oval 106"/>
              <p:cNvSpPr>
                <a:spLocks noChangeArrowheads="1"/>
              </p:cNvSpPr>
              <p:nvPr/>
            </p:nvSpPr>
            <p:spPr bwMode="auto">
              <a:xfrm>
                <a:off x="2705" y="189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49" name="Line 107"/>
              <p:cNvSpPr>
                <a:spLocks noChangeShapeType="1"/>
              </p:cNvSpPr>
              <p:nvPr/>
            </p:nvSpPr>
            <p:spPr bwMode="auto">
              <a:xfrm>
                <a:off x="2737" y="226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0" name="Oval 108"/>
              <p:cNvSpPr>
                <a:spLocks noChangeArrowheads="1"/>
              </p:cNvSpPr>
              <p:nvPr/>
            </p:nvSpPr>
            <p:spPr bwMode="auto">
              <a:xfrm>
                <a:off x="2703" y="2034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1" name="Oval 109"/>
              <p:cNvSpPr>
                <a:spLocks noChangeArrowheads="1"/>
              </p:cNvSpPr>
              <p:nvPr/>
            </p:nvSpPr>
            <p:spPr bwMode="auto">
              <a:xfrm>
                <a:off x="2703" y="217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2" name="Line 110"/>
              <p:cNvSpPr>
                <a:spLocks noChangeShapeType="1"/>
              </p:cNvSpPr>
              <p:nvPr/>
            </p:nvSpPr>
            <p:spPr bwMode="auto">
              <a:xfrm>
                <a:off x="3580" y="1781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3" name="Oval 111"/>
              <p:cNvSpPr>
                <a:spLocks noChangeArrowheads="1"/>
              </p:cNvSpPr>
              <p:nvPr/>
            </p:nvSpPr>
            <p:spPr bwMode="auto">
              <a:xfrm>
                <a:off x="3548" y="1749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4" name="Oval 112"/>
              <p:cNvSpPr>
                <a:spLocks noChangeArrowheads="1"/>
              </p:cNvSpPr>
              <p:nvPr/>
            </p:nvSpPr>
            <p:spPr bwMode="auto">
              <a:xfrm>
                <a:off x="3548" y="1893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5" name="Line 113"/>
              <p:cNvSpPr>
                <a:spLocks noChangeShapeType="1"/>
              </p:cNvSpPr>
              <p:nvPr/>
            </p:nvSpPr>
            <p:spPr bwMode="auto">
              <a:xfrm>
                <a:off x="3580" y="226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6" name="Oval 114"/>
              <p:cNvSpPr>
                <a:spLocks noChangeArrowheads="1"/>
              </p:cNvSpPr>
              <p:nvPr/>
            </p:nvSpPr>
            <p:spPr bwMode="auto">
              <a:xfrm>
                <a:off x="3540" y="2034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7" name="Oval 115"/>
              <p:cNvSpPr>
                <a:spLocks noChangeArrowheads="1"/>
              </p:cNvSpPr>
              <p:nvPr/>
            </p:nvSpPr>
            <p:spPr bwMode="auto">
              <a:xfrm>
                <a:off x="3540" y="217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8" name="Line 116"/>
              <p:cNvSpPr>
                <a:spLocks noChangeShapeType="1"/>
              </p:cNvSpPr>
              <p:nvPr/>
            </p:nvSpPr>
            <p:spPr bwMode="auto">
              <a:xfrm flipV="1">
                <a:off x="930" y="1490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59" name="Line 117"/>
              <p:cNvSpPr>
                <a:spLocks noChangeShapeType="1"/>
              </p:cNvSpPr>
              <p:nvPr/>
            </p:nvSpPr>
            <p:spPr bwMode="auto">
              <a:xfrm flipV="1">
                <a:off x="930" y="154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0" name="Oval 118"/>
              <p:cNvSpPr>
                <a:spLocks noChangeArrowheads="1"/>
              </p:cNvSpPr>
              <p:nvPr/>
            </p:nvSpPr>
            <p:spPr bwMode="auto">
              <a:xfrm>
                <a:off x="894" y="1894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1" name="Oval 119"/>
              <p:cNvSpPr>
                <a:spLocks noChangeArrowheads="1"/>
              </p:cNvSpPr>
              <p:nvPr/>
            </p:nvSpPr>
            <p:spPr bwMode="auto">
              <a:xfrm>
                <a:off x="894" y="203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2" name="Oval 120"/>
              <p:cNvSpPr>
                <a:spLocks noChangeArrowheads="1"/>
              </p:cNvSpPr>
              <p:nvPr/>
            </p:nvSpPr>
            <p:spPr bwMode="auto">
              <a:xfrm>
                <a:off x="894" y="218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3" name="Line 121"/>
              <p:cNvSpPr>
                <a:spLocks noChangeShapeType="1"/>
              </p:cNvSpPr>
              <p:nvPr/>
            </p:nvSpPr>
            <p:spPr bwMode="auto">
              <a:xfrm flipV="1">
                <a:off x="1049" y="1490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4" name="Line 122"/>
              <p:cNvSpPr>
                <a:spLocks noChangeShapeType="1"/>
              </p:cNvSpPr>
              <p:nvPr/>
            </p:nvSpPr>
            <p:spPr bwMode="auto">
              <a:xfrm flipV="1">
                <a:off x="1049" y="154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5" name="Oval 123"/>
              <p:cNvSpPr>
                <a:spLocks noChangeArrowheads="1"/>
              </p:cNvSpPr>
              <p:nvPr/>
            </p:nvSpPr>
            <p:spPr bwMode="auto">
              <a:xfrm>
                <a:off x="1012" y="175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6" name="Oval 124"/>
              <p:cNvSpPr>
                <a:spLocks noChangeArrowheads="1"/>
              </p:cNvSpPr>
              <p:nvPr/>
            </p:nvSpPr>
            <p:spPr bwMode="auto">
              <a:xfrm>
                <a:off x="1012" y="1894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7" name="Oval 125"/>
              <p:cNvSpPr>
                <a:spLocks noChangeArrowheads="1"/>
              </p:cNvSpPr>
              <p:nvPr/>
            </p:nvSpPr>
            <p:spPr bwMode="auto">
              <a:xfrm>
                <a:off x="1012" y="218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8" name="Line 126"/>
              <p:cNvSpPr>
                <a:spLocks noChangeShapeType="1"/>
              </p:cNvSpPr>
              <p:nvPr/>
            </p:nvSpPr>
            <p:spPr bwMode="auto">
              <a:xfrm flipV="1">
                <a:off x="1884" y="1492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69" name="Line 127"/>
              <p:cNvSpPr>
                <a:spLocks noChangeShapeType="1"/>
              </p:cNvSpPr>
              <p:nvPr/>
            </p:nvSpPr>
            <p:spPr bwMode="auto">
              <a:xfrm flipV="1">
                <a:off x="1884" y="1540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0" name="Oval 128"/>
              <p:cNvSpPr>
                <a:spLocks noChangeArrowheads="1"/>
              </p:cNvSpPr>
              <p:nvPr/>
            </p:nvSpPr>
            <p:spPr bwMode="auto">
              <a:xfrm>
                <a:off x="1846" y="189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1" name="Oval 129"/>
              <p:cNvSpPr>
                <a:spLocks noChangeArrowheads="1"/>
              </p:cNvSpPr>
              <p:nvPr/>
            </p:nvSpPr>
            <p:spPr bwMode="auto">
              <a:xfrm>
                <a:off x="1846" y="217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2" name="Line 130"/>
              <p:cNvSpPr>
                <a:spLocks noChangeShapeType="1"/>
              </p:cNvSpPr>
              <p:nvPr/>
            </p:nvSpPr>
            <p:spPr bwMode="auto">
              <a:xfrm flipV="1">
                <a:off x="2001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3" name="Line 131"/>
              <p:cNvSpPr>
                <a:spLocks noChangeShapeType="1"/>
              </p:cNvSpPr>
              <p:nvPr/>
            </p:nvSpPr>
            <p:spPr bwMode="auto">
              <a:xfrm flipV="1">
                <a:off x="2001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4" name="Oval 132"/>
              <p:cNvSpPr>
                <a:spLocks noChangeArrowheads="1"/>
              </p:cNvSpPr>
              <p:nvPr/>
            </p:nvSpPr>
            <p:spPr bwMode="auto">
              <a:xfrm>
                <a:off x="1964" y="189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5" name="Oval 133"/>
              <p:cNvSpPr>
                <a:spLocks noChangeArrowheads="1"/>
              </p:cNvSpPr>
              <p:nvPr/>
            </p:nvSpPr>
            <p:spPr bwMode="auto">
              <a:xfrm>
                <a:off x="1964" y="218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6" name="Line 134"/>
              <p:cNvSpPr>
                <a:spLocks noChangeShapeType="1"/>
              </p:cNvSpPr>
              <p:nvPr/>
            </p:nvSpPr>
            <p:spPr bwMode="auto">
              <a:xfrm flipV="1">
                <a:off x="3009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7" name="Line 135"/>
              <p:cNvSpPr>
                <a:spLocks noChangeShapeType="1"/>
              </p:cNvSpPr>
              <p:nvPr/>
            </p:nvSpPr>
            <p:spPr bwMode="auto">
              <a:xfrm flipV="1">
                <a:off x="3009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8" name="Oval 136"/>
              <p:cNvSpPr>
                <a:spLocks noChangeArrowheads="1"/>
              </p:cNvSpPr>
              <p:nvPr/>
            </p:nvSpPr>
            <p:spPr bwMode="auto">
              <a:xfrm>
                <a:off x="2978" y="174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79" name="Oval 137"/>
              <p:cNvSpPr>
                <a:spLocks noChangeArrowheads="1"/>
              </p:cNvSpPr>
              <p:nvPr/>
            </p:nvSpPr>
            <p:spPr bwMode="auto">
              <a:xfrm>
                <a:off x="2978" y="189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0" name="Line 138"/>
              <p:cNvSpPr>
                <a:spLocks noChangeShapeType="1"/>
              </p:cNvSpPr>
              <p:nvPr/>
            </p:nvSpPr>
            <p:spPr bwMode="auto">
              <a:xfrm flipV="1">
                <a:off x="3153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1" name="Line 139"/>
              <p:cNvSpPr>
                <a:spLocks noChangeShapeType="1"/>
              </p:cNvSpPr>
              <p:nvPr/>
            </p:nvSpPr>
            <p:spPr bwMode="auto">
              <a:xfrm flipV="1">
                <a:off x="3153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2" name="Oval 140"/>
              <p:cNvSpPr>
                <a:spLocks noChangeArrowheads="1"/>
              </p:cNvSpPr>
              <p:nvPr/>
            </p:nvSpPr>
            <p:spPr bwMode="auto">
              <a:xfrm>
                <a:off x="3122" y="189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3" name="Oval 141"/>
              <p:cNvSpPr>
                <a:spLocks noChangeArrowheads="1"/>
              </p:cNvSpPr>
              <p:nvPr/>
            </p:nvSpPr>
            <p:spPr bwMode="auto">
              <a:xfrm>
                <a:off x="3119" y="2036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4" name="Line 142"/>
              <p:cNvSpPr>
                <a:spLocks noChangeShapeType="1"/>
              </p:cNvSpPr>
              <p:nvPr/>
            </p:nvSpPr>
            <p:spPr bwMode="auto">
              <a:xfrm flipV="1">
                <a:off x="5025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5" name="Line 143"/>
              <p:cNvSpPr>
                <a:spLocks noChangeShapeType="1"/>
              </p:cNvSpPr>
              <p:nvPr/>
            </p:nvSpPr>
            <p:spPr bwMode="auto">
              <a:xfrm flipV="1">
                <a:off x="5025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6" name="Oval 144"/>
              <p:cNvSpPr>
                <a:spLocks noChangeArrowheads="1"/>
              </p:cNvSpPr>
              <p:nvPr/>
            </p:nvSpPr>
            <p:spPr bwMode="auto">
              <a:xfrm>
                <a:off x="4988" y="174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7" name="Oval 145"/>
              <p:cNvSpPr>
                <a:spLocks noChangeArrowheads="1"/>
              </p:cNvSpPr>
              <p:nvPr/>
            </p:nvSpPr>
            <p:spPr bwMode="auto">
              <a:xfrm>
                <a:off x="4988" y="189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8" name="Oval 146"/>
              <p:cNvSpPr>
                <a:spLocks noChangeArrowheads="1"/>
              </p:cNvSpPr>
              <p:nvPr/>
            </p:nvSpPr>
            <p:spPr bwMode="auto">
              <a:xfrm>
                <a:off x="4988" y="218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89" name="Line 147"/>
              <p:cNvSpPr>
                <a:spLocks noChangeShapeType="1"/>
              </p:cNvSpPr>
              <p:nvPr/>
            </p:nvSpPr>
            <p:spPr bwMode="auto">
              <a:xfrm flipV="1">
                <a:off x="4881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0" name="Line 148"/>
              <p:cNvSpPr>
                <a:spLocks noChangeShapeType="1"/>
              </p:cNvSpPr>
              <p:nvPr/>
            </p:nvSpPr>
            <p:spPr bwMode="auto">
              <a:xfrm flipV="1">
                <a:off x="4881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1" name="Oval 149"/>
              <p:cNvSpPr>
                <a:spLocks noChangeArrowheads="1"/>
              </p:cNvSpPr>
              <p:nvPr/>
            </p:nvSpPr>
            <p:spPr bwMode="auto">
              <a:xfrm>
                <a:off x="4844" y="174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2" name="Oval 150"/>
              <p:cNvSpPr>
                <a:spLocks noChangeArrowheads="1"/>
              </p:cNvSpPr>
              <p:nvPr/>
            </p:nvSpPr>
            <p:spPr bwMode="auto">
              <a:xfrm>
                <a:off x="4844" y="2036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3" name="Line 151"/>
              <p:cNvSpPr>
                <a:spLocks noChangeShapeType="1"/>
              </p:cNvSpPr>
              <p:nvPr/>
            </p:nvSpPr>
            <p:spPr bwMode="auto">
              <a:xfrm flipV="1">
                <a:off x="3969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4" name="Line 152"/>
              <p:cNvSpPr>
                <a:spLocks noChangeShapeType="1"/>
              </p:cNvSpPr>
              <p:nvPr/>
            </p:nvSpPr>
            <p:spPr bwMode="auto">
              <a:xfrm flipV="1">
                <a:off x="3969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5" name="Oval 153"/>
              <p:cNvSpPr>
                <a:spLocks noChangeArrowheads="1"/>
              </p:cNvSpPr>
              <p:nvPr/>
            </p:nvSpPr>
            <p:spPr bwMode="auto">
              <a:xfrm>
                <a:off x="3932" y="174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6" name="Oval 154"/>
              <p:cNvSpPr>
                <a:spLocks noChangeArrowheads="1"/>
              </p:cNvSpPr>
              <p:nvPr/>
            </p:nvSpPr>
            <p:spPr bwMode="auto">
              <a:xfrm>
                <a:off x="3932" y="2036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7" name="Oval 155"/>
              <p:cNvSpPr>
                <a:spLocks noChangeArrowheads="1"/>
              </p:cNvSpPr>
              <p:nvPr/>
            </p:nvSpPr>
            <p:spPr bwMode="auto">
              <a:xfrm>
                <a:off x="3932" y="218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8" name="Line 156"/>
              <p:cNvSpPr>
                <a:spLocks noChangeShapeType="1"/>
              </p:cNvSpPr>
              <p:nvPr/>
            </p:nvSpPr>
            <p:spPr bwMode="auto">
              <a:xfrm flipV="1">
                <a:off x="4113" y="1494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99" name="Line 157"/>
              <p:cNvSpPr>
                <a:spLocks noChangeShapeType="1"/>
              </p:cNvSpPr>
              <p:nvPr/>
            </p:nvSpPr>
            <p:spPr bwMode="auto">
              <a:xfrm flipV="1">
                <a:off x="4113" y="154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0" name="Oval 158"/>
              <p:cNvSpPr>
                <a:spLocks noChangeArrowheads="1"/>
              </p:cNvSpPr>
              <p:nvPr/>
            </p:nvSpPr>
            <p:spPr bwMode="auto">
              <a:xfrm>
                <a:off x="4076" y="1748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1" name="Oval 159"/>
              <p:cNvSpPr>
                <a:spLocks noChangeArrowheads="1"/>
              </p:cNvSpPr>
              <p:nvPr/>
            </p:nvSpPr>
            <p:spPr bwMode="auto">
              <a:xfrm>
                <a:off x="4076" y="1892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2" name="Oval 160"/>
              <p:cNvSpPr>
                <a:spLocks noChangeArrowheads="1"/>
              </p:cNvSpPr>
              <p:nvPr/>
            </p:nvSpPr>
            <p:spPr bwMode="auto">
              <a:xfrm>
                <a:off x="4076" y="218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3" name="Oval 161"/>
              <p:cNvSpPr>
                <a:spLocks noChangeArrowheads="1"/>
              </p:cNvSpPr>
              <p:nvPr/>
            </p:nvSpPr>
            <p:spPr bwMode="auto">
              <a:xfrm>
                <a:off x="3688" y="1747"/>
                <a:ext cx="64" cy="64"/>
              </a:xfrm>
              <a:prstGeom prst="ellipse">
                <a:avLst/>
              </a:prstGeom>
              <a:solidFill>
                <a:schemeClr val="hlink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4" name="Oval 162"/>
              <p:cNvSpPr>
                <a:spLocks noChangeArrowheads="1"/>
              </p:cNvSpPr>
              <p:nvPr/>
            </p:nvSpPr>
            <p:spPr bwMode="auto">
              <a:xfrm>
                <a:off x="3686" y="1879"/>
                <a:ext cx="64" cy="64"/>
              </a:xfrm>
              <a:prstGeom prst="ellipse">
                <a:avLst/>
              </a:prstGeom>
              <a:solidFill>
                <a:schemeClr val="hlink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5" name="Oval 163"/>
              <p:cNvSpPr>
                <a:spLocks noChangeArrowheads="1"/>
              </p:cNvSpPr>
              <p:nvPr/>
            </p:nvSpPr>
            <p:spPr bwMode="auto">
              <a:xfrm>
                <a:off x="3688" y="2029"/>
                <a:ext cx="64" cy="64"/>
              </a:xfrm>
              <a:prstGeom prst="ellipse">
                <a:avLst/>
              </a:prstGeom>
              <a:solidFill>
                <a:schemeClr val="hlink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6" name="Oval 164"/>
              <p:cNvSpPr>
                <a:spLocks noChangeArrowheads="1"/>
              </p:cNvSpPr>
              <p:nvPr/>
            </p:nvSpPr>
            <p:spPr bwMode="auto">
              <a:xfrm>
                <a:off x="3688" y="2167"/>
                <a:ext cx="64" cy="64"/>
              </a:xfrm>
              <a:prstGeom prst="ellipse">
                <a:avLst/>
              </a:prstGeom>
              <a:solidFill>
                <a:schemeClr val="hlink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7" name="Oval 165"/>
              <p:cNvSpPr>
                <a:spLocks noChangeArrowheads="1"/>
              </p:cNvSpPr>
              <p:nvPr/>
            </p:nvSpPr>
            <p:spPr bwMode="auto">
              <a:xfrm>
                <a:off x="2975" y="2180"/>
                <a:ext cx="64" cy="64"/>
              </a:xfrm>
              <a:prstGeom prst="ellipse">
                <a:avLst/>
              </a:prstGeom>
              <a:solidFill>
                <a:schemeClr val="bg2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808" name="Oval 166"/>
              <p:cNvSpPr>
                <a:spLocks noChangeArrowheads="1"/>
              </p:cNvSpPr>
              <p:nvPr/>
            </p:nvSpPr>
            <p:spPr bwMode="auto">
              <a:xfrm>
                <a:off x="636" y="1758"/>
                <a:ext cx="164" cy="409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809" name="Freeform 167"/>
              <p:cNvSpPr>
                <a:spLocks/>
              </p:cNvSpPr>
              <p:nvPr/>
            </p:nvSpPr>
            <p:spPr bwMode="auto">
              <a:xfrm>
                <a:off x="158" y="1776"/>
                <a:ext cx="386" cy="295"/>
              </a:xfrm>
              <a:custGeom>
                <a:avLst/>
                <a:gdLst>
                  <a:gd name="T0" fmla="*/ 48 w 336"/>
                  <a:gd name="T1" fmla="*/ 0 h 192"/>
                  <a:gd name="T2" fmla="*/ 48 w 336"/>
                  <a:gd name="T3" fmla="*/ 144 h 192"/>
                  <a:gd name="T4" fmla="*/ 336 w 336"/>
                  <a:gd name="T5" fmla="*/ 192 h 192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192"/>
                  <a:gd name="T11" fmla="*/ 336 w 336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192">
                    <a:moveTo>
                      <a:pt x="48" y="0"/>
                    </a:moveTo>
                    <a:cubicBezTo>
                      <a:pt x="24" y="56"/>
                      <a:pt x="0" y="112"/>
                      <a:pt x="48" y="144"/>
                    </a:cubicBezTo>
                    <a:cubicBezTo>
                      <a:pt x="96" y="176"/>
                      <a:pt x="216" y="184"/>
                      <a:pt x="336" y="192"/>
                    </a:cubicBezTo>
                  </a:path>
                </a:pathLst>
              </a:custGeom>
              <a:noFill/>
              <a:ln w="38100" cap="rnd" cmpd="sng">
                <a:solidFill>
                  <a:srgbClr val="003399"/>
                </a:solidFill>
                <a:prstDash val="sysDot"/>
                <a:round/>
                <a:headEnd type="none" w="med" len="med"/>
                <a:tailEnd type="arrow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9641" name="Line 168"/>
            <p:cNvSpPr>
              <a:spLocks noChangeShapeType="1"/>
            </p:cNvSpPr>
            <p:nvPr/>
          </p:nvSpPr>
          <p:spPr bwMode="auto">
            <a:xfrm flipV="1">
              <a:off x="7772400" y="5410200"/>
              <a:ext cx="0" cy="4572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Line 169"/>
            <p:cNvSpPr>
              <a:spLocks noChangeShapeType="1"/>
            </p:cNvSpPr>
            <p:nvPr/>
          </p:nvSpPr>
          <p:spPr bwMode="auto">
            <a:xfrm flipV="1">
              <a:off x="4572000" y="1752600"/>
              <a:ext cx="0" cy="381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3" name="Line 170"/>
            <p:cNvSpPr>
              <a:spLocks noChangeShapeType="1"/>
            </p:cNvSpPr>
            <p:nvPr/>
          </p:nvSpPr>
          <p:spPr bwMode="auto">
            <a:xfrm flipV="1">
              <a:off x="2971800" y="1752600"/>
              <a:ext cx="0" cy="381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4" name="Line 171"/>
            <p:cNvSpPr>
              <a:spLocks noChangeShapeType="1"/>
            </p:cNvSpPr>
            <p:nvPr/>
          </p:nvSpPr>
          <p:spPr bwMode="auto">
            <a:xfrm>
              <a:off x="3276600" y="1752600"/>
              <a:ext cx="0" cy="381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5" name="Line 172"/>
            <p:cNvSpPr>
              <a:spLocks noChangeShapeType="1"/>
            </p:cNvSpPr>
            <p:nvPr/>
          </p:nvSpPr>
          <p:spPr bwMode="auto">
            <a:xfrm>
              <a:off x="4800600" y="1752600"/>
              <a:ext cx="0" cy="381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Rectangle 173"/>
            <p:cNvSpPr>
              <a:spLocks noChangeArrowheads="1"/>
            </p:cNvSpPr>
            <p:nvPr/>
          </p:nvSpPr>
          <p:spPr bwMode="auto">
            <a:xfrm>
              <a:off x="2514600" y="1258888"/>
              <a:ext cx="7391400" cy="469900"/>
            </a:xfrm>
            <a:prstGeom prst="rect">
              <a:avLst/>
            </a:prstGeom>
            <a:solidFill>
              <a:srgbClr val="EFDF67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1" lang="en-US">
                  <a:solidFill>
                    <a:schemeClr val="bg2"/>
                  </a:solidFill>
                  <a:latin typeface="Arial" charset="0"/>
                </a:rPr>
                <a:t>Data Memory</a:t>
              </a:r>
            </a:p>
          </p:txBody>
        </p:sp>
        <p:sp>
          <p:nvSpPr>
            <p:cNvPr id="69647" name="Rectangle 174"/>
            <p:cNvSpPr>
              <a:spLocks noChangeArrowheads="1"/>
            </p:cNvSpPr>
            <p:nvPr/>
          </p:nvSpPr>
          <p:spPr bwMode="auto">
            <a:xfrm>
              <a:off x="2514600" y="5867400"/>
              <a:ext cx="7391400" cy="469900"/>
            </a:xfrm>
            <a:prstGeom prst="rect">
              <a:avLst/>
            </a:prstGeom>
            <a:solidFill>
              <a:srgbClr val="EFDF67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1" lang="en-US">
                  <a:solidFill>
                    <a:schemeClr val="bg2"/>
                  </a:solidFill>
                  <a:latin typeface="Arial" charset="0"/>
                </a:rPr>
                <a:t>Instruction Memory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944B0FC-ED7E-4688-9EF3-31A31042DC1F}"/>
              </a:ext>
            </a:extLst>
          </p:cNvPr>
          <p:cNvSpPr txBox="1"/>
          <p:nvPr/>
        </p:nvSpPr>
        <p:spPr>
          <a:xfrm>
            <a:off x="611337" y="6443621"/>
            <a:ext cx="8755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Note: TTAs have a lot in common with the Blocks CGRA from Lab 1</a:t>
            </a:r>
            <a:endParaRPr lang="nl-NL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TTA hardware characteristics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Modular: building blocks easy to reuse</a:t>
            </a:r>
          </a:p>
          <a:p>
            <a:pPr>
              <a:lnSpc>
                <a:spcPct val="90000"/>
              </a:lnSpc>
            </a:pPr>
            <a:r>
              <a:rPr lang="en-US"/>
              <a:t>Very flexible and scalable</a:t>
            </a:r>
          </a:p>
          <a:p>
            <a:pPr lvl="1">
              <a:lnSpc>
                <a:spcPct val="90000"/>
              </a:lnSpc>
            </a:pPr>
            <a:r>
              <a:rPr lang="en-US"/>
              <a:t>easy inclusion of Special Function Units (SFUs)</a:t>
            </a:r>
          </a:p>
          <a:p>
            <a:pPr>
              <a:lnSpc>
                <a:spcPct val="90000"/>
              </a:lnSpc>
            </a:pPr>
            <a:r>
              <a:rPr lang="en-US"/>
              <a:t>Very low complexity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&gt; 50% reduction on # register ports</a:t>
            </a:r>
          </a:p>
          <a:p>
            <a:pPr lvl="1">
              <a:lnSpc>
                <a:spcPct val="90000"/>
              </a:lnSpc>
            </a:pPr>
            <a:r>
              <a:rPr lang="en-US"/>
              <a:t>reduced bypass complexity (no associative matching)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up to 80 % reduction in bypass connectivity</a:t>
            </a:r>
          </a:p>
          <a:p>
            <a:pPr lvl="1">
              <a:lnSpc>
                <a:spcPct val="90000"/>
              </a:lnSpc>
            </a:pPr>
            <a:r>
              <a:rPr lang="en-US"/>
              <a:t>trivial decoding</a:t>
            </a:r>
          </a:p>
          <a:p>
            <a:pPr lvl="1">
              <a:lnSpc>
                <a:spcPct val="90000"/>
              </a:lnSpc>
            </a:pPr>
            <a:r>
              <a:rPr lang="en-US"/>
              <a:t>reduced register pressure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easy register file partitioning (a single port is enough!)</a:t>
            </a:r>
          </a:p>
        </p:txBody>
      </p:sp>
      <p:sp>
        <p:nvSpPr>
          <p:cNvPr id="706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7CDB1A3-F151-401C-BAB2-0FAD64511281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52CDA-8797-49C9-B92A-89A8B103231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68962" name="Picture 2" descr="Lego Learning: The Building Blocks of Data Visualization | The TIBCO Blog">
            <a:extLst>
              <a:ext uri="{FF2B5EF4-FFF2-40B4-BE49-F238E27FC236}">
                <a16:creationId xmlns:a16="http://schemas.microsoft.com/office/drawing/2014/main" id="{6B6292E0-B125-4BE3-B26E-853CB7C6B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253891"/>
            <a:ext cx="3636404" cy="21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TTA software characteristics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7AA11-A125-44C9-84B5-42E00AD040D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4" name="Oval 2"/>
          <p:cNvSpPr>
            <a:spLocks noChangeArrowheads="1"/>
          </p:cNvSpPr>
          <p:nvPr/>
        </p:nvSpPr>
        <p:spPr bwMode="auto">
          <a:xfrm>
            <a:off x="5977644" y="3505200"/>
            <a:ext cx="4114800" cy="1295400"/>
          </a:xfrm>
          <a:prstGeom prst="ellipse">
            <a:avLst/>
          </a:prstGeom>
          <a:solidFill>
            <a:srgbClr val="EFDF67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5" name="Group 5"/>
          <p:cNvGrpSpPr>
            <a:grpSpLocks/>
          </p:cNvGrpSpPr>
          <p:nvPr/>
        </p:nvGrpSpPr>
        <p:grpSpPr bwMode="auto">
          <a:xfrm>
            <a:off x="6892044" y="1600200"/>
            <a:ext cx="2057400" cy="914400"/>
            <a:chOff x="1920" y="864"/>
            <a:chExt cx="1296" cy="576"/>
          </a:xfrm>
        </p:grpSpPr>
        <p:sp>
          <p:nvSpPr>
            <p:cNvPr id="26" name="Oval 6"/>
            <p:cNvSpPr>
              <a:spLocks noChangeArrowheads="1"/>
            </p:cNvSpPr>
            <p:nvPr/>
          </p:nvSpPr>
          <p:spPr bwMode="auto">
            <a:xfrm>
              <a:off x="1920" y="864"/>
              <a:ext cx="1296" cy="576"/>
            </a:xfrm>
            <a:prstGeom prst="ellipse">
              <a:avLst/>
            </a:prstGeom>
            <a:solidFill>
              <a:srgbClr val="EFDF67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2025" y="1008"/>
              <a:ext cx="1100" cy="26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1" lang="en-US" sz="2200" b="1" i="1">
                  <a:solidFill>
                    <a:srgbClr val="CC6600"/>
                  </a:solidFill>
                </a:rPr>
                <a:t>add r3, r1, r2</a:t>
              </a:r>
              <a:r>
                <a:rPr kumimoji="1" lang="en-US" sz="1600">
                  <a:solidFill>
                    <a:schemeClr val="bg2"/>
                  </a:solidFill>
                </a:rPr>
                <a:t> </a:t>
              </a:r>
            </a:p>
          </p:txBody>
        </p:sp>
      </p:grp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6206244" y="3581400"/>
            <a:ext cx="3273425" cy="1096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vl="1"/>
            <a:r>
              <a:rPr kumimoji="1" lang="en-US" sz="2200" b="1" i="1">
                <a:solidFill>
                  <a:srgbClr val="CC6600"/>
                </a:solidFill>
              </a:rPr>
              <a:t>r1 </a:t>
            </a:r>
            <a:r>
              <a:rPr kumimoji="1" lang="en-US" sz="2200" b="1" i="1">
                <a:solidFill>
                  <a:srgbClr val="CC6600"/>
                </a:solidFill>
                <a:sym typeface="Symbol" pitchFamily="18" charset="2"/>
              </a:rPr>
              <a:t> add.o1; </a:t>
            </a:r>
            <a:r>
              <a:rPr kumimoji="1" lang="en-US" sz="2200" b="1" i="1">
                <a:solidFill>
                  <a:srgbClr val="CC6600"/>
                </a:solidFill>
              </a:rPr>
              <a:t> </a:t>
            </a:r>
          </a:p>
          <a:p>
            <a:pPr lvl="1"/>
            <a:r>
              <a:rPr kumimoji="1" lang="en-US" sz="2200" b="1" i="1">
                <a:solidFill>
                  <a:srgbClr val="CC6600"/>
                </a:solidFill>
              </a:rPr>
              <a:t>	r2</a:t>
            </a:r>
            <a:r>
              <a:rPr kumimoji="1" lang="en-US" sz="2200" b="1" i="1">
                <a:solidFill>
                  <a:srgbClr val="CC6600"/>
                </a:solidFill>
                <a:sym typeface="Symbol" pitchFamily="18" charset="2"/>
              </a:rPr>
              <a:t> add.o2;   </a:t>
            </a:r>
          </a:p>
          <a:p>
            <a:pPr lvl="1"/>
            <a:r>
              <a:rPr kumimoji="1" lang="en-US" sz="2200" b="1" i="1">
                <a:solidFill>
                  <a:srgbClr val="CC6600"/>
                </a:solidFill>
                <a:sym typeface="Symbol" pitchFamily="18" charset="2"/>
              </a:rPr>
              <a:t>		add.r  r3</a:t>
            </a:r>
            <a:endParaRPr kumimoji="1" lang="en-US" sz="1600">
              <a:solidFill>
                <a:schemeClr val="bg2"/>
              </a:solidFill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7730244" y="2667000"/>
            <a:ext cx="485775" cy="685800"/>
          </a:xfrm>
          <a:prstGeom prst="downArrow">
            <a:avLst>
              <a:gd name="adj1" fmla="val 50000"/>
              <a:gd name="adj2" fmla="val 35294"/>
            </a:avLst>
          </a:prstGeom>
          <a:solidFill>
            <a:srgbClr val="FFFFFF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125390"/>
              </p:ext>
            </p:extLst>
          </p:nvPr>
        </p:nvGraphicFramePr>
        <p:xfrm>
          <a:off x="1405644" y="3429000"/>
          <a:ext cx="1431925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31" name="Clip" r:id="rId4" imgW="1857600" imgH="3995640" progId="">
                  <p:embed/>
                </p:oleObj>
              </mc:Choice>
              <mc:Fallback>
                <p:oleObj name="Clip" r:id="rId4" imgW="1857600" imgH="399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644" y="3429000"/>
                        <a:ext cx="1431925" cy="308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2042232" y="1676400"/>
            <a:ext cx="2890837" cy="1387475"/>
          </a:xfrm>
          <a:prstGeom prst="cloudCallout">
            <a:avLst>
              <a:gd name="adj1" fmla="val -49194"/>
              <a:gd name="adj2" fmla="val 83523"/>
            </a:avLst>
          </a:prstGeom>
          <a:solidFill>
            <a:srgbClr val="FFFF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sz="2000" i="1">
                <a:solidFill>
                  <a:schemeClr val="bg2"/>
                </a:solidFill>
              </a:rPr>
              <a:t>That does not</a:t>
            </a:r>
          </a:p>
          <a:p>
            <a:pPr algn="ctr">
              <a:lnSpc>
                <a:spcPct val="90000"/>
              </a:lnSpc>
            </a:pPr>
            <a:r>
              <a:rPr kumimoji="1" lang="en-US" sz="2000" i="1">
                <a:solidFill>
                  <a:schemeClr val="bg2"/>
                </a:solidFill>
              </a:rPr>
              <a:t> look like an</a:t>
            </a:r>
          </a:p>
          <a:p>
            <a:pPr algn="ctr">
              <a:lnSpc>
                <a:spcPct val="90000"/>
              </a:lnSpc>
            </a:pPr>
            <a:r>
              <a:rPr kumimoji="1" lang="en-US" sz="2000" i="1">
                <a:solidFill>
                  <a:schemeClr val="bg2"/>
                </a:solidFill>
              </a:rPr>
              <a:t> improvement !?!</a:t>
            </a:r>
            <a:endParaRPr kumimoji="1" lang="en-US" sz="2000" b="1" i="1">
              <a:solidFill>
                <a:srgbClr val="DA0B06"/>
              </a:solidFill>
            </a:endParaRPr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>
            <a:off x="3767844" y="3886200"/>
            <a:ext cx="1447800" cy="762000"/>
          </a:xfrm>
          <a:custGeom>
            <a:avLst/>
            <a:gdLst>
              <a:gd name="T0" fmla="*/ 0 w 912"/>
              <a:gd name="T1" fmla="*/ 0 h 480"/>
              <a:gd name="T2" fmla="*/ 2147483647 w 912"/>
              <a:gd name="T3" fmla="*/ 0 h 480"/>
              <a:gd name="T4" fmla="*/ 2147483647 w 912"/>
              <a:gd name="T5" fmla="*/ 2147483647 h 480"/>
              <a:gd name="T6" fmla="*/ 2147483647 w 912"/>
              <a:gd name="T7" fmla="*/ 0 h 480"/>
              <a:gd name="T8" fmla="*/ 2147483647 w 912"/>
              <a:gd name="T9" fmla="*/ 0 h 480"/>
              <a:gd name="T10" fmla="*/ 2147483647 w 912"/>
              <a:gd name="T11" fmla="*/ 2147483647 h 480"/>
              <a:gd name="T12" fmla="*/ 2147483647 w 912"/>
              <a:gd name="T13" fmla="*/ 2147483647 h 480"/>
              <a:gd name="T14" fmla="*/ 0 w 912"/>
              <a:gd name="T15" fmla="*/ 0 h 4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12"/>
              <a:gd name="T25" fmla="*/ 0 h 480"/>
              <a:gd name="T26" fmla="*/ 912 w 912"/>
              <a:gd name="T27" fmla="*/ 480 h 4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12" h="480">
                <a:moveTo>
                  <a:pt x="0" y="0"/>
                </a:moveTo>
                <a:lnTo>
                  <a:pt x="336" y="0"/>
                </a:lnTo>
                <a:lnTo>
                  <a:pt x="480" y="192"/>
                </a:lnTo>
                <a:lnTo>
                  <a:pt x="576" y="0"/>
                </a:lnTo>
                <a:lnTo>
                  <a:pt x="912" y="0"/>
                </a:lnTo>
                <a:lnTo>
                  <a:pt x="624" y="480"/>
                </a:lnTo>
                <a:lnTo>
                  <a:pt x="336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4290132" y="4114800"/>
            <a:ext cx="38417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2800">
                <a:solidFill>
                  <a:schemeClr val="bg2"/>
                </a:solidFill>
              </a:rPr>
              <a:t>+</a:t>
            </a:r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4072644" y="3429000"/>
            <a:ext cx="0" cy="457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>
            <a:off x="4910844" y="3429000"/>
            <a:ext cx="0" cy="457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Line 16"/>
          <p:cNvSpPr>
            <a:spLocks noChangeShapeType="1"/>
          </p:cNvSpPr>
          <p:nvPr/>
        </p:nvSpPr>
        <p:spPr bwMode="auto">
          <a:xfrm>
            <a:off x="4529844" y="4648200"/>
            <a:ext cx="0" cy="381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5291844" y="4267200"/>
            <a:ext cx="609600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3932944" y="3810000"/>
            <a:ext cx="438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2000">
                <a:solidFill>
                  <a:schemeClr val="bg2"/>
                </a:solidFill>
              </a:rPr>
              <a:t>o1</a:t>
            </a: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4694944" y="3810000"/>
            <a:ext cx="438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2000">
                <a:solidFill>
                  <a:schemeClr val="bg2"/>
                </a:solidFill>
              </a:rPr>
              <a:t>o2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4399669" y="4343400"/>
            <a:ext cx="2682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1" lang="en-US" sz="2000">
                <a:solidFill>
                  <a:schemeClr val="bg2"/>
                </a:solidFill>
              </a:rPr>
              <a:t>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Introduction, Hazards (short recap)</a:t>
            </a:r>
          </a:p>
          <a:p>
            <a:pPr eaLnBrk="1" hangingPunct="1"/>
            <a:r>
              <a:rPr lang="en-US" dirty="0"/>
              <a:t>Out-Of-Order (</a:t>
            </a:r>
            <a:r>
              <a:rPr lang="en-US" dirty="0" err="1"/>
              <a:t>OoO</a:t>
            </a:r>
            <a:r>
              <a:rPr lang="en-US"/>
              <a:t>) execution </a:t>
            </a:r>
            <a:r>
              <a:rPr lang="en-US" sz="2800" i="1"/>
              <a:t>(H&amp;P sect 3.4 - 3.6) </a:t>
            </a:r>
            <a:endParaRPr lang="en-US" i="1" dirty="0"/>
          </a:p>
          <a:p>
            <a:pPr eaLnBrk="1" hangingPunct="1"/>
            <a:r>
              <a:rPr lang="en-US"/>
              <a:t>Branch prediction </a:t>
            </a:r>
            <a:r>
              <a:rPr lang="en-US" sz="2800" i="1"/>
              <a:t>(H&amp;P sect 3.3+3.9)</a:t>
            </a:r>
          </a:p>
          <a:p>
            <a:pPr eaLnBrk="1" hangingPunct="1"/>
            <a:r>
              <a:rPr lang="en-US"/>
              <a:t>Multiple issue </a:t>
            </a:r>
            <a:r>
              <a:rPr lang="en-US" sz="2800" i="1"/>
              <a:t>(H&amp;P sect 3.7 – 3.8)</a:t>
            </a:r>
          </a:p>
          <a:p>
            <a:pPr lvl="1" eaLnBrk="1" hangingPunct="1"/>
            <a:r>
              <a:rPr lang="en-US" sz="2400"/>
              <a:t>Superscalar</a:t>
            </a:r>
          </a:p>
          <a:p>
            <a:pPr lvl="1" eaLnBrk="1" hangingPunct="1"/>
            <a:r>
              <a:rPr lang="en-US" sz="2400"/>
              <a:t>VLIW &amp; </a:t>
            </a:r>
            <a:r>
              <a:rPr lang="en-US" sz="2400" b="1"/>
              <a:t>EPIC</a:t>
            </a:r>
          </a:p>
          <a:p>
            <a:pPr lvl="1" eaLnBrk="1" hangingPunct="1"/>
            <a:r>
              <a:rPr lang="en-US" sz="2400" b="1"/>
              <a:t>TTA </a:t>
            </a:r>
            <a:r>
              <a:rPr lang="en-US" sz="2400" b="1" i="1"/>
              <a:t>(not in H&amp;P)</a:t>
            </a:r>
            <a:endParaRPr lang="en-US" sz="2400" b="1"/>
          </a:p>
          <a:p>
            <a:pPr eaLnBrk="1" hangingPunct="1"/>
            <a:r>
              <a:rPr lang="en-US" b="1"/>
              <a:t>How </a:t>
            </a:r>
            <a:r>
              <a:rPr lang="en-US" b="1" dirty="0"/>
              <a:t>much </a:t>
            </a:r>
            <a:r>
              <a:rPr lang="en-US" b="1" dirty="0" err="1"/>
              <a:t>ILP</a:t>
            </a:r>
            <a:r>
              <a:rPr lang="en-US" b="1" dirty="0"/>
              <a:t> is </a:t>
            </a:r>
            <a:r>
              <a:rPr lang="en-US" b="1"/>
              <a:t>there?</a:t>
            </a:r>
            <a:endParaRPr lang="en-US" b="1" dirty="0"/>
          </a:p>
          <a:p>
            <a:pPr eaLnBrk="1" hangingPunct="1"/>
            <a:r>
              <a:rPr lang="en-US" b="1"/>
              <a:t>What can the compiler do? </a:t>
            </a:r>
            <a:r>
              <a:rPr lang="en-US" sz="2800" b="1" i="1"/>
              <a:t>(H&amp;P sect 3.2)</a:t>
            </a:r>
            <a:endParaRPr lang="en-US" sz="2800" b="1"/>
          </a:p>
          <a:p>
            <a:pPr eaLnBrk="1" hangingPunct="1"/>
            <a:r>
              <a:rPr lang="en-US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48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/>
              <a:t>Program TTAs</a:t>
            </a:r>
            <a:endParaRPr lang="en-US"/>
          </a:p>
        </p:txBody>
      </p:sp>
      <p:sp>
        <p:nvSpPr>
          <p:cNvPr id="716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8439EA3-A63C-4645-8CEA-7A5A08C3AC58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A0C93E-8CDC-47E3-B0EB-486B73E1094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2460625" y="5783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687" name="Text Box 4"/>
          <p:cNvSpPr txBox="1">
            <a:spLocks noChangeArrowheads="1"/>
          </p:cNvSpPr>
          <p:nvPr/>
        </p:nvSpPr>
        <p:spPr bwMode="auto">
          <a:xfrm>
            <a:off x="520613" y="1018772"/>
            <a:ext cx="48006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How to do data operations 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>
                <a:latin typeface="Arial" charset="0"/>
              </a:rPr>
              <a:t>1. </a:t>
            </a:r>
            <a:r>
              <a:rPr lang="en-US" sz="1600">
                <a:latin typeface="Arial" charset="0"/>
              </a:rPr>
              <a:t>Transport of operands to FU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 </a:t>
            </a:r>
            <a:r>
              <a:rPr lang="en-US" sz="1400">
                <a:latin typeface="Arial" charset="0"/>
              </a:rPr>
              <a:t>Operand move (s)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1400">
                <a:latin typeface="Arial" charset="0"/>
              </a:rPr>
              <a:t> Trigger move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>
                <a:latin typeface="Arial" charset="0"/>
              </a:rPr>
              <a:t>2. </a:t>
            </a:r>
            <a:r>
              <a:rPr lang="en-US" sz="1600">
                <a:latin typeface="Arial" charset="0"/>
              </a:rPr>
              <a:t>Transport of results from FU</a:t>
            </a:r>
            <a:endParaRPr lang="en-US" sz="1800">
              <a:latin typeface="Arial" charset="0"/>
            </a:endParaRP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 </a:t>
            </a:r>
            <a:r>
              <a:rPr lang="en-US" sz="1400">
                <a:latin typeface="Arial" charset="0"/>
              </a:rPr>
              <a:t>Result move (s)</a:t>
            </a:r>
          </a:p>
        </p:txBody>
      </p:sp>
      <p:sp>
        <p:nvSpPr>
          <p:cNvPr id="538629" name="Text Box 5"/>
          <p:cNvSpPr txBox="1">
            <a:spLocks noChangeArrowheads="1"/>
          </p:cNvSpPr>
          <p:nvPr/>
        </p:nvSpPr>
        <p:spPr bwMode="auto">
          <a:xfrm>
            <a:off x="562744" y="5209773"/>
            <a:ext cx="4800600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How to do Control flow 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>
                <a:latin typeface="Arial" charset="0"/>
              </a:rPr>
              <a:t>1. </a:t>
            </a:r>
            <a:r>
              <a:rPr lang="en-US" sz="1600">
                <a:latin typeface="Arial" charset="0"/>
              </a:rPr>
              <a:t>Jumps:		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#jump-address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 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pc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>
                <a:latin typeface="Arial" charset="0"/>
              </a:rPr>
              <a:t>2. </a:t>
            </a:r>
            <a:r>
              <a:rPr lang="en-US" sz="1600">
                <a:latin typeface="Arial" charset="0"/>
              </a:rPr>
              <a:t>Branch:	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#displacement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 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pcd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>
                <a:latin typeface="Arial" charset="0"/>
              </a:rPr>
              <a:t>3. </a:t>
            </a:r>
            <a:r>
              <a:rPr lang="en-US" sz="1600">
                <a:latin typeface="Arial" charset="0"/>
              </a:rPr>
              <a:t>Call:		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pc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 r; #call-address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 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pcd</a:t>
            </a:r>
            <a:endParaRPr lang="en-US" sz="1600">
              <a:latin typeface="Arial" charset="0"/>
            </a:endParaRPr>
          </a:p>
        </p:txBody>
      </p:sp>
      <p:sp>
        <p:nvSpPr>
          <p:cNvPr id="538630" name="Text Box 6"/>
          <p:cNvSpPr txBox="1">
            <a:spLocks noChangeArrowheads="1"/>
          </p:cNvSpPr>
          <p:nvPr/>
        </p:nvSpPr>
        <p:spPr bwMode="auto">
          <a:xfrm>
            <a:off x="562744" y="3228573"/>
            <a:ext cx="5029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Example 	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Add r3,r1,r2</a:t>
            </a:r>
            <a:r>
              <a:rPr lang="en-US" sz="2000">
                <a:latin typeface="Arial" charset="0"/>
              </a:rPr>
              <a:t> 	becomes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r1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 Oint	</a:t>
            </a:r>
            <a:r>
              <a:rPr lang="en-US" sz="1600">
                <a:latin typeface="Arial" charset="0"/>
              </a:rPr>
              <a:t>	// operand move to integer unit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r2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 Tadd</a:t>
            </a:r>
            <a:r>
              <a:rPr lang="en-US" sz="1600">
                <a:latin typeface="Arial" charset="0"/>
              </a:rPr>
              <a:t>	// trigger move to integer unit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latin typeface="Arial" charset="0"/>
              </a:rPr>
              <a:t>………….		// addition operation in progress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Arial" charset="0"/>
              </a:rPr>
              <a:t>Rint </a:t>
            </a:r>
            <a:r>
              <a:rPr lang="en-US" sz="160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1600">
                <a:solidFill>
                  <a:schemeClr val="accent2"/>
                </a:solidFill>
                <a:latin typeface="Arial" charset="0"/>
              </a:rPr>
              <a:t> r3	</a:t>
            </a:r>
            <a:r>
              <a:rPr lang="en-US" sz="1600">
                <a:latin typeface="Arial" charset="0"/>
              </a:rPr>
              <a:t>	// result move from integer unit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41495" y="1219201"/>
            <a:ext cx="5080865" cy="4564062"/>
            <a:chOff x="2880" y="768"/>
            <a:chExt cx="2448" cy="2199"/>
          </a:xfrm>
        </p:grpSpPr>
        <p:sp>
          <p:nvSpPr>
            <p:cNvPr id="71691" name="Rectangle 8"/>
            <p:cNvSpPr>
              <a:spLocks noChangeArrowheads="1"/>
            </p:cNvSpPr>
            <p:nvPr/>
          </p:nvSpPr>
          <p:spPr bwMode="auto">
            <a:xfrm>
              <a:off x="2880" y="960"/>
              <a:ext cx="11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Trigger</a:t>
              </a:r>
            </a:p>
          </p:txBody>
        </p:sp>
        <p:sp>
          <p:nvSpPr>
            <p:cNvPr id="71692" name="Rectangle 9"/>
            <p:cNvSpPr>
              <a:spLocks noChangeArrowheads="1"/>
            </p:cNvSpPr>
            <p:nvPr/>
          </p:nvSpPr>
          <p:spPr bwMode="auto">
            <a:xfrm>
              <a:off x="4224" y="960"/>
              <a:ext cx="11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Operand</a:t>
              </a:r>
            </a:p>
          </p:txBody>
        </p:sp>
        <p:sp>
          <p:nvSpPr>
            <p:cNvPr id="71693" name="Rectangle 10"/>
            <p:cNvSpPr>
              <a:spLocks noChangeArrowheads="1"/>
            </p:cNvSpPr>
            <p:nvPr/>
          </p:nvSpPr>
          <p:spPr bwMode="auto">
            <a:xfrm>
              <a:off x="2880" y="1344"/>
              <a:ext cx="244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4" name="Rectangle 11"/>
            <p:cNvSpPr>
              <a:spLocks noChangeArrowheads="1"/>
            </p:cNvSpPr>
            <p:nvPr/>
          </p:nvSpPr>
          <p:spPr bwMode="auto">
            <a:xfrm>
              <a:off x="3552" y="1584"/>
              <a:ext cx="11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Internal stage</a:t>
              </a:r>
            </a:p>
          </p:txBody>
        </p:sp>
        <p:sp>
          <p:nvSpPr>
            <p:cNvPr id="71695" name="Rectangle 12"/>
            <p:cNvSpPr>
              <a:spLocks noChangeArrowheads="1"/>
            </p:cNvSpPr>
            <p:nvPr/>
          </p:nvSpPr>
          <p:spPr bwMode="auto">
            <a:xfrm>
              <a:off x="3552" y="1920"/>
              <a:ext cx="110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6" name="Rectangle 13"/>
            <p:cNvSpPr>
              <a:spLocks noChangeArrowheads="1"/>
            </p:cNvSpPr>
            <p:nvPr/>
          </p:nvSpPr>
          <p:spPr bwMode="auto">
            <a:xfrm>
              <a:off x="3552" y="2256"/>
              <a:ext cx="11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Result</a:t>
              </a:r>
            </a:p>
          </p:txBody>
        </p:sp>
        <p:sp>
          <p:nvSpPr>
            <p:cNvPr id="71697" name="AutoShape 14"/>
            <p:cNvSpPr>
              <a:spLocks noChangeArrowheads="1"/>
            </p:cNvSpPr>
            <p:nvPr/>
          </p:nvSpPr>
          <p:spPr bwMode="auto">
            <a:xfrm>
              <a:off x="3312" y="768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8" name="AutoShape 15"/>
            <p:cNvSpPr>
              <a:spLocks noChangeArrowheads="1"/>
            </p:cNvSpPr>
            <p:nvPr/>
          </p:nvSpPr>
          <p:spPr bwMode="auto">
            <a:xfrm>
              <a:off x="4704" y="768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9" name="AutoShape 16"/>
            <p:cNvSpPr>
              <a:spLocks noChangeArrowheads="1"/>
            </p:cNvSpPr>
            <p:nvPr/>
          </p:nvSpPr>
          <p:spPr bwMode="auto">
            <a:xfrm>
              <a:off x="4704" y="1152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0" name="AutoShape 17"/>
            <p:cNvSpPr>
              <a:spLocks noChangeArrowheads="1"/>
            </p:cNvSpPr>
            <p:nvPr/>
          </p:nvSpPr>
          <p:spPr bwMode="auto">
            <a:xfrm>
              <a:off x="3312" y="1152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1" name="AutoShape 18"/>
            <p:cNvSpPr>
              <a:spLocks noChangeArrowheads="1"/>
            </p:cNvSpPr>
            <p:nvPr/>
          </p:nvSpPr>
          <p:spPr bwMode="auto">
            <a:xfrm>
              <a:off x="4032" y="1776"/>
              <a:ext cx="192" cy="144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2" name="AutoShape 19"/>
            <p:cNvSpPr>
              <a:spLocks noChangeArrowheads="1"/>
            </p:cNvSpPr>
            <p:nvPr/>
          </p:nvSpPr>
          <p:spPr bwMode="auto">
            <a:xfrm>
              <a:off x="4032" y="2112"/>
              <a:ext cx="192" cy="144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3" name="AutoShape 20"/>
            <p:cNvSpPr>
              <a:spLocks noChangeArrowheads="1"/>
            </p:cNvSpPr>
            <p:nvPr/>
          </p:nvSpPr>
          <p:spPr bwMode="auto">
            <a:xfrm>
              <a:off x="4032" y="2448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AutoShape 21"/>
            <p:cNvSpPr>
              <a:spLocks noChangeArrowheads="1"/>
            </p:cNvSpPr>
            <p:nvPr/>
          </p:nvSpPr>
          <p:spPr bwMode="auto">
            <a:xfrm>
              <a:off x="4032" y="1488"/>
              <a:ext cx="192" cy="96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Text Box 22"/>
            <p:cNvSpPr txBox="1">
              <a:spLocks noChangeArrowheads="1"/>
            </p:cNvSpPr>
            <p:nvPr/>
          </p:nvSpPr>
          <p:spPr bwMode="auto">
            <a:xfrm>
              <a:off x="3504" y="2736"/>
              <a:ext cx="1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FU Pipeline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9" grpId="0"/>
      <p:bldP spid="5386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13B6E1-CA57-4647-B77D-7B0FB0E1A1AF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37F009-DD90-4D4C-993C-1DB2AFDB62C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03389" y="1676400"/>
            <a:ext cx="2065337" cy="1479550"/>
            <a:chOff x="113" y="1056"/>
            <a:chExt cx="1301" cy="932"/>
          </a:xfrm>
        </p:grpSpPr>
        <p:sp>
          <p:nvSpPr>
            <p:cNvPr id="72791" name="Rectangle 4"/>
            <p:cNvSpPr>
              <a:spLocks noChangeArrowheads="1"/>
            </p:cNvSpPr>
            <p:nvPr/>
          </p:nvSpPr>
          <p:spPr bwMode="auto">
            <a:xfrm>
              <a:off x="118" y="1440"/>
              <a:ext cx="1296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kumimoji="1" lang="en-GB" sz="1600" b="1" i="1">
                  <a:solidFill>
                    <a:schemeClr val="bg2"/>
                  </a:solidFill>
                  <a:latin typeface="Courier New" pitchFamily="49" charset="0"/>
                </a:rPr>
                <a:t>add r1,r1,r2</a:t>
              </a:r>
            </a:p>
          </p:txBody>
        </p:sp>
        <p:sp>
          <p:nvSpPr>
            <p:cNvPr id="72792" name="Rectangle 5"/>
            <p:cNvSpPr>
              <a:spLocks noChangeArrowheads="1"/>
            </p:cNvSpPr>
            <p:nvPr/>
          </p:nvSpPr>
          <p:spPr bwMode="auto">
            <a:xfrm>
              <a:off x="118" y="1776"/>
              <a:ext cx="10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kumimoji="1" lang="en-GB" sz="1600" b="1" i="1">
                  <a:solidFill>
                    <a:schemeClr val="bg2"/>
                  </a:solidFill>
                  <a:latin typeface="Courier New" pitchFamily="49" charset="0"/>
                </a:rPr>
                <a:t>sub r4,r1,95</a:t>
              </a:r>
            </a:p>
          </p:txBody>
        </p:sp>
        <p:sp>
          <p:nvSpPr>
            <p:cNvPr id="72793" name="Text Box 6"/>
            <p:cNvSpPr txBox="1">
              <a:spLocks noChangeArrowheads="1"/>
            </p:cNvSpPr>
            <p:nvPr/>
          </p:nvSpPr>
          <p:spPr bwMode="auto">
            <a:xfrm>
              <a:off x="113" y="1056"/>
              <a:ext cx="595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b="1">
                  <a:solidFill>
                    <a:srgbClr val="CC3300"/>
                  </a:solidFill>
                  <a:latin typeface="Arial" charset="0"/>
                </a:rPr>
                <a:t>VLIW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76400" y="3886200"/>
            <a:ext cx="4038600" cy="1784350"/>
            <a:chOff x="96" y="2448"/>
            <a:chExt cx="2544" cy="1124"/>
          </a:xfrm>
        </p:grpSpPr>
        <p:sp>
          <p:nvSpPr>
            <p:cNvPr id="72787" name="Rectangle 8"/>
            <p:cNvSpPr>
              <a:spLocks noChangeArrowheads="1"/>
            </p:cNvSpPr>
            <p:nvPr/>
          </p:nvSpPr>
          <p:spPr bwMode="auto">
            <a:xfrm>
              <a:off x="118" y="2784"/>
              <a:ext cx="252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kumimoji="1" lang="en-GB" sz="1600" b="1" i="1">
                  <a:solidFill>
                    <a:schemeClr val="bg2"/>
                  </a:solidFill>
                  <a:latin typeface="Courier New" pitchFamily="49" charset="0"/>
                </a:rPr>
                <a:t>r1 -&gt; add.o1,    r2 -&gt; add.o2</a:t>
              </a:r>
            </a:p>
          </p:txBody>
        </p:sp>
        <p:sp>
          <p:nvSpPr>
            <p:cNvPr id="72788" name="Text Box 9"/>
            <p:cNvSpPr txBox="1">
              <a:spLocks noChangeArrowheads="1"/>
            </p:cNvSpPr>
            <p:nvPr/>
          </p:nvSpPr>
          <p:spPr bwMode="auto">
            <a:xfrm>
              <a:off x="118" y="3060"/>
              <a:ext cx="2349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kumimoji="1" lang="en-GB" sz="1600" b="1" i="1">
                  <a:solidFill>
                    <a:schemeClr val="bg2"/>
                  </a:solidFill>
                  <a:latin typeface="Courier New" pitchFamily="49" charset="0"/>
                </a:rPr>
                <a:t>add.r -&gt; sub.o1, 95 -&gt; sub.o2</a:t>
              </a:r>
              <a:endParaRPr kumimoji="1" lang="en-US" sz="1600" b="1">
                <a:solidFill>
                  <a:schemeClr val="bg2"/>
                </a:solidFill>
                <a:latin typeface="Courier New" pitchFamily="49" charset="0"/>
              </a:endParaRPr>
            </a:p>
          </p:txBody>
        </p:sp>
        <p:sp>
          <p:nvSpPr>
            <p:cNvPr id="72789" name="Text Box 10"/>
            <p:cNvSpPr txBox="1">
              <a:spLocks noChangeArrowheads="1"/>
            </p:cNvSpPr>
            <p:nvPr/>
          </p:nvSpPr>
          <p:spPr bwMode="auto">
            <a:xfrm>
              <a:off x="118" y="3360"/>
              <a:ext cx="96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hlink"/>
                </a:buClr>
                <a:buSzPct val="50000"/>
                <a:buFont typeface="Monotype Sorts" pitchFamily="2" charset="2"/>
                <a:buNone/>
              </a:pPr>
              <a:r>
                <a:rPr kumimoji="1" lang="en-GB" sz="1600" b="1" i="1">
                  <a:solidFill>
                    <a:schemeClr val="bg2"/>
                  </a:solidFill>
                  <a:latin typeface="Courier New" pitchFamily="49" charset="0"/>
                </a:rPr>
                <a:t>sub.r -&gt; r4</a:t>
              </a:r>
              <a:endParaRPr kumimoji="1" lang="en-US" sz="1600" b="1">
                <a:solidFill>
                  <a:schemeClr val="bg2"/>
                </a:solidFill>
                <a:latin typeface="Courier New" pitchFamily="49" charset="0"/>
              </a:endParaRPr>
            </a:p>
          </p:txBody>
        </p:sp>
        <p:sp>
          <p:nvSpPr>
            <p:cNvPr id="72790" name="Text Box 11"/>
            <p:cNvSpPr txBox="1">
              <a:spLocks noChangeArrowheads="1"/>
            </p:cNvSpPr>
            <p:nvPr/>
          </p:nvSpPr>
          <p:spPr bwMode="auto">
            <a:xfrm>
              <a:off x="96" y="2448"/>
              <a:ext cx="489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b="1">
                  <a:solidFill>
                    <a:srgbClr val="2BAB2B"/>
                  </a:solidFill>
                  <a:latin typeface="Arial" charset="0"/>
                </a:rPr>
                <a:t>TTA</a:t>
              </a:r>
            </a:p>
          </p:txBody>
        </p:sp>
      </p:grpSp>
      <p:sp>
        <p:nvSpPr>
          <p:cNvPr id="72712" name="Rectangle 12"/>
          <p:cNvSpPr>
            <a:spLocks noChangeArrowheads="1"/>
          </p:cNvSpPr>
          <p:nvPr/>
        </p:nvSpPr>
        <p:spPr bwMode="auto">
          <a:xfrm>
            <a:off x="5638800" y="4876801"/>
            <a:ext cx="2819400" cy="809625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en-US">
                <a:solidFill>
                  <a:schemeClr val="bg2"/>
                </a:solidFill>
              </a:rPr>
              <a:t>integer </a:t>
            </a:r>
          </a:p>
          <a:p>
            <a:pPr algn="ctr"/>
            <a:r>
              <a:rPr kumimoji="1" lang="en-US">
                <a:solidFill>
                  <a:schemeClr val="bg2"/>
                </a:solidFill>
              </a:rPr>
              <a:t>RF</a:t>
            </a:r>
            <a:endParaRPr kumimoji="1" lang="en-US" sz="2000" b="1">
              <a:solidFill>
                <a:schemeClr val="bg2"/>
              </a:solidFill>
            </a:endParaRPr>
          </a:p>
        </p:txBody>
      </p:sp>
      <p:sp>
        <p:nvSpPr>
          <p:cNvPr id="72713" name="Rectangle 13"/>
          <p:cNvSpPr>
            <a:spLocks noChangeArrowheads="1"/>
          </p:cNvSpPr>
          <p:nvPr/>
        </p:nvSpPr>
        <p:spPr bwMode="auto">
          <a:xfrm>
            <a:off x="8763000" y="4876801"/>
            <a:ext cx="1385888" cy="8096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>
                <a:solidFill>
                  <a:schemeClr val="bg2"/>
                </a:solidFill>
              </a:rPr>
              <a:t>immediate</a:t>
            </a:r>
          </a:p>
          <a:p>
            <a:pPr algn="ctr"/>
            <a:r>
              <a:rPr kumimoji="1" lang="en-US">
                <a:solidFill>
                  <a:schemeClr val="bg2"/>
                </a:solidFill>
              </a:rPr>
              <a:t>unit</a:t>
            </a:r>
          </a:p>
        </p:txBody>
      </p:sp>
      <p:sp>
        <p:nvSpPr>
          <p:cNvPr id="72714" name="Rectangle 14"/>
          <p:cNvSpPr>
            <a:spLocks noChangeArrowheads="1"/>
          </p:cNvSpPr>
          <p:nvPr/>
        </p:nvSpPr>
        <p:spPr bwMode="auto">
          <a:xfrm>
            <a:off x="8932863" y="1851026"/>
            <a:ext cx="1206500" cy="80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Rectangle 15"/>
          <p:cNvSpPr>
            <a:spLocks noChangeArrowheads="1"/>
          </p:cNvSpPr>
          <p:nvPr/>
        </p:nvSpPr>
        <p:spPr bwMode="auto">
          <a:xfrm>
            <a:off x="8991600" y="1828801"/>
            <a:ext cx="1038746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kumimoji="1" lang="en-GB"/>
              <a:t>integer</a:t>
            </a:r>
          </a:p>
          <a:p>
            <a:r>
              <a:rPr kumimoji="1" lang="en-GB"/>
              <a:t> ALU</a:t>
            </a:r>
          </a:p>
        </p:txBody>
      </p:sp>
      <p:sp>
        <p:nvSpPr>
          <p:cNvPr id="72716" name="Rectangle 16"/>
          <p:cNvSpPr>
            <a:spLocks noChangeArrowheads="1"/>
          </p:cNvSpPr>
          <p:nvPr/>
        </p:nvSpPr>
        <p:spPr bwMode="auto">
          <a:xfrm>
            <a:off x="7408863" y="1851026"/>
            <a:ext cx="1206500" cy="80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Rectangle 17"/>
          <p:cNvSpPr>
            <a:spLocks noChangeArrowheads="1"/>
          </p:cNvSpPr>
          <p:nvPr/>
        </p:nvSpPr>
        <p:spPr bwMode="auto">
          <a:xfrm>
            <a:off x="7467600" y="1828801"/>
            <a:ext cx="1038746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kumimoji="1" lang="en-GB"/>
              <a:t>integer</a:t>
            </a:r>
          </a:p>
          <a:p>
            <a:r>
              <a:rPr kumimoji="1" lang="en-GB"/>
              <a:t> ALU</a:t>
            </a:r>
          </a:p>
        </p:txBody>
      </p:sp>
      <p:sp>
        <p:nvSpPr>
          <p:cNvPr id="72718" name="Rectangle 18"/>
          <p:cNvSpPr>
            <a:spLocks noChangeArrowheads="1"/>
          </p:cNvSpPr>
          <p:nvPr/>
        </p:nvSpPr>
        <p:spPr bwMode="auto">
          <a:xfrm>
            <a:off x="5649913" y="1851026"/>
            <a:ext cx="1358900" cy="80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9"/>
          <p:cNvSpPr>
            <a:spLocks noChangeArrowheads="1"/>
          </p:cNvSpPr>
          <p:nvPr/>
        </p:nvSpPr>
        <p:spPr bwMode="auto">
          <a:xfrm>
            <a:off x="5688014" y="1828801"/>
            <a:ext cx="1557337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kumimoji="1" lang="en-GB"/>
              <a:t>load/store</a:t>
            </a:r>
          </a:p>
          <a:p>
            <a:r>
              <a:rPr kumimoji="1" lang="en-GB"/>
              <a:t>    unit</a:t>
            </a:r>
          </a:p>
        </p:txBody>
      </p:sp>
      <p:sp>
        <p:nvSpPr>
          <p:cNvPr id="72720" name="Line 20"/>
          <p:cNvSpPr>
            <a:spLocks noChangeShapeType="1"/>
          </p:cNvSpPr>
          <p:nvPr/>
        </p:nvSpPr>
        <p:spPr bwMode="auto">
          <a:xfrm>
            <a:off x="5638800" y="3429000"/>
            <a:ext cx="449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1" name="Line 21"/>
          <p:cNvSpPr>
            <a:spLocks noChangeShapeType="1"/>
          </p:cNvSpPr>
          <p:nvPr/>
        </p:nvSpPr>
        <p:spPr bwMode="auto">
          <a:xfrm>
            <a:off x="5638800" y="3657600"/>
            <a:ext cx="449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2" name="Line 22"/>
          <p:cNvSpPr>
            <a:spLocks noChangeShapeType="1"/>
          </p:cNvSpPr>
          <p:nvPr/>
        </p:nvSpPr>
        <p:spPr bwMode="auto">
          <a:xfrm>
            <a:off x="5638800" y="3886200"/>
            <a:ext cx="449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3" name="Line 23"/>
          <p:cNvSpPr>
            <a:spLocks noChangeShapeType="1"/>
          </p:cNvSpPr>
          <p:nvPr/>
        </p:nvSpPr>
        <p:spPr bwMode="auto">
          <a:xfrm>
            <a:off x="5638800" y="4114800"/>
            <a:ext cx="449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4" name="Line 24"/>
          <p:cNvSpPr>
            <a:spLocks noChangeShapeType="1"/>
          </p:cNvSpPr>
          <p:nvPr/>
        </p:nvSpPr>
        <p:spPr bwMode="auto">
          <a:xfrm flipV="1">
            <a:off x="57912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5" name="Line 25"/>
          <p:cNvSpPr>
            <a:spLocks noChangeShapeType="1"/>
          </p:cNvSpPr>
          <p:nvPr/>
        </p:nvSpPr>
        <p:spPr bwMode="auto">
          <a:xfrm flipV="1">
            <a:off x="60960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6" name="Line 26"/>
          <p:cNvSpPr>
            <a:spLocks noChangeShapeType="1"/>
          </p:cNvSpPr>
          <p:nvPr/>
        </p:nvSpPr>
        <p:spPr bwMode="auto">
          <a:xfrm>
            <a:off x="64770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7" name="Line 27"/>
          <p:cNvSpPr>
            <a:spLocks noChangeShapeType="1"/>
          </p:cNvSpPr>
          <p:nvPr/>
        </p:nvSpPr>
        <p:spPr bwMode="auto">
          <a:xfrm flipV="1">
            <a:off x="76962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8" name="Line 28"/>
          <p:cNvSpPr>
            <a:spLocks noChangeShapeType="1"/>
          </p:cNvSpPr>
          <p:nvPr/>
        </p:nvSpPr>
        <p:spPr bwMode="auto">
          <a:xfrm flipV="1">
            <a:off x="92964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29" name="Line 29"/>
          <p:cNvSpPr>
            <a:spLocks noChangeShapeType="1"/>
          </p:cNvSpPr>
          <p:nvPr/>
        </p:nvSpPr>
        <p:spPr bwMode="auto">
          <a:xfrm flipV="1">
            <a:off x="80772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0" name="Line 30"/>
          <p:cNvSpPr>
            <a:spLocks noChangeShapeType="1"/>
          </p:cNvSpPr>
          <p:nvPr/>
        </p:nvSpPr>
        <p:spPr bwMode="auto">
          <a:xfrm flipV="1">
            <a:off x="96774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1" name="Line 31"/>
          <p:cNvSpPr>
            <a:spLocks noChangeShapeType="1"/>
          </p:cNvSpPr>
          <p:nvPr/>
        </p:nvSpPr>
        <p:spPr bwMode="auto">
          <a:xfrm>
            <a:off x="84582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2" name="Line 32"/>
          <p:cNvSpPr>
            <a:spLocks noChangeShapeType="1"/>
          </p:cNvSpPr>
          <p:nvPr/>
        </p:nvSpPr>
        <p:spPr bwMode="auto">
          <a:xfrm>
            <a:off x="10058400" y="2667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3" name="Line 33"/>
          <p:cNvSpPr>
            <a:spLocks noChangeShapeType="1"/>
          </p:cNvSpPr>
          <p:nvPr/>
        </p:nvSpPr>
        <p:spPr bwMode="auto">
          <a:xfrm>
            <a:off x="6248400" y="3429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4" name="Line 34"/>
          <p:cNvSpPr>
            <a:spLocks noChangeShapeType="1"/>
          </p:cNvSpPr>
          <p:nvPr/>
        </p:nvSpPr>
        <p:spPr bwMode="auto">
          <a:xfrm>
            <a:off x="6705600" y="3429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5" name="Line 35"/>
          <p:cNvSpPr>
            <a:spLocks noChangeShapeType="1"/>
          </p:cNvSpPr>
          <p:nvPr/>
        </p:nvSpPr>
        <p:spPr bwMode="auto">
          <a:xfrm flipV="1">
            <a:off x="7086600" y="3429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6" name="Line 36"/>
          <p:cNvSpPr>
            <a:spLocks noChangeShapeType="1"/>
          </p:cNvSpPr>
          <p:nvPr/>
        </p:nvSpPr>
        <p:spPr bwMode="auto">
          <a:xfrm flipV="1">
            <a:off x="7543800" y="3429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7" name="Line 37"/>
          <p:cNvSpPr>
            <a:spLocks noChangeShapeType="1"/>
          </p:cNvSpPr>
          <p:nvPr/>
        </p:nvSpPr>
        <p:spPr bwMode="auto">
          <a:xfrm flipV="1">
            <a:off x="8991600" y="3429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38" name="Line 38"/>
          <p:cNvSpPr>
            <a:spLocks noChangeShapeType="1"/>
          </p:cNvSpPr>
          <p:nvPr/>
        </p:nvSpPr>
        <p:spPr bwMode="auto">
          <a:xfrm flipV="1">
            <a:off x="7086600" y="44196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739" name="Line 39"/>
          <p:cNvSpPr>
            <a:spLocks noChangeShapeType="1"/>
          </p:cNvSpPr>
          <p:nvPr/>
        </p:nvSpPr>
        <p:spPr bwMode="auto">
          <a:xfrm>
            <a:off x="6477000" y="26670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740" name="Line 40"/>
          <p:cNvSpPr>
            <a:spLocks noChangeShapeType="1"/>
          </p:cNvSpPr>
          <p:nvPr/>
        </p:nvSpPr>
        <p:spPr bwMode="auto">
          <a:xfrm flipV="1">
            <a:off x="7543800" y="44196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741" name="Line 41"/>
          <p:cNvSpPr>
            <a:spLocks noChangeShapeType="1"/>
          </p:cNvSpPr>
          <p:nvPr/>
        </p:nvSpPr>
        <p:spPr bwMode="auto">
          <a:xfrm flipV="1">
            <a:off x="8991600" y="44196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742" name="Line 42"/>
          <p:cNvSpPr>
            <a:spLocks noChangeShapeType="1"/>
          </p:cNvSpPr>
          <p:nvPr/>
        </p:nvSpPr>
        <p:spPr bwMode="auto">
          <a:xfrm>
            <a:off x="8458200" y="26670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743" name="Line 43"/>
          <p:cNvSpPr>
            <a:spLocks noChangeShapeType="1"/>
          </p:cNvSpPr>
          <p:nvPr/>
        </p:nvSpPr>
        <p:spPr bwMode="auto">
          <a:xfrm>
            <a:off x="10058400" y="26670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086600" y="2667000"/>
            <a:ext cx="990600" cy="2209800"/>
            <a:chOff x="1632" y="864"/>
            <a:chExt cx="624" cy="1392"/>
          </a:xfrm>
        </p:grpSpPr>
        <p:sp>
          <p:nvSpPr>
            <p:cNvPr id="72781" name="Line 45"/>
            <p:cNvSpPr>
              <a:spLocks noChangeShapeType="1"/>
            </p:cNvSpPr>
            <p:nvPr/>
          </p:nvSpPr>
          <p:spPr bwMode="auto">
            <a:xfrm>
              <a:off x="1632" y="1344"/>
              <a:ext cx="0" cy="91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82" name="Line 46"/>
            <p:cNvSpPr>
              <a:spLocks noChangeShapeType="1"/>
            </p:cNvSpPr>
            <p:nvPr/>
          </p:nvSpPr>
          <p:spPr bwMode="auto">
            <a:xfrm>
              <a:off x="1920" y="1488"/>
              <a:ext cx="0" cy="768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83" name="Line 47"/>
            <p:cNvSpPr>
              <a:spLocks noChangeShapeType="1"/>
            </p:cNvSpPr>
            <p:nvPr/>
          </p:nvSpPr>
          <p:spPr bwMode="auto">
            <a:xfrm>
              <a:off x="1920" y="1488"/>
              <a:ext cx="336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84" name="Line 48"/>
            <p:cNvSpPr>
              <a:spLocks noChangeShapeType="1"/>
            </p:cNvSpPr>
            <p:nvPr/>
          </p:nvSpPr>
          <p:spPr bwMode="auto">
            <a:xfrm>
              <a:off x="1632" y="1344"/>
              <a:ext cx="384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85" name="Line 49"/>
            <p:cNvSpPr>
              <a:spLocks noChangeShapeType="1"/>
            </p:cNvSpPr>
            <p:nvPr/>
          </p:nvSpPr>
          <p:spPr bwMode="auto">
            <a:xfrm flipV="1">
              <a:off x="2016" y="864"/>
              <a:ext cx="0" cy="48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86" name="Line 50"/>
            <p:cNvSpPr>
              <a:spLocks noChangeShapeType="1"/>
            </p:cNvSpPr>
            <p:nvPr/>
          </p:nvSpPr>
          <p:spPr bwMode="auto">
            <a:xfrm flipV="1">
              <a:off x="2256" y="864"/>
              <a:ext cx="0" cy="62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7086600" y="2667000"/>
            <a:ext cx="990600" cy="2209800"/>
            <a:chOff x="1632" y="864"/>
            <a:chExt cx="624" cy="1392"/>
          </a:xfrm>
        </p:grpSpPr>
        <p:sp>
          <p:nvSpPr>
            <p:cNvPr id="72775" name="Line 52"/>
            <p:cNvSpPr>
              <a:spLocks noChangeShapeType="1"/>
            </p:cNvSpPr>
            <p:nvPr/>
          </p:nvSpPr>
          <p:spPr bwMode="auto">
            <a:xfrm>
              <a:off x="1632" y="1344"/>
              <a:ext cx="0" cy="912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76" name="Line 53"/>
            <p:cNvSpPr>
              <a:spLocks noChangeShapeType="1"/>
            </p:cNvSpPr>
            <p:nvPr/>
          </p:nvSpPr>
          <p:spPr bwMode="auto">
            <a:xfrm>
              <a:off x="1920" y="1488"/>
              <a:ext cx="0" cy="768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77" name="Line 54"/>
            <p:cNvSpPr>
              <a:spLocks noChangeShapeType="1"/>
            </p:cNvSpPr>
            <p:nvPr/>
          </p:nvSpPr>
          <p:spPr bwMode="auto">
            <a:xfrm>
              <a:off x="1920" y="1488"/>
              <a:ext cx="336" cy="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78" name="Line 55"/>
            <p:cNvSpPr>
              <a:spLocks noChangeShapeType="1"/>
            </p:cNvSpPr>
            <p:nvPr/>
          </p:nvSpPr>
          <p:spPr bwMode="auto">
            <a:xfrm>
              <a:off x="1632" y="1344"/>
              <a:ext cx="384" cy="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79" name="Line 56"/>
            <p:cNvSpPr>
              <a:spLocks noChangeShapeType="1"/>
            </p:cNvSpPr>
            <p:nvPr/>
          </p:nvSpPr>
          <p:spPr bwMode="auto">
            <a:xfrm flipV="1">
              <a:off x="2016" y="864"/>
              <a:ext cx="0" cy="48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80" name="Line 57"/>
            <p:cNvSpPr>
              <a:spLocks noChangeShapeType="1"/>
            </p:cNvSpPr>
            <p:nvPr/>
          </p:nvSpPr>
          <p:spPr bwMode="auto">
            <a:xfrm flipV="1">
              <a:off x="2256" y="864"/>
              <a:ext cx="0" cy="624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6705600" y="2667000"/>
            <a:ext cx="3352800" cy="2209800"/>
            <a:chOff x="3264" y="1680"/>
            <a:chExt cx="2112" cy="1392"/>
          </a:xfrm>
        </p:grpSpPr>
        <p:sp>
          <p:nvSpPr>
            <p:cNvPr id="72772" name="Line 59"/>
            <p:cNvSpPr>
              <a:spLocks noChangeShapeType="1"/>
            </p:cNvSpPr>
            <p:nvPr/>
          </p:nvSpPr>
          <p:spPr bwMode="auto">
            <a:xfrm>
              <a:off x="5376" y="1680"/>
              <a:ext cx="0" cy="768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73" name="Line 60"/>
            <p:cNvSpPr>
              <a:spLocks noChangeShapeType="1"/>
            </p:cNvSpPr>
            <p:nvPr/>
          </p:nvSpPr>
          <p:spPr bwMode="auto">
            <a:xfrm flipH="1">
              <a:off x="3264" y="2448"/>
              <a:ext cx="2112" cy="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74" name="Line 61"/>
            <p:cNvSpPr>
              <a:spLocks noChangeShapeType="1"/>
            </p:cNvSpPr>
            <p:nvPr/>
          </p:nvSpPr>
          <p:spPr bwMode="auto">
            <a:xfrm>
              <a:off x="3264" y="2448"/>
              <a:ext cx="0" cy="624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8458200" y="2667000"/>
            <a:ext cx="1219200" cy="2209800"/>
            <a:chOff x="4368" y="1680"/>
            <a:chExt cx="768" cy="1392"/>
          </a:xfrm>
        </p:grpSpPr>
        <p:sp>
          <p:nvSpPr>
            <p:cNvPr id="72766" name="Line 63"/>
            <p:cNvSpPr>
              <a:spLocks noChangeShapeType="1"/>
            </p:cNvSpPr>
            <p:nvPr/>
          </p:nvSpPr>
          <p:spPr bwMode="auto">
            <a:xfrm>
              <a:off x="4368" y="1680"/>
              <a:ext cx="0" cy="624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7" name="Line 64"/>
            <p:cNvSpPr>
              <a:spLocks noChangeShapeType="1"/>
            </p:cNvSpPr>
            <p:nvPr/>
          </p:nvSpPr>
          <p:spPr bwMode="auto">
            <a:xfrm>
              <a:off x="4368" y="2304"/>
              <a:ext cx="528" cy="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8" name="Line 65"/>
            <p:cNvSpPr>
              <a:spLocks noChangeShapeType="1"/>
            </p:cNvSpPr>
            <p:nvPr/>
          </p:nvSpPr>
          <p:spPr bwMode="auto">
            <a:xfrm flipV="1">
              <a:off x="4896" y="1680"/>
              <a:ext cx="0" cy="624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9" name="Line 66"/>
            <p:cNvSpPr>
              <a:spLocks noChangeShapeType="1"/>
            </p:cNvSpPr>
            <p:nvPr/>
          </p:nvSpPr>
          <p:spPr bwMode="auto">
            <a:xfrm flipV="1">
              <a:off x="4704" y="2592"/>
              <a:ext cx="0" cy="48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70" name="Line 67"/>
            <p:cNvSpPr>
              <a:spLocks noChangeShapeType="1"/>
            </p:cNvSpPr>
            <p:nvPr/>
          </p:nvSpPr>
          <p:spPr bwMode="auto">
            <a:xfrm>
              <a:off x="4704" y="2592"/>
              <a:ext cx="432" cy="0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71" name="Line 68"/>
            <p:cNvSpPr>
              <a:spLocks noChangeShapeType="1"/>
            </p:cNvSpPr>
            <p:nvPr/>
          </p:nvSpPr>
          <p:spPr bwMode="auto">
            <a:xfrm flipV="1">
              <a:off x="5136" y="1680"/>
              <a:ext cx="0" cy="912"/>
            </a:xfrm>
            <a:prstGeom prst="line">
              <a:avLst/>
            </a:prstGeom>
            <a:noFill/>
            <a:ln w="38100">
              <a:solidFill>
                <a:srgbClr val="2BAB2B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6705600" y="2667000"/>
            <a:ext cx="3352800" cy="2209800"/>
            <a:chOff x="3264" y="1680"/>
            <a:chExt cx="2112" cy="1392"/>
          </a:xfrm>
        </p:grpSpPr>
        <p:sp>
          <p:nvSpPr>
            <p:cNvPr id="72763" name="Line 70"/>
            <p:cNvSpPr>
              <a:spLocks noChangeShapeType="1"/>
            </p:cNvSpPr>
            <p:nvPr/>
          </p:nvSpPr>
          <p:spPr bwMode="auto">
            <a:xfrm>
              <a:off x="5376" y="1680"/>
              <a:ext cx="0" cy="768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4" name="Line 71"/>
            <p:cNvSpPr>
              <a:spLocks noChangeShapeType="1"/>
            </p:cNvSpPr>
            <p:nvPr/>
          </p:nvSpPr>
          <p:spPr bwMode="auto">
            <a:xfrm flipH="1">
              <a:off x="3264" y="2448"/>
              <a:ext cx="211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5" name="Line 72"/>
            <p:cNvSpPr>
              <a:spLocks noChangeShapeType="1"/>
            </p:cNvSpPr>
            <p:nvPr/>
          </p:nvSpPr>
          <p:spPr bwMode="auto">
            <a:xfrm>
              <a:off x="3264" y="2448"/>
              <a:ext cx="0" cy="62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6248400" y="2667000"/>
            <a:ext cx="2209800" cy="2209800"/>
            <a:chOff x="2976" y="1680"/>
            <a:chExt cx="1392" cy="1392"/>
          </a:xfrm>
        </p:grpSpPr>
        <p:sp>
          <p:nvSpPr>
            <p:cNvPr id="72760" name="Line 74"/>
            <p:cNvSpPr>
              <a:spLocks noChangeShapeType="1"/>
            </p:cNvSpPr>
            <p:nvPr/>
          </p:nvSpPr>
          <p:spPr bwMode="auto">
            <a:xfrm>
              <a:off x="4368" y="1680"/>
              <a:ext cx="0" cy="91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1" name="Line 75"/>
            <p:cNvSpPr>
              <a:spLocks noChangeShapeType="1"/>
            </p:cNvSpPr>
            <p:nvPr/>
          </p:nvSpPr>
          <p:spPr bwMode="auto">
            <a:xfrm flipH="1">
              <a:off x="2976" y="2592"/>
              <a:ext cx="139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62" name="Line 76"/>
            <p:cNvSpPr>
              <a:spLocks noChangeShapeType="1"/>
            </p:cNvSpPr>
            <p:nvPr/>
          </p:nvSpPr>
          <p:spPr bwMode="auto">
            <a:xfrm>
              <a:off x="2976" y="2592"/>
              <a:ext cx="0" cy="48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7086600" y="2647950"/>
            <a:ext cx="2590800" cy="2209800"/>
            <a:chOff x="5520" y="2232"/>
            <a:chExt cx="1632" cy="1392"/>
          </a:xfrm>
        </p:grpSpPr>
        <p:sp>
          <p:nvSpPr>
            <p:cNvPr id="72751" name="Line 78"/>
            <p:cNvSpPr>
              <a:spLocks noChangeShapeType="1"/>
            </p:cNvSpPr>
            <p:nvPr/>
          </p:nvSpPr>
          <p:spPr bwMode="auto">
            <a:xfrm flipH="1">
              <a:off x="5520" y="3000"/>
              <a:ext cx="139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2" name="Line 79"/>
            <p:cNvSpPr>
              <a:spLocks noChangeShapeType="1"/>
            </p:cNvSpPr>
            <p:nvPr/>
          </p:nvSpPr>
          <p:spPr bwMode="auto">
            <a:xfrm>
              <a:off x="5520" y="3000"/>
              <a:ext cx="0" cy="62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3" name="Line 80"/>
            <p:cNvSpPr>
              <a:spLocks noChangeShapeType="1"/>
            </p:cNvSpPr>
            <p:nvPr/>
          </p:nvSpPr>
          <p:spPr bwMode="auto">
            <a:xfrm>
              <a:off x="6384" y="2856"/>
              <a:ext cx="528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4" name="Line 81"/>
            <p:cNvSpPr>
              <a:spLocks noChangeShapeType="1"/>
            </p:cNvSpPr>
            <p:nvPr/>
          </p:nvSpPr>
          <p:spPr bwMode="auto">
            <a:xfrm flipV="1">
              <a:off x="6912" y="2232"/>
              <a:ext cx="0" cy="62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755" name="Line 82"/>
            <p:cNvSpPr>
              <a:spLocks noChangeShapeType="1"/>
            </p:cNvSpPr>
            <p:nvPr/>
          </p:nvSpPr>
          <p:spPr bwMode="auto">
            <a:xfrm flipV="1">
              <a:off x="6384" y="2232"/>
              <a:ext cx="0" cy="62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6" name="Line 83"/>
            <p:cNvSpPr>
              <a:spLocks noChangeShapeType="1"/>
            </p:cNvSpPr>
            <p:nvPr/>
          </p:nvSpPr>
          <p:spPr bwMode="auto">
            <a:xfrm flipV="1">
              <a:off x="6912" y="285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7" name="Line 84"/>
            <p:cNvSpPr>
              <a:spLocks noChangeShapeType="1"/>
            </p:cNvSpPr>
            <p:nvPr/>
          </p:nvSpPr>
          <p:spPr bwMode="auto">
            <a:xfrm flipV="1">
              <a:off x="6711" y="3144"/>
              <a:ext cx="0" cy="48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8" name="Line 85"/>
            <p:cNvSpPr>
              <a:spLocks noChangeShapeType="1"/>
            </p:cNvSpPr>
            <p:nvPr/>
          </p:nvSpPr>
          <p:spPr bwMode="auto">
            <a:xfrm>
              <a:off x="6711" y="3144"/>
              <a:ext cx="441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759" name="Line 86"/>
            <p:cNvSpPr>
              <a:spLocks noChangeShapeType="1"/>
            </p:cNvSpPr>
            <p:nvPr/>
          </p:nvSpPr>
          <p:spPr bwMode="auto">
            <a:xfrm flipV="1">
              <a:off x="7152" y="2232"/>
              <a:ext cx="0" cy="91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/>
              <a:t>TTA Instruction format</a:t>
            </a:r>
            <a:endParaRPr lang="en-US"/>
          </a:p>
        </p:txBody>
      </p:sp>
      <p:sp>
        <p:nvSpPr>
          <p:cNvPr id="7373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7F57157-F048-40D3-AF32-5D794C84E167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60C9E-D2C4-4419-9BB9-CC231187FA4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1828800" y="1033463"/>
            <a:ext cx="48006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General MOVE field: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g</a:t>
            </a:r>
            <a:r>
              <a:rPr lang="en-US" sz="1800">
                <a:latin typeface="Arial" charset="0"/>
              </a:rPr>
              <a:t>	: guard specifier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i</a:t>
            </a:r>
            <a:r>
              <a:rPr lang="en-US" sz="1800">
                <a:latin typeface="Arial" charset="0"/>
              </a:rPr>
              <a:t>	: immediate specifier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src</a:t>
            </a:r>
            <a:r>
              <a:rPr lang="en-US" sz="1800">
                <a:latin typeface="Arial" charset="0"/>
              </a:rPr>
              <a:t>	: source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dst</a:t>
            </a:r>
            <a:r>
              <a:rPr lang="en-US" sz="1800">
                <a:latin typeface="Arial" charset="0"/>
              </a:rPr>
              <a:t>	: destination</a:t>
            </a:r>
            <a:endParaRPr lang="en-US" sz="2000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414463"/>
            <a:ext cx="3429000" cy="457200"/>
            <a:chOff x="3312" y="2160"/>
            <a:chExt cx="2160" cy="288"/>
          </a:xfrm>
        </p:grpSpPr>
        <p:sp>
          <p:nvSpPr>
            <p:cNvPr id="73756" name="Rectangle 5"/>
            <p:cNvSpPr>
              <a:spLocks noChangeArrowheads="1"/>
            </p:cNvSpPr>
            <p:nvPr/>
          </p:nvSpPr>
          <p:spPr bwMode="auto">
            <a:xfrm>
              <a:off x="331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g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57" name="Rectangle 6"/>
            <p:cNvSpPr>
              <a:spLocks noChangeArrowheads="1"/>
            </p:cNvSpPr>
            <p:nvPr/>
          </p:nvSpPr>
          <p:spPr bwMode="auto">
            <a:xfrm>
              <a:off x="360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i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58" name="Rectangle 7"/>
            <p:cNvSpPr>
              <a:spLocks noChangeArrowheads="1"/>
            </p:cNvSpPr>
            <p:nvPr/>
          </p:nvSpPr>
          <p:spPr bwMode="auto">
            <a:xfrm>
              <a:off x="3888" y="2160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src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59" name="Rectangle 8"/>
            <p:cNvSpPr>
              <a:spLocks noChangeArrowheads="1"/>
            </p:cNvSpPr>
            <p:nvPr/>
          </p:nvSpPr>
          <p:spPr bwMode="auto">
            <a:xfrm>
              <a:off x="4704" y="2160"/>
              <a:ext cx="76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dst</a:t>
              </a:r>
              <a:endParaRPr lang="en-US" sz="1400">
                <a:latin typeface="Arial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828800" y="4306888"/>
            <a:ext cx="8458200" cy="1809750"/>
            <a:chOff x="192" y="2713"/>
            <a:chExt cx="5328" cy="1140"/>
          </a:xfrm>
        </p:grpSpPr>
        <p:sp>
          <p:nvSpPr>
            <p:cNvPr id="73745" name="Text Box 10"/>
            <p:cNvSpPr txBox="1">
              <a:spLocks noChangeArrowheads="1"/>
            </p:cNvSpPr>
            <p:nvPr/>
          </p:nvSpPr>
          <p:spPr bwMode="auto">
            <a:xfrm>
              <a:off x="192" y="2713"/>
              <a:ext cx="2496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How to use immediates?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  <a:p>
              <a:pPr>
                <a:lnSpc>
                  <a:spcPct val="10000"/>
                </a:lnSpc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Small, 6 bits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Long, 32 bits</a:t>
              </a:r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36" y="3183"/>
              <a:ext cx="2160" cy="288"/>
              <a:chOff x="3312" y="2160"/>
              <a:chExt cx="2160" cy="288"/>
            </a:xfrm>
          </p:grpSpPr>
          <p:sp>
            <p:nvSpPr>
              <p:cNvPr id="73752" name="Rectangle 12"/>
              <p:cNvSpPr>
                <a:spLocks noChangeArrowheads="1"/>
              </p:cNvSpPr>
              <p:nvPr/>
            </p:nvSpPr>
            <p:spPr bwMode="auto">
              <a:xfrm>
                <a:off x="3312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g</a:t>
                </a:r>
                <a:endParaRPr lang="en-US" sz="1400">
                  <a:latin typeface="Arial" charset="0"/>
                </a:endParaRPr>
              </a:p>
            </p:txBody>
          </p:sp>
          <p:sp>
            <p:nvSpPr>
              <p:cNvPr id="73753" name="Rectangle 13"/>
              <p:cNvSpPr>
                <a:spLocks noChangeArrowheads="1"/>
              </p:cNvSpPr>
              <p:nvPr/>
            </p:nvSpPr>
            <p:spPr bwMode="auto">
              <a:xfrm>
                <a:off x="3600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1</a:t>
                </a:r>
                <a:endParaRPr lang="en-US" sz="1400">
                  <a:latin typeface="Arial" charset="0"/>
                </a:endParaRPr>
              </a:p>
            </p:txBody>
          </p:sp>
          <p:sp>
            <p:nvSpPr>
              <p:cNvPr id="73754" name="Rectangle 14"/>
              <p:cNvSpPr>
                <a:spLocks noChangeArrowheads="1"/>
              </p:cNvSpPr>
              <p:nvPr/>
            </p:nvSpPr>
            <p:spPr bwMode="auto">
              <a:xfrm>
                <a:off x="3888" y="2160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imm</a:t>
                </a:r>
                <a:endParaRPr lang="en-US" sz="1400">
                  <a:latin typeface="Arial" charset="0"/>
                </a:endParaRPr>
              </a:p>
            </p:txBody>
          </p:sp>
          <p:sp>
            <p:nvSpPr>
              <p:cNvPr id="73755" name="Rectangle 15"/>
              <p:cNvSpPr>
                <a:spLocks noChangeArrowheads="1"/>
              </p:cNvSpPr>
              <p:nvPr/>
            </p:nvSpPr>
            <p:spPr bwMode="auto">
              <a:xfrm>
                <a:off x="4704" y="2160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dst</a:t>
                </a:r>
                <a:endParaRPr lang="en-US" sz="1400">
                  <a:latin typeface="Arial" charset="0"/>
                </a:endParaRPr>
              </a:p>
            </p:txBody>
          </p:sp>
        </p:grpSp>
        <p:sp>
          <p:nvSpPr>
            <p:cNvPr id="73747" name="Rectangle 16"/>
            <p:cNvSpPr>
              <a:spLocks noChangeArrowheads="1"/>
            </p:cNvSpPr>
            <p:nvPr/>
          </p:nvSpPr>
          <p:spPr bwMode="auto">
            <a:xfrm>
              <a:off x="1536" y="3565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g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48" name="Rectangle 17"/>
            <p:cNvSpPr>
              <a:spLocks noChangeArrowheads="1"/>
            </p:cNvSpPr>
            <p:nvPr/>
          </p:nvSpPr>
          <p:spPr bwMode="auto">
            <a:xfrm>
              <a:off x="1824" y="3565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0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49" name="Rectangle 18"/>
            <p:cNvSpPr>
              <a:spLocks noChangeArrowheads="1"/>
            </p:cNvSpPr>
            <p:nvPr/>
          </p:nvSpPr>
          <p:spPr bwMode="auto">
            <a:xfrm>
              <a:off x="2112" y="3565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Ir-1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50" name="Rectangle 19"/>
            <p:cNvSpPr>
              <a:spLocks noChangeArrowheads="1"/>
            </p:cNvSpPr>
            <p:nvPr/>
          </p:nvSpPr>
          <p:spPr bwMode="auto">
            <a:xfrm>
              <a:off x="2928" y="3565"/>
              <a:ext cx="76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dst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73751" name="Rectangle 20"/>
            <p:cNvSpPr>
              <a:spLocks noChangeArrowheads="1"/>
            </p:cNvSpPr>
            <p:nvPr/>
          </p:nvSpPr>
          <p:spPr bwMode="auto">
            <a:xfrm>
              <a:off x="3696" y="3565"/>
              <a:ext cx="1824" cy="288"/>
            </a:xfrm>
            <a:prstGeom prst="rect">
              <a:avLst/>
            </a:prstGeom>
            <a:solidFill>
              <a:srgbClr val="92B1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imm</a:t>
              </a:r>
              <a:endParaRPr lang="en-US" sz="1400">
                <a:latin typeface="Arial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828800" y="3049589"/>
            <a:ext cx="8001000" cy="923925"/>
            <a:chOff x="192" y="1921"/>
            <a:chExt cx="5040" cy="582"/>
          </a:xfrm>
        </p:grpSpPr>
        <p:sp>
          <p:nvSpPr>
            <p:cNvPr id="73740" name="Rectangle 22"/>
            <p:cNvSpPr>
              <a:spLocks noChangeArrowheads="1"/>
            </p:cNvSpPr>
            <p:nvPr/>
          </p:nvSpPr>
          <p:spPr bwMode="auto">
            <a:xfrm>
              <a:off x="1536" y="2209"/>
              <a:ext cx="864" cy="29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move 1</a:t>
              </a:r>
            </a:p>
          </p:txBody>
        </p:sp>
        <p:sp>
          <p:nvSpPr>
            <p:cNvPr id="73741" name="Text Box 23"/>
            <p:cNvSpPr txBox="1">
              <a:spLocks noChangeArrowheads="1"/>
            </p:cNvSpPr>
            <p:nvPr/>
          </p:nvSpPr>
          <p:spPr bwMode="auto">
            <a:xfrm>
              <a:off x="192" y="1921"/>
              <a:ext cx="50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General MOVE instructions: </a:t>
              </a:r>
              <a:r>
                <a:rPr lang="en-US" b="1">
                  <a:latin typeface="Arial" charset="0"/>
                </a:rPr>
                <a:t>multiple fields</a:t>
              </a:r>
              <a:endParaRPr lang="en-US" sz="2000" b="1">
                <a:latin typeface="Arial" charset="0"/>
              </a:endParaRPr>
            </a:p>
          </p:txBody>
        </p:sp>
        <p:sp>
          <p:nvSpPr>
            <p:cNvPr id="73742" name="Rectangle 24"/>
            <p:cNvSpPr>
              <a:spLocks noChangeArrowheads="1"/>
            </p:cNvSpPr>
            <p:nvPr/>
          </p:nvSpPr>
          <p:spPr bwMode="auto">
            <a:xfrm>
              <a:off x="2400" y="2209"/>
              <a:ext cx="864" cy="29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move 2</a:t>
              </a:r>
            </a:p>
          </p:txBody>
        </p:sp>
        <p:sp>
          <p:nvSpPr>
            <p:cNvPr id="73743" name="Rectangle 25"/>
            <p:cNvSpPr>
              <a:spLocks noChangeArrowheads="1"/>
            </p:cNvSpPr>
            <p:nvPr/>
          </p:nvSpPr>
          <p:spPr bwMode="auto">
            <a:xfrm>
              <a:off x="3264" y="2209"/>
              <a:ext cx="864" cy="29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move 3</a:t>
              </a:r>
            </a:p>
          </p:txBody>
        </p:sp>
        <p:sp>
          <p:nvSpPr>
            <p:cNvPr id="73744" name="Rectangle 26"/>
            <p:cNvSpPr>
              <a:spLocks noChangeArrowheads="1"/>
            </p:cNvSpPr>
            <p:nvPr/>
          </p:nvSpPr>
          <p:spPr bwMode="auto">
            <a:xfrm>
              <a:off x="4128" y="2209"/>
              <a:ext cx="864" cy="29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move 4</a:t>
              </a:r>
            </a:p>
          </p:txBody>
        </p:sp>
      </p:grpSp>
      <p:sp>
        <p:nvSpPr>
          <p:cNvPr id="542747" name="Line 27"/>
          <p:cNvSpPr>
            <a:spLocks noChangeShapeType="1"/>
          </p:cNvSpPr>
          <p:nvPr/>
        </p:nvSpPr>
        <p:spPr bwMode="auto">
          <a:xfrm>
            <a:off x="6172200" y="1871664"/>
            <a:ext cx="1905000" cy="16351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48" name="Line 28"/>
          <p:cNvSpPr>
            <a:spLocks noChangeShapeType="1"/>
          </p:cNvSpPr>
          <p:nvPr/>
        </p:nvSpPr>
        <p:spPr bwMode="auto">
          <a:xfrm flipH="1">
            <a:off x="9448800" y="1871664"/>
            <a:ext cx="152400" cy="16351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7" grpId="0" animBg="1"/>
      <p:bldP spid="5427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5A8D2-2DCD-449B-AD5C-525A462DB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on ILP architecture</a:t>
            </a:r>
            <a:endParaRPr lang="nl-N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15707D-DE00-46E6-9631-471D233FC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Superscalar</a:t>
            </a:r>
          </a:p>
          <a:p>
            <a:pPr lvl="1"/>
            <a:r>
              <a:rPr lang="en-US"/>
              <a:t>Binary compatible</a:t>
            </a:r>
          </a:p>
          <a:p>
            <a:pPr lvl="1"/>
            <a:r>
              <a:rPr lang="en-US"/>
              <a:t>Multi-issue, OoO, branch speculation</a:t>
            </a:r>
          </a:p>
          <a:p>
            <a:r>
              <a:rPr lang="en-US"/>
              <a:t>VLIW</a:t>
            </a:r>
          </a:p>
          <a:p>
            <a:pPr lvl="1"/>
            <a:r>
              <a:rPr lang="en-US"/>
              <a:t>Not compatible, requires re-compilation of source code</a:t>
            </a:r>
          </a:p>
          <a:p>
            <a:pPr lvl="1"/>
            <a:r>
              <a:rPr lang="en-US"/>
              <a:t>More energy efficient</a:t>
            </a:r>
          </a:p>
          <a:p>
            <a:r>
              <a:rPr lang="en-US"/>
              <a:t>TTA (and Blocks CGRA)</a:t>
            </a:r>
          </a:p>
          <a:p>
            <a:pPr lvl="1"/>
            <a:r>
              <a:rPr lang="en-US"/>
              <a:t>A kind of VLIW</a:t>
            </a:r>
          </a:p>
          <a:p>
            <a:pPr lvl="1"/>
            <a:r>
              <a:rPr lang="en-US"/>
              <a:t>Solves / relaxes remaining VLIW inefficiencies when scaling up</a:t>
            </a:r>
          </a:p>
          <a:p>
            <a:pPr lvl="1"/>
            <a:r>
              <a:rPr lang="en-US"/>
              <a:t>RF #ports reduction</a:t>
            </a:r>
          </a:p>
          <a:p>
            <a:pPr lvl="1"/>
            <a:r>
              <a:rPr lang="en-US"/>
              <a:t>Connectivity reduction</a:t>
            </a:r>
          </a:p>
          <a:p>
            <a:pPr lvl="1"/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397C4C-5AF7-4831-BAA9-E46803E8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40A5D2-7E6D-4A67-86E4-E4FE671A64B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6BA57-9925-4BEC-A520-9E84FC82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BDF1-63C7-4301-88B5-BEAA70FA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24EA4-9628-49EC-B1CD-516BE91D607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2" descr="http://3.bp.blogspot.com/-Fyyo92Ouo14/USoRPb90tOI/AAAAAAAABXU/poSOCn2msZ0/s1600/summary.jpg">
            <a:extLst>
              <a:ext uri="{FF2B5EF4-FFF2-40B4-BE49-F238E27FC236}">
                <a16:creationId xmlns:a16="http://schemas.microsoft.com/office/drawing/2014/main" id="{23D4CBC5-3A3B-4EA6-B136-B0B15716A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4353" y="80627"/>
            <a:ext cx="2927648" cy="220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4225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Introduction, Hazards (short recap)</a:t>
            </a:r>
          </a:p>
          <a:p>
            <a:pPr eaLnBrk="1" hangingPunct="1"/>
            <a:r>
              <a:rPr lang="en-US" dirty="0"/>
              <a:t>Out-Of-Order (</a:t>
            </a:r>
            <a:r>
              <a:rPr lang="en-US" dirty="0" err="1"/>
              <a:t>OoO</a:t>
            </a:r>
            <a:r>
              <a:rPr lang="en-US" dirty="0"/>
              <a:t>) execution: </a:t>
            </a:r>
          </a:p>
          <a:p>
            <a:pPr eaLnBrk="1" hangingPunct="1"/>
            <a:r>
              <a:rPr lang="en-US"/>
              <a:t>Branch prediction</a:t>
            </a:r>
          </a:p>
          <a:p>
            <a:pPr eaLnBrk="1" hangingPunct="1"/>
            <a:r>
              <a:rPr lang="en-US"/>
              <a:t>Multiple issue</a:t>
            </a:r>
          </a:p>
          <a:p>
            <a:pPr eaLnBrk="1" hangingPunct="1"/>
            <a:r>
              <a:rPr lang="en-US" b="1"/>
              <a:t>How </a:t>
            </a:r>
            <a:r>
              <a:rPr lang="en-US" b="1" dirty="0"/>
              <a:t>much </a:t>
            </a:r>
            <a:r>
              <a:rPr lang="en-US" b="1" dirty="0" err="1"/>
              <a:t>ILP</a:t>
            </a:r>
            <a:r>
              <a:rPr lang="en-US" b="1" dirty="0"/>
              <a:t> is </a:t>
            </a:r>
            <a:r>
              <a:rPr lang="en-US" b="1"/>
              <a:t>there?</a:t>
            </a:r>
          </a:p>
          <a:p>
            <a:pPr lvl="1" eaLnBrk="1" hangingPunct="1"/>
            <a:r>
              <a:rPr lang="en-US"/>
              <a:t>Measuring ILP</a:t>
            </a:r>
          </a:p>
          <a:p>
            <a:pPr lvl="1" eaLnBrk="1" hangingPunct="1"/>
            <a:r>
              <a:rPr lang="en-US"/>
              <a:t>Exceeding ILP limits</a:t>
            </a:r>
          </a:p>
          <a:p>
            <a:pPr eaLnBrk="1" hangingPunct="1"/>
            <a:r>
              <a:rPr lang="en-US"/>
              <a:t>What can the compiler do?</a:t>
            </a:r>
          </a:p>
          <a:p>
            <a:pPr eaLnBrk="1" hangingPunct="1"/>
            <a:r>
              <a:rPr lang="en-US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271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24644"/>
            <a:ext cx="8534400" cy="4464496"/>
          </a:xfrm>
        </p:spPr>
        <p:txBody>
          <a:bodyPr/>
          <a:lstStyle/>
          <a:p>
            <a:pPr algn="ctr"/>
            <a:r>
              <a:rPr lang="en-US" dirty="0"/>
              <a:t>How parallel should we make a processor?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Depends on </a:t>
            </a:r>
            <a:r>
              <a:rPr lang="en-US" dirty="0">
                <a:solidFill>
                  <a:srgbClr val="FF0000"/>
                </a:solidFill>
              </a:rPr>
              <a:t>how much parallelism is there in your application?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B0D3B-3646-4134-8D99-39130107A423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ECA  H.Corporaal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available ILP: How?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Using existing compiler</a:t>
            </a:r>
          </a:p>
          <a:p>
            <a:r>
              <a:rPr lang="en-US"/>
              <a:t>Using trace analysis</a:t>
            </a:r>
          </a:p>
          <a:p>
            <a:pPr lvl="1"/>
            <a:r>
              <a:rPr lang="en-US"/>
              <a:t>Track all the real data dependencies (RaWs) of instructions from issue window</a:t>
            </a:r>
          </a:p>
          <a:p>
            <a:pPr lvl="2"/>
            <a:r>
              <a:rPr lang="en-US"/>
              <a:t>register dependences</a:t>
            </a:r>
          </a:p>
          <a:p>
            <a:pPr lvl="2"/>
            <a:r>
              <a:rPr lang="en-US"/>
              <a:t>memory dependences</a:t>
            </a:r>
          </a:p>
          <a:p>
            <a:pPr lvl="1"/>
            <a:r>
              <a:rPr lang="en-US"/>
              <a:t>Check for correct branch prediction</a:t>
            </a:r>
          </a:p>
          <a:p>
            <a:pPr lvl="2"/>
            <a:r>
              <a:rPr lang="en-US"/>
              <a:t>if prediction correct continue</a:t>
            </a:r>
          </a:p>
          <a:p>
            <a:pPr lvl="2"/>
            <a:r>
              <a:rPr lang="en-US"/>
              <a:t>if wrong, flush schedule and start in next cycle</a:t>
            </a:r>
          </a:p>
        </p:txBody>
      </p:sp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fld id="{1E9B2040-8486-4151-8581-2F214292A290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4D42-A3DC-41A5-B261-750ABC845F9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Trace analysis</a:t>
            </a:r>
          </a:p>
        </p:txBody>
      </p:sp>
      <p:sp>
        <p:nvSpPr>
          <p:cNvPr id="7680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9E9CC1A-7022-4885-80D7-54A0775F7E2D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AB205-3F44-44DF-AA61-413945D8E28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1955800" y="2744789"/>
            <a:ext cx="1773238" cy="1436687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latin typeface="Arial" charset="0"/>
              </a:rPr>
              <a:t>Program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For i := 0..2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   A[i] := i;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 := X+3;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4403726" y="1965325"/>
            <a:ext cx="2932113" cy="327025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latin typeface="Arial" charset="0"/>
              </a:rPr>
              <a:t>Compiled code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set  r1,0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set  r2,3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set  r3,&amp;A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Loop:	st   r1,0(r3)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add  r1,r1,1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add  r3,r3,4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	add  r1,r5,3</a:t>
            </a:r>
          </a:p>
        </p:txBody>
      </p:sp>
      <p:sp>
        <p:nvSpPr>
          <p:cNvPr id="306181" name="Text Box 5"/>
          <p:cNvSpPr txBox="1">
            <a:spLocks noChangeArrowheads="1"/>
          </p:cNvSpPr>
          <p:nvPr/>
        </p:nvSpPr>
        <p:spPr bwMode="auto">
          <a:xfrm>
            <a:off x="8075613" y="296863"/>
            <a:ext cx="2017712" cy="620395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>
                <a:latin typeface="Arial" charset="0"/>
              </a:rPr>
              <a:t>Trace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set  r1,0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set  r2,3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set  r3,&amp;A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r1,r1,1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r3,r3,4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r1,r1,1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r3,r3,4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r1,r1,1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r3,r3,4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r1,r5,3</a:t>
            </a:r>
          </a:p>
        </p:txBody>
      </p:sp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1847528" y="5949281"/>
            <a:ext cx="571663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How parallel can this code be executed?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0" grpId="0" animBg="1" autoUpdateAnimBg="0"/>
      <p:bldP spid="306181" grpId="0" animBg="1" autoUpdateAnimBg="0"/>
      <p:bldP spid="30618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Trace analysis</a:t>
            </a:r>
          </a:p>
        </p:txBody>
      </p:sp>
      <p:sp>
        <p:nvSpPr>
          <p:cNvPr id="7782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BA8E0FA-2BF6-4B8C-8CDC-8D70F292AAE0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C6F9D2-1A06-49D3-B935-9329305B0AF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2057400" y="1855788"/>
            <a:ext cx="7626350" cy="259715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>
            <a:spAutoFit/>
            <a:flatTx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Parallel Trace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set  r1,0	 set  r2,3	 set  r3,&amp;A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	 add  r1,r1,1	 add  r3,r3,4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 	 add  r1,r1,1	 add  r3,r3,4 	 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st   r1,0(r3) 	 add  r1,r1,1	 add  r3,r3,4 	 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brne r1,r2,Loop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ourier New" pitchFamily="49" charset="0"/>
              </a:rPr>
              <a:t>add  r1,r5,3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2133600" y="5013325"/>
            <a:ext cx="81534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Max ILP = Speedup = </a:t>
            </a:r>
            <a:r>
              <a:rPr lang="en-US" b="1"/>
              <a:t>Lserial</a:t>
            </a:r>
            <a:r>
              <a:rPr lang="en-US"/>
              <a:t> / </a:t>
            </a:r>
            <a:r>
              <a:rPr lang="en-US" b="1">
                <a:latin typeface="Arial" charset="0"/>
              </a:rPr>
              <a:t>L</a:t>
            </a:r>
            <a:r>
              <a:rPr lang="en-US" b="1" baseline="-25000">
                <a:latin typeface="Arial" charset="0"/>
              </a:rPr>
              <a:t>parallel</a:t>
            </a:r>
            <a:r>
              <a:rPr lang="en-US" b="1">
                <a:latin typeface="Arial" charset="0"/>
              </a:rPr>
              <a:t>  = 16 / 6 = 2.7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2133601" y="6124575"/>
            <a:ext cx="32988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  <a:latin typeface="Arial" charset="0"/>
              </a:rPr>
              <a:t>Is this the maximum?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9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Ideal Processor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 dirty="0"/>
              <a:t>Assumptions for ideal/perfect processor:</a:t>
            </a:r>
            <a:endParaRPr lang="en-US" altLang="en-US" sz="2000" dirty="0"/>
          </a:p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 dirty="0"/>
              <a:t>	1. </a:t>
            </a:r>
            <a:r>
              <a:rPr lang="en-US" altLang="en-US" sz="2400" b="1" i="1" dirty="0">
                <a:solidFill>
                  <a:schemeClr val="accent2"/>
                </a:solidFill>
              </a:rPr>
              <a:t>Register renaming</a:t>
            </a:r>
            <a:r>
              <a:rPr lang="en-US" altLang="en-US" sz="2400" i="1" dirty="0">
                <a:solidFill>
                  <a:schemeClr val="hlink"/>
                </a:solidFill>
              </a:rPr>
              <a:t> </a:t>
            </a:r>
            <a:r>
              <a:rPr lang="en-US" altLang="en-US" sz="2400" dirty="0"/>
              <a:t>– infinite number of virtual registers =&gt; all register </a:t>
            </a:r>
            <a:r>
              <a:rPr lang="en-US" altLang="en-US" sz="2400" dirty="0" err="1"/>
              <a:t>WAW</a:t>
            </a:r>
            <a:r>
              <a:rPr lang="en-US" altLang="en-US" sz="2400" dirty="0"/>
              <a:t> &amp; WAR hazards avoided</a:t>
            </a:r>
          </a:p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 dirty="0"/>
              <a:t>	2. </a:t>
            </a:r>
            <a:r>
              <a:rPr lang="en-US" altLang="en-US" sz="2400" b="1" i="1" dirty="0">
                <a:solidFill>
                  <a:schemeClr val="accent2"/>
                </a:solidFill>
              </a:rPr>
              <a:t>Branch and Jump prediction</a:t>
            </a:r>
            <a:r>
              <a:rPr lang="en-US" altLang="en-US" sz="2400" i="1" dirty="0">
                <a:solidFill>
                  <a:schemeClr val="hlink"/>
                </a:solidFill>
              </a:rPr>
              <a:t> </a:t>
            </a:r>
            <a:r>
              <a:rPr lang="en-US" altLang="en-US" sz="2400" dirty="0"/>
              <a:t>– Perfect =&gt; all program instructions available for execution</a:t>
            </a:r>
          </a:p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 dirty="0"/>
              <a:t>	3. </a:t>
            </a:r>
            <a:r>
              <a:rPr lang="en-US" altLang="en-US" sz="2400" b="1" i="1" dirty="0">
                <a:solidFill>
                  <a:schemeClr val="accent2"/>
                </a:solidFill>
              </a:rPr>
              <a:t>Memory-address alias analysis</a:t>
            </a:r>
            <a:r>
              <a:rPr lang="en-US" altLang="en-US" sz="2400" i="1" dirty="0">
                <a:solidFill>
                  <a:schemeClr val="hlink"/>
                </a:solidFill>
              </a:rPr>
              <a:t> </a:t>
            </a:r>
            <a:r>
              <a:rPr lang="en-US" altLang="en-US" sz="2400" dirty="0"/>
              <a:t>– addresses are known. A store can be moved before a load provided addresses not equal</a:t>
            </a:r>
          </a:p>
          <a:p>
            <a:pPr marL="285750" indent="-28575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400" dirty="0"/>
              <a:t>Also: </a:t>
            </a:r>
          </a:p>
          <a:p>
            <a:pPr marL="685800" lvl="1" indent="-228600" eaLnBrk="1" hangingPunct="1">
              <a:lnSpc>
                <a:spcPct val="90000"/>
              </a:lnSpc>
            </a:pPr>
            <a:r>
              <a:rPr lang="en-US" altLang="en-US" sz="2000" dirty="0"/>
              <a:t>unlimited number of instructions issued/cycle (unlimited resources), and</a:t>
            </a:r>
          </a:p>
          <a:p>
            <a:pPr marL="685800" lvl="1" indent="-228600" eaLnBrk="1" hangingPunct="1">
              <a:lnSpc>
                <a:spcPct val="90000"/>
              </a:lnSpc>
            </a:pPr>
            <a:r>
              <a:rPr lang="en-US" altLang="en-US" sz="2000" dirty="0"/>
              <a:t>unlimited instruction window</a:t>
            </a:r>
          </a:p>
          <a:p>
            <a:pPr marL="685800" lvl="1" indent="-228600" eaLnBrk="1" hangingPunct="1">
              <a:lnSpc>
                <a:spcPct val="90000"/>
              </a:lnSpc>
            </a:pPr>
            <a:r>
              <a:rPr lang="en-US" altLang="en-US" sz="2000" dirty="0"/>
              <a:t>perfect caches</a:t>
            </a:r>
          </a:p>
          <a:p>
            <a:pPr marL="685800" lvl="1" indent="-228600" eaLnBrk="1" hangingPunct="1">
              <a:lnSpc>
                <a:spcPct val="90000"/>
              </a:lnSpc>
            </a:pPr>
            <a:r>
              <a:rPr lang="en-US" altLang="en-US" sz="2000" dirty="0"/>
              <a:t>1 cycle latency for all instructions (FP *,/)</a:t>
            </a:r>
          </a:p>
          <a:p>
            <a:pPr marL="685800" lvl="1" indent="-228600" eaLnBrk="1" hangingPunct="1">
              <a:lnSpc>
                <a:spcPct val="90000"/>
              </a:lnSpc>
            </a:pPr>
            <a:endParaRPr lang="en-US" altLang="en-US" sz="2000" dirty="0"/>
          </a:p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US" altLang="en-US" sz="2000" i="1" dirty="0"/>
              <a:t>Programs were compiled using MIPS compiler with maximum optimization level</a:t>
            </a:r>
          </a:p>
        </p:txBody>
      </p:sp>
      <p:sp>
        <p:nvSpPr>
          <p:cNvPr id="788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F3FCDFD-3BA9-4D74-87A5-ADBFF8711329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5FBB62-1325-42AF-B0E3-C22C08CFD21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Single Issue RISC vs Superscalar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40A5D2-7E6D-4A67-86E4-E4FE671A64B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24EA4-9628-49EC-B1CD-516BE91D607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227"/>
          <p:cNvGrpSpPr>
            <a:grpSpLocks/>
          </p:cNvGrpSpPr>
          <p:nvPr/>
        </p:nvGrpSpPr>
        <p:grpSpPr bwMode="auto">
          <a:xfrm>
            <a:off x="182563" y="1143000"/>
            <a:ext cx="3522662" cy="5521325"/>
            <a:chOff x="115" y="720"/>
            <a:chExt cx="2219" cy="3478"/>
          </a:xfrm>
        </p:grpSpPr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595" y="720"/>
              <a:ext cx="720" cy="288"/>
              <a:chOff x="432" y="912"/>
              <a:chExt cx="720" cy="288"/>
            </a:xfrm>
          </p:grpSpPr>
          <p:sp>
            <p:nvSpPr>
              <p:cNvPr id="67" name="Rectangle 6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Text Box 6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" name="Group 66"/>
            <p:cNvGrpSpPr>
              <a:grpSpLocks/>
            </p:cNvGrpSpPr>
            <p:nvPr/>
          </p:nvGrpSpPr>
          <p:grpSpPr bwMode="auto">
            <a:xfrm>
              <a:off x="595" y="912"/>
              <a:ext cx="720" cy="288"/>
              <a:chOff x="432" y="912"/>
              <a:chExt cx="720" cy="288"/>
            </a:xfrm>
          </p:grpSpPr>
          <p:sp>
            <p:nvSpPr>
              <p:cNvPr id="65" name="Rectangle 6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Text Box 6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9" name="Group 69"/>
            <p:cNvGrpSpPr>
              <a:grpSpLocks/>
            </p:cNvGrpSpPr>
            <p:nvPr/>
          </p:nvGrpSpPr>
          <p:grpSpPr bwMode="auto">
            <a:xfrm>
              <a:off x="595" y="1104"/>
              <a:ext cx="720" cy="288"/>
              <a:chOff x="432" y="912"/>
              <a:chExt cx="720" cy="288"/>
            </a:xfrm>
          </p:grpSpPr>
          <p:sp>
            <p:nvSpPr>
              <p:cNvPr id="63" name="Rectangle 70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Text Box 71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0" name="Group 72"/>
            <p:cNvGrpSpPr>
              <a:grpSpLocks/>
            </p:cNvGrpSpPr>
            <p:nvPr/>
          </p:nvGrpSpPr>
          <p:grpSpPr bwMode="auto">
            <a:xfrm>
              <a:off x="595" y="1296"/>
              <a:ext cx="720" cy="288"/>
              <a:chOff x="432" y="912"/>
              <a:chExt cx="720" cy="288"/>
            </a:xfrm>
          </p:grpSpPr>
          <p:sp>
            <p:nvSpPr>
              <p:cNvPr id="61" name="Rectangle 73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Text Box 74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1" name="Group 75"/>
            <p:cNvGrpSpPr>
              <a:grpSpLocks/>
            </p:cNvGrpSpPr>
            <p:nvPr/>
          </p:nvGrpSpPr>
          <p:grpSpPr bwMode="auto">
            <a:xfrm>
              <a:off x="595" y="1488"/>
              <a:ext cx="720" cy="288"/>
              <a:chOff x="432" y="912"/>
              <a:chExt cx="720" cy="288"/>
            </a:xfrm>
          </p:grpSpPr>
          <p:sp>
            <p:nvSpPr>
              <p:cNvPr id="59" name="Rectangle 76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Text Box 77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2" name="Group 78"/>
            <p:cNvGrpSpPr>
              <a:grpSpLocks/>
            </p:cNvGrpSpPr>
            <p:nvPr/>
          </p:nvGrpSpPr>
          <p:grpSpPr bwMode="auto">
            <a:xfrm>
              <a:off x="595" y="1680"/>
              <a:ext cx="720" cy="288"/>
              <a:chOff x="432" y="912"/>
              <a:chExt cx="720" cy="288"/>
            </a:xfrm>
          </p:grpSpPr>
          <p:sp>
            <p:nvSpPr>
              <p:cNvPr id="57" name="Rectangle 79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Text Box 80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3" name="Group 81"/>
            <p:cNvGrpSpPr>
              <a:grpSpLocks/>
            </p:cNvGrpSpPr>
            <p:nvPr/>
          </p:nvGrpSpPr>
          <p:grpSpPr bwMode="auto">
            <a:xfrm>
              <a:off x="595" y="1872"/>
              <a:ext cx="720" cy="288"/>
              <a:chOff x="432" y="912"/>
              <a:chExt cx="720" cy="288"/>
            </a:xfrm>
          </p:grpSpPr>
          <p:sp>
            <p:nvSpPr>
              <p:cNvPr id="55" name="Rectangle 82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Text Box 83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4" name="Group 84"/>
            <p:cNvGrpSpPr>
              <a:grpSpLocks/>
            </p:cNvGrpSpPr>
            <p:nvPr/>
          </p:nvGrpSpPr>
          <p:grpSpPr bwMode="auto">
            <a:xfrm>
              <a:off x="595" y="2064"/>
              <a:ext cx="720" cy="288"/>
              <a:chOff x="432" y="912"/>
              <a:chExt cx="720" cy="288"/>
            </a:xfrm>
          </p:grpSpPr>
          <p:sp>
            <p:nvSpPr>
              <p:cNvPr id="53" name="Rectangle 85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Text Box 86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5" name="Group 87"/>
            <p:cNvGrpSpPr>
              <a:grpSpLocks/>
            </p:cNvGrpSpPr>
            <p:nvPr/>
          </p:nvGrpSpPr>
          <p:grpSpPr bwMode="auto">
            <a:xfrm>
              <a:off x="595" y="2256"/>
              <a:ext cx="720" cy="288"/>
              <a:chOff x="432" y="912"/>
              <a:chExt cx="720" cy="288"/>
            </a:xfrm>
          </p:grpSpPr>
          <p:sp>
            <p:nvSpPr>
              <p:cNvPr id="51" name="Rectangle 88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Text Box 89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6" name="Group 90"/>
            <p:cNvGrpSpPr>
              <a:grpSpLocks/>
            </p:cNvGrpSpPr>
            <p:nvPr/>
          </p:nvGrpSpPr>
          <p:grpSpPr bwMode="auto">
            <a:xfrm>
              <a:off x="595" y="2448"/>
              <a:ext cx="720" cy="288"/>
              <a:chOff x="432" y="912"/>
              <a:chExt cx="720" cy="288"/>
            </a:xfrm>
          </p:grpSpPr>
          <p:sp>
            <p:nvSpPr>
              <p:cNvPr id="49" name="Rectangle 9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" name="Text Box 9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7" name="Group 93"/>
            <p:cNvGrpSpPr>
              <a:grpSpLocks/>
            </p:cNvGrpSpPr>
            <p:nvPr/>
          </p:nvGrpSpPr>
          <p:grpSpPr bwMode="auto">
            <a:xfrm>
              <a:off x="595" y="2640"/>
              <a:ext cx="720" cy="288"/>
              <a:chOff x="432" y="912"/>
              <a:chExt cx="720" cy="288"/>
            </a:xfrm>
          </p:grpSpPr>
          <p:sp>
            <p:nvSpPr>
              <p:cNvPr id="47" name="Rectangle 9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Text Box 9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18" name="Group 96"/>
            <p:cNvGrpSpPr>
              <a:grpSpLocks/>
            </p:cNvGrpSpPr>
            <p:nvPr/>
          </p:nvGrpSpPr>
          <p:grpSpPr bwMode="auto">
            <a:xfrm>
              <a:off x="595" y="2832"/>
              <a:ext cx="720" cy="288"/>
              <a:chOff x="432" y="912"/>
              <a:chExt cx="720" cy="288"/>
            </a:xfrm>
          </p:grpSpPr>
          <p:sp>
            <p:nvSpPr>
              <p:cNvPr id="45" name="Rectangle 9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Text Box 9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sp>
          <p:nvSpPr>
            <p:cNvPr id="19" name="Rectangle 99"/>
            <p:cNvSpPr>
              <a:spLocks noChangeArrowheads="1"/>
            </p:cNvSpPr>
            <p:nvPr/>
          </p:nvSpPr>
          <p:spPr bwMode="auto">
            <a:xfrm>
              <a:off x="403" y="3486"/>
              <a:ext cx="912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Freeform 100"/>
            <p:cNvSpPr>
              <a:spLocks/>
            </p:cNvSpPr>
            <p:nvPr/>
          </p:nvSpPr>
          <p:spPr bwMode="auto">
            <a:xfrm>
              <a:off x="451" y="35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Line 101"/>
            <p:cNvSpPr>
              <a:spLocks noChangeShapeType="1"/>
            </p:cNvSpPr>
            <p:nvPr/>
          </p:nvSpPr>
          <p:spPr bwMode="auto">
            <a:xfrm>
              <a:off x="547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Line 102"/>
            <p:cNvSpPr>
              <a:spLocks noChangeShapeType="1"/>
            </p:cNvSpPr>
            <p:nvPr/>
          </p:nvSpPr>
          <p:spPr bwMode="auto">
            <a:xfrm>
              <a:off x="835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" name="Line 103"/>
            <p:cNvSpPr>
              <a:spLocks noChangeShapeType="1"/>
            </p:cNvSpPr>
            <p:nvPr/>
          </p:nvSpPr>
          <p:spPr bwMode="auto">
            <a:xfrm>
              <a:off x="691" y="382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104"/>
            <p:cNvSpPr>
              <a:spLocks noChangeArrowheads="1"/>
            </p:cNvSpPr>
            <p:nvPr/>
          </p:nvSpPr>
          <p:spPr bwMode="auto">
            <a:xfrm>
              <a:off x="931" y="377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05"/>
            <p:cNvSpPr>
              <a:spLocks noChangeArrowheads="1"/>
            </p:cNvSpPr>
            <p:nvPr/>
          </p:nvSpPr>
          <p:spPr bwMode="auto">
            <a:xfrm>
              <a:off x="931" y="3828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106"/>
            <p:cNvSpPr>
              <a:spLocks noChangeArrowheads="1"/>
            </p:cNvSpPr>
            <p:nvPr/>
          </p:nvSpPr>
          <p:spPr bwMode="auto">
            <a:xfrm>
              <a:off x="931" y="3882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107"/>
            <p:cNvSpPr>
              <a:spLocks noChangeArrowheads="1"/>
            </p:cNvSpPr>
            <p:nvPr/>
          </p:nvSpPr>
          <p:spPr bwMode="auto">
            <a:xfrm>
              <a:off x="931" y="3936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108"/>
            <p:cNvSpPr>
              <a:spLocks noChangeArrowheads="1"/>
            </p:cNvSpPr>
            <p:nvPr/>
          </p:nvSpPr>
          <p:spPr bwMode="auto">
            <a:xfrm>
              <a:off x="931" y="3990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Rectangle 109"/>
            <p:cNvSpPr>
              <a:spLocks noChangeArrowheads="1"/>
            </p:cNvSpPr>
            <p:nvPr/>
          </p:nvSpPr>
          <p:spPr bwMode="auto">
            <a:xfrm>
              <a:off x="931" y="404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AutoShape 110"/>
            <p:cNvSpPr>
              <a:spLocks noChangeArrowheads="1"/>
            </p:cNvSpPr>
            <p:nvPr/>
          </p:nvSpPr>
          <p:spPr bwMode="auto">
            <a:xfrm>
              <a:off x="695" y="3072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111"/>
            <p:cNvSpPr txBox="1">
              <a:spLocks noChangeArrowheads="1"/>
            </p:cNvSpPr>
            <p:nvPr/>
          </p:nvSpPr>
          <p:spPr bwMode="auto">
            <a:xfrm>
              <a:off x="931" y="3082"/>
              <a:ext cx="832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1 instr/cycle</a:t>
              </a:r>
            </a:p>
          </p:txBody>
        </p:sp>
        <p:sp>
          <p:nvSpPr>
            <p:cNvPr id="32" name="Text Box 112"/>
            <p:cNvSpPr txBox="1">
              <a:spLocks noChangeArrowheads="1"/>
            </p:cNvSpPr>
            <p:nvPr/>
          </p:nvSpPr>
          <p:spPr bwMode="auto">
            <a:xfrm>
              <a:off x="115" y="723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3" name="Text Box 113"/>
            <p:cNvSpPr txBox="1">
              <a:spLocks noChangeArrowheads="1"/>
            </p:cNvSpPr>
            <p:nvPr/>
          </p:nvSpPr>
          <p:spPr bwMode="auto">
            <a:xfrm>
              <a:off x="115" y="91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4" name="Text Box 114"/>
            <p:cNvSpPr txBox="1">
              <a:spLocks noChangeArrowheads="1"/>
            </p:cNvSpPr>
            <p:nvPr/>
          </p:nvSpPr>
          <p:spPr bwMode="auto">
            <a:xfrm>
              <a:off x="115" y="110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5" name="Text Box 115"/>
            <p:cNvSpPr txBox="1">
              <a:spLocks noChangeArrowheads="1"/>
            </p:cNvSpPr>
            <p:nvPr/>
          </p:nvSpPr>
          <p:spPr bwMode="auto">
            <a:xfrm>
              <a:off x="115" y="129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6" name="Text Box 116"/>
            <p:cNvSpPr txBox="1">
              <a:spLocks noChangeArrowheads="1"/>
            </p:cNvSpPr>
            <p:nvPr/>
          </p:nvSpPr>
          <p:spPr bwMode="auto">
            <a:xfrm>
              <a:off x="115" y="148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7" name="Text Box 117"/>
            <p:cNvSpPr txBox="1">
              <a:spLocks noChangeArrowheads="1"/>
            </p:cNvSpPr>
            <p:nvPr/>
          </p:nvSpPr>
          <p:spPr bwMode="auto">
            <a:xfrm>
              <a:off x="115" y="168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8" name="Text Box 118"/>
            <p:cNvSpPr txBox="1">
              <a:spLocks noChangeArrowheads="1"/>
            </p:cNvSpPr>
            <p:nvPr/>
          </p:nvSpPr>
          <p:spPr bwMode="auto">
            <a:xfrm>
              <a:off x="115" y="187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39" name="Text Box 119"/>
            <p:cNvSpPr txBox="1">
              <a:spLocks noChangeArrowheads="1"/>
            </p:cNvSpPr>
            <p:nvPr/>
          </p:nvSpPr>
          <p:spPr bwMode="auto">
            <a:xfrm>
              <a:off x="115" y="206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40" name="Text Box 120"/>
            <p:cNvSpPr txBox="1">
              <a:spLocks noChangeArrowheads="1"/>
            </p:cNvSpPr>
            <p:nvPr/>
          </p:nvSpPr>
          <p:spPr bwMode="auto">
            <a:xfrm>
              <a:off x="115" y="225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41" name="Text Box 121"/>
            <p:cNvSpPr txBox="1">
              <a:spLocks noChangeArrowheads="1"/>
            </p:cNvSpPr>
            <p:nvPr/>
          </p:nvSpPr>
          <p:spPr bwMode="auto">
            <a:xfrm>
              <a:off x="115" y="244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42" name="Text Box 122"/>
            <p:cNvSpPr txBox="1">
              <a:spLocks noChangeArrowheads="1"/>
            </p:cNvSpPr>
            <p:nvPr/>
          </p:nvSpPr>
          <p:spPr bwMode="auto">
            <a:xfrm>
              <a:off x="115" y="264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43" name="Text Box 123"/>
            <p:cNvSpPr txBox="1">
              <a:spLocks noChangeArrowheads="1"/>
            </p:cNvSpPr>
            <p:nvPr/>
          </p:nvSpPr>
          <p:spPr bwMode="auto">
            <a:xfrm>
              <a:off x="115" y="283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44" name="Text Box 124"/>
            <p:cNvSpPr txBox="1">
              <a:spLocks noChangeArrowheads="1"/>
            </p:cNvSpPr>
            <p:nvPr/>
          </p:nvSpPr>
          <p:spPr bwMode="auto">
            <a:xfrm>
              <a:off x="1315" y="3680"/>
              <a:ext cx="1019" cy="51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(1-issue)</a:t>
              </a:r>
            </a:p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RISC CPU</a:t>
              </a:r>
            </a:p>
          </p:txBody>
        </p:sp>
      </p:grpSp>
      <p:grpSp>
        <p:nvGrpSpPr>
          <p:cNvPr id="69" name="Group 220"/>
          <p:cNvGrpSpPr>
            <a:grpSpLocks/>
          </p:cNvGrpSpPr>
          <p:nvPr/>
        </p:nvGrpSpPr>
        <p:grpSpPr bwMode="auto">
          <a:xfrm>
            <a:off x="2627313" y="2492377"/>
            <a:ext cx="4116759" cy="1384301"/>
            <a:chOff x="1392" y="1562"/>
            <a:chExt cx="1238" cy="872"/>
          </a:xfrm>
        </p:grpSpPr>
        <p:sp>
          <p:nvSpPr>
            <p:cNvPr id="70" name="AutoShape 221"/>
            <p:cNvSpPr>
              <a:spLocks noChangeArrowheads="1"/>
            </p:cNvSpPr>
            <p:nvPr/>
          </p:nvSpPr>
          <p:spPr bwMode="auto">
            <a:xfrm>
              <a:off x="1392" y="1824"/>
              <a:ext cx="1238" cy="144"/>
            </a:xfrm>
            <a:prstGeom prst="rightArrow">
              <a:avLst>
                <a:gd name="adj1" fmla="val 50000"/>
                <a:gd name="adj2" fmla="val 214931"/>
              </a:avLst>
            </a:prstGeom>
            <a:solidFill>
              <a:schemeClr val="accent2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Text Box 222"/>
            <p:cNvSpPr txBox="1">
              <a:spLocks noChangeArrowheads="1"/>
            </p:cNvSpPr>
            <p:nvPr/>
          </p:nvSpPr>
          <p:spPr bwMode="auto">
            <a:xfrm>
              <a:off x="1702" y="1562"/>
              <a:ext cx="609" cy="87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/>
                <a:t>Change HW,</a:t>
              </a:r>
            </a:p>
            <a:p>
              <a:pPr algn="ctr" eaLnBrk="0" hangingPunct="0"/>
              <a:r>
                <a:rPr lang="en-US" sz="2800"/>
                <a:t>but can use</a:t>
              </a:r>
            </a:p>
            <a:p>
              <a:pPr algn="ctr" eaLnBrk="0" hangingPunct="0"/>
              <a:r>
                <a:rPr lang="en-US" sz="2800"/>
                <a:t>same code</a:t>
              </a:r>
            </a:p>
          </p:txBody>
        </p:sp>
      </p:grpSp>
      <p:grpSp>
        <p:nvGrpSpPr>
          <p:cNvPr id="72" name="Group 228"/>
          <p:cNvGrpSpPr>
            <a:grpSpLocks/>
          </p:cNvGrpSpPr>
          <p:nvPr/>
        </p:nvGrpSpPr>
        <p:grpSpPr bwMode="auto">
          <a:xfrm>
            <a:off x="5470772" y="1149350"/>
            <a:ext cx="5665788" cy="5434013"/>
            <a:chOff x="2132" y="724"/>
            <a:chExt cx="3569" cy="3423"/>
          </a:xfrm>
        </p:grpSpPr>
        <p:grpSp>
          <p:nvGrpSpPr>
            <p:cNvPr id="73" name="Group 150"/>
            <p:cNvGrpSpPr>
              <a:grpSpLocks/>
            </p:cNvGrpSpPr>
            <p:nvPr/>
          </p:nvGrpSpPr>
          <p:grpSpPr bwMode="auto">
            <a:xfrm>
              <a:off x="3651" y="724"/>
              <a:ext cx="720" cy="288"/>
              <a:chOff x="432" y="912"/>
              <a:chExt cx="720" cy="288"/>
            </a:xfrm>
          </p:grpSpPr>
          <p:sp>
            <p:nvSpPr>
              <p:cNvPr id="145" name="Rectangle 15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6" name="Text Box 15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4" name="Group 153"/>
            <p:cNvGrpSpPr>
              <a:grpSpLocks/>
            </p:cNvGrpSpPr>
            <p:nvPr/>
          </p:nvGrpSpPr>
          <p:grpSpPr bwMode="auto">
            <a:xfrm>
              <a:off x="3651" y="916"/>
              <a:ext cx="720" cy="288"/>
              <a:chOff x="432" y="912"/>
              <a:chExt cx="720" cy="288"/>
            </a:xfrm>
          </p:grpSpPr>
          <p:sp>
            <p:nvSpPr>
              <p:cNvPr id="143" name="Rectangle 15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" name="Text Box 15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5" name="Group 156"/>
            <p:cNvGrpSpPr>
              <a:grpSpLocks/>
            </p:cNvGrpSpPr>
            <p:nvPr/>
          </p:nvGrpSpPr>
          <p:grpSpPr bwMode="auto">
            <a:xfrm>
              <a:off x="3651" y="1108"/>
              <a:ext cx="720" cy="288"/>
              <a:chOff x="432" y="912"/>
              <a:chExt cx="720" cy="288"/>
            </a:xfrm>
          </p:grpSpPr>
          <p:sp>
            <p:nvSpPr>
              <p:cNvPr id="141" name="Rectangle 15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2" name="Text Box 15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6" name="Group 159"/>
            <p:cNvGrpSpPr>
              <a:grpSpLocks/>
            </p:cNvGrpSpPr>
            <p:nvPr/>
          </p:nvGrpSpPr>
          <p:grpSpPr bwMode="auto">
            <a:xfrm>
              <a:off x="3651" y="1300"/>
              <a:ext cx="720" cy="288"/>
              <a:chOff x="432" y="912"/>
              <a:chExt cx="720" cy="288"/>
            </a:xfrm>
          </p:grpSpPr>
          <p:sp>
            <p:nvSpPr>
              <p:cNvPr id="139" name="Rectangle 160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0" name="Text Box 161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7" name="Group 162"/>
            <p:cNvGrpSpPr>
              <a:grpSpLocks/>
            </p:cNvGrpSpPr>
            <p:nvPr/>
          </p:nvGrpSpPr>
          <p:grpSpPr bwMode="auto">
            <a:xfrm>
              <a:off x="3651" y="1492"/>
              <a:ext cx="720" cy="288"/>
              <a:chOff x="432" y="912"/>
              <a:chExt cx="720" cy="288"/>
            </a:xfrm>
          </p:grpSpPr>
          <p:sp>
            <p:nvSpPr>
              <p:cNvPr id="137" name="Rectangle 163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Text Box 164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8" name="Group 165"/>
            <p:cNvGrpSpPr>
              <a:grpSpLocks/>
            </p:cNvGrpSpPr>
            <p:nvPr/>
          </p:nvGrpSpPr>
          <p:grpSpPr bwMode="auto">
            <a:xfrm>
              <a:off x="3651" y="1684"/>
              <a:ext cx="720" cy="288"/>
              <a:chOff x="432" y="912"/>
              <a:chExt cx="720" cy="288"/>
            </a:xfrm>
          </p:grpSpPr>
          <p:sp>
            <p:nvSpPr>
              <p:cNvPr id="135" name="Rectangle 166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" name="Text Box 167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9" name="Group 168"/>
            <p:cNvGrpSpPr>
              <a:grpSpLocks/>
            </p:cNvGrpSpPr>
            <p:nvPr/>
          </p:nvGrpSpPr>
          <p:grpSpPr bwMode="auto">
            <a:xfrm>
              <a:off x="3651" y="1876"/>
              <a:ext cx="720" cy="288"/>
              <a:chOff x="432" y="912"/>
              <a:chExt cx="720" cy="288"/>
            </a:xfrm>
          </p:grpSpPr>
          <p:sp>
            <p:nvSpPr>
              <p:cNvPr id="133" name="Rectangle 169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Text Box 170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0" name="Group 171"/>
            <p:cNvGrpSpPr>
              <a:grpSpLocks/>
            </p:cNvGrpSpPr>
            <p:nvPr/>
          </p:nvGrpSpPr>
          <p:grpSpPr bwMode="auto">
            <a:xfrm>
              <a:off x="3651" y="2068"/>
              <a:ext cx="720" cy="288"/>
              <a:chOff x="432" y="912"/>
              <a:chExt cx="720" cy="288"/>
            </a:xfrm>
          </p:grpSpPr>
          <p:sp>
            <p:nvSpPr>
              <p:cNvPr id="131" name="Rectangle 172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Text Box 173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1" name="Group 174"/>
            <p:cNvGrpSpPr>
              <a:grpSpLocks/>
            </p:cNvGrpSpPr>
            <p:nvPr/>
          </p:nvGrpSpPr>
          <p:grpSpPr bwMode="auto">
            <a:xfrm>
              <a:off x="3651" y="2260"/>
              <a:ext cx="720" cy="288"/>
              <a:chOff x="432" y="912"/>
              <a:chExt cx="720" cy="288"/>
            </a:xfrm>
          </p:grpSpPr>
          <p:sp>
            <p:nvSpPr>
              <p:cNvPr id="129" name="Rectangle 175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0" name="Text Box 176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2" name="Group 177"/>
            <p:cNvGrpSpPr>
              <a:grpSpLocks/>
            </p:cNvGrpSpPr>
            <p:nvPr/>
          </p:nvGrpSpPr>
          <p:grpSpPr bwMode="auto">
            <a:xfrm>
              <a:off x="3651" y="2452"/>
              <a:ext cx="720" cy="288"/>
              <a:chOff x="432" y="912"/>
              <a:chExt cx="720" cy="288"/>
            </a:xfrm>
          </p:grpSpPr>
          <p:sp>
            <p:nvSpPr>
              <p:cNvPr id="127" name="Rectangle 178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Text Box 179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3" name="Group 180"/>
            <p:cNvGrpSpPr>
              <a:grpSpLocks/>
            </p:cNvGrpSpPr>
            <p:nvPr/>
          </p:nvGrpSpPr>
          <p:grpSpPr bwMode="auto">
            <a:xfrm>
              <a:off x="3651" y="2644"/>
              <a:ext cx="720" cy="288"/>
              <a:chOff x="432" y="912"/>
              <a:chExt cx="720" cy="288"/>
            </a:xfrm>
          </p:grpSpPr>
          <p:sp>
            <p:nvSpPr>
              <p:cNvPr id="125" name="Rectangle 18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6" name="Text Box 18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84" name="Group 183"/>
            <p:cNvGrpSpPr>
              <a:grpSpLocks/>
            </p:cNvGrpSpPr>
            <p:nvPr/>
          </p:nvGrpSpPr>
          <p:grpSpPr bwMode="auto">
            <a:xfrm>
              <a:off x="3651" y="2836"/>
              <a:ext cx="720" cy="288"/>
              <a:chOff x="432" y="912"/>
              <a:chExt cx="720" cy="288"/>
            </a:xfrm>
          </p:grpSpPr>
          <p:sp>
            <p:nvSpPr>
              <p:cNvPr id="123" name="Rectangle 18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4" name="Text Box 18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sp>
          <p:nvSpPr>
            <p:cNvPr id="85" name="AutoShape 186"/>
            <p:cNvSpPr>
              <a:spLocks noChangeArrowheads="1"/>
            </p:cNvSpPr>
            <p:nvPr/>
          </p:nvSpPr>
          <p:spPr bwMode="auto">
            <a:xfrm>
              <a:off x="3751" y="3076"/>
              <a:ext cx="467" cy="41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Text Box 187"/>
            <p:cNvSpPr txBox="1">
              <a:spLocks noChangeArrowheads="1"/>
            </p:cNvSpPr>
            <p:nvPr/>
          </p:nvSpPr>
          <p:spPr bwMode="auto">
            <a:xfrm>
              <a:off x="4105" y="3067"/>
              <a:ext cx="1596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issue and (try to) 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3 instr/cycle</a:t>
              </a:r>
            </a:p>
          </p:txBody>
        </p:sp>
        <p:sp>
          <p:nvSpPr>
            <p:cNvPr id="87" name="Text Box 188"/>
            <p:cNvSpPr txBox="1">
              <a:spLocks noChangeArrowheads="1"/>
            </p:cNvSpPr>
            <p:nvPr/>
          </p:nvSpPr>
          <p:spPr bwMode="auto">
            <a:xfrm>
              <a:off x="3171" y="727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88" name="Text Box 189"/>
            <p:cNvSpPr txBox="1">
              <a:spLocks noChangeArrowheads="1"/>
            </p:cNvSpPr>
            <p:nvPr/>
          </p:nvSpPr>
          <p:spPr bwMode="auto">
            <a:xfrm>
              <a:off x="3171" y="91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89" name="Text Box 190"/>
            <p:cNvSpPr txBox="1">
              <a:spLocks noChangeArrowheads="1"/>
            </p:cNvSpPr>
            <p:nvPr/>
          </p:nvSpPr>
          <p:spPr bwMode="auto">
            <a:xfrm>
              <a:off x="3171" y="110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0" name="Text Box 191"/>
            <p:cNvSpPr txBox="1">
              <a:spLocks noChangeArrowheads="1"/>
            </p:cNvSpPr>
            <p:nvPr/>
          </p:nvSpPr>
          <p:spPr bwMode="auto">
            <a:xfrm>
              <a:off x="3171" y="130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1" name="Text Box 192"/>
            <p:cNvSpPr txBox="1">
              <a:spLocks noChangeArrowheads="1"/>
            </p:cNvSpPr>
            <p:nvPr/>
          </p:nvSpPr>
          <p:spPr bwMode="auto">
            <a:xfrm>
              <a:off x="3171" y="149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2" name="Text Box 193"/>
            <p:cNvSpPr txBox="1">
              <a:spLocks noChangeArrowheads="1"/>
            </p:cNvSpPr>
            <p:nvPr/>
          </p:nvSpPr>
          <p:spPr bwMode="auto">
            <a:xfrm>
              <a:off x="3171" y="168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3" name="Text Box 194"/>
            <p:cNvSpPr txBox="1">
              <a:spLocks noChangeArrowheads="1"/>
            </p:cNvSpPr>
            <p:nvPr/>
          </p:nvSpPr>
          <p:spPr bwMode="auto">
            <a:xfrm>
              <a:off x="3171" y="187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4" name="Text Box 195"/>
            <p:cNvSpPr txBox="1">
              <a:spLocks noChangeArrowheads="1"/>
            </p:cNvSpPr>
            <p:nvPr/>
          </p:nvSpPr>
          <p:spPr bwMode="auto">
            <a:xfrm>
              <a:off x="3171" y="206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5" name="Text Box 196"/>
            <p:cNvSpPr txBox="1">
              <a:spLocks noChangeArrowheads="1"/>
            </p:cNvSpPr>
            <p:nvPr/>
          </p:nvSpPr>
          <p:spPr bwMode="auto">
            <a:xfrm>
              <a:off x="3171" y="226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6" name="Text Box 197"/>
            <p:cNvSpPr txBox="1">
              <a:spLocks noChangeArrowheads="1"/>
            </p:cNvSpPr>
            <p:nvPr/>
          </p:nvSpPr>
          <p:spPr bwMode="auto">
            <a:xfrm>
              <a:off x="3171" y="245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7" name="Text Box 198"/>
            <p:cNvSpPr txBox="1">
              <a:spLocks noChangeArrowheads="1"/>
            </p:cNvSpPr>
            <p:nvPr/>
          </p:nvSpPr>
          <p:spPr bwMode="auto">
            <a:xfrm>
              <a:off x="3171" y="264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8" name="Text Box 199"/>
            <p:cNvSpPr txBox="1">
              <a:spLocks noChangeArrowheads="1"/>
            </p:cNvSpPr>
            <p:nvPr/>
          </p:nvSpPr>
          <p:spPr bwMode="auto">
            <a:xfrm>
              <a:off x="3171" y="283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9" name="Rectangle 200"/>
            <p:cNvSpPr>
              <a:spLocks noChangeArrowheads="1"/>
            </p:cNvSpPr>
            <p:nvPr/>
          </p:nvSpPr>
          <p:spPr bwMode="auto">
            <a:xfrm>
              <a:off x="2857" y="3475"/>
              <a:ext cx="2347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0" name="Freeform 201"/>
            <p:cNvSpPr>
              <a:spLocks/>
            </p:cNvSpPr>
            <p:nvPr/>
          </p:nvSpPr>
          <p:spPr bwMode="auto">
            <a:xfrm>
              <a:off x="2905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1" name="Line 202"/>
            <p:cNvSpPr>
              <a:spLocks noChangeShapeType="1"/>
            </p:cNvSpPr>
            <p:nvPr/>
          </p:nvSpPr>
          <p:spPr bwMode="auto">
            <a:xfrm>
              <a:off x="2997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2" name="Line 203"/>
            <p:cNvSpPr>
              <a:spLocks noChangeShapeType="1"/>
            </p:cNvSpPr>
            <p:nvPr/>
          </p:nvSpPr>
          <p:spPr bwMode="auto">
            <a:xfrm>
              <a:off x="3285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3" name="Line 204"/>
            <p:cNvSpPr>
              <a:spLocks noChangeShapeType="1"/>
            </p:cNvSpPr>
            <p:nvPr/>
          </p:nvSpPr>
          <p:spPr bwMode="auto">
            <a:xfrm>
              <a:off x="3145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4" name="Rectangle 205"/>
            <p:cNvSpPr>
              <a:spLocks noChangeArrowheads="1"/>
            </p:cNvSpPr>
            <p:nvPr/>
          </p:nvSpPr>
          <p:spPr bwMode="auto">
            <a:xfrm>
              <a:off x="4835" y="3781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" name="Rectangle 206"/>
            <p:cNvSpPr>
              <a:spLocks noChangeArrowheads="1"/>
            </p:cNvSpPr>
            <p:nvPr/>
          </p:nvSpPr>
          <p:spPr bwMode="auto">
            <a:xfrm>
              <a:off x="4835" y="3835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6" name="Rectangle 207"/>
            <p:cNvSpPr>
              <a:spLocks noChangeArrowheads="1"/>
            </p:cNvSpPr>
            <p:nvPr/>
          </p:nvSpPr>
          <p:spPr bwMode="auto">
            <a:xfrm>
              <a:off x="4835" y="3889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" name="Rectangle 208"/>
            <p:cNvSpPr>
              <a:spLocks noChangeArrowheads="1"/>
            </p:cNvSpPr>
            <p:nvPr/>
          </p:nvSpPr>
          <p:spPr bwMode="auto">
            <a:xfrm>
              <a:off x="4835" y="3943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8" name="Rectangle 209"/>
            <p:cNvSpPr>
              <a:spLocks noChangeArrowheads="1"/>
            </p:cNvSpPr>
            <p:nvPr/>
          </p:nvSpPr>
          <p:spPr bwMode="auto">
            <a:xfrm>
              <a:off x="4835" y="3997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9" name="Rectangle 210"/>
            <p:cNvSpPr>
              <a:spLocks noChangeArrowheads="1"/>
            </p:cNvSpPr>
            <p:nvPr/>
          </p:nvSpPr>
          <p:spPr bwMode="auto">
            <a:xfrm>
              <a:off x="4835" y="4051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" name="Freeform 211"/>
            <p:cNvSpPr>
              <a:spLocks/>
            </p:cNvSpPr>
            <p:nvPr/>
          </p:nvSpPr>
          <p:spPr bwMode="auto">
            <a:xfrm>
              <a:off x="3650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1" name="Line 212"/>
            <p:cNvSpPr>
              <a:spLocks noChangeShapeType="1"/>
            </p:cNvSpPr>
            <p:nvPr/>
          </p:nvSpPr>
          <p:spPr bwMode="auto">
            <a:xfrm>
              <a:off x="3742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2" name="Line 213"/>
            <p:cNvSpPr>
              <a:spLocks noChangeShapeType="1"/>
            </p:cNvSpPr>
            <p:nvPr/>
          </p:nvSpPr>
          <p:spPr bwMode="auto">
            <a:xfrm>
              <a:off x="4030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3" name="Line 214"/>
            <p:cNvSpPr>
              <a:spLocks noChangeShapeType="1"/>
            </p:cNvSpPr>
            <p:nvPr/>
          </p:nvSpPr>
          <p:spPr bwMode="auto">
            <a:xfrm>
              <a:off x="3890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4" name="Freeform 215"/>
            <p:cNvSpPr>
              <a:spLocks/>
            </p:cNvSpPr>
            <p:nvPr/>
          </p:nvSpPr>
          <p:spPr bwMode="auto">
            <a:xfrm>
              <a:off x="4395" y="3571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5" name="Line 216"/>
            <p:cNvSpPr>
              <a:spLocks noChangeShapeType="1"/>
            </p:cNvSpPr>
            <p:nvPr/>
          </p:nvSpPr>
          <p:spPr bwMode="auto">
            <a:xfrm>
              <a:off x="4487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6" name="Line 217"/>
            <p:cNvSpPr>
              <a:spLocks noChangeShapeType="1"/>
            </p:cNvSpPr>
            <p:nvPr/>
          </p:nvSpPr>
          <p:spPr bwMode="auto">
            <a:xfrm>
              <a:off x="4775" y="3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7" name="Line 218"/>
            <p:cNvSpPr>
              <a:spLocks noChangeShapeType="1"/>
            </p:cNvSpPr>
            <p:nvPr/>
          </p:nvSpPr>
          <p:spPr bwMode="auto">
            <a:xfrm>
              <a:off x="4635" y="3817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8" name="Text Box 219"/>
            <p:cNvSpPr txBox="1">
              <a:spLocks noChangeArrowheads="1"/>
            </p:cNvSpPr>
            <p:nvPr/>
          </p:nvSpPr>
          <p:spPr bwMode="auto">
            <a:xfrm>
              <a:off x="2132" y="3158"/>
              <a:ext cx="17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8000"/>
                  </a:solidFill>
                </a:rPr>
                <a:t>3-issue Superscalar</a:t>
              </a:r>
            </a:p>
          </p:txBody>
        </p:sp>
        <p:sp>
          <p:nvSpPr>
            <p:cNvPr id="119" name="Rectangle 223"/>
            <p:cNvSpPr>
              <a:spLocks noChangeArrowheads="1"/>
            </p:cNvSpPr>
            <p:nvPr/>
          </p:nvSpPr>
          <p:spPr bwMode="auto">
            <a:xfrm>
              <a:off x="3696" y="799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224"/>
            <p:cNvSpPr>
              <a:spLocks noChangeArrowheads="1"/>
            </p:cNvSpPr>
            <p:nvPr/>
          </p:nvSpPr>
          <p:spPr bwMode="auto">
            <a:xfrm>
              <a:off x="3696" y="1366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225"/>
            <p:cNvSpPr>
              <a:spLocks noChangeArrowheads="1"/>
            </p:cNvSpPr>
            <p:nvPr/>
          </p:nvSpPr>
          <p:spPr bwMode="auto">
            <a:xfrm>
              <a:off x="3696" y="1933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226"/>
            <p:cNvSpPr>
              <a:spLocks noChangeArrowheads="1"/>
            </p:cNvSpPr>
            <p:nvPr/>
          </p:nvSpPr>
          <p:spPr bwMode="auto">
            <a:xfrm>
              <a:off x="3696" y="2500"/>
              <a:ext cx="567" cy="522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7710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/>
              <a:t>Upper Limit to </a:t>
            </a:r>
            <a:r>
              <a:rPr lang="en-US" altLang="en-US" sz="4000" dirty="0" err="1"/>
              <a:t>ILP</a:t>
            </a:r>
            <a:r>
              <a:rPr lang="en-US" altLang="en-US" sz="4000" dirty="0"/>
              <a:t>: </a:t>
            </a:r>
            <a:r>
              <a:rPr lang="en-US" altLang="en-US" sz="4000" b="1" dirty="0"/>
              <a:t>Ideal Processor</a:t>
            </a:r>
            <a:endParaRPr lang="en-US" altLang="en-US" sz="2000" b="1" dirty="0">
              <a:solidFill>
                <a:schemeClr val="tx1"/>
              </a:solidFill>
            </a:endParaRPr>
          </a:p>
        </p:txBody>
      </p:sp>
      <p:sp>
        <p:nvSpPr>
          <p:cNvPr id="798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024FC0C-D0E2-4BC1-A4BD-814DEA0114EB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DDA5C4-E5D4-4CD8-897C-BE3144D5D6B3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9878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1282700"/>
            <a:ext cx="8331200" cy="549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9879" name="Rectangle 4"/>
          <p:cNvSpPr>
            <a:spLocks noChangeArrowheads="1"/>
          </p:cNvSpPr>
          <p:nvPr/>
        </p:nvSpPr>
        <p:spPr bwMode="auto">
          <a:xfrm>
            <a:off x="3738564" y="1143000"/>
            <a:ext cx="235481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Integer: 18 - 60</a:t>
            </a:r>
          </a:p>
        </p:txBody>
      </p:sp>
      <p:sp>
        <p:nvSpPr>
          <p:cNvPr id="79880" name="Rectangle 5"/>
          <p:cNvSpPr>
            <a:spLocks noChangeArrowheads="1"/>
          </p:cNvSpPr>
          <p:nvPr/>
        </p:nvSpPr>
        <p:spPr bwMode="auto">
          <a:xfrm>
            <a:off x="7269163" y="1146175"/>
            <a:ext cx="189314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FP: 75 - 150</a:t>
            </a:r>
          </a:p>
        </p:txBody>
      </p:sp>
      <p:sp>
        <p:nvSpPr>
          <p:cNvPr id="79881" name="Rectangle 6"/>
          <p:cNvSpPr>
            <a:spLocks noChangeArrowheads="1"/>
          </p:cNvSpPr>
          <p:nvPr/>
        </p:nvSpPr>
        <p:spPr bwMode="auto">
          <a:xfrm rot="-5400000">
            <a:off x="1643631" y="3643515"/>
            <a:ext cx="867226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latin typeface="Arial" charset="0"/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Window Size and Branch Impact</a:t>
            </a:r>
            <a:endParaRPr lang="en-US" altLang="en-US" sz="2000" b="1">
              <a:solidFill>
                <a:schemeClr val="tx1"/>
              </a:solidFill>
            </a:endParaRPr>
          </a:p>
        </p:txBody>
      </p:sp>
      <p:sp>
        <p:nvSpPr>
          <p:cNvPr id="2055" name="Rectangle 4"/>
          <p:cNvSpPr>
            <a:spLocks noGrp="1" noChangeArrowheads="1"/>
          </p:cNvSpPr>
          <p:nvPr>
            <p:ph idx="1"/>
          </p:nvPr>
        </p:nvSpPr>
        <p:spPr>
          <a:xfrm>
            <a:off x="508000" y="944724"/>
            <a:ext cx="11379200" cy="864096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/>
              <a:t>Change from infinite instr. window to </a:t>
            </a:r>
            <a:r>
              <a:rPr lang="en-US" altLang="en-US" sz="2400" b="1" dirty="0"/>
              <a:t>examine 2000</a:t>
            </a:r>
            <a:r>
              <a:rPr lang="en-US" altLang="en-US" sz="2400" dirty="0"/>
              <a:t>, and </a:t>
            </a:r>
            <a:r>
              <a:rPr lang="en-US" altLang="en-US" sz="2400" b="1" dirty="0"/>
              <a:t>issue at most 64 </a:t>
            </a:r>
            <a:r>
              <a:rPr lang="en-US" altLang="en-US" sz="2400" dirty="0"/>
              <a:t>instructions per cycle</a:t>
            </a:r>
          </a:p>
        </p:txBody>
      </p:sp>
      <p:sp>
        <p:nvSpPr>
          <p:cNvPr id="2051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9E112EC-B49F-4994-896E-26AA4A6266D7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D35EEA-692D-421B-9CC2-24228A82CD5C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2050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218058"/>
              </p:ext>
            </p:extLst>
          </p:nvPr>
        </p:nvGraphicFramePr>
        <p:xfrm>
          <a:off x="2207568" y="1556792"/>
          <a:ext cx="8207375" cy="536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Chart" r:id="rId4" imgW="9708840" imgH="6356160" progId="Excel.Sheet.8">
                  <p:embed followColorScheme="full"/>
                </p:oleObj>
              </mc:Choice>
              <mc:Fallback>
                <p:oleObj name="Chart" r:id="rId4" imgW="9708840" imgH="6356160" progId="Excel.Shee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1556792"/>
                        <a:ext cx="8207375" cy="536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9552384" y="1844824"/>
            <a:ext cx="1721626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FP: 15 - 45</a:t>
            </a:r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3124201" y="2438400"/>
            <a:ext cx="2252221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Integer: 6 – 12</a:t>
            </a: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 rot="16200000">
            <a:off x="939257" y="3663359"/>
            <a:ext cx="2574424" cy="58221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latin typeface="Arial" charset="0"/>
              </a:rPr>
              <a:t>       IPC        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2979739" y="6461126"/>
            <a:ext cx="6892925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  <a:latin typeface="Arial" charset="0"/>
              </a:rPr>
              <a:t>Perfect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008000"/>
                </a:solidFill>
                <a:latin typeface="Arial" charset="0"/>
              </a:rPr>
              <a:t>Tournament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BHT(512)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FFCC00"/>
                </a:solidFill>
                <a:latin typeface="Arial" charset="0"/>
              </a:rPr>
              <a:t>Profile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990099"/>
                </a:solidFill>
                <a:latin typeface="Arial" charset="0"/>
              </a:rPr>
              <a:t>No prediction</a:t>
            </a:r>
            <a:endParaRPr lang="en-GB" sz="2000" b="1">
              <a:solidFill>
                <a:srgbClr val="990099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Impact of Limited Renaming Registers</a:t>
            </a:r>
            <a:endParaRPr lang="en-US" altLang="en-US" sz="1800" b="1">
              <a:solidFill>
                <a:schemeClr val="tx1"/>
              </a:solidFill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idx="1"/>
          </p:nvPr>
        </p:nvSpPr>
        <p:spPr>
          <a:xfrm>
            <a:off x="508000" y="1088740"/>
            <a:ext cx="11379200" cy="648072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Assume: 2000 instr. window, 64 instr. issue, 8K 2-level predictor </a:t>
            </a:r>
            <a:br>
              <a:rPr lang="en-US" altLang="en-US" sz="2400"/>
            </a:br>
            <a:r>
              <a:rPr lang="en-US" altLang="en-US" sz="2400"/>
              <a:t>(slightly better than tournament predictor)</a:t>
            </a:r>
          </a:p>
        </p:txBody>
      </p:sp>
      <p:sp>
        <p:nvSpPr>
          <p:cNvPr id="3075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286B719-8880-4A7B-8F9F-C3FA2E704909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C2305D-1BEB-459A-B548-0D081EBCBB82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92300" y="1497014"/>
          <a:ext cx="8178800" cy="536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Chart" r:id="rId4" imgW="9675000" imgH="6345000" progId="Excel.Sheet.8">
                  <p:embed followColorScheme="full"/>
                </p:oleObj>
              </mc:Choice>
              <mc:Fallback>
                <p:oleObj name="Chart" r:id="rId4" imgW="9675000" imgH="6345000" progId="Excel.Shee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1497014"/>
                        <a:ext cx="8178800" cy="536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3352801" y="2133600"/>
            <a:ext cx="2183291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Integer: 5 - 15</a:t>
            </a:r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7239001" y="2060575"/>
            <a:ext cx="170463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FP: 11 - 45</a:t>
            </a:r>
          </a:p>
        </p:txBody>
      </p:sp>
      <p:sp>
        <p:nvSpPr>
          <p:cNvPr id="3082" name="Rectangle 7"/>
          <p:cNvSpPr>
            <a:spLocks noChangeArrowheads="1"/>
          </p:cNvSpPr>
          <p:nvPr/>
        </p:nvSpPr>
        <p:spPr bwMode="auto">
          <a:xfrm rot="16200000">
            <a:off x="449694" y="3758608"/>
            <a:ext cx="3029677" cy="58221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latin typeface="Arial" charset="0"/>
              </a:rPr>
              <a:t>          IPC         </a:t>
            </a:r>
          </a:p>
        </p:txBody>
      </p:sp>
      <p:sp>
        <p:nvSpPr>
          <p:cNvPr id="3083" name="Text Box 8"/>
          <p:cNvSpPr txBox="1">
            <a:spLocks noChangeArrowheads="1"/>
          </p:cNvSpPr>
          <p:nvPr/>
        </p:nvSpPr>
        <p:spPr bwMode="auto">
          <a:xfrm>
            <a:off x="4548189" y="6461126"/>
            <a:ext cx="3265487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3300"/>
                </a:solidFill>
                <a:latin typeface="Arial" charset="0"/>
              </a:rPr>
              <a:t>Infinite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008000"/>
                </a:solidFill>
                <a:latin typeface="Arial" charset="0"/>
              </a:rPr>
              <a:t>256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128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FFCC00"/>
                </a:solidFill>
                <a:latin typeface="Arial" charset="0"/>
              </a:rPr>
              <a:t>64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990099"/>
                </a:solidFill>
                <a:latin typeface="Arial" charset="0"/>
              </a:rPr>
              <a:t>32</a:t>
            </a:r>
            <a:endParaRPr lang="en-GB" sz="2000" b="1">
              <a:solidFill>
                <a:srgbClr val="990099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Memory Address Alias Impact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0903" name="Rectangle 4"/>
          <p:cNvSpPr>
            <a:spLocks noGrp="1" noChangeArrowheads="1"/>
          </p:cNvSpPr>
          <p:nvPr>
            <p:ph idx="1"/>
          </p:nvPr>
        </p:nvSpPr>
        <p:spPr>
          <a:xfrm>
            <a:off x="515380" y="944724"/>
            <a:ext cx="11456652" cy="756084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/>
              <a:t>Assume:  2000 instr. window, 64 instr. issue, 8K 2-level predictor, 256 renaming registers</a:t>
            </a:r>
          </a:p>
        </p:txBody>
      </p:sp>
      <p:sp>
        <p:nvSpPr>
          <p:cNvPr id="808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B19E578-D9A6-445A-9629-FB108C9DF0E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8682CA-F98B-40A0-B18E-F140256BC71F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0901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0" y="1397000"/>
            <a:ext cx="8496300" cy="538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0904" name="Rectangle 5"/>
          <p:cNvSpPr>
            <a:spLocks noChangeArrowheads="1"/>
          </p:cNvSpPr>
          <p:nvPr/>
        </p:nvSpPr>
        <p:spPr bwMode="auto">
          <a:xfrm>
            <a:off x="7377114" y="2265363"/>
            <a:ext cx="1550105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FP: 4 - 45</a:t>
            </a:r>
          </a:p>
          <a:p>
            <a:pPr eaLnBrk="0" hangingPunct="0"/>
            <a:r>
              <a:rPr lang="en-US" altLang="en-US" b="1">
                <a:latin typeface="Arial" charset="0"/>
              </a:rPr>
              <a:t>(Fortran,</a:t>
            </a:r>
          </a:p>
          <a:p>
            <a:pPr eaLnBrk="0" hangingPunct="0"/>
            <a:r>
              <a:rPr lang="en-US" altLang="en-US" b="1">
                <a:latin typeface="Arial" charset="0"/>
              </a:rPr>
              <a:t>no heap)</a:t>
            </a:r>
          </a:p>
        </p:txBody>
      </p:sp>
      <p:sp>
        <p:nvSpPr>
          <p:cNvPr id="80905" name="Rectangle 6"/>
          <p:cNvSpPr>
            <a:spLocks noChangeArrowheads="1"/>
          </p:cNvSpPr>
          <p:nvPr/>
        </p:nvSpPr>
        <p:spPr bwMode="auto">
          <a:xfrm>
            <a:off x="3795713" y="3732213"/>
            <a:ext cx="201177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Integer: 4 - 9</a:t>
            </a:r>
          </a:p>
        </p:txBody>
      </p:sp>
      <p:sp>
        <p:nvSpPr>
          <p:cNvPr id="80906" name="Rectangle 7"/>
          <p:cNvSpPr>
            <a:spLocks noChangeArrowheads="1"/>
          </p:cNvSpPr>
          <p:nvPr/>
        </p:nvSpPr>
        <p:spPr bwMode="auto">
          <a:xfrm rot="-5400000">
            <a:off x="1869056" y="3732415"/>
            <a:ext cx="867226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latin typeface="Arial" charset="0"/>
              </a:rPr>
              <a:t>IPC</a:t>
            </a:r>
          </a:p>
        </p:txBody>
      </p:sp>
      <p:sp>
        <p:nvSpPr>
          <p:cNvPr id="80907" name="Text Box 8"/>
          <p:cNvSpPr txBox="1">
            <a:spLocks noChangeArrowheads="1"/>
          </p:cNvSpPr>
          <p:nvPr/>
        </p:nvSpPr>
        <p:spPr bwMode="auto">
          <a:xfrm>
            <a:off x="3209926" y="6156326"/>
            <a:ext cx="6772275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hlink"/>
                </a:solidFill>
                <a:latin typeface="Arial" charset="0"/>
              </a:rPr>
              <a:t>    </a:t>
            </a:r>
            <a:r>
              <a:rPr lang="en-US" sz="2000" b="1">
                <a:solidFill>
                  <a:srgbClr val="CC3300"/>
                </a:solidFill>
                <a:latin typeface="Arial" charset="0"/>
              </a:rPr>
              <a:t>Perfect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008000"/>
                </a:solidFill>
                <a:latin typeface="Arial" charset="0"/>
              </a:rPr>
              <a:t>Global/stack perfect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Inspection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000" b="1">
                <a:solidFill>
                  <a:srgbClr val="FFCC00"/>
                </a:solidFill>
                <a:latin typeface="Arial" charset="0"/>
              </a:rPr>
              <a:t>None</a:t>
            </a:r>
            <a:r>
              <a:rPr lang="en-US" sz="2000" b="1">
                <a:solidFill>
                  <a:srgbClr val="D2EC12"/>
                </a:solidFill>
                <a:latin typeface="Arial" charset="0"/>
              </a:rPr>
              <a:t>       </a:t>
            </a:r>
            <a:endParaRPr lang="en-GB" sz="2000" b="1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5460" y="5625244"/>
            <a:ext cx="17780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Memory</a:t>
            </a:r>
          </a:p>
          <a:p>
            <a:r>
              <a:rPr lang="en-US" sz="2000" i="1" dirty="0"/>
              <a:t>disambiguation</a:t>
            </a:r>
          </a:p>
          <a:p>
            <a:r>
              <a:rPr lang="en-US" sz="2000" i="1" dirty="0"/>
              <a:t>quality:</a:t>
            </a:r>
          </a:p>
        </p:txBody>
      </p:sp>
    </p:spTree>
  </p:cSld>
  <p:clrMapOvr>
    <a:masterClrMapping/>
  </p:clrMapOvr>
  <p:transition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Window Size Impact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27" name="Rectangle 4"/>
          <p:cNvSpPr>
            <a:spLocks noGrp="1" noChangeArrowheads="1"/>
          </p:cNvSpPr>
          <p:nvPr>
            <p:ph idx="1"/>
          </p:nvPr>
        </p:nvSpPr>
        <p:spPr>
          <a:xfrm>
            <a:off x="515380" y="944724"/>
            <a:ext cx="11420648" cy="648072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/>
              <a:t>Assumptions: Perfect disambiguation, 1K Selective predictor, 16 entry return stack, 64 renaming registers, </a:t>
            </a:r>
            <a:r>
              <a:rPr lang="en-US" altLang="en-US" sz="2400" b="1" dirty="0">
                <a:solidFill>
                  <a:schemeClr val="accent2"/>
                </a:solidFill>
              </a:rPr>
              <a:t>issue as many </a:t>
            </a:r>
            <a:r>
              <a:rPr lang="en-US" altLang="en-US" sz="2400" b="1">
                <a:solidFill>
                  <a:schemeClr val="accent2"/>
                </a:solidFill>
              </a:rPr>
              <a:t>as in window</a:t>
            </a:r>
            <a:endParaRPr lang="en-US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819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CB64BFD-A068-4390-A73C-7546D957B69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7EBEF5-4772-4486-80FA-2C1A3C07E33A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1925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333500"/>
            <a:ext cx="8623300" cy="552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043364" y="3967163"/>
            <a:ext cx="2183291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Integer: 6 - 12</a:t>
            </a:r>
          </a:p>
        </p:txBody>
      </p:sp>
      <p:sp>
        <p:nvSpPr>
          <p:cNvPr id="81929" name="Rectangle 6"/>
          <p:cNvSpPr>
            <a:spLocks noChangeArrowheads="1"/>
          </p:cNvSpPr>
          <p:nvPr/>
        </p:nvSpPr>
        <p:spPr bwMode="auto">
          <a:xfrm>
            <a:off x="7186614" y="2233613"/>
            <a:ext cx="155010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b="1">
                <a:latin typeface="Arial" charset="0"/>
              </a:rPr>
              <a:t>FP: 8 - 45</a:t>
            </a:r>
          </a:p>
        </p:txBody>
      </p:sp>
      <p:sp>
        <p:nvSpPr>
          <p:cNvPr id="81930" name="Rectangle 7"/>
          <p:cNvSpPr>
            <a:spLocks noChangeArrowheads="1"/>
          </p:cNvSpPr>
          <p:nvPr/>
        </p:nvSpPr>
        <p:spPr bwMode="auto">
          <a:xfrm rot="-5400000">
            <a:off x="1491231" y="3834015"/>
            <a:ext cx="867226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 b="1">
                <a:latin typeface="Arial" charset="0"/>
              </a:rPr>
              <a:t>IPC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5520" y="5877272"/>
            <a:ext cx="1459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Window and</a:t>
            </a:r>
          </a:p>
          <a:p>
            <a:r>
              <a:rPr lang="en-US" sz="2000" i="1" dirty="0"/>
              <a:t>issue size:</a:t>
            </a:r>
          </a:p>
        </p:txBody>
      </p:sp>
    </p:spTree>
  </p:cSld>
  <p:clrMapOvr>
    <a:masterClrMapping/>
  </p:clrMapOvr>
  <p:transition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How to Exceed ILP Limits of this Study?</a:t>
            </a:r>
          </a:p>
        </p:txBody>
      </p:sp>
      <p:sp>
        <p:nvSpPr>
          <p:cNvPr id="27238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Solve WAR and </a:t>
            </a:r>
            <a:r>
              <a:rPr lang="en-US" altLang="en-US" sz="2800" dirty="0" err="1"/>
              <a:t>WAW</a:t>
            </a:r>
            <a:r>
              <a:rPr lang="en-US" altLang="en-US" sz="2800" dirty="0"/>
              <a:t> hazards through memory: </a:t>
            </a:r>
          </a:p>
          <a:p>
            <a:pPr lvl="1" eaLnBrk="1" hangingPunct="1"/>
            <a:r>
              <a:rPr lang="en-US" altLang="en-US" sz="2400" dirty="0"/>
              <a:t>eliminated </a:t>
            </a:r>
            <a:r>
              <a:rPr lang="en-US" altLang="en-US" sz="2400" dirty="0" err="1"/>
              <a:t>WAW</a:t>
            </a:r>
            <a:r>
              <a:rPr lang="en-US" altLang="en-US" sz="2400" dirty="0"/>
              <a:t> and WAR hazards through register renaming, but not yet for memory operands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Avoid </a:t>
            </a:r>
            <a:r>
              <a:rPr lang="en-US" altLang="en-US" sz="2800" dirty="0"/>
              <a:t>unnecessary dependences </a:t>
            </a:r>
          </a:p>
          <a:p>
            <a:pPr lvl="1" eaLnBrk="1" hangingPunct="1"/>
            <a:r>
              <a:rPr lang="en-US" altLang="en-US" sz="2400"/>
              <a:t>E.g., compiler </a:t>
            </a:r>
            <a:r>
              <a:rPr lang="en-US" altLang="en-US" sz="2400" dirty="0"/>
              <a:t>did not unroll loops so we keep the iteration index variable dependence; e.g. in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=i</a:t>
            </a:r>
            <a:r>
              <a:rPr lang="en-US" altLang="en-US" sz="2400"/>
              <a:t>+1</a:t>
            </a:r>
            <a:endParaRPr lang="en-US" altLang="en-US" sz="2400" dirty="0"/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Overcoming </a:t>
            </a:r>
            <a:r>
              <a:rPr lang="en-US" altLang="en-US" sz="2800" dirty="0"/>
              <a:t>the data flow limit: </a:t>
            </a:r>
            <a:r>
              <a:rPr lang="en-US" altLang="en-US" sz="2800" b="1" dirty="0"/>
              <a:t>value prediction = </a:t>
            </a:r>
            <a:r>
              <a:rPr lang="en-US" altLang="en-US" sz="2800" dirty="0"/>
              <a:t>predicting values and speculating on prediction</a:t>
            </a:r>
          </a:p>
          <a:p>
            <a:pPr lvl="1" eaLnBrk="1" hangingPunct="1"/>
            <a:r>
              <a:rPr lang="en-US" altLang="en-US" sz="2400" dirty="0"/>
              <a:t>E.g. predict next load address and speculate by reordering loads and stores. </a:t>
            </a:r>
          </a:p>
        </p:txBody>
      </p:sp>
      <p:sp>
        <p:nvSpPr>
          <p:cNvPr id="829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D02822A-2999-4343-B436-7667F320B73A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DB648-BA70-4C5F-AF6A-1BD8A0F0CB8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Topics on ILP architectures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Introduction, Hazards (short recap)</a:t>
            </a:r>
          </a:p>
          <a:p>
            <a:pPr eaLnBrk="1" hangingPunct="1"/>
            <a:r>
              <a:rPr lang="en-US" dirty="0"/>
              <a:t>Out-Of-Order (</a:t>
            </a:r>
            <a:r>
              <a:rPr lang="en-US" dirty="0" err="1"/>
              <a:t>OoO</a:t>
            </a:r>
            <a:r>
              <a:rPr lang="en-US" dirty="0"/>
              <a:t>) execution: </a:t>
            </a:r>
          </a:p>
          <a:p>
            <a:pPr eaLnBrk="1" hangingPunct="1"/>
            <a:r>
              <a:rPr lang="en-US"/>
              <a:t>Branch prediction</a:t>
            </a:r>
          </a:p>
          <a:p>
            <a:pPr eaLnBrk="1" hangingPunct="1"/>
            <a:r>
              <a:rPr lang="en-US"/>
              <a:t>Multiple issue</a:t>
            </a:r>
          </a:p>
          <a:p>
            <a:pPr eaLnBrk="1" hangingPunct="1"/>
            <a:r>
              <a:rPr lang="en-US"/>
              <a:t>How </a:t>
            </a:r>
            <a:r>
              <a:rPr lang="en-US" dirty="0"/>
              <a:t>much </a:t>
            </a:r>
            <a:r>
              <a:rPr lang="en-US" dirty="0" err="1"/>
              <a:t>ILP</a:t>
            </a:r>
            <a:r>
              <a:rPr lang="en-US" dirty="0"/>
              <a:t> is </a:t>
            </a:r>
            <a:r>
              <a:rPr lang="en-US"/>
              <a:t>there?</a:t>
            </a:r>
          </a:p>
          <a:p>
            <a:pPr lvl="1" eaLnBrk="1" hangingPunct="1"/>
            <a:r>
              <a:rPr lang="en-US"/>
              <a:t>Measuring ILP</a:t>
            </a:r>
          </a:p>
          <a:p>
            <a:pPr lvl="1" eaLnBrk="1" hangingPunct="1"/>
            <a:r>
              <a:rPr lang="en-US"/>
              <a:t>Exceeding ILP limits</a:t>
            </a:r>
          </a:p>
          <a:p>
            <a:pPr eaLnBrk="1" hangingPunct="1"/>
            <a:r>
              <a:rPr lang="en-US" b="1"/>
              <a:t>What can the compiler do?</a:t>
            </a:r>
          </a:p>
          <a:p>
            <a:pPr eaLnBrk="1" hangingPunct="1"/>
            <a:r>
              <a:rPr lang="en-US"/>
              <a:t>Material </a:t>
            </a:r>
            <a:r>
              <a:rPr lang="en-US" dirty="0">
                <a:solidFill>
                  <a:srgbClr val="FF0000"/>
                </a:solidFill>
              </a:rPr>
              <a:t>Ch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(H&amp;P or Dubois, second part)</a:t>
            </a:r>
            <a:endParaRPr lang="en-US" dirty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D6127D-CFED-4069-9535-5F5CCB01889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ECA  H.Corporaal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A9C0C-9EBF-43E3-87D3-AD1D9B9EFF2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68" y="2996952"/>
            <a:ext cx="1862494" cy="241542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077611"/>
            <a:ext cx="2052227" cy="252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12414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the compiler do?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 transformations</a:t>
            </a:r>
          </a:p>
          <a:p>
            <a:r>
              <a:rPr lang="en-US" dirty="0"/>
              <a:t>Code scheduling</a:t>
            </a:r>
          </a:p>
          <a:p>
            <a:endParaRPr lang="en-US" dirty="0"/>
          </a:p>
          <a:p>
            <a:r>
              <a:rPr lang="en-US" dirty="0"/>
              <a:t>Special course 5LIM0</a:t>
            </a:r>
            <a:br>
              <a:rPr lang="en-US" dirty="0"/>
            </a:br>
            <a:r>
              <a:rPr lang="en-US" dirty="0"/>
              <a:t>on Parallelization and </a:t>
            </a:r>
            <a:br>
              <a:rPr lang="en-US" dirty="0"/>
            </a:br>
            <a:r>
              <a:rPr lang="en-US" dirty="0"/>
              <a:t>Compilers</a:t>
            </a:r>
          </a:p>
          <a:p>
            <a:pPr lvl="1"/>
            <a:r>
              <a:rPr lang="en-US" dirty="0"/>
              <a:t>LLVM based</a:t>
            </a:r>
          </a:p>
        </p:txBody>
      </p:sp>
      <p:sp>
        <p:nvSpPr>
          <p:cNvPr id="839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FB28FEA-2984-49A0-B9C2-B35B6AC8C5A1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397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39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5A4F74-F948-4A8F-8122-B3C5FCE3BBF1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83975" name="Picture 8" descr="https://encrypted-tbn0.gstatic.com/images?q=tbn:ANd9GcSqgAbzm0WyjarT5TwWVZO-WZMinZkpJ2tRQLKyHbozsQArO7C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4426" y="2097089"/>
            <a:ext cx="30384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6" name="TextBox 7"/>
          <p:cNvSpPr txBox="1">
            <a:spLocks noChangeArrowheads="1"/>
          </p:cNvSpPr>
          <p:nvPr/>
        </p:nvSpPr>
        <p:spPr bwMode="auto">
          <a:xfrm>
            <a:off x="6240464" y="5949951"/>
            <a:ext cx="1184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/>
              <a:t>An oldy on</a:t>
            </a:r>
          </a:p>
          <a:p>
            <a:r>
              <a:rPr lang="en-US" sz="1800" i="1"/>
              <a:t>compilers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compiler techniques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Dependencies limit ILP (Instruction-Level Parallelism)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We can not always find sufficient independent operations to fill all the delay slots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May result in pipeline stalls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Scheduling</a:t>
            </a:r>
            <a:r>
              <a:rPr lang="en-US" sz="2800"/>
              <a:t> to avoid stalls (= reorder instructions)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(Source-)code transformations </a:t>
            </a:r>
            <a:r>
              <a:rPr lang="en-US" sz="2800"/>
              <a:t>to create more exploitable parallelism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Loop Unrolling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/>
              <a:t>Loop Merging (Fusion)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/>
              <a:t>see online slide-set about loop transformations !!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849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BAE3AF7-530D-4C78-BC86-2E8B55C9CB7C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499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49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2A8C3E-F89F-49CF-A7E3-67F435F114C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FDCEB19-BB1E-41D8-83E7-54C3E3F7F8C5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9B9D70-162D-403A-B807-621A7E40593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Dependencies Limit ILP: Example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819400"/>
            <a:ext cx="8763000" cy="3505200"/>
          </a:xfrm>
          <a:solidFill>
            <a:srgbClr val="FFFFCC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flatTx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>
                <a:solidFill>
                  <a:schemeClr val="accent2"/>
                </a:solidFill>
              </a:rPr>
              <a:t>MIPS assembly code: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>
                <a:latin typeface="Courier New" pitchFamily="49" charset="0"/>
              </a:rPr>
              <a:t>; </a:t>
            </a:r>
            <a:r>
              <a:rPr lang="en-GB" sz="2000" b="1">
                <a:latin typeface="Courier New" pitchFamily="49" charset="0"/>
              </a:rPr>
              <a:t>R1 = &amp;x[1]		// compiler choices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; R2 = &amp;x[1000]+8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; F2 = 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2000" b="1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Loop: L</a:t>
            </a:r>
            <a:r>
              <a:rPr lang="en-US" sz="2000" b="1">
                <a:latin typeface="Courier New" pitchFamily="49" charset="0"/>
              </a:rPr>
              <a:t>.</a:t>
            </a:r>
            <a:r>
              <a:rPr lang="en-GB" sz="2000" b="1">
                <a:latin typeface="Courier New" pitchFamily="49" charset="0"/>
              </a:rPr>
              <a:t>D   F0,0(R1)		; F0 = x[i]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      ADD</a:t>
            </a:r>
            <a:r>
              <a:rPr lang="en-US" sz="2000" b="1">
                <a:latin typeface="Courier New" pitchFamily="49" charset="0"/>
              </a:rPr>
              <a:t>.</a:t>
            </a:r>
            <a:r>
              <a:rPr lang="en-GB" sz="2000" b="1">
                <a:latin typeface="Courier New" pitchFamily="49" charset="0"/>
              </a:rPr>
              <a:t>D F4,F0,F2		; F4 = x[i]+s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      S</a:t>
            </a:r>
            <a:r>
              <a:rPr lang="en-US" sz="2000" b="1">
                <a:latin typeface="Courier New" pitchFamily="49" charset="0"/>
              </a:rPr>
              <a:t>.</a:t>
            </a:r>
            <a:r>
              <a:rPr lang="en-GB" sz="2000" b="1">
                <a:latin typeface="Courier New" pitchFamily="49" charset="0"/>
              </a:rPr>
              <a:t>D   0(R1),F4		; x[i] = F4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      ADDI 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GB" sz="2000" b="1">
                <a:latin typeface="Courier New" pitchFamily="49" charset="0"/>
              </a:rPr>
              <a:t>R1,R1,8		; R1 = &amp;x[i+1]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000" b="1">
                <a:latin typeface="Courier New" pitchFamily="49" charset="0"/>
              </a:rPr>
              <a:t>      BNE  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GB" sz="2000" b="1">
                <a:latin typeface="Courier New" pitchFamily="49" charset="0"/>
              </a:rPr>
              <a:t>R1,R2,Loop	; branch if R1!=&amp;x[1000]+8</a:t>
            </a:r>
            <a:endParaRPr lang="en-GB" sz="2000" b="1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1752600" y="1219200"/>
            <a:ext cx="4647426" cy="110184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>
            <a:spAutoFit/>
            <a:flatTx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b="1">
                <a:solidFill>
                  <a:schemeClr val="accent2"/>
                </a:solidFill>
              </a:rPr>
              <a:t>C loop: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GB" sz="2000"/>
              <a:t>	</a:t>
            </a:r>
            <a:r>
              <a:rPr lang="en-GB" sz="2000" b="1">
                <a:latin typeface="Courier New" pitchFamily="49" charset="0"/>
              </a:rPr>
              <a:t>for (i=1; i&lt;=1000; i++)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GB" sz="2000" b="1">
                <a:latin typeface="Courier New" pitchFamily="49" charset="0"/>
              </a:rPr>
              <a:t>	   x[i] = x[i] + s;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Single Issue RISC vs VLIW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40A5D2-7E6D-4A67-86E4-E4FE671A64B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25600" y="6629400"/>
            <a:ext cx="38608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ECA  H.Corporaal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24EA4-9628-49EC-B1CD-516BE91D607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2209800" y="2479675"/>
            <a:ext cx="3166120" cy="644525"/>
            <a:chOff x="1392" y="1562"/>
            <a:chExt cx="1238" cy="406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1392" y="1824"/>
              <a:ext cx="1238" cy="144"/>
            </a:xfrm>
            <a:prstGeom prst="rightArrow">
              <a:avLst>
                <a:gd name="adj1" fmla="val 50000"/>
                <a:gd name="adj2" fmla="val 214931"/>
              </a:avLst>
            </a:prstGeom>
            <a:solidFill>
              <a:schemeClr val="accent2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584" y="1562"/>
              <a:ext cx="84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Compiler</a:t>
              </a: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5656398" y="1981200"/>
            <a:ext cx="4154488" cy="1676400"/>
            <a:chOff x="2630" y="1248"/>
            <a:chExt cx="2617" cy="1056"/>
          </a:xfrm>
        </p:grpSpPr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3087" y="1248"/>
              <a:ext cx="2160" cy="288"/>
              <a:chOff x="3216" y="720"/>
              <a:chExt cx="2160" cy="288"/>
            </a:xfrm>
          </p:grpSpPr>
          <p:grpSp>
            <p:nvGrpSpPr>
              <p:cNvPr id="56" name="Group 8"/>
              <p:cNvGrpSpPr>
                <a:grpSpLocks/>
              </p:cNvGrpSpPr>
              <p:nvPr/>
            </p:nvGrpSpPr>
            <p:grpSpPr bwMode="auto">
              <a:xfrm>
                <a:off x="3216" y="720"/>
                <a:ext cx="720" cy="288"/>
                <a:chOff x="432" y="912"/>
                <a:chExt cx="720" cy="288"/>
              </a:xfrm>
            </p:grpSpPr>
            <p:sp>
              <p:nvSpPr>
                <p:cNvPr id="63" name="Rectangle 9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57" name="Group 11"/>
              <p:cNvGrpSpPr>
                <a:grpSpLocks/>
              </p:cNvGrpSpPr>
              <p:nvPr/>
            </p:nvGrpSpPr>
            <p:grpSpPr bwMode="auto">
              <a:xfrm>
                <a:off x="3936" y="720"/>
                <a:ext cx="720" cy="288"/>
                <a:chOff x="432" y="912"/>
                <a:chExt cx="720" cy="288"/>
              </a:xfrm>
            </p:grpSpPr>
            <p:sp>
              <p:nvSpPr>
                <p:cNvPr id="61" name="Rectangle 12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58" name="Group 14"/>
              <p:cNvGrpSpPr>
                <a:grpSpLocks/>
              </p:cNvGrpSpPr>
              <p:nvPr/>
            </p:nvGrpSpPr>
            <p:grpSpPr bwMode="auto">
              <a:xfrm>
                <a:off x="4656" y="720"/>
                <a:ext cx="720" cy="288"/>
                <a:chOff x="432" y="912"/>
                <a:chExt cx="720" cy="288"/>
              </a:xfrm>
            </p:grpSpPr>
            <p:sp>
              <p:nvSpPr>
                <p:cNvPr id="59" name="Rectangle 15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</p:grpSp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3087" y="1440"/>
              <a:ext cx="2160" cy="288"/>
              <a:chOff x="3216" y="720"/>
              <a:chExt cx="2160" cy="288"/>
            </a:xfrm>
          </p:grpSpPr>
          <p:grpSp>
            <p:nvGrpSpPr>
              <p:cNvPr id="47" name="Group 18"/>
              <p:cNvGrpSpPr>
                <a:grpSpLocks/>
              </p:cNvGrpSpPr>
              <p:nvPr/>
            </p:nvGrpSpPr>
            <p:grpSpPr bwMode="auto">
              <a:xfrm>
                <a:off x="3216" y="720"/>
                <a:ext cx="720" cy="288"/>
                <a:chOff x="432" y="912"/>
                <a:chExt cx="720" cy="288"/>
              </a:xfrm>
            </p:grpSpPr>
            <p:sp>
              <p:nvSpPr>
                <p:cNvPr id="54" name="Rectangle 19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i="1"/>
                    <a:t>nop</a:t>
                  </a:r>
                </a:p>
              </p:txBody>
            </p:sp>
          </p:grpSp>
          <p:grpSp>
            <p:nvGrpSpPr>
              <p:cNvPr id="48" name="Group 21"/>
              <p:cNvGrpSpPr>
                <a:grpSpLocks/>
              </p:cNvGrpSpPr>
              <p:nvPr/>
            </p:nvGrpSpPr>
            <p:grpSpPr bwMode="auto">
              <a:xfrm>
                <a:off x="3936" y="720"/>
                <a:ext cx="720" cy="288"/>
                <a:chOff x="432" y="912"/>
                <a:chExt cx="720" cy="288"/>
              </a:xfrm>
            </p:grpSpPr>
            <p:sp>
              <p:nvSpPr>
                <p:cNvPr id="52" name="Rectangle 22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49" name="Group 24"/>
              <p:cNvGrpSpPr>
                <a:grpSpLocks/>
              </p:cNvGrpSpPr>
              <p:nvPr/>
            </p:nvGrpSpPr>
            <p:grpSpPr bwMode="auto">
              <a:xfrm>
                <a:off x="4656" y="720"/>
                <a:ext cx="720" cy="288"/>
                <a:chOff x="432" y="912"/>
                <a:chExt cx="720" cy="288"/>
              </a:xfrm>
            </p:grpSpPr>
            <p:sp>
              <p:nvSpPr>
                <p:cNvPr id="50" name="Rectangle 25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3087" y="1632"/>
              <a:ext cx="2160" cy="288"/>
              <a:chOff x="3216" y="720"/>
              <a:chExt cx="2160" cy="288"/>
            </a:xfrm>
          </p:grpSpPr>
          <p:grpSp>
            <p:nvGrpSpPr>
              <p:cNvPr id="38" name="Group 28"/>
              <p:cNvGrpSpPr>
                <a:grpSpLocks/>
              </p:cNvGrpSpPr>
              <p:nvPr/>
            </p:nvGrpSpPr>
            <p:grpSpPr bwMode="auto">
              <a:xfrm>
                <a:off x="3216" y="720"/>
                <a:ext cx="720" cy="288"/>
                <a:chOff x="432" y="912"/>
                <a:chExt cx="720" cy="288"/>
              </a:xfrm>
            </p:grpSpPr>
            <p:sp>
              <p:nvSpPr>
                <p:cNvPr id="45" name="Rectangle 29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39" name="Group 31"/>
              <p:cNvGrpSpPr>
                <a:grpSpLocks/>
              </p:cNvGrpSpPr>
              <p:nvPr/>
            </p:nvGrpSpPr>
            <p:grpSpPr bwMode="auto">
              <a:xfrm>
                <a:off x="3936" y="720"/>
                <a:ext cx="720" cy="288"/>
                <a:chOff x="432" y="912"/>
                <a:chExt cx="720" cy="288"/>
              </a:xfrm>
            </p:grpSpPr>
            <p:sp>
              <p:nvSpPr>
                <p:cNvPr id="43" name="Rectangle 32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40" name="Group 34"/>
              <p:cNvGrpSpPr>
                <a:grpSpLocks/>
              </p:cNvGrpSpPr>
              <p:nvPr/>
            </p:nvGrpSpPr>
            <p:grpSpPr bwMode="auto">
              <a:xfrm>
                <a:off x="4656" y="720"/>
                <a:ext cx="720" cy="288"/>
                <a:chOff x="432" y="912"/>
                <a:chExt cx="720" cy="288"/>
              </a:xfrm>
            </p:grpSpPr>
            <p:sp>
              <p:nvSpPr>
                <p:cNvPr id="41" name="Rectangle 35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i="1"/>
                    <a:t>nop</a:t>
                  </a:r>
                </a:p>
              </p:txBody>
            </p:sp>
          </p:grp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3087" y="1824"/>
              <a:ext cx="2160" cy="288"/>
              <a:chOff x="3216" y="720"/>
              <a:chExt cx="2160" cy="288"/>
            </a:xfrm>
          </p:grpSpPr>
          <p:grpSp>
            <p:nvGrpSpPr>
              <p:cNvPr id="29" name="Group 38"/>
              <p:cNvGrpSpPr>
                <a:grpSpLocks/>
              </p:cNvGrpSpPr>
              <p:nvPr/>
            </p:nvGrpSpPr>
            <p:grpSpPr bwMode="auto">
              <a:xfrm>
                <a:off x="3216" y="720"/>
                <a:ext cx="720" cy="288"/>
                <a:chOff x="432" y="912"/>
                <a:chExt cx="720" cy="288"/>
              </a:xfrm>
            </p:grpSpPr>
            <p:sp>
              <p:nvSpPr>
                <p:cNvPr id="36" name="Rectangle 39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30" name="Group 41"/>
              <p:cNvGrpSpPr>
                <a:grpSpLocks/>
              </p:cNvGrpSpPr>
              <p:nvPr/>
            </p:nvGrpSpPr>
            <p:grpSpPr bwMode="auto">
              <a:xfrm>
                <a:off x="3936" y="720"/>
                <a:ext cx="720" cy="288"/>
                <a:chOff x="432" y="912"/>
                <a:chExt cx="720" cy="288"/>
              </a:xfrm>
            </p:grpSpPr>
            <p:sp>
              <p:nvSpPr>
                <p:cNvPr id="34" name="Rectangle 42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i="1"/>
                    <a:t>nop</a:t>
                  </a:r>
                </a:p>
              </p:txBody>
            </p:sp>
          </p:grpSp>
          <p:grpSp>
            <p:nvGrpSpPr>
              <p:cNvPr id="31" name="Group 44"/>
              <p:cNvGrpSpPr>
                <a:grpSpLocks/>
              </p:cNvGrpSpPr>
              <p:nvPr/>
            </p:nvGrpSpPr>
            <p:grpSpPr bwMode="auto">
              <a:xfrm>
                <a:off x="4656" y="720"/>
                <a:ext cx="720" cy="288"/>
                <a:chOff x="432" y="912"/>
                <a:chExt cx="720" cy="288"/>
              </a:xfrm>
            </p:grpSpPr>
            <p:sp>
              <p:nvSpPr>
                <p:cNvPr id="32" name="Rectangle 45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</p:grpSp>
        <p:grpSp>
          <p:nvGrpSpPr>
            <p:cNvPr id="14" name="Group 47"/>
            <p:cNvGrpSpPr>
              <a:grpSpLocks/>
            </p:cNvGrpSpPr>
            <p:nvPr/>
          </p:nvGrpSpPr>
          <p:grpSpPr bwMode="auto">
            <a:xfrm>
              <a:off x="3087" y="2016"/>
              <a:ext cx="2160" cy="288"/>
              <a:chOff x="3216" y="720"/>
              <a:chExt cx="2160" cy="288"/>
            </a:xfrm>
          </p:grpSpPr>
          <p:grpSp>
            <p:nvGrpSpPr>
              <p:cNvPr id="20" name="Group 48"/>
              <p:cNvGrpSpPr>
                <a:grpSpLocks/>
              </p:cNvGrpSpPr>
              <p:nvPr/>
            </p:nvGrpSpPr>
            <p:grpSpPr bwMode="auto">
              <a:xfrm>
                <a:off x="3216" y="720"/>
                <a:ext cx="720" cy="288"/>
                <a:chOff x="432" y="912"/>
                <a:chExt cx="720" cy="288"/>
              </a:xfrm>
            </p:grpSpPr>
            <p:sp>
              <p:nvSpPr>
                <p:cNvPr id="27" name="Rectangle 49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21" name="Group 51"/>
              <p:cNvGrpSpPr>
                <a:grpSpLocks/>
              </p:cNvGrpSpPr>
              <p:nvPr/>
            </p:nvGrpSpPr>
            <p:grpSpPr bwMode="auto">
              <a:xfrm>
                <a:off x="3936" y="720"/>
                <a:ext cx="720" cy="288"/>
                <a:chOff x="432" y="912"/>
                <a:chExt cx="720" cy="288"/>
              </a:xfrm>
            </p:grpSpPr>
            <p:sp>
              <p:nvSpPr>
                <p:cNvPr id="25" name="Rectangle 52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  <p:grpSp>
            <p:nvGrpSpPr>
              <p:cNvPr id="22" name="Group 54"/>
              <p:cNvGrpSpPr>
                <a:grpSpLocks/>
              </p:cNvGrpSpPr>
              <p:nvPr/>
            </p:nvGrpSpPr>
            <p:grpSpPr bwMode="auto">
              <a:xfrm>
                <a:off x="4656" y="720"/>
                <a:ext cx="720" cy="288"/>
                <a:chOff x="432" y="912"/>
                <a:chExt cx="720" cy="288"/>
              </a:xfrm>
            </p:grpSpPr>
            <p:sp>
              <p:nvSpPr>
                <p:cNvPr id="2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2" y="960"/>
                  <a:ext cx="720" cy="192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566" y="912"/>
                  <a:ext cx="457" cy="28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/>
                    <a:t>op</a:t>
                  </a:r>
                </a:p>
              </p:txBody>
            </p:sp>
          </p:grpSp>
        </p:grpSp>
        <p:sp>
          <p:nvSpPr>
            <p:cNvPr id="15" name="Text Box 57"/>
            <p:cNvSpPr txBox="1">
              <a:spLocks noChangeArrowheads="1"/>
            </p:cNvSpPr>
            <p:nvPr/>
          </p:nvSpPr>
          <p:spPr bwMode="auto">
            <a:xfrm>
              <a:off x="2630" y="124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6" name="Text Box 58"/>
            <p:cNvSpPr txBox="1">
              <a:spLocks noChangeArrowheads="1"/>
            </p:cNvSpPr>
            <p:nvPr/>
          </p:nvSpPr>
          <p:spPr bwMode="auto">
            <a:xfrm>
              <a:off x="2630" y="143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7" name="Text Box 59"/>
            <p:cNvSpPr txBox="1">
              <a:spLocks noChangeArrowheads="1"/>
            </p:cNvSpPr>
            <p:nvPr/>
          </p:nvSpPr>
          <p:spPr bwMode="auto">
            <a:xfrm>
              <a:off x="2630" y="162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8" name="Text Box 60"/>
            <p:cNvSpPr txBox="1">
              <a:spLocks noChangeArrowheads="1"/>
            </p:cNvSpPr>
            <p:nvPr/>
          </p:nvSpPr>
          <p:spPr bwMode="auto">
            <a:xfrm>
              <a:off x="2630" y="181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9" name="Text Box 61"/>
            <p:cNvSpPr txBox="1">
              <a:spLocks noChangeArrowheads="1"/>
            </p:cNvSpPr>
            <p:nvPr/>
          </p:nvSpPr>
          <p:spPr bwMode="auto">
            <a:xfrm>
              <a:off x="2630" y="200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</p:grpSp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182563" y="1143000"/>
            <a:ext cx="3438525" cy="5457825"/>
            <a:chOff x="115" y="720"/>
            <a:chExt cx="2166" cy="3438"/>
          </a:xfrm>
        </p:grpSpPr>
        <p:grpSp>
          <p:nvGrpSpPr>
            <p:cNvPr id="66" name="Group 63"/>
            <p:cNvGrpSpPr>
              <a:grpSpLocks/>
            </p:cNvGrpSpPr>
            <p:nvPr/>
          </p:nvGrpSpPr>
          <p:grpSpPr bwMode="auto">
            <a:xfrm>
              <a:off x="595" y="720"/>
              <a:ext cx="720" cy="288"/>
              <a:chOff x="432" y="912"/>
              <a:chExt cx="720" cy="288"/>
            </a:xfrm>
          </p:grpSpPr>
          <p:sp>
            <p:nvSpPr>
              <p:cNvPr id="126" name="Rectangle 6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Text Box 6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67" name="Group 66"/>
            <p:cNvGrpSpPr>
              <a:grpSpLocks/>
            </p:cNvGrpSpPr>
            <p:nvPr/>
          </p:nvGrpSpPr>
          <p:grpSpPr bwMode="auto">
            <a:xfrm>
              <a:off x="595" y="912"/>
              <a:ext cx="720" cy="288"/>
              <a:chOff x="432" y="912"/>
              <a:chExt cx="720" cy="288"/>
            </a:xfrm>
          </p:grpSpPr>
          <p:sp>
            <p:nvSpPr>
              <p:cNvPr id="124" name="Rectangle 6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5" name="Text Box 6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68" name="Group 69"/>
            <p:cNvGrpSpPr>
              <a:grpSpLocks/>
            </p:cNvGrpSpPr>
            <p:nvPr/>
          </p:nvGrpSpPr>
          <p:grpSpPr bwMode="auto">
            <a:xfrm>
              <a:off x="595" y="1104"/>
              <a:ext cx="720" cy="288"/>
              <a:chOff x="432" y="912"/>
              <a:chExt cx="720" cy="288"/>
            </a:xfrm>
          </p:grpSpPr>
          <p:sp>
            <p:nvSpPr>
              <p:cNvPr id="122" name="Rectangle 70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" name="Text Box 71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69" name="Group 72"/>
            <p:cNvGrpSpPr>
              <a:grpSpLocks/>
            </p:cNvGrpSpPr>
            <p:nvPr/>
          </p:nvGrpSpPr>
          <p:grpSpPr bwMode="auto">
            <a:xfrm>
              <a:off x="595" y="1296"/>
              <a:ext cx="720" cy="288"/>
              <a:chOff x="432" y="912"/>
              <a:chExt cx="720" cy="288"/>
            </a:xfrm>
          </p:grpSpPr>
          <p:sp>
            <p:nvSpPr>
              <p:cNvPr id="120" name="Rectangle 73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1" name="Text Box 74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0" name="Group 75"/>
            <p:cNvGrpSpPr>
              <a:grpSpLocks/>
            </p:cNvGrpSpPr>
            <p:nvPr/>
          </p:nvGrpSpPr>
          <p:grpSpPr bwMode="auto">
            <a:xfrm>
              <a:off x="595" y="1488"/>
              <a:ext cx="720" cy="288"/>
              <a:chOff x="432" y="912"/>
              <a:chExt cx="720" cy="288"/>
            </a:xfrm>
          </p:grpSpPr>
          <p:sp>
            <p:nvSpPr>
              <p:cNvPr id="118" name="Rectangle 76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9" name="Text Box 77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1" name="Group 78"/>
            <p:cNvGrpSpPr>
              <a:grpSpLocks/>
            </p:cNvGrpSpPr>
            <p:nvPr/>
          </p:nvGrpSpPr>
          <p:grpSpPr bwMode="auto">
            <a:xfrm>
              <a:off x="595" y="1680"/>
              <a:ext cx="720" cy="288"/>
              <a:chOff x="432" y="912"/>
              <a:chExt cx="720" cy="288"/>
            </a:xfrm>
          </p:grpSpPr>
          <p:sp>
            <p:nvSpPr>
              <p:cNvPr id="116" name="Rectangle 79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7" name="Text Box 80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2" name="Group 81"/>
            <p:cNvGrpSpPr>
              <a:grpSpLocks/>
            </p:cNvGrpSpPr>
            <p:nvPr/>
          </p:nvGrpSpPr>
          <p:grpSpPr bwMode="auto">
            <a:xfrm>
              <a:off x="595" y="1872"/>
              <a:ext cx="720" cy="288"/>
              <a:chOff x="432" y="912"/>
              <a:chExt cx="720" cy="288"/>
            </a:xfrm>
          </p:grpSpPr>
          <p:sp>
            <p:nvSpPr>
              <p:cNvPr id="114" name="Rectangle 82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5" name="Text Box 83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3" name="Group 84"/>
            <p:cNvGrpSpPr>
              <a:grpSpLocks/>
            </p:cNvGrpSpPr>
            <p:nvPr/>
          </p:nvGrpSpPr>
          <p:grpSpPr bwMode="auto">
            <a:xfrm>
              <a:off x="595" y="2064"/>
              <a:ext cx="720" cy="288"/>
              <a:chOff x="432" y="912"/>
              <a:chExt cx="720" cy="288"/>
            </a:xfrm>
          </p:grpSpPr>
          <p:sp>
            <p:nvSpPr>
              <p:cNvPr id="112" name="Rectangle 85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Text Box 86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4" name="Group 87"/>
            <p:cNvGrpSpPr>
              <a:grpSpLocks/>
            </p:cNvGrpSpPr>
            <p:nvPr/>
          </p:nvGrpSpPr>
          <p:grpSpPr bwMode="auto">
            <a:xfrm>
              <a:off x="595" y="2256"/>
              <a:ext cx="720" cy="288"/>
              <a:chOff x="432" y="912"/>
              <a:chExt cx="720" cy="288"/>
            </a:xfrm>
          </p:grpSpPr>
          <p:sp>
            <p:nvSpPr>
              <p:cNvPr id="110" name="Rectangle 88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Text Box 89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5" name="Group 90"/>
            <p:cNvGrpSpPr>
              <a:grpSpLocks/>
            </p:cNvGrpSpPr>
            <p:nvPr/>
          </p:nvGrpSpPr>
          <p:grpSpPr bwMode="auto">
            <a:xfrm>
              <a:off x="595" y="2448"/>
              <a:ext cx="720" cy="288"/>
              <a:chOff x="432" y="912"/>
              <a:chExt cx="720" cy="288"/>
            </a:xfrm>
          </p:grpSpPr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Text Box 92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6" name="Group 93"/>
            <p:cNvGrpSpPr>
              <a:grpSpLocks/>
            </p:cNvGrpSpPr>
            <p:nvPr/>
          </p:nvGrpSpPr>
          <p:grpSpPr bwMode="auto">
            <a:xfrm>
              <a:off x="595" y="2640"/>
              <a:ext cx="720" cy="288"/>
              <a:chOff x="432" y="912"/>
              <a:chExt cx="720" cy="288"/>
            </a:xfrm>
          </p:grpSpPr>
          <p:sp>
            <p:nvSpPr>
              <p:cNvPr id="106" name="Rectangle 94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Text Box 95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grpSp>
          <p:nvGrpSpPr>
            <p:cNvPr id="77" name="Group 96"/>
            <p:cNvGrpSpPr>
              <a:grpSpLocks/>
            </p:cNvGrpSpPr>
            <p:nvPr/>
          </p:nvGrpSpPr>
          <p:grpSpPr bwMode="auto">
            <a:xfrm>
              <a:off x="595" y="2832"/>
              <a:ext cx="720" cy="288"/>
              <a:chOff x="432" y="912"/>
              <a:chExt cx="720" cy="288"/>
            </a:xfrm>
          </p:grpSpPr>
          <p:sp>
            <p:nvSpPr>
              <p:cNvPr id="104" name="Rectangle 97"/>
              <p:cNvSpPr>
                <a:spLocks noChangeArrowheads="1"/>
              </p:cNvSpPr>
              <p:nvPr/>
            </p:nvSpPr>
            <p:spPr bwMode="auto">
              <a:xfrm>
                <a:off x="432" y="960"/>
                <a:ext cx="720" cy="19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" name="Text Box 98"/>
              <p:cNvSpPr txBox="1">
                <a:spLocks noChangeArrowheads="1"/>
              </p:cNvSpPr>
              <p:nvPr/>
            </p:nvSpPr>
            <p:spPr bwMode="auto">
              <a:xfrm>
                <a:off x="566" y="912"/>
                <a:ext cx="457" cy="28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op</a:t>
                </a:r>
              </a:p>
            </p:txBody>
          </p:sp>
        </p:grpSp>
        <p:sp>
          <p:nvSpPr>
            <p:cNvPr id="78" name="Rectangle 99"/>
            <p:cNvSpPr>
              <a:spLocks noChangeArrowheads="1"/>
            </p:cNvSpPr>
            <p:nvPr/>
          </p:nvSpPr>
          <p:spPr bwMode="auto">
            <a:xfrm>
              <a:off x="403" y="3486"/>
              <a:ext cx="912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Freeform 100"/>
            <p:cNvSpPr>
              <a:spLocks/>
            </p:cNvSpPr>
            <p:nvPr/>
          </p:nvSpPr>
          <p:spPr bwMode="auto">
            <a:xfrm>
              <a:off x="451" y="35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0" name="Line 101"/>
            <p:cNvSpPr>
              <a:spLocks noChangeShapeType="1"/>
            </p:cNvSpPr>
            <p:nvPr/>
          </p:nvSpPr>
          <p:spPr bwMode="auto">
            <a:xfrm>
              <a:off x="547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1" name="Line 102"/>
            <p:cNvSpPr>
              <a:spLocks noChangeShapeType="1"/>
            </p:cNvSpPr>
            <p:nvPr/>
          </p:nvSpPr>
          <p:spPr bwMode="auto">
            <a:xfrm>
              <a:off x="835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" name="Line 103"/>
            <p:cNvSpPr>
              <a:spLocks noChangeShapeType="1"/>
            </p:cNvSpPr>
            <p:nvPr/>
          </p:nvSpPr>
          <p:spPr bwMode="auto">
            <a:xfrm>
              <a:off x="691" y="382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3" name="Rectangle 104"/>
            <p:cNvSpPr>
              <a:spLocks noChangeArrowheads="1"/>
            </p:cNvSpPr>
            <p:nvPr/>
          </p:nvSpPr>
          <p:spPr bwMode="auto">
            <a:xfrm>
              <a:off x="931" y="377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Rectangle 105"/>
            <p:cNvSpPr>
              <a:spLocks noChangeArrowheads="1"/>
            </p:cNvSpPr>
            <p:nvPr/>
          </p:nvSpPr>
          <p:spPr bwMode="auto">
            <a:xfrm>
              <a:off x="931" y="3828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Rectangle 106"/>
            <p:cNvSpPr>
              <a:spLocks noChangeArrowheads="1"/>
            </p:cNvSpPr>
            <p:nvPr/>
          </p:nvSpPr>
          <p:spPr bwMode="auto">
            <a:xfrm>
              <a:off x="931" y="3882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Rectangle 107"/>
            <p:cNvSpPr>
              <a:spLocks noChangeArrowheads="1"/>
            </p:cNvSpPr>
            <p:nvPr/>
          </p:nvSpPr>
          <p:spPr bwMode="auto">
            <a:xfrm>
              <a:off x="931" y="3936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Rectangle 108"/>
            <p:cNvSpPr>
              <a:spLocks noChangeArrowheads="1"/>
            </p:cNvSpPr>
            <p:nvPr/>
          </p:nvSpPr>
          <p:spPr bwMode="auto">
            <a:xfrm>
              <a:off x="931" y="3990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Rectangle 109"/>
            <p:cNvSpPr>
              <a:spLocks noChangeArrowheads="1"/>
            </p:cNvSpPr>
            <p:nvPr/>
          </p:nvSpPr>
          <p:spPr bwMode="auto">
            <a:xfrm>
              <a:off x="931" y="404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AutoShape 110"/>
            <p:cNvSpPr>
              <a:spLocks noChangeArrowheads="1"/>
            </p:cNvSpPr>
            <p:nvPr/>
          </p:nvSpPr>
          <p:spPr bwMode="auto">
            <a:xfrm>
              <a:off x="695" y="3072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Text Box 111"/>
            <p:cNvSpPr txBox="1">
              <a:spLocks noChangeArrowheads="1"/>
            </p:cNvSpPr>
            <p:nvPr/>
          </p:nvSpPr>
          <p:spPr bwMode="auto">
            <a:xfrm>
              <a:off x="931" y="3082"/>
              <a:ext cx="832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1 instr/cycle</a:t>
              </a:r>
            </a:p>
          </p:txBody>
        </p:sp>
        <p:sp>
          <p:nvSpPr>
            <p:cNvPr id="91" name="Text Box 112"/>
            <p:cNvSpPr txBox="1">
              <a:spLocks noChangeArrowheads="1"/>
            </p:cNvSpPr>
            <p:nvPr/>
          </p:nvSpPr>
          <p:spPr bwMode="auto">
            <a:xfrm>
              <a:off x="115" y="723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2" name="Text Box 113"/>
            <p:cNvSpPr txBox="1">
              <a:spLocks noChangeArrowheads="1"/>
            </p:cNvSpPr>
            <p:nvPr/>
          </p:nvSpPr>
          <p:spPr bwMode="auto">
            <a:xfrm>
              <a:off x="115" y="91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3" name="Text Box 114"/>
            <p:cNvSpPr txBox="1">
              <a:spLocks noChangeArrowheads="1"/>
            </p:cNvSpPr>
            <p:nvPr/>
          </p:nvSpPr>
          <p:spPr bwMode="auto">
            <a:xfrm>
              <a:off x="115" y="110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4" name="Text Box 115"/>
            <p:cNvSpPr txBox="1">
              <a:spLocks noChangeArrowheads="1"/>
            </p:cNvSpPr>
            <p:nvPr/>
          </p:nvSpPr>
          <p:spPr bwMode="auto">
            <a:xfrm>
              <a:off x="115" y="129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5" name="Text Box 116"/>
            <p:cNvSpPr txBox="1">
              <a:spLocks noChangeArrowheads="1"/>
            </p:cNvSpPr>
            <p:nvPr/>
          </p:nvSpPr>
          <p:spPr bwMode="auto">
            <a:xfrm>
              <a:off x="115" y="148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6" name="Text Box 117"/>
            <p:cNvSpPr txBox="1">
              <a:spLocks noChangeArrowheads="1"/>
            </p:cNvSpPr>
            <p:nvPr/>
          </p:nvSpPr>
          <p:spPr bwMode="auto">
            <a:xfrm>
              <a:off x="115" y="168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7" name="Text Box 118"/>
            <p:cNvSpPr txBox="1">
              <a:spLocks noChangeArrowheads="1"/>
            </p:cNvSpPr>
            <p:nvPr/>
          </p:nvSpPr>
          <p:spPr bwMode="auto">
            <a:xfrm>
              <a:off x="115" y="187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8" name="Text Box 119"/>
            <p:cNvSpPr txBox="1">
              <a:spLocks noChangeArrowheads="1"/>
            </p:cNvSpPr>
            <p:nvPr/>
          </p:nvSpPr>
          <p:spPr bwMode="auto">
            <a:xfrm>
              <a:off x="115" y="2064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99" name="Text Box 120"/>
            <p:cNvSpPr txBox="1">
              <a:spLocks noChangeArrowheads="1"/>
            </p:cNvSpPr>
            <p:nvPr/>
          </p:nvSpPr>
          <p:spPr bwMode="auto">
            <a:xfrm>
              <a:off x="115" y="2256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00" name="Text Box 121"/>
            <p:cNvSpPr txBox="1">
              <a:spLocks noChangeArrowheads="1"/>
            </p:cNvSpPr>
            <p:nvPr/>
          </p:nvSpPr>
          <p:spPr bwMode="auto">
            <a:xfrm>
              <a:off x="115" y="2448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01" name="Text Box 122"/>
            <p:cNvSpPr txBox="1">
              <a:spLocks noChangeArrowheads="1"/>
            </p:cNvSpPr>
            <p:nvPr/>
          </p:nvSpPr>
          <p:spPr bwMode="auto">
            <a:xfrm>
              <a:off x="115" y="2640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02" name="Text Box 123"/>
            <p:cNvSpPr txBox="1">
              <a:spLocks noChangeArrowheads="1"/>
            </p:cNvSpPr>
            <p:nvPr/>
          </p:nvSpPr>
          <p:spPr bwMode="auto">
            <a:xfrm>
              <a:off x="115" y="2832"/>
              <a:ext cx="457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instr</a:t>
              </a:r>
            </a:p>
          </p:txBody>
        </p:sp>
        <p:sp>
          <p:nvSpPr>
            <p:cNvPr id="103" name="Text Box 124"/>
            <p:cNvSpPr txBox="1">
              <a:spLocks noChangeArrowheads="1"/>
            </p:cNvSpPr>
            <p:nvPr/>
          </p:nvSpPr>
          <p:spPr bwMode="auto">
            <a:xfrm>
              <a:off x="1316" y="3870"/>
              <a:ext cx="96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RISC CPU</a:t>
              </a:r>
            </a:p>
          </p:txBody>
        </p:sp>
      </p:grpSp>
      <p:grpSp>
        <p:nvGrpSpPr>
          <p:cNvPr id="128" name="Group 125"/>
          <p:cNvGrpSpPr>
            <a:grpSpLocks/>
          </p:cNvGrpSpPr>
          <p:nvPr/>
        </p:nvGrpSpPr>
        <p:grpSpPr bwMode="auto">
          <a:xfrm>
            <a:off x="5061086" y="3581400"/>
            <a:ext cx="4959350" cy="2181225"/>
            <a:chOff x="2255" y="2256"/>
            <a:chExt cx="3124" cy="1374"/>
          </a:xfrm>
        </p:grpSpPr>
        <p:sp>
          <p:nvSpPr>
            <p:cNvPr id="129" name="Rectangle 126"/>
            <p:cNvSpPr>
              <a:spLocks noChangeArrowheads="1"/>
            </p:cNvSpPr>
            <p:nvPr/>
          </p:nvSpPr>
          <p:spPr bwMode="auto">
            <a:xfrm>
              <a:off x="3032" y="2664"/>
              <a:ext cx="2347" cy="672"/>
            </a:xfrm>
            <a:prstGeom prst="rect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0" name="Freeform 127"/>
            <p:cNvSpPr>
              <a:spLocks/>
            </p:cNvSpPr>
            <p:nvPr/>
          </p:nvSpPr>
          <p:spPr bwMode="auto">
            <a:xfrm>
              <a:off x="3080" y="2760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1" name="Line 128"/>
            <p:cNvSpPr>
              <a:spLocks noChangeShapeType="1"/>
            </p:cNvSpPr>
            <p:nvPr/>
          </p:nvSpPr>
          <p:spPr bwMode="auto">
            <a:xfrm>
              <a:off x="3176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2" name="Line 129"/>
            <p:cNvSpPr>
              <a:spLocks noChangeShapeType="1"/>
            </p:cNvSpPr>
            <p:nvPr/>
          </p:nvSpPr>
          <p:spPr bwMode="auto">
            <a:xfrm>
              <a:off x="3464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3" name="Line 130"/>
            <p:cNvSpPr>
              <a:spLocks noChangeShapeType="1"/>
            </p:cNvSpPr>
            <p:nvPr/>
          </p:nvSpPr>
          <p:spPr bwMode="auto">
            <a:xfrm>
              <a:off x="3320" y="300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5010" y="2970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5" name="Rectangle 132"/>
            <p:cNvSpPr>
              <a:spLocks noChangeArrowheads="1"/>
            </p:cNvSpPr>
            <p:nvPr/>
          </p:nvSpPr>
          <p:spPr bwMode="auto">
            <a:xfrm>
              <a:off x="5010" y="3024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6" name="Rectangle 133"/>
            <p:cNvSpPr>
              <a:spLocks noChangeArrowheads="1"/>
            </p:cNvSpPr>
            <p:nvPr/>
          </p:nvSpPr>
          <p:spPr bwMode="auto">
            <a:xfrm>
              <a:off x="5010" y="3078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7" name="Rectangle 134"/>
            <p:cNvSpPr>
              <a:spLocks noChangeArrowheads="1"/>
            </p:cNvSpPr>
            <p:nvPr/>
          </p:nvSpPr>
          <p:spPr bwMode="auto">
            <a:xfrm>
              <a:off x="5010" y="3132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8" name="Rectangle 135"/>
            <p:cNvSpPr>
              <a:spLocks noChangeArrowheads="1"/>
            </p:cNvSpPr>
            <p:nvPr/>
          </p:nvSpPr>
          <p:spPr bwMode="auto">
            <a:xfrm>
              <a:off x="5010" y="3186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9" name="Rectangle 136"/>
            <p:cNvSpPr>
              <a:spLocks noChangeArrowheads="1"/>
            </p:cNvSpPr>
            <p:nvPr/>
          </p:nvSpPr>
          <p:spPr bwMode="auto">
            <a:xfrm>
              <a:off x="5010" y="3240"/>
              <a:ext cx="240" cy="54"/>
            </a:xfrm>
            <a:prstGeom prst="rect">
              <a:avLst/>
            </a:prstGeom>
            <a:solidFill>
              <a:srgbClr val="B2E9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0" name="Freeform 137"/>
            <p:cNvSpPr>
              <a:spLocks/>
            </p:cNvSpPr>
            <p:nvPr/>
          </p:nvSpPr>
          <p:spPr bwMode="auto">
            <a:xfrm>
              <a:off x="3825" y="2760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1" name="Line 138"/>
            <p:cNvSpPr>
              <a:spLocks noChangeShapeType="1"/>
            </p:cNvSpPr>
            <p:nvPr/>
          </p:nvSpPr>
          <p:spPr bwMode="auto">
            <a:xfrm>
              <a:off x="3921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2" name="Line 139"/>
            <p:cNvSpPr>
              <a:spLocks noChangeShapeType="1"/>
            </p:cNvSpPr>
            <p:nvPr/>
          </p:nvSpPr>
          <p:spPr bwMode="auto">
            <a:xfrm>
              <a:off x="4209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3" name="Line 140"/>
            <p:cNvSpPr>
              <a:spLocks noChangeShapeType="1"/>
            </p:cNvSpPr>
            <p:nvPr/>
          </p:nvSpPr>
          <p:spPr bwMode="auto">
            <a:xfrm>
              <a:off x="4065" y="300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4" name="Freeform 141"/>
            <p:cNvSpPr>
              <a:spLocks/>
            </p:cNvSpPr>
            <p:nvPr/>
          </p:nvSpPr>
          <p:spPr bwMode="auto">
            <a:xfrm>
              <a:off x="4570" y="2760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144 w 480"/>
                <a:gd name="T3" fmla="*/ 0 h 240"/>
                <a:gd name="T4" fmla="*/ 240 w 480"/>
                <a:gd name="T5" fmla="*/ 144 h 240"/>
                <a:gd name="T6" fmla="*/ 336 w 480"/>
                <a:gd name="T7" fmla="*/ 0 h 240"/>
                <a:gd name="T8" fmla="*/ 480 w 480"/>
                <a:gd name="T9" fmla="*/ 0 h 240"/>
                <a:gd name="T10" fmla="*/ 336 w 480"/>
                <a:gd name="T11" fmla="*/ 240 h 240"/>
                <a:gd name="T12" fmla="*/ 144 w 480"/>
                <a:gd name="T13" fmla="*/ 240 h 240"/>
                <a:gd name="T14" fmla="*/ 0 w 480"/>
                <a:gd name="T15" fmla="*/ 0 h 2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0"/>
                <a:gd name="T25" fmla="*/ 0 h 240"/>
                <a:gd name="T26" fmla="*/ 480 w 480"/>
                <a:gd name="T27" fmla="*/ 240 h 2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0" h="240">
                  <a:moveTo>
                    <a:pt x="0" y="0"/>
                  </a:moveTo>
                  <a:lnTo>
                    <a:pt x="144" y="0"/>
                  </a:lnTo>
                  <a:lnTo>
                    <a:pt x="240" y="144"/>
                  </a:lnTo>
                  <a:lnTo>
                    <a:pt x="336" y="0"/>
                  </a:lnTo>
                  <a:lnTo>
                    <a:pt x="480" y="0"/>
                  </a:lnTo>
                  <a:lnTo>
                    <a:pt x="336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5" name="Line 142"/>
            <p:cNvSpPr>
              <a:spLocks noChangeShapeType="1"/>
            </p:cNvSpPr>
            <p:nvPr/>
          </p:nvSpPr>
          <p:spPr bwMode="auto">
            <a:xfrm>
              <a:off x="4666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6" name="Line 143"/>
            <p:cNvSpPr>
              <a:spLocks noChangeShapeType="1"/>
            </p:cNvSpPr>
            <p:nvPr/>
          </p:nvSpPr>
          <p:spPr bwMode="auto">
            <a:xfrm>
              <a:off x="4954" y="26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7" name="Line 144"/>
            <p:cNvSpPr>
              <a:spLocks noChangeShapeType="1"/>
            </p:cNvSpPr>
            <p:nvPr/>
          </p:nvSpPr>
          <p:spPr bwMode="auto">
            <a:xfrm>
              <a:off x="4810" y="300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8" name="AutoShape 145"/>
            <p:cNvSpPr>
              <a:spLocks noChangeArrowheads="1"/>
            </p:cNvSpPr>
            <p:nvPr/>
          </p:nvSpPr>
          <p:spPr bwMode="auto">
            <a:xfrm>
              <a:off x="3317" y="2256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9" name="AutoShape 146"/>
            <p:cNvSpPr>
              <a:spLocks noChangeArrowheads="1"/>
            </p:cNvSpPr>
            <p:nvPr/>
          </p:nvSpPr>
          <p:spPr bwMode="auto">
            <a:xfrm>
              <a:off x="4023" y="2256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" name="AutoShape 147"/>
            <p:cNvSpPr>
              <a:spLocks noChangeArrowheads="1"/>
            </p:cNvSpPr>
            <p:nvPr/>
          </p:nvSpPr>
          <p:spPr bwMode="auto">
            <a:xfrm>
              <a:off x="4729" y="2256"/>
              <a:ext cx="279" cy="414"/>
            </a:xfrm>
            <a:prstGeom prst="downArrow">
              <a:avLst>
                <a:gd name="adj1" fmla="val 50000"/>
                <a:gd name="adj2" fmla="val 37097"/>
              </a:avLst>
            </a:prstGeom>
            <a:solidFill>
              <a:srgbClr val="3399FF"/>
            </a:soli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1" name="Text Box 148"/>
            <p:cNvSpPr txBox="1">
              <a:spLocks noChangeArrowheads="1"/>
            </p:cNvSpPr>
            <p:nvPr/>
          </p:nvSpPr>
          <p:spPr bwMode="auto">
            <a:xfrm>
              <a:off x="2859" y="3342"/>
              <a:ext cx="1209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3-issue VLIW</a:t>
              </a:r>
            </a:p>
          </p:txBody>
        </p:sp>
        <p:sp>
          <p:nvSpPr>
            <p:cNvPr id="152" name="Text Box 149"/>
            <p:cNvSpPr txBox="1">
              <a:spLocks noChangeArrowheads="1"/>
            </p:cNvSpPr>
            <p:nvPr/>
          </p:nvSpPr>
          <p:spPr bwMode="auto">
            <a:xfrm>
              <a:off x="2255" y="2284"/>
              <a:ext cx="832" cy="5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execute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1 instr/cycle</a:t>
              </a:r>
            </a:p>
            <a:p>
              <a:pPr algn="ctr" eaLnBrk="0" hangingPunct="0"/>
              <a:r>
                <a:rPr lang="en-US" sz="1800" b="1" i="1">
                  <a:solidFill>
                    <a:schemeClr val="bg2"/>
                  </a:solidFill>
                </a:rPr>
                <a:t>3 ops/cycle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1728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/>
              <a:t>Schedule this on an example processor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GB" sz="2800"/>
              <a:t>FP operations are mostly </a:t>
            </a:r>
            <a:r>
              <a:rPr lang="en-GB" sz="2800" b="1"/>
              <a:t>multicycle</a:t>
            </a:r>
            <a:r>
              <a:rPr lang="en-GB" sz="280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GB" sz="2800"/>
              <a:t>The pipeline must be </a:t>
            </a:r>
            <a:r>
              <a:rPr lang="en-GB" sz="2800" b="1"/>
              <a:t>stalled</a:t>
            </a:r>
            <a:r>
              <a:rPr lang="en-GB" sz="2800"/>
              <a:t> if an instruction uses the result of a not yet finished multicycle operation</a:t>
            </a:r>
          </a:p>
          <a:p>
            <a:pPr eaLnBrk="1" hangingPunct="1">
              <a:lnSpc>
                <a:spcPct val="110000"/>
              </a:lnSpc>
            </a:pPr>
            <a:r>
              <a:rPr lang="en-GB" sz="2800"/>
              <a:t>We’ll assume the following latencies: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 i="1">
                <a:solidFill>
                  <a:schemeClr val="accent2"/>
                </a:solidFill>
              </a:rPr>
              <a:t>	Producing		Consuming		Latency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 i="1">
                <a:solidFill>
                  <a:schemeClr val="accent2"/>
                </a:solidFill>
              </a:rPr>
              <a:t>	instruction		instruction		(clock cycles)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/>
              <a:t>	FP ALU op		FP ALU op		</a:t>
            </a:r>
            <a:r>
              <a:rPr lang="en-GB" sz="2400" b="1"/>
              <a:t>3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/>
              <a:t>	FP ALU op		Store double		</a:t>
            </a:r>
            <a:r>
              <a:rPr lang="en-GB" sz="2400" b="1"/>
              <a:t>2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/>
              <a:t>	Load double		FP ALU op		</a:t>
            </a:r>
            <a:r>
              <a:rPr lang="en-GB" sz="2400" b="1"/>
              <a:t>1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sz="2400"/>
              <a:t>	Load double		Store double		</a:t>
            </a:r>
            <a:r>
              <a:rPr lang="en-GB" sz="2400" b="1"/>
              <a:t>0</a:t>
            </a:r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17AAFD-81EF-45E8-A962-C74EB1B09A67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70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70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A1B967-2B1E-4C79-A454-701F0C48400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0F6FC04-CA71-4629-83A0-E4E471E53803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FDE373-F4EB-40D0-BB8D-C9EB7FE3131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Where to Insert Stalls?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376" y="1624013"/>
            <a:ext cx="11233248" cy="688863"/>
          </a:xfrm>
        </p:spPr>
        <p:txBody>
          <a:bodyPr/>
          <a:lstStyle/>
          <a:p>
            <a:pPr eaLnBrk="1" hangingPunct="1"/>
            <a:r>
              <a:rPr lang="en-GB"/>
              <a:t>How would this loop be executed on the </a:t>
            </a:r>
            <a:r>
              <a:rPr lang="en-US"/>
              <a:t>MIPS</a:t>
            </a:r>
            <a:r>
              <a:rPr lang="en-GB"/>
              <a:t> FP pipeline?</a:t>
            </a:r>
          </a:p>
          <a:p>
            <a:pPr lvl="1" eaLnBrk="1" hangingPunct="1">
              <a:buFontTx/>
              <a:buNone/>
            </a:pPr>
            <a:endParaRPr lang="en-GB"/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197289" y="3505200"/>
            <a:ext cx="6578082" cy="1877437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square">
            <a:spAutoFit/>
            <a:flatTx/>
          </a:bodyPr>
          <a:lstStyle/>
          <a:p>
            <a:pPr>
              <a:spcBef>
                <a:spcPct val="20000"/>
              </a:spcBef>
            </a:pPr>
            <a:r>
              <a:rPr lang="en-GB" sz="2000">
                <a:latin typeface="Courier New" pitchFamily="49" charset="0"/>
              </a:rPr>
              <a:t>Loop:		L</a:t>
            </a:r>
            <a:r>
              <a:rPr lang="en-US" sz="2000">
                <a:latin typeface="Courier New" pitchFamily="49" charset="0"/>
              </a:rPr>
              <a:t>.</a:t>
            </a:r>
            <a:r>
              <a:rPr lang="en-GB" sz="2000">
                <a:latin typeface="Courier New" pitchFamily="49" charset="0"/>
              </a:rPr>
              <a:t>D   F0,0(R1)</a:t>
            </a:r>
          </a:p>
          <a:p>
            <a:pPr lvl="1">
              <a:spcBef>
                <a:spcPct val="20000"/>
              </a:spcBef>
            </a:pPr>
            <a:r>
              <a:rPr lang="en-GB" sz="2000">
                <a:latin typeface="Courier New" pitchFamily="49" charset="0"/>
              </a:rPr>
              <a:t>      ADD</a:t>
            </a:r>
            <a:r>
              <a:rPr lang="en-US" sz="2000">
                <a:latin typeface="Courier New" pitchFamily="49" charset="0"/>
              </a:rPr>
              <a:t>.</a:t>
            </a:r>
            <a:r>
              <a:rPr lang="en-GB" sz="2000">
                <a:latin typeface="Courier New" pitchFamily="49" charset="0"/>
              </a:rPr>
              <a:t>D F4,F0,F2      </a:t>
            </a:r>
          </a:p>
          <a:p>
            <a:pPr lvl="1">
              <a:spcBef>
                <a:spcPct val="20000"/>
              </a:spcBef>
            </a:pPr>
            <a:r>
              <a:rPr lang="en-GB" sz="2000">
                <a:latin typeface="Courier New" pitchFamily="49" charset="0"/>
              </a:rPr>
              <a:t>      S</a:t>
            </a:r>
            <a:r>
              <a:rPr lang="en-US" sz="2000">
                <a:latin typeface="Courier New" pitchFamily="49" charset="0"/>
              </a:rPr>
              <a:t>.</a:t>
            </a:r>
            <a:r>
              <a:rPr lang="en-GB" sz="2000">
                <a:latin typeface="Courier New" pitchFamily="49" charset="0"/>
              </a:rPr>
              <a:t>D   F4,0(R1)</a:t>
            </a:r>
          </a:p>
          <a:p>
            <a:pPr lvl="1">
              <a:spcBef>
                <a:spcPct val="20000"/>
              </a:spcBef>
            </a:pPr>
            <a:r>
              <a:rPr lang="en-GB" sz="2000">
                <a:latin typeface="Courier New" pitchFamily="49" charset="0"/>
              </a:rPr>
              <a:t>      ADDI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GB" sz="2000">
                <a:latin typeface="Courier New" pitchFamily="49" charset="0"/>
              </a:rPr>
              <a:t> R1,R1,8</a:t>
            </a:r>
          </a:p>
          <a:p>
            <a:pPr lvl="1">
              <a:spcBef>
                <a:spcPct val="20000"/>
              </a:spcBef>
            </a:pPr>
            <a:r>
              <a:rPr lang="en-GB" sz="2000">
                <a:latin typeface="Courier New" pitchFamily="49" charset="0"/>
              </a:rPr>
              <a:t>      BNE  </a:t>
            </a:r>
            <a:r>
              <a:rPr lang="en-US" sz="2000">
                <a:latin typeface="Courier New" pitchFamily="49" charset="0"/>
              </a:rPr>
              <a:t> </a:t>
            </a:r>
            <a:r>
              <a:rPr lang="en-GB" sz="2000">
                <a:latin typeface="Courier New" pitchFamily="49" charset="0"/>
              </a:rPr>
              <a:t>R1,R2,Loop</a:t>
            </a:r>
            <a:endParaRPr lang="en-US" sz="2000">
              <a:latin typeface="Courier New" pitchFamily="49" charset="0"/>
            </a:endParaRPr>
          </a:p>
        </p:txBody>
      </p:sp>
      <p:sp>
        <p:nvSpPr>
          <p:cNvPr id="307205" name="Line 5"/>
          <p:cNvSpPr>
            <a:spLocks noChangeShapeType="1"/>
          </p:cNvSpPr>
          <p:nvPr/>
        </p:nvSpPr>
        <p:spPr bwMode="auto">
          <a:xfrm>
            <a:off x="5791200" y="3733800"/>
            <a:ext cx="457200" cy="2286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06" name="Line 6"/>
          <p:cNvSpPr>
            <a:spLocks noChangeShapeType="1"/>
          </p:cNvSpPr>
          <p:nvPr/>
        </p:nvSpPr>
        <p:spPr bwMode="auto">
          <a:xfrm>
            <a:off x="5715000" y="4191000"/>
            <a:ext cx="0" cy="2286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07" name="Line 7"/>
          <p:cNvSpPr>
            <a:spLocks noChangeShapeType="1"/>
          </p:cNvSpPr>
          <p:nvPr/>
        </p:nvSpPr>
        <p:spPr bwMode="auto">
          <a:xfrm>
            <a:off x="5702018" y="4881229"/>
            <a:ext cx="0" cy="2286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08" name="Freeform 8"/>
          <p:cNvSpPr>
            <a:spLocks/>
          </p:cNvSpPr>
          <p:nvPr/>
        </p:nvSpPr>
        <p:spPr bwMode="auto">
          <a:xfrm>
            <a:off x="5699956" y="4816405"/>
            <a:ext cx="863600" cy="698500"/>
          </a:xfrm>
          <a:custGeom>
            <a:avLst/>
            <a:gdLst>
              <a:gd name="T0" fmla="*/ 0 w 544"/>
              <a:gd name="T1" fmla="*/ 0 h 440"/>
              <a:gd name="T2" fmla="*/ 2147483647 w 544"/>
              <a:gd name="T3" fmla="*/ 2147483647 h 440"/>
              <a:gd name="T4" fmla="*/ 2147483647 w 544"/>
              <a:gd name="T5" fmla="*/ 2147483647 h 440"/>
              <a:gd name="T6" fmla="*/ 2147483647 w 544"/>
              <a:gd name="T7" fmla="*/ 2147483647 h 440"/>
              <a:gd name="T8" fmla="*/ 2147483647 w 544"/>
              <a:gd name="T9" fmla="*/ 2147483647 h 440"/>
              <a:gd name="T10" fmla="*/ 2147483647 w 544"/>
              <a:gd name="T11" fmla="*/ 2147483647 h 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44"/>
              <a:gd name="T19" fmla="*/ 0 h 440"/>
              <a:gd name="T20" fmla="*/ 544 w 544"/>
              <a:gd name="T21" fmla="*/ 440 h 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44" h="440">
                <a:moveTo>
                  <a:pt x="0" y="0"/>
                </a:moveTo>
                <a:cubicBezTo>
                  <a:pt x="40" y="108"/>
                  <a:pt x="80" y="216"/>
                  <a:pt x="144" y="288"/>
                </a:cubicBezTo>
                <a:cubicBezTo>
                  <a:pt x="208" y="360"/>
                  <a:pt x="320" y="424"/>
                  <a:pt x="384" y="432"/>
                </a:cubicBezTo>
                <a:cubicBezTo>
                  <a:pt x="448" y="440"/>
                  <a:pt x="512" y="384"/>
                  <a:pt x="528" y="336"/>
                </a:cubicBezTo>
                <a:cubicBezTo>
                  <a:pt x="544" y="288"/>
                  <a:pt x="504" y="192"/>
                  <a:pt x="480" y="144"/>
                </a:cubicBezTo>
                <a:cubicBezTo>
                  <a:pt x="456" y="96"/>
                  <a:pt x="420" y="72"/>
                  <a:pt x="384" y="48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09" name="Freeform 9"/>
          <p:cNvSpPr>
            <a:spLocks/>
          </p:cNvSpPr>
          <p:nvPr/>
        </p:nvSpPr>
        <p:spPr bwMode="auto">
          <a:xfrm>
            <a:off x="6131756" y="3667317"/>
            <a:ext cx="1816100" cy="1422400"/>
          </a:xfrm>
          <a:custGeom>
            <a:avLst/>
            <a:gdLst>
              <a:gd name="T0" fmla="*/ 0 w 1144"/>
              <a:gd name="T1" fmla="*/ 2147483647 h 896"/>
              <a:gd name="T2" fmla="*/ 2147483647 w 1144"/>
              <a:gd name="T3" fmla="*/ 2147483647 h 896"/>
              <a:gd name="T4" fmla="*/ 2147483647 w 1144"/>
              <a:gd name="T5" fmla="*/ 2147483647 h 896"/>
              <a:gd name="T6" fmla="*/ 2147483647 w 1144"/>
              <a:gd name="T7" fmla="*/ 2147483647 h 896"/>
              <a:gd name="T8" fmla="*/ 2147483647 w 1144"/>
              <a:gd name="T9" fmla="*/ 0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4"/>
              <a:gd name="T16" fmla="*/ 0 h 896"/>
              <a:gd name="T17" fmla="*/ 1144 w 114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4" h="896">
                <a:moveTo>
                  <a:pt x="0" y="768"/>
                </a:moveTo>
                <a:cubicBezTo>
                  <a:pt x="36" y="832"/>
                  <a:pt x="72" y="896"/>
                  <a:pt x="240" y="864"/>
                </a:cubicBezTo>
                <a:cubicBezTo>
                  <a:pt x="408" y="832"/>
                  <a:pt x="872" y="680"/>
                  <a:pt x="1008" y="576"/>
                </a:cubicBezTo>
                <a:cubicBezTo>
                  <a:pt x="1144" y="472"/>
                  <a:pt x="1120" y="336"/>
                  <a:pt x="1056" y="240"/>
                </a:cubicBezTo>
                <a:cubicBezTo>
                  <a:pt x="992" y="144"/>
                  <a:pt x="808" y="72"/>
                  <a:pt x="624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 flipV="1">
            <a:off x="5791200" y="4533900"/>
            <a:ext cx="68580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12" name="Text Box 12"/>
          <p:cNvSpPr txBox="1">
            <a:spLocks noChangeArrowheads="1"/>
          </p:cNvSpPr>
          <p:nvPr/>
        </p:nvSpPr>
        <p:spPr bwMode="auto">
          <a:xfrm>
            <a:off x="2057401" y="5943601"/>
            <a:ext cx="6062663" cy="5191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What are the true (flow) dependences?</a:t>
            </a:r>
          </a:p>
        </p:txBody>
      </p:sp>
      <p:sp>
        <p:nvSpPr>
          <p:cNvPr id="307215" name="AutoShape 15"/>
          <p:cNvSpPr>
            <a:spLocks noChangeArrowheads="1"/>
          </p:cNvSpPr>
          <p:nvPr/>
        </p:nvSpPr>
        <p:spPr bwMode="auto">
          <a:xfrm>
            <a:off x="8479329" y="2971800"/>
            <a:ext cx="2209800" cy="914400"/>
          </a:xfrm>
          <a:prstGeom prst="wedgeRoundRectCallout">
            <a:avLst>
              <a:gd name="adj1" fmla="val -70079"/>
              <a:gd name="adj2" fmla="val 95085"/>
              <a:gd name="adj3" fmla="val 16667"/>
            </a:avLst>
          </a:prstGeom>
          <a:solidFill>
            <a:srgbClr val="FFFFCC"/>
          </a:solidFill>
          <a:ln w="28575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3 Inter-iteration</a:t>
            </a:r>
          </a:p>
          <a:p>
            <a:r>
              <a:rPr lang="en-US"/>
              <a:t>dependences !!</a:t>
            </a: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5987988" y="2204864"/>
            <a:ext cx="2209800" cy="914400"/>
          </a:xfrm>
          <a:prstGeom prst="wedgeRoundRectCallout">
            <a:avLst>
              <a:gd name="adj1" fmla="val -46709"/>
              <a:gd name="adj2" fmla="val 124101"/>
              <a:gd name="adj3" fmla="val 16667"/>
            </a:avLst>
          </a:prstGeom>
          <a:solidFill>
            <a:srgbClr val="FFFFCC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3 Intra-iteration</a:t>
            </a:r>
          </a:p>
          <a:p>
            <a:r>
              <a:rPr lang="en-US"/>
              <a:t>dependences 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nimBg="1"/>
      <p:bldP spid="307206" grpId="0" animBg="1"/>
      <p:bldP spid="307207" grpId="0" animBg="1"/>
      <p:bldP spid="307208" grpId="0" animBg="1"/>
      <p:bldP spid="307209" grpId="0" animBg="1"/>
      <p:bldP spid="307211" grpId="0" animBg="1"/>
      <p:bldP spid="307212" grpId="0"/>
      <p:bldP spid="307215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8BA2DC-513B-4315-A575-C0C24D982548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890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763E03-893C-4BA0-8263-CCEB3CCEAAA9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Where to Insert Stalls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385" y="1300164"/>
            <a:ext cx="9575280" cy="1939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/>
              <a:t>How would this loop be executed on the </a:t>
            </a:r>
            <a:r>
              <a:rPr lang="en-US" sz="2800"/>
              <a:t>MIPS </a:t>
            </a:r>
            <a:r>
              <a:rPr lang="en-GB" sz="2800"/>
              <a:t>FP pipeline?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solidFill>
                  <a:srgbClr val="FF0000"/>
                </a:solidFill>
              </a:rPr>
              <a:t>10 cycles per iteration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5257800" y="2209800"/>
            <a:ext cx="4864100" cy="4362450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GB" sz="2800">
                <a:latin typeface="Courier New" pitchFamily="49" charset="0"/>
              </a:rPr>
              <a:t>Loop: L</a:t>
            </a:r>
            <a:r>
              <a:rPr lang="en-US" sz="2800">
                <a:latin typeface="Courier New" pitchFamily="49" charset="0"/>
              </a:rPr>
              <a:t>.</a:t>
            </a:r>
            <a:r>
              <a:rPr lang="en-GB" sz="2800">
                <a:latin typeface="Courier New" pitchFamily="49" charset="0"/>
              </a:rPr>
              <a:t>D   F0,0(R1)</a:t>
            </a:r>
          </a:p>
          <a:p>
            <a:r>
              <a:rPr lang="en-GB" sz="2800">
                <a:latin typeface="Courier New" pitchFamily="49" charset="0"/>
              </a:rPr>
              <a:t>      </a:t>
            </a:r>
            <a:r>
              <a:rPr lang="en-GB" sz="2800">
                <a:solidFill>
                  <a:srgbClr val="FF0000"/>
                </a:solidFill>
                <a:latin typeface="Courier New" pitchFamily="49" charset="0"/>
              </a:rPr>
              <a:t>stall</a:t>
            </a:r>
            <a:endParaRPr lang="en-GB" sz="2800">
              <a:latin typeface="Courier New" pitchFamily="49" charset="0"/>
            </a:endParaRPr>
          </a:p>
          <a:p>
            <a:r>
              <a:rPr lang="en-GB" sz="2800">
                <a:latin typeface="Courier New" pitchFamily="49" charset="0"/>
              </a:rPr>
              <a:t>      ADD</a:t>
            </a:r>
            <a:r>
              <a:rPr lang="en-US" sz="2800">
                <a:latin typeface="Courier New" pitchFamily="49" charset="0"/>
              </a:rPr>
              <a:t>.</a:t>
            </a:r>
            <a:r>
              <a:rPr lang="en-GB" sz="2800">
                <a:latin typeface="Courier New" pitchFamily="49" charset="0"/>
              </a:rPr>
              <a:t>D F4,F0,F2</a:t>
            </a:r>
          </a:p>
          <a:p>
            <a:r>
              <a:rPr lang="en-GB" sz="2800">
                <a:latin typeface="Courier New" pitchFamily="49" charset="0"/>
              </a:rPr>
              <a:t>      </a:t>
            </a:r>
            <a:r>
              <a:rPr lang="en-GB" sz="2800">
                <a:solidFill>
                  <a:srgbClr val="FF0000"/>
                </a:solidFill>
                <a:latin typeface="Courier New" pitchFamily="49" charset="0"/>
              </a:rPr>
              <a:t>stall</a:t>
            </a:r>
            <a:endParaRPr lang="en-GB" sz="2800">
              <a:latin typeface="Courier New" pitchFamily="49" charset="0"/>
            </a:endParaRPr>
          </a:p>
          <a:p>
            <a:r>
              <a:rPr lang="en-GB" sz="2800">
                <a:latin typeface="Courier New" pitchFamily="49" charset="0"/>
              </a:rPr>
              <a:t>      </a:t>
            </a:r>
            <a:r>
              <a:rPr lang="en-GB" sz="2800">
                <a:solidFill>
                  <a:srgbClr val="FF0000"/>
                </a:solidFill>
                <a:latin typeface="Courier New" pitchFamily="49" charset="0"/>
              </a:rPr>
              <a:t>stall</a:t>
            </a:r>
            <a:endParaRPr lang="en-GB" sz="2800">
              <a:latin typeface="Courier New" pitchFamily="49" charset="0"/>
            </a:endParaRPr>
          </a:p>
          <a:p>
            <a:r>
              <a:rPr lang="en-GB" sz="2800">
                <a:latin typeface="Courier New" pitchFamily="49" charset="0"/>
              </a:rPr>
              <a:t>      S</a:t>
            </a:r>
            <a:r>
              <a:rPr lang="en-US" sz="2800">
                <a:latin typeface="Courier New" pitchFamily="49" charset="0"/>
              </a:rPr>
              <a:t>.</a:t>
            </a:r>
            <a:r>
              <a:rPr lang="en-GB" sz="2800">
                <a:latin typeface="Courier New" pitchFamily="49" charset="0"/>
              </a:rPr>
              <a:t>D   0(R1),F4</a:t>
            </a:r>
          </a:p>
          <a:p>
            <a:r>
              <a:rPr lang="en-GB" sz="2800">
                <a:latin typeface="Courier New" pitchFamily="49" charset="0"/>
              </a:rPr>
              <a:t>      ADDI 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GB" sz="2800">
                <a:latin typeface="Courier New" pitchFamily="49" charset="0"/>
              </a:rPr>
              <a:t>R1,R1,8</a:t>
            </a:r>
          </a:p>
          <a:p>
            <a:r>
              <a:rPr lang="en-GB" sz="2800">
                <a:latin typeface="Courier New" pitchFamily="49" charset="0"/>
              </a:rPr>
              <a:t>      </a:t>
            </a:r>
            <a:r>
              <a:rPr lang="en-GB" sz="2800">
                <a:solidFill>
                  <a:srgbClr val="FF0000"/>
                </a:solidFill>
                <a:latin typeface="Courier New" pitchFamily="49" charset="0"/>
              </a:rPr>
              <a:t>stall		</a:t>
            </a:r>
            <a:endParaRPr lang="en-US" sz="280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GB" sz="2800">
                <a:latin typeface="Courier New" pitchFamily="49" charset="0"/>
              </a:rPr>
              <a:t>      BNE  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GB" sz="2800">
                <a:latin typeface="Courier New" pitchFamily="49" charset="0"/>
              </a:rPr>
              <a:t>R1,R2,Loop</a:t>
            </a:r>
          </a:p>
          <a:p>
            <a:r>
              <a:rPr lang="en-GB" sz="2800">
                <a:latin typeface="Courier New" pitchFamily="49" charset="0"/>
              </a:rPr>
              <a:t>      </a:t>
            </a:r>
            <a:r>
              <a:rPr lang="en-GB" sz="2800">
                <a:solidFill>
                  <a:srgbClr val="FF0000"/>
                </a:solidFill>
                <a:latin typeface="Courier New" pitchFamily="49" charset="0"/>
              </a:rPr>
              <a:t>stall</a:t>
            </a:r>
            <a:endParaRPr lang="en-US" sz="2800">
              <a:latin typeface="Courier New" pitchFamily="49" charset="0"/>
            </a:endParaRPr>
          </a:p>
        </p:txBody>
      </p:sp>
      <p:sp>
        <p:nvSpPr>
          <p:cNvPr id="89096" name="TextBox 7"/>
          <p:cNvSpPr txBox="1">
            <a:spLocks noChangeArrowheads="1"/>
          </p:cNvSpPr>
          <p:nvPr/>
        </p:nvSpPr>
        <p:spPr bwMode="auto">
          <a:xfrm>
            <a:off x="371364" y="3861048"/>
            <a:ext cx="4068452" cy="171739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600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	           Consuming	Latency</a:t>
            </a:r>
          </a:p>
          <a:p>
            <a:pPr>
              <a:lnSpc>
                <a:spcPct val="110000"/>
              </a:lnSpc>
            </a:pPr>
            <a:r>
              <a:rPr lang="en-GB" sz="1600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	           instruction       ( cycles)</a:t>
            </a:r>
          </a:p>
          <a:p>
            <a:pPr>
              <a:lnSpc>
                <a:spcPct val="110000"/>
              </a:lnSpc>
            </a:pPr>
            <a:r>
              <a:rPr lang="en-GB" sz="1600">
                <a:latin typeface="Times New Roman" panose="02020603050405020304" pitchFamily="18" charset="0"/>
                <a:cs typeface="Times New Roman" panose="02020603050405020304" pitchFamily="18" charset="0"/>
              </a:rPr>
              <a:t>FP ALU 	          FP ALU op	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en-GB" sz="1600">
                <a:latin typeface="Times New Roman" panose="02020603050405020304" pitchFamily="18" charset="0"/>
                <a:cs typeface="Times New Roman" panose="02020603050405020304" pitchFamily="18" charset="0"/>
              </a:rPr>
              <a:t>FP ALU 	          Store double   	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en-GB" sz="1600">
                <a:latin typeface="Times New Roman" panose="02020603050405020304" pitchFamily="18" charset="0"/>
                <a:cs typeface="Times New Roman" panose="02020603050405020304" pitchFamily="18" charset="0"/>
              </a:rPr>
              <a:t>Load double        FP ALU		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lnSpc>
                <a:spcPct val="110000"/>
              </a:lnSpc>
            </a:pPr>
            <a:r>
              <a:rPr lang="en-GB" sz="1600">
                <a:latin typeface="Times New Roman" panose="02020603050405020304" pitchFamily="18" charset="0"/>
                <a:cs typeface="Times New Roman" panose="02020603050405020304" pitchFamily="18" charset="0"/>
              </a:rPr>
              <a:t>Load double        Store double   	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  <p:bldP spid="30822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BBAD6B1-7DD1-4D51-86DF-A51C951251C6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2CD02A-20E9-4672-9E06-C359DF03880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Code Scheduling to Avoid Stalls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376" y="1219201"/>
            <a:ext cx="11485275" cy="5167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/>
              <a:t>Can we reorder the order of instruction to avoid stalls?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/>
              <a:t>Execution time reduced from 10 to 6 cycles per iteration</a:t>
            </a:r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endParaRPr lang="en-GB" sz="2800"/>
          </a:p>
          <a:p>
            <a:pPr eaLnBrk="1" hangingPunct="1">
              <a:lnSpc>
                <a:spcPct val="90000"/>
              </a:lnSpc>
            </a:pPr>
            <a:r>
              <a:rPr lang="en-GB" sz="2800">
                <a:solidFill>
                  <a:srgbClr val="FF0000"/>
                </a:solidFill>
              </a:rPr>
              <a:t>But only 3 instructions perform useful work, rest is loop overhead !!</a:t>
            </a:r>
            <a:br>
              <a:rPr lang="en-GB" sz="2800"/>
            </a:br>
            <a:r>
              <a:rPr lang="en-GB" sz="2800" b="1">
                <a:solidFill>
                  <a:srgbClr val="FF0000"/>
                </a:solidFill>
              </a:rPr>
              <a:t>How to avoid this ???</a:t>
            </a:r>
          </a:p>
        </p:txBody>
      </p:sp>
      <p:sp>
        <p:nvSpPr>
          <p:cNvPr id="309252" name="Text Box 4"/>
          <p:cNvSpPr txBox="1">
            <a:spLocks noChangeArrowheads="1"/>
          </p:cNvSpPr>
          <p:nvPr/>
        </p:nvSpPr>
        <p:spPr bwMode="auto">
          <a:xfrm>
            <a:off x="5105401" y="2564904"/>
            <a:ext cx="4240263" cy="2308324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GB" sz="2400">
                <a:latin typeface="Courier New" pitchFamily="49" charset="0"/>
              </a:rPr>
              <a:t>Loop: L</a:t>
            </a:r>
            <a:r>
              <a:rPr lang="en-US" sz="2400">
                <a:latin typeface="Courier New" pitchFamily="49" charset="0"/>
              </a:rPr>
              <a:t>.</a:t>
            </a:r>
            <a:r>
              <a:rPr lang="en-GB" sz="2400">
                <a:latin typeface="Courier New" pitchFamily="49" charset="0"/>
              </a:rPr>
              <a:t>D   F0,0(R1)</a:t>
            </a:r>
          </a:p>
          <a:p>
            <a:r>
              <a:rPr lang="en-GB" sz="2400">
                <a:latin typeface="Courier New" pitchFamily="49" charset="0"/>
              </a:rPr>
              <a:t>      ADDI 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GB" sz="2400">
                <a:latin typeface="Courier New" pitchFamily="49" charset="0"/>
              </a:rPr>
              <a:t>R1,R1,8</a:t>
            </a:r>
          </a:p>
          <a:p>
            <a:r>
              <a:rPr lang="en-GB" sz="2400">
                <a:latin typeface="Courier New" pitchFamily="49" charset="0"/>
              </a:rPr>
              <a:t>      ADD</a:t>
            </a:r>
            <a:r>
              <a:rPr lang="en-US" sz="2400">
                <a:latin typeface="Courier New" pitchFamily="49" charset="0"/>
              </a:rPr>
              <a:t>.</a:t>
            </a:r>
            <a:r>
              <a:rPr lang="en-GB" sz="2400">
                <a:latin typeface="Courier New" pitchFamily="49" charset="0"/>
              </a:rPr>
              <a:t>D F4,F0,F2</a:t>
            </a:r>
          </a:p>
          <a:p>
            <a:r>
              <a:rPr lang="en-GB" sz="2400">
                <a:latin typeface="Courier New" pitchFamily="49" charset="0"/>
              </a:rPr>
              <a:t>      </a:t>
            </a:r>
            <a:r>
              <a:rPr lang="en-GB" sz="2400">
                <a:solidFill>
                  <a:srgbClr val="FF0000"/>
                </a:solidFill>
                <a:latin typeface="Courier New" pitchFamily="49" charset="0"/>
              </a:rPr>
              <a:t>stall</a:t>
            </a:r>
            <a:endParaRPr lang="en-GB" sz="2400">
              <a:latin typeface="Courier New" pitchFamily="49" charset="0"/>
            </a:endParaRPr>
          </a:p>
          <a:p>
            <a:r>
              <a:rPr lang="en-GB" sz="2400">
                <a:latin typeface="Courier New" pitchFamily="49" charset="0"/>
              </a:rPr>
              <a:t>      BNE  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GB" sz="2400">
                <a:latin typeface="Courier New" pitchFamily="49" charset="0"/>
              </a:rPr>
              <a:t>R1,R2,Loop</a:t>
            </a:r>
          </a:p>
          <a:p>
            <a:r>
              <a:rPr lang="en-GB" sz="2400">
                <a:latin typeface="Courier New" pitchFamily="49" charset="0"/>
              </a:rPr>
              <a:t>      S</a:t>
            </a:r>
            <a:r>
              <a:rPr lang="en-US" sz="2400">
                <a:latin typeface="Courier New" pitchFamily="49" charset="0"/>
              </a:rPr>
              <a:t>.</a:t>
            </a:r>
            <a:r>
              <a:rPr lang="en-GB" sz="2400">
                <a:latin typeface="Courier New" pitchFamily="49" charset="0"/>
              </a:rPr>
              <a:t>D   </a:t>
            </a:r>
            <a:r>
              <a:rPr lang="en-US" sz="2400">
                <a:latin typeface="Courier New" pitchFamily="49" charset="0"/>
              </a:rPr>
              <a:t>-</a:t>
            </a:r>
            <a:r>
              <a:rPr lang="en-GB" sz="2400">
                <a:latin typeface="Courier New" pitchFamily="49" charset="0"/>
              </a:rPr>
              <a:t>8(R1),F4</a:t>
            </a:r>
            <a:endParaRPr lang="en-US" sz="2400">
              <a:latin typeface="Courier New" pitchFamily="49" charset="0"/>
            </a:endParaRPr>
          </a:p>
        </p:txBody>
      </p:sp>
      <p:sp>
        <p:nvSpPr>
          <p:cNvPr id="309253" name="AutoShape 5"/>
          <p:cNvSpPr>
            <a:spLocks noChangeArrowheads="1"/>
          </p:cNvSpPr>
          <p:nvPr/>
        </p:nvSpPr>
        <p:spPr bwMode="auto">
          <a:xfrm>
            <a:off x="2895600" y="3860304"/>
            <a:ext cx="1828800" cy="533400"/>
          </a:xfrm>
          <a:prstGeom prst="wedgeRoundRectCallout">
            <a:avLst>
              <a:gd name="adj1" fmla="val 183509"/>
              <a:gd name="adj2" fmla="val 73514"/>
              <a:gd name="adj3" fmla="val 16667"/>
            </a:avLst>
          </a:prstGeom>
          <a:noFill/>
          <a:ln w="28575" algn="ctr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watch out!</a:t>
            </a:r>
          </a:p>
        </p:txBody>
      </p:sp>
      <p:sp>
        <p:nvSpPr>
          <p:cNvPr id="309254" name="Oval 6"/>
          <p:cNvSpPr>
            <a:spLocks noChangeArrowheads="1"/>
          </p:cNvSpPr>
          <p:nvPr/>
        </p:nvSpPr>
        <p:spPr bwMode="auto">
          <a:xfrm>
            <a:off x="7284132" y="4365104"/>
            <a:ext cx="1290320" cy="533400"/>
          </a:xfrm>
          <a:prstGeom prst="ellipse">
            <a:avLst/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9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uiExpand="1" build="p"/>
      <p:bldP spid="309252" grpId="0" uiExpand="1" animBg="1"/>
      <p:bldP spid="309253" grpId="0" uiExpand="1" animBg="1"/>
      <p:bldP spid="309254" grpId="0" uiExpan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/>
              <a:t>Loop</a:t>
            </a:r>
            <a:r>
              <a:rPr lang="en-GB" dirty="0"/>
              <a:t> </a:t>
            </a:r>
            <a:r>
              <a:rPr lang="en-GB" b="1" dirty="0"/>
              <a:t>Unrolling</a:t>
            </a:r>
            <a:r>
              <a:rPr lang="en-GB" dirty="0"/>
              <a:t>: increasing </a:t>
            </a:r>
            <a:r>
              <a:rPr lang="en-GB" dirty="0" err="1"/>
              <a:t>ILP</a:t>
            </a:r>
            <a:endParaRPr lang="en-GB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088740"/>
            <a:ext cx="11379200" cy="5400600"/>
          </a:xfrm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  <a:buNone/>
            </a:pPr>
            <a:r>
              <a:rPr lang="en-GB" sz="2800">
                <a:solidFill>
                  <a:schemeClr val="accent2"/>
                </a:solidFill>
              </a:rPr>
              <a:t>At source level: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for (i=1; i&lt;=1000; i++)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   x[i] = x[i] + s;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endParaRPr lang="en-GB" sz="2000" b="1">
              <a:latin typeface="Courier New" pitchFamily="49" charset="0"/>
            </a:endParaRPr>
          </a:p>
          <a:p>
            <a:pPr marL="685800" lvl="1" indent="-228600" eaLnBrk="1" hangingPunct="1">
              <a:lnSpc>
                <a:spcPct val="90000"/>
              </a:lnSpc>
              <a:buNone/>
            </a:pPr>
            <a:endParaRPr lang="en-GB" sz="2000" b="1">
              <a:latin typeface="Courier New" pitchFamily="49" charset="0"/>
            </a:endParaRP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for (i=1; i&lt;=1000; i=i</a:t>
            </a:r>
            <a:r>
              <a:rPr lang="en-GB" sz="2000" b="1">
                <a:solidFill>
                  <a:srgbClr val="008000"/>
                </a:solidFill>
                <a:latin typeface="Courier New" pitchFamily="49" charset="0"/>
              </a:rPr>
              <a:t>+4</a:t>
            </a:r>
            <a:r>
              <a:rPr lang="en-GB" sz="2000" b="1">
                <a:latin typeface="Courier New" pitchFamily="49" charset="0"/>
              </a:rPr>
              <a:t>)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{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   x[i]   = x[i] + s;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   x[i+1] = x[i+1]+s;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   x[i+2] = x[i+2]+s;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 b="1">
                <a:latin typeface="Courier New" pitchFamily="49" charset="0"/>
              </a:rPr>
              <a:t>   x[i+3] = x[i+3]+s;</a:t>
            </a:r>
          </a:p>
          <a:p>
            <a:pPr marL="685800" lvl="1" indent="-228600" eaLnBrk="1" hangingPunct="1">
              <a:lnSpc>
                <a:spcPct val="90000"/>
              </a:lnSpc>
              <a:buNone/>
            </a:pPr>
            <a:r>
              <a:rPr lang="en-GB" sz="2000">
                <a:latin typeface="Courier New" pitchFamily="49" charset="0"/>
              </a:rPr>
              <a:t>}</a:t>
            </a:r>
          </a:p>
          <a:p>
            <a:pPr marL="285750" indent="-285750" eaLnBrk="1" hangingPunct="1">
              <a:lnSpc>
                <a:spcPct val="60000"/>
              </a:lnSpc>
            </a:pPr>
            <a:r>
              <a:rPr lang="en-GB" sz="2800"/>
              <a:t>14 cycles/4 iterations =&gt; 3.5 cycles/iteration</a:t>
            </a:r>
          </a:p>
          <a:p>
            <a:pPr marL="285750" indent="-285750" eaLnBrk="1" hangingPunct="1">
              <a:lnSpc>
                <a:spcPct val="70000"/>
              </a:lnSpc>
            </a:pPr>
            <a:r>
              <a:rPr lang="en-GB" sz="2800" b="1">
                <a:solidFill>
                  <a:srgbClr val="CC3300"/>
                </a:solidFill>
              </a:rPr>
              <a:t>Any drawbacks?</a:t>
            </a:r>
            <a:r>
              <a:rPr lang="en-GB" sz="2800"/>
              <a:t> </a:t>
            </a:r>
          </a:p>
          <a:p>
            <a:pPr marL="685800" lvl="1" indent="-228600" eaLnBrk="1" hangingPunct="1">
              <a:lnSpc>
                <a:spcPct val="70000"/>
              </a:lnSpc>
            </a:pPr>
            <a:r>
              <a:rPr lang="en-GB" sz="2400"/>
              <a:t>loop unrolling increases code size</a:t>
            </a:r>
          </a:p>
          <a:p>
            <a:pPr marL="685800" lvl="1" indent="-228600" eaLnBrk="1" hangingPunct="1">
              <a:lnSpc>
                <a:spcPct val="70000"/>
              </a:lnSpc>
            </a:pPr>
            <a:r>
              <a:rPr lang="en-GB" sz="2400"/>
              <a:t>more registers needed</a:t>
            </a:r>
          </a:p>
        </p:txBody>
      </p:sp>
      <p:sp>
        <p:nvSpPr>
          <p:cNvPr id="911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01B0B02-4BD1-4981-8D97-298FF304FBBD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911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1827C-2A64-4361-AF0C-911850798D1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10276" name="AutoShape 4"/>
          <p:cNvSpPr>
            <a:spLocks noChangeArrowheads="1"/>
          </p:cNvSpPr>
          <p:nvPr/>
        </p:nvSpPr>
        <p:spPr bwMode="auto">
          <a:xfrm>
            <a:off x="2639616" y="2312876"/>
            <a:ext cx="485775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6924092" y="1066800"/>
            <a:ext cx="4648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dirty="0">
                <a:solidFill>
                  <a:schemeClr val="accent2"/>
                </a:solidFill>
              </a:rPr>
              <a:t>Code after scheduling: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Loop: L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F0,0(R1)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L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F6,8(R1)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L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F10,16(R1)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L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F14,24(R1)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ADD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F4,F0,F2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ADD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F8,F6,F2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ADD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F12,F10,F2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ADD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F16,F14,F2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S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0(R1),F4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S</a:t>
            </a:r>
            <a:r>
              <a:rPr lang="en-US" sz="2000" b="1" dirty="0">
                <a:latin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</a:rPr>
              <a:t>D    8(R1),F8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ADDI </a:t>
            </a:r>
            <a:r>
              <a:rPr lang="en-US" sz="2000" b="1" dirty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R1,R1,32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SD	</a:t>
            </a: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-16(R1),F12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BNE    R1,R2,Loop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000" b="1" dirty="0">
                <a:latin typeface="Courier New" pitchFamily="49" charset="0"/>
              </a:rPr>
              <a:t>      SD	</a:t>
            </a: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-8(R1),F16</a:t>
            </a: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uiExpand="1" build="p"/>
      <p:bldP spid="310276" grpId="0" uiExpand="1" animBg="1"/>
      <p:bldP spid="310277" grpId="0" uiExpan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/>
              <a:t>Strip Mining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Split the iteration space in chunks (strips) of k iterations each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Strip can be completely </a:t>
            </a:r>
            <a:r>
              <a:rPr lang="en-US">
                <a:solidFill>
                  <a:srgbClr val="FF0000"/>
                </a:solidFill>
              </a:rPr>
              <a:t>unrolled</a:t>
            </a:r>
            <a:r>
              <a:rPr lang="en-US"/>
              <a:t> (as in previous slide)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Strip can be </a:t>
            </a:r>
            <a:r>
              <a:rPr lang="en-US">
                <a:solidFill>
                  <a:srgbClr val="FF0000"/>
                </a:solidFill>
              </a:rPr>
              <a:t>vectorized</a:t>
            </a:r>
            <a:r>
              <a:rPr lang="en-US"/>
              <a:t> (on SIMD or GPU architecture)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What if unknown number of loop iterations?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Number of iterations = </a:t>
            </a:r>
            <a:r>
              <a:rPr lang="en-US" i="1"/>
              <a:t>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Goal:  make </a:t>
            </a:r>
            <a:r>
              <a:rPr lang="en-US" i="1"/>
              <a:t>k</a:t>
            </a:r>
            <a:r>
              <a:rPr lang="en-US"/>
              <a:t> copies of the loop body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Solution</a:t>
            </a:r>
            <a:r>
              <a:rPr lang="en-US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Generate pair of loops:</a:t>
            </a:r>
          </a:p>
          <a:p>
            <a:pPr lvl="2" eaLnBrk="1" hangingPunct="1">
              <a:lnSpc>
                <a:spcPct val="90000"/>
              </a:lnSpc>
            </a:pPr>
            <a:r>
              <a:rPr lang="en-US"/>
              <a:t>First executes </a:t>
            </a:r>
            <a:r>
              <a:rPr lang="en-US" i="1"/>
              <a:t>n</a:t>
            </a:r>
            <a:r>
              <a:rPr lang="en-US"/>
              <a:t> mod </a:t>
            </a:r>
            <a:r>
              <a:rPr lang="en-US" i="1"/>
              <a:t>k</a:t>
            </a:r>
            <a:r>
              <a:rPr lang="en-US"/>
              <a:t> times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/>
              <a:t>Second executes </a:t>
            </a:r>
            <a:r>
              <a:rPr lang="en-US" i="1"/>
              <a:t>n</a:t>
            </a:r>
            <a:r>
              <a:rPr lang="en-US"/>
              <a:t> / </a:t>
            </a:r>
            <a:r>
              <a:rPr lang="en-US" i="1"/>
              <a:t>k</a:t>
            </a:r>
            <a:r>
              <a:rPr lang="en-US"/>
              <a:t> times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/>
              <a:t>“Strip mining”</a:t>
            </a:r>
          </a:p>
          <a:p>
            <a:pPr lvl="2" eaLnBrk="1" hangingPunct="1">
              <a:lnSpc>
                <a:spcPct val="90000"/>
              </a:lnSpc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7D38D9-E2EE-40E7-96A7-6A04491DD557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9216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18720-A92C-4AF2-B0CD-FE1C99168A8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Hardware support for compile-time scheduling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700808"/>
            <a:ext cx="11379200" cy="4788532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B050"/>
                </a:solidFill>
              </a:rPr>
              <a:t>Predication </a:t>
            </a:r>
          </a:p>
          <a:p>
            <a:pPr lvl="1" eaLnBrk="1" hangingPunct="1"/>
            <a:r>
              <a:rPr lang="en-US" dirty="0"/>
              <a:t>see earlier slides on conditional move and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if-conversion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>
                <a:solidFill>
                  <a:srgbClr val="00B050"/>
                </a:solidFill>
              </a:rPr>
              <a:t>Speculative loads</a:t>
            </a:r>
          </a:p>
          <a:p>
            <a:pPr lvl="1" eaLnBrk="1" hangingPunct="1"/>
            <a:r>
              <a:rPr lang="en-US" b="1" dirty="0"/>
              <a:t>Deferred exceptions</a:t>
            </a:r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9318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55EFDAC-2955-4BE4-ABFE-40108CC51A4B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27AC23-38E5-4131-82B1-5F92A2C9725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14577B5-7901-4D53-9C80-DE268BC626D8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B7F2A3-0F34-4BCD-BEC0-1F5C9D782C4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52" y="0"/>
            <a:ext cx="9337848" cy="838200"/>
          </a:xfrm>
        </p:spPr>
        <p:txBody>
          <a:bodyPr/>
          <a:lstStyle/>
          <a:p>
            <a:pPr eaLnBrk="1" hangingPunct="1"/>
            <a:r>
              <a:rPr lang="en-US"/>
              <a:t>Deferred Exceptions</a:t>
            </a:r>
            <a:endParaRPr lang="en-GB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5589240"/>
            <a:ext cx="8839200" cy="914400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What if this load generates a page fault?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What if this load generates an “index-out-of-bounds” exception?</a:t>
            </a:r>
          </a:p>
        </p:txBody>
      </p:sp>
      <p:sp>
        <p:nvSpPr>
          <p:cNvPr id="328708" name="Text Box 4"/>
          <p:cNvSpPr txBox="1">
            <a:spLocks noChangeArrowheads="1"/>
          </p:cNvSpPr>
          <p:nvPr/>
        </p:nvSpPr>
        <p:spPr bwMode="auto">
          <a:xfrm>
            <a:off x="4572001" y="3962400"/>
            <a:ext cx="5686425" cy="149383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    ld   r1,0(r3)	# load A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ld   r9,0(r2)</a:t>
            </a:r>
            <a:r>
              <a:rPr lang="en-US" sz="1800" b="1">
                <a:latin typeface="Courier New" pitchFamily="49" charset="0"/>
              </a:rPr>
              <a:t>	</a:t>
            </a: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# speculative load B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beqz r1,L3	# test A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addi r9,r1,4	# </a:t>
            </a:r>
            <a:r>
              <a:rPr lang="en-US" sz="1800" b="1">
                <a:solidFill>
                  <a:srgbClr val="008000"/>
                </a:solidFill>
                <a:latin typeface="Courier New" pitchFamily="49" charset="0"/>
              </a:rPr>
              <a:t>else part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L3: st   r9,0(r3)	# store A</a:t>
            </a:r>
            <a:endParaRPr lang="en-GB" sz="1800" b="1">
              <a:latin typeface="Courier New" pitchFamily="49" charset="0"/>
            </a:endParaRPr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1943100" y="1033464"/>
            <a:ext cx="1714500" cy="163353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 dirty="0">
                <a:latin typeface="Courier New" pitchFamily="49" charset="0"/>
              </a:rPr>
              <a:t>if (A==0)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 dirty="0">
                <a:latin typeface="Courier New" pitchFamily="49" charset="0"/>
              </a:rPr>
              <a:t>   A = B;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 dirty="0">
                <a:latin typeface="Courier New" pitchFamily="49" charset="0"/>
              </a:rPr>
              <a:t>else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 dirty="0">
                <a:latin typeface="Courier New" pitchFamily="49" charset="0"/>
              </a:rPr>
              <a:t>   A = A+4;</a:t>
            </a:r>
          </a:p>
          <a:p>
            <a:pPr eaLnBrk="0" hangingPunct="0"/>
            <a:endParaRPr lang="en-GB" sz="1800" dirty="0">
              <a:latin typeface="Arial" charset="0"/>
            </a:endParaRPr>
          </a:p>
        </p:txBody>
      </p:sp>
      <p:sp>
        <p:nvSpPr>
          <p:cNvPr id="328711" name="Text Box 7"/>
          <p:cNvSpPr txBox="1">
            <a:spLocks noChangeArrowheads="1"/>
          </p:cNvSpPr>
          <p:nvPr/>
        </p:nvSpPr>
        <p:spPr bwMode="auto">
          <a:xfrm>
            <a:off x="4572000" y="762000"/>
            <a:ext cx="5632450" cy="20193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	ld   r1,0(r3) # load A	  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	bnez r1,L1    # test A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	ld   r1,0(r2) # </a:t>
            </a:r>
            <a:r>
              <a:rPr lang="en-US" sz="1800" b="1">
                <a:solidFill>
                  <a:srgbClr val="008000"/>
                </a:solidFill>
                <a:latin typeface="Courier New" pitchFamily="49" charset="0"/>
              </a:rPr>
              <a:t>then part</a:t>
            </a:r>
            <a:r>
              <a:rPr lang="en-US" sz="1800" b="1">
                <a:latin typeface="Courier New" pitchFamily="49" charset="0"/>
              </a:rPr>
              <a:t>; load B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	j    L2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L1:	addi r1,r1,4  # </a:t>
            </a:r>
            <a:r>
              <a:rPr lang="en-US" sz="1800" b="1">
                <a:solidFill>
                  <a:srgbClr val="008000"/>
                </a:solidFill>
                <a:latin typeface="Courier New" pitchFamily="49" charset="0"/>
              </a:rPr>
              <a:t>else part</a:t>
            </a:r>
            <a:r>
              <a:rPr lang="en-US" sz="1800" b="1">
                <a:latin typeface="Courier New" pitchFamily="49" charset="0"/>
              </a:rPr>
              <a:t>; inc A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1800" b="1">
                <a:latin typeface="Courier New" pitchFamily="49" charset="0"/>
              </a:rPr>
              <a:t>L2:	st   r1,0(r3) # store A</a:t>
            </a:r>
            <a:endParaRPr lang="en-GB" sz="1800">
              <a:latin typeface="Arial" charset="0"/>
            </a:endParaRPr>
          </a:p>
        </p:txBody>
      </p:sp>
      <p:sp>
        <p:nvSpPr>
          <p:cNvPr id="328712" name="Text Box 8"/>
          <p:cNvSpPr txBox="1">
            <a:spLocks noChangeArrowheads="1"/>
          </p:cNvSpPr>
          <p:nvPr/>
        </p:nvSpPr>
        <p:spPr bwMode="auto">
          <a:xfrm>
            <a:off x="666825" y="3049241"/>
            <a:ext cx="6021388" cy="708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>
                <a:latin typeface="Arial" charset="0"/>
              </a:rPr>
              <a:t>   How to optimize when </a:t>
            </a:r>
            <a:r>
              <a:rPr lang="en-US" sz="2000" i="1">
                <a:latin typeface="Arial" charset="0"/>
              </a:rPr>
              <a:t>then-part (A = B;)</a:t>
            </a:r>
            <a:r>
              <a:rPr lang="en-US" sz="2000">
                <a:latin typeface="Arial" charset="0"/>
              </a:rPr>
              <a:t> 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is usually selected? =&gt;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Load B before the branch</a:t>
            </a:r>
            <a:endParaRPr lang="en-GB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8715" name="AutoShape 11"/>
          <p:cNvSpPr>
            <a:spLocks noChangeArrowheads="1"/>
          </p:cNvSpPr>
          <p:nvPr/>
        </p:nvSpPr>
        <p:spPr bwMode="auto">
          <a:xfrm>
            <a:off x="3810000" y="1676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716" name="AutoShape 12"/>
          <p:cNvSpPr>
            <a:spLocks noChangeArrowheads="1"/>
          </p:cNvSpPr>
          <p:nvPr/>
        </p:nvSpPr>
        <p:spPr bwMode="auto">
          <a:xfrm rot="5400000">
            <a:off x="8177213" y="3255963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2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 autoUpdateAnimBg="0"/>
      <p:bldP spid="328708" grpId="0" animBg="1" autoUpdateAnimBg="0"/>
      <p:bldP spid="328709" grpId="0" animBg="1" autoUpdateAnimBg="0"/>
      <p:bldP spid="328711" grpId="0" animBg="1" autoUpdateAnimBg="0"/>
      <p:bldP spid="328712" grpId="0"/>
      <p:bldP spid="328715" grpId="0" animBg="1"/>
      <p:bldP spid="32871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HW supporting Speculative Loads</a:t>
            </a:r>
            <a:endParaRPr lang="en-GB"/>
          </a:p>
        </p:txBody>
      </p:sp>
      <p:sp>
        <p:nvSpPr>
          <p:cNvPr id="952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2 new instructions:</a:t>
            </a:r>
          </a:p>
          <a:p>
            <a:pPr lvl="1" eaLnBrk="1" hangingPunct="1"/>
            <a:r>
              <a:rPr lang="en-US" sz="2400" dirty="0">
                <a:solidFill>
                  <a:srgbClr val="00B050"/>
                </a:solidFill>
              </a:rPr>
              <a:t>Speculative load</a:t>
            </a:r>
            <a:r>
              <a:rPr lang="en-US" sz="2400" dirty="0"/>
              <a:t> (</a:t>
            </a:r>
            <a:r>
              <a:rPr lang="en-US" sz="2400" b="1" dirty="0" err="1">
                <a:latin typeface="Courier New" pitchFamily="49" charset="0"/>
              </a:rPr>
              <a:t>sld</a:t>
            </a:r>
            <a:r>
              <a:rPr lang="en-US" sz="2400" dirty="0"/>
              <a:t>): does not generate exceptions</a:t>
            </a:r>
          </a:p>
          <a:p>
            <a:pPr lvl="1" eaLnBrk="1" hangingPunct="1"/>
            <a:r>
              <a:rPr lang="en-US" sz="2400" dirty="0">
                <a:solidFill>
                  <a:srgbClr val="00B050"/>
                </a:solidFill>
              </a:rPr>
              <a:t>Speculation check instruction</a:t>
            </a:r>
            <a:r>
              <a:rPr lang="en-US" sz="2400" dirty="0"/>
              <a:t> (</a:t>
            </a:r>
            <a:r>
              <a:rPr lang="en-US" b="1" dirty="0"/>
              <a:t>speck</a:t>
            </a:r>
            <a:r>
              <a:rPr lang="en-US" sz="2400" dirty="0"/>
              <a:t>): check for exception. The exception occurs when this instruction is executed.</a:t>
            </a:r>
            <a:endParaRPr lang="en-GB" sz="2400" dirty="0"/>
          </a:p>
        </p:txBody>
      </p:sp>
      <p:sp>
        <p:nvSpPr>
          <p:cNvPr id="952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01B10BA-1599-4293-B2F2-2BC311CAA446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6294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i="1" kern="120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ECA  H.Corporaal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58125-388F-4C93-A6EF-22B30C58E4B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1905000" y="3200401"/>
            <a:ext cx="8458200" cy="290036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		ld    r1,0(r3) # load A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	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sld</a:t>
            </a:r>
            <a:r>
              <a:rPr lang="en-US" sz="2000" b="1">
                <a:latin typeface="Courier New" pitchFamily="49" charset="0"/>
              </a:rPr>
              <a:t>   r9,0(r2) # speculative load of B 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		bnez  r1,L1    # test A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	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speck</a:t>
            </a:r>
            <a:r>
              <a:rPr lang="en-US" sz="2000" b="1">
                <a:latin typeface="Courier New" pitchFamily="49" charset="0"/>
              </a:rPr>
              <a:t> 0(r2)    # perform exception check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		j     L2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L1:	addi  r9,r1,4  # else part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2000" b="1">
                <a:latin typeface="Courier New" pitchFamily="49" charset="0"/>
              </a:rPr>
              <a:t>L2:	st    r9,0(r3) # store A</a:t>
            </a:r>
            <a:endParaRPr lang="en-GB" sz="2000" b="1">
              <a:latin typeface="Courier New" pitchFamily="49" charset="0"/>
            </a:endParaRPr>
          </a:p>
          <a:p>
            <a:pPr eaLnBrk="0" hangingPunct="0"/>
            <a:endParaRPr lang="en-GB" sz="2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did you learn?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4150" y="5810029"/>
            <a:ext cx="1600200" cy="136922"/>
          </a:xfrm>
        </p:spPr>
        <p:txBody>
          <a:bodyPr/>
          <a:lstStyle/>
          <a:p>
            <a:pPr>
              <a:defRPr/>
            </a:pPr>
            <a:fld id="{E61CD923-616C-4156-B1EB-AFCF4F608B6E}" type="datetime1">
              <a:rPr lang="en-US" smtClean="0"/>
              <a:pPr>
                <a:defRPr/>
              </a:pPr>
              <a:t>12/14/2021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08468" y="6633356"/>
            <a:ext cx="1600200" cy="102394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B4D31C78-9B82-4A10-AC4A-9435B54AC92B}" type="slidenum">
              <a:rPr lang="en-US" smtClean="0"/>
              <a:pPr algn="r">
                <a:defRPr/>
              </a:pPr>
              <a:t>49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O-O-O execution mechanisms</a:t>
            </a:r>
          </a:p>
          <a:p>
            <a:r>
              <a:rPr lang="en-US"/>
              <a:t>Multi-issue</a:t>
            </a:r>
          </a:p>
          <a:p>
            <a:r>
              <a:rPr lang="en-US"/>
              <a:t>VLIW vs Superscalar</a:t>
            </a:r>
          </a:p>
          <a:p>
            <a:r>
              <a:rPr lang="en-US"/>
              <a:t>Advanced branch prediction techniques</a:t>
            </a:r>
          </a:p>
          <a:p>
            <a:r>
              <a:rPr lang="en-US"/>
              <a:t>HW and SW speculation techniques</a:t>
            </a:r>
          </a:p>
          <a:p>
            <a:r>
              <a:rPr lang="en-US"/>
              <a:t>TTAs</a:t>
            </a:r>
          </a:p>
          <a:p>
            <a:r>
              <a:rPr lang="en-US"/>
              <a:t>Measuring ILP in programs</a:t>
            </a:r>
          </a:p>
          <a:p>
            <a:r>
              <a:rPr lang="en-US"/>
              <a:t>Compiler tricks</a:t>
            </a:r>
          </a:p>
          <a:p>
            <a:r>
              <a:rPr lang="en-US"/>
              <a:t>And.... many illustrative examples</a:t>
            </a:r>
          </a:p>
          <a:p>
            <a:endParaRPr lang="en-US"/>
          </a:p>
        </p:txBody>
      </p:sp>
      <p:pic>
        <p:nvPicPr>
          <p:cNvPr id="9" name="Picture 2" descr="http://3.bp.blogspot.com/-Fyyo92Ouo14/USoRPb90tOI/AAAAAAAABXU/poSOCn2msZ0/s1600/summ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3" y="80627"/>
            <a:ext cx="2927648" cy="220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72827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527381" y="224644"/>
            <a:ext cx="6072675" cy="1180924"/>
          </a:xfrm>
        </p:spPr>
        <p:txBody>
          <a:bodyPr/>
          <a:lstStyle/>
          <a:p>
            <a:r>
              <a:rPr lang="en-US" sz="4000"/>
              <a:t>Recap: VLIW: </a:t>
            </a:r>
            <a:br>
              <a:rPr lang="en-US" sz="4000"/>
            </a:br>
            <a:r>
              <a:rPr lang="en-US" sz="4000"/>
              <a:t>general concept</a:t>
            </a:r>
            <a:endParaRPr lang="en-US" sz="5400"/>
          </a:p>
        </p:txBody>
      </p:sp>
      <p:sp>
        <p:nvSpPr>
          <p:cNvPr id="5529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CDC20F7-6569-4A50-88E6-C2F0C2308BDD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D2D7D-69E0-4E51-954F-ED7BD47213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586238" y="1714958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VLIW architecture with 7 FUs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75ADF-1787-437F-BD0D-C5DB36446CC9}"/>
              </a:ext>
            </a:extLst>
          </p:cNvPr>
          <p:cNvGrpSpPr/>
          <p:nvPr/>
        </p:nvGrpSpPr>
        <p:grpSpPr>
          <a:xfrm>
            <a:off x="3494689" y="224644"/>
            <a:ext cx="8505968" cy="6404756"/>
            <a:chOff x="3194050" y="1016732"/>
            <a:chExt cx="7150422" cy="5384068"/>
          </a:xfrm>
        </p:grpSpPr>
        <p:grpSp>
          <p:nvGrpSpPr>
            <p:cNvPr id="2" name="Group 67"/>
            <p:cNvGrpSpPr>
              <a:grpSpLocks/>
            </p:cNvGrpSpPr>
            <p:nvPr/>
          </p:nvGrpSpPr>
          <p:grpSpPr bwMode="auto">
            <a:xfrm>
              <a:off x="4114800" y="1016732"/>
              <a:ext cx="6229672" cy="5384068"/>
              <a:chOff x="768" y="672"/>
              <a:chExt cx="3888" cy="3360"/>
            </a:xfrm>
          </p:grpSpPr>
          <p:sp>
            <p:nvSpPr>
              <p:cNvPr id="55306" name="Rectangle 3"/>
              <p:cNvSpPr>
                <a:spLocks noChangeArrowheads="1"/>
              </p:cNvSpPr>
              <p:nvPr/>
            </p:nvSpPr>
            <p:spPr bwMode="auto">
              <a:xfrm>
                <a:off x="768" y="2496"/>
                <a:ext cx="1632" cy="48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Int Register File</a:t>
                </a:r>
              </a:p>
            </p:txBody>
          </p:sp>
          <p:sp>
            <p:nvSpPr>
              <p:cNvPr id="55307" name="Rectangle 4"/>
              <p:cNvSpPr>
                <a:spLocks noChangeArrowheads="1"/>
              </p:cNvSpPr>
              <p:nvPr/>
            </p:nvSpPr>
            <p:spPr bwMode="auto">
              <a:xfrm>
                <a:off x="1776" y="672"/>
                <a:ext cx="2160" cy="43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charset="0"/>
                  </a:rPr>
                  <a:t>Instruction Memory</a:t>
                </a:r>
              </a:p>
            </p:txBody>
          </p:sp>
          <p:sp>
            <p:nvSpPr>
              <p:cNvPr id="55308" name="Rectangle 5"/>
              <p:cNvSpPr>
                <a:spLocks noChangeArrowheads="1"/>
              </p:cNvSpPr>
              <p:nvPr/>
            </p:nvSpPr>
            <p:spPr bwMode="auto">
              <a:xfrm>
                <a:off x="816" y="1872"/>
                <a:ext cx="384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Int FU</a:t>
                </a:r>
              </a:p>
            </p:txBody>
          </p:sp>
          <p:sp>
            <p:nvSpPr>
              <p:cNvPr id="55309" name="Rectangle 7"/>
              <p:cNvSpPr>
                <a:spLocks noChangeArrowheads="1"/>
              </p:cNvSpPr>
              <p:nvPr/>
            </p:nvSpPr>
            <p:spPr bwMode="auto">
              <a:xfrm>
                <a:off x="1776" y="3600"/>
                <a:ext cx="2160" cy="43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charset="0"/>
                  </a:rPr>
                  <a:t>Data Memory</a:t>
                </a:r>
              </a:p>
            </p:txBody>
          </p:sp>
          <p:sp>
            <p:nvSpPr>
              <p:cNvPr id="55310" name="Rectangle 8"/>
              <p:cNvSpPr>
                <a:spLocks noChangeArrowheads="1"/>
              </p:cNvSpPr>
              <p:nvPr/>
            </p:nvSpPr>
            <p:spPr bwMode="auto">
              <a:xfrm>
                <a:off x="1344" y="1872"/>
                <a:ext cx="384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Int FU</a:t>
                </a:r>
              </a:p>
            </p:txBody>
          </p:sp>
          <p:sp>
            <p:nvSpPr>
              <p:cNvPr id="55311" name="Rectangle 9"/>
              <p:cNvSpPr>
                <a:spLocks noChangeArrowheads="1"/>
              </p:cNvSpPr>
              <p:nvPr/>
            </p:nvSpPr>
            <p:spPr bwMode="auto">
              <a:xfrm>
                <a:off x="1920" y="1872"/>
                <a:ext cx="384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Int FU</a:t>
                </a:r>
              </a:p>
            </p:txBody>
          </p:sp>
          <p:sp>
            <p:nvSpPr>
              <p:cNvPr id="55312" name="Rectangle 10"/>
              <p:cNvSpPr>
                <a:spLocks noChangeArrowheads="1"/>
              </p:cNvSpPr>
              <p:nvPr/>
            </p:nvSpPr>
            <p:spPr bwMode="auto">
              <a:xfrm>
                <a:off x="2544" y="1872"/>
                <a:ext cx="384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LD/ST</a:t>
                </a:r>
              </a:p>
            </p:txBody>
          </p:sp>
          <p:sp>
            <p:nvSpPr>
              <p:cNvPr id="55313" name="Rectangle 11"/>
              <p:cNvSpPr>
                <a:spLocks noChangeArrowheads="1"/>
              </p:cNvSpPr>
              <p:nvPr/>
            </p:nvSpPr>
            <p:spPr bwMode="auto">
              <a:xfrm>
                <a:off x="3072" y="1872"/>
                <a:ext cx="384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LD/ST</a:t>
                </a:r>
              </a:p>
            </p:txBody>
          </p:sp>
          <p:sp>
            <p:nvSpPr>
              <p:cNvPr id="55314" name="Rectangle 12"/>
              <p:cNvSpPr>
                <a:spLocks noChangeArrowheads="1"/>
              </p:cNvSpPr>
              <p:nvPr/>
            </p:nvSpPr>
            <p:spPr bwMode="auto">
              <a:xfrm>
                <a:off x="4176" y="1872"/>
                <a:ext cx="480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FP FU</a:t>
                </a:r>
              </a:p>
            </p:txBody>
          </p:sp>
          <p:sp>
            <p:nvSpPr>
              <p:cNvPr id="55315" name="Rectangle 13"/>
              <p:cNvSpPr>
                <a:spLocks noChangeArrowheads="1"/>
              </p:cNvSpPr>
              <p:nvPr/>
            </p:nvSpPr>
            <p:spPr bwMode="auto">
              <a:xfrm>
                <a:off x="3648" y="2496"/>
                <a:ext cx="912" cy="432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Floating Point</a:t>
                </a:r>
              </a:p>
              <a:p>
                <a:pPr algn="ctr"/>
                <a:r>
                  <a:rPr lang="en-US" sz="1800">
                    <a:latin typeface="Arial" charset="0"/>
                  </a:rPr>
                  <a:t>Register File</a:t>
                </a:r>
              </a:p>
            </p:txBody>
          </p:sp>
          <p:sp>
            <p:nvSpPr>
              <p:cNvPr id="55316" name="Line 14"/>
              <p:cNvSpPr>
                <a:spLocks noChangeShapeType="1"/>
              </p:cNvSpPr>
              <p:nvPr/>
            </p:nvSpPr>
            <p:spPr bwMode="auto">
              <a:xfrm flipV="1">
                <a:off x="86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17" name="Line 15"/>
              <p:cNvSpPr>
                <a:spLocks noChangeShapeType="1"/>
              </p:cNvSpPr>
              <p:nvPr/>
            </p:nvSpPr>
            <p:spPr bwMode="auto">
              <a:xfrm flipV="1">
                <a:off x="960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18" name="Line 16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19" name="Line 17"/>
              <p:cNvSpPr>
                <a:spLocks noChangeShapeType="1"/>
              </p:cNvSpPr>
              <p:nvPr/>
            </p:nvSpPr>
            <p:spPr bwMode="auto">
              <a:xfrm flipV="1">
                <a:off x="1392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0" name="Line 18"/>
              <p:cNvSpPr>
                <a:spLocks noChangeShapeType="1"/>
              </p:cNvSpPr>
              <p:nvPr/>
            </p:nvSpPr>
            <p:spPr bwMode="auto">
              <a:xfrm flipV="1">
                <a:off x="1488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1" name="Line 19"/>
              <p:cNvSpPr>
                <a:spLocks noChangeShapeType="1"/>
              </p:cNvSpPr>
              <p:nvPr/>
            </p:nvSpPr>
            <p:spPr bwMode="auto">
              <a:xfrm>
                <a:off x="1632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2" name="Line 20"/>
              <p:cNvSpPr>
                <a:spLocks noChangeShapeType="1"/>
              </p:cNvSpPr>
              <p:nvPr/>
            </p:nvSpPr>
            <p:spPr bwMode="auto">
              <a:xfrm flipV="1">
                <a:off x="1968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3" name="Line 21"/>
              <p:cNvSpPr>
                <a:spLocks noChangeShapeType="1"/>
              </p:cNvSpPr>
              <p:nvPr/>
            </p:nvSpPr>
            <p:spPr bwMode="auto">
              <a:xfrm flipV="1">
                <a:off x="206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4" name="Line 22"/>
              <p:cNvSpPr>
                <a:spLocks noChangeShapeType="1"/>
              </p:cNvSpPr>
              <p:nvPr/>
            </p:nvSpPr>
            <p:spPr bwMode="auto">
              <a:xfrm>
                <a:off x="2208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5" name="Line 23"/>
              <p:cNvSpPr>
                <a:spLocks noChangeShapeType="1"/>
              </p:cNvSpPr>
              <p:nvPr/>
            </p:nvSpPr>
            <p:spPr bwMode="auto">
              <a:xfrm flipV="1">
                <a:off x="374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6" name="Line 24"/>
              <p:cNvSpPr>
                <a:spLocks noChangeShapeType="1"/>
              </p:cNvSpPr>
              <p:nvPr/>
            </p:nvSpPr>
            <p:spPr bwMode="auto">
              <a:xfrm flipV="1">
                <a:off x="3840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7" name="Line 25"/>
              <p:cNvSpPr>
                <a:spLocks noChangeShapeType="1"/>
              </p:cNvSpPr>
              <p:nvPr/>
            </p:nvSpPr>
            <p:spPr bwMode="auto">
              <a:xfrm>
                <a:off x="398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8" name="Line 26"/>
              <p:cNvSpPr>
                <a:spLocks noChangeShapeType="1"/>
              </p:cNvSpPr>
              <p:nvPr/>
            </p:nvSpPr>
            <p:spPr bwMode="auto">
              <a:xfrm flipV="1">
                <a:off x="4320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29" name="Line 27"/>
              <p:cNvSpPr>
                <a:spLocks noChangeShapeType="1"/>
              </p:cNvSpPr>
              <p:nvPr/>
            </p:nvSpPr>
            <p:spPr bwMode="auto">
              <a:xfrm flipV="1">
                <a:off x="4416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0" name="Line 28"/>
              <p:cNvSpPr>
                <a:spLocks noChangeShapeType="1"/>
              </p:cNvSpPr>
              <p:nvPr/>
            </p:nvSpPr>
            <p:spPr bwMode="auto">
              <a:xfrm>
                <a:off x="4560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1" name="Line 29"/>
              <p:cNvSpPr>
                <a:spLocks noChangeShapeType="1"/>
              </p:cNvSpPr>
              <p:nvPr/>
            </p:nvSpPr>
            <p:spPr bwMode="auto">
              <a:xfrm flipV="1">
                <a:off x="3648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2" name="Line 30"/>
              <p:cNvSpPr>
                <a:spLocks noChangeShapeType="1"/>
              </p:cNvSpPr>
              <p:nvPr/>
            </p:nvSpPr>
            <p:spPr bwMode="auto">
              <a:xfrm flipV="1">
                <a:off x="4224" y="22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3" name="Rectangle 31"/>
              <p:cNvSpPr>
                <a:spLocks noChangeArrowheads="1"/>
              </p:cNvSpPr>
              <p:nvPr/>
            </p:nvSpPr>
            <p:spPr bwMode="auto">
              <a:xfrm>
                <a:off x="3600" y="1872"/>
                <a:ext cx="480" cy="384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Arial" charset="0"/>
                  </a:rPr>
                  <a:t>FP FU</a:t>
                </a:r>
              </a:p>
            </p:txBody>
          </p:sp>
          <p:sp>
            <p:nvSpPr>
              <p:cNvPr id="55334" name="Line 32"/>
              <p:cNvSpPr>
                <a:spLocks noChangeShapeType="1"/>
              </p:cNvSpPr>
              <p:nvPr/>
            </p:nvSpPr>
            <p:spPr bwMode="auto">
              <a:xfrm>
                <a:off x="2736" y="2256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5" name="Line 33"/>
              <p:cNvSpPr>
                <a:spLocks noChangeShapeType="1"/>
              </p:cNvSpPr>
              <p:nvPr/>
            </p:nvSpPr>
            <p:spPr bwMode="auto">
              <a:xfrm>
                <a:off x="3264" y="2256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6" name="Line 34"/>
              <p:cNvSpPr>
                <a:spLocks noChangeShapeType="1"/>
              </p:cNvSpPr>
              <p:nvPr/>
            </p:nvSpPr>
            <p:spPr bwMode="auto">
              <a:xfrm>
                <a:off x="2400" y="2592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7" name="Line 35"/>
              <p:cNvSpPr>
                <a:spLocks noChangeShapeType="1"/>
              </p:cNvSpPr>
              <p:nvPr/>
            </p:nvSpPr>
            <p:spPr bwMode="auto">
              <a:xfrm>
                <a:off x="2400" y="2736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8" name="Line 36"/>
              <p:cNvSpPr>
                <a:spLocks noChangeShapeType="1"/>
              </p:cNvSpPr>
              <p:nvPr/>
            </p:nvSpPr>
            <p:spPr bwMode="auto">
              <a:xfrm>
                <a:off x="2592" y="2736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39" name="Line 37"/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0" name="Rectangle 38"/>
              <p:cNvSpPr>
                <a:spLocks noChangeArrowheads="1"/>
              </p:cNvSpPr>
              <p:nvPr/>
            </p:nvSpPr>
            <p:spPr bwMode="auto">
              <a:xfrm>
                <a:off x="1872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1" name="Rectangle 39"/>
              <p:cNvSpPr>
                <a:spLocks noChangeArrowheads="1"/>
              </p:cNvSpPr>
              <p:nvPr/>
            </p:nvSpPr>
            <p:spPr bwMode="auto">
              <a:xfrm>
                <a:off x="2160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2" name="Rectangle 40"/>
              <p:cNvSpPr>
                <a:spLocks noChangeArrowheads="1"/>
              </p:cNvSpPr>
              <p:nvPr/>
            </p:nvSpPr>
            <p:spPr bwMode="auto">
              <a:xfrm>
                <a:off x="2448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3" name="Rectangle 41"/>
              <p:cNvSpPr>
                <a:spLocks noChangeArrowheads="1"/>
              </p:cNvSpPr>
              <p:nvPr/>
            </p:nvSpPr>
            <p:spPr bwMode="auto">
              <a:xfrm>
                <a:off x="2736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4" name="Rectangle 42"/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5" name="Rectangle 43"/>
              <p:cNvSpPr>
                <a:spLocks noChangeArrowheads="1"/>
              </p:cNvSpPr>
              <p:nvPr/>
            </p:nvSpPr>
            <p:spPr bwMode="auto">
              <a:xfrm>
                <a:off x="3312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6" name="Rectangle 44"/>
              <p:cNvSpPr>
                <a:spLocks noChangeArrowheads="1"/>
              </p:cNvSpPr>
              <p:nvPr/>
            </p:nvSpPr>
            <p:spPr bwMode="auto">
              <a:xfrm>
                <a:off x="3600" y="1392"/>
                <a:ext cx="288" cy="96"/>
              </a:xfrm>
              <a:prstGeom prst="rect">
                <a:avLst/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7" name="AutoShape 45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36" cy="288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8" name="Line 46"/>
              <p:cNvSpPr>
                <a:spLocks noChangeShapeType="1"/>
              </p:cNvSpPr>
              <p:nvPr/>
            </p:nvSpPr>
            <p:spPr bwMode="auto">
              <a:xfrm>
                <a:off x="2016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49" name="Line 47"/>
              <p:cNvSpPr>
                <a:spLocks noChangeShapeType="1"/>
              </p:cNvSpPr>
              <p:nvPr/>
            </p:nvSpPr>
            <p:spPr bwMode="auto">
              <a:xfrm flipH="1">
                <a:off x="1008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0" name="Line 48"/>
              <p:cNvSpPr>
                <a:spLocks noChangeShapeType="1"/>
              </p:cNvSpPr>
              <p:nvPr/>
            </p:nvSpPr>
            <p:spPr bwMode="auto">
              <a:xfrm>
                <a:off x="1008" y="15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1" name="Line 49"/>
              <p:cNvSpPr>
                <a:spLocks noChangeShapeType="1"/>
              </p:cNvSpPr>
              <p:nvPr/>
            </p:nvSpPr>
            <p:spPr bwMode="auto">
              <a:xfrm>
                <a:off x="2304" y="14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2" name="Line 50"/>
              <p:cNvSpPr>
                <a:spLocks noChangeShapeType="1"/>
              </p:cNvSpPr>
              <p:nvPr/>
            </p:nvSpPr>
            <p:spPr bwMode="auto">
              <a:xfrm flipH="1">
                <a:off x="1536" y="1680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3" name="Line 51"/>
              <p:cNvSpPr>
                <a:spLocks noChangeShapeType="1"/>
              </p:cNvSpPr>
              <p:nvPr/>
            </p:nvSpPr>
            <p:spPr bwMode="auto">
              <a:xfrm>
                <a:off x="1536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4" name="Line 52"/>
              <p:cNvSpPr>
                <a:spLocks noChangeShapeType="1"/>
              </p:cNvSpPr>
              <p:nvPr/>
            </p:nvSpPr>
            <p:spPr bwMode="auto">
              <a:xfrm>
                <a:off x="2592" y="148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5" name="Line 53"/>
              <p:cNvSpPr>
                <a:spLocks noChangeShapeType="1"/>
              </p:cNvSpPr>
              <p:nvPr/>
            </p:nvSpPr>
            <p:spPr bwMode="auto">
              <a:xfrm flipH="1">
                <a:off x="2112" y="177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6" name="Line 54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7" name="Line 55"/>
              <p:cNvSpPr>
                <a:spLocks noChangeShapeType="1"/>
              </p:cNvSpPr>
              <p:nvPr/>
            </p:nvSpPr>
            <p:spPr bwMode="auto">
              <a:xfrm>
                <a:off x="2880" y="14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8" name="Line 56"/>
              <p:cNvSpPr>
                <a:spLocks noChangeShapeType="1"/>
              </p:cNvSpPr>
              <p:nvPr/>
            </p:nvSpPr>
            <p:spPr bwMode="auto">
              <a:xfrm flipH="1">
                <a:off x="2736" y="16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59" name="Line 57"/>
              <p:cNvSpPr>
                <a:spLocks noChangeShapeType="1"/>
              </p:cNvSpPr>
              <p:nvPr/>
            </p:nvSpPr>
            <p:spPr bwMode="auto">
              <a:xfrm>
                <a:off x="2736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0" name="Line 58"/>
              <p:cNvSpPr>
                <a:spLocks noChangeShapeType="1"/>
              </p:cNvSpPr>
              <p:nvPr/>
            </p:nvSpPr>
            <p:spPr bwMode="auto">
              <a:xfrm flipH="1">
                <a:off x="3696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1" name="Line 59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2" name="Line 60"/>
              <p:cNvSpPr>
                <a:spLocks noChangeShapeType="1"/>
              </p:cNvSpPr>
              <p:nvPr/>
            </p:nvSpPr>
            <p:spPr bwMode="auto">
              <a:xfrm flipH="1">
                <a:off x="4416" y="15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3" name="Line 61"/>
              <p:cNvSpPr>
                <a:spLocks noChangeShapeType="1"/>
              </p:cNvSpPr>
              <p:nvPr/>
            </p:nvSpPr>
            <p:spPr bwMode="auto">
              <a:xfrm flipH="1">
                <a:off x="3456" y="14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4" name="Line 62"/>
              <p:cNvSpPr>
                <a:spLocks noChangeShapeType="1"/>
              </p:cNvSpPr>
              <p:nvPr/>
            </p:nvSpPr>
            <p:spPr bwMode="auto">
              <a:xfrm>
                <a:off x="3456" y="168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5" name="Line 63"/>
              <p:cNvSpPr>
                <a:spLocks noChangeShapeType="1"/>
              </p:cNvSpPr>
              <p:nvPr/>
            </p:nvSpPr>
            <p:spPr bwMode="auto">
              <a:xfrm flipH="1">
                <a:off x="3840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6" name="Line 64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7" name="Line 65"/>
              <p:cNvSpPr>
                <a:spLocks noChangeShapeType="1"/>
              </p:cNvSpPr>
              <p:nvPr/>
            </p:nvSpPr>
            <p:spPr bwMode="auto">
              <a:xfrm>
                <a:off x="3120" y="168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55368" name="Line 66"/>
              <p:cNvSpPr>
                <a:spLocks noChangeShapeType="1"/>
              </p:cNvSpPr>
              <p:nvPr/>
            </p:nvSpPr>
            <p:spPr bwMode="auto">
              <a:xfrm>
                <a:off x="3264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800"/>
              </a:p>
            </p:txBody>
          </p:sp>
        </p:grpSp>
        <p:sp>
          <p:nvSpPr>
            <p:cNvPr id="55304" name="Text Box 68"/>
            <p:cNvSpPr txBox="1">
              <a:spLocks noChangeArrowheads="1"/>
            </p:cNvSpPr>
            <p:nvPr/>
          </p:nvSpPr>
          <p:spPr bwMode="auto">
            <a:xfrm>
              <a:off x="3939663" y="2025651"/>
              <a:ext cx="1937774" cy="3652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Instruction register</a:t>
              </a:r>
            </a:p>
          </p:txBody>
        </p:sp>
        <p:sp>
          <p:nvSpPr>
            <p:cNvPr id="55305" name="Text Box 69"/>
            <p:cNvSpPr txBox="1">
              <a:spLocks noChangeArrowheads="1"/>
            </p:cNvSpPr>
            <p:nvPr/>
          </p:nvSpPr>
          <p:spPr bwMode="auto">
            <a:xfrm>
              <a:off x="3194050" y="2940050"/>
              <a:ext cx="996950" cy="6413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Function</a:t>
              </a:r>
            </a:p>
            <a:p>
              <a:pPr algn="ctr"/>
              <a:r>
                <a:rPr lang="en-US" sz="2000"/>
                <a:t>units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1" name="Picture 4" descr="itaniu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544" y="3378722"/>
            <a:ext cx="4104456" cy="321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 alternative: Intel EPIC Architecture IA-64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800" dirty="0"/>
              <a:t>Explicit Parallel Instruction Computer (EPIC)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IA-64 architecture -&gt; Itanium, first realization 2001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  <a:buNone/>
            </a:pPr>
            <a:r>
              <a:rPr lang="en-US" sz="2800">
                <a:solidFill>
                  <a:schemeClr val="accent2"/>
                </a:solidFill>
              </a:rPr>
              <a:t>Idea</a:t>
            </a:r>
            <a:r>
              <a:rPr lang="en-US" sz="2800"/>
              <a:t>: </a:t>
            </a:r>
            <a:r>
              <a:rPr lang="en-US" sz="2400" i="1"/>
              <a:t>instead of packing a fixed number of operations into a large instruction, </a:t>
            </a:r>
            <a:br>
              <a:rPr lang="en-US" sz="2400" i="1"/>
            </a:br>
            <a:r>
              <a:rPr lang="en-US" sz="2400" b="1" i="1">
                <a:solidFill>
                  <a:schemeClr val="accent2"/>
                </a:solidFill>
              </a:rPr>
              <a:t>keep the original instructions but add control bits indicating if current instruction can be executed in parallel with previous one</a:t>
            </a:r>
            <a:r>
              <a:rPr lang="en-US" sz="2400" i="1"/>
              <a:t>.</a:t>
            </a:r>
          </a:p>
          <a:p>
            <a:pPr>
              <a:lnSpc>
                <a:spcPct val="80000"/>
              </a:lnSpc>
              <a:buNone/>
            </a:pPr>
            <a:endParaRPr lang="en-US" sz="2800" b="1"/>
          </a:p>
          <a:p>
            <a:pPr>
              <a:lnSpc>
                <a:spcPct val="80000"/>
              </a:lnSpc>
              <a:buNone/>
            </a:pPr>
            <a:r>
              <a:rPr lang="en-US" sz="2800" b="1"/>
              <a:t>Many Registers</a:t>
            </a:r>
            <a:r>
              <a:rPr lang="en-US" sz="2800" dirty="0"/>
              <a:t>: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128  64-bit </a:t>
            </a:r>
            <a:r>
              <a:rPr lang="en-US" sz="2800" dirty="0" err="1"/>
              <a:t>int</a:t>
            </a:r>
            <a:r>
              <a:rPr lang="en-US" sz="2800" dirty="0"/>
              <a:t> x bits, stack, rotating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128  82-bit floating point, rotating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64   1-bit </a:t>
            </a:r>
            <a:r>
              <a:rPr lang="en-US" sz="2800" dirty="0" err="1"/>
              <a:t>boolean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8     64-bit branch target address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system </a:t>
            </a:r>
            <a:r>
              <a:rPr lang="en-US" sz="2800"/>
              <a:t>control registers</a:t>
            </a:r>
            <a:endParaRPr lang="en-US" sz="2800" dirty="0"/>
          </a:p>
          <a:p>
            <a:pPr>
              <a:lnSpc>
                <a:spcPct val="80000"/>
              </a:lnSpc>
              <a:buNone/>
            </a:pPr>
            <a:r>
              <a:rPr lang="en-US" sz="2400" i="1" dirty="0"/>
              <a:t>See http://en.wikipedia.org/wiki/Itanium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98F7374-7BB9-4DC1-8D29-43D463F2F25B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68C961-DFE2-448B-B518-D30F6900A3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8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8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8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70" name="Picture 7" descr="http://upload.wikimedia.org/wikipedia/commons/7/7c/Itanium_arc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1337" y="-3378"/>
            <a:ext cx="9860663" cy="686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>
          <a:xfrm>
            <a:off x="227348" y="0"/>
            <a:ext cx="2880320" cy="1268760"/>
          </a:xfrm>
        </p:spPr>
        <p:txBody>
          <a:bodyPr/>
          <a:lstStyle/>
          <a:p>
            <a:r>
              <a:rPr lang="en-US" sz="4000"/>
              <a:t>Itanium </a:t>
            </a:r>
            <a:br>
              <a:rPr lang="en-US" sz="4000"/>
            </a:br>
            <a:r>
              <a:rPr lang="en-US" sz="4000"/>
              <a:t>organization</a:t>
            </a:r>
          </a:p>
        </p:txBody>
      </p:sp>
      <p:sp>
        <p:nvSpPr>
          <p:cNvPr id="6246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ECFEF63-2D70-4C3F-9A5E-98977ED5C5BA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862DA3-B1EE-4117-94F6-4A21839296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EPIC Architecture: IA-64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Instructions grouped in 128-bit </a:t>
            </a:r>
            <a:r>
              <a:rPr lang="en-US" b="1"/>
              <a:t>bundles</a:t>
            </a:r>
            <a:r>
              <a:rPr lang="en-US"/>
              <a:t> (of 3 instr. each):</a:t>
            </a:r>
            <a:endParaRPr lang="en-US" b="1"/>
          </a:p>
          <a:p>
            <a:pPr lvl="1"/>
            <a:r>
              <a:rPr lang="en-US"/>
              <a:t>3 * 41-bit instruction</a:t>
            </a:r>
          </a:p>
          <a:p>
            <a:pPr lvl="1"/>
            <a:r>
              <a:rPr lang="en-US"/>
              <a:t>5 </a:t>
            </a:r>
            <a:r>
              <a:rPr lang="en-US" b="1">
                <a:solidFill>
                  <a:schemeClr val="accent2"/>
                </a:solidFill>
              </a:rPr>
              <a:t>template</a:t>
            </a:r>
            <a:r>
              <a:rPr lang="en-US"/>
              <a:t> bits, indicate type and </a:t>
            </a:r>
            <a:r>
              <a:rPr lang="en-US" b="1">
                <a:solidFill>
                  <a:schemeClr val="accent2"/>
                </a:solidFill>
              </a:rPr>
              <a:t>stop</a:t>
            </a:r>
            <a:r>
              <a:rPr lang="en-US"/>
              <a:t> location</a:t>
            </a:r>
          </a:p>
          <a:p>
            <a:r>
              <a:rPr lang="en-US"/>
              <a:t>Each 41-bit instruction </a:t>
            </a:r>
          </a:p>
          <a:p>
            <a:pPr lvl="1"/>
            <a:r>
              <a:rPr lang="en-US"/>
              <a:t>starts with 4-bit opcode, and </a:t>
            </a:r>
          </a:p>
          <a:p>
            <a:pPr lvl="1"/>
            <a:r>
              <a:rPr lang="en-US"/>
              <a:t>ends with 6-bit guard (boolean) register-id</a:t>
            </a:r>
          </a:p>
          <a:p>
            <a:r>
              <a:rPr lang="en-US"/>
              <a:t>Supports speculative loads</a:t>
            </a:r>
            <a:br>
              <a:rPr lang="en-US"/>
            </a:br>
            <a:r>
              <a:rPr lang="en-US" sz="2400" i="1"/>
              <a:t>(follows later)</a:t>
            </a:r>
            <a:endParaRPr lang="en-US"/>
          </a:p>
        </p:txBody>
      </p:sp>
      <p:sp>
        <p:nvSpPr>
          <p:cNvPr id="614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C6A13BF-D882-41E7-A450-35117121B450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D261D-8748-4A27-8DF8-67CA9FF6ABE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47" name="Picture 4" descr="ia64_instru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5940" y="4358003"/>
            <a:ext cx="5987280" cy="227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B16F2B1-7427-4561-B1D7-6E9811884D29}" type="datetime1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AB248-4AEE-4A16-8DAC-12AFCF6245F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8660"/>
            <a:ext cx="2286000" cy="1600200"/>
          </a:xfrm>
        </p:spPr>
        <p:txBody>
          <a:bodyPr/>
          <a:lstStyle/>
          <a:p>
            <a:pPr algn="l"/>
            <a:r>
              <a:rPr lang="en-US" sz="3600" b="1"/>
              <a:t>Itanium 2: McKinley</a:t>
            </a:r>
            <a:br>
              <a:rPr lang="en-US" sz="3600" b="1"/>
            </a:br>
            <a:br>
              <a:rPr lang="en-US" sz="3600" b="1"/>
            </a:br>
            <a:r>
              <a:rPr lang="en-US" sz="3200" b="1"/>
              <a:t>C</a:t>
            </a:r>
            <a:r>
              <a:rPr lang="en-US" sz="3200"/>
              <a:t>hip layout:</a:t>
            </a:r>
            <a:endParaRPr lang="en-US" sz="3600"/>
          </a:p>
        </p:txBody>
      </p:sp>
      <p:pic>
        <p:nvPicPr>
          <p:cNvPr id="63494" name="Picture 4" descr="intel_itanium_mckin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3650" y="0"/>
            <a:ext cx="686435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LParchitectures">
  <a:themeElements>
    <a:clrScheme name="ILParchitecture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LParchitectur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25400" cmpd="sng">
          <a:solidFill>
            <a:schemeClr val="accent2"/>
          </a:solidFill>
          <a:tailEnd type="arrow"/>
        </a:ln>
      </a:spPr>
      <a:bodyPr rtlCol="0" anchor="ctr"/>
      <a:lstStyle>
        <a:defPPr algn="ctr">
          <a:defRPr sz="1600" b="1" smtClean="0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>
    <a:extraClrScheme>
      <a:clrScheme name="ILParchitectur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LParchitectur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LParchit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ILParchitectures</Template>
  <TotalTime>16642</TotalTime>
  <Words>3779</Words>
  <Application>Microsoft Office PowerPoint</Application>
  <PresentationFormat>Widescreen</PresentationFormat>
  <Paragraphs>870</Paragraphs>
  <Slides>49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Arial Black</vt:lpstr>
      <vt:lpstr>Courier New</vt:lpstr>
      <vt:lpstr>Monotype Sorts</vt:lpstr>
      <vt:lpstr>Times New Roman</vt:lpstr>
      <vt:lpstr>ILParchitectures</vt:lpstr>
      <vt:lpstr>Clip</vt:lpstr>
      <vt:lpstr>Chart</vt:lpstr>
      <vt:lpstr>Embedded Computer Architecture 5SAI0  Instruction Level Parallel Architectures Part III (final part)</vt:lpstr>
      <vt:lpstr>Topics on ILP architectures</vt:lpstr>
      <vt:lpstr>Recap: Single Issue RISC vs Superscalar</vt:lpstr>
      <vt:lpstr>Recap: Single Issue RISC vs VLIW</vt:lpstr>
      <vt:lpstr>Recap: VLIW:  general concept</vt:lpstr>
      <vt:lpstr>VLIW alternative: Intel EPIC Architecture IA-64</vt:lpstr>
      <vt:lpstr>Itanium  organization</vt:lpstr>
      <vt:lpstr>EPIC Architecture: IA-64</vt:lpstr>
      <vt:lpstr>Itanium 2: McKinley  Chip layout:</vt:lpstr>
      <vt:lpstr>EPIC Architecture advantages</vt:lpstr>
      <vt:lpstr>Architecture options </vt:lpstr>
      <vt:lpstr>What did we talk about?</vt:lpstr>
      <vt:lpstr>VLIW  evaluation</vt:lpstr>
      <vt:lpstr>VLIW evaluation</vt:lpstr>
      <vt:lpstr>Solution</vt:lpstr>
      <vt:lpstr>Transport  Triggered  Architecture</vt:lpstr>
      <vt:lpstr>TTA structure; datapath details</vt:lpstr>
      <vt:lpstr>TTA hardware characteristics</vt:lpstr>
      <vt:lpstr>TTA software characteristics</vt:lpstr>
      <vt:lpstr>Program TTAs</vt:lpstr>
      <vt:lpstr>Scheduling example</vt:lpstr>
      <vt:lpstr>TTA Instruction format</vt:lpstr>
      <vt:lpstr>Summary on ILP architecture</vt:lpstr>
      <vt:lpstr>Topics on ILP architectures</vt:lpstr>
      <vt:lpstr>How parallel should we make a processor?  Depends on how much parallelism is there in your application?</vt:lpstr>
      <vt:lpstr>Measuring available ILP: How?</vt:lpstr>
      <vt:lpstr>Trace analysis</vt:lpstr>
      <vt:lpstr>Trace analysis</vt:lpstr>
      <vt:lpstr>Ideal Processor</vt:lpstr>
      <vt:lpstr>Upper Limit to ILP: Ideal Processor</vt:lpstr>
      <vt:lpstr>Window Size and Branch Impact</vt:lpstr>
      <vt:lpstr>Impact of Limited Renaming Registers</vt:lpstr>
      <vt:lpstr>Memory Address Alias Impact</vt:lpstr>
      <vt:lpstr>Window Size Impact</vt:lpstr>
      <vt:lpstr>How to Exceed ILP Limits of this Study?</vt:lpstr>
      <vt:lpstr>Topics on ILP architectures</vt:lpstr>
      <vt:lpstr>What can the compiler do?</vt:lpstr>
      <vt:lpstr>Basic compiler techniques</vt:lpstr>
      <vt:lpstr>Dependencies Limit ILP: Example</vt:lpstr>
      <vt:lpstr>Schedule this on an example processor</vt:lpstr>
      <vt:lpstr>Where to Insert Stalls?</vt:lpstr>
      <vt:lpstr>Where to Insert Stalls</vt:lpstr>
      <vt:lpstr>Code Scheduling to Avoid Stalls</vt:lpstr>
      <vt:lpstr>Loop Unrolling: increasing ILP</vt:lpstr>
      <vt:lpstr>Strip Mining</vt:lpstr>
      <vt:lpstr>Hardware support for compile-time scheduling</vt:lpstr>
      <vt:lpstr>Deferred Exceptions</vt:lpstr>
      <vt:lpstr>HW supporting Speculative Loads</vt:lpstr>
      <vt:lpstr>What did you learn?</vt:lpstr>
    </vt:vector>
  </TitlesOfParts>
  <Company>TU/e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Architecture 5MD00 / 5Z033  ILP architectures</dc:title>
  <dc:creator>Henk Corporaal</dc:creator>
  <cp:lastModifiedBy>Corporaal, Henk</cp:lastModifiedBy>
  <cp:revision>177</cp:revision>
  <cp:lastPrinted>2020-11-25T13:40:31Z</cp:lastPrinted>
  <dcterms:created xsi:type="dcterms:W3CDTF">2009-12-07T23:16:18Z</dcterms:created>
  <dcterms:modified xsi:type="dcterms:W3CDTF">2021-12-14T21:23:20Z</dcterms:modified>
</cp:coreProperties>
</file>