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63" r:id="rId3"/>
    <p:sldId id="257" r:id="rId4"/>
    <p:sldId id="294" r:id="rId5"/>
    <p:sldId id="259" r:id="rId6"/>
    <p:sldId id="260" r:id="rId7"/>
    <p:sldId id="264" r:id="rId8"/>
    <p:sldId id="272" r:id="rId9"/>
    <p:sldId id="276" r:id="rId10"/>
    <p:sldId id="277" r:id="rId11"/>
    <p:sldId id="273" r:id="rId12"/>
    <p:sldId id="287" r:id="rId13"/>
    <p:sldId id="288" r:id="rId14"/>
    <p:sldId id="289" r:id="rId15"/>
    <p:sldId id="290" r:id="rId16"/>
    <p:sldId id="292" r:id="rId17"/>
    <p:sldId id="278" r:id="rId18"/>
    <p:sldId id="280" r:id="rId19"/>
    <p:sldId id="281" r:id="rId20"/>
    <p:sldId id="267" r:id="rId21"/>
    <p:sldId id="293" r:id="rId22"/>
    <p:sldId id="285" r:id="rId23"/>
    <p:sldId id="265" r:id="rId24"/>
  </p:sldIdLst>
  <p:sldSz cx="12192000" cy="6858000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77" autoAdjust="0"/>
    <p:restoredTop sz="94562" autoAdjust="0"/>
  </p:normalViewPr>
  <p:slideViewPr>
    <p:cSldViewPr>
      <p:cViewPr varScale="1">
        <p:scale>
          <a:sx n="65" d="100"/>
          <a:sy n="65" d="100"/>
        </p:scale>
        <p:origin x="42" y="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3700" y="692150"/>
            <a:ext cx="61468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9913"/>
            <a:ext cx="508317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97D0DC7-FC62-483E-B15A-1674AE0F2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56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C73FD-B77F-4819-BE4F-94E8194CC69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146800" cy="3457575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68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667E08-224C-46CB-A99A-51083307758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74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0563"/>
            <a:ext cx="6146800" cy="3457575"/>
          </a:xfrm>
          <a:ln/>
        </p:spPr>
      </p:sp>
      <p:sp>
        <p:nvSpPr>
          <p:cNvPr id="17412" name="Notes Placeholder 2"/>
          <p:cNvSpPr>
            <a:spLocks noGrp="1"/>
          </p:cNvSpPr>
          <p:nvPr>
            <p:ph type="body" idx="1"/>
          </p:nvPr>
        </p:nvSpPr>
        <p:spPr>
          <a:xfrm>
            <a:off x="693738" y="4379913"/>
            <a:ext cx="5546725" cy="41497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13" name="Slide Number Placeholder 3"/>
          <p:cNvSpPr txBox="1">
            <a:spLocks noGrp="1"/>
          </p:cNvSpPr>
          <p:nvPr/>
        </p:nvSpPr>
        <p:spPr bwMode="auto">
          <a:xfrm>
            <a:off x="3927475" y="87566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5992ECF-FB19-4689-A7ED-44F8AAA866D9}" type="slidenum">
              <a:rPr lang="en-US" sz="1200">
                <a:latin typeface="Arial" charset="0"/>
                <a:ea typeface="ＭＳ Ｐゴシック" pitchFamily="34" charset="-128"/>
              </a:rPr>
              <a:pPr algn="r"/>
              <a:t>23</a:t>
            </a:fld>
            <a:endParaRPr lang="en-US" sz="120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5282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8C841-B9CF-4D29-8683-C4F33C6DE77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6563" y="595313"/>
            <a:ext cx="6076950" cy="3419475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360863"/>
            <a:ext cx="5106988" cy="4205287"/>
          </a:xfrm>
          <a:noFill/>
          <a:ln/>
        </p:spPr>
        <p:txBody>
          <a:bodyPr lIns="95057" tIns="47528" rIns="95057" bIns="47528"/>
          <a:lstStyle/>
          <a:p>
            <a:pPr eaLnBrk="1" hangingPunct="1"/>
            <a:r>
              <a:rPr lang="en-US"/>
              <a:t>Photo is of an Intel Conroe (Core 2 Duo Desktop processor).  Photo taken from Intel web site.</a:t>
            </a:r>
          </a:p>
        </p:txBody>
      </p:sp>
    </p:spTree>
    <p:extLst>
      <p:ext uri="{BB962C8B-B14F-4D97-AF65-F5344CB8AC3E}">
        <p14:creationId xmlns:p14="http://schemas.microsoft.com/office/powerpoint/2010/main" val="3559874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E6831E-FAA3-4ECB-8D8C-0D6DE26E097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146800" cy="3457575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98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2FB9B-7C29-4093-8039-64A520693A4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146800" cy="3457575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35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2FB9B-7C29-4093-8039-64A520693A4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146800" cy="3457575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14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A2CE6-3CEE-47AA-95B9-E6FAF564F6D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146800" cy="345757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75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D54289-DEAE-48F2-94D2-FD323D5F7DE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146800" cy="3457575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75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127D6-5620-436F-ACB5-0B892B028479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871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2FB9B-7C29-4093-8039-64A520693A4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146800" cy="3457575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6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    H.Corporaal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8B51D-E896-4703-9053-BBC045F87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114046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11404600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    H.Corporaal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80175-9699-4BBE-9FAB-57FE2DBF8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    H.Corporaal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B663F-C36C-4B40-AA18-DEB530C0A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524000"/>
            <a:ext cx="5130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524000"/>
            <a:ext cx="5130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    H.Corporaal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76074-5F4F-4F2A-A539-4D61854B0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    H.Corporaal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89BEB-D9AF-400D-98BF-3532899A8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    H.Corporaal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4336B-20D1-45C1-B051-DBFD0EF58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    H.Corporaal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C4096-C362-459B-A513-CC774C73A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    H.Corporaal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EB09D-C4D2-4CBE-8B84-007E9D896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1145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1145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r>
              <a:rPr lang="en-US"/>
              <a:t>ECA    H.Corporaal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29400"/>
            <a:ext cx="3860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fld id="{3A707483-96AA-413C-AED4-DFE821525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ve"/>
          <p:cNvPicPr>
            <a:picLocks noChangeAspect="1" noChangeArrowheads="1"/>
          </p:cNvPicPr>
          <p:nvPr/>
        </p:nvPicPr>
        <p:blipFill>
          <a:blip r:embed="rId3" cstate="print">
            <a:lum bright="70000" contrast="-60000"/>
          </a:blip>
          <a:srcRect/>
          <a:stretch>
            <a:fillRect/>
          </a:stretch>
        </p:blipFill>
        <p:spPr bwMode="auto">
          <a:xfrm>
            <a:off x="0" y="-148393"/>
            <a:ext cx="12192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905000"/>
            <a:ext cx="10363200" cy="14700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Embedded Computer Architecture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5SIA0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 sz="5400">
                <a:solidFill>
                  <a:schemeClr val="accent2"/>
                </a:solidFill>
              </a:rPr>
              <a:t>Overview + Guidelines</a:t>
            </a:r>
            <a:br>
              <a:rPr lang="en-US" dirty="0"/>
            </a:b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733800"/>
            <a:ext cx="8534400" cy="1752600"/>
          </a:xfrm>
        </p:spPr>
        <p:txBody>
          <a:bodyPr/>
          <a:lstStyle/>
          <a:p>
            <a:r>
              <a:rPr lang="en-US" dirty="0" err="1"/>
              <a:t>Henk</a:t>
            </a:r>
            <a:r>
              <a:rPr lang="en-US" dirty="0"/>
              <a:t> </a:t>
            </a:r>
            <a:r>
              <a:rPr lang="en-US" dirty="0" err="1"/>
              <a:t>Corporaal</a:t>
            </a:r>
            <a:endParaRPr lang="en-US" dirty="0"/>
          </a:p>
          <a:p>
            <a:r>
              <a:rPr lang="en-US" dirty="0"/>
              <a:t>www.ics.ele.tue.nl/~heco/courses/ECA</a:t>
            </a:r>
          </a:p>
          <a:p>
            <a:r>
              <a:rPr lang="en-US" dirty="0"/>
              <a:t>h.corporaal@tue.nl</a:t>
            </a:r>
          </a:p>
          <a:p>
            <a:r>
              <a:rPr lang="en-US" dirty="0" err="1"/>
              <a:t>TUEindhoven</a:t>
            </a:r>
            <a:endParaRPr lang="en-US" dirty="0"/>
          </a:p>
          <a:p>
            <a:r>
              <a:rPr lang="en-US"/>
              <a:t>2020-2021</a:t>
            </a:r>
            <a:endParaRPr lang="en-US" dirty="0"/>
          </a:p>
        </p:txBody>
      </p:sp>
      <p:pic>
        <p:nvPicPr>
          <p:cNvPr id="4" name="Picture 2" descr="Front 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72700" y="4291965"/>
            <a:ext cx="1752600" cy="2272905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CCDB6D-50D7-4720-93F9-C6DE18A868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180" y="840440"/>
            <a:ext cx="2275911" cy="28046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2"/>
          <p:cNvSpPr txBox="1"/>
          <p:nvPr/>
        </p:nvSpPr>
        <p:spPr>
          <a:xfrm>
            <a:off x="1981173" y="1605034"/>
            <a:ext cx="8228763" cy="494790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90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" name="Picture 48"/>
          <p:cNvPicPr/>
          <p:nvPr/>
        </p:nvPicPr>
        <p:blipFill>
          <a:blip r:embed="rId2"/>
          <a:stretch/>
        </p:blipFill>
        <p:spPr>
          <a:xfrm>
            <a:off x="7081248" y="2409983"/>
            <a:ext cx="2823688" cy="1737579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job: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0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Modify the architecture to:</a:t>
            </a: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54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Reduce energy</a:t>
            </a: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54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Reduce area</a:t>
            </a: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54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Improve performance</a:t>
            </a:r>
          </a:p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0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Modify the algorithm</a:t>
            </a: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54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Code optimizations</a:t>
            </a: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54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Modify code to use architecture configuration</a:t>
            </a: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54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 </a:t>
            </a:r>
          </a:p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0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Enjoy!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94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 2: </a:t>
            </a:r>
            <a:r>
              <a:rPr lang="en-US" dirty="0"/>
              <a:t>GPU - SIMD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    H.Corporaal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26" name="Picture 2" descr="nvidia-pascal-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6933488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1295400"/>
            <a:ext cx="44262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NVIDIA's PASCAL architecture</a:t>
            </a:r>
          </a:p>
          <a:p>
            <a:pPr marL="342900" indent="-342900">
              <a:buFontTx/>
              <a:buChar char="-"/>
            </a:pPr>
            <a:endParaRPr lang="en-US"/>
          </a:p>
          <a:p>
            <a:r>
              <a:rPr lang="en-US"/>
              <a:t>The NVIDIA work hourse:</a:t>
            </a:r>
          </a:p>
          <a:p>
            <a:pPr marL="342900" indent="-342900">
              <a:buFontTx/>
              <a:buChar char="-"/>
            </a:pPr>
            <a:r>
              <a:rPr lang="en-US">
                <a:solidFill>
                  <a:srgbClr val="0000FF"/>
                </a:solidFill>
              </a:rPr>
              <a:t>Streaming multiprocessor </a:t>
            </a:r>
            <a:r>
              <a:rPr lang="en-US"/>
              <a:t>(SM)</a:t>
            </a:r>
            <a:endParaRPr lang="en-US" dirty="0"/>
          </a:p>
          <a:p>
            <a:pPr marL="342900" indent="-342900">
              <a:buFontTx/>
              <a:buChar char="-"/>
            </a:pPr>
            <a:r>
              <a:rPr lang="en-US"/>
              <a:t>Many function units (FUs)</a:t>
            </a:r>
          </a:p>
          <a:p>
            <a:pPr marL="342900" indent="-342900">
              <a:buFontTx/>
              <a:buChar char="-"/>
            </a:pPr>
            <a:r>
              <a:rPr lang="en-US"/>
              <a:t>supports FP16</a:t>
            </a:r>
            <a:r>
              <a:rPr lang="en-US" dirty="0"/>
              <a:t>, 32 &amp; 64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05687B-A6CB-4EBF-9566-5E017C0ED3B4}"/>
              </a:ext>
            </a:extLst>
          </p:cNvPr>
          <p:cNvSpPr txBox="1"/>
          <p:nvPr/>
        </p:nvSpPr>
        <p:spPr>
          <a:xfrm>
            <a:off x="7428907" y="1084060"/>
            <a:ext cx="2438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One PASCAL SM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9204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GPU trends, till 2016 </a:t>
            </a:r>
            <a:r>
              <a:rPr lang="en-US" dirty="0"/>
              <a:t>(NVIDIA)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    H.Corporaal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89BEB-D9AF-400D-98BF-3532899A83F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074" name="Picture 2" descr="https://www.nextplatform.com/wp-content/uploads/2016/04/nvidia-tesla-gpu-capabilities-t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8" y="1213539"/>
            <a:ext cx="9525002" cy="493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4200" y="6354692"/>
            <a:ext cx="7934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see: https://www.nextplatform.com/2016/04/19/drilling-nvidias-pascal-gpu/</a:t>
            </a:r>
          </a:p>
        </p:txBody>
      </p:sp>
    </p:spTree>
    <p:extLst>
      <p:ext uri="{BB962C8B-B14F-4D97-AF65-F5344CB8AC3E}">
        <p14:creationId xmlns:p14="http://schemas.microsoft.com/office/powerpoint/2010/main" val="1296060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228600"/>
            <a:ext cx="11455400" cy="685800"/>
          </a:xfrm>
        </p:spPr>
        <p:txBody>
          <a:bodyPr/>
          <a:lstStyle/>
          <a:p>
            <a:r>
              <a:rPr lang="en-US"/>
              <a:t>NVIDIA </a:t>
            </a:r>
            <a:r>
              <a:rPr lang="en-US" dirty="0"/>
              <a:t>Volta V100  (GTC May 2017)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en-US"/>
              <a:t>(</a:t>
            </a:r>
            <a:fld id="{81D77DC9-55CC-4102-BE2B-4C0E7C55BC7F}" type="slidenum">
              <a:rPr lang="en-GB" altLang="en-US" smtClean="0"/>
              <a:pPr/>
              <a:t>13</a:t>
            </a:fld>
            <a:r>
              <a:rPr lang="en-GB" altLang="en-US"/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838200"/>
            <a:ext cx="8610600" cy="48975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3505200"/>
            <a:ext cx="94347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up to 80 cores,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5120 PEs (FP32),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815 mm</a:t>
            </a:r>
            <a:r>
              <a:rPr lang="en-US" sz="2800" baseline="30000" dirty="0"/>
              <a:t>2</a:t>
            </a:r>
            <a:r>
              <a:rPr lang="en-US" sz="2800" dirty="0"/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21.1 </a:t>
            </a:r>
            <a:r>
              <a:rPr lang="en-US" sz="2800" dirty="0" err="1"/>
              <a:t>Btransistors</a:t>
            </a:r>
            <a:r>
              <a:rPr lang="en-US" sz="2800" dirty="0"/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12 nm, </a:t>
            </a:r>
            <a:r>
              <a:rPr lang="en-US" sz="2800" dirty="0">
                <a:solidFill>
                  <a:srgbClr val="0000FF"/>
                </a:solidFill>
              </a:rPr>
              <a:t>300 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20 MB register space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peak performance: </a:t>
            </a:r>
            <a:r>
              <a:rPr lang="en-US" sz="2800" dirty="0">
                <a:solidFill>
                  <a:srgbClr val="0000FF"/>
                </a:solidFill>
              </a:rPr>
              <a:t>120 </a:t>
            </a:r>
            <a:r>
              <a:rPr lang="en-US" sz="2800" dirty="0" err="1">
                <a:solidFill>
                  <a:srgbClr val="0000FF"/>
                </a:solidFill>
              </a:rPr>
              <a:t>TFlops</a:t>
            </a:r>
            <a:r>
              <a:rPr lang="en-US" sz="2800" dirty="0">
                <a:solidFill>
                  <a:srgbClr val="0000FF"/>
                </a:solidFill>
              </a:rPr>
              <a:t>/s </a:t>
            </a:r>
            <a:r>
              <a:rPr lang="en-US" sz="2800" dirty="0"/>
              <a:t>(FP16) =&gt; </a:t>
            </a:r>
            <a:r>
              <a:rPr lang="en-US" sz="2800" dirty="0">
                <a:solidFill>
                  <a:srgbClr val="0000FF"/>
                </a:solidFill>
              </a:rPr>
              <a:t>2.5 </a:t>
            </a:r>
            <a:r>
              <a:rPr lang="en-US" sz="2800" dirty="0" err="1">
                <a:solidFill>
                  <a:srgbClr val="0000FF"/>
                </a:solidFill>
              </a:rPr>
              <a:t>pJ</a:t>
            </a:r>
            <a:r>
              <a:rPr lang="en-US" sz="2800" dirty="0">
                <a:solidFill>
                  <a:srgbClr val="0000FF"/>
                </a:solidFill>
              </a:rPr>
              <a:t>/op</a:t>
            </a:r>
          </a:p>
        </p:txBody>
      </p:sp>
    </p:spTree>
    <p:extLst>
      <p:ext uri="{BB962C8B-B14F-4D97-AF65-F5344CB8AC3E}">
        <p14:creationId xmlns:p14="http://schemas.microsoft.com/office/powerpoint/2010/main" val="224205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SM core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Units:</a:t>
            </a:r>
          </a:p>
          <a:p>
            <a:pPr lvl="1"/>
            <a:r>
              <a:rPr lang="en-US" dirty="0"/>
              <a:t>8 tensor cores/SM</a:t>
            </a:r>
          </a:p>
          <a:p>
            <a:pPr lvl="1"/>
            <a:r>
              <a:rPr lang="en-US" dirty="0"/>
              <a:t>64 </a:t>
            </a:r>
            <a:r>
              <a:rPr lang="en-US" dirty="0" err="1"/>
              <a:t>Int</a:t>
            </a:r>
            <a:r>
              <a:rPr lang="en-US" dirty="0"/>
              <a:t> units</a:t>
            </a:r>
          </a:p>
          <a:p>
            <a:pPr lvl="1"/>
            <a:r>
              <a:rPr lang="en-US" dirty="0"/>
              <a:t>64 FP32</a:t>
            </a:r>
          </a:p>
          <a:p>
            <a:pPr lvl="1"/>
            <a:r>
              <a:rPr lang="en-US" dirty="0"/>
              <a:t>32 FP64</a:t>
            </a:r>
          </a:p>
          <a:p>
            <a:pPr lvl="1"/>
            <a:r>
              <a:rPr lang="en-US" dirty="0"/>
              <a:t>32 </a:t>
            </a:r>
            <a:r>
              <a:rPr lang="en-US" dirty="0" err="1"/>
              <a:t>Ld</a:t>
            </a:r>
            <a:r>
              <a:rPr lang="en-US" dirty="0"/>
              <a:t>/St</a:t>
            </a:r>
          </a:p>
          <a:p>
            <a:pPr lvl="1"/>
            <a:r>
              <a:rPr lang="en-US" dirty="0"/>
              <a:t>4 SFUs</a:t>
            </a:r>
          </a:p>
          <a:p>
            <a:r>
              <a:rPr lang="en-US" dirty="0"/>
              <a:t>128 kB L1 Data $</a:t>
            </a:r>
          </a:p>
          <a:p>
            <a:r>
              <a:rPr lang="en-US" dirty="0"/>
              <a:t>4 warp schedulers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HC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en-US"/>
              <a:t>(</a:t>
            </a:r>
            <a:fld id="{FEADE9A5-CBD0-4101-B2E1-10F462ACA176}" type="slidenum">
              <a:rPr lang="en-GB" altLang="en-US" smtClean="0"/>
              <a:pPr/>
              <a:t>14</a:t>
            </a:fld>
            <a:r>
              <a:rPr lang="en-GB" altLang="en-US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647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17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core operation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HC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en-US"/>
              <a:t>(</a:t>
            </a:r>
            <a:fld id="{81D77DC9-55CC-4102-BE2B-4C0E7C55BC7F}" type="slidenum">
              <a:rPr lang="en-GB" altLang="en-US" smtClean="0"/>
              <a:pPr/>
              <a:t>15</a:t>
            </a:fld>
            <a:r>
              <a:rPr lang="en-GB" altLang="en-US"/>
              <a:t>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066800"/>
            <a:ext cx="9677400" cy="1295400"/>
          </a:xfrm>
        </p:spPr>
        <p:txBody>
          <a:bodyPr/>
          <a:lstStyle/>
          <a:p>
            <a:r>
              <a:rPr lang="en-US" dirty="0"/>
              <a:t>D = </a:t>
            </a:r>
            <a:r>
              <a:rPr lang="en-US" dirty="0" err="1"/>
              <a:t>AxB</a:t>
            </a:r>
            <a:r>
              <a:rPr lang="en-US" dirty="0"/>
              <a:t> + C, all 4x4 matrices</a:t>
            </a:r>
          </a:p>
          <a:p>
            <a:r>
              <a:rPr lang="en-US" dirty="0"/>
              <a:t>64 floating point MAC operations per clock cycle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438401"/>
            <a:ext cx="8610600" cy="21358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4483794"/>
            <a:ext cx="6315075" cy="237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02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NVIDIA Turing, introduced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11811000" cy="5181600"/>
          </a:xfrm>
        </p:spPr>
        <p:txBody>
          <a:bodyPr/>
          <a:lstStyle/>
          <a:p>
            <a:r>
              <a:rPr lang="en-US"/>
              <a:t>72 SMs (Streaming Multiprocessors = SIMD units), high-end TU102</a:t>
            </a:r>
          </a:p>
          <a:p>
            <a:r>
              <a:rPr lang="en-US"/>
              <a:t>Each SM:</a:t>
            </a:r>
          </a:p>
          <a:p>
            <a:pPr lvl="1"/>
            <a:r>
              <a:rPr lang="en-US"/>
              <a:t>64 PEs (CUDA cores) =&gt; total of 4608 PEs</a:t>
            </a:r>
          </a:p>
          <a:p>
            <a:pPr lvl="1"/>
            <a:r>
              <a:rPr lang="en-US"/>
              <a:t>8 Tensor cores =&gt; total of 572 Tensor cores</a:t>
            </a:r>
          </a:p>
          <a:p>
            <a:pPr lvl="1"/>
            <a:r>
              <a:rPr lang="en-US"/>
              <a:t>256 KB register file</a:t>
            </a:r>
          </a:p>
          <a:p>
            <a:pPr lvl="1"/>
            <a:r>
              <a:rPr lang="en-US"/>
              <a:t>4 texture units</a:t>
            </a:r>
          </a:p>
          <a:p>
            <a:pPr lvl="1"/>
            <a:r>
              <a:rPr lang="en-US"/>
              <a:t>96 KB L1 cache/shared memory</a:t>
            </a:r>
          </a:p>
          <a:p>
            <a:r>
              <a:rPr lang="en-US"/>
              <a:t>L2: 6 MByte</a:t>
            </a:r>
          </a:p>
          <a:p>
            <a:r>
              <a:rPr lang="en-US"/>
              <a:t>384-bit 7 GHz GDDR6 external memory interface</a:t>
            </a:r>
          </a:p>
          <a:p>
            <a:r>
              <a:rPr lang="en-US">
                <a:solidFill>
                  <a:srgbClr val="0000FF"/>
                </a:solidFill>
              </a:rPr>
              <a:t>Cost?  die area = 754 mm^2, 18.6 billion transistors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    H.Corporaal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5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 3: Processor design space explorations</a:t>
            </a:r>
            <a:endParaRPr lang="en-US" dirty="0"/>
          </a:p>
        </p:txBody>
      </p:sp>
      <p:pic>
        <p:nvPicPr>
          <p:cNvPr id="3078" name="Picture 6" descr="Afbeeldingsresultaat voor multi co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r="10383"/>
          <a:stretch/>
        </p:blipFill>
        <p:spPr bwMode="auto">
          <a:xfrm>
            <a:off x="5867400" y="2053732"/>
            <a:ext cx="5257800" cy="318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19909"/>
            <a:ext cx="4197532" cy="44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1447800"/>
            <a:ext cx="4038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2"/>
                </a:solidFill>
              </a:rPr>
              <a:t>Using GEM5 simulator</a:t>
            </a:r>
          </a:p>
        </p:txBody>
      </p:sp>
    </p:spTree>
    <p:extLst>
      <p:ext uri="{BB962C8B-B14F-4D97-AF65-F5344CB8AC3E}">
        <p14:creationId xmlns:p14="http://schemas.microsoft.com/office/powerpoint/2010/main" val="191024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objectives?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To get </a:t>
            </a:r>
            <a:r>
              <a:rPr lang="en-US" sz="2800" dirty="0">
                <a:solidFill>
                  <a:srgbClr val="FF0000"/>
                </a:solidFill>
              </a:rPr>
              <a:t>familiar</a:t>
            </a:r>
            <a:r>
              <a:rPr lang="en-US" sz="2800" dirty="0"/>
              <a:t> </a:t>
            </a:r>
            <a:r>
              <a:rPr lang="en-US" sz="2800"/>
              <a:t>with </a:t>
            </a:r>
            <a:r>
              <a:rPr lang="en-US" sz="2800">
                <a:solidFill>
                  <a:srgbClr val="FF0000"/>
                </a:solidFill>
              </a:rPr>
              <a:t>advanced processor architectures </a:t>
            </a:r>
            <a:r>
              <a:rPr lang="en-US" sz="2800" dirty="0"/>
              <a:t>and their programming models</a:t>
            </a:r>
          </a:p>
          <a:p>
            <a:r>
              <a:rPr lang="en-US" sz="2800" dirty="0"/>
              <a:t>To look at different </a:t>
            </a:r>
            <a:r>
              <a:rPr lang="en-US" sz="2800" dirty="0">
                <a:solidFill>
                  <a:srgbClr val="FF0000"/>
                </a:solidFill>
              </a:rPr>
              <a:t>configurations</a:t>
            </a:r>
            <a:r>
              <a:rPr lang="en-US" sz="2800"/>
              <a:t>, </a:t>
            </a:r>
            <a:r>
              <a:rPr lang="en-US" sz="2800">
                <a:solidFill>
                  <a:srgbClr val="FF0000"/>
                </a:solidFill>
              </a:rPr>
              <a:t>cache levels and sizes, etc</a:t>
            </a:r>
            <a:r>
              <a:rPr lang="en-US" sz="2800"/>
              <a:t>. </a:t>
            </a:r>
            <a:endParaRPr lang="en-US" sz="2800" dirty="0"/>
          </a:p>
          <a:p>
            <a:r>
              <a:rPr lang="en-US" sz="2800" dirty="0"/>
              <a:t>Finally to </a:t>
            </a:r>
            <a:r>
              <a:rPr lang="en-US" sz="2800" dirty="0">
                <a:solidFill>
                  <a:srgbClr val="FF0000"/>
                </a:solidFill>
              </a:rPr>
              <a:t>optimize</a:t>
            </a:r>
            <a:r>
              <a:rPr lang="en-US" sz="2800" dirty="0"/>
              <a:t> the Energy-Delay-Area-Product (</a:t>
            </a:r>
            <a:r>
              <a:rPr lang="en-US" sz="2800" dirty="0">
                <a:solidFill>
                  <a:srgbClr val="0000FF"/>
                </a:solidFill>
              </a:rPr>
              <a:t>EDAP</a:t>
            </a:r>
            <a:r>
              <a:rPr lang="en-US" sz="2800" dirty="0"/>
              <a:t>) of the system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952" y="3429000"/>
            <a:ext cx="5425848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30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you will learn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to use the </a:t>
            </a:r>
            <a:r>
              <a:rPr lang="en-US" sz="2800" dirty="0">
                <a:solidFill>
                  <a:srgbClr val="FF0000"/>
                </a:solidFill>
              </a:rPr>
              <a:t>GEM5</a:t>
            </a:r>
            <a:r>
              <a:rPr lang="en-US" sz="2800" dirty="0"/>
              <a:t> as </a:t>
            </a:r>
            <a:r>
              <a:rPr lang="en-US" sz="2800" dirty="0">
                <a:solidFill>
                  <a:srgbClr val="0000FF"/>
                </a:solidFill>
              </a:rPr>
              <a:t>cycle accurate simulator </a:t>
            </a:r>
            <a:r>
              <a:rPr lang="en-US" sz="2800" dirty="0"/>
              <a:t>to run applications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The impacts of different </a:t>
            </a:r>
            <a:r>
              <a:rPr lang="en-US" sz="2800" dirty="0">
                <a:solidFill>
                  <a:srgbClr val="FF0000"/>
                </a:solidFill>
              </a:rPr>
              <a:t>architectural parameters </a:t>
            </a:r>
            <a:r>
              <a:rPr lang="en-US" sz="2800" dirty="0"/>
              <a:t>on performance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The size of different levels of caches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Cache Associativity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Applying </a:t>
            </a:r>
            <a:r>
              <a:rPr lang="en-US" sz="2800" dirty="0">
                <a:solidFill>
                  <a:srgbClr val="FF0000"/>
                </a:solidFill>
              </a:rPr>
              <a:t>loop transformation </a:t>
            </a:r>
            <a:r>
              <a:rPr lang="en-US" sz="2800" dirty="0"/>
              <a:t>techniques to optimize the memory accesses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Applying the </a:t>
            </a:r>
            <a:r>
              <a:rPr lang="en-US" sz="2800" dirty="0">
                <a:solidFill>
                  <a:srgbClr val="FF0000"/>
                </a:solidFill>
              </a:rPr>
              <a:t>application partitioning </a:t>
            </a:r>
            <a:r>
              <a:rPr lang="en-US" sz="2800" dirty="0"/>
              <a:t>technique for task level parallelism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Using </a:t>
            </a:r>
            <a:r>
              <a:rPr lang="en-US" sz="2800" dirty="0" err="1">
                <a:solidFill>
                  <a:srgbClr val="FF0000"/>
                </a:solidFill>
              </a:rPr>
              <a:t>McPAT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for power and area estimation</a:t>
            </a:r>
          </a:p>
        </p:txBody>
      </p:sp>
    </p:spTree>
    <p:extLst>
      <p:ext uri="{BB962C8B-B14F-4D97-AF65-F5344CB8AC3E}">
        <p14:creationId xmlns:p14="http://schemas.microsoft.com/office/powerpoint/2010/main" val="881372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ECA summary</a:t>
            </a:r>
          </a:p>
        </p:txBody>
      </p:sp>
      <p:sp>
        <p:nvSpPr>
          <p:cNvPr id="307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ECA    H.Corporaal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02A3-0209-45E0-BAFD-33C3D81AEBC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2971800" y="1484313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8" name="Group 4"/>
          <p:cNvGrpSpPr>
            <a:grpSpLocks/>
          </p:cNvGrpSpPr>
          <p:nvPr/>
        </p:nvGrpSpPr>
        <p:grpSpPr bwMode="auto">
          <a:xfrm>
            <a:off x="1981200" y="1560514"/>
            <a:ext cx="1720850" cy="1428749"/>
            <a:chOff x="288" y="983"/>
            <a:chExt cx="1084" cy="900"/>
          </a:xfrm>
        </p:grpSpPr>
        <p:sp>
          <p:nvSpPr>
            <p:cNvPr id="3256" name="Line 5"/>
            <p:cNvSpPr>
              <a:spLocks noChangeShapeType="1"/>
            </p:cNvSpPr>
            <p:nvPr/>
          </p:nvSpPr>
          <p:spPr bwMode="auto">
            <a:xfrm flipV="1">
              <a:off x="816" y="983"/>
              <a:ext cx="83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7" name="Text Box 6"/>
            <p:cNvSpPr txBox="1">
              <a:spLocks noChangeArrowheads="1"/>
            </p:cNvSpPr>
            <p:nvPr/>
          </p:nvSpPr>
          <p:spPr bwMode="auto">
            <a:xfrm>
              <a:off x="288" y="1127"/>
              <a:ext cx="1084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800" dirty="0">
                  <a:latin typeface="Arial" charset="0"/>
                </a:rPr>
                <a:t>The </a:t>
              </a:r>
              <a:r>
                <a:rPr lang="en-US" sz="1800" dirty="0" err="1">
                  <a:latin typeface="Arial" charset="0"/>
                </a:rPr>
                <a:t>miniMIPS</a:t>
              </a:r>
              <a:r>
                <a:rPr lang="en-US" sz="1800" dirty="0">
                  <a:latin typeface="Arial" charset="0"/>
                </a:rPr>
                <a:t> processor some of you built</a:t>
              </a:r>
            </a:p>
          </p:txBody>
        </p:sp>
      </p:grp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124200"/>
            <a:ext cx="43434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800601" y="1828801"/>
            <a:ext cx="2443163" cy="1089025"/>
            <a:chOff x="3212" y="1016"/>
            <a:chExt cx="1296" cy="686"/>
          </a:xfrm>
        </p:grpSpPr>
        <p:sp>
          <p:nvSpPr>
            <p:cNvPr id="3254" name="Line 10"/>
            <p:cNvSpPr>
              <a:spLocks noChangeShapeType="1"/>
            </p:cNvSpPr>
            <p:nvPr/>
          </p:nvSpPr>
          <p:spPr bwMode="auto">
            <a:xfrm flipH="1">
              <a:off x="3212" y="1583"/>
              <a:ext cx="177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5" name="Text Box 11"/>
            <p:cNvSpPr txBox="1">
              <a:spLocks noChangeArrowheads="1"/>
            </p:cNvSpPr>
            <p:nvPr/>
          </p:nvSpPr>
          <p:spPr bwMode="auto">
            <a:xfrm>
              <a:off x="3404" y="1016"/>
              <a:ext cx="1104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800" dirty="0">
                  <a:latin typeface="Arial" charset="0"/>
                </a:rPr>
                <a:t>What you’ll understand after taking 5SIA0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620000" y="2514600"/>
            <a:ext cx="2819400" cy="3309938"/>
            <a:chOff x="4080" y="1584"/>
            <a:chExt cx="1536" cy="1991"/>
          </a:xfrm>
        </p:grpSpPr>
        <p:grpSp>
          <p:nvGrpSpPr>
            <p:cNvPr id="3082" name="Group 13"/>
            <p:cNvGrpSpPr>
              <a:grpSpLocks/>
            </p:cNvGrpSpPr>
            <p:nvPr/>
          </p:nvGrpSpPr>
          <p:grpSpPr bwMode="auto">
            <a:xfrm>
              <a:off x="4272" y="1584"/>
              <a:ext cx="1106" cy="1296"/>
              <a:chOff x="4212" y="1824"/>
              <a:chExt cx="1106" cy="1296"/>
            </a:xfrm>
          </p:grpSpPr>
          <p:sp>
            <p:nvSpPr>
              <p:cNvPr id="3086" name="Rectangle 14"/>
              <p:cNvSpPr>
                <a:spLocks noChangeArrowheads="1"/>
              </p:cNvSpPr>
              <p:nvPr/>
            </p:nvSpPr>
            <p:spPr bwMode="auto">
              <a:xfrm>
                <a:off x="4225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" name="Rectangle 15"/>
              <p:cNvSpPr>
                <a:spLocks noChangeArrowheads="1"/>
              </p:cNvSpPr>
              <p:nvPr/>
            </p:nvSpPr>
            <p:spPr bwMode="auto">
              <a:xfrm>
                <a:off x="4320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" name="Rectangle 16"/>
              <p:cNvSpPr>
                <a:spLocks noChangeArrowheads="1"/>
              </p:cNvSpPr>
              <p:nvPr/>
            </p:nvSpPr>
            <p:spPr bwMode="auto">
              <a:xfrm>
                <a:off x="4415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" name="Rectangle 17"/>
              <p:cNvSpPr>
                <a:spLocks noChangeArrowheads="1"/>
              </p:cNvSpPr>
              <p:nvPr/>
            </p:nvSpPr>
            <p:spPr bwMode="auto">
              <a:xfrm>
                <a:off x="4510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" name="Rectangle 18"/>
              <p:cNvSpPr>
                <a:spLocks noChangeArrowheads="1"/>
              </p:cNvSpPr>
              <p:nvPr/>
            </p:nvSpPr>
            <p:spPr bwMode="auto">
              <a:xfrm>
                <a:off x="4605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" name="Rectangle 19"/>
              <p:cNvSpPr>
                <a:spLocks noChangeArrowheads="1"/>
              </p:cNvSpPr>
              <p:nvPr/>
            </p:nvSpPr>
            <p:spPr bwMode="auto">
              <a:xfrm>
                <a:off x="4700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" name="Rectangle 20"/>
              <p:cNvSpPr>
                <a:spLocks noChangeArrowheads="1"/>
              </p:cNvSpPr>
              <p:nvPr/>
            </p:nvSpPr>
            <p:spPr bwMode="auto">
              <a:xfrm>
                <a:off x="4795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/>
            </p:nvSpPr>
            <p:spPr bwMode="auto">
              <a:xfrm>
                <a:off x="4890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" name="Rectangle 22"/>
              <p:cNvSpPr>
                <a:spLocks noChangeArrowheads="1"/>
              </p:cNvSpPr>
              <p:nvPr/>
            </p:nvSpPr>
            <p:spPr bwMode="auto">
              <a:xfrm>
                <a:off x="4985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" name="Rectangle 23"/>
              <p:cNvSpPr>
                <a:spLocks noChangeArrowheads="1"/>
              </p:cNvSpPr>
              <p:nvPr/>
            </p:nvSpPr>
            <p:spPr bwMode="auto">
              <a:xfrm>
                <a:off x="5080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" name="Rectangle 24"/>
              <p:cNvSpPr>
                <a:spLocks noChangeArrowheads="1"/>
              </p:cNvSpPr>
              <p:nvPr/>
            </p:nvSpPr>
            <p:spPr bwMode="auto">
              <a:xfrm>
                <a:off x="5175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" name="Rectangle 25"/>
              <p:cNvSpPr>
                <a:spLocks noChangeArrowheads="1"/>
              </p:cNvSpPr>
              <p:nvPr/>
            </p:nvSpPr>
            <p:spPr bwMode="auto">
              <a:xfrm>
                <a:off x="5270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" name="Rectangle 26"/>
              <p:cNvSpPr>
                <a:spLocks noChangeArrowheads="1"/>
              </p:cNvSpPr>
              <p:nvPr/>
            </p:nvSpPr>
            <p:spPr bwMode="auto">
              <a:xfrm>
                <a:off x="4224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" name="Rectangle 27"/>
              <p:cNvSpPr>
                <a:spLocks noChangeArrowheads="1"/>
              </p:cNvSpPr>
              <p:nvPr/>
            </p:nvSpPr>
            <p:spPr bwMode="auto">
              <a:xfrm>
                <a:off x="4319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" name="Rectangle 28"/>
              <p:cNvSpPr>
                <a:spLocks noChangeArrowheads="1"/>
              </p:cNvSpPr>
              <p:nvPr/>
            </p:nvSpPr>
            <p:spPr bwMode="auto">
              <a:xfrm>
                <a:off x="4414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" name="Rectangle 29"/>
              <p:cNvSpPr>
                <a:spLocks noChangeArrowheads="1"/>
              </p:cNvSpPr>
              <p:nvPr/>
            </p:nvSpPr>
            <p:spPr bwMode="auto">
              <a:xfrm>
                <a:off x="4509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" name="Rectangle 30"/>
              <p:cNvSpPr>
                <a:spLocks noChangeArrowheads="1"/>
              </p:cNvSpPr>
              <p:nvPr/>
            </p:nvSpPr>
            <p:spPr bwMode="auto">
              <a:xfrm>
                <a:off x="4604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" name="Rectangle 31"/>
              <p:cNvSpPr>
                <a:spLocks noChangeArrowheads="1"/>
              </p:cNvSpPr>
              <p:nvPr/>
            </p:nvSpPr>
            <p:spPr bwMode="auto">
              <a:xfrm>
                <a:off x="4699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" name="Rectangle 32"/>
              <p:cNvSpPr>
                <a:spLocks noChangeArrowheads="1"/>
              </p:cNvSpPr>
              <p:nvPr/>
            </p:nvSpPr>
            <p:spPr bwMode="auto">
              <a:xfrm>
                <a:off x="4794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" name="Rectangle 33"/>
              <p:cNvSpPr>
                <a:spLocks noChangeArrowheads="1"/>
              </p:cNvSpPr>
              <p:nvPr/>
            </p:nvSpPr>
            <p:spPr bwMode="auto">
              <a:xfrm>
                <a:off x="4889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" name="Rectangle 34"/>
              <p:cNvSpPr>
                <a:spLocks noChangeArrowheads="1"/>
              </p:cNvSpPr>
              <p:nvPr/>
            </p:nvSpPr>
            <p:spPr bwMode="auto">
              <a:xfrm>
                <a:off x="4984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" name="Rectangle 35"/>
              <p:cNvSpPr>
                <a:spLocks noChangeArrowheads="1"/>
              </p:cNvSpPr>
              <p:nvPr/>
            </p:nvSpPr>
            <p:spPr bwMode="auto">
              <a:xfrm>
                <a:off x="5079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8" name="Rectangle 36"/>
              <p:cNvSpPr>
                <a:spLocks noChangeArrowheads="1"/>
              </p:cNvSpPr>
              <p:nvPr/>
            </p:nvSpPr>
            <p:spPr bwMode="auto">
              <a:xfrm>
                <a:off x="5174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9" name="Rectangle 37"/>
              <p:cNvSpPr>
                <a:spLocks noChangeArrowheads="1"/>
              </p:cNvSpPr>
              <p:nvPr/>
            </p:nvSpPr>
            <p:spPr bwMode="auto">
              <a:xfrm>
                <a:off x="5269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0" name="Rectangle 38"/>
              <p:cNvSpPr>
                <a:spLocks noChangeArrowheads="1"/>
              </p:cNvSpPr>
              <p:nvPr/>
            </p:nvSpPr>
            <p:spPr bwMode="auto">
              <a:xfrm>
                <a:off x="4223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1" name="Rectangle 39"/>
              <p:cNvSpPr>
                <a:spLocks noChangeArrowheads="1"/>
              </p:cNvSpPr>
              <p:nvPr/>
            </p:nvSpPr>
            <p:spPr bwMode="auto">
              <a:xfrm>
                <a:off x="4318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2" name="Rectangle 40"/>
              <p:cNvSpPr>
                <a:spLocks noChangeArrowheads="1"/>
              </p:cNvSpPr>
              <p:nvPr/>
            </p:nvSpPr>
            <p:spPr bwMode="auto">
              <a:xfrm>
                <a:off x="4413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" name="Rectangle 41"/>
              <p:cNvSpPr>
                <a:spLocks noChangeArrowheads="1"/>
              </p:cNvSpPr>
              <p:nvPr/>
            </p:nvSpPr>
            <p:spPr bwMode="auto">
              <a:xfrm>
                <a:off x="4508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" name="Rectangle 42"/>
              <p:cNvSpPr>
                <a:spLocks noChangeArrowheads="1"/>
              </p:cNvSpPr>
              <p:nvPr/>
            </p:nvSpPr>
            <p:spPr bwMode="auto">
              <a:xfrm>
                <a:off x="4603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5" name="Rectangle 43"/>
              <p:cNvSpPr>
                <a:spLocks noChangeArrowheads="1"/>
              </p:cNvSpPr>
              <p:nvPr/>
            </p:nvSpPr>
            <p:spPr bwMode="auto">
              <a:xfrm>
                <a:off x="4698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6" name="Rectangle 44"/>
              <p:cNvSpPr>
                <a:spLocks noChangeArrowheads="1"/>
              </p:cNvSpPr>
              <p:nvPr/>
            </p:nvSpPr>
            <p:spPr bwMode="auto">
              <a:xfrm>
                <a:off x="4793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7" name="Rectangle 45"/>
              <p:cNvSpPr>
                <a:spLocks noChangeArrowheads="1"/>
              </p:cNvSpPr>
              <p:nvPr/>
            </p:nvSpPr>
            <p:spPr bwMode="auto">
              <a:xfrm>
                <a:off x="4888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8" name="Rectangle 46"/>
              <p:cNvSpPr>
                <a:spLocks noChangeArrowheads="1"/>
              </p:cNvSpPr>
              <p:nvPr/>
            </p:nvSpPr>
            <p:spPr bwMode="auto">
              <a:xfrm>
                <a:off x="4983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9" name="Rectangle 47"/>
              <p:cNvSpPr>
                <a:spLocks noChangeArrowheads="1"/>
              </p:cNvSpPr>
              <p:nvPr/>
            </p:nvSpPr>
            <p:spPr bwMode="auto">
              <a:xfrm>
                <a:off x="5078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0" name="Rectangle 48"/>
              <p:cNvSpPr>
                <a:spLocks noChangeArrowheads="1"/>
              </p:cNvSpPr>
              <p:nvPr/>
            </p:nvSpPr>
            <p:spPr bwMode="auto">
              <a:xfrm>
                <a:off x="5173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1" name="Rectangle 49"/>
              <p:cNvSpPr>
                <a:spLocks noChangeArrowheads="1"/>
              </p:cNvSpPr>
              <p:nvPr/>
            </p:nvSpPr>
            <p:spPr bwMode="auto">
              <a:xfrm>
                <a:off x="5268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2" name="Rectangle 50"/>
              <p:cNvSpPr>
                <a:spLocks noChangeArrowheads="1"/>
              </p:cNvSpPr>
              <p:nvPr/>
            </p:nvSpPr>
            <p:spPr bwMode="auto">
              <a:xfrm>
                <a:off x="4222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3" name="Rectangle 51"/>
              <p:cNvSpPr>
                <a:spLocks noChangeArrowheads="1"/>
              </p:cNvSpPr>
              <p:nvPr/>
            </p:nvSpPr>
            <p:spPr bwMode="auto">
              <a:xfrm>
                <a:off x="4317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" name="Rectangle 52"/>
              <p:cNvSpPr>
                <a:spLocks noChangeArrowheads="1"/>
              </p:cNvSpPr>
              <p:nvPr/>
            </p:nvSpPr>
            <p:spPr bwMode="auto">
              <a:xfrm>
                <a:off x="4412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" name="Rectangle 53"/>
              <p:cNvSpPr>
                <a:spLocks noChangeArrowheads="1"/>
              </p:cNvSpPr>
              <p:nvPr/>
            </p:nvSpPr>
            <p:spPr bwMode="auto">
              <a:xfrm>
                <a:off x="4507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" name="Rectangle 54"/>
              <p:cNvSpPr>
                <a:spLocks noChangeArrowheads="1"/>
              </p:cNvSpPr>
              <p:nvPr/>
            </p:nvSpPr>
            <p:spPr bwMode="auto">
              <a:xfrm>
                <a:off x="4602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" name="Rectangle 55"/>
              <p:cNvSpPr>
                <a:spLocks noChangeArrowheads="1"/>
              </p:cNvSpPr>
              <p:nvPr/>
            </p:nvSpPr>
            <p:spPr bwMode="auto">
              <a:xfrm>
                <a:off x="4697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" name="Rectangle 56"/>
              <p:cNvSpPr>
                <a:spLocks noChangeArrowheads="1"/>
              </p:cNvSpPr>
              <p:nvPr/>
            </p:nvSpPr>
            <p:spPr bwMode="auto">
              <a:xfrm>
                <a:off x="4792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" name="Rectangle 57"/>
              <p:cNvSpPr>
                <a:spLocks noChangeArrowheads="1"/>
              </p:cNvSpPr>
              <p:nvPr/>
            </p:nvSpPr>
            <p:spPr bwMode="auto">
              <a:xfrm>
                <a:off x="4887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0" name="Rectangle 58"/>
              <p:cNvSpPr>
                <a:spLocks noChangeArrowheads="1"/>
              </p:cNvSpPr>
              <p:nvPr/>
            </p:nvSpPr>
            <p:spPr bwMode="auto">
              <a:xfrm>
                <a:off x="4982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1" name="Rectangle 59"/>
              <p:cNvSpPr>
                <a:spLocks noChangeArrowheads="1"/>
              </p:cNvSpPr>
              <p:nvPr/>
            </p:nvSpPr>
            <p:spPr bwMode="auto">
              <a:xfrm>
                <a:off x="5077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2" name="Rectangle 60"/>
              <p:cNvSpPr>
                <a:spLocks noChangeArrowheads="1"/>
              </p:cNvSpPr>
              <p:nvPr/>
            </p:nvSpPr>
            <p:spPr bwMode="auto">
              <a:xfrm>
                <a:off x="5172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3" name="Rectangle 61"/>
              <p:cNvSpPr>
                <a:spLocks noChangeArrowheads="1"/>
              </p:cNvSpPr>
              <p:nvPr/>
            </p:nvSpPr>
            <p:spPr bwMode="auto">
              <a:xfrm>
                <a:off x="5267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4" name="Rectangle 62"/>
              <p:cNvSpPr>
                <a:spLocks noChangeArrowheads="1"/>
              </p:cNvSpPr>
              <p:nvPr/>
            </p:nvSpPr>
            <p:spPr bwMode="auto">
              <a:xfrm>
                <a:off x="4221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5" name="Rectangle 63"/>
              <p:cNvSpPr>
                <a:spLocks noChangeArrowheads="1"/>
              </p:cNvSpPr>
              <p:nvPr/>
            </p:nvSpPr>
            <p:spPr bwMode="auto">
              <a:xfrm>
                <a:off x="4316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6" name="Rectangle 64"/>
              <p:cNvSpPr>
                <a:spLocks noChangeArrowheads="1"/>
              </p:cNvSpPr>
              <p:nvPr/>
            </p:nvSpPr>
            <p:spPr bwMode="auto">
              <a:xfrm>
                <a:off x="4411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7" name="Rectangle 65"/>
              <p:cNvSpPr>
                <a:spLocks noChangeArrowheads="1"/>
              </p:cNvSpPr>
              <p:nvPr/>
            </p:nvSpPr>
            <p:spPr bwMode="auto">
              <a:xfrm>
                <a:off x="4506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8" name="Rectangle 66"/>
              <p:cNvSpPr>
                <a:spLocks noChangeArrowheads="1"/>
              </p:cNvSpPr>
              <p:nvPr/>
            </p:nvSpPr>
            <p:spPr bwMode="auto">
              <a:xfrm>
                <a:off x="4601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9" name="Rectangle 67"/>
              <p:cNvSpPr>
                <a:spLocks noChangeArrowheads="1"/>
              </p:cNvSpPr>
              <p:nvPr/>
            </p:nvSpPr>
            <p:spPr bwMode="auto">
              <a:xfrm>
                <a:off x="4696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0" name="Rectangle 68"/>
              <p:cNvSpPr>
                <a:spLocks noChangeArrowheads="1"/>
              </p:cNvSpPr>
              <p:nvPr/>
            </p:nvSpPr>
            <p:spPr bwMode="auto">
              <a:xfrm>
                <a:off x="4791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1" name="Rectangle 69"/>
              <p:cNvSpPr>
                <a:spLocks noChangeArrowheads="1"/>
              </p:cNvSpPr>
              <p:nvPr/>
            </p:nvSpPr>
            <p:spPr bwMode="auto">
              <a:xfrm>
                <a:off x="4886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2" name="Rectangle 70"/>
              <p:cNvSpPr>
                <a:spLocks noChangeArrowheads="1"/>
              </p:cNvSpPr>
              <p:nvPr/>
            </p:nvSpPr>
            <p:spPr bwMode="auto">
              <a:xfrm>
                <a:off x="4981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3" name="Rectangle 71"/>
              <p:cNvSpPr>
                <a:spLocks noChangeArrowheads="1"/>
              </p:cNvSpPr>
              <p:nvPr/>
            </p:nvSpPr>
            <p:spPr bwMode="auto">
              <a:xfrm>
                <a:off x="5076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4" name="Rectangle 72"/>
              <p:cNvSpPr>
                <a:spLocks noChangeArrowheads="1"/>
              </p:cNvSpPr>
              <p:nvPr/>
            </p:nvSpPr>
            <p:spPr bwMode="auto">
              <a:xfrm>
                <a:off x="5171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5" name="Rectangle 73"/>
              <p:cNvSpPr>
                <a:spLocks noChangeArrowheads="1"/>
              </p:cNvSpPr>
              <p:nvPr/>
            </p:nvSpPr>
            <p:spPr bwMode="auto">
              <a:xfrm>
                <a:off x="5266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6" name="Rectangle 74"/>
              <p:cNvSpPr>
                <a:spLocks noChangeArrowheads="1"/>
              </p:cNvSpPr>
              <p:nvPr/>
            </p:nvSpPr>
            <p:spPr bwMode="auto">
              <a:xfrm>
                <a:off x="4220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7" name="Rectangle 75"/>
              <p:cNvSpPr>
                <a:spLocks noChangeArrowheads="1"/>
              </p:cNvSpPr>
              <p:nvPr/>
            </p:nvSpPr>
            <p:spPr bwMode="auto">
              <a:xfrm>
                <a:off x="4315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8" name="Rectangle 76"/>
              <p:cNvSpPr>
                <a:spLocks noChangeArrowheads="1"/>
              </p:cNvSpPr>
              <p:nvPr/>
            </p:nvSpPr>
            <p:spPr bwMode="auto">
              <a:xfrm>
                <a:off x="4410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9" name="Rectangle 77"/>
              <p:cNvSpPr>
                <a:spLocks noChangeArrowheads="1"/>
              </p:cNvSpPr>
              <p:nvPr/>
            </p:nvSpPr>
            <p:spPr bwMode="auto">
              <a:xfrm>
                <a:off x="4505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0" name="Rectangle 78"/>
              <p:cNvSpPr>
                <a:spLocks noChangeArrowheads="1"/>
              </p:cNvSpPr>
              <p:nvPr/>
            </p:nvSpPr>
            <p:spPr bwMode="auto">
              <a:xfrm>
                <a:off x="4600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1" name="Rectangle 79"/>
              <p:cNvSpPr>
                <a:spLocks noChangeArrowheads="1"/>
              </p:cNvSpPr>
              <p:nvPr/>
            </p:nvSpPr>
            <p:spPr bwMode="auto">
              <a:xfrm>
                <a:off x="4695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2" name="Rectangle 80"/>
              <p:cNvSpPr>
                <a:spLocks noChangeArrowheads="1"/>
              </p:cNvSpPr>
              <p:nvPr/>
            </p:nvSpPr>
            <p:spPr bwMode="auto">
              <a:xfrm>
                <a:off x="4790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3" name="Rectangle 81"/>
              <p:cNvSpPr>
                <a:spLocks noChangeArrowheads="1"/>
              </p:cNvSpPr>
              <p:nvPr/>
            </p:nvSpPr>
            <p:spPr bwMode="auto">
              <a:xfrm>
                <a:off x="4885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4" name="Rectangle 82"/>
              <p:cNvSpPr>
                <a:spLocks noChangeArrowheads="1"/>
              </p:cNvSpPr>
              <p:nvPr/>
            </p:nvSpPr>
            <p:spPr bwMode="auto">
              <a:xfrm>
                <a:off x="4980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5" name="Rectangle 83"/>
              <p:cNvSpPr>
                <a:spLocks noChangeArrowheads="1"/>
              </p:cNvSpPr>
              <p:nvPr/>
            </p:nvSpPr>
            <p:spPr bwMode="auto">
              <a:xfrm>
                <a:off x="5075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6" name="Rectangle 84"/>
              <p:cNvSpPr>
                <a:spLocks noChangeArrowheads="1"/>
              </p:cNvSpPr>
              <p:nvPr/>
            </p:nvSpPr>
            <p:spPr bwMode="auto">
              <a:xfrm>
                <a:off x="5170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7" name="Rectangle 85"/>
              <p:cNvSpPr>
                <a:spLocks noChangeArrowheads="1"/>
              </p:cNvSpPr>
              <p:nvPr/>
            </p:nvSpPr>
            <p:spPr bwMode="auto">
              <a:xfrm>
                <a:off x="5265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8" name="Rectangle 86"/>
              <p:cNvSpPr>
                <a:spLocks noChangeArrowheads="1"/>
              </p:cNvSpPr>
              <p:nvPr/>
            </p:nvSpPr>
            <p:spPr bwMode="auto">
              <a:xfrm>
                <a:off x="4219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9" name="Rectangle 87"/>
              <p:cNvSpPr>
                <a:spLocks noChangeArrowheads="1"/>
              </p:cNvSpPr>
              <p:nvPr/>
            </p:nvSpPr>
            <p:spPr bwMode="auto">
              <a:xfrm>
                <a:off x="4314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0" name="Rectangle 88"/>
              <p:cNvSpPr>
                <a:spLocks noChangeArrowheads="1"/>
              </p:cNvSpPr>
              <p:nvPr/>
            </p:nvSpPr>
            <p:spPr bwMode="auto">
              <a:xfrm>
                <a:off x="4409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1" name="Rectangle 89"/>
              <p:cNvSpPr>
                <a:spLocks noChangeArrowheads="1"/>
              </p:cNvSpPr>
              <p:nvPr/>
            </p:nvSpPr>
            <p:spPr bwMode="auto">
              <a:xfrm>
                <a:off x="4504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2" name="Rectangle 90"/>
              <p:cNvSpPr>
                <a:spLocks noChangeArrowheads="1"/>
              </p:cNvSpPr>
              <p:nvPr/>
            </p:nvSpPr>
            <p:spPr bwMode="auto">
              <a:xfrm>
                <a:off x="4599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3" name="Rectangle 91"/>
              <p:cNvSpPr>
                <a:spLocks noChangeArrowheads="1"/>
              </p:cNvSpPr>
              <p:nvPr/>
            </p:nvSpPr>
            <p:spPr bwMode="auto">
              <a:xfrm>
                <a:off x="4694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4" name="Rectangle 92"/>
              <p:cNvSpPr>
                <a:spLocks noChangeArrowheads="1"/>
              </p:cNvSpPr>
              <p:nvPr/>
            </p:nvSpPr>
            <p:spPr bwMode="auto">
              <a:xfrm>
                <a:off x="4789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5" name="Rectangle 93"/>
              <p:cNvSpPr>
                <a:spLocks noChangeArrowheads="1"/>
              </p:cNvSpPr>
              <p:nvPr/>
            </p:nvSpPr>
            <p:spPr bwMode="auto">
              <a:xfrm>
                <a:off x="4884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6" name="Rectangle 94"/>
              <p:cNvSpPr>
                <a:spLocks noChangeArrowheads="1"/>
              </p:cNvSpPr>
              <p:nvPr/>
            </p:nvSpPr>
            <p:spPr bwMode="auto">
              <a:xfrm>
                <a:off x="4979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7" name="Rectangle 95"/>
              <p:cNvSpPr>
                <a:spLocks noChangeArrowheads="1"/>
              </p:cNvSpPr>
              <p:nvPr/>
            </p:nvSpPr>
            <p:spPr bwMode="auto">
              <a:xfrm>
                <a:off x="5074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8" name="Rectangle 96"/>
              <p:cNvSpPr>
                <a:spLocks noChangeArrowheads="1"/>
              </p:cNvSpPr>
              <p:nvPr/>
            </p:nvSpPr>
            <p:spPr bwMode="auto">
              <a:xfrm>
                <a:off x="5169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9" name="Rectangle 97"/>
              <p:cNvSpPr>
                <a:spLocks noChangeArrowheads="1"/>
              </p:cNvSpPr>
              <p:nvPr/>
            </p:nvSpPr>
            <p:spPr bwMode="auto">
              <a:xfrm>
                <a:off x="5264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0" name="Rectangle 98"/>
              <p:cNvSpPr>
                <a:spLocks noChangeArrowheads="1"/>
              </p:cNvSpPr>
              <p:nvPr/>
            </p:nvSpPr>
            <p:spPr bwMode="auto">
              <a:xfrm>
                <a:off x="4218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1" name="Rectangle 99"/>
              <p:cNvSpPr>
                <a:spLocks noChangeArrowheads="1"/>
              </p:cNvSpPr>
              <p:nvPr/>
            </p:nvSpPr>
            <p:spPr bwMode="auto">
              <a:xfrm>
                <a:off x="4313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2" name="Rectangle 100"/>
              <p:cNvSpPr>
                <a:spLocks noChangeArrowheads="1"/>
              </p:cNvSpPr>
              <p:nvPr/>
            </p:nvSpPr>
            <p:spPr bwMode="auto">
              <a:xfrm>
                <a:off x="4408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3" name="Rectangle 101"/>
              <p:cNvSpPr>
                <a:spLocks noChangeArrowheads="1"/>
              </p:cNvSpPr>
              <p:nvPr/>
            </p:nvSpPr>
            <p:spPr bwMode="auto">
              <a:xfrm>
                <a:off x="4503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4" name="Rectangle 102"/>
              <p:cNvSpPr>
                <a:spLocks noChangeArrowheads="1"/>
              </p:cNvSpPr>
              <p:nvPr/>
            </p:nvSpPr>
            <p:spPr bwMode="auto">
              <a:xfrm>
                <a:off x="4598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" name="Rectangle 103"/>
              <p:cNvSpPr>
                <a:spLocks noChangeArrowheads="1"/>
              </p:cNvSpPr>
              <p:nvPr/>
            </p:nvSpPr>
            <p:spPr bwMode="auto">
              <a:xfrm>
                <a:off x="4693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" name="Rectangle 104"/>
              <p:cNvSpPr>
                <a:spLocks noChangeArrowheads="1"/>
              </p:cNvSpPr>
              <p:nvPr/>
            </p:nvSpPr>
            <p:spPr bwMode="auto">
              <a:xfrm>
                <a:off x="4788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" name="Rectangle 105"/>
              <p:cNvSpPr>
                <a:spLocks noChangeArrowheads="1"/>
              </p:cNvSpPr>
              <p:nvPr/>
            </p:nvSpPr>
            <p:spPr bwMode="auto">
              <a:xfrm>
                <a:off x="4883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" name="Rectangle 106"/>
              <p:cNvSpPr>
                <a:spLocks noChangeArrowheads="1"/>
              </p:cNvSpPr>
              <p:nvPr/>
            </p:nvSpPr>
            <p:spPr bwMode="auto">
              <a:xfrm>
                <a:off x="4978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" name="Rectangle 107"/>
              <p:cNvSpPr>
                <a:spLocks noChangeArrowheads="1"/>
              </p:cNvSpPr>
              <p:nvPr/>
            </p:nvSpPr>
            <p:spPr bwMode="auto">
              <a:xfrm>
                <a:off x="5073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" name="Rectangle 108"/>
              <p:cNvSpPr>
                <a:spLocks noChangeArrowheads="1"/>
              </p:cNvSpPr>
              <p:nvPr/>
            </p:nvSpPr>
            <p:spPr bwMode="auto">
              <a:xfrm>
                <a:off x="5168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1" name="Rectangle 109"/>
              <p:cNvSpPr>
                <a:spLocks noChangeArrowheads="1"/>
              </p:cNvSpPr>
              <p:nvPr/>
            </p:nvSpPr>
            <p:spPr bwMode="auto">
              <a:xfrm>
                <a:off x="5263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" name="Rectangle 110"/>
              <p:cNvSpPr>
                <a:spLocks noChangeArrowheads="1"/>
              </p:cNvSpPr>
              <p:nvPr/>
            </p:nvSpPr>
            <p:spPr bwMode="auto">
              <a:xfrm>
                <a:off x="4217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3" name="Rectangle 111"/>
              <p:cNvSpPr>
                <a:spLocks noChangeArrowheads="1"/>
              </p:cNvSpPr>
              <p:nvPr/>
            </p:nvSpPr>
            <p:spPr bwMode="auto">
              <a:xfrm>
                <a:off x="4312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4" name="Rectangle 112"/>
              <p:cNvSpPr>
                <a:spLocks noChangeArrowheads="1"/>
              </p:cNvSpPr>
              <p:nvPr/>
            </p:nvSpPr>
            <p:spPr bwMode="auto">
              <a:xfrm>
                <a:off x="4407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5" name="Rectangle 113"/>
              <p:cNvSpPr>
                <a:spLocks noChangeArrowheads="1"/>
              </p:cNvSpPr>
              <p:nvPr/>
            </p:nvSpPr>
            <p:spPr bwMode="auto">
              <a:xfrm>
                <a:off x="4502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6" name="Rectangle 114"/>
              <p:cNvSpPr>
                <a:spLocks noChangeArrowheads="1"/>
              </p:cNvSpPr>
              <p:nvPr/>
            </p:nvSpPr>
            <p:spPr bwMode="auto">
              <a:xfrm>
                <a:off x="4597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7" name="Rectangle 115"/>
              <p:cNvSpPr>
                <a:spLocks noChangeArrowheads="1"/>
              </p:cNvSpPr>
              <p:nvPr/>
            </p:nvSpPr>
            <p:spPr bwMode="auto">
              <a:xfrm>
                <a:off x="4692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8" name="Rectangle 116"/>
              <p:cNvSpPr>
                <a:spLocks noChangeArrowheads="1"/>
              </p:cNvSpPr>
              <p:nvPr/>
            </p:nvSpPr>
            <p:spPr bwMode="auto">
              <a:xfrm>
                <a:off x="4787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9" name="Rectangle 117"/>
              <p:cNvSpPr>
                <a:spLocks noChangeArrowheads="1"/>
              </p:cNvSpPr>
              <p:nvPr/>
            </p:nvSpPr>
            <p:spPr bwMode="auto">
              <a:xfrm>
                <a:off x="4882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0" name="Rectangle 118"/>
              <p:cNvSpPr>
                <a:spLocks noChangeArrowheads="1"/>
              </p:cNvSpPr>
              <p:nvPr/>
            </p:nvSpPr>
            <p:spPr bwMode="auto">
              <a:xfrm>
                <a:off x="4977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1" name="Rectangle 119"/>
              <p:cNvSpPr>
                <a:spLocks noChangeArrowheads="1"/>
              </p:cNvSpPr>
              <p:nvPr/>
            </p:nvSpPr>
            <p:spPr bwMode="auto">
              <a:xfrm>
                <a:off x="5072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2" name="Rectangle 120"/>
              <p:cNvSpPr>
                <a:spLocks noChangeArrowheads="1"/>
              </p:cNvSpPr>
              <p:nvPr/>
            </p:nvSpPr>
            <p:spPr bwMode="auto">
              <a:xfrm>
                <a:off x="5167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3" name="Rectangle 121"/>
              <p:cNvSpPr>
                <a:spLocks noChangeArrowheads="1"/>
              </p:cNvSpPr>
              <p:nvPr/>
            </p:nvSpPr>
            <p:spPr bwMode="auto">
              <a:xfrm>
                <a:off x="5262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4" name="Rectangle 122"/>
              <p:cNvSpPr>
                <a:spLocks noChangeArrowheads="1"/>
              </p:cNvSpPr>
              <p:nvPr/>
            </p:nvSpPr>
            <p:spPr bwMode="auto">
              <a:xfrm>
                <a:off x="4216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5" name="Rectangle 123"/>
              <p:cNvSpPr>
                <a:spLocks noChangeArrowheads="1"/>
              </p:cNvSpPr>
              <p:nvPr/>
            </p:nvSpPr>
            <p:spPr bwMode="auto">
              <a:xfrm>
                <a:off x="4311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6" name="Rectangle 124"/>
              <p:cNvSpPr>
                <a:spLocks noChangeArrowheads="1"/>
              </p:cNvSpPr>
              <p:nvPr/>
            </p:nvSpPr>
            <p:spPr bwMode="auto">
              <a:xfrm>
                <a:off x="4406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7" name="Rectangle 125"/>
              <p:cNvSpPr>
                <a:spLocks noChangeArrowheads="1"/>
              </p:cNvSpPr>
              <p:nvPr/>
            </p:nvSpPr>
            <p:spPr bwMode="auto">
              <a:xfrm>
                <a:off x="4501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8" name="Rectangle 126"/>
              <p:cNvSpPr>
                <a:spLocks noChangeArrowheads="1"/>
              </p:cNvSpPr>
              <p:nvPr/>
            </p:nvSpPr>
            <p:spPr bwMode="auto">
              <a:xfrm>
                <a:off x="4596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9" name="Rectangle 127"/>
              <p:cNvSpPr>
                <a:spLocks noChangeArrowheads="1"/>
              </p:cNvSpPr>
              <p:nvPr/>
            </p:nvSpPr>
            <p:spPr bwMode="auto">
              <a:xfrm>
                <a:off x="4691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0" name="Rectangle 128"/>
              <p:cNvSpPr>
                <a:spLocks noChangeArrowheads="1"/>
              </p:cNvSpPr>
              <p:nvPr/>
            </p:nvSpPr>
            <p:spPr bwMode="auto">
              <a:xfrm>
                <a:off x="4786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1" name="Rectangle 129"/>
              <p:cNvSpPr>
                <a:spLocks noChangeArrowheads="1"/>
              </p:cNvSpPr>
              <p:nvPr/>
            </p:nvSpPr>
            <p:spPr bwMode="auto">
              <a:xfrm>
                <a:off x="4881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2" name="Rectangle 130"/>
              <p:cNvSpPr>
                <a:spLocks noChangeArrowheads="1"/>
              </p:cNvSpPr>
              <p:nvPr/>
            </p:nvSpPr>
            <p:spPr bwMode="auto">
              <a:xfrm>
                <a:off x="4976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3" name="Rectangle 131"/>
              <p:cNvSpPr>
                <a:spLocks noChangeArrowheads="1"/>
              </p:cNvSpPr>
              <p:nvPr/>
            </p:nvSpPr>
            <p:spPr bwMode="auto">
              <a:xfrm>
                <a:off x="5071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4" name="Rectangle 132"/>
              <p:cNvSpPr>
                <a:spLocks noChangeArrowheads="1"/>
              </p:cNvSpPr>
              <p:nvPr/>
            </p:nvSpPr>
            <p:spPr bwMode="auto">
              <a:xfrm>
                <a:off x="5166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5" name="Rectangle 133"/>
              <p:cNvSpPr>
                <a:spLocks noChangeArrowheads="1"/>
              </p:cNvSpPr>
              <p:nvPr/>
            </p:nvSpPr>
            <p:spPr bwMode="auto">
              <a:xfrm>
                <a:off x="5261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6" name="Rectangle 134"/>
              <p:cNvSpPr>
                <a:spLocks noChangeArrowheads="1"/>
              </p:cNvSpPr>
              <p:nvPr/>
            </p:nvSpPr>
            <p:spPr bwMode="auto">
              <a:xfrm>
                <a:off x="4215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7" name="Rectangle 135"/>
              <p:cNvSpPr>
                <a:spLocks noChangeArrowheads="1"/>
              </p:cNvSpPr>
              <p:nvPr/>
            </p:nvSpPr>
            <p:spPr bwMode="auto">
              <a:xfrm>
                <a:off x="4310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8" name="Rectangle 136"/>
              <p:cNvSpPr>
                <a:spLocks noChangeArrowheads="1"/>
              </p:cNvSpPr>
              <p:nvPr/>
            </p:nvSpPr>
            <p:spPr bwMode="auto">
              <a:xfrm>
                <a:off x="4405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9" name="Rectangle 137"/>
              <p:cNvSpPr>
                <a:spLocks noChangeArrowheads="1"/>
              </p:cNvSpPr>
              <p:nvPr/>
            </p:nvSpPr>
            <p:spPr bwMode="auto">
              <a:xfrm>
                <a:off x="4500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0" name="Rectangle 138"/>
              <p:cNvSpPr>
                <a:spLocks noChangeArrowheads="1"/>
              </p:cNvSpPr>
              <p:nvPr/>
            </p:nvSpPr>
            <p:spPr bwMode="auto">
              <a:xfrm>
                <a:off x="4595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1" name="Rectangle 139"/>
              <p:cNvSpPr>
                <a:spLocks noChangeArrowheads="1"/>
              </p:cNvSpPr>
              <p:nvPr/>
            </p:nvSpPr>
            <p:spPr bwMode="auto">
              <a:xfrm>
                <a:off x="4690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2" name="Rectangle 140"/>
              <p:cNvSpPr>
                <a:spLocks noChangeArrowheads="1"/>
              </p:cNvSpPr>
              <p:nvPr/>
            </p:nvSpPr>
            <p:spPr bwMode="auto">
              <a:xfrm>
                <a:off x="4785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3" name="Rectangle 141"/>
              <p:cNvSpPr>
                <a:spLocks noChangeArrowheads="1"/>
              </p:cNvSpPr>
              <p:nvPr/>
            </p:nvSpPr>
            <p:spPr bwMode="auto">
              <a:xfrm>
                <a:off x="4880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4" name="Rectangle 142"/>
              <p:cNvSpPr>
                <a:spLocks noChangeArrowheads="1"/>
              </p:cNvSpPr>
              <p:nvPr/>
            </p:nvSpPr>
            <p:spPr bwMode="auto">
              <a:xfrm>
                <a:off x="4975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5" name="Rectangle 143"/>
              <p:cNvSpPr>
                <a:spLocks noChangeArrowheads="1"/>
              </p:cNvSpPr>
              <p:nvPr/>
            </p:nvSpPr>
            <p:spPr bwMode="auto">
              <a:xfrm>
                <a:off x="5070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6" name="Rectangle 144"/>
              <p:cNvSpPr>
                <a:spLocks noChangeArrowheads="1"/>
              </p:cNvSpPr>
              <p:nvPr/>
            </p:nvSpPr>
            <p:spPr bwMode="auto">
              <a:xfrm>
                <a:off x="5165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7" name="Rectangle 145"/>
              <p:cNvSpPr>
                <a:spLocks noChangeArrowheads="1"/>
              </p:cNvSpPr>
              <p:nvPr/>
            </p:nvSpPr>
            <p:spPr bwMode="auto">
              <a:xfrm>
                <a:off x="5260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8" name="Rectangle 146"/>
              <p:cNvSpPr>
                <a:spLocks noChangeArrowheads="1"/>
              </p:cNvSpPr>
              <p:nvPr/>
            </p:nvSpPr>
            <p:spPr bwMode="auto">
              <a:xfrm>
                <a:off x="4214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9" name="Rectangle 147"/>
              <p:cNvSpPr>
                <a:spLocks noChangeArrowheads="1"/>
              </p:cNvSpPr>
              <p:nvPr/>
            </p:nvSpPr>
            <p:spPr bwMode="auto">
              <a:xfrm>
                <a:off x="4309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0" name="Rectangle 148"/>
              <p:cNvSpPr>
                <a:spLocks noChangeArrowheads="1"/>
              </p:cNvSpPr>
              <p:nvPr/>
            </p:nvSpPr>
            <p:spPr bwMode="auto">
              <a:xfrm>
                <a:off x="4404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1" name="Rectangle 149"/>
              <p:cNvSpPr>
                <a:spLocks noChangeArrowheads="1"/>
              </p:cNvSpPr>
              <p:nvPr/>
            </p:nvSpPr>
            <p:spPr bwMode="auto">
              <a:xfrm>
                <a:off x="4499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2" name="Rectangle 150"/>
              <p:cNvSpPr>
                <a:spLocks noChangeArrowheads="1"/>
              </p:cNvSpPr>
              <p:nvPr/>
            </p:nvSpPr>
            <p:spPr bwMode="auto">
              <a:xfrm>
                <a:off x="4594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3" name="Rectangle 151"/>
              <p:cNvSpPr>
                <a:spLocks noChangeArrowheads="1"/>
              </p:cNvSpPr>
              <p:nvPr/>
            </p:nvSpPr>
            <p:spPr bwMode="auto">
              <a:xfrm>
                <a:off x="4689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4" name="Rectangle 152"/>
              <p:cNvSpPr>
                <a:spLocks noChangeArrowheads="1"/>
              </p:cNvSpPr>
              <p:nvPr/>
            </p:nvSpPr>
            <p:spPr bwMode="auto">
              <a:xfrm>
                <a:off x="4784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5" name="Rectangle 153"/>
              <p:cNvSpPr>
                <a:spLocks noChangeArrowheads="1"/>
              </p:cNvSpPr>
              <p:nvPr/>
            </p:nvSpPr>
            <p:spPr bwMode="auto">
              <a:xfrm>
                <a:off x="4879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6" name="Rectangle 154"/>
              <p:cNvSpPr>
                <a:spLocks noChangeArrowheads="1"/>
              </p:cNvSpPr>
              <p:nvPr/>
            </p:nvSpPr>
            <p:spPr bwMode="auto">
              <a:xfrm>
                <a:off x="4974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7" name="Rectangle 155"/>
              <p:cNvSpPr>
                <a:spLocks noChangeArrowheads="1"/>
              </p:cNvSpPr>
              <p:nvPr/>
            </p:nvSpPr>
            <p:spPr bwMode="auto">
              <a:xfrm>
                <a:off x="5069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8" name="Rectangle 156"/>
              <p:cNvSpPr>
                <a:spLocks noChangeArrowheads="1"/>
              </p:cNvSpPr>
              <p:nvPr/>
            </p:nvSpPr>
            <p:spPr bwMode="auto">
              <a:xfrm>
                <a:off x="5164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9" name="Rectangle 157"/>
              <p:cNvSpPr>
                <a:spLocks noChangeArrowheads="1"/>
              </p:cNvSpPr>
              <p:nvPr/>
            </p:nvSpPr>
            <p:spPr bwMode="auto">
              <a:xfrm>
                <a:off x="5259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0" name="Rectangle 158"/>
              <p:cNvSpPr>
                <a:spLocks noChangeArrowheads="1"/>
              </p:cNvSpPr>
              <p:nvPr/>
            </p:nvSpPr>
            <p:spPr bwMode="auto">
              <a:xfrm>
                <a:off x="4213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1" name="Rectangle 159"/>
              <p:cNvSpPr>
                <a:spLocks noChangeArrowheads="1"/>
              </p:cNvSpPr>
              <p:nvPr/>
            </p:nvSpPr>
            <p:spPr bwMode="auto">
              <a:xfrm>
                <a:off x="4308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2" name="Rectangle 160"/>
              <p:cNvSpPr>
                <a:spLocks noChangeArrowheads="1"/>
              </p:cNvSpPr>
              <p:nvPr/>
            </p:nvSpPr>
            <p:spPr bwMode="auto">
              <a:xfrm>
                <a:off x="4403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3" name="Rectangle 161"/>
              <p:cNvSpPr>
                <a:spLocks noChangeArrowheads="1"/>
              </p:cNvSpPr>
              <p:nvPr/>
            </p:nvSpPr>
            <p:spPr bwMode="auto">
              <a:xfrm>
                <a:off x="4498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4" name="Rectangle 162"/>
              <p:cNvSpPr>
                <a:spLocks noChangeArrowheads="1"/>
              </p:cNvSpPr>
              <p:nvPr/>
            </p:nvSpPr>
            <p:spPr bwMode="auto">
              <a:xfrm>
                <a:off x="4593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5" name="Rectangle 163"/>
              <p:cNvSpPr>
                <a:spLocks noChangeArrowheads="1"/>
              </p:cNvSpPr>
              <p:nvPr/>
            </p:nvSpPr>
            <p:spPr bwMode="auto">
              <a:xfrm>
                <a:off x="4688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6" name="Rectangle 164"/>
              <p:cNvSpPr>
                <a:spLocks noChangeArrowheads="1"/>
              </p:cNvSpPr>
              <p:nvPr/>
            </p:nvSpPr>
            <p:spPr bwMode="auto">
              <a:xfrm>
                <a:off x="4783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7" name="Rectangle 165"/>
              <p:cNvSpPr>
                <a:spLocks noChangeArrowheads="1"/>
              </p:cNvSpPr>
              <p:nvPr/>
            </p:nvSpPr>
            <p:spPr bwMode="auto">
              <a:xfrm>
                <a:off x="4878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8" name="Rectangle 166"/>
              <p:cNvSpPr>
                <a:spLocks noChangeArrowheads="1"/>
              </p:cNvSpPr>
              <p:nvPr/>
            </p:nvSpPr>
            <p:spPr bwMode="auto">
              <a:xfrm>
                <a:off x="4973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9" name="Rectangle 167"/>
              <p:cNvSpPr>
                <a:spLocks noChangeArrowheads="1"/>
              </p:cNvSpPr>
              <p:nvPr/>
            </p:nvSpPr>
            <p:spPr bwMode="auto">
              <a:xfrm>
                <a:off x="5068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0" name="Rectangle 168"/>
              <p:cNvSpPr>
                <a:spLocks noChangeArrowheads="1"/>
              </p:cNvSpPr>
              <p:nvPr/>
            </p:nvSpPr>
            <p:spPr bwMode="auto">
              <a:xfrm>
                <a:off x="5163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1" name="Rectangle 169"/>
              <p:cNvSpPr>
                <a:spLocks noChangeArrowheads="1"/>
              </p:cNvSpPr>
              <p:nvPr/>
            </p:nvSpPr>
            <p:spPr bwMode="auto">
              <a:xfrm>
                <a:off x="5258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2" name="Rectangle 170"/>
              <p:cNvSpPr>
                <a:spLocks noChangeArrowheads="1"/>
              </p:cNvSpPr>
              <p:nvPr/>
            </p:nvSpPr>
            <p:spPr bwMode="auto">
              <a:xfrm>
                <a:off x="4212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3" name="Rectangle 171"/>
              <p:cNvSpPr>
                <a:spLocks noChangeArrowheads="1"/>
              </p:cNvSpPr>
              <p:nvPr/>
            </p:nvSpPr>
            <p:spPr bwMode="auto">
              <a:xfrm>
                <a:off x="4307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4" name="Rectangle 172"/>
              <p:cNvSpPr>
                <a:spLocks noChangeArrowheads="1"/>
              </p:cNvSpPr>
              <p:nvPr/>
            </p:nvSpPr>
            <p:spPr bwMode="auto">
              <a:xfrm>
                <a:off x="4402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5" name="Rectangle 173"/>
              <p:cNvSpPr>
                <a:spLocks noChangeArrowheads="1"/>
              </p:cNvSpPr>
              <p:nvPr/>
            </p:nvSpPr>
            <p:spPr bwMode="auto">
              <a:xfrm>
                <a:off x="4497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" name="Rectangle 174"/>
              <p:cNvSpPr>
                <a:spLocks noChangeArrowheads="1"/>
              </p:cNvSpPr>
              <p:nvPr/>
            </p:nvSpPr>
            <p:spPr bwMode="auto">
              <a:xfrm>
                <a:off x="4592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7" name="Rectangle 175"/>
              <p:cNvSpPr>
                <a:spLocks noChangeArrowheads="1"/>
              </p:cNvSpPr>
              <p:nvPr/>
            </p:nvSpPr>
            <p:spPr bwMode="auto">
              <a:xfrm>
                <a:off x="4687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8" name="Rectangle 176"/>
              <p:cNvSpPr>
                <a:spLocks noChangeArrowheads="1"/>
              </p:cNvSpPr>
              <p:nvPr/>
            </p:nvSpPr>
            <p:spPr bwMode="auto">
              <a:xfrm>
                <a:off x="4782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9" name="Rectangle 177"/>
              <p:cNvSpPr>
                <a:spLocks noChangeArrowheads="1"/>
              </p:cNvSpPr>
              <p:nvPr/>
            </p:nvSpPr>
            <p:spPr bwMode="auto">
              <a:xfrm>
                <a:off x="4877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0" name="Rectangle 178"/>
              <p:cNvSpPr>
                <a:spLocks noChangeArrowheads="1"/>
              </p:cNvSpPr>
              <p:nvPr/>
            </p:nvSpPr>
            <p:spPr bwMode="auto">
              <a:xfrm>
                <a:off x="4972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1" name="Rectangle 179"/>
              <p:cNvSpPr>
                <a:spLocks noChangeArrowheads="1"/>
              </p:cNvSpPr>
              <p:nvPr/>
            </p:nvSpPr>
            <p:spPr bwMode="auto">
              <a:xfrm>
                <a:off x="5067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2" name="Rectangle 180"/>
              <p:cNvSpPr>
                <a:spLocks noChangeArrowheads="1"/>
              </p:cNvSpPr>
              <p:nvPr/>
            </p:nvSpPr>
            <p:spPr bwMode="auto">
              <a:xfrm>
                <a:off x="5162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3" name="Rectangle 181"/>
              <p:cNvSpPr>
                <a:spLocks noChangeArrowheads="1"/>
              </p:cNvSpPr>
              <p:nvPr/>
            </p:nvSpPr>
            <p:spPr bwMode="auto">
              <a:xfrm>
                <a:off x="5257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83" name="Group 182"/>
            <p:cNvGrpSpPr>
              <a:grpSpLocks/>
            </p:cNvGrpSpPr>
            <p:nvPr/>
          </p:nvGrpSpPr>
          <p:grpSpPr bwMode="auto">
            <a:xfrm>
              <a:off x="4080" y="2880"/>
              <a:ext cx="1536" cy="695"/>
              <a:chOff x="4080" y="2880"/>
              <a:chExt cx="1536" cy="695"/>
            </a:xfrm>
          </p:grpSpPr>
          <p:sp>
            <p:nvSpPr>
              <p:cNvPr id="3084" name="Line 183"/>
              <p:cNvSpPr>
                <a:spLocks noChangeShapeType="1"/>
              </p:cNvSpPr>
              <p:nvPr/>
            </p:nvSpPr>
            <p:spPr bwMode="auto">
              <a:xfrm flipV="1">
                <a:off x="4608" y="2880"/>
                <a:ext cx="83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" name="Text Box 184"/>
              <p:cNvSpPr txBox="1">
                <a:spLocks noChangeArrowheads="1"/>
              </p:cNvSpPr>
              <p:nvPr/>
            </p:nvSpPr>
            <p:spPr bwMode="auto">
              <a:xfrm>
                <a:off x="4080" y="3024"/>
                <a:ext cx="1536" cy="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800">
                    <a:latin typeface="Arial" charset="0"/>
                  </a:rPr>
                  <a:t>Also, the technology behind chip-scale multiprocessors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ECA    H.Corporaal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CAE36B-6E43-46EC-92FC-21220FA973F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/>
              <a:t>Extra Material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Handouts and slides; see course web site:</a:t>
            </a:r>
          </a:p>
          <a:p>
            <a:pPr lvl="1" eaLnBrk="1" hangingPunct="1"/>
            <a:r>
              <a:rPr lang="en-US" dirty="0">
                <a:solidFill>
                  <a:srgbClr val="0000FF"/>
                </a:solidFill>
              </a:rPr>
              <a:t>www.ics.ele.tue.nl/~heco/courses/ECA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Chapter 2 from Microprocessor Architectures, 1998</a:t>
            </a:r>
          </a:p>
          <a:p>
            <a:pPr lvl="1" eaLnBrk="1" hangingPunct="1"/>
            <a:r>
              <a:rPr lang="en-US"/>
              <a:t>http://www.es.ele.tue.nl/~heco/courses/ECA/chapter2.pdf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Optional: Study </a:t>
            </a:r>
            <a:r>
              <a:rPr lang="en-US" dirty="0"/>
              <a:t>recent articles from top conferences </a:t>
            </a:r>
            <a:r>
              <a:rPr lang="en-US"/>
              <a:t>and journals</a:t>
            </a:r>
          </a:p>
          <a:p>
            <a:pPr lvl="1" eaLnBrk="1" hangingPunct="1"/>
            <a:r>
              <a:rPr lang="en-US"/>
              <a:t>http://www.es.ele.tue.nl/~heco/lit/conf+journals.html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810001" y="2514600"/>
            <a:ext cx="237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2743200" cy="1905000"/>
          </a:xfrm>
          <a:noFill/>
        </p:spPr>
        <p:txBody>
          <a:bodyPr/>
          <a:lstStyle/>
          <a:p>
            <a:r>
              <a:rPr lang="en-US" sz="3600" dirty="0"/>
              <a:t>Schedule </a:t>
            </a:r>
            <a:br>
              <a:rPr lang="en-US" sz="3600"/>
            </a:br>
            <a:r>
              <a:rPr lang="en-US" sz="3600"/>
              <a:t>2020-2021 </a:t>
            </a:r>
            <a:br>
              <a:rPr lang="en-US" sz="3600" dirty="0"/>
            </a:br>
            <a:r>
              <a:rPr lang="en-US" sz="3200" dirty="0"/>
              <a:t>(preliminary)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    H.Corporaal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89BEB-D9AF-400D-98BF-3532899A83F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6D1F96D-3CBF-4A6E-9FD0-5C76DE9F7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040238"/>
              </p:ext>
            </p:extLst>
          </p:nvPr>
        </p:nvGraphicFramePr>
        <p:xfrm>
          <a:off x="3333750" y="13625"/>
          <a:ext cx="7258050" cy="68324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7782">
                  <a:extLst>
                    <a:ext uri="{9D8B030D-6E8A-4147-A177-3AD203B41FA5}">
                      <a16:colId xmlns:a16="http://schemas.microsoft.com/office/drawing/2014/main" val="2084041393"/>
                    </a:ext>
                  </a:extLst>
                </a:gridCol>
                <a:gridCol w="4965788">
                  <a:extLst>
                    <a:ext uri="{9D8B030D-6E8A-4147-A177-3AD203B41FA5}">
                      <a16:colId xmlns:a16="http://schemas.microsoft.com/office/drawing/2014/main" val="3142366953"/>
                    </a:ext>
                  </a:extLst>
                </a:gridCol>
                <a:gridCol w="1034480">
                  <a:extLst>
                    <a:ext uri="{9D8B030D-6E8A-4147-A177-3AD203B41FA5}">
                      <a16:colId xmlns:a16="http://schemas.microsoft.com/office/drawing/2014/main" val="3044832436"/>
                    </a:ext>
                  </a:extLst>
                </a:gridCol>
              </a:tblGrid>
              <a:tr h="476569"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u="none" strike="noStrike">
                          <a:solidFill>
                            <a:srgbClr val="0000FF"/>
                          </a:solidFill>
                          <a:effectLst/>
                        </a:rPr>
                        <a:t>Date</a:t>
                      </a:r>
                      <a:endParaRPr lang="nl-NL" sz="15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u="none" strike="noStrike">
                          <a:solidFill>
                            <a:srgbClr val="0000FF"/>
                          </a:solidFill>
                          <a:effectLst/>
                        </a:rPr>
                        <a:t>Topic</a:t>
                      </a:r>
                      <a:endParaRPr lang="nl-NL" sz="15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b="1" u="none" strike="noStrike">
                          <a:solidFill>
                            <a:srgbClr val="0000FF"/>
                          </a:solidFill>
                          <a:effectLst/>
                        </a:rPr>
                        <a:t>Book H&amp;P</a:t>
                      </a:r>
                      <a:endParaRPr lang="nl-NL" sz="1500" b="1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extLst>
                  <a:ext uri="{0D108BD9-81ED-4DB2-BD59-A6C34878D82A}">
                    <a16:rowId xmlns:a16="http://schemas.microsoft.com/office/drawing/2014/main" val="16515440"/>
                  </a:ext>
                </a:extLst>
              </a:tr>
              <a:tr h="257274"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09 Nov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Overview + Introduction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Ch 1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extLst>
                  <a:ext uri="{0D108BD9-81ED-4DB2-BD59-A6C34878D82A}">
                    <a16:rowId xmlns:a16="http://schemas.microsoft.com/office/drawing/2014/main" val="1376821624"/>
                  </a:ext>
                </a:extLst>
              </a:tr>
              <a:tr h="257274"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11 Nov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RISC recap: ISA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App A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extLst>
                  <a:ext uri="{0D108BD9-81ED-4DB2-BD59-A6C34878D82A}">
                    <a16:rowId xmlns:a16="http://schemas.microsoft.com/office/drawing/2014/main" val="97223707"/>
                  </a:ext>
                </a:extLst>
              </a:tr>
              <a:tr h="257274"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extLst>
                  <a:ext uri="{0D108BD9-81ED-4DB2-BD59-A6C34878D82A}">
                    <a16:rowId xmlns:a16="http://schemas.microsoft.com/office/drawing/2014/main" val="1928804309"/>
                  </a:ext>
                </a:extLst>
              </a:tr>
              <a:tr h="257274"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16 Nov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CGRA arch + Lab 1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extLst>
                  <a:ext uri="{0D108BD9-81ED-4DB2-BD59-A6C34878D82A}">
                    <a16:rowId xmlns:a16="http://schemas.microsoft.com/office/drawing/2014/main" val="1518416086"/>
                  </a:ext>
                </a:extLst>
              </a:tr>
              <a:tr h="257274"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18 Nov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RISC recap: pipelining/hazards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App C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extLst>
                  <a:ext uri="{0D108BD9-81ED-4DB2-BD59-A6C34878D82A}">
                    <a16:rowId xmlns:a16="http://schemas.microsoft.com/office/drawing/2014/main" val="1373441986"/>
                  </a:ext>
                </a:extLst>
              </a:tr>
              <a:tr h="257274"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500" b="1" u="none" strike="noStrike">
                          <a:effectLst/>
                        </a:rPr>
                        <a:t>CGRA lab1 &lt; Dec 4</a:t>
                      </a:r>
                      <a:endParaRPr lang="nl-NL" sz="1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extLst>
                  <a:ext uri="{0D108BD9-81ED-4DB2-BD59-A6C34878D82A}">
                    <a16:rowId xmlns:a16="http://schemas.microsoft.com/office/drawing/2014/main" val="4034129029"/>
                  </a:ext>
                </a:extLst>
              </a:tr>
              <a:tr h="476569"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23 Nov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Mem 1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Ch 2+App B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extLst>
                  <a:ext uri="{0D108BD9-81ED-4DB2-BD59-A6C34878D82A}">
                    <a16:rowId xmlns:a16="http://schemas.microsoft.com/office/drawing/2014/main" val="3569180630"/>
                  </a:ext>
                </a:extLst>
              </a:tr>
              <a:tr h="257274"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25 Nov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Mem 2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Ch 2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extLst>
                  <a:ext uri="{0D108BD9-81ED-4DB2-BD59-A6C34878D82A}">
                    <a16:rowId xmlns:a16="http://schemas.microsoft.com/office/drawing/2014/main" val="231152300"/>
                  </a:ext>
                </a:extLst>
              </a:tr>
              <a:tr h="257274"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extLst>
                  <a:ext uri="{0D108BD9-81ED-4DB2-BD59-A6C34878D82A}">
                    <a16:rowId xmlns:a16="http://schemas.microsoft.com/office/drawing/2014/main" val="2066951582"/>
                  </a:ext>
                </a:extLst>
              </a:tr>
              <a:tr h="257274"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30 Nov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GPU: Gert-Jan van den Braak (Philips Medical Systems)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Ch 4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extLst>
                  <a:ext uri="{0D108BD9-81ED-4DB2-BD59-A6C34878D82A}">
                    <a16:rowId xmlns:a16="http://schemas.microsoft.com/office/drawing/2014/main" val="3569795494"/>
                  </a:ext>
                </a:extLst>
              </a:tr>
              <a:tr h="257274"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2 Dec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SIMD / GPU + lab 2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Ch 4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extLst>
                  <a:ext uri="{0D108BD9-81ED-4DB2-BD59-A6C34878D82A}">
                    <a16:rowId xmlns:a16="http://schemas.microsoft.com/office/drawing/2014/main" val="2980429753"/>
                  </a:ext>
                </a:extLst>
              </a:tr>
              <a:tr h="257274"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500" b="1" u="none" strike="noStrike">
                          <a:effectLst/>
                        </a:rPr>
                        <a:t>GPU lab2 &lt; Jan 4</a:t>
                      </a:r>
                      <a:endParaRPr lang="nl-NL" sz="1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extLst>
                  <a:ext uri="{0D108BD9-81ED-4DB2-BD59-A6C34878D82A}">
                    <a16:rowId xmlns:a16="http://schemas.microsoft.com/office/drawing/2014/main" val="1094390117"/>
                  </a:ext>
                </a:extLst>
              </a:tr>
              <a:tr h="257274"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7 Dec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ILP 1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Ch 3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extLst>
                  <a:ext uri="{0D108BD9-81ED-4DB2-BD59-A6C34878D82A}">
                    <a16:rowId xmlns:a16="http://schemas.microsoft.com/office/drawing/2014/main" val="300306562"/>
                  </a:ext>
                </a:extLst>
              </a:tr>
              <a:tr h="257274"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09 Dec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ILP 2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Ch 3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extLst>
                  <a:ext uri="{0D108BD9-81ED-4DB2-BD59-A6C34878D82A}">
                    <a16:rowId xmlns:a16="http://schemas.microsoft.com/office/drawing/2014/main" val="25427049"/>
                  </a:ext>
                </a:extLst>
              </a:tr>
              <a:tr h="257274"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extLst>
                  <a:ext uri="{0D108BD9-81ED-4DB2-BD59-A6C34878D82A}">
                    <a16:rowId xmlns:a16="http://schemas.microsoft.com/office/drawing/2014/main" val="2414391304"/>
                  </a:ext>
                </a:extLst>
              </a:tr>
              <a:tr h="257274"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14 Dec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Loop trafos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extLst>
                  <a:ext uri="{0D108BD9-81ED-4DB2-BD59-A6C34878D82A}">
                    <a16:rowId xmlns:a16="http://schemas.microsoft.com/office/drawing/2014/main" val="1846335940"/>
                  </a:ext>
                </a:extLst>
              </a:tr>
              <a:tr h="257274"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16 Dec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Simulation + Lab 3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D ch 9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extLst>
                  <a:ext uri="{0D108BD9-81ED-4DB2-BD59-A6C34878D82A}">
                    <a16:rowId xmlns:a16="http://schemas.microsoft.com/office/drawing/2014/main" val="3503592684"/>
                  </a:ext>
                </a:extLst>
              </a:tr>
              <a:tr h="257274"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500" b="1" u="none" strike="noStrike">
                          <a:effectLst/>
                        </a:rPr>
                        <a:t>GEM5 multiproc. lab3 Jan 15</a:t>
                      </a:r>
                      <a:endParaRPr lang="nl-NL" sz="1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extLst>
                  <a:ext uri="{0D108BD9-81ED-4DB2-BD59-A6C34878D82A}">
                    <a16:rowId xmlns:a16="http://schemas.microsoft.com/office/drawing/2014/main" val="730597234"/>
                  </a:ext>
                </a:extLst>
              </a:tr>
              <a:tr h="257274"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4 Jan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Thread-Level par + Coherence, synchr. and consistency 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Ch 5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extLst>
                  <a:ext uri="{0D108BD9-81ED-4DB2-BD59-A6C34878D82A}">
                    <a16:rowId xmlns:a16="http://schemas.microsoft.com/office/drawing/2014/main" val="3545197942"/>
                  </a:ext>
                </a:extLst>
              </a:tr>
              <a:tr h="257274"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6 Jan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Coherence, synchr. and consistency 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Ch 5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extLst>
                  <a:ext uri="{0D108BD9-81ED-4DB2-BD59-A6C34878D82A}">
                    <a16:rowId xmlns:a16="http://schemas.microsoft.com/office/drawing/2014/main" val="3338342414"/>
                  </a:ext>
                </a:extLst>
              </a:tr>
              <a:tr h="257274"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extLst>
                  <a:ext uri="{0D108BD9-81ED-4DB2-BD59-A6C34878D82A}">
                    <a16:rowId xmlns:a16="http://schemas.microsoft.com/office/drawing/2014/main" val="3230174914"/>
                  </a:ext>
                </a:extLst>
              </a:tr>
              <a:tr h="476569"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11 Jan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Domain-Specific Arch + ML: Maurice Peemen (FisherScientific)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Ch 7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extLst>
                  <a:ext uri="{0D108BD9-81ED-4DB2-BD59-A6C34878D82A}">
                    <a16:rowId xmlns:a16="http://schemas.microsoft.com/office/drawing/2014/main" val="2837678079"/>
                  </a:ext>
                </a:extLst>
              </a:tr>
              <a:tr h="257274"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13 Jan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Wrap-up + Recap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6" marR="6126" marT="6126" marB="0" anchor="b"/>
                </a:tc>
                <a:extLst>
                  <a:ext uri="{0D108BD9-81ED-4DB2-BD59-A6C34878D82A}">
                    <a16:rowId xmlns:a16="http://schemas.microsoft.com/office/drawing/2014/main" val="4184984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081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11658600" cy="5334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with a maximum of 100 points (giving a grade 10):</a:t>
            </a:r>
          </a:p>
          <a:p>
            <a:pPr lvl="1"/>
            <a:r>
              <a:rPr lang="en-US" dirty="0"/>
              <a:t>3 lab reports, each up to 10 points</a:t>
            </a:r>
          </a:p>
          <a:p>
            <a:pPr lvl="1"/>
            <a:r>
              <a:rPr lang="en-US" b="1"/>
              <a:t>online</a:t>
            </a:r>
            <a:r>
              <a:rPr lang="en-US"/>
              <a:t> exam (bring your laptop): likely Monday 18 January (check)</a:t>
            </a:r>
            <a:endParaRPr lang="en-US" dirty="0"/>
          </a:p>
          <a:p>
            <a:pPr lvl="2"/>
            <a:r>
              <a:rPr lang="en-US" dirty="0"/>
              <a:t>questions about each lab: each 15 points</a:t>
            </a:r>
          </a:p>
          <a:p>
            <a:pPr lvl="2"/>
            <a:r>
              <a:rPr lang="en-US" dirty="0"/>
              <a:t>questions about general / discussed theory: </a:t>
            </a:r>
            <a:r>
              <a:rPr lang="en-US"/>
              <a:t>25 points</a:t>
            </a:r>
          </a:p>
          <a:p>
            <a:pPr lvl="1"/>
            <a:r>
              <a:rPr lang="en-US" b="1"/>
              <a:t>note</a:t>
            </a:r>
            <a:r>
              <a:rPr lang="en-US"/>
              <a:t>: we make a trial exam available. You have to pass this one with an 8, before the 17 Jan. 2021, in order to be allowed to the exam</a:t>
            </a:r>
          </a:p>
          <a:p>
            <a:pPr lvl="2"/>
            <a:r>
              <a:rPr lang="en-US"/>
              <a:t>you may try the trial exam as often as you like, in order to pass. </a:t>
            </a:r>
            <a:endParaRPr lang="en-US" dirty="0"/>
          </a:p>
          <a:p>
            <a:pPr lvl="1"/>
            <a:r>
              <a:rPr lang="en-US" b="1" dirty="0"/>
              <a:t>bonus</a:t>
            </a:r>
            <a:r>
              <a:rPr lang="en-US" dirty="0"/>
              <a:t>, studying and presenting a </a:t>
            </a:r>
            <a:r>
              <a:rPr lang="en-US"/>
              <a:t>recent scientific high </a:t>
            </a:r>
            <a:r>
              <a:rPr lang="en-US" dirty="0"/>
              <a:t>quality article, strongly related to the course: up to </a:t>
            </a:r>
            <a:r>
              <a:rPr lang="en-US"/>
              <a:t>10 points</a:t>
            </a:r>
          </a:p>
          <a:p>
            <a:pPr lvl="2"/>
            <a:r>
              <a:rPr lang="en-US" i="1"/>
              <a:t>Note: only one bonus opportunity (after exam; not after resit)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    H.Corporaal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5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ECA    H.Corporaal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6687-1B6F-4176-8780-8A67837F91B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815976"/>
            <a:ext cx="8077200" cy="579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381000" y="76200"/>
            <a:ext cx="702628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rPr>
              <a:t>Where is computing going?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goals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11404600" cy="5334000"/>
          </a:xfrm>
        </p:spPr>
        <p:txBody>
          <a:bodyPr/>
          <a:lstStyle/>
          <a:p>
            <a:r>
              <a:rPr lang="en-US" sz="2800" dirty="0"/>
              <a:t>Learn advanced computer architecture concepts like:</a:t>
            </a:r>
          </a:p>
          <a:p>
            <a:pPr lvl="1"/>
            <a:r>
              <a:rPr lang="en-US" sz="2400" dirty="0"/>
              <a:t>ILP, DLP</a:t>
            </a:r>
            <a:r>
              <a:rPr lang="en-US" sz="2400"/>
              <a:t>, Vector, Spatial computing, and </a:t>
            </a:r>
            <a:r>
              <a:rPr lang="en-US" sz="2400" dirty="0"/>
              <a:t>Multi-issue architectures</a:t>
            </a:r>
          </a:p>
          <a:p>
            <a:pPr lvl="1"/>
            <a:r>
              <a:rPr lang="en-US" sz="2400"/>
              <a:t>O-o-O (Out-of-Order) execution</a:t>
            </a:r>
            <a:endParaRPr lang="en-US" sz="2400" dirty="0"/>
          </a:p>
          <a:p>
            <a:pPr lvl="1"/>
            <a:r>
              <a:rPr lang="en-US" sz="2400" dirty="0"/>
              <a:t>Correlating </a:t>
            </a:r>
            <a:r>
              <a:rPr lang="en-US" sz="2400"/>
              <a:t>branch prediction</a:t>
            </a:r>
            <a:endParaRPr lang="en-US" sz="2400" dirty="0"/>
          </a:p>
          <a:p>
            <a:pPr lvl="1"/>
            <a:r>
              <a:rPr lang="en-US" sz="2400" dirty="0"/>
              <a:t>Advanced memory hierarchy; speedup methods</a:t>
            </a:r>
          </a:p>
          <a:p>
            <a:pPr lvl="1"/>
            <a:r>
              <a:rPr lang="en-US" sz="2400" dirty="0"/>
              <a:t>Energy consumption and </a:t>
            </a:r>
            <a:r>
              <a:rPr lang="en-US" sz="2400"/>
              <a:t>Technology issues</a:t>
            </a:r>
            <a:endParaRPr lang="en-US" sz="2400" dirty="0"/>
          </a:p>
          <a:p>
            <a:pPr lvl="1"/>
            <a:r>
              <a:rPr lang="en-US" sz="2400" dirty="0"/>
              <a:t>etc.</a:t>
            </a:r>
          </a:p>
          <a:p>
            <a:r>
              <a:rPr lang="en-US" sz="2800" dirty="0"/>
              <a:t>Learn multi-processor architecture concepts like:</a:t>
            </a:r>
          </a:p>
          <a:p>
            <a:pPr lvl="1"/>
            <a:r>
              <a:rPr lang="en-US" sz="2400" dirty="0"/>
              <a:t>Multi-threading</a:t>
            </a:r>
          </a:p>
          <a:p>
            <a:pPr lvl="1"/>
            <a:r>
              <a:rPr lang="en-US" sz="2400" dirty="0"/>
              <a:t>Topologies</a:t>
            </a:r>
          </a:p>
          <a:p>
            <a:pPr lvl="1"/>
            <a:r>
              <a:rPr lang="en-US" sz="2400" dirty="0"/>
              <a:t>Synchronization</a:t>
            </a:r>
          </a:p>
          <a:p>
            <a:pPr lvl="1"/>
            <a:r>
              <a:rPr lang="en-US" sz="2400" dirty="0"/>
              <a:t>Cache Coherence and Memory Consistency,   etc.</a:t>
            </a:r>
          </a:p>
        </p:txBody>
      </p:sp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ECA    H.Corporaal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30E2-2C48-431F-974A-9E48FBD4056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ECA    H.Corporaal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CAE36B-6E43-46EC-92FC-21220FA973F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We use a very good book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Computer </a:t>
            </a:r>
            <a:r>
              <a:rPr lang="en-US" dirty="0"/>
              <a:t>Architecture</a:t>
            </a:r>
            <a:br>
              <a:rPr lang="en-US" dirty="0"/>
            </a:br>
            <a:r>
              <a:rPr lang="en-US" dirty="0"/>
              <a:t>A quantitative approach</a:t>
            </a:r>
          </a:p>
          <a:p>
            <a:pPr eaLnBrk="1" hangingPunct="1"/>
            <a:endParaRPr lang="en-US" b="1"/>
          </a:p>
          <a:p>
            <a:pPr eaLnBrk="1" hangingPunct="1"/>
            <a:r>
              <a:rPr lang="en-US" b="1"/>
              <a:t>6</a:t>
            </a:r>
            <a:r>
              <a:rPr lang="en-US" b="1" baseline="30000"/>
              <a:t>th</a:t>
            </a:r>
            <a:r>
              <a:rPr lang="en-US" b="1"/>
              <a:t> </a:t>
            </a:r>
            <a:r>
              <a:rPr lang="en-US" b="1" dirty="0"/>
              <a:t>ed.</a:t>
            </a:r>
            <a:r>
              <a:rPr lang="en-US" dirty="0"/>
              <a:t> by Hennessy </a:t>
            </a:r>
            <a:r>
              <a:rPr lang="en-US"/>
              <a:t>and Patterson </a:t>
            </a:r>
            <a:br>
              <a:rPr lang="en-US"/>
            </a:br>
            <a:r>
              <a:rPr lang="en-US"/>
              <a:t>(Nov 2017)</a:t>
            </a:r>
            <a:endParaRPr lang="en-US" dirty="0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Material: </a:t>
            </a:r>
          </a:p>
          <a:p>
            <a:pPr lvl="1" eaLnBrk="1" hangingPunct="1"/>
            <a:r>
              <a:rPr lang="en-US"/>
              <a:t>Chapters 1-5, 7</a:t>
            </a:r>
          </a:p>
          <a:p>
            <a:pPr lvl="1" eaLnBrk="1" hangingPunct="1"/>
            <a:r>
              <a:rPr lang="en-US"/>
              <a:t>Appendices A-C</a:t>
            </a:r>
          </a:p>
          <a:p>
            <a:pPr lvl="1" eaLnBrk="1" hangingPunct="1"/>
            <a:r>
              <a:rPr lang="en-US"/>
              <a:t>Extra material: App: E, F, K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810001" y="2514600"/>
            <a:ext cx="237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350" y="1447800"/>
            <a:ext cx="4116049" cy="507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0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Alternative, also very good = background reading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/>
              <a:t>Topics in these books:</a:t>
            </a:r>
            <a:endParaRPr lang="en-US" sz="2800" dirty="0"/>
          </a:p>
          <a:p>
            <a:r>
              <a:rPr lang="en-US" sz="2800" dirty="0"/>
              <a:t>Impact of technology</a:t>
            </a:r>
          </a:p>
          <a:p>
            <a:r>
              <a:rPr lang="en-US" sz="2800" dirty="0"/>
              <a:t>Processor microarchitecture</a:t>
            </a:r>
          </a:p>
          <a:p>
            <a:r>
              <a:rPr lang="en-US" sz="2800" dirty="0"/>
              <a:t>Memory hierarchies</a:t>
            </a:r>
          </a:p>
          <a:p>
            <a:r>
              <a:rPr lang="en-US" sz="2800" dirty="0"/>
              <a:t>Multiprocessor systems</a:t>
            </a:r>
          </a:p>
          <a:p>
            <a:r>
              <a:rPr lang="en-US" sz="2800" dirty="0"/>
              <a:t>Interconnection networks</a:t>
            </a:r>
          </a:p>
          <a:p>
            <a:r>
              <a:rPr lang="en-US" sz="2800" dirty="0"/>
              <a:t>Coherence, synchronization, and </a:t>
            </a:r>
            <a:br>
              <a:rPr lang="en-US" sz="2800" dirty="0"/>
            </a:br>
            <a:r>
              <a:rPr lang="en-US" sz="2800" dirty="0"/>
              <a:t>memory consistency</a:t>
            </a:r>
          </a:p>
          <a:p>
            <a:r>
              <a:rPr lang="en-US" sz="2800" dirty="0"/>
              <a:t>Chip multiprocessors</a:t>
            </a:r>
          </a:p>
          <a:p>
            <a:r>
              <a:rPr lang="en-US" sz="2800"/>
              <a:t>Quantitative evaluations</a:t>
            </a:r>
            <a:endParaRPr lang="en-US" sz="2800" dirty="0"/>
          </a:p>
        </p:txBody>
      </p:sp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ECA    H.Corporaal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E36B-6E43-46EC-92FC-21220FA973F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810001" y="2514600"/>
            <a:ext cx="237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172" name="Picture 4" descr="http://t2.gstatic.com/images?q=tbn:ANd9GcQ4DQ1UiKo3C5bZarGf8vXG3oPOR59UZFsqiIeVxx4_FjQe7U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2532" y="1600200"/>
            <a:ext cx="3820868" cy="4963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ECA    H.Corporaal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B53AF3-EE15-4AFC-901C-B46C2E1D508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Organization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58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Credits: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5SIA0: 5 credit points (</a:t>
            </a:r>
            <a:r>
              <a:rPr lang="en-US" sz="2400" dirty="0" err="1"/>
              <a:t>ECTS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Weekly class meetings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Mondays:	</a:t>
            </a:r>
            <a:r>
              <a:rPr lang="en-US" sz="2400"/>
              <a:t>10.45-12.30  (Online)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Wednesdays: 	17.30-19.15  (Aud 3+6)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b="1" dirty="0"/>
              <a:t>Very advanced Labs</a:t>
            </a:r>
            <a:r>
              <a:rPr lang="en-US" sz="2400"/>
              <a:t>: you can do them at home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Student literature research of </a:t>
            </a:r>
            <a:r>
              <a:rPr lang="en-US" sz="2800" b="1" dirty="0"/>
              <a:t>TOP</a:t>
            </a:r>
            <a:r>
              <a:rPr lang="en-US" sz="2800" dirty="0"/>
              <a:t> recent conferences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Examination </a:t>
            </a:r>
            <a:r>
              <a:rPr lang="en-US" sz="2800" dirty="0"/>
              <a:t>at the end of exam weeks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B6E042-B7CC-4153-87CC-92484ADFC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772" y="3733799"/>
            <a:ext cx="2275911" cy="2804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/>
              <a:t>Practical Experience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chemeClr val="accent2"/>
                </a:solidFill>
              </a:rPr>
              <a:t>3 lab assignments: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dirty="0"/>
              <a:t>Design and evaluation of a </a:t>
            </a:r>
            <a:r>
              <a:rPr lang="en-US" b="1" dirty="0"/>
              <a:t>CGRA </a:t>
            </a:r>
            <a:r>
              <a:rPr lang="en-US" dirty="0"/>
              <a:t>(Coarse Grain Reconfigurable Array) processor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/>
              <a:t>Extreme parallel, </a:t>
            </a:r>
            <a:r>
              <a:rPr lang="en-US" b="1"/>
              <a:t>GPU – SIMD</a:t>
            </a:r>
            <a:r>
              <a:rPr lang="en-US"/>
              <a:t> programming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b="1"/>
              <a:t>Processor design space exploration</a:t>
            </a:r>
            <a:r>
              <a:rPr lang="en-US"/>
              <a:t> using the GEM5 simulator+ARM</a:t>
            </a:r>
            <a:endParaRPr lang="en-US" dirty="0"/>
          </a:p>
          <a:p>
            <a:pPr eaLnBrk="1" hangingPunct="1">
              <a:spcBef>
                <a:spcPts val="600"/>
              </a:spcBef>
            </a:pPr>
            <a:endParaRPr lang="en-US" b="1">
              <a:solidFill>
                <a:schemeClr val="accent2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en-US" b="1">
                <a:solidFill>
                  <a:schemeClr val="accent2"/>
                </a:solidFill>
              </a:rPr>
              <a:t>Lab </a:t>
            </a:r>
            <a:r>
              <a:rPr lang="en-US" b="1" dirty="0" err="1">
                <a:solidFill>
                  <a:schemeClr val="accent2"/>
                </a:solidFill>
              </a:rPr>
              <a:t>assistents</a:t>
            </a:r>
            <a:r>
              <a:rPr lang="en-US" b="1" dirty="0">
                <a:solidFill>
                  <a:schemeClr val="accent2"/>
                </a:solidFill>
              </a:rPr>
              <a:t>:</a:t>
            </a:r>
          </a:p>
          <a:p>
            <a:pPr lvl="1" eaLnBrk="1" hangingPunct="1">
              <a:spcBef>
                <a:spcPts val="600"/>
              </a:spcBef>
            </a:pPr>
            <a:r>
              <a:rPr lang="en-US"/>
              <a:t>Ali Banagozar (lab 1)</a:t>
            </a:r>
          </a:p>
          <a:p>
            <a:pPr lvl="1" eaLnBrk="1" hangingPunct="1">
              <a:spcBef>
                <a:spcPts val="600"/>
              </a:spcBef>
            </a:pPr>
            <a:r>
              <a:rPr lang="en-US"/>
              <a:t>Sun Wei (lab 2)</a:t>
            </a:r>
          </a:p>
          <a:p>
            <a:pPr lvl="1" eaLnBrk="1" hangingPunct="1">
              <a:spcBef>
                <a:spcPts val="600"/>
              </a:spcBef>
            </a:pPr>
            <a:r>
              <a:rPr lang="en-US"/>
              <a:t>Patrick Wijnings (lab 3)</a:t>
            </a:r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/>
              <a:t>ECA    H.Corporaal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75CE15-8A08-4B3E-B88F-EE157201013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220" name="Picture 4" descr="http://music.yale.edu/wp-content/uploads/2013/03/chamber-music-practice-540x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6644" y="4648200"/>
            <a:ext cx="3743696" cy="1938999"/>
          </a:xfrm>
          <a:prstGeom prst="rect">
            <a:avLst/>
          </a:prstGeom>
          <a:noFill/>
        </p:spPr>
      </p:pic>
      <p:pic>
        <p:nvPicPr>
          <p:cNvPr id="9222" name="Picture 6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34600" y="228600"/>
            <a:ext cx="1857375" cy="1388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1: CGRA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Co-optimization </a:t>
            </a:r>
            <a:r>
              <a:rPr lang="en-US" dirty="0"/>
              <a:t>of application and architecture for a coarse grained reconfigurable architecture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    H.Corporaal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66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/>
          <p:nvPr/>
        </p:nvPicPr>
        <p:blipFill>
          <a:blip r:embed="rId2"/>
          <a:stretch/>
        </p:blipFill>
        <p:spPr>
          <a:xfrm>
            <a:off x="2635535" y="1295400"/>
            <a:ext cx="7362769" cy="4190999"/>
          </a:xfrm>
          <a:prstGeom prst="rect">
            <a:avLst/>
          </a:prstGeom>
          <a:ln>
            <a:noFill/>
          </a:ln>
        </p:spPr>
      </p:pic>
      <p:sp>
        <p:nvSpPr>
          <p:cNvPr id="42" name="TextShape 1"/>
          <p:cNvSpPr txBox="1"/>
          <p:nvPr/>
        </p:nvSpPr>
        <p:spPr>
          <a:xfrm>
            <a:off x="1981173" y="273684"/>
            <a:ext cx="8228763" cy="1144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 sz="399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TextShape 2"/>
          <p:cNvSpPr txBox="1"/>
          <p:nvPr/>
        </p:nvSpPr>
        <p:spPr>
          <a:xfrm>
            <a:off x="1447800" y="5638800"/>
            <a:ext cx="8228763" cy="4718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97967">
              <a:buClr>
                <a:srgbClr val="000000"/>
              </a:buClr>
              <a:buSzPct val="45000"/>
            </a:pPr>
            <a:r>
              <a:rPr lang="en-US" sz="290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Application</a:t>
            </a:r>
            <a:r>
              <a:rPr lang="en-US" sz="290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to be announced </a:t>
            </a:r>
            <a:endParaRPr lang="en-US" sz="290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Architecture and application</a:t>
            </a:r>
            <a:b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en-US" dirty="0"/>
          </a:p>
        </p:txBody>
      </p:sp>
      <p:sp>
        <p:nvSpPr>
          <p:cNvPr id="10" name="TextShape 2"/>
          <p:cNvSpPr txBox="1"/>
          <p:nvPr/>
        </p:nvSpPr>
        <p:spPr>
          <a:xfrm>
            <a:off x="1295400" y="1219200"/>
            <a:ext cx="8228763" cy="4718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97967">
              <a:buClr>
                <a:srgbClr val="000000"/>
              </a:buClr>
              <a:buSzPct val="45000"/>
            </a:pPr>
            <a:r>
              <a:rPr lang="en-US" sz="290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CGRA:</a:t>
            </a:r>
          </a:p>
        </p:txBody>
      </p:sp>
    </p:spTree>
    <p:extLst>
      <p:ext uri="{BB962C8B-B14F-4D97-AF65-F5344CB8AC3E}">
        <p14:creationId xmlns:p14="http://schemas.microsoft.com/office/powerpoint/2010/main" val="8956664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7500</TotalTime>
  <Words>1213</Words>
  <Application>Microsoft Office PowerPoint</Application>
  <PresentationFormat>Widescreen</PresentationFormat>
  <Paragraphs>254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Symbol</vt:lpstr>
      <vt:lpstr>Times New Roman</vt:lpstr>
      <vt:lpstr>Wingdings</vt:lpstr>
      <vt:lpstr>Default Design</vt:lpstr>
      <vt:lpstr>Embedded Computer Architecture 5SIA0 Overview + Guidelines </vt:lpstr>
      <vt:lpstr>ECA summary</vt:lpstr>
      <vt:lpstr>Course goals</vt:lpstr>
      <vt:lpstr>We use a very good book</vt:lpstr>
      <vt:lpstr>Alternative, also very good = background reading</vt:lpstr>
      <vt:lpstr>Organization</vt:lpstr>
      <vt:lpstr>Practical Experience</vt:lpstr>
      <vt:lpstr>Lab 1: CGRA</vt:lpstr>
      <vt:lpstr>Architecture and application </vt:lpstr>
      <vt:lpstr>Your job:</vt:lpstr>
      <vt:lpstr>Lab 2: GPU - SIMD</vt:lpstr>
      <vt:lpstr>GPU trends, till 2016 (NVIDIA)</vt:lpstr>
      <vt:lpstr>NVIDIA Volta V100  (GTC May 2017)</vt:lpstr>
      <vt:lpstr>1 SM core</vt:lpstr>
      <vt:lpstr>Tensor core operation</vt:lpstr>
      <vt:lpstr>NVIDIA Turing, introduced 2018</vt:lpstr>
      <vt:lpstr>Lab 3: Processor design space explorations</vt:lpstr>
      <vt:lpstr>What are the objectives?</vt:lpstr>
      <vt:lpstr>What you will learn</vt:lpstr>
      <vt:lpstr>Extra Material</vt:lpstr>
      <vt:lpstr>Schedule  2020-2021  (preliminary)</vt:lpstr>
      <vt:lpstr>Grading</vt:lpstr>
      <vt:lpstr>PowerPoint Presentation</vt:lpstr>
    </vt:vector>
  </TitlesOfParts>
  <Company>Imec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Microprocessor Design 2002</dc:title>
  <dc:creator>henk corporaal</dc:creator>
  <cp:lastModifiedBy>Corporaal, H.</cp:lastModifiedBy>
  <cp:revision>119</cp:revision>
  <dcterms:created xsi:type="dcterms:W3CDTF">2002-06-19T15:40:13Z</dcterms:created>
  <dcterms:modified xsi:type="dcterms:W3CDTF">2020-11-09T13:37:56Z</dcterms:modified>
</cp:coreProperties>
</file>