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  <p:sldMasterId id="2147483678" r:id="rId2"/>
  </p:sldMasterIdLst>
  <p:notesMasterIdLst>
    <p:notesMasterId r:id="rId48"/>
  </p:notesMasterIdLst>
  <p:handoutMasterIdLst>
    <p:handoutMasterId r:id="rId49"/>
  </p:handoutMasterIdLst>
  <p:sldIdLst>
    <p:sldId id="393" r:id="rId3"/>
    <p:sldId id="391" r:id="rId4"/>
    <p:sldId id="389" r:id="rId5"/>
    <p:sldId id="392" r:id="rId6"/>
    <p:sldId id="390" r:id="rId7"/>
    <p:sldId id="394" r:id="rId8"/>
    <p:sldId id="290" r:id="rId9"/>
    <p:sldId id="296" r:id="rId10"/>
    <p:sldId id="395" r:id="rId11"/>
    <p:sldId id="291" r:id="rId12"/>
    <p:sldId id="292" r:id="rId13"/>
    <p:sldId id="293" r:id="rId14"/>
    <p:sldId id="294" r:id="rId15"/>
    <p:sldId id="396" r:id="rId16"/>
    <p:sldId id="299" r:id="rId17"/>
    <p:sldId id="300" r:id="rId18"/>
    <p:sldId id="383" r:id="rId19"/>
    <p:sldId id="295" r:id="rId20"/>
    <p:sldId id="398" r:id="rId21"/>
    <p:sldId id="305" r:id="rId22"/>
    <p:sldId id="386" r:id="rId23"/>
    <p:sldId id="303" r:id="rId24"/>
    <p:sldId id="304" r:id="rId25"/>
    <p:sldId id="306" r:id="rId26"/>
    <p:sldId id="307" r:id="rId27"/>
    <p:sldId id="315" r:id="rId28"/>
    <p:sldId id="376" r:id="rId29"/>
    <p:sldId id="378" r:id="rId30"/>
    <p:sldId id="316" r:id="rId31"/>
    <p:sldId id="317" r:id="rId32"/>
    <p:sldId id="318" r:id="rId33"/>
    <p:sldId id="320" r:id="rId34"/>
    <p:sldId id="319" r:id="rId35"/>
    <p:sldId id="321" r:id="rId36"/>
    <p:sldId id="312" r:id="rId37"/>
    <p:sldId id="313" r:id="rId38"/>
    <p:sldId id="308" r:id="rId39"/>
    <p:sldId id="309" r:id="rId40"/>
    <p:sldId id="399" r:id="rId41"/>
    <p:sldId id="355" r:id="rId42"/>
    <p:sldId id="356" r:id="rId43"/>
    <p:sldId id="357" r:id="rId44"/>
    <p:sldId id="358" r:id="rId45"/>
    <p:sldId id="345" r:id="rId46"/>
    <p:sldId id="382" r:id="rId47"/>
  </p:sldIdLst>
  <p:sldSz cx="12192000" cy="6858000"/>
  <p:notesSz cx="9853613" cy="67230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8">
          <p15:clr>
            <a:srgbClr val="A4A3A4"/>
          </p15:clr>
        </p15:guide>
        <p15:guide id="2" pos="31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CC0000"/>
    <a:srgbClr val="009900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318" autoAdjust="0"/>
  </p:normalViewPr>
  <p:slideViewPr>
    <p:cSldViewPr>
      <p:cViewPr varScale="1">
        <p:scale>
          <a:sx n="123" d="100"/>
          <a:sy n="12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892"/>
    </p:cViewPr>
  </p:sorterViewPr>
  <p:notesViewPr>
    <p:cSldViewPr>
      <p:cViewPr varScale="1">
        <p:scale>
          <a:sx n="112" d="100"/>
          <a:sy n="112" d="100"/>
        </p:scale>
        <p:origin x="-1404" y="-84"/>
      </p:cViewPr>
      <p:guideLst>
        <p:guide orient="horz" pos="2118"/>
        <p:guide pos="31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eemen\TUe\2013\5kk73looptrans\experimentsdataflo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Without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Sheet1!$C$29:$D$29</c:f>
              <c:numCache>
                <c:formatCode>General</c:formatCode>
                <c:ptCount val="2"/>
                <c:pt idx="0">
                  <c:v>809.7</c:v>
                </c:pt>
                <c:pt idx="1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F-4CD7-B467-4F38DB97C43D}"/>
            </c:ext>
          </c:extLst>
        </c:ser>
        <c:ser>
          <c:idx val="1"/>
          <c:order val="1"/>
          <c:tx>
            <c:v>With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Sheet1!$C$30:$D$30</c:f>
              <c:numCache>
                <c:formatCode>General</c:formatCode>
                <c:ptCount val="2"/>
                <c:pt idx="0">
                  <c:v>545.29999999999995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F-4CD7-B467-4F38DB97C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104272"/>
        <c:axId val="444104664"/>
      </c:barChart>
      <c:catAx>
        <c:axId val="44410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4104664"/>
        <c:crosses val="autoZero"/>
        <c:auto val="1"/>
        <c:lblAlgn val="ctr"/>
        <c:lblOffset val="100"/>
        <c:noMultiLvlLbl val="0"/>
      </c:catAx>
      <c:valAx>
        <c:axId val="4441046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[ms]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410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26137425378911"/>
          <c:y val="0.14313466025080199"/>
          <c:w val="0.32318794569212006"/>
          <c:h val="0.16743438320209975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1434" y="1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/>
          <a:lstStyle>
            <a:lvl1pPr algn="r">
              <a:defRPr sz="1100"/>
            </a:lvl1pPr>
          </a:lstStyle>
          <a:p>
            <a:fld id="{8B7B69F6-3D37-4F6E-9B6F-AB9CD3A67D12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5745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1434" y="6385745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 anchor="b"/>
          <a:lstStyle>
            <a:lvl1pPr algn="r">
              <a:defRPr sz="1100"/>
            </a:lvl1pPr>
          </a:lstStyle>
          <a:p>
            <a:fld id="{35256CE7-0C76-4A4A-A560-A31F16B8645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434" y="1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04825"/>
            <a:ext cx="4478337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362" y="3193457"/>
            <a:ext cx="7882890" cy="30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85745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434" y="6385745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EA02D08-4432-4ED6-9E5A-87DD55E7A1F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2475"/>
            <a:ext cx="6688137" cy="37623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Lexico</a:t>
            </a:r>
            <a:r>
              <a:rPr lang="en-US" baseline="0" dirty="0"/>
              <a:t>graphical ordering introduced this will be used during the dependency analysis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19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Dependence distance</a:t>
            </a:r>
            <a:r>
              <a:rPr lang="en-US" baseline="0" dirty="0"/>
              <a:t> introduced. Not always possible can also be a direction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90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dependence vector top </a:t>
            </a:r>
            <a:r>
              <a:rPr lang="en-US" baseline="0" dirty="0" err="1"/>
              <a:t>vs</a:t>
            </a:r>
            <a:r>
              <a:rPr lang="en-US" baseline="0" dirty="0"/>
              <a:t> dependence vector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93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line adresses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67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2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Performing the control of a loop is basically overhead.</a:t>
            </a:r>
            <a:r>
              <a:rPr lang="en-US" baseline="0" dirty="0"/>
              <a:t> I refer to the increment of </a:t>
            </a:r>
            <a:r>
              <a:rPr lang="en-US" baseline="0" dirty="0" err="1"/>
              <a:t>i</a:t>
            </a:r>
            <a:r>
              <a:rPr lang="en-US" baseline="0" dirty="0"/>
              <a:t> and the compare of </a:t>
            </a:r>
            <a:r>
              <a:rPr lang="en-US" baseline="0" dirty="0" err="1"/>
              <a:t>i</a:t>
            </a:r>
            <a:r>
              <a:rPr lang="en-US" baseline="0" dirty="0"/>
              <a:t>&lt;N to check if the exit condition is not met.</a:t>
            </a:r>
          </a:p>
          <a:p>
            <a:r>
              <a:rPr lang="en-US" baseline="0" dirty="0"/>
              <a:t>With induction variable elimination we can reduce this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3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to demonstrate the possible locality increase due to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89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to demonstrate the possible locality increase due to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76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</a:t>
            </a:r>
            <a:r>
              <a:rPr lang="en-US" baseline="0" dirty="0"/>
              <a:t> reuse = reuse of neighboring values in cache lines; Temporal reuse = Single value reused at different moment in time;</a:t>
            </a:r>
          </a:p>
          <a:p>
            <a:r>
              <a:rPr lang="en-US" baseline="0" dirty="0"/>
              <a:t>Group reuse = multiple memory references in the loop body point to the same memory location at different iteration values (temporal) or they point to neighboring values (spatial)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1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theory</a:t>
            </a:r>
            <a:r>
              <a:rPr lang="en-US" baseline="0" dirty="0"/>
              <a:t> for memory hierarchy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9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to show the potential locality increase due to tiling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2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9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aurentbrouat.com/wp-content/uploads/2011/02/automat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8589296" y="2112296"/>
            <a:ext cx="1981200" cy="2785807"/>
          </a:xfrm>
          <a:prstGeom prst="rect">
            <a:avLst/>
          </a:prstGeom>
          <a:noFill/>
        </p:spPr>
      </p:pic>
      <p:pic>
        <p:nvPicPr>
          <p:cNvPr id="11" name="Picture 33" descr="Call High Performance Websites for website development to accelerate your busines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7620000" y="4114801"/>
            <a:ext cx="2096061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http://icdn3.digitaltrends.com/image/665-atom-die-2-200x200-c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286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http://g-ecx.images-amazon.com/images/G/01/electronics/detail-page/WesternDigital_LowPower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10972800" y="3977519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447352" y="1371601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1E-A331-4EB0-A375-321DDF2690A2}" type="datetime1">
              <a:rPr lang="nl-NL" smtClean="0"/>
              <a:t>26-11-2021</a:t>
            </a:fld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2" y="424544"/>
            <a:ext cx="4571999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0C6E1-43F4-41D2-98E5-A11EED3C0F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A0EFF6-B26C-47B8-B832-AF5976AFAECF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90927C-0689-40D2-8611-28DC67822B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2919E68-2709-4F04-9606-03EC18DECCEC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1AF1D-84CF-41AC-A890-841B0689E8A2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782A-A0FF-4069-A7F7-FC07A6209A2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73FDC-37CD-4889-AD64-91BE9F6567BC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C569-0129-4CF2-9F60-68D315BD2116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5C6D3D-3C06-42B6-9F5C-850614DBB396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D45E-3517-4489-AA38-C51C77585C2F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24FEE-5E5A-4E0E-9831-93F7ED94AA38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E8BB-0697-4E24-8A47-3B12366727C7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1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382C5-36D3-4D86-A57A-7CE589E2167A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872D-02DC-41A1-9A62-5FB56BE7CA15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3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BDBE-2BCD-46C4-BD2A-EEC2CCBD52F7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40F7A-7430-4713-A32D-F52B0F4AC470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99F6-3002-457F-BB68-346500F8814D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9F40A-A347-455D-812B-453C28945A5A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837A-EAC4-4661-9C33-3EE84F0E55AF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E4E8B-F727-4A99-A206-F72B9CE77F0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CB9AB8-8E36-497B-BD70-15529BBAAF8B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03B94-405C-404D-8D60-8B24EE2FDBE4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4081-F03B-477A-8ED7-D70B7BC35C65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0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93142-C439-4E01-8341-357233A455F9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59B5-504A-4CDB-8A29-5C63AD37FD39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304800"/>
            <a:ext cx="279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178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2A595-27B7-4C99-A92F-A0C3A5D91BD0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1EA13-9E58-47C4-A6F4-AEFE6CBD0CD7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1BFC2-7E90-419F-A3FE-C8A953B6BD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CDFCF8-7E1B-452F-AD08-284EC86EC07A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7C881-D033-49F5-BBCD-270FAF3ABF9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6121A7-04BB-45A5-8CF8-E6565D94DE31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99F65-0449-405B-BE2D-5F1D2078902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45C3EB7-0466-4350-8B14-243990C5A58B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00BD1-FFC2-4BE8-B56E-03251CD4076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145E02F-D2DD-4EF1-B013-660D5CEF5477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C09E43-FBEE-4104-BD0C-D580ABD7328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89EBE7-95CA-4AB4-A2EA-3F0F2766378B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E94B6-C324-4F95-80A7-7D8FE4069DC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915F9A-DF83-4F1D-8C59-59430C25F5E5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4561C-D6F2-4910-8A8F-67C6A0E50F1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DCA670-B1E1-4E66-98AF-5B00A57EEFC9}" type="datetime1">
              <a:rPr lang="nl-NL" smtClean="0"/>
              <a:t>26-11-2021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11506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29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6DEB80C7-B18F-4846-97F2-B56A63E51E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3957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4"/>
                </a:solidFill>
              </a:defRPr>
            </a:lvl1pPr>
          </a:lstStyle>
          <a:p>
            <a:fld id="{57AD417E-2CCD-4F6A-AB40-F9C4A784CCEE}" type="datetime1">
              <a:rPr lang="nl-NL" smtClean="0"/>
              <a:t>26-11-2021</a:t>
            </a:fld>
            <a:endParaRPr lang="nl-NL" dirty="0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1150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0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117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1176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fld id="{E4852301-82B1-4882-8633-027B63F73DC2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algn="ctr"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fld id="{4A00C35F-F707-41AF-B95B-B1545AEFB57C}" type="slidenum">
              <a:rPr lang="en-US" altLang="en-US" smtClean="0">
                <a:solidFill>
                  <a:srgbClr val="000000"/>
                </a:solidFill>
              </a:rPr>
              <a:pPr eaLnBrk="0" hangingPunct="0"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9/95/Overo_with_coi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11506200" cy="21336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Embedded Computer Architecture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5SAI0</a:t>
            </a:r>
            <a:br>
              <a:rPr lang="en-US" b="1" dirty="0">
                <a:solidFill>
                  <a:srgbClr val="CC3300"/>
                </a:solidFill>
              </a:rPr>
            </a:br>
            <a:br>
              <a:rPr lang="en-US" b="1">
                <a:solidFill>
                  <a:srgbClr val="CC3300"/>
                </a:solidFill>
              </a:rPr>
            </a:br>
            <a:r>
              <a:rPr lang="en-US" sz="4000" b="1">
                <a:solidFill>
                  <a:srgbClr val="0C0C61">
                    <a:lumMod val="60000"/>
                    <a:lumOff val="40000"/>
                  </a:srgbClr>
                </a:solidFill>
              </a:rPr>
              <a:t>Exploiting Data Reuse: Loop Transformations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10363200" cy="17526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Patrick Wijnings</a:t>
            </a:r>
          </a:p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Original slides by Henk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Corporaal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h.corporaal@tue.nl		p.w.a.wijnings@tue.nl</a:t>
            </a:r>
          </a:p>
          <a:p>
            <a:pPr lvl="0" algn="l" eaLnBrk="1" hangingPunct="1"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TU/e 2021-2022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42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4343400"/>
            <a:ext cx="609600" cy="39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1811000" cy="895350"/>
          </a:xfrm>
        </p:spPr>
        <p:txBody>
          <a:bodyPr/>
          <a:lstStyle/>
          <a:p>
            <a:r>
              <a:rPr lang="en-US"/>
              <a:t>Data flow transformation: Loop-Based </a:t>
            </a:r>
            <a:r>
              <a:rPr lang="en-US" dirty="0"/>
              <a:t>Strength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286000"/>
          </a:xfrm>
        </p:spPr>
        <p:txBody>
          <a:bodyPr/>
          <a:lstStyle/>
          <a:p>
            <a:r>
              <a:rPr lang="en-US" dirty="0"/>
              <a:t>Replace an expensive operation</a:t>
            </a:r>
          </a:p>
          <a:p>
            <a:r>
              <a:rPr lang="en-US" dirty="0"/>
              <a:t>Can be multiplication, especially for embedded cores</a:t>
            </a:r>
          </a:p>
          <a:p>
            <a:r>
              <a:rPr lang="en-US" dirty="0"/>
              <a:t>No HW multiplier, e.g. </a:t>
            </a:r>
            <a:r>
              <a:rPr lang="en-US" dirty="0" err="1"/>
              <a:t>MicroBlaze</a:t>
            </a:r>
            <a:endParaRPr lang="en-US" dirty="0"/>
          </a:p>
          <a:p>
            <a:r>
              <a:rPr lang="en-US" dirty="0"/>
              <a:t>An optimizing compiler can help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573CEB-34A1-4433-8680-D9F1FA16A3F2}" type="datetime1">
              <a:rPr lang="nl-NL" smtClean="0"/>
              <a:t>26-11-2021</a:t>
            </a:fld>
            <a:endParaRPr lang="nl-NL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828800"/>
            <a:ext cx="3505199" cy="48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3583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*c;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67200" y="3505200"/>
            <a:ext cx="3870314" cy="2308324"/>
            <a:chOff x="3962400" y="3581400"/>
            <a:chExt cx="3870314" cy="2308324"/>
          </a:xfrm>
        </p:grpSpPr>
        <p:sp>
          <p:nvSpPr>
            <p:cNvPr id="16" name="Rounded Rectangle 15"/>
            <p:cNvSpPr/>
            <p:nvPr/>
          </p:nvSpPr>
          <p:spPr>
            <a:xfrm>
              <a:off x="7086600" y="4800600"/>
              <a:ext cx="4572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2700" y="5108506"/>
              <a:ext cx="12667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3581400"/>
              <a:ext cx="34131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c=3;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T=0;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for(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=0;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&lt;N;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++){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= a[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] + T;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 T = T + c;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62400" y="41910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B53D3E4-3D3A-40FD-8812-1A23366C568E}"/>
              </a:ext>
            </a:extLst>
          </p:cNvPr>
          <p:cNvSpPr/>
          <p:nvPr/>
        </p:nvSpPr>
        <p:spPr>
          <a:xfrm>
            <a:off x="914400" y="5996226"/>
            <a:ext cx="7467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/>
              <a:t>* Examples are from: </a:t>
            </a:r>
            <a:br>
              <a:rPr lang="en-US"/>
            </a:br>
            <a:r>
              <a:rPr lang="en-US" sz="1600" i="1"/>
              <a:t>D.F. Bacon, S.L. Graham, and O.J. Sharp, Compiler transformations for high-performance computing. ACM Comput. Surv. 26, (1994)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50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3200400" cy="44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24939" y="4379608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transformation: Induction </a:t>
            </a:r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895600"/>
          </a:xfrm>
        </p:spPr>
        <p:txBody>
          <a:bodyPr/>
          <a:lstStyle/>
          <a:p>
            <a:r>
              <a:rPr lang="en-US" dirty="0"/>
              <a:t>Induction variable?</a:t>
            </a:r>
          </a:p>
          <a:p>
            <a:pPr lvl="1"/>
            <a:r>
              <a:rPr lang="en-US" dirty="0"/>
              <a:t>Compute loop exit conditions</a:t>
            </a:r>
          </a:p>
          <a:p>
            <a:pPr lvl="1"/>
            <a:r>
              <a:rPr lang="en-US" dirty="0"/>
              <a:t>Compute memory addresses</a:t>
            </a:r>
          </a:p>
          <a:p>
            <a:r>
              <a:rPr lang="en-US" dirty="0"/>
              <a:t>Given a known final value and relation to addresses</a:t>
            </a:r>
          </a:p>
          <a:p>
            <a:pPr lvl="1"/>
            <a:r>
              <a:rPr lang="en-US" dirty="0"/>
              <a:t>Possible to eliminate index calculations</a:t>
            </a:r>
          </a:p>
          <a:p>
            <a:r>
              <a:rPr lang="en-US" dirty="0"/>
              <a:t>Again an optimizing compiler can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CF7F79-43D3-48F8-B6EB-8788F6D479D7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361278" y="4267200"/>
            <a:ext cx="2563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 = &amp;a[0];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T = &amp;a[0] + N;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while(A&lt;T){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*A = *A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A++;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4939" y="4328349"/>
            <a:ext cx="255823" cy="7096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90800" y="4724400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795" y="4267200"/>
            <a:ext cx="375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75478" y="4648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/>
      <p:bldP spid="6" grpId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39200" y="51816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4419600"/>
            <a:ext cx="1066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691391"/>
            <a:ext cx="3429000" cy="47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62400" y="4800600"/>
            <a:ext cx="762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transformation: Loop-Invariant </a:t>
            </a:r>
            <a:r>
              <a:rPr lang="en-US" dirty="0"/>
              <a:t>Code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of c[] does not change</a:t>
            </a:r>
          </a:p>
          <a:p>
            <a:r>
              <a:rPr lang="en-US" dirty="0"/>
              <a:t>Move one loop up and store in register</a:t>
            </a:r>
          </a:p>
          <a:p>
            <a:r>
              <a:rPr lang="en-US" dirty="0"/>
              <a:t>Reuse it over iterations of inner loop</a:t>
            </a:r>
          </a:p>
          <a:p>
            <a:r>
              <a:rPr lang="en-US" dirty="0"/>
              <a:t>Most compilers can perform this</a:t>
            </a:r>
          </a:p>
          <a:p>
            <a:r>
              <a:rPr lang="en-US" dirty="0"/>
              <a:t>Example is similar to</a:t>
            </a:r>
            <a:br>
              <a:rPr lang="en-US" dirty="0"/>
            </a:br>
            <a:r>
              <a:rPr lang="en-US" u="sng" dirty="0"/>
              <a:t>Scalar Replacement </a:t>
            </a:r>
            <a:r>
              <a:rPr lang="en-US" dirty="0"/>
              <a:t>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E5AD7C-47BA-4686-88F8-25718A9F614F}" type="datetime1">
              <a:rPr lang="nl-NL" smtClean="0"/>
              <a:t>26-11-2021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4432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038600"/>
            <a:ext cx="39228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T=c[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]+T;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53000" y="4572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276600" cy="4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05400" y="5257800"/>
            <a:ext cx="762000" cy="318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3429000"/>
            <a:ext cx="1217478" cy="354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4648200"/>
            <a:ext cx="2528455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transformation: Loop </a:t>
            </a:r>
            <a:r>
              <a:rPr lang="en-US" dirty="0" err="1"/>
              <a:t>Unswitching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667000"/>
          </a:xfrm>
        </p:spPr>
        <p:txBody>
          <a:bodyPr/>
          <a:lstStyle/>
          <a:p>
            <a:r>
              <a:rPr lang="en-US" dirty="0"/>
              <a:t>Conditional execution in body</a:t>
            </a:r>
          </a:p>
          <a:p>
            <a:r>
              <a:rPr lang="en-US" dirty="0"/>
              <a:t>Speculative branch prediction helps but</a:t>
            </a:r>
          </a:p>
          <a:p>
            <a:r>
              <a:rPr lang="en-US" dirty="0"/>
              <a:t>This branch is loop invariant code</a:t>
            </a:r>
          </a:p>
          <a:p>
            <a:pPr lvl="1"/>
            <a:r>
              <a:rPr lang="en-US" dirty="0"/>
              <a:t>Move it outside the loop</a:t>
            </a:r>
          </a:p>
          <a:p>
            <a:pPr lvl="1"/>
            <a:r>
              <a:rPr lang="en-US" dirty="0"/>
              <a:t>Each execution path independent loops</a:t>
            </a:r>
          </a:p>
          <a:p>
            <a:r>
              <a:rPr lang="en-US" dirty="0"/>
              <a:t>Increases code size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E9A2D0-A443-4B08-BBC7-39FA302E2585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for(i=0; i&lt;N; i++){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a[i] = b[i];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if(x&lt;7){a[i]+=5;}</a:t>
            </a:r>
          </a:p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380422"/>
            <a:ext cx="31470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if(x&lt;7){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]+=5;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67200" y="4495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7" grpId="0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A021-D785-4E0A-94F7-380AF7C4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Iteration </a:t>
            </a:r>
            <a:r>
              <a:rPr lang="nl-NL" dirty="0" err="1"/>
              <a:t>reordering</a:t>
            </a:r>
            <a:endParaRPr lang="LID4096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62A90D-2469-4072-8BCC-502F83D7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4E559D-DF50-4CF1-B777-906835F06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32F078-D735-4244-9B50-7804BEC3B1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pPr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64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representation as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B[j+3][i+2]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Each position represents </a:t>
            </a:r>
            <a:r>
              <a:rPr lang="en-US">
                <a:cs typeface="Courier New" pitchFamily="49" charset="0"/>
              </a:rPr>
              <a:t>an iteration</a:t>
            </a:r>
          </a:p>
          <a:p>
            <a:pPr lvl="1"/>
            <a:r>
              <a:rPr lang="en-US">
                <a:cs typeface="Courier New" pitchFamily="49" charset="0"/>
              </a:rPr>
              <a:t>At each position 1 or more array elements are accessed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79ABDC-ED5A-4CE5-9092-73B8C6B4164A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85032"/>
              </p:ext>
            </p:extLst>
          </p:nvPr>
        </p:nvGraphicFramePr>
        <p:xfrm>
          <a:off x="6781800" y="1600200"/>
          <a:ext cx="3933824" cy="418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3933824" cy="418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29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Visitation order in Iteration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= B[j+3][i+2];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Iteration space is not data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40E69C-7FE1-4E2E-88FB-515A349BAAA3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76918"/>
              </p:ext>
            </p:extLst>
          </p:nvPr>
        </p:nvGraphicFramePr>
        <p:xfrm>
          <a:off x="824523" y="2362200"/>
          <a:ext cx="3352800" cy="356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523" y="2362200"/>
                        <a:ext cx="3352800" cy="3568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2C370A-2D33-4574-BF79-E3DC20AE5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72332"/>
              </p:ext>
            </p:extLst>
          </p:nvPr>
        </p:nvGraphicFramePr>
        <p:xfrm>
          <a:off x="6553200" y="2177713"/>
          <a:ext cx="3733800" cy="39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Visio" r:id="rId5" imgW="1324080" imgH="1324155" progId="Visio.Drawing.11">
                  <p:embed/>
                </p:oleObj>
              </mc:Choice>
              <mc:Fallback>
                <p:oleObj name="Visio" r:id="rId5" imgW="1324080" imgH="1324155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2177713"/>
                        <a:ext cx="3733800" cy="397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678161A-B8AF-45FA-8F92-D6F92476EAFF}"/>
              </a:ext>
            </a:extLst>
          </p:cNvPr>
          <p:cNvSpPr txBox="1"/>
          <p:nvPr/>
        </p:nvSpPr>
        <p:spPr>
          <a:xfrm>
            <a:off x="6324600" y="106680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++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= B[j+3][i+2];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372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don’t have to be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= B[j+3][i+2];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order can have huge impact on:</a:t>
            </a:r>
          </a:p>
          <a:p>
            <a:pPr lvl="1"/>
            <a:r>
              <a:rPr lang="en-US" dirty="0"/>
              <a:t>Memory Hierarchy</a:t>
            </a:r>
          </a:p>
          <a:p>
            <a:pPr lvl="2"/>
            <a:r>
              <a:rPr lang="en-US" dirty="0"/>
              <a:t>E.g. Reuse of data (improve locality)</a:t>
            </a:r>
          </a:p>
          <a:p>
            <a:pPr lvl="1"/>
            <a:r>
              <a:rPr lang="en-US" dirty="0"/>
              <a:t>Parallelism</a:t>
            </a:r>
          </a:p>
          <a:p>
            <a:pPr lvl="1"/>
            <a:r>
              <a:rPr lang="en-US" dirty="0"/>
              <a:t>Loop or control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5BF792-6E38-4B40-BCA3-A743616C51F2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4307"/>
              </p:ext>
            </p:extLst>
          </p:nvPr>
        </p:nvGraphicFramePr>
        <p:xfrm>
          <a:off x="6705601" y="1590402"/>
          <a:ext cx="4190999" cy="446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Visio" r:id="rId3" imgW="1329812" imgH="1329896" progId="Visio.Drawing.11">
                  <p:embed/>
                </p:oleObj>
              </mc:Choice>
              <mc:Fallback>
                <p:oleObj name="Visio" r:id="rId3" imgW="1329812" imgH="13298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590402"/>
                        <a:ext cx="4190999" cy="446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09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Reordering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relative ordering</a:t>
            </a:r>
          </a:p>
          <a:p>
            <a:pPr lvl="1"/>
            <a:r>
              <a:rPr lang="en-US" dirty="0"/>
              <a:t>Improve locality by matching with a memory hierarchy</a:t>
            </a:r>
          </a:p>
          <a:p>
            <a:pPr lvl="1"/>
            <a:r>
              <a:rPr lang="en-US" dirty="0"/>
              <a:t>Expose parallelism by altering iteration dependencies</a:t>
            </a:r>
          </a:p>
          <a:p>
            <a:pPr lvl="1"/>
            <a:r>
              <a:rPr lang="en-US" dirty="0"/>
              <a:t>Reduce loop or control overhead</a:t>
            </a:r>
          </a:p>
          <a:p>
            <a:pPr marL="269875" lvl="1" indent="0">
              <a:buNone/>
            </a:pPr>
            <a:endParaRPr lang="en-US" dirty="0"/>
          </a:p>
          <a:p>
            <a:r>
              <a:rPr lang="en-US" dirty="0"/>
              <a:t>We need more theory to understand these</a:t>
            </a:r>
          </a:p>
          <a:p>
            <a:r>
              <a:rPr lang="en-US" dirty="0"/>
              <a:t>Or combine the tricks to form a methodology</a:t>
            </a:r>
          </a:p>
          <a:p>
            <a:endParaRPr lang="en-US" dirty="0"/>
          </a:p>
          <a:p>
            <a:r>
              <a:rPr lang="en-US" dirty="0"/>
              <a:t>Normal compilers often don’t help you with this</a:t>
            </a:r>
          </a:p>
          <a:p>
            <a:r>
              <a:rPr lang="en-US" dirty="0"/>
              <a:t>Only state-of-the-art (research) compilers can help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*Based on: </a:t>
            </a:r>
          </a:p>
          <a:p>
            <a:pPr marL="0" indent="0">
              <a:buNone/>
            </a:pPr>
            <a:r>
              <a:rPr lang="en-US" sz="1800" i="1" dirty="0"/>
              <a:t>M. Wolf, M. Lam, A Data Locality Optimizing Algorithm.  ACM SIGPLAN, PLDI (1991)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91CDCB-A01F-4351-BE18-854ACE222D63}" type="datetime1">
              <a:rPr lang="nl-NL" smtClean="0"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Interchange or Loop Permutation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		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</a:t>
            </a: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r>
              <a:rPr lang="en-US" dirty="0">
                <a:solidFill>
                  <a:srgbClr val="101073"/>
                </a:solidFill>
                <a:cs typeface="Courier New" pitchFamily="49" charset="0"/>
              </a:rPr>
              <a:t>N is large with respect to cache size</a:t>
            </a:r>
          </a:p>
          <a:p>
            <a:pPr>
              <a:buClr>
                <a:srgbClr val="00AEEF"/>
              </a:buClr>
            </a:pPr>
            <a:r>
              <a:rPr lang="en-US" dirty="0">
                <a:solidFill>
                  <a:srgbClr val="101073"/>
                </a:solidFill>
                <a:cs typeface="Courier New" pitchFamily="49" charset="0"/>
              </a:rPr>
              <a:t>Normal compilers will not help you!</a:t>
            </a:r>
            <a:endParaRPr lang="en-US" dirty="0">
              <a:solidFill>
                <a:srgbClr val="101073"/>
              </a:solidFill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dirty="0">
              <a:solidFill>
                <a:srgbClr val="10107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03C876-5A13-4002-8FA4-CB313F1462AB}" type="datetime1">
              <a:rPr lang="nl-NL" smtClean="0"/>
              <a:t>26-11-2021</a:t>
            </a:fld>
            <a:endParaRPr lang="nl-NL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10200" y="1219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1219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49619"/>
              </p:ext>
            </p:extLst>
          </p:nvPr>
        </p:nvGraphicFramePr>
        <p:xfrm>
          <a:off x="7696200" y="2124075"/>
          <a:ext cx="41910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ight Arrow 20">
            <a:extLst>
              <a:ext uri="{FF2B5EF4-FFF2-40B4-BE49-F238E27FC236}">
                <a16:creationId xmlns:a16="http://schemas.microsoft.com/office/drawing/2014/main" id="{6CA78E0C-6F1E-4470-9207-A24C23DB649E}"/>
              </a:ext>
            </a:extLst>
          </p:cNvPr>
          <p:cNvSpPr/>
          <p:nvPr/>
        </p:nvSpPr>
        <p:spPr>
          <a:xfrm>
            <a:off x="3924300" y="1477242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8135"/>
            <a:ext cx="10756685" cy="48693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GoogLeNet: Energy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99F6-3002-457F-BB68-346500F8814D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4114799" cy="314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400800"/>
            <a:ext cx="188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Yang.e.a CVPR'17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5562600"/>
            <a:ext cx="3807453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CNN layers: 21 depth, 57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FC layer: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Weights: 7.0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MACs: 1.43 G per input</a:t>
            </a:r>
          </a:p>
        </p:txBody>
      </p:sp>
    </p:spTree>
    <p:extLst>
      <p:ext uri="{BB962C8B-B14F-4D97-AF65-F5344CB8AC3E}">
        <p14:creationId xmlns:p14="http://schemas.microsoft.com/office/powerpoint/2010/main" val="1410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8BC6EBD-80AB-4081-B20C-CF3ADD7AE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04" y="2133600"/>
            <a:ext cx="7724522" cy="4134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Interchange or Loop Permutation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		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</a:t>
            </a: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dirty="0">
              <a:solidFill>
                <a:srgbClr val="10107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03C876-5A13-4002-8FA4-CB313F1462AB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42081"/>
              </p:ext>
            </p:extLst>
          </p:nvPr>
        </p:nvGraphicFramePr>
        <p:xfrm>
          <a:off x="1498600" y="4277126"/>
          <a:ext cx="2320156" cy="246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Visio" r:id="rId5" imgW="1160078" imgH="1234479" progId="Visio.Drawing.11">
                  <p:embed/>
                </p:oleObj>
              </mc:Choice>
              <mc:Fallback>
                <p:oleObj name="Visio" r:id="rId5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8600" y="4277126"/>
                        <a:ext cx="2320156" cy="246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98037"/>
              </p:ext>
            </p:extLst>
          </p:nvPr>
        </p:nvGraphicFramePr>
        <p:xfrm>
          <a:off x="5080000" y="3972326"/>
          <a:ext cx="3210654" cy="276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" name="Visio" r:id="rId7" imgW="1605327" imgH="1383146" progId="Visio.Drawing.11">
                  <p:embed/>
                </p:oleObj>
              </mc:Choice>
              <mc:Fallback>
                <p:oleObj name="Visio" r:id="rId7" imgW="1605327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0" y="3972326"/>
                        <a:ext cx="3210654" cy="276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5410200" y="1219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1219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4089400" y="5191526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8">
            <a:extLst>
              <a:ext uri="{FF2B5EF4-FFF2-40B4-BE49-F238E27FC236}">
                <a16:creationId xmlns:a16="http://schemas.microsoft.com/office/drawing/2014/main" id="{ABFE9A1E-A1E3-4077-8A4A-B224D04B6A8F}"/>
              </a:ext>
            </a:extLst>
          </p:cNvPr>
          <p:cNvSpPr/>
          <p:nvPr/>
        </p:nvSpPr>
        <p:spPr>
          <a:xfrm>
            <a:off x="152400" y="2580874"/>
            <a:ext cx="3355474" cy="950912"/>
          </a:xfrm>
          <a:prstGeom prst="wedgeRectCallout">
            <a:avLst>
              <a:gd name="adj1" fmla="val 62208"/>
              <a:gd name="adj2" fmla="val 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Assumptions: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1. Memory layout row major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2.Cache line size=4 elements</a:t>
            </a:r>
          </a:p>
        </p:txBody>
      </p:sp>
    </p:spTree>
    <p:extLst>
      <p:ext uri="{BB962C8B-B14F-4D97-AF65-F5344CB8AC3E}">
        <p14:creationId xmlns:p14="http://schemas.microsoft.com/office/powerpoint/2010/main" val="3214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2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100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= B[j+1][0] + B[j][0];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8CBC9A-1CD1-41F4-B5FD-933D522FC12F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8721"/>
              </p:ext>
            </p:extLst>
          </p:nvPr>
        </p:nvGraphicFramePr>
        <p:xfrm>
          <a:off x="2199546" y="2819400"/>
          <a:ext cx="8011254" cy="243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Visio" r:id="rId4" imgW="4005627" imgH="1217179" progId="Visio.Drawing.11">
                  <p:embed/>
                </p:oleObj>
              </mc:Choice>
              <mc:Fallback>
                <p:oleObj name="Visio" r:id="rId4" imgW="4005627" imgH="12171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9546" y="2819400"/>
                        <a:ext cx="8011254" cy="243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75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array accesses for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following questions?</a:t>
            </a:r>
          </a:p>
          <a:p>
            <a:pPr lvl="1"/>
            <a:r>
              <a:rPr lang="en-US" dirty="0"/>
              <a:t>When do misses occur?</a:t>
            </a:r>
          </a:p>
          <a:p>
            <a:pPr lvl="2"/>
            <a:r>
              <a:rPr lang="en-US" dirty="0"/>
              <a:t>Use “</a:t>
            </a:r>
            <a:r>
              <a:rPr lang="en-US" dirty="0">
                <a:solidFill>
                  <a:srgbClr val="FF0000"/>
                </a:solidFill>
              </a:rPr>
              <a:t>locality analysis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Is it possible to change iteration order to produce better behavior?</a:t>
            </a:r>
          </a:p>
          <a:p>
            <a:pPr lvl="2"/>
            <a:r>
              <a:rPr lang="en-US" dirty="0"/>
              <a:t>Evaluate the cost of various alternatives</a:t>
            </a:r>
          </a:p>
          <a:p>
            <a:pPr lvl="1"/>
            <a:r>
              <a:rPr lang="en-US" dirty="0"/>
              <a:t>Does the new ordering produce correct results?</a:t>
            </a:r>
          </a:p>
          <a:p>
            <a:pPr lvl="2"/>
            <a:r>
              <a:rPr lang="en-US" dirty="0"/>
              <a:t>Use “</a:t>
            </a:r>
            <a:r>
              <a:rPr lang="en-US" dirty="0">
                <a:solidFill>
                  <a:srgbClr val="FF0000"/>
                </a:solidFill>
              </a:rPr>
              <a:t>dependence analysis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488C00-6B52-4DBE-8426-CAB8529A9659}" type="datetime1">
              <a:rPr lang="nl-NL" smtClean="0"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Reordering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 Interchange</a:t>
            </a:r>
          </a:p>
          <a:p>
            <a:r>
              <a:rPr lang="en-US" dirty="0"/>
              <a:t>Tiling</a:t>
            </a:r>
          </a:p>
          <a:p>
            <a:endParaRPr lang="en-US" dirty="0"/>
          </a:p>
          <a:p>
            <a:r>
              <a:rPr lang="en-US" dirty="0"/>
              <a:t>Loop Reversal</a:t>
            </a:r>
          </a:p>
          <a:p>
            <a:r>
              <a:rPr lang="en-US" dirty="0"/>
              <a:t>Skewing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AF4B13-8685-44D3-BF51-4B58E7417F5B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Right Brace 5"/>
          <p:cNvSpPr/>
          <p:nvPr/>
        </p:nvSpPr>
        <p:spPr>
          <a:xfrm>
            <a:off x="5105400" y="1295400"/>
            <a:ext cx="457200" cy="6858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104263" y="2474267"/>
            <a:ext cx="460612" cy="87853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4876" y="1407468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improve locality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1463" y="26827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enable above</a:t>
            </a:r>
          </a:p>
        </p:txBody>
      </p:sp>
    </p:spTree>
    <p:extLst>
      <p:ext uri="{BB962C8B-B14F-4D97-AF65-F5344CB8AC3E}">
        <p14:creationId xmlns:p14="http://schemas.microsoft.com/office/powerpoint/2010/main" val="3121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the Iteration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in Iteration Space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    for(</a:t>
            </a:r>
            <a:r>
              <a:rPr lang="en-US" sz="18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    for(</a:t>
            </a:r>
            <a:r>
              <a:rPr lang="en-US" sz="18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    for(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    f(A[i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F23885-5826-4AA5-9762-5FFD869CBBA5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01388"/>
              </p:ext>
            </p:extLst>
          </p:nvPr>
        </p:nvGraphicFramePr>
        <p:xfrm>
          <a:off x="2133601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02359"/>
              </p:ext>
            </p:extLst>
          </p:nvPr>
        </p:nvGraphicFramePr>
        <p:xfrm>
          <a:off x="5710406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" name="Visio" r:id="rId6" imgW="1160078" imgH="1234479" progId="Visio.Drawing.11">
                  <p:embed/>
                </p:oleObj>
              </mc:Choice>
              <mc:Fallback>
                <p:oleObj name="Visio" r:id="rId6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0406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338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295900" y="4419600"/>
            <a:ext cx="8001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6401" y="3581401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assume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Effects of 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   for(</a:t>
            </a:r>
            <a:r>
              <a:rPr lang="en-US" sz="18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++){            for(</a:t>
            </a:r>
            <a:r>
              <a:rPr lang="en-US" sz="18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++){            for(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</a:t>
            </a:r>
            <a:r>
              <a:rPr lang="en-US" sz="1800" b="1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 b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     f(A[i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628A4D-43DE-4CC8-A0B8-23638B470507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72249"/>
              </p:ext>
            </p:extLst>
          </p:nvPr>
        </p:nvGraphicFramePr>
        <p:xfrm>
          <a:off x="1618750" y="2992762"/>
          <a:ext cx="4012615" cy="234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Visio" r:id="rId4" imgW="2360362" imgH="1377199" progId="Visio.Drawing.11">
                  <p:embed/>
                </p:oleObj>
              </mc:Choice>
              <mc:Fallback>
                <p:oleObj name="Visio" r:id="rId4" imgW="2360362" imgH="13771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8750" y="2992762"/>
                        <a:ext cx="4012615" cy="234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72200" y="27432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63052"/>
              </p:ext>
            </p:extLst>
          </p:nvPr>
        </p:nvGraphicFramePr>
        <p:xfrm>
          <a:off x="6553200" y="2971800"/>
          <a:ext cx="4914962" cy="235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Visio" r:id="rId6" imgW="2891154" imgH="1383146" progId="Visio.Drawing.11">
                  <p:embed/>
                </p:oleObj>
              </mc:Choice>
              <mc:Fallback>
                <p:oleObj name="Visio" r:id="rId6" imgW="2891154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00" y="2971800"/>
                        <a:ext cx="4914962" cy="235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1" y="55626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assume Tj=4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Iteration</a:t>
            </a:r>
          </a:p>
          <a:p>
            <a:r>
              <a:rPr lang="en-US"/>
              <a:t>space (i,j)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Again, assume N &gt;&gt; cache size</a:t>
            </a:r>
            <a:br>
              <a:rPr lang="en-US"/>
            </a:br>
            <a:r>
              <a:rPr lang="en-US"/>
              <a:t>-  A does not fit in the cache</a:t>
            </a:r>
          </a:p>
        </p:txBody>
      </p:sp>
    </p:spTree>
    <p:extLst>
      <p:ext uri="{BB962C8B-B14F-4D97-AF65-F5344CB8AC3E}">
        <p14:creationId xmlns:p14="http://schemas.microsoft.com/office/powerpoint/2010/main" val="28131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always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dependencies can prevent transformations</a:t>
            </a:r>
          </a:p>
          <a:p>
            <a:r>
              <a:rPr lang="en-US" dirty="0"/>
              <a:t>Interchange and Tiling is not always valid!</a:t>
            </a:r>
          </a:p>
          <a:p>
            <a:r>
              <a:rPr lang="en-US" dirty="0"/>
              <a:t>Example Interchange</a:t>
            </a:r>
          </a:p>
          <a:p>
            <a:pPr lvl="1"/>
            <a:r>
              <a:rPr lang="en-US" dirty="0"/>
              <a:t>Spatial locality</a:t>
            </a:r>
          </a:p>
          <a:p>
            <a:pPr lvl="1"/>
            <a:r>
              <a:rPr lang="en-US" dirty="0"/>
              <a:t>Dependency (1,-1)</a:t>
            </a:r>
          </a:p>
          <a:p>
            <a:r>
              <a:rPr lang="en-US" dirty="0"/>
              <a:t>Should be lexicographically correct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0B9D8DA-3EBF-41A8-B233-29A41C9AC039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4106031"/>
            <a:ext cx="48013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</a:rPr>
              <a:t>for(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=1; 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&lt;N; 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for(j=0; j&lt;N; j++){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a[j][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] = a[j+1][i-1] + 1;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}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7" name="Circular Arrow 16"/>
          <p:cNvSpPr/>
          <p:nvPr/>
        </p:nvSpPr>
        <p:spPr>
          <a:xfrm flipV="1">
            <a:off x="2971800" y="4419600"/>
            <a:ext cx="1975556" cy="160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4356"/>
              </p:ext>
            </p:extLst>
          </p:nvPr>
        </p:nvGraphicFramePr>
        <p:xfrm>
          <a:off x="6858000" y="2865722"/>
          <a:ext cx="3429000" cy="301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65722"/>
                        <a:ext cx="3429000" cy="301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0733739F-869D-495C-953A-874B6D0B6906}"/>
              </a:ext>
            </a:extLst>
          </p:cNvPr>
          <p:cNvSpPr/>
          <p:nvPr/>
        </p:nvSpPr>
        <p:spPr>
          <a:xfrm>
            <a:off x="8458200" y="2590800"/>
            <a:ext cx="2743200" cy="533400"/>
          </a:xfrm>
          <a:prstGeom prst="wedgeRectCallout">
            <a:avLst>
              <a:gd name="adj1" fmla="val -28125"/>
              <a:gd name="adj2" fmla="val 149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 vectors</a:t>
            </a:r>
          </a:p>
        </p:txBody>
      </p:sp>
    </p:spTree>
    <p:extLst>
      <p:ext uri="{BB962C8B-B14F-4D97-AF65-F5344CB8AC3E}">
        <p14:creationId xmlns:p14="http://schemas.microsoft.com/office/powerpoint/2010/main" val="19883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010400" y="2286000"/>
            <a:ext cx="914400" cy="381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Lexicographical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itchFamily="49" charset="0"/>
              </a:rPr>
              <a:t>Each iteration is a node identified by </a:t>
            </a:r>
            <a:r>
              <a:rPr lang="en-US">
                <a:cs typeface="Courier New" pitchFamily="49" charset="0"/>
              </a:rPr>
              <a:t>its n-dim. index </a:t>
            </a:r>
            <a:r>
              <a:rPr lang="en-US" dirty="0">
                <a:cs typeface="Courier New" pitchFamily="49" charset="0"/>
              </a:rPr>
              <a:t>vector: </a:t>
            </a:r>
            <a:r>
              <a:rPr lang="en-US" b="1" dirty="0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= (p</a:t>
            </a:r>
            <a:r>
              <a:rPr lang="en-US" b="0" baseline="-25000" dirty="0">
                <a:solidFill>
                  <a:srgbClr val="0000FF"/>
                </a:solidFill>
                <a:cs typeface="Courier New" pitchFamily="49" charset="0"/>
              </a:rPr>
              <a:t>1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, </a:t>
            </a:r>
            <a:r>
              <a:rPr lang="en-US" b="0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b="0" baseline="-25000">
                <a:solidFill>
                  <a:srgbClr val="0000FF"/>
                </a:solidFill>
                <a:cs typeface="Courier New" pitchFamily="49" charset="0"/>
              </a:rPr>
              <a:t>2</a:t>
            </a:r>
            <a:r>
              <a:rPr lang="en-US" b="0">
                <a:solidFill>
                  <a:srgbClr val="0000FF"/>
                </a:solidFill>
                <a:cs typeface="Courier New" pitchFamily="49" charset="0"/>
              </a:rPr>
              <a:t>, …, </a:t>
            </a:r>
            <a:r>
              <a:rPr lang="en-US" b="0" dirty="0" err="1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b="0" baseline="-25000" dirty="0" err="1">
                <a:solidFill>
                  <a:srgbClr val="0000FF"/>
                </a:solidFill>
                <a:cs typeface="Courier New" pitchFamily="49" charset="0"/>
              </a:rPr>
              <a:t>n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Iterations are executed in lexicographic order</a:t>
            </a:r>
          </a:p>
          <a:p>
            <a:r>
              <a:rPr lang="en-US" dirty="0"/>
              <a:t>For </a:t>
            </a:r>
            <a:r>
              <a:rPr lang="en-US" b="1" dirty="0"/>
              <a:t>p</a:t>
            </a:r>
            <a:r>
              <a:rPr lang="en-US" b="0" dirty="0"/>
              <a:t> = (p</a:t>
            </a:r>
            <a:r>
              <a:rPr lang="en-US" b="0" baseline="-25000" dirty="0"/>
              <a:t>1</a:t>
            </a:r>
            <a:r>
              <a:rPr lang="en-US" b="0" dirty="0"/>
              <a:t>, p</a:t>
            </a:r>
            <a:r>
              <a:rPr lang="en-US" b="0" baseline="-25000" dirty="0"/>
              <a:t>2</a:t>
            </a:r>
            <a:r>
              <a:rPr lang="en-US" b="0" dirty="0"/>
              <a:t>, …, </a:t>
            </a:r>
            <a:r>
              <a:rPr lang="en-US" b="0" dirty="0" err="1"/>
              <a:t>p</a:t>
            </a:r>
            <a:r>
              <a:rPr lang="en-US" b="0" baseline="-25000" dirty="0" err="1"/>
              <a:t>n</a:t>
            </a:r>
            <a:r>
              <a:rPr lang="en-US" b="0" dirty="0"/>
              <a:t>) </a:t>
            </a:r>
            <a:r>
              <a:rPr lang="en-US" dirty="0"/>
              <a:t>and </a:t>
            </a:r>
            <a:r>
              <a:rPr lang="en-US" b="1" dirty="0"/>
              <a:t>q</a:t>
            </a:r>
            <a:r>
              <a:rPr lang="en-US" dirty="0"/>
              <a:t> </a:t>
            </a:r>
            <a:r>
              <a:rPr lang="en-US" b="0" dirty="0"/>
              <a:t>= (q</a:t>
            </a:r>
            <a:r>
              <a:rPr lang="en-US" b="0" baseline="-25000" dirty="0"/>
              <a:t>1</a:t>
            </a:r>
            <a:r>
              <a:rPr lang="en-US" b="0" dirty="0"/>
              <a:t>, q</a:t>
            </a:r>
            <a:r>
              <a:rPr lang="en-US" b="0" baseline="-25000" dirty="0"/>
              <a:t>2</a:t>
            </a:r>
            <a:r>
              <a:rPr lang="en-US" b="0" dirty="0"/>
              <a:t>, </a:t>
            </a:r>
            <a:r>
              <a:rPr lang="en-US" b="0"/>
              <a:t>…, q</a:t>
            </a:r>
            <a:r>
              <a:rPr lang="en-US" b="0" baseline="-25000"/>
              <a:t>n</a:t>
            </a:r>
            <a:r>
              <a:rPr lang="en-US" b="0"/>
              <a:t>)</a:t>
            </a:r>
            <a:br>
              <a:rPr lang="en-US"/>
            </a:br>
            <a:r>
              <a:rPr lang="en-US"/>
              <a:t>  </a:t>
            </a:r>
            <a:r>
              <a:rPr lang="en-US" b="1"/>
              <a:t>p</a:t>
            </a:r>
            <a:r>
              <a:rPr lang="en-US"/>
              <a:t> </a:t>
            </a:r>
            <a:r>
              <a:rPr lang="en-US" dirty="0"/>
              <a:t>is lexicographically greater than </a:t>
            </a:r>
            <a:r>
              <a:rPr lang="en-US" b="1" dirty="0"/>
              <a:t>q</a:t>
            </a:r>
            <a:r>
              <a:rPr lang="en-US" dirty="0"/>
              <a:t> written as </a:t>
            </a:r>
            <a:r>
              <a:rPr lang="en-US">
                <a:solidFill>
                  <a:srgbClr val="0000FF"/>
                </a:solidFill>
              </a:rPr>
              <a:t>p   </a:t>
            </a:r>
            <a:r>
              <a:rPr lang="en-US" b="0">
                <a:solidFill>
                  <a:srgbClr val="0000FF"/>
                </a:solidFill>
              </a:rPr>
              <a:t>  </a:t>
            </a:r>
            <a:r>
              <a:rPr lang="en-US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Therefore iteration p must be executed </a:t>
            </a:r>
            <a:r>
              <a:rPr lang="en-US" dirty="0">
                <a:solidFill>
                  <a:schemeClr val="accent2"/>
                </a:solidFill>
              </a:rPr>
              <a:t>after </a:t>
            </a:r>
            <a:r>
              <a:rPr lang="en-US" dirty="0"/>
              <a:t>q</a:t>
            </a:r>
          </a:p>
          <a:p>
            <a:endParaRPr lang="en-US"/>
          </a:p>
          <a:p>
            <a:r>
              <a:rPr lang="en-US"/>
              <a:t>Example</a:t>
            </a:r>
            <a:r>
              <a:rPr lang="en-US" dirty="0"/>
              <a:t>:</a:t>
            </a:r>
          </a:p>
          <a:p>
            <a:pPr marL="549275" lvl="2" indent="0">
              <a:buNone/>
            </a:pPr>
            <a:r>
              <a:rPr lang="en-US" b="0" dirty="0"/>
              <a:t>(1,1,1), (1,1,2), (1,1,3), …,</a:t>
            </a:r>
          </a:p>
          <a:p>
            <a:pPr marL="549275" lvl="2" indent="0">
              <a:buNone/>
            </a:pPr>
            <a:r>
              <a:rPr lang="en-US" b="0" dirty="0"/>
              <a:t>(1,2,1), (1,2,2), (1,2,3), …,</a:t>
            </a:r>
          </a:p>
          <a:p>
            <a:pPr marL="549275" lvl="2" indent="0">
              <a:buNone/>
            </a:pPr>
            <a:r>
              <a:rPr lang="en-US" b="0" dirty="0"/>
              <a:t>…,</a:t>
            </a:r>
          </a:p>
          <a:p>
            <a:pPr marL="549275" lvl="2" indent="0">
              <a:buNone/>
            </a:pPr>
            <a:r>
              <a:rPr lang="en-US" b="0" dirty="0"/>
              <a:t>(2,1,1), (2,1,2), (2,1,3), …,</a:t>
            </a:r>
          </a:p>
          <a:p>
            <a:pPr lvl="1"/>
            <a:r>
              <a:rPr lang="en-US" b="0" dirty="0"/>
              <a:t>(1,2,1)    (</a:t>
            </a:r>
            <a:r>
              <a:rPr lang="en-US" b="0"/>
              <a:t>1,1,2) ?       </a:t>
            </a:r>
            <a:r>
              <a:rPr lang="en-US" b="0" dirty="0"/>
              <a:t>(1,4,2)    (</a:t>
            </a:r>
            <a:r>
              <a:rPr lang="en-US" b="0"/>
              <a:t>2,1,1) 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EE32021-D307-41E6-8440-85A175632F70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5010"/>
              </p:ext>
            </p:extLst>
          </p:nvPr>
        </p:nvGraphicFramePr>
        <p:xfrm>
          <a:off x="7315200" y="2362200"/>
          <a:ext cx="279360" cy="2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2362200"/>
                        <a:ext cx="279360" cy="27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66157"/>
              </p:ext>
            </p:extLst>
          </p:nvPr>
        </p:nvGraphicFramePr>
        <p:xfrm>
          <a:off x="1752600" y="56388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0444"/>
              </p:ext>
            </p:extLst>
          </p:nvPr>
        </p:nvGraphicFramePr>
        <p:xfrm>
          <a:off x="4495800" y="56388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8"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858000" y="4495800"/>
            <a:ext cx="2743200" cy="1066800"/>
          </a:xfrm>
          <a:prstGeom prst="wedgeRectCallout">
            <a:avLst>
              <a:gd name="adj1" fmla="val -79166"/>
              <a:gd name="adj2" fmla="val 79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quiz?</a:t>
            </a:r>
          </a:p>
        </p:txBody>
      </p:sp>
    </p:spTree>
    <p:extLst>
      <p:ext uri="{BB962C8B-B14F-4D97-AF65-F5344CB8AC3E}">
        <p14:creationId xmlns:p14="http://schemas.microsoft.com/office/powerpoint/2010/main" val="20294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Dependence vector in an n-nested loop is denoted as a vector: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0" dirty="0">
                <a:solidFill>
                  <a:srgbClr val="0000FF"/>
                </a:solidFill>
              </a:rPr>
              <a:t> = (d</a:t>
            </a:r>
            <a:r>
              <a:rPr lang="en-US" b="0" baseline="-25000" dirty="0">
                <a:solidFill>
                  <a:srgbClr val="0000FF"/>
                </a:solidFill>
              </a:rPr>
              <a:t>1</a:t>
            </a:r>
            <a:r>
              <a:rPr lang="en-US" b="0" dirty="0">
                <a:solidFill>
                  <a:srgbClr val="0000FF"/>
                </a:solidFill>
              </a:rPr>
              <a:t>, d</a:t>
            </a:r>
            <a:r>
              <a:rPr lang="en-US" b="0" baseline="-25000" dirty="0">
                <a:solidFill>
                  <a:srgbClr val="0000FF"/>
                </a:solidFill>
              </a:rPr>
              <a:t>2</a:t>
            </a:r>
            <a:r>
              <a:rPr lang="en-US" b="0" dirty="0">
                <a:solidFill>
                  <a:srgbClr val="0000FF"/>
                </a:solidFill>
              </a:rPr>
              <a:t>, …, </a:t>
            </a:r>
            <a:r>
              <a:rPr lang="en-US" b="0" dirty="0" err="1">
                <a:solidFill>
                  <a:srgbClr val="0000FF"/>
                </a:solidFill>
              </a:rPr>
              <a:t>d</a:t>
            </a:r>
            <a:r>
              <a:rPr lang="en-US" b="0" baseline="-25000" dirty="0" err="1">
                <a:solidFill>
                  <a:srgbClr val="0000FF"/>
                </a:solidFill>
              </a:rPr>
              <a:t>n</a:t>
            </a:r>
            <a:r>
              <a:rPr lang="en-US" b="0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/>
              <a:t>A single dependence vector represents a set of distance vectors</a:t>
            </a:r>
          </a:p>
          <a:p>
            <a:r>
              <a:rPr lang="en-US" dirty="0"/>
              <a:t>A distance vector defines a distance in the iteration space</a:t>
            </a:r>
          </a:p>
          <a:p>
            <a:r>
              <a:rPr lang="en-US" dirty="0"/>
              <a:t>Distance vector is difference between target and source iterations: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= </a:t>
            </a:r>
            <a:r>
              <a:rPr lang="en-US" b="1" dirty="0"/>
              <a:t>I</a:t>
            </a:r>
            <a:r>
              <a:rPr lang="en-US" b="1" baseline="-25000" dirty="0"/>
              <a:t>T</a:t>
            </a:r>
            <a:r>
              <a:rPr lang="en-US" dirty="0"/>
              <a:t> – </a:t>
            </a:r>
            <a:r>
              <a:rPr lang="en-US" b="1" dirty="0"/>
              <a:t>I</a:t>
            </a:r>
            <a:r>
              <a:rPr lang="en-US" b="1" baseline="-25000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E7051D-052A-4757-9097-C20C5C7B0F2C}" type="datetime1">
              <a:rPr lang="nl-NL" smtClean="0"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5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dependence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j&lt;N; j++)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= …;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A[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B[i,j+1] = …;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B[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C[i+1,j] = …;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C[i,j+1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           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>
                <a:cs typeface="Courier New" pitchFamily="49" charset="0"/>
              </a:rPr>
              <a:t> yields:     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>
                <a:cs typeface="Courier New" pitchFamily="49" charset="0"/>
              </a:rPr>
              <a:t> yields:         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>
                <a:cs typeface="Courier New" pitchFamily="49" charset="0"/>
              </a:rPr>
              <a:t> yields: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9A3D4-5DB8-4C88-8FB9-947CD7C4782C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69340"/>
              </p:ext>
            </p:extLst>
          </p:nvPr>
        </p:nvGraphicFramePr>
        <p:xfrm>
          <a:off x="1600200" y="5029200"/>
          <a:ext cx="50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2" name="Equation" r:id="rId3" imgW="253800" imgH="457200" progId="Equation.DSMT4">
                  <p:embed/>
                </p:oleObj>
              </mc:Choice>
              <mc:Fallback>
                <p:oleObj name="Equation" r:id="rId3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5029200"/>
                        <a:ext cx="507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51468"/>
              </p:ext>
            </p:extLst>
          </p:nvPr>
        </p:nvGraphicFramePr>
        <p:xfrm>
          <a:off x="4267200" y="5029200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" name="Equation" r:id="rId5" imgW="253800" imgH="457200" progId="Equation.DSMT4">
                  <p:embed/>
                </p:oleObj>
              </mc:Choice>
              <mc:Fallback>
                <p:oleObj name="Equation" r:id="rId5" imgW="25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03811"/>
              </p:ext>
            </p:extLst>
          </p:nvPr>
        </p:nvGraphicFramePr>
        <p:xfrm>
          <a:off x="7239000" y="4972880"/>
          <a:ext cx="66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" name="Equation" r:id="rId7" imgW="330120" imgH="457200" progId="Equation.DSMT4">
                  <p:embed/>
                </p:oleObj>
              </mc:Choice>
              <mc:Fallback>
                <p:oleObj name="Equation" r:id="rId7" imgW="330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972880"/>
                        <a:ext cx="66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baseline="-25000" dirty="0">
                <a:solidFill>
                  <a:srgbClr val="7030A0"/>
                </a:solidFill>
              </a:rPr>
              <a:t>0,0</a:t>
            </a:r>
            <a:r>
              <a:rPr lang="en-US" dirty="0">
                <a:solidFill>
                  <a:srgbClr val="7030A0"/>
                </a:solidFill>
              </a:rPr>
              <a:t>= =A</a:t>
            </a:r>
            <a:r>
              <a:rPr lang="en-US" baseline="-25000" dirty="0">
                <a:solidFill>
                  <a:srgbClr val="7030A0"/>
                </a:solidFill>
              </a:rPr>
              <a:t>0,0</a:t>
            </a:r>
          </a:p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baseline="-25000" dirty="0">
                <a:solidFill>
                  <a:srgbClr val="00B0F0"/>
                </a:solidFill>
              </a:rPr>
              <a:t>0,1</a:t>
            </a:r>
            <a:r>
              <a:rPr lang="en-US" dirty="0"/>
              <a:t>= =B</a:t>
            </a:r>
            <a:r>
              <a:rPr lang="en-US" baseline="-25000" dirty="0"/>
              <a:t>0,0</a:t>
            </a:r>
          </a:p>
          <a:p>
            <a:r>
              <a:rPr lang="en-US" dirty="0"/>
              <a:t>C</a:t>
            </a:r>
            <a:r>
              <a:rPr lang="en-US" baseline="-25000" dirty="0"/>
              <a:t>1,0</a:t>
            </a:r>
            <a:r>
              <a:rPr lang="en-US" dirty="0"/>
              <a:t>= =C</a:t>
            </a:r>
            <a:r>
              <a:rPr lang="en-US" baseline="-25000" dirty="0"/>
              <a:t>0,1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5714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0,1</a:t>
            </a:r>
            <a:r>
              <a:rPr lang="en-US" dirty="0"/>
              <a:t>= =A</a:t>
            </a:r>
            <a:r>
              <a:rPr lang="en-US" baseline="-25000" dirty="0"/>
              <a:t>0,1</a:t>
            </a:r>
          </a:p>
          <a:p>
            <a:r>
              <a:rPr lang="en-US" dirty="0"/>
              <a:t>B</a:t>
            </a:r>
            <a:r>
              <a:rPr lang="en-US" baseline="-25000" dirty="0"/>
              <a:t>0,2</a:t>
            </a:r>
            <a:r>
              <a:rPr lang="en-US" dirty="0"/>
              <a:t>= =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baseline="-25000" dirty="0">
                <a:solidFill>
                  <a:srgbClr val="00B0F0"/>
                </a:solidFill>
              </a:rPr>
              <a:t>0,1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1,1</a:t>
            </a:r>
            <a:r>
              <a:rPr lang="en-US" dirty="0"/>
              <a:t>= =C</a:t>
            </a:r>
            <a:r>
              <a:rPr lang="en-US" baseline="-25000" dirty="0"/>
              <a:t>0,2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1,0</a:t>
            </a:r>
            <a:r>
              <a:rPr lang="en-US" dirty="0"/>
              <a:t>= =A</a:t>
            </a:r>
            <a:r>
              <a:rPr lang="en-US" baseline="-25000" dirty="0"/>
              <a:t>1,0</a:t>
            </a:r>
          </a:p>
          <a:p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= =B</a:t>
            </a:r>
            <a:r>
              <a:rPr lang="en-US" baseline="-25000" dirty="0"/>
              <a:t>1,0</a:t>
            </a:r>
          </a:p>
          <a:p>
            <a:r>
              <a:rPr lang="en-US" dirty="0"/>
              <a:t>C</a:t>
            </a:r>
            <a:r>
              <a:rPr lang="en-US" baseline="-25000" dirty="0"/>
              <a:t>2,0</a:t>
            </a:r>
            <a:r>
              <a:rPr lang="en-US" dirty="0"/>
              <a:t>= =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1,1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5714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1,1</a:t>
            </a:r>
            <a:r>
              <a:rPr lang="en-US" dirty="0"/>
              <a:t>= =A</a:t>
            </a:r>
            <a:r>
              <a:rPr lang="en-US" baseline="-25000" dirty="0"/>
              <a:t>1,1</a:t>
            </a:r>
          </a:p>
          <a:p>
            <a:r>
              <a:rPr lang="en-US" dirty="0"/>
              <a:t>B</a:t>
            </a:r>
            <a:r>
              <a:rPr lang="en-US" baseline="-25000" dirty="0"/>
              <a:t>1,2</a:t>
            </a:r>
            <a:r>
              <a:rPr lang="en-US" dirty="0"/>
              <a:t>= =B</a:t>
            </a:r>
            <a:r>
              <a:rPr lang="en-US" baseline="-25000" dirty="0"/>
              <a:t>1,1</a:t>
            </a:r>
          </a:p>
          <a:p>
            <a:r>
              <a:rPr lang="en-US" dirty="0"/>
              <a:t>C</a:t>
            </a:r>
            <a:r>
              <a:rPr lang="en-US" baseline="-25000" dirty="0"/>
              <a:t>2,1</a:t>
            </a:r>
            <a:r>
              <a:rPr lang="en-US" dirty="0"/>
              <a:t>= =C</a:t>
            </a:r>
            <a:r>
              <a:rPr lang="en-US" baseline="-25000" dirty="0"/>
              <a:t>1,2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38800" y="33706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248402" y="291346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13628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0,2</a:t>
            </a:r>
            <a:r>
              <a:rPr lang="en-US" dirty="0"/>
              <a:t>= =A</a:t>
            </a:r>
            <a:r>
              <a:rPr lang="en-US" baseline="-25000" dirty="0"/>
              <a:t>0,2</a:t>
            </a:r>
          </a:p>
          <a:p>
            <a:r>
              <a:rPr lang="en-US" dirty="0"/>
              <a:t>B</a:t>
            </a:r>
            <a:r>
              <a:rPr lang="en-US" baseline="-25000" dirty="0"/>
              <a:t>0,3</a:t>
            </a:r>
            <a:r>
              <a:rPr lang="en-US" dirty="0"/>
              <a:t>= =B</a:t>
            </a:r>
            <a:r>
              <a:rPr lang="en-US" baseline="-25000" dirty="0"/>
              <a:t>0,2</a:t>
            </a:r>
          </a:p>
          <a:p>
            <a:r>
              <a:rPr lang="en-US" dirty="0"/>
              <a:t>C</a:t>
            </a:r>
            <a:r>
              <a:rPr lang="en-US" baseline="-25000" dirty="0"/>
              <a:t>1,2</a:t>
            </a:r>
            <a:r>
              <a:rPr lang="en-US" dirty="0"/>
              <a:t>= =C</a:t>
            </a:r>
            <a:r>
              <a:rPr lang="en-US" baseline="-25000" dirty="0"/>
              <a:t>0,3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13486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1,2</a:t>
            </a:r>
            <a:r>
              <a:rPr lang="en-US" dirty="0"/>
              <a:t>= =A</a:t>
            </a:r>
            <a:r>
              <a:rPr lang="en-US" baseline="-25000" dirty="0"/>
              <a:t>1,2</a:t>
            </a:r>
          </a:p>
          <a:p>
            <a:r>
              <a:rPr lang="en-US" dirty="0"/>
              <a:t>B</a:t>
            </a:r>
            <a:r>
              <a:rPr lang="en-US" baseline="-25000" dirty="0"/>
              <a:t>1,3</a:t>
            </a:r>
            <a:r>
              <a:rPr lang="en-US" dirty="0"/>
              <a:t>= =B</a:t>
            </a:r>
            <a:r>
              <a:rPr lang="en-US" baseline="-25000" dirty="0"/>
              <a:t>1,2</a:t>
            </a:r>
          </a:p>
          <a:p>
            <a:r>
              <a:rPr lang="en-US" dirty="0"/>
              <a:t>C</a:t>
            </a:r>
            <a:r>
              <a:rPr lang="en-US" baseline="-25000" dirty="0"/>
              <a:t>2,2</a:t>
            </a:r>
            <a:r>
              <a:rPr lang="en-US" dirty="0"/>
              <a:t>= =C</a:t>
            </a:r>
            <a:r>
              <a:rPr lang="en-US" baseline="-25000" dirty="0"/>
              <a:t>1,3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2,0</a:t>
            </a:r>
            <a:r>
              <a:rPr lang="en-US" dirty="0"/>
              <a:t>= =A</a:t>
            </a:r>
            <a:r>
              <a:rPr lang="en-US" baseline="-25000" dirty="0"/>
              <a:t>2,0</a:t>
            </a:r>
          </a:p>
          <a:p>
            <a:r>
              <a:rPr lang="en-US" dirty="0"/>
              <a:t>B</a:t>
            </a:r>
            <a:r>
              <a:rPr lang="en-US" baseline="-25000" dirty="0"/>
              <a:t>2,1</a:t>
            </a:r>
            <a:r>
              <a:rPr lang="en-US" dirty="0"/>
              <a:t>= =B</a:t>
            </a:r>
            <a:r>
              <a:rPr lang="en-US" baseline="-25000" dirty="0"/>
              <a:t>2,0</a:t>
            </a:r>
          </a:p>
          <a:p>
            <a:r>
              <a:rPr lang="en-US" dirty="0"/>
              <a:t>C</a:t>
            </a:r>
            <a:r>
              <a:rPr lang="en-US" baseline="-25000" dirty="0"/>
              <a:t>3,0</a:t>
            </a:r>
            <a:r>
              <a:rPr lang="en-US" dirty="0"/>
              <a:t>= =C</a:t>
            </a:r>
            <a:r>
              <a:rPr lang="en-US" baseline="-25000" dirty="0"/>
              <a:t>2,1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35572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2,1</a:t>
            </a:r>
            <a:r>
              <a:rPr lang="en-US" dirty="0"/>
              <a:t>= =A</a:t>
            </a:r>
            <a:r>
              <a:rPr lang="en-US" baseline="-25000" dirty="0"/>
              <a:t>2,1</a:t>
            </a:r>
          </a:p>
          <a:p>
            <a:r>
              <a:rPr lang="en-US" dirty="0"/>
              <a:t>B</a:t>
            </a:r>
            <a:r>
              <a:rPr lang="en-US" baseline="-25000" dirty="0"/>
              <a:t>2,2</a:t>
            </a:r>
            <a:r>
              <a:rPr lang="en-US" dirty="0"/>
              <a:t>= =B</a:t>
            </a:r>
            <a:r>
              <a:rPr lang="en-US" baseline="-25000" dirty="0"/>
              <a:t>2,1</a:t>
            </a:r>
          </a:p>
          <a:p>
            <a:r>
              <a:rPr lang="en-US" dirty="0"/>
              <a:t>C</a:t>
            </a:r>
            <a:r>
              <a:rPr lang="en-US" baseline="-25000" dirty="0"/>
              <a:t>3,1</a:t>
            </a:r>
            <a:r>
              <a:rPr lang="en-US" dirty="0"/>
              <a:t>= =C</a:t>
            </a:r>
            <a:r>
              <a:rPr lang="en-US" baseline="-25000" dirty="0"/>
              <a:t>2,2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13628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2,2</a:t>
            </a:r>
            <a:r>
              <a:rPr lang="en-US" dirty="0"/>
              <a:t>= =A</a:t>
            </a:r>
            <a:r>
              <a:rPr lang="en-US" baseline="-25000" dirty="0"/>
              <a:t>2,2</a:t>
            </a:r>
          </a:p>
          <a:p>
            <a:r>
              <a:rPr lang="en-US" dirty="0"/>
              <a:t>B</a:t>
            </a:r>
            <a:r>
              <a:rPr lang="en-US" baseline="-25000" dirty="0"/>
              <a:t>2,3</a:t>
            </a:r>
            <a:r>
              <a:rPr lang="en-US" dirty="0"/>
              <a:t>= =B</a:t>
            </a:r>
            <a:r>
              <a:rPr lang="en-US" baseline="-25000" dirty="0"/>
              <a:t>2,2</a:t>
            </a:r>
          </a:p>
          <a:p>
            <a:r>
              <a:rPr lang="en-US" dirty="0"/>
              <a:t>C</a:t>
            </a:r>
            <a:r>
              <a:rPr lang="en-US" baseline="-25000" dirty="0"/>
              <a:t>3,2</a:t>
            </a:r>
            <a:r>
              <a:rPr lang="en-US" dirty="0"/>
              <a:t>= =C</a:t>
            </a:r>
            <a:r>
              <a:rPr lang="en-US" baseline="-25000" dirty="0"/>
              <a:t>2,3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543802" y="291346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48402" y="199906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543802" y="199906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3706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38800" y="24562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58000" y="24562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38800" y="15418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0" y="15418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2362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86600" y="3886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t>26-11-2021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11506200" cy="895350"/>
          </a:xfrm>
        </p:spPr>
        <p:txBody>
          <a:bodyPr/>
          <a:lstStyle/>
          <a:p>
            <a:r>
              <a:rPr lang="en-US"/>
              <a:t>Where is the energy going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5597"/>
            <a:ext cx="8353425" cy="57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5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Plausible dependence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dependence vector is plausible </a:t>
            </a:r>
            <a:r>
              <a:rPr lang="en-US" dirty="0" err="1"/>
              <a:t>iff</a:t>
            </a:r>
            <a:r>
              <a:rPr lang="en-US" dirty="0"/>
              <a:t> it is lexicographically non-negative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=0; i&lt;N; i++){</a:t>
            </a:r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=0; j&lt;N; j++)</a:t>
            </a:r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	.......</a:t>
            </a:r>
            <a:endParaRPr lang="en-US"/>
          </a:p>
          <a:p>
            <a:endParaRPr lang="en-US"/>
          </a:p>
          <a:p>
            <a:r>
              <a:rPr lang="en-US"/>
              <a:t>Plausible</a:t>
            </a:r>
            <a:r>
              <a:rPr lang="en-US" dirty="0"/>
              <a:t>: (1,-1)</a:t>
            </a:r>
          </a:p>
          <a:p>
            <a:r>
              <a:rPr lang="en-US" dirty="0"/>
              <a:t>Implausible: (-1,0)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956A16-2ECA-489C-9049-3849D396BE0B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87528"/>
              </p:ext>
            </p:extLst>
          </p:nvPr>
        </p:nvGraphicFramePr>
        <p:xfrm>
          <a:off x="5943600" y="1905000"/>
          <a:ext cx="4354810" cy="453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Visio" r:id="rId3" imgW="2177405" imgH="2268932" progId="Visio.Drawing.11">
                  <p:embed/>
                </p:oleObj>
              </mc:Choice>
              <mc:Fallback>
                <p:oleObj name="Visio" r:id="rId3" imgW="2177405" imgH="22689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1905000"/>
                        <a:ext cx="4354810" cy="453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79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flipV="1">
            <a:off x="1236133" y="2221090"/>
            <a:ext cx="2590800" cy="293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6477000" y="2122312"/>
            <a:ext cx="3200400" cy="2935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1" indent="-268288">
              <a:buClr>
                <a:schemeClr val="accent1"/>
              </a:buClr>
            </a:pPr>
            <a:r>
              <a:rPr lang="en-US" dirty="0"/>
              <a:t>Dependency (1,-1)		</a:t>
            </a:r>
            <a:r>
              <a:rPr lang="en-US"/>
              <a:t>		Dependency </a:t>
            </a:r>
            <a:r>
              <a:rPr lang="en-US" dirty="0"/>
              <a:t>(1,1)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r>
              <a:rPr lang="en-US"/>
              <a:t>loop interchange is valid after loop reversal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244FEB-1164-4EB0-8B01-DA8324BE563F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for(j=0; j&lt;N; j++){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  a[j][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 = a[j+1][i-1] + 1;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370" y="18288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for(j=N-1; j&gt;=0; j--){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  a[j][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 = a[j+1][i-1] + 1;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475699"/>
              </p:ext>
            </p:extLst>
          </p:nvPr>
        </p:nvGraphicFramePr>
        <p:xfrm>
          <a:off x="6705600" y="3519010"/>
          <a:ext cx="34290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19010"/>
                        <a:ext cx="34290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735E34-BC99-4788-A225-5761EE716980}"/>
              </a:ext>
            </a:extLst>
          </p:cNvPr>
          <p:cNvSpPr/>
          <p:nvPr/>
        </p:nvSpPr>
        <p:spPr>
          <a:xfrm>
            <a:off x="5257800" y="2122312"/>
            <a:ext cx="533400" cy="29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6CAE84B-1304-4C33-A804-2441FFD3BCCC}"/>
              </a:ext>
            </a:extLst>
          </p:cNvPr>
          <p:cNvSpPr/>
          <p:nvPr/>
        </p:nvSpPr>
        <p:spPr>
          <a:xfrm>
            <a:off x="8382000" y="3200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3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difficult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 		</a:t>
            </a:r>
            <a:r>
              <a:rPr lang="en-US" sz="2000" b="1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D={(0,1),(1,0),(1,-1)}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j&lt;7; j++){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A[j+1] +=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What are other legal</a:t>
            </a:r>
            <a:br>
              <a:rPr lang="en-US" dirty="0"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visit orders?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C64159-49CC-4EFE-800F-8A60C948B967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54378"/>
              </p:ext>
            </p:extLst>
          </p:nvPr>
        </p:nvGraphicFramePr>
        <p:xfrm>
          <a:off x="6465410" y="2551112"/>
          <a:ext cx="3821590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Visio" r:id="rId3" imgW="1910795" imgH="1754544" progId="Visio.Drawing.11">
                  <p:embed/>
                </p:oleObj>
              </mc:Choice>
              <mc:Fallback>
                <p:oleObj name="Visio" r:id="rId3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410" y="2551112"/>
                        <a:ext cx="3821590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96351"/>
              </p:ext>
            </p:extLst>
          </p:nvPr>
        </p:nvGraphicFramePr>
        <p:xfrm>
          <a:off x="6781800" y="3714776"/>
          <a:ext cx="1924018" cy="192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" name="Visio" r:id="rId5" imgW="962009" imgH="962012" progId="Visio.Drawing.11">
                  <p:embed/>
                </p:oleObj>
              </mc:Choice>
              <mc:Fallback>
                <p:oleObj name="Visio" r:id="rId5" imgW="962009" imgH="9620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714776"/>
                        <a:ext cx="1924018" cy="192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0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Skewing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A[j+1] 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{(0,1),(1,1),(1,0)}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&lt;7+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A[j-i+1] = 1/3 * (A[j-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+ A[j-i+1] + A[j-i+2]);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48002-38AE-454E-9CCB-C4D1C4ADACCD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79791"/>
              </p:ext>
            </p:extLst>
          </p:nvPr>
        </p:nvGraphicFramePr>
        <p:xfrm>
          <a:off x="1752601" y="2201492"/>
          <a:ext cx="3124199" cy="286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Visio" r:id="rId4" imgW="1910795" imgH="1754544" progId="Visio.Drawing.11">
                  <p:embed/>
                </p:oleObj>
              </mc:Choice>
              <mc:Fallback>
                <p:oleObj name="Visio" r:id="rId4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1" y="2201492"/>
                        <a:ext cx="3124199" cy="2868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446699"/>
              </p:ext>
            </p:extLst>
          </p:nvPr>
        </p:nvGraphicFramePr>
        <p:xfrm>
          <a:off x="5897038" y="2201492"/>
          <a:ext cx="4619014" cy="286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Visio" r:id="rId6" imgW="2825041" imgH="1754544" progId="Visio.Drawing.11">
                  <p:embed/>
                </p:oleObj>
              </mc:Choice>
              <mc:Fallback>
                <p:oleObj name="Visio" r:id="rId6" imgW="2825041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7038" y="2201492"/>
                        <a:ext cx="4619014" cy="286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skewing enables </a:t>
            </a:r>
            <a:r>
              <a:rPr lang="en-US" dirty="0"/>
              <a:t>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Skew Transformation</a:t>
            </a:r>
          </a:p>
          <a:p>
            <a:r>
              <a:rPr lang="en-US" dirty="0"/>
              <a:t>Apply Tiling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01305B-FB17-4B22-9E4A-862279064AF5}" type="datetime1">
              <a:rPr lang="nl-NL" smtClean="0"/>
              <a:t>26-11-2021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07758"/>
              </p:ext>
            </p:extLst>
          </p:nvPr>
        </p:nvGraphicFramePr>
        <p:xfrm>
          <a:off x="3810000" y="2438400"/>
          <a:ext cx="6032728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Visio" r:id="rId3" imgW="3016364" imgH="1754544" progId="Visio.Drawing.11">
                  <p:embed/>
                </p:oleObj>
              </mc:Choice>
              <mc:Fallback>
                <p:oleObj name="Visio" r:id="rId3" imgW="3016364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438400"/>
                        <a:ext cx="6032728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57611"/>
              </p:ext>
            </p:extLst>
          </p:nvPr>
        </p:nvGraphicFramePr>
        <p:xfrm>
          <a:off x="4038600" y="3048000"/>
          <a:ext cx="5929644" cy="261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Visio" r:id="rId5" imgW="2964822" imgH="1309083" progId="Visio.Drawing.11">
                  <p:embed/>
                </p:oleObj>
              </mc:Choice>
              <mc:Fallback>
                <p:oleObj name="Visio" r:id="rId5" imgW="2964822" imgH="130908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048000"/>
                        <a:ext cx="5929644" cy="261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4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That Easy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we forget a few things</a:t>
            </a:r>
          </a:p>
          <a:p>
            <a:r>
              <a:rPr lang="en-US" dirty="0"/>
              <a:t>Cache capacity and reuse distance</a:t>
            </a:r>
          </a:p>
          <a:p>
            <a:pPr lvl="1"/>
            <a:r>
              <a:rPr lang="en-US" dirty="0"/>
              <a:t>If caches were infinitely large, we would be finished</a:t>
            </a:r>
          </a:p>
          <a:p>
            <a:r>
              <a:rPr lang="en-US" dirty="0"/>
              <a:t>For deep </a:t>
            </a:r>
            <a:r>
              <a:rPr lang="en-US" dirty="0" err="1"/>
              <a:t>loopnests</a:t>
            </a:r>
            <a:r>
              <a:rPr lang="en-US" dirty="0"/>
              <a:t> analysis can be very difficult</a:t>
            </a:r>
          </a:p>
          <a:p>
            <a:r>
              <a:rPr lang="en-US" dirty="0"/>
              <a:t>It would be much better to automate these steps</a:t>
            </a:r>
          </a:p>
          <a:p>
            <a:r>
              <a:rPr lang="en-US" dirty="0"/>
              <a:t>We need more theory and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86C661-E59A-48E3-AAF8-7FFF95D04093}" type="datetime1">
              <a:rPr lang="nl-NL" smtClean="0"/>
              <a:t>26-11-2021</a:t>
            </a:fld>
            <a:endParaRPr lang="nl-NL" dirty="0"/>
          </a:p>
        </p:txBody>
      </p:sp>
      <p:pic>
        <p:nvPicPr>
          <p:cNvPr id="6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4245078" y="4822724"/>
            <a:ext cx="1981200" cy="208935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0" y="4953001"/>
            <a:ext cx="4713486" cy="104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5454062" y="4114800"/>
            <a:ext cx="1512094" cy="838200"/>
          </a:xfrm>
          <a:prstGeom prst="cloud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Cost models</a:t>
            </a:r>
          </a:p>
        </p:txBody>
      </p:sp>
    </p:spTree>
    <p:extLst>
      <p:ext uri="{BB962C8B-B14F-4D97-AF65-F5344CB8AC3E}">
        <p14:creationId xmlns:p14="http://schemas.microsoft.com/office/powerpoint/2010/main" val="16205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Reuse </a:t>
            </a:r>
            <a:r>
              <a:rPr lang="en-US" dirty="0"/>
              <a:t>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11430000" cy="5051425"/>
          </a:xfrm>
        </p:spPr>
        <p:txBody>
          <a:bodyPr/>
          <a:lstStyle/>
          <a:p>
            <a:r>
              <a:rPr lang="en-US" dirty="0"/>
              <a:t>The number of unique accesses between a use and a reuse is defined as </a:t>
            </a:r>
            <a:r>
              <a:rPr lang="en-US"/>
              <a:t>the (data) reuse distance: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( a[0</a:t>
            </a:r>
            <a:r>
              <a:rPr lang="en-US" dirty="0"/>
              <a:t>] a[6] a[20] b[1] a[6] </a:t>
            </a:r>
            <a:r>
              <a:rPr lang="en-US"/>
              <a:t>a[0] )  =&gt;  </a:t>
            </a:r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 baseline="-25000">
                <a:solidFill>
                  <a:srgbClr val="FF0000"/>
                </a:solidFill>
              </a:rPr>
              <a:t>D</a:t>
            </a:r>
            <a:r>
              <a:rPr lang="en-US">
                <a:solidFill>
                  <a:srgbClr val="FF0000"/>
                </a:solidFill>
              </a:rPr>
              <a:t> (a[0])= 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1800"/>
              <a:t>                * </a:t>
            </a:r>
            <a:r>
              <a:rPr lang="en-US" sz="1800" dirty="0"/>
              <a:t>C. Ding, Y. Zhong, </a:t>
            </a:r>
            <a:r>
              <a:rPr lang="en-US" sz="1800" i="1" dirty="0"/>
              <a:t>Predicting Whole-Program </a:t>
            </a:r>
            <a:r>
              <a:rPr lang="en-US" sz="1800" i="1"/>
              <a:t>Locality through</a:t>
            </a:r>
            <a:br>
              <a:rPr lang="en-US" sz="1800" i="1"/>
            </a:br>
            <a:r>
              <a:rPr lang="en-US" sz="1800" i="1"/>
              <a:t>                                                  </a:t>
            </a:r>
            <a:r>
              <a:rPr lang="en-US" sz="1800" i="1" dirty="0"/>
              <a:t>Reuse Distance Analysis</a:t>
            </a:r>
            <a:r>
              <a:rPr lang="en-US" sz="1800" dirty="0"/>
              <a:t>, PLDI (2003)</a:t>
            </a:r>
          </a:p>
          <a:p>
            <a:r>
              <a:rPr lang="en-US"/>
              <a:t>Second a[0] access is a cache hit if </a:t>
            </a:r>
          </a:p>
          <a:p>
            <a:pPr lvl="1"/>
            <a:r>
              <a:rPr lang="en-US"/>
              <a:t>Fully </a:t>
            </a:r>
            <a:r>
              <a:rPr lang="en-US" dirty="0"/>
              <a:t>associative cache </a:t>
            </a:r>
            <a:r>
              <a:rPr lang="en-US"/>
              <a:t>with n=4 </a:t>
            </a:r>
            <a:r>
              <a:rPr lang="en-US" dirty="0"/>
              <a:t>entries </a:t>
            </a:r>
          </a:p>
          <a:p>
            <a:pPr lvl="1"/>
            <a:r>
              <a:rPr lang="en-US"/>
              <a:t>Optimal LRU, least recently used, </a:t>
            </a:r>
            <a:r>
              <a:rPr lang="en-US" dirty="0"/>
              <a:t>replacement policy</a:t>
            </a:r>
          </a:p>
          <a:p>
            <a:r>
              <a:rPr lang="en-US">
                <a:solidFill>
                  <a:srgbClr val="FF0000"/>
                </a:solidFill>
              </a:rPr>
              <a:t>In general: 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Cache </a:t>
            </a:r>
            <a:r>
              <a:rPr lang="en-US" dirty="0">
                <a:solidFill>
                  <a:srgbClr val="FF0000"/>
                </a:solidFill>
              </a:rPr>
              <a:t>hit if R</a:t>
            </a:r>
            <a:r>
              <a:rPr lang="en-US" baseline="-25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&lt; 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Cache miss if R</a:t>
            </a:r>
            <a:r>
              <a:rPr lang="en-US" baseline="-25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≥ 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 can measure reuse distance with profiling tools:</a:t>
            </a:r>
          </a:p>
          <a:p>
            <a:pPr lvl="1"/>
            <a:r>
              <a:rPr lang="en-US" sz="2000" dirty="0"/>
              <a:t>Suggestions for Locality Optimization (SLO)</a:t>
            </a:r>
            <a:r>
              <a:rPr lang="en-US" sz="1600" baseline="30000" dirty="0"/>
              <a:t> </a:t>
            </a:r>
          </a:p>
          <a:p>
            <a:pPr marL="0" indent="0">
              <a:buNone/>
            </a:pPr>
            <a:r>
              <a:rPr lang="en-US" sz="1200" b="0" i="1"/>
              <a:t>	Beyls</a:t>
            </a:r>
            <a:r>
              <a:rPr lang="en-US" sz="1200" b="0" i="1" dirty="0"/>
              <a:t>, K., D'Hollander, E. Refactoring for Data Locality, IEEE Computer Vol. 42, no. 2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8F8F90-B165-4A46-AFF8-29D06FEB074B}" type="datetime1">
              <a:rPr lang="nl-NL" smtClean="0"/>
              <a:t>26-11-2021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8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 matrix multiplication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002088" algn="l"/>
              </a:tabLst>
            </a:pPr>
            <a:r>
              <a:rPr lang="en-US" dirty="0">
                <a:solidFill>
                  <a:srgbClr val="101073"/>
                </a:solidFill>
              </a:rPr>
              <a:t>Loop interchange</a:t>
            </a:r>
            <a:endParaRPr lang="en-US" sz="1400" dirty="0"/>
          </a:p>
          <a:p>
            <a:pPr marL="0" indent="0">
              <a:buNone/>
              <a:tabLst>
                <a:tab pos="4002088" algn="l"/>
              </a:tabLst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2204D5-5DC8-4DD9-8F04-EDADF04B06CF}" type="datetime1">
              <a:rPr lang="nl-NL" smtClean="0"/>
              <a:t>26-11-2021</a:t>
            </a:fld>
            <a:endParaRPr lang="nl-NL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6" y="3048000"/>
            <a:ext cx="68283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7315200" cy="37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981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19707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for(k=0; k&lt;Bk; k++){  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28429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done in multiple dimensions</a:t>
            </a:r>
          </a:p>
          <a:p>
            <a:r>
              <a:rPr lang="en-US" dirty="0"/>
              <a:t>Manual exploration is intractable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67B8FB-E66F-4B0D-BB3F-86BA98D05969}" type="datetime1">
              <a:rPr lang="nl-NL" smtClean="0"/>
              <a:t>26-11-2021</a:t>
            </a:fld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124200"/>
            <a:ext cx="74220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1219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1" y="1219201"/>
            <a:ext cx="472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+=</a:t>
            </a:r>
            <a:r>
              <a:rPr lang="en-US" sz="1600" b="1" dirty="0" err="1">
                <a:latin typeface="Lucida Console" panose="020B0609040504020204" pitchFamily="49" charset="0"/>
              </a:rPr>
              <a:t>Tj</a:t>
            </a:r>
            <a:r>
              <a:rPr lang="en-US" sz="1600" b="1" dirty="0">
                <a:latin typeface="Lucida Console" panose="020B0609040504020204" pitchFamily="49" charset="0"/>
              </a:rPr>
              <a:t>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for(j=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; j&lt;</a:t>
            </a:r>
            <a:r>
              <a:rPr lang="en-US" sz="1600" b="1" dirty="0" err="1">
                <a:latin typeface="Lucida Console" panose="020B0609040504020204" pitchFamily="49" charset="0"/>
              </a:rPr>
              <a:t>jj+Tj</a:t>
            </a:r>
            <a:r>
              <a:rPr lang="en-US" sz="1600" b="1" dirty="0">
                <a:latin typeface="Lucida Console" panose="020B0609040504020204" pitchFamily="49" charset="0"/>
              </a:rPr>
              <a:t>; j++)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18358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A021-D785-4E0A-94F7-380AF7C4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LOOP RESTRUCTURING</a:t>
            </a:r>
            <a:endParaRPr lang="LID4096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62A90D-2469-4072-8BCC-502F83D7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4E559D-DF50-4CF1-B777-906835F06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32F078-D735-4244-9B50-7804BEC3B1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pPr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59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VGG16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26-11-2021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99F6-3002-457F-BB68-346500F8814D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1118"/>
            <a:ext cx="10058400" cy="5666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5105400"/>
            <a:ext cx="2884123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Conv layers: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FC Layers: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Weights: 138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MACs: 15.5 G per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47700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Simonyan, ICLR 2015</a:t>
            </a:r>
          </a:p>
        </p:txBody>
      </p:sp>
    </p:spTree>
    <p:extLst>
      <p:ext uri="{BB962C8B-B14F-4D97-AF65-F5344CB8AC3E}">
        <p14:creationId xmlns:p14="http://schemas.microsoft.com/office/powerpoint/2010/main" val="3293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48400" y="5170439"/>
            <a:ext cx="3581400" cy="2990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loop body and adjust loop header</a:t>
            </a:r>
          </a:p>
          <a:p>
            <a:pPr lvl="1"/>
            <a:r>
              <a:rPr lang="en-US" dirty="0"/>
              <a:t>Increases ILP (Instruction Level Parallelism)</a:t>
            </a:r>
          </a:p>
          <a:p>
            <a:pPr lvl="1"/>
            <a:r>
              <a:rPr lang="en-US" dirty="0"/>
              <a:t>Reduces loop overhead (fewer branches and counter increments)</a:t>
            </a:r>
          </a:p>
          <a:p>
            <a:pPr lvl="1"/>
            <a:r>
              <a:rPr lang="en-US" dirty="0"/>
              <a:t>Possibilities for common </a:t>
            </a:r>
            <a:r>
              <a:rPr lang="en-US" dirty="0" err="1"/>
              <a:t>subexpression</a:t>
            </a:r>
            <a:r>
              <a:rPr lang="en-US" dirty="0"/>
              <a:t> elimination</a:t>
            </a:r>
          </a:p>
          <a:p>
            <a:r>
              <a:rPr lang="en-US" dirty="0"/>
              <a:t>If partial unroll, loop should stay in original bound!</a:t>
            </a:r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Code size increases, can increase I-cache miss-rate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5A4D6C-E4DB-4D5E-BC6F-2D390FA658F9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800" y="4892701"/>
            <a:ext cx="381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]=a[i-1]+a[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]+a[i+1];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1" y="4570274"/>
            <a:ext cx="4089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&lt;N-1;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+=2){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]=a[i-1]+a[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]+a[i+1];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a[i+1]=a[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]+a[i+1]+a[i+2];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if(mod(N-1,2)==1){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a[N-1]=a[N-2]+a[N-1]+a[N];</a:t>
            </a:r>
          </a:p>
        </p:txBody>
      </p:sp>
    </p:spTree>
    <p:extLst>
      <p:ext uri="{BB962C8B-B14F-4D97-AF65-F5344CB8AC3E}">
        <p14:creationId xmlns:p14="http://schemas.microsoft.com/office/powerpoint/2010/main" val="18580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Merge or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Improve locality</a:t>
            </a:r>
          </a:p>
          <a:p>
            <a:pPr lvl="1"/>
            <a:r>
              <a:rPr lang="en-US" dirty="0"/>
              <a:t>Reduce loop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45107B-5FEC-4733-85A8-94F2E2BB682A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2665274"/>
            <a:ext cx="2834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b[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for(j=0; j&lt;N; j++){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c[j]=b[j]+a[j];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1062" y="2687008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b[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b="1">
                <a:latin typeface="Lucida Console" panose="020B0609040504020204" pitchFamily="49" charset="0"/>
              </a:rPr>
              <a:t>  c[i]=b[i]+a[i];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47900" y="4359276"/>
            <a:ext cx="3848100" cy="2117725"/>
            <a:chOff x="2933" y="1069"/>
            <a:chExt cx="2948" cy="1623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33" y="1069"/>
              <a:ext cx="87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Location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83" y="2352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183" y="1344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16" y="2388"/>
              <a:ext cx="57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5" y="230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231" y="220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327" y="211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423" y="201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19" y="192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5" y="182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711" y="172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807" y="163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903" y="153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99" y="230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095" y="220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1" y="211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287" y="201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83" y="192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479" y="182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575" y="172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671" y="163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67" y="153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279" y="1332"/>
              <a:ext cx="227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367" y="2052"/>
              <a:ext cx="151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6400800" y="4329113"/>
            <a:ext cx="3378200" cy="2151873"/>
            <a:chOff x="2928" y="2605"/>
            <a:chExt cx="2544" cy="1620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178" y="388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3178" y="288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2928" y="2605"/>
              <a:ext cx="86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/>
                <a:t>Location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410" y="3924"/>
              <a:ext cx="56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130" y="384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312" y="374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504" y="364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696" y="355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888" y="345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080" y="336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272" y="326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4464" y="316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4656" y="307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3216" y="384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3408" y="374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3600" y="364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792" y="355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984" y="345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4176" y="336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368" y="326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560" y="316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762" y="307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236" y="3054"/>
              <a:ext cx="223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984" y="3582"/>
              <a:ext cx="148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Fusion is </a:t>
            </a:r>
            <a:r>
              <a:rPr lang="en-US" dirty="0"/>
              <a:t>not always allowed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dependencies from first to second loop</a:t>
            </a:r>
          </a:p>
          <a:p>
            <a:r>
              <a:rPr lang="en-US"/>
              <a:t>Fusion is allowed </a:t>
            </a:r>
            <a:r>
              <a:rPr lang="en-US" dirty="0"/>
              <a:t>if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en-US" altLang="en-US" sz="2000" dirty="0">
                <a:solidFill>
                  <a:srgbClr val="FF0000"/>
                </a:solidFill>
              </a:rPr>
              <a:t> I: cons(I) in loop 2 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 prod(</a:t>
            </a:r>
            <a:r>
              <a:rPr lang="en-US" altLang="en-US" sz="2000" dirty="0">
                <a:solidFill>
                  <a:srgbClr val="FF0000"/>
                </a:solidFill>
              </a:rPr>
              <a:t>I) in loop 1</a:t>
            </a:r>
          </a:p>
          <a:p>
            <a:r>
              <a:rPr lang="en-US" altLang="en-US"/>
              <a:t>Enabling transformations: </a:t>
            </a:r>
            <a:r>
              <a:rPr lang="en-US" altLang="en-US" dirty="0"/>
              <a:t>Bump, Reverse, Skew</a:t>
            </a:r>
          </a:p>
          <a:p>
            <a:pPr marL="2698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AF607-4201-485A-8BA6-724AF2619B31}" type="datetime1">
              <a:rPr lang="nl-NL" smtClean="0"/>
              <a:t>26-11-2021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b[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	     N-1&gt;=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endParaRPr lang="en-US" b="1" dirty="0">
              <a:latin typeface="Lucida Console" panose="020B0609040504020204" pitchFamily="49" charset="0"/>
            </a:endParaRP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c[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]=b[N-1]+a[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rot="3506584">
            <a:off x="2277197" y="474165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5849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b[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            i-2 &lt;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endParaRPr lang="en-US" b="1" dirty="0">
              <a:latin typeface="Lucida Console" panose="020B0609040504020204" pitchFamily="49" charset="0"/>
            </a:endParaRP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for(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 c[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]=b[i-2]+a[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Right Arrow 9"/>
          <p:cNvSpPr/>
          <p:nvPr/>
        </p:nvSpPr>
        <p:spPr>
          <a:xfrm rot="3506584">
            <a:off x="6435327" y="471069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2133600" y="4343400"/>
            <a:ext cx="685800" cy="685800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76600" y="4038600"/>
            <a:ext cx="30480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3772764"/>
            <a:ext cx="2743200" cy="265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2819400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ucida Console" panose="020B0609040504020204" pitchFamily="49" charset="0"/>
              </a:rPr>
              <a:t>for(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b[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]=a[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for(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c[i-2]=b[i+2-2]*0.5;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Bump: Example as enabler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B47647-7592-4608-B7F0-CE2379B7D319}" type="datetime1">
              <a:rPr lang="nl-NL" smtClean="0"/>
              <a:t>26-11-2021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2819400"/>
            <a:ext cx="75438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3416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ucida Console" panose="020B0609040504020204" pitchFamily="49" charset="0"/>
              </a:rPr>
              <a:t>for(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b[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]=a[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for(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=0;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&lt;N-2;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c[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]=b[i+2]*0.5;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105400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ucida Console" panose="020B0609040504020204" pitchFamily="49" charset="0"/>
              </a:rPr>
              <a:t>for(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b[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]=a[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]+1;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 c[i-2]=b[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1" name="Right Arrow 10"/>
          <p:cNvSpPr/>
          <p:nvPr/>
        </p:nvSpPr>
        <p:spPr>
          <a:xfrm rot="2684913">
            <a:off x="1063752" y="1951581"/>
            <a:ext cx="829684" cy="116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16002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i+2 &gt; i =&gt; direct merging not possible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3528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i+2-2 = i  =&gt; possible to merge</a:t>
            </a:r>
          </a:p>
        </p:txBody>
      </p:sp>
      <p:sp>
        <p:nvSpPr>
          <p:cNvPr id="14" name="Right Arrow 13"/>
          <p:cNvSpPr/>
          <p:nvPr/>
        </p:nvSpPr>
        <p:spPr>
          <a:xfrm rot="2684913">
            <a:off x="3654553" y="3704181"/>
            <a:ext cx="829684" cy="116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6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506200" cy="5105400"/>
          </a:xfrm>
        </p:spPr>
        <p:txBody>
          <a:bodyPr/>
          <a:lstStyle/>
          <a:p>
            <a:r>
              <a:rPr lang="en-US" dirty="0"/>
              <a:t>Data-Flow-Based Transformations</a:t>
            </a:r>
          </a:p>
          <a:p>
            <a:pPr lvl="1"/>
            <a:r>
              <a:rPr lang="en-US" dirty="0"/>
              <a:t>Good compilers can help</a:t>
            </a:r>
          </a:p>
          <a:p>
            <a:endParaRPr lang="en-US" dirty="0"/>
          </a:p>
          <a:p>
            <a:r>
              <a:rPr lang="en-US" dirty="0"/>
              <a:t>Iteration Reordering Transformations</a:t>
            </a:r>
          </a:p>
          <a:p>
            <a:pPr lvl="1"/>
            <a:r>
              <a:rPr lang="en-US" dirty="0"/>
              <a:t>High-level transformations</a:t>
            </a:r>
          </a:p>
          <a:p>
            <a:pPr lvl="1"/>
            <a:r>
              <a:rPr lang="en-US" dirty="0"/>
              <a:t>Compilers are often not enough</a:t>
            </a:r>
          </a:p>
          <a:p>
            <a:pPr lvl="1"/>
            <a:r>
              <a:rPr lang="en-US" dirty="0"/>
              <a:t>Huge gains for </a:t>
            </a:r>
            <a:r>
              <a:rPr lang="en-US" dirty="0" err="1"/>
              <a:t>parallelims</a:t>
            </a:r>
            <a:r>
              <a:rPr lang="en-US" dirty="0"/>
              <a:t> and locality</a:t>
            </a:r>
          </a:p>
          <a:p>
            <a:pPr lvl="1"/>
            <a:r>
              <a:rPr lang="en-US" dirty="0"/>
              <a:t>Be </a:t>
            </a:r>
            <a:r>
              <a:rPr lang="en-US" dirty="0" err="1"/>
              <a:t>carefull</a:t>
            </a:r>
            <a:r>
              <a:rPr lang="en-US" dirty="0"/>
              <a:t> with dependencies</a:t>
            </a:r>
          </a:p>
          <a:p>
            <a:endParaRPr lang="en-US" dirty="0"/>
          </a:p>
          <a:p>
            <a:r>
              <a:rPr lang="en-US" dirty="0"/>
              <a:t>Loop Restructuring Transformations</a:t>
            </a:r>
          </a:p>
          <a:p>
            <a:pPr lvl="1"/>
            <a:r>
              <a:rPr lang="en-US" dirty="0"/>
              <a:t>Similar to reordering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EE19E0-283E-4961-A22E-B5327E04F694}" type="datetime1">
              <a:rPr lang="nl-NL" smtClean="0"/>
              <a:t>26-11-2021</a:t>
            </a:fld>
            <a:endParaRPr lang="nl-NL"/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41564"/>
            <a:ext cx="3332018" cy="2503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5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Enabler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these can be very useful</a:t>
            </a:r>
          </a:p>
          <a:p>
            <a:r>
              <a:rPr lang="en-US" dirty="0"/>
              <a:t>Especially to enable the beneficial ones:</a:t>
            </a:r>
          </a:p>
          <a:p>
            <a:pPr lvl="1"/>
            <a:r>
              <a:rPr lang="en-US" dirty="0"/>
              <a:t>Interchange</a:t>
            </a:r>
          </a:p>
          <a:p>
            <a:pPr lvl="1"/>
            <a:r>
              <a:rPr lang="en-US" dirty="0"/>
              <a:t>Tiling</a:t>
            </a:r>
          </a:p>
          <a:p>
            <a:pPr lvl="1"/>
            <a:r>
              <a:rPr lang="en-US" dirty="0"/>
              <a:t>Fusion</a:t>
            </a:r>
          </a:p>
          <a:p>
            <a:r>
              <a:rPr lang="en-US" dirty="0"/>
              <a:t>Often you need combinations to get the job done!</a:t>
            </a:r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Try to use them all in the assignments!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0B1B7B-24E6-4640-903A-E98929425958}" type="datetime1">
              <a:rPr lang="nl-NL" smtClean="0"/>
              <a:t>26-11-2021</a:t>
            </a:fld>
            <a:endParaRPr lang="nl-NL" dirty="0"/>
          </a:p>
        </p:txBody>
      </p:sp>
      <p:pic>
        <p:nvPicPr>
          <p:cNvPr id="7" name="Picture 6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296EF3AE-DCE3-4B67-AB1E-E0C04165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41564"/>
            <a:ext cx="3332018" cy="2503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86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external memory accesses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t>26-11-2021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Google Shape;107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7000" y="1852780"/>
            <a:ext cx="5105401" cy="3339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8686800" y="2286000"/>
            <a:ext cx="2437404" cy="640034"/>
            <a:chOff x="9144000" y="2133600"/>
            <a:chExt cx="2857445" cy="75033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144000" y="2362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144000" y="2743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9906000" y="213360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Original code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0" y="25146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Rescheduled code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1219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VGG16 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933" y="5332971"/>
            <a:ext cx="11715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Conclusion: we need advanced loop transformation to</a:t>
            </a:r>
          </a:p>
          <a:p>
            <a:pPr algn="ctr"/>
            <a:r>
              <a:rPr lang="en-US" sz="2800" b="1" dirty="0"/>
              <a:t>exploit data locality (in local buffers), reducing external accesses</a:t>
            </a:r>
          </a:p>
        </p:txBody>
      </p:sp>
    </p:spTree>
    <p:extLst>
      <p:ext uri="{BB962C8B-B14F-4D97-AF65-F5344CB8AC3E}">
        <p14:creationId xmlns:p14="http://schemas.microsoft.com/office/powerpoint/2010/main" val="36690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91DB-F165-4884-A92A-3FB50029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loop transformations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3E4-468F-47E4-9D4D-B2D95DCD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Motivation</a:t>
            </a:r>
          </a:p>
          <a:p>
            <a:r>
              <a:rPr lang="en-US" sz="2800"/>
              <a:t>Data flow transformations</a:t>
            </a:r>
          </a:p>
          <a:p>
            <a:r>
              <a:rPr lang="en-US" sz="2800"/>
              <a:t>Loop scheduling transformations: iteration reordering </a:t>
            </a:r>
          </a:p>
          <a:p>
            <a:r>
              <a:rPr lang="en-US" sz="2800"/>
              <a:t>Loop restructuring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Material</a:t>
            </a:r>
          </a:p>
          <a:p>
            <a:pPr lvl="1"/>
            <a:r>
              <a:rPr lang="en-US" sz="2600"/>
              <a:t>partly in H&amp;P: 4.5</a:t>
            </a:r>
          </a:p>
          <a:p>
            <a:pPr lvl="1"/>
            <a:r>
              <a:rPr lang="en-US" sz="2600"/>
              <a:t>GPU lab material (online)</a:t>
            </a:r>
            <a:endParaRPr lang="nl-NL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DF014-9436-4004-99E6-C6B6FDBC0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B1580-265C-48E3-881A-78166F8EF1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t>26-11-2021</a:t>
            </a:fld>
            <a:endParaRPr lang="nl-NL"/>
          </a:p>
        </p:txBody>
      </p:sp>
      <p:pic>
        <p:nvPicPr>
          <p:cNvPr id="6" name="Picture 2" descr="http://www.laurentbrouat.com/wp-content/uploads/2011/02/automated.gif">
            <a:extLst>
              <a:ext uri="{FF2B5EF4-FFF2-40B4-BE49-F238E27FC236}">
                <a16:creationId xmlns:a16="http://schemas.microsoft.com/office/drawing/2014/main" id="{DCAD42C2-74F1-4ADB-878A-657D60DA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6883400" y="3859430"/>
            <a:ext cx="1981200" cy="2286000"/>
          </a:xfrm>
          <a:prstGeom prst="rect">
            <a:avLst/>
          </a:prstGeom>
          <a:noFill/>
        </p:spPr>
      </p:pic>
      <p:pic>
        <p:nvPicPr>
          <p:cNvPr id="7" name="Picture 33" descr="Call High Performance Websites for website development to accelerate your business">
            <a:extLst>
              <a:ext uri="{FF2B5EF4-FFF2-40B4-BE49-F238E27FC236}">
                <a16:creationId xmlns:a16="http://schemas.microsoft.com/office/drawing/2014/main" id="{372972F5-1E2E-4E47-A162-99F678E93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4790058" y="5476042"/>
            <a:ext cx="1585342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7" descr="http://g-ecx.images-amazon.com/images/G/01/electronics/detail-page/WesternDigital_LowPower.jpg">
            <a:extLst>
              <a:ext uri="{FF2B5EF4-FFF2-40B4-BE49-F238E27FC236}">
                <a16:creationId xmlns:a16="http://schemas.microsoft.com/office/drawing/2014/main" id="{3C0D0681-CC5A-4792-BB3D-57F6A5A9E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9372600" y="5298113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F7F98FE-E1E0-407C-A144-A35B6A9BE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099689" y="3124200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http://icdn3.digitaltrends.com/image/665-atom-die-2-200x200-c.jpg">
            <a:extLst>
              <a:ext uri="{FF2B5EF4-FFF2-40B4-BE49-F238E27FC236}">
                <a16:creationId xmlns:a16="http://schemas.microsoft.com/office/drawing/2014/main" id="{51552832-CA40-4510-9754-B6CDF479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81" y="3200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dirty="0" err="1"/>
              <a:t>Excecution</a:t>
            </a:r>
            <a:r>
              <a:rPr lang="en-US" dirty="0"/>
              <a:t>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performance computing</a:t>
            </a:r>
          </a:p>
          <a:p>
            <a:r>
              <a:rPr lang="en-US" dirty="0"/>
              <a:t>Embedded computing</a:t>
            </a:r>
          </a:p>
          <a:p>
            <a:r>
              <a:rPr lang="en-US" dirty="0"/>
              <a:t>Small portions of the code dominate execution time</a:t>
            </a:r>
          </a:p>
          <a:p>
            <a:pPr lvl="1"/>
            <a:r>
              <a:rPr lang="en-US" dirty="0"/>
              <a:t>Hot spots</a:t>
            </a:r>
          </a:p>
          <a:p>
            <a:pPr lvl="1"/>
            <a:r>
              <a:rPr lang="en-US" u="sng" dirty="0"/>
              <a:t>Loops</a:t>
            </a:r>
          </a:p>
          <a:p>
            <a:r>
              <a:rPr lang="en-US"/>
              <a:t>Apply Loop </a:t>
            </a:r>
            <a:r>
              <a:rPr lang="en-US" dirty="0"/>
              <a:t>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ABE917-2DA3-4A44-8B7A-4E07B669C3E8}" type="datetime1">
              <a:rPr lang="nl-NL" smtClean="0"/>
              <a:t>26-11-2021</a:t>
            </a:fld>
            <a:endParaRPr lang="nl-N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7865"/>
            <a:ext cx="3657600" cy="24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le:Overo with co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3733800"/>
            <a:ext cx="3159441" cy="31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 rot="16200000">
            <a:off x="5933470" y="4201130"/>
            <a:ext cx="990600" cy="188474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2362200"/>
            <a:ext cx="4616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for(j=0; j&lt;N; j++){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for(k=0; k&lt;N; k++)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c[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][j] += a[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][k] * b[k][j];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</a:p>
        </p:txBody>
      </p:sp>
    </p:spTree>
    <p:extLst>
      <p:ext uri="{BB962C8B-B14F-4D97-AF65-F5344CB8AC3E}">
        <p14:creationId xmlns:p14="http://schemas.microsoft.com/office/powerpoint/2010/main" val="117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help you in many compute domains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8D7AC-799E-4BAD-9B69-3CDDA314879C}" type="datetime1">
              <a:rPr lang="nl-NL" smtClean="0"/>
              <a:t>26-11-2021</a:t>
            </a:fld>
            <a:endParaRPr lang="nl-NL"/>
          </a:p>
        </p:txBody>
      </p:sp>
      <p:pic>
        <p:nvPicPr>
          <p:cNvPr id="6" name="Picture 4" descr="nVidia GeForce GTX-460 G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/>
          <a:stretch/>
        </p:blipFill>
        <p:spPr bwMode="auto">
          <a:xfrm>
            <a:off x="4042856" y="1677760"/>
            <a:ext cx="3429000" cy="23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echspot.com/articles-info/193/images/Image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9256" cy="1615231"/>
          </a:xfrm>
          <a:prstGeom prst="rect">
            <a:avLst/>
          </a:prstGeom>
          <a:noFill/>
        </p:spPr>
      </p:pic>
      <p:pic>
        <p:nvPicPr>
          <p:cNvPr id="9" name="Picture 18" descr="http://static.trustedreviews.com/94%7C00002243e%7Cc942_raspberry-pi-pcb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643" l="19500" r="79000">
                        <a14:foregroundMark x1="46667" y1="10714" x2="46667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20500"/>
          <a:stretch/>
        </p:blipFill>
        <p:spPr bwMode="auto">
          <a:xfrm rot="17348064">
            <a:off x="8986725" y="1778715"/>
            <a:ext cx="2616609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1" b="81089" l="30774" r="6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56145" r="36079" b="18435"/>
          <a:stretch/>
        </p:blipFill>
        <p:spPr bwMode="auto">
          <a:xfrm>
            <a:off x="4953000" y="4466844"/>
            <a:ext cx="3707296" cy="1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1" y="5090207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CPU Code</a:t>
            </a:r>
          </a:p>
          <a:p>
            <a:pPr algn="ctr"/>
            <a:r>
              <a:rPr lang="en-US" dirty="0"/>
              <a:t>Parallelism</a:t>
            </a:r>
          </a:p>
          <a:p>
            <a:pPr algn="ctr"/>
            <a:r>
              <a:rPr lang="en-US" dirty="0"/>
              <a:t>Memory Hierarchy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0921" y="3618637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Convert Loops to</a:t>
            </a:r>
          </a:p>
          <a:p>
            <a:pPr algn="ctr"/>
            <a:r>
              <a:rPr lang="en-US" dirty="0"/>
              <a:t>GPU Threads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198" y="3972914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Embedded Devices</a:t>
            </a:r>
          </a:p>
          <a:p>
            <a:pPr algn="ctr"/>
            <a:r>
              <a:rPr lang="en-US" dirty="0"/>
              <a:t>Fine-tune for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048756"/>
            <a:ext cx="37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HDL  (HW Description Languages)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A021-D785-4E0A-94F7-380AF7C4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flow </a:t>
            </a:r>
            <a:r>
              <a:rPr lang="nl-NL" dirty="0" err="1"/>
              <a:t>transformations</a:t>
            </a:r>
            <a:endParaRPr lang="LID4096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62A90D-2469-4072-8BCC-502F83D7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4E559D-DF50-4CF1-B777-906835F06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32F078-D735-4244-9B50-7804BEC3B1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pPr/>
              <a:t>26-11-2021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46620"/>
      </p:ext>
    </p:extLst>
  </p:cSld>
  <p:clrMapOvr>
    <a:masterClrMapping/>
  </p:clrMapOvr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26537</TotalTime>
  <Words>3935</Words>
  <Application>Microsoft Office PowerPoint</Application>
  <PresentationFormat>Breedbeeld</PresentationFormat>
  <Paragraphs>645</Paragraphs>
  <Slides>45</Slides>
  <Notes>13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56" baseType="lpstr">
      <vt:lpstr>Arial</vt:lpstr>
      <vt:lpstr>Calibri</vt:lpstr>
      <vt:lpstr>Consolas</vt:lpstr>
      <vt:lpstr>Corbel</vt:lpstr>
      <vt:lpstr>Courier New</vt:lpstr>
      <vt:lpstr>Lucida Console</vt:lpstr>
      <vt:lpstr>Times New Roman</vt:lpstr>
      <vt:lpstr>TUe special blue</vt:lpstr>
      <vt:lpstr>Default Design</vt:lpstr>
      <vt:lpstr>Visio</vt:lpstr>
      <vt:lpstr>Equation</vt:lpstr>
      <vt:lpstr>Embedded Computer Architecture 5SAI0  Exploiting Data Reuse: Loop Transformations</vt:lpstr>
      <vt:lpstr>GoogLeNet: Energy</vt:lpstr>
      <vt:lpstr>Where is the energy going</vt:lpstr>
      <vt:lpstr>VGG16 example</vt:lpstr>
      <vt:lpstr>Reducing external memory accesses</vt:lpstr>
      <vt:lpstr>Overview loop transformations</vt:lpstr>
      <vt:lpstr>Application Excecution Time</vt:lpstr>
      <vt:lpstr>Loop Transformations</vt:lpstr>
      <vt:lpstr>Data flow transformations</vt:lpstr>
      <vt:lpstr>Data flow transformation: Loop-Based Strength Reduction</vt:lpstr>
      <vt:lpstr>Data flow transformation: Induction Variable Elimination</vt:lpstr>
      <vt:lpstr>Data flow transformation: Loop-Invariant Code Motion</vt:lpstr>
      <vt:lpstr>Data flow transformation: Loop Unswitching</vt:lpstr>
      <vt:lpstr>Iteration reordering</vt:lpstr>
      <vt:lpstr>Loop representation as Iteration Space</vt:lpstr>
      <vt:lpstr>Visitation order in Iteration Space</vt:lpstr>
      <vt:lpstr>But we don’t have to be regular</vt:lpstr>
      <vt:lpstr>Iteration Reordering Transformations</vt:lpstr>
      <vt:lpstr>Loop Interchange or Loop Permutation</vt:lpstr>
      <vt:lpstr>Loop Interchange or Loop Permutation</vt:lpstr>
      <vt:lpstr>Types of data reuse</vt:lpstr>
      <vt:lpstr>Optimize array accesses for memory hierarchy</vt:lpstr>
      <vt:lpstr>Different Reordering Transformations</vt:lpstr>
      <vt:lpstr>Tiling the Iteration Order</vt:lpstr>
      <vt:lpstr>Cache Effects of Tiling</vt:lpstr>
      <vt:lpstr>Is this always possible?</vt:lpstr>
      <vt:lpstr>Lexicographical ordering</vt:lpstr>
      <vt:lpstr>Dependence vectors</vt:lpstr>
      <vt:lpstr>Example of dependence vector</vt:lpstr>
      <vt:lpstr>Plausible dependence vectors</vt:lpstr>
      <vt:lpstr>Loop Reversal</vt:lpstr>
      <vt:lpstr>More difficult example</vt:lpstr>
      <vt:lpstr>Loop Skewing</vt:lpstr>
      <vt:lpstr>Loop skewing enables Tiling</vt:lpstr>
      <vt:lpstr>Is It Really That Easy ?</vt:lpstr>
      <vt:lpstr>Data Reuse distance</vt:lpstr>
      <vt:lpstr>Study a matrix multiplication kernel</vt:lpstr>
      <vt:lpstr>Loop tiling</vt:lpstr>
      <vt:lpstr>LOOP RESTRUCTURING</vt:lpstr>
      <vt:lpstr>Loop Unrolling</vt:lpstr>
      <vt:lpstr>Loop Merge or Fusion</vt:lpstr>
      <vt:lpstr>Fusion is not always allowed</vt:lpstr>
      <vt:lpstr>Loop Bump: Example as enabler</vt:lpstr>
      <vt:lpstr>Main Take-Aways</vt:lpstr>
      <vt:lpstr>Extra Enabler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Component Recognition for Pick &amp; Place Robots</dc:title>
  <dc:creator>Peemen</dc:creator>
  <dc:description>Design by Volle Kracht_x000d_
Template by Orange Pepper BV_x000d_
Copyright 2008</dc:description>
  <cp:lastModifiedBy>Wijnings, Patrick</cp:lastModifiedBy>
  <cp:revision>307</cp:revision>
  <cp:lastPrinted>2013-07-11T11:58:57Z</cp:lastPrinted>
  <dcterms:created xsi:type="dcterms:W3CDTF">2011-05-27T08:22:46Z</dcterms:created>
  <dcterms:modified xsi:type="dcterms:W3CDTF">2021-11-26T12:27:01Z</dcterms:modified>
</cp:coreProperties>
</file>