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56"/>
  </p:notesMasterIdLst>
  <p:handoutMasterIdLst>
    <p:handoutMasterId r:id="rId57"/>
  </p:handoutMasterIdLst>
  <p:sldIdLst>
    <p:sldId id="379" r:id="rId2"/>
    <p:sldId id="257" r:id="rId3"/>
    <p:sldId id="742" r:id="rId4"/>
    <p:sldId id="743" r:id="rId5"/>
    <p:sldId id="760" r:id="rId6"/>
    <p:sldId id="759" r:id="rId7"/>
    <p:sldId id="746" r:id="rId8"/>
    <p:sldId id="747" r:id="rId9"/>
    <p:sldId id="761" r:id="rId10"/>
    <p:sldId id="258" r:id="rId11"/>
    <p:sldId id="259" r:id="rId12"/>
    <p:sldId id="260" r:id="rId13"/>
    <p:sldId id="261" r:id="rId14"/>
    <p:sldId id="762" r:id="rId15"/>
    <p:sldId id="262" r:id="rId16"/>
    <p:sldId id="263" r:id="rId17"/>
    <p:sldId id="264" r:id="rId18"/>
    <p:sldId id="265" r:id="rId19"/>
    <p:sldId id="351" r:id="rId20"/>
    <p:sldId id="350" r:id="rId21"/>
    <p:sldId id="282" r:id="rId22"/>
    <p:sldId id="283" r:id="rId23"/>
    <p:sldId id="284" r:id="rId24"/>
    <p:sldId id="285" r:id="rId25"/>
    <p:sldId id="403" r:id="rId26"/>
    <p:sldId id="763" r:id="rId27"/>
    <p:sldId id="396" r:id="rId28"/>
    <p:sldId id="764" r:id="rId29"/>
    <p:sldId id="286" r:id="rId30"/>
    <p:sldId id="380" r:id="rId31"/>
    <p:sldId id="381" r:id="rId32"/>
    <p:sldId id="382" r:id="rId33"/>
    <p:sldId id="383" r:id="rId34"/>
    <p:sldId id="385" r:id="rId35"/>
    <p:sldId id="386" r:id="rId36"/>
    <p:sldId id="387" r:id="rId37"/>
    <p:sldId id="388" r:id="rId38"/>
    <p:sldId id="389" r:id="rId39"/>
    <p:sldId id="390" r:id="rId40"/>
    <p:sldId id="392" r:id="rId41"/>
    <p:sldId id="393" r:id="rId42"/>
    <p:sldId id="394" r:id="rId43"/>
    <p:sldId id="395" r:id="rId44"/>
    <p:sldId id="398" r:id="rId45"/>
    <p:sldId id="805" r:id="rId46"/>
    <p:sldId id="399" r:id="rId47"/>
    <p:sldId id="400" r:id="rId48"/>
    <p:sldId id="401" r:id="rId49"/>
    <p:sldId id="402" r:id="rId50"/>
    <p:sldId id="288" r:id="rId51"/>
    <p:sldId id="406" r:id="rId52"/>
    <p:sldId id="407" r:id="rId53"/>
    <p:sldId id="408" r:id="rId54"/>
    <p:sldId id="411" r:id="rId55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poraal, H." initials="HC" lastIdx="1" clrIdx="0">
    <p:extLst>
      <p:ext uri="{19B8F6BF-5375-455C-9EA6-DF929625EA0E}">
        <p15:presenceInfo xmlns:p15="http://schemas.microsoft.com/office/powerpoint/2012/main" userId="Corporaal, H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C77DCA-0EBA-4683-8123-45C3CF033C56}">
  <a:tblStyle styleId="{F7C77DCA-0EBA-4683-8123-45C3CF033C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85D84F-6928-4987-8372-CC077F79AE49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75439" autoAdjust="0"/>
  </p:normalViewPr>
  <p:slideViewPr>
    <p:cSldViewPr snapToGrid="0" snapToObjects="1">
      <p:cViewPr varScale="1">
        <p:scale>
          <a:sx n="64" d="100"/>
          <a:sy n="64" d="100"/>
        </p:scale>
        <p:origin x="54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15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B9550-D18F-4F7D-991B-E3AB93C086C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2B02-A430-49E4-AE2D-8F69B27FC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680" y="0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7346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5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596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6905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426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994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767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74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16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3287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8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5" name="Google Shape;7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6" name="Google Shape;706;p18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6095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690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University of Adelaide, School of Computer Science</a:t>
            </a:r>
            <a:endParaRPr/>
          </a:p>
        </p:txBody>
      </p:sp>
      <p:sp>
        <p:nvSpPr>
          <p:cNvPr id="735" name="Google Shape;735;p20:notes"/>
          <p:cNvSpPr txBox="1">
            <a:spLocks noGrp="1"/>
          </p:cNvSpPr>
          <p:nvPr>
            <p:ph type="dt" idx="10"/>
          </p:nvPr>
        </p:nvSpPr>
        <p:spPr>
          <a:xfrm>
            <a:off x="3850680" y="0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 December 2016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6" name="Google Shape;736;p20:notes"/>
          <p:cNvSpPr txBox="1">
            <a:spLocks noGrp="1"/>
          </p:cNvSpPr>
          <p:nvPr>
            <p:ph type="ftr" idx="11"/>
          </p:nvPr>
        </p:nvSpPr>
        <p:spPr>
          <a:xfrm>
            <a:off x="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 — Instructions: Language of the Computer</a:t>
            </a:r>
            <a:endParaRPr/>
          </a:p>
        </p:txBody>
      </p:sp>
      <p:sp>
        <p:nvSpPr>
          <p:cNvPr id="737" name="Google Shape;737;p20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8" name="Google Shape;738;p20:notes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9" name="Google Shape;739;p20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27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7664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1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1" name="Google Shape;7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589713" cy="3706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2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8068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3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61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7811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6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317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1" name="Google Shape;761;p22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blocks are mapped to cache lines</a:t>
            </a:r>
            <a:endParaRPr/>
          </a:p>
          <a:p>
            <a:pPr marL="457200" marR="0" lvl="1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Mapping can be direct, set-associative or fully associative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2" name="Google Shape;762;p22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1959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402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16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9251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8" name="Google Shape;448;p17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indicate replacement priority, highest = 11. Higher means closer to replacement. So priority 0 = MRU (most recently used) line.</a:t>
            </a:r>
            <a:endParaRPr/>
          </a:p>
          <a:p>
            <a:pPr marL="2286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lphaL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 3 gets lowest replacement priority = 00.</a:t>
            </a:r>
            <a:b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all entries below the original priority of line 3 (was 10) get incremented.</a:t>
            </a:r>
            <a:endParaRPr/>
          </a:p>
          <a:p>
            <a:pPr marL="2286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lphaLcParenR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 =&gt; replace line 2 =&gt; its priority is set to 00, all others are incremented.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17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540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f6ec5025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f6ec50259_0_185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2f6ec50259_0_185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730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f6ec502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f6ec50259_0_33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f6ec50259_0_33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62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7CD5AA-2D74-4E0B-BE73-3E9198922C2B}" type="datetime1">
              <a:rPr lang="en-US" smtClean="0"/>
              <a:pPr/>
              <a:t>11/22/2021</a:t>
            </a:fld>
            <a:endParaRPr lang="en-US"/>
          </a:p>
        </p:txBody>
      </p:sp>
      <p:sp>
        <p:nvSpPr>
          <p:cNvPr id="2580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B7023-06A7-4B6F-9E41-AE918F6987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8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3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f6ec5025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f6ec50259_0_48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2f6ec50259_0_48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545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f6ec5025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f6ec50259_0_63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2f6ec50259_0_63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435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f6ec5025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f6ec50259_0_78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2f6ec50259_0_78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583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f6ec5025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f6ec50259_0_93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g2f6ec50259_0_93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168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f6ec5025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f6ec50259_0_127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2f6ec50259_0_127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903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f6ec5025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f6ec50259_0_161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2f6ec50259_0_161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2602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f6ec50259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f6ec50259_0_215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g2f6ec50259_0_215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721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f6ec50259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f6ec50259_0_246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2f6ec50259_0_246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609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f6ec5025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f6ec50259_0_297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00" cy="44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g2f6ec50259_0_297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00" cy="4956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64662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5979849-A5BD-4F46-9372-E41A20AA25C9}" type="datetime3">
              <a:rPr lang="en-AU" smtClean="0"/>
              <a:pPr/>
              <a:t>22 November, 2021</a:t>
            </a:fld>
            <a:endParaRPr lang="en-AU"/>
          </a:p>
        </p:txBody>
      </p:sp>
      <p:sp>
        <p:nvSpPr>
          <p:cNvPr id="157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5 — Large and Fast: Exploiting Memory Hierarchy</a:t>
            </a:r>
          </a:p>
        </p:txBody>
      </p:sp>
      <p:sp>
        <p:nvSpPr>
          <p:cNvPr id="157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A6C75-94DF-467B-BA72-0AB42F7A6314}" type="slidenum">
              <a:rPr lang="en-AU" smtClean="0"/>
              <a:pPr/>
              <a:t>44</a:t>
            </a:fld>
            <a:endParaRPr lang="en-AU"/>
          </a:p>
        </p:txBody>
      </p:sp>
      <p:sp>
        <p:nvSpPr>
          <p:cNvPr id="157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7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9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27021B1-AA58-4A8B-8691-E285F4CF4EF6}" type="datetime1">
              <a:rPr lang="en-US" smtClean="0"/>
              <a:pPr/>
              <a:t>11/22/2021</a:t>
            </a:fld>
            <a:endParaRPr lang="en-US"/>
          </a:p>
        </p:txBody>
      </p:sp>
      <p:sp>
        <p:nvSpPr>
          <p:cNvPr id="2631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386F9-CF38-4637-8470-96957B5E2C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3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3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07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174948B-3B1F-4115-900A-6E31E87F2ACF}" type="datetime1">
              <a:rPr lang="en-US" smtClean="0"/>
              <a:pPr/>
              <a:t>11/22/2021</a:t>
            </a:fld>
            <a:endParaRPr lang="en-US"/>
          </a:p>
        </p:txBody>
      </p:sp>
      <p:sp>
        <p:nvSpPr>
          <p:cNvPr id="2662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6A826-0346-45BB-AC8A-B943F9A12C2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390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0FAF52A-3539-4428-BE81-0793D8487CDF}" type="datetime3">
              <a:rPr lang="en-AU" smtClean="0"/>
              <a:pPr/>
              <a:t>22 November, 2021</a:t>
            </a:fld>
            <a:endParaRPr lang="en-AU"/>
          </a:p>
        </p:txBody>
      </p:sp>
      <p:sp>
        <p:nvSpPr>
          <p:cNvPr id="158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5 — Large and Fast: Exploiting Memory Hierarchy</a:t>
            </a:r>
          </a:p>
        </p:txBody>
      </p:sp>
      <p:sp>
        <p:nvSpPr>
          <p:cNvPr id="158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74060-95DC-4AE3-962C-787C173A8AC4}" type="slidenum">
              <a:rPr lang="en-AU" smtClean="0"/>
              <a:pPr/>
              <a:t>46</a:t>
            </a:fld>
            <a:endParaRPr lang="en-AU"/>
          </a:p>
        </p:txBody>
      </p:sp>
      <p:sp>
        <p:nvSpPr>
          <p:cNvPr id="158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8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677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0A93834-0EED-4240-8176-C8FBC2DE6200}" type="datetime3">
              <a:rPr lang="en-AU" smtClean="0"/>
              <a:pPr/>
              <a:t>22 November, 2021</a:t>
            </a:fld>
            <a:endParaRPr lang="en-AU"/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5 — Large and Fast: Exploiting Memory Hierarchy</a:t>
            </a:r>
          </a:p>
        </p:txBody>
      </p:sp>
      <p:sp>
        <p:nvSpPr>
          <p:cNvPr id="159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80F44-A4C1-4AD3-803A-5DC5EB67C41B}" type="slidenum">
              <a:rPr lang="en-AU" smtClean="0"/>
              <a:pPr/>
              <a:t>47</a:t>
            </a:fld>
            <a:endParaRPr lang="en-AU"/>
          </a:p>
        </p:txBody>
      </p:sp>
      <p:sp>
        <p:nvSpPr>
          <p:cNvPr id="159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9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43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71111E-33BC-4AC0-A622-0D0C5A145856}" type="datetime3">
              <a:rPr lang="en-AU" smtClean="0"/>
              <a:pPr/>
              <a:t>22 November, 2021</a:t>
            </a:fld>
            <a:endParaRPr lang="en-AU"/>
          </a:p>
        </p:txBody>
      </p:sp>
      <p:sp>
        <p:nvSpPr>
          <p:cNvPr id="160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5 — Large and Fast: Exploiting Memory Hierarchy</a:t>
            </a:r>
          </a:p>
        </p:txBody>
      </p:sp>
      <p:sp>
        <p:nvSpPr>
          <p:cNvPr id="160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395CA-E79D-4A5C-9B83-EFC268091F47}" type="slidenum">
              <a:rPr lang="en-AU" smtClean="0"/>
              <a:pPr/>
              <a:t>48</a:t>
            </a:fld>
            <a:endParaRPr lang="en-AU"/>
          </a:p>
        </p:txBody>
      </p:sp>
      <p:sp>
        <p:nvSpPr>
          <p:cNvPr id="160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60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88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A678723-A5EA-4876-AEF8-7E2810C9BB81}" type="datetime1">
              <a:rPr lang="en-US" smtClean="0"/>
              <a:pPr/>
              <a:t>11/22/2021</a:t>
            </a:fld>
            <a:endParaRPr lang="en-US"/>
          </a:p>
        </p:txBody>
      </p:sp>
      <p:sp>
        <p:nvSpPr>
          <p:cNvPr id="2560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351CA-FF5E-45ED-BCD5-B6181C71DB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003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3" name="Google Shape;783;p25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no policy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assume inclusion; easier for coherency, but more costly (consumes more cache space)</a:t>
            </a:r>
            <a:endParaRPr/>
          </a:p>
        </p:txBody>
      </p:sp>
      <p:sp>
        <p:nvSpPr>
          <p:cNvPr id="784" name="Google Shape;784;p25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47726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4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256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7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2" name="Google Shape;8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589713" cy="3706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p27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70978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8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6" name="Google Shape;8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589713" cy="3706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8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 picture as previous slide, now plotted with 'relative' metric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30505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73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52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6B53BB8-B94D-4B70-AC6D-9E6A2BE73D77}" type="datetime1">
              <a:rPr lang="en-US" smtClean="0"/>
              <a:pPr/>
              <a:t>11/22/2021</a:t>
            </a:fld>
            <a:endParaRPr lang="en-US"/>
          </a:p>
        </p:txBody>
      </p:sp>
      <p:sp>
        <p:nvSpPr>
          <p:cNvPr id="26624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9E1A9-EA2D-4695-B16F-EAB4C9AFA4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6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ffectLst/>
              </a:rPr>
              <a:t>Pros:</a:t>
            </a:r>
          </a:p>
          <a:p>
            <a:r>
              <a:rPr lang="en-US" dirty="0">
                <a:effectLst/>
              </a:rPr>
              <a:t>• Small set of instructions: easier for compilers to produce more efficient codes.</a:t>
            </a:r>
          </a:p>
          <a:p>
            <a:r>
              <a:rPr lang="en-US" dirty="0">
                <a:effectLst/>
              </a:rPr>
              <a:t>• A single instruction takes one cycle. </a:t>
            </a:r>
          </a:p>
          <a:p>
            <a:r>
              <a:rPr lang="en-US" dirty="0">
                <a:effectLst/>
              </a:rPr>
              <a:t>• Fixed length of instruction, few parameters, easier to pipeline.</a:t>
            </a:r>
          </a:p>
          <a:p>
            <a:r>
              <a:rPr lang="en-US" dirty="0">
                <a:effectLst/>
              </a:rPr>
              <a:t>• Fewer instruction formats, a lesser number of instructions, and fewer addressing modes.</a:t>
            </a:r>
          </a:p>
          <a:p>
            <a:r>
              <a:rPr lang="en-US" dirty="0">
                <a:effectLst/>
              </a:rPr>
              <a:t>• Decoding logic is simple.</a:t>
            </a:r>
          </a:p>
          <a:p>
            <a:r>
              <a:rPr lang="en-US" dirty="0">
                <a:effectLst/>
              </a:rPr>
              <a:t>• More general-purpose registers. Shorter time for loading.</a:t>
            </a:r>
          </a:p>
          <a:p>
            <a:r>
              <a:rPr lang="en-US" dirty="0">
                <a:effectLst/>
              </a:rPr>
              <a:t>• Smaller area chip. </a:t>
            </a:r>
          </a:p>
          <a:p>
            <a:r>
              <a:rPr lang="en-US" dirty="0">
                <a:effectLst/>
              </a:rPr>
              <a:t>• More energy-efficient than CISC.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Cons:</a:t>
            </a:r>
          </a:p>
          <a:p>
            <a:r>
              <a:rPr lang="en-US" dirty="0">
                <a:effectLst/>
              </a:rPr>
              <a:t>• Performance depends on compiler/programmer.</a:t>
            </a:r>
          </a:p>
          <a:p>
            <a:r>
              <a:rPr lang="en-US" dirty="0">
                <a:effectLst/>
              </a:rPr>
              <a:t>• Compiler needs to decompose high-level instructions into many simple ones.</a:t>
            </a:r>
          </a:p>
          <a:p>
            <a:r>
              <a:rPr lang="en-US" dirty="0">
                <a:effectLst/>
              </a:rPr>
              <a:t>• Increased the code size. </a:t>
            </a:r>
          </a:p>
          <a:p>
            <a:r>
              <a:rPr lang="en-US" dirty="0">
                <a:effectLst/>
              </a:rPr>
              <a:t>• Large memory caches. </a:t>
            </a:r>
          </a:p>
        </p:txBody>
      </p:sp>
    </p:spTree>
    <p:extLst>
      <p:ext uri="{BB962C8B-B14F-4D97-AF65-F5344CB8AC3E}">
        <p14:creationId xmlns:p14="http://schemas.microsoft.com/office/powerpoint/2010/main" val="3704561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7574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University of Adelaide, School of Computer Science</a:t>
            </a:r>
            <a:endParaRPr/>
          </a:p>
        </p:txBody>
      </p:sp>
      <p:sp>
        <p:nvSpPr>
          <p:cNvPr id="107" name="Google Shape;107;p6:notes"/>
          <p:cNvSpPr txBox="1">
            <a:spLocks noGrp="1"/>
          </p:cNvSpPr>
          <p:nvPr>
            <p:ph type="dt" idx="10"/>
          </p:nvPr>
        </p:nvSpPr>
        <p:spPr>
          <a:xfrm>
            <a:off x="3850680" y="0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 December 2016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ftr" idx="11"/>
          </p:nvPr>
        </p:nvSpPr>
        <p:spPr>
          <a:xfrm>
            <a:off x="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 — Instructions: Language of the Computer</a:t>
            </a:r>
            <a:endParaRPr/>
          </a:p>
        </p:txBody>
      </p:sp>
      <p:sp>
        <p:nvSpPr>
          <p:cNvPr id="109" name="Google Shape;109;p6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496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815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University of Adelaide, School of Computer Science</a:t>
            </a:r>
            <a:endParaRPr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dt" idx="10"/>
          </p:nvPr>
        </p:nvSpPr>
        <p:spPr>
          <a:xfrm>
            <a:off x="3850680" y="0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 December 2016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9:notes"/>
          <p:cNvSpPr txBox="1">
            <a:spLocks noGrp="1"/>
          </p:cNvSpPr>
          <p:nvPr>
            <p:ph type="ftr" idx="11"/>
          </p:nvPr>
        </p:nvSpPr>
        <p:spPr>
          <a:xfrm>
            <a:off x="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 — Instructions: Language of the Computer</a:t>
            </a:r>
            <a:endParaRPr/>
          </a:p>
        </p:txBody>
      </p:sp>
      <p:sp>
        <p:nvSpPr>
          <p:cNvPr id="131" name="Google Shape;131;p9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66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162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769" y="224644"/>
            <a:ext cx="1156381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71387" y="1088740"/>
            <a:ext cx="11563818" cy="5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162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162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82954" y="224644"/>
            <a:ext cx="1152362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82954" y="1219200"/>
            <a:ext cx="5713046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299200" y="1219200"/>
            <a:ext cx="5588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162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98F0-DC27-41F7-9BF9-FB7C918C293A}" type="datetime1">
              <a:rPr lang="en-US" smtClean="0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H Corporaal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8D86-1135-48DA-AB42-D40B692F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5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61DA-A89F-46F6-87C6-7D3488D95598}" type="datetime1">
              <a:rPr lang="en-US" smtClean="0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H Corporaal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4E8A-A0AD-47A7-8A58-F90DB4A8E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61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27381" y="224644"/>
            <a:ext cx="11379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08000" y="1088740"/>
            <a:ext cx="113792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162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10134600" cy="1524000"/>
          </a:xfrm>
        </p:spPr>
        <p:txBody>
          <a:bodyPr/>
          <a:lstStyle/>
          <a:p>
            <a:pPr eaLnBrk="1" hangingPunct="1"/>
            <a:r>
              <a:rPr lang="en-US" b="1" dirty="0"/>
              <a:t>Embedded Computer Architecture</a:t>
            </a:r>
            <a:br>
              <a:rPr lang="en-US" b="1" dirty="0"/>
            </a:br>
            <a:r>
              <a:rPr lang="en-US" b="1" dirty="0"/>
              <a:t>5SAI0</a:t>
            </a:r>
            <a:br>
              <a:rPr lang="en-US" b="1" dirty="0">
                <a:solidFill>
                  <a:srgbClr val="CC3300"/>
                </a:solidFill>
              </a:rPr>
            </a:br>
            <a:br>
              <a:rPr lang="en-US" b="1">
                <a:solidFill>
                  <a:srgbClr val="CC3300"/>
                </a:solidFill>
              </a:rPr>
            </a:br>
            <a:r>
              <a:rPr lang="en-US" sz="4800" b="1"/>
              <a:t>Memory Hierarchy</a:t>
            </a:r>
            <a:br>
              <a:rPr lang="en-US" sz="4800" b="1"/>
            </a:br>
            <a:r>
              <a:rPr lang="en-US" sz="4800"/>
              <a:t>Part I</a:t>
            </a:r>
            <a:endParaRPr lang="en-US" sz="4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48600" cy="19050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rgbClr val="230EBC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2021-2022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3499246"/>
            <a:ext cx="2409854" cy="312528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43" y="1414669"/>
            <a:ext cx="2693857" cy="33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3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/>
              <a:t>Memory Performance Gap</a:t>
            </a:r>
            <a:br>
              <a:rPr lang="en-US" sz="2800"/>
            </a:br>
            <a:r>
              <a:rPr lang="en-US" sz="2800"/>
              <a:t>single processor performance vs memory latency</a:t>
            </a:r>
            <a:endParaRPr sz="280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1387" y="1473958"/>
            <a:ext cx="11563818" cy="5123394"/>
          </a:xfrm>
        </p:spPr>
        <p:txBody>
          <a:bodyPr/>
          <a:lstStyle/>
          <a:p>
            <a:r>
              <a:rPr lang="en-US"/>
              <a:t>Huge performance gap between CPU and Memory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8" y="2158802"/>
            <a:ext cx="8511831" cy="42650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Memory </a:t>
            </a:r>
            <a:br>
              <a:rPr lang="en-US"/>
            </a:br>
            <a:r>
              <a:rPr lang="en-US"/>
              <a:t>Hierarchy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643" y="109702"/>
            <a:ext cx="6666930" cy="66922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Memory Hierarchy Design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371387" y="843076"/>
            <a:ext cx="11563818" cy="5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</a:pPr>
            <a:r>
              <a:rPr lang="en-US"/>
              <a:t>Very crucial with recent multi-core processors:</a:t>
            </a:r>
            <a:endParaRPr/>
          </a:p>
          <a:p>
            <a:pPr marL="742950" lvl="1" indent="-285750">
              <a:lnSpc>
                <a:spcPct val="90000"/>
              </a:lnSpc>
              <a:buClr>
                <a:srgbClr val="00B050"/>
              </a:buClr>
            </a:pPr>
            <a:r>
              <a:rPr lang="en-US">
                <a:solidFill>
                  <a:srgbClr val="00B050"/>
                </a:solidFill>
              </a:rPr>
              <a:t>Aggregate peak bandwidth grows with # cores</a:t>
            </a:r>
            <a:r>
              <a:rPr lang="en-US"/>
              <a:t> !</a:t>
            </a:r>
            <a:endParaRPr/>
          </a:p>
          <a:p>
            <a:pPr marL="342900" indent="-342900">
              <a:spcBef>
                <a:spcPts val="520"/>
              </a:spcBef>
              <a:buSzPts val="2600"/>
            </a:pPr>
            <a:r>
              <a:rPr lang="en-US" sz="2600"/>
              <a:t>Example:</a:t>
            </a:r>
            <a:endParaRPr/>
          </a:p>
          <a:p>
            <a:pPr marL="742950" lvl="1" indent="-285750">
              <a:spcBef>
                <a:spcPts val="440"/>
              </a:spcBef>
              <a:buSzPts val="2200"/>
            </a:pPr>
            <a:r>
              <a:rPr lang="en-US" sz="2200"/>
              <a:t>Intel Core i7 can generate two references per core per clock</a:t>
            </a:r>
            <a:endParaRPr/>
          </a:p>
          <a:p>
            <a:pPr marL="742950" lvl="1" indent="-285750">
              <a:spcBef>
                <a:spcPts val="440"/>
              </a:spcBef>
              <a:buSzPts val="2200"/>
            </a:pPr>
            <a:r>
              <a:rPr lang="en-US" sz="2200"/>
              <a:t>With 4 cores and 3.2 GHz clock =&gt;</a:t>
            </a:r>
            <a:endParaRPr/>
          </a:p>
          <a:p>
            <a:pPr marL="1143000" lvl="2" indent="-228600"/>
            <a:r>
              <a:rPr lang="en-US"/>
              <a:t>25.6 billion 64-bit data references/second +</a:t>
            </a:r>
            <a:endParaRPr/>
          </a:p>
          <a:p>
            <a:pPr marL="1143000" lvl="2" indent="-228600"/>
            <a:r>
              <a:rPr lang="en-US"/>
              <a:t>12.8 billion 128-bit instruction references</a:t>
            </a:r>
            <a:endParaRPr/>
          </a:p>
          <a:p>
            <a:pPr marL="1143000" lvl="2" indent="-228600"/>
            <a:r>
              <a:rPr lang="en-US"/>
              <a:t>= </a:t>
            </a:r>
            <a:r>
              <a:rPr lang="en-US" b="1">
                <a:solidFill>
                  <a:srgbClr val="00B050"/>
                </a:solidFill>
              </a:rPr>
              <a:t>409.6 GB/s</a:t>
            </a:r>
            <a:r>
              <a:rPr lang="en-US"/>
              <a:t>!</a:t>
            </a:r>
            <a:endParaRPr/>
          </a:p>
          <a:p>
            <a:pPr marL="742950" lvl="1" indent="-285750"/>
            <a:r>
              <a:rPr lang="en-US"/>
              <a:t>DRAM bandwidth is only 6% of this (25 GB/s)</a:t>
            </a:r>
            <a:endParaRPr/>
          </a:p>
          <a:p>
            <a:pPr marL="742950" lvl="1" indent="-285750"/>
            <a:r>
              <a:rPr lang="en-US"/>
              <a:t>We need:</a:t>
            </a:r>
            <a:endParaRPr/>
          </a:p>
          <a:p>
            <a:pPr marL="1143000" lvl="2" indent="-228600"/>
            <a:r>
              <a:rPr lang="en-US"/>
              <a:t>Multi-port, pipelined caches</a:t>
            </a:r>
            <a:endParaRPr/>
          </a:p>
          <a:p>
            <a:pPr marL="1143000" lvl="2" indent="-228600"/>
            <a:r>
              <a:rPr lang="en-US"/>
              <a:t>Two levels of cache per core</a:t>
            </a:r>
            <a:endParaRPr/>
          </a:p>
          <a:p>
            <a:pPr marL="1143000" lvl="2" indent="-228600"/>
            <a:r>
              <a:rPr lang="en-US"/>
              <a:t>Shared (between cores) third-level (L3) cache on chip</a:t>
            </a:r>
          </a:p>
          <a:p>
            <a:pPr marL="228600" indent="-228600">
              <a:spcBef>
                <a:spcPts val="400"/>
              </a:spcBef>
              <a:buSzPts val="2000"/>
            </a:pPr>
            <a:r>
              <a:rPr lang="en-US"/>
              <a:t>Microprocessors have &gt;&gt; MB on-chip cache; huge area</a:t>
            </a:r>
          </a:p>
          <a:p>
            <a:pPr marL="228600" indent="-228600">
              <a:spcBef>
                <a:spcPts val="400"/>
              </a:spcBef>
              <a:buSzPts val="2000"/>
            </a:pPr>
            <a:r>
              <a:rPr lang="en-US"/>
              <a:t>Memory and caches consume much energy</a:t>
            </a:r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Why does a (small) cache work?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accent2"/>
              </a:buClr>
            </a:pPr>
            <a:r>
              <a:rPr lang="en-US" b="1">
                <a:solidFill>
                  <a:schemeClr val="accent2"/>
                </a:solidFill>
              </a:rPr>
              <a:t>Your program and data sizes &gt;&gt; cache size ??</a:t>
            </a:r>
            <a:endParaRPr/>
          </a:p>
          <a:p>
            <a:pPr marL="342900" indent="-165100">
              <a:buNone/>
            </a:pPr>
            <a:endParaRPr b="1">
              <a:solidFill>
                <a:schemeClr val="accent2"/>
              </a:solidFill>
            </a:endParaRPr>
          </a:p>
          <a:p>
            <a:pPr marL="342900" indent="-342900">
              <a:buClr>
                <a:schemeClr val="accent2"/>
              </a:buClr>
            </a:pPr>
            <a:r>
              <a:rPr lang="en-US" b="1">
                <a:solidFill>
                  <a:srgbClr val="FF0000"/>
                </a:solidFill>
              </a:rPr>
              <a:t>LOCALITY !!!!!</a:t>
            </a:r>
            <a:endParaRPr>
              <a:solidFill>
                <a:srgbClr val="FF0000"/>
              </a:solidFill>
            </a:endParaRPr>
          </a:p>
          <a:p>
            <a:pPr marL="342900" indent="-165100">
              <a:buNone/>
            </a:pPr>
            <a:endParaRPr/>
          </a:p>
          <a:p>
            <a:pPr marL="742950" lvl="1" indent="-285750">
              <a:buClr>
                <a:schemeClr val="accent2"/>
              </a:buClr>
            </a:pPr>
            <a:r>
              <a:rPr lang="en-US" b="1">
                <a:solidFill>
                  <a:schemeClr val="accent2"/>
                </a:solidFill>
              </a:rPr>
              <a:t>Temporal</a:t>
            </a:r>
            <a:r>
              <a:rPr lang="en-US"/>
              <a:t>: you are likely accessing the same address soon again</a:t>
            </a:r>
            <a:endParaRPr/>
          </a:p>
          <a:p>
            <a:pPr marL="742950" lvl="1" indent="-133350">
              <a:buNone/>
            </a:pPr>
            <a:endParaRPr/>
          </a:p>
          <a:p>
            <a:pPr marL="742950" lvl="1" indent="-285750">
              <a:buClr>
                <a:schemeClr val="accent2"/>
              </a:buClr>
            </a:pPr>
            <a:r>
              <a:rPr lang="en-US" b="1">
                <a:solidFill>
                  <a:schemeClr val="accent2"/>
                </a:solidFill>
              </a:rPr>
              <a:t>Spatial</a:t>
            </a:r>
            <a:r>
              <a:rPr lang="en-US"/>
              <a:t>: you are likely accessing another address close to the current one in the near future</a:t>
            </a:r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Topics Memory Hierarchy Part I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Memory hierarchy motivation</a:t>
            </a:r>
            <a:endParaRPr/>
          </a:p>
          <a:p>
            <a:pPr marL="342900" indent="-342900"/>
            <a:r>
              <a:rPr lang="en-US" b="1"/>
              <a:t>Caches</a:t>
            </a:r>
            <a:endParaRPr b="1"/>
          </a:p>
          <a:p>
            <a:pPr marL="742950" lvl="1" indent="-285750"/>
            <a:r>
              <a:rPr lang="en-US" b="1"/>
              <a:t>direct mapped</a:t>
            </a:r>
            <a:endParaRPr b="1"/>
          </a:p>
          <a:p>
            <a:pPr marL="742950" lvl="1" indent="-285750"/>
            <a:r>
              <a:rPr lang="en-US" b="1"/>
              <a:t>set-associative</a:t>
            </a:r>
            <a:endParaRPr b="1"/>
          </a:p>
          <a:p>
            <a:pPr marL="342900" indent="-342900"/>
            <a:r>
              <a:rPr lang="en-US"/>
              <a:t>Basic cache optimizations</a:t>
            </a:r>
            <a:endParaRPr/>
          </a:p>
          <a:p>
            <a:pPr marL="800100" lvl="1" indent="-342900"/>
            <a:r>
              <a:rPr lang="en-US"/>
              <a:t>Classification of cache misses: the 3 C’s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=&gt; Material book: </a:t>
            </a:r>
            <a:r>
              <a:rPr lang="en-US" b="1">
                <a:solidFill>
                  <a:srgbClr val="00B050"/>
                </a:solidFill>
              </a:rPr>
              <a:t>Ch2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rgbClr val="00B050"/>
                </a:solidFill>
              </a:rPr>
              <a:t>+ App B</a:t>
            </a:r>
            <a:r>
              <a:rPr lang="en-US" b="1">
                <a:solidFill>
                  <a:schemeClr val="tx1"/>
                </a:solidFill>
              </a:rPr>
              <a:t> (H&amp;P) / </a:t>
            </a:r>
            <a:r>
              <a:rPr lang="en-US" b="1">
                <a:solidFill>
                  <a:srgbClr val="00B050"/>
                </a:solidFill>
              </a:rPr>
              <a:t>Ch 4 </a:t>
            </a:r>
            <a:r>
              <a:rPr lang="en-US" b="1">
                <a:solidFill>
                  <a:schemeClr val="tx1"/>
                </a:solidFill>
              </a:rPr>
              <a:t>(Dubois)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/>
          </a:p>
        </p:txBody>
      </p:sp>
      <p:pic>
        <p:nvPicPr>
          <p:cNvPr id="104" name="Google Shape;104;p14" descr="Front C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605" y="4356495"/>
            <a:ext cx="1752600" cy="227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8" y="2658638"/>
            <a:ext cx="2056182" cy="25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/>
              <a:t>Cache operation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8" name="Google Shape;22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2743200" y="11430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2743200" y="13716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2743200" y="16002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2743200" y="18288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2743200" y="20574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2743200" y="22860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2743200" y="25146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2743200" y="27432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2743200" y="29718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2743200" y="32004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2743200" y="34290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2743200" y="36576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743200" y="38862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2743200" y="41148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2743200" y="43434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2743200" y="45720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2743200" y="48006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2743200" y="50292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2743200" y="52578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2743200" y="54864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6019800" y="28194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6019800" y="30480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6019800" y="32766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6019800" y="35052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6019800" y="37338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6019800" y="39624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6019800" y="41910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6019800" y="44196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6705600" y="30480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6705600" y="32766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6705600" y="35052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6705600" y="37338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6705600" y="39624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6705600" y="41910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6705600" y="44196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7391400" y="28194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7391400" y="30480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7391400" y="32766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7391400" y="35052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7391400" y="37338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7391400" y="39624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7391400" y="41910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7391400" y="44196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8077200" y="28194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8077200" y="30480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9"/>
          <p:cNvSpPr/>
          <p:nvPr/>
        </p:nvSpPr>
        <p:spPr>
          <a:xfrm>
            <a:off x="8077200" y="32766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8077200" y="35052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8077200" y="37338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8077200" y="39624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8077200" y="41910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8077200" y="44196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2743200" y="609600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2743200" y="5715000"/>
            <a:ext cx="685800" cy="38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 rot="-5400000">
            <a:off x="896144" y="3218657"/>
            <a:ext cx="29321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/ Lower level</a:t>
            </a:r>
            <a:endParaRPr/>
          </a:p>
        </p:txBody>
      </p:sp>
      <p:sp>
        <p:nvSpPr>
          <p:cNvPr id="210" name="Google Shape;210;p19"/>
          <p:cNvSpPr txBox="1"/>
          <p:nvPr/>
        </p:nvSpPr>
        <p:spPr>
          <a:xfrm>
            <a:off x="6019800" y="2133600"/>
            <a:ext cx="26939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Cache / Higher level</a:t>
            </a:r>
            <a:endParaRPr/>
          </a:p>
        </p:txBody>
      </p:sp>
      <p:sp>
        <p:nvSpPr>
          <p:cNvPr id="212" name="Google Shape;212;p19"/>
          <p:cNvSpPr txBox="1"/>
          <p:nvPr/>
        </p:nvSpPr>
        <p:spPr>
          <a:xfrm>
            <a:off x="9067800" y="3886201"/>
            <a:ext cx="1309688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/ line</a:t>
            </a:r>
            <a:endParaRPr/>
          </a:p>
        </p:txBody>
      </p:sp>
      <p:cxnSp>
        <p:nvCxnSpPr>
          <p:cNvPr id="213" name="Google Shape;213;p19"/>
          <p:cNvCxnSpPr/>
          <p:nvPr/>
        </p:nvCxnSpPr>
        <p:spPr>
          <a:xfrm rot="10800000">
            <a:off x="8763000" y="4114800"/>
            <a:ext cx="381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4" name="Google Shape;214;p19"/>
          <p:cNvSpPr/>
          <p:nvPr/>
        </p:nvSpPr>
        <p:spPr>
          <a:xfrm>
            <a:off x="5410200" y="2819400"/>
            <a:ext cx="533400" cy="228600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5410200" y="3048000"/>
            <a:ext cx="533400" cy="228600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5410200" y="3276600"/>
            <a:ext cx="533400" cy="228600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5410200" y="3505200"/>
            <a:ext cx="533400" cy="228600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5410200" y="3733800"/>
            <a:ext cx="533400" cy="228600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5410200" y="3962400"/>
            <a:ext cx="533400" cy="228600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5410200" y="4191000"/>
            <a:ext cx="533400" cy="228600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5410200" y="4419600"/>
            <a:ext cx="533400" cy="228600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2" name="Google Shape;222;p19"/>
          <p:cNvGrpSpPr/>
          <p:nvPr/>
        </p:nvGrpSpPr>
        <p:grpSpPr>
          <a:xfrm>
            <a:off x="3429000" y="2057400"/>
            <a:ext cx="2590800" cy="1066800"/>
            <a:chOff x="1200" y="1296"/>
            <a:chExt cx="1632" cy="672"/>
          </a:xfrm>
        </p:grpSpPr>
        <p:sp>
          <p:nvSpPr>
            <p:cNvPr id="223" name="Google Shape;223;p19"/>
            <p:cNvSpPr/>
            <p:nvPr/>
          </p:nvSpPr>
          <p:spPr>
            <a:xfrm>
              <a:off x="1200" y="1296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4" name="Google Shape;224;p19"/>
            <p:cNvCxnSpPr/>
            <p:nvPr/>
          </p:nvCxnSpPr>
          <p:spPr>
            <a:xfrm>
              <a:off x="1344" y="1584"/>
              <a:ext cx="1488" cy="3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25" name="Google Shape;225;p19"/>
          <p:cNvSpPr txBox="1"/>
          <p:nvPr/>
        </p:nvSpPr>
        <p:spPr>
          <a:xfrm>
            <a:off x="5334001" y="4724401"/>
            <a:ext cx="6064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tags</a:t>
            </a:r>
            <a:endParaRPr/>
          </a:p>
        </p:txBody>
      </p:sp>
      <p:sp>
        <p:nvSpPr>
          <p:cNvPr id="226" name="Google Shape;226;p19"/>
          <p:cNvSpPr txBox="1"/>
          <p:nvPr/>
        </p:nvSpPr>
        <p:spPr>
          <a:xfrm>
            <a:off x="6934200" y="4724401"/>
            <a:ext cx="635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/>
          </a:p>
        </p:txBody>
      </p:sp>
      <p:cxnSp>
        <p:nvCxnSpPr>
          <p:cNvPr id="211" name="Google Shape;211;p19"/>
          <p:cNvCxnSpPr/>
          <p:nvPr/>
        </p:nvCxnSpPr>
        <p:spPr>
          <a:xfrm>
            <a:off x="3429001" y="1524000"/>
            <a:ext cx="3414423" cy="129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3" name="Google Shape;183;p19"/>
          <p:cNvSpPr/>
          <p:nvPr/>
        </p:nvSpPr>
        <p:spPr>
          <a:xfrm>
            <a:off x="6706925" y="2819400"/>
            <a:ext cx="685800" cy="228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191;p19"/>
          <p:cNvSpPr/>
          <p:nvPr/>
        </p:nvSpPr>
        <p:spPr>
          <a:xfrm>
            <a:off x="6706925" y="2819400"/>
            <a:ext cx="6858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191;p19"/>
          <p:cNvSpPr/>
          <p:nvPr/>
        </p:nvSpPr>
        <p:spPr>
          <a:xfrm>
            <a:off x="6021125" y="3064565"/>
            <a:ext cx="6858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191;p19"/>
          <p:cNvSpPr/>
          <p:nvPr/>
        </p:nvSpPr>
        <p:spPr>
          <a:xfrm>
            <a:off x="6705600" y="3048000"/>
            <a:ext cx="6858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191;p19"/>
          <p:cNvSpPr/>
          <p:nvPr/>
        </p:nvSpPr>
        <p:spPr>
          <a:xfrm>
            <a:off x="7390075" y="3064565"/>
            <a:ext cx="6858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191;p19"/>
          <p:cNvSpPr/>
          <p:nvPr/>
        </p:nvSpPr>
        <p:spPr>
          <a:xfrm>
            <a:off x="8074550" y="3064565"/>
            <a:ext cx="6858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/>
          <p:nvPr/>
        </p:nvSpPr>
        <p:spPr>
          <a:xfrm>
            <a:off x="1749425" y="312739"/>
            <a:ext cx="31686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r>
              <a:rPr lang="en-US"/>
              <a:t>Direct Mapped </a:t>
            </a:r>
            <a:br>
              <a:rPr lang="en-US"/>
            </a:br>
            <a:r>
              <a:rPr lang="en-US"/>
              <a:t>Cache</a:t>
            </a:r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371387" y="1497330"/>
            <a:ext cx="5240743" cy="510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dirty="0"/>
              <a:t>Mapping:  </a:t>
            </a:r>
            <a:br>
              <a:rPr lang="en-US" dirty="0"/>
            </a:br>
            <a:r>
              <a:rPr lang="en-US" i="1" dirty="0"/>
              <a:t>block address modulo the number of blocks in the cache</a:t>
            </a:r>
            <a:endParaRPr i="1" dirty="0"/>
          </a:p>
        </p:txBody>
      </p:sp>
      <p:sp>
        <p:nvSpPr>
          <p:cNvPr id="240" name="Google Shape;240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/>
          </a:p>
        </p:txBody>
      </p:sp>
      <p:pic>
        <p:nvPicPr>
          <p:cNvPr id="238" name="Google Shape;2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032886" y="1107740"/>
            <a:ext cx="6400800" cy="4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/>
          <p:nvPr/>
        </p:nvSpPr>
        <p:spPr>
          <a:xfrm>
            <a:off x="1749425" y="312739"/>
            <a:ext cx="31686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r>
              <a:rPr lang="en-US" sz="3600"/>
              <a:t>Direct Mapped Cache</a:t>
            </a:r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body" idx="1"/>
          </p:nvPr>
        </p:nvSpPr>
        <p:spPr>
          <a:xfrm>
            <a:off x="556005" y="1088740"/>
            <a:ext cx="3336057" cy="5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i="1">
                <a:solidFill>
                  <a:schemeClr val="accent2"/>
                </a:solidFill>
              </a:rPr>
              <a:t>Q:What kind of locality are we taking advantage of?</a:t>
            </a:r>
            <a:endParaRPr/>
          </a:p>
        </p:txBody>
      </p:sp>
      <p:sp>
        <p:nvSpPr>
          <p:cNvPr id="404" name="Google Shape;404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/>
          </a:p>
        </p:txBody>
      </p:sp>
      <p:sp>
        <p:nvSpPr>
          <p:cNvPr id="250" name="Google Shape;250;p21"/>
          <p:cNvSpPr/>
          <p:nvPr/>
        </p:nvSpPr>
        <p:spPr>
          <a:xfrm>
            <a:off x="6419851" y="2660651"/>
            <a:ext cx="2176463" cy="228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9749"/>
                </a:moveTo>
                <a:lnTo>
                  <a:pt x="120000" y="0"/>
                </a:lnTo>
                <a:lnTo>
                  <a:pt x="0" y="0"/>
                </a:lnTo>
                <a:lnTo>
                  <a:pt x="0" y="119999"/>
                </a:lnTo>
                <a:lnTo>
                  <a:pt x="120000" y="119999"/>
                </a:lnTo>
              </a:path>
            </a:pathLst>
          </a:cu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6419851" y="3570288"/>
            <a:ext cx="2176463" cy="227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20000"/>
                </a:move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6419851" y="3570288"/>
            <a:ext cx="2176463" cy="227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20000"/>
                </a:move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3" name="Google Shape;253;p21"/>
          <p:cNvCxnSpPr/>
          <p:nvPr/>
        </p:nvCxnSpPr>
        <p:spPr>
          <a:xfrm flipH="1">
            <a:off x="6419851" y="2887663"/>
            <a:ext cx="2176463" cy="4762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" name="Google Shape;254;p21"/>
          <p:cNvCxnSpPr/>
          <p:nvPr/>
        </p:nvCxnSpPr>
        <p:spPr>
          <a:xfrm flipH="1">
            <a:off x="6419851" y="3114676"/>
            <a:ext cx="2176463" cy="4763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21"/>
          <p:cNvCxnSpPr/>
          <p:nvPr/>
        </p:nvCxnSpPr>
        <p:spPr>
          <a:xfrm flipH="1">
            <a:off x="6419851" y="3343275"/>
            <a:ext cx="2176463" cy="1588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21"/>
          <p:cNvCxnSpPr/>
          <p:nvPr/>
        </p:nvCxnSpPr>
        <p:spPr>
          <a:xfrm flipH="1">
            <a:off x="6419851" y="3570289"/>
            <a:ext cx="2176463" cy="1587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21"/>
          <p:cNvCxnSpPr/>
          <p:nvPr/>
        </p:nvCxnSpPr>
        <p:spPr>
          <a:xfrm flipH="1">
            <a:off x="6419851" y="3797300"/>
            <a:ext cx="2176463" cy="1588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21"/>
          <p:cNvCxnSpPr/>
          <p:nvPr/>
        </p:nvCxnSpPr>
        <p:spPr>
          <a:xfrm flipH="1">
            <a:off x="6419851" y="4025900"/>
            <a:ext cx="2176463" cy="1588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21"/>
          <p:cNvCxnSpPr/>
          <p:nvPr/>
        </p:nvCxnSpPr>
        <p:spPr>
          <a:xfrm flipH="1">
            <a:off x="6419851" y="4252914"/>
            <a:ext cx="2176463" cy="1587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21"/>
          <p:cNvCxnSpPr/>
          <p:nvPr/>
        </p:nvCxnSpPr>
        <p:spPr>
          <a:xfrm flipH="1">
            <a:off x="6419851" y="4479925"/>
            <a:ext cx="2176463" cy="1588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21"/>
          <p:cNvCxnSpPr/>
          <p:nvPr/>
        </p:nvCxnSpPr>
        <p:spPr>
          <a:xfrm flipH="1">
            <a:off x="6419851" y="4708525"/>
            <a:ext cx="2176463" cy="1588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21"/>
          <p:cNvCxnSpPr/>
          <p:nvPr/>
        </p:nvCxnSpPr>
        <p:spPr>
          <a:xfrm>
            <a:off x="6543676" y="2673351"/>
            <a:ext cx="4763" cy="2276475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21"/>
          <p:cNvCxnSpPr/>
          <p:nvPr/>
        </p:nvCxnSpPr>
        <p:spPr>
          <a:xfrm>
            <a:off x="7221539" y="2663826"/>
            <a:ext cx="1587" cy="2290763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21"/>
          <p:cNvCxnSpPr/>
          <p:nvPr/>
        </p:nvCxnSpPr>
        <p:spPr>
          <a:xfrm rot="10800000" flipH="1">
            <a:off x="7526338" y="1081088"/>
            <a:ext cx="4762" cy="309562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21"/>
          <p:cNvCxnSpPr/>
          <p:nvPr/>
        </p:nvCxnSpPr>
        <p:spPr>
          <a:xfrm rot="10800000" flipH="1">
            <a:off x="8145464" y="1081089"/>
            <a:ext cx="1587" cy="300037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Google Shape;266;p21"/>
          <p:cNvSpPr/>
          <p:nvPr/>
        </p:nvSpPr>
        <p:spPr>
          <a:xfrm>
            <a:off x="6351588" y="1076326"/>
            <a:ext cx="2125662" cy="31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8181"/>
                </a:moveTo>
                <a:lnTo>
                  <a:pt x="268" y="0"/>
                </a:lnTo>
                <a:lnTo>
                  <a:pt x="120000" y="0"/>
                </a:lnTo>
                <a:lnTo>
                  <a:pt x="120000" y="119999"/>
                </a:lnTo>
                <a:lnTo>
                  <a:pt x="268" y="119999"/>
                </a:lnTo>
              </a:path>
            </a:pathLst>
          </a:cu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4549775" y="1739900"/>
            <a:ext cx="77788" cy="77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63673" y="0"/>
                </a:lnTo>
                <a:lnTo>
                  <a:pt x="7346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8" name="Google Shape;268;p21"/>
          <p:cNvCxnSpPr/>
          <p:nvPr/>
        </p:nvCxnSpPr>
        <p:spPr>
          <a:xfrm>
            <a:off x="6865938" y="1544638"/>
            <a:ext cx="196850" cy="114300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9" name="Google Shape;269;p21"/>
          <p:cNvSpPr/>
          <p:nvPr/>
        </p:nvSpPr>
        <p:spPr>
          <a:xfrm>
            <a:off x="7038976" y="1430339"/>
            <a:ext cx="150813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121526" y="1430339"/>
            <a:ext cx="150813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1" name="Google Shape;271;p21"/>
          <p:cNvCxnSpPr/>
          <p:nvPr/>
        </p:nvCxnSpPr>
        <p:spPr>
          <a:xfrm>
            <a:off x="7735889" y="1539876"/>
            <a:ext cx="200025" cy="119063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Google Shape;272;p21"/>
          <p:cNvSpPr/>
          <p:nvPr/>
        </p:nvSpPr>
        <p:spPr>
          <a:xfrm>
            <a:off x="7885113" y="1422400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7967663" y="1422400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8204200" y="1093788"/>
            <a:ext cx="127000" cy="15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/>
              <a:t>B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8277226" y="1093788"/>
            <a:ext cx="104775" cy="15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/>
              <a:t>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21"/>
          <p:cNvSpPr/>
          <p:nvPr/>
        </p:nvSpPr>
        <p:spPr>
          <a:xfrm>
            <a:off x="8335963" y="1093788"/>
            <a:ext cx="82550" cy="15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/>
              <a:t>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8367713" y="1093788"/>
            <a:ext cx="114300" cy="15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/>
              <a:t>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1"/>
          <p:cNvSpPr/>
          <p:nvPr/>
        </p:nvSpPr>
        <p:spPr>
          <a:xfrm>
            <a:off x="8431214" y="1093788"/>
            <a:ext cx="136525" cy="15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8167688" y="1225551"/>
            <a:ext cx="114300" cy="15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/>
              <a:t>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8231188" y="1225551"/>
            <a:ext cx="82550" cy="15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/>
              <a:t>f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8262938" y="1225551"/>
            <a:ext cx="82550" cy="15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/>
              <a:t>f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8294689" y="1225551"/>
            <a:ext cx="109537" cy="15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/>
              <a:t>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8350250" y="1225551"/>
            <a:ext cx="114300" cy="15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/>
              <a:t>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8413750" y="1225551"/>
            <a:ext cx="82550" cy="15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/>
              <a:t>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6319839" y="2432050"/>
            <a:ext cx="168275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V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6424613" y="2432050"/>
            <a:ext cx="146050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6507163" y="2432050"/>
            <a:ext cx="1000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l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1"/>
          <p:cNvSpPr/>
          <p:nvPr/>
        </p:nvSpPr>
        <p:spPr>
          <a:xfrm>
            <a:off x="6543676" y="2432050"/>
            <a:ext cx="1000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1"/>
          <p:cNvSpPr/>
          <p:nvPr/>
        </p:nvSpPr>
        <p:spPr>
          <a:xfrm>
            <a:off x="6575426" y="2432050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d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1"/>
          <p:cNvSpPr/>
          <p:nvPr/>
        </p:nvSpPr>
        <p:spPr>
          <a:xfrm>
            <a:off x="6770688" y="2432050"/>
            <a:ext cx="1635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1"/>
          <p:cNvSpPr/>
          <p:nvPr/>
        </p:nvSpPr>
        <p:spPr>
          <a:xfrm>
            <a:off x="6865938" y="2432050"/>
            <a:ext cx="146050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6948488" y="2432050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21"/>
          <p:cNvSpPr/>
          <p:nvPr/>
        </p:nvSpPr>
        <p:spPr>
          <a:xfrm>
            <a:off x="7731125" y="2432050"/>
            <a:ext cx="177800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D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21"/>
          <p:cNvSpPr/>
          <p:nvPr/>
        </p:nvSpPr>
        <p:spPr>
          <a:xfrm>
            <a:off x="7840663" y="2432050"/>
            <a:ext cx="146050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7926389" y="2432050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21"/>
          <p:cNvSpPr/>
          <p:nvPr/>
        </p:nvSpPr>
        <p:spPr>
          <a:xfrm>
            <a:off x="7967663" y="2432050"/>
            <a:ext cx="146050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21"/>
          <p:cNvSpPr/>
          <p:nvPr/>
        </p:nvSpPr>
        <p:spPr>
          <a:xfrm>
            <a:off x="6448425" y="3648075"/>
            <a:ext cx="76200" cy="77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500" y="119999"/>
                </a:moveTo>
                <a:lnTo>
                  <a:pt x="70000" y="119999"/>
                </a:lnTo>
                <a:lnTo>
                  <a:pt x="77500" y="119999"/>
                </a:lnTo>
                <a:lnTo>
                  <a:pt x="85000" y="112653"/>
                </a:lnTo>
                <a:lnTo>
                  <a:pt x="92500" y="105306"/>
                </a:lnTo>
                <a:lnTo>
                  <a:pt x="100000" y="105306"/>
                </a:lnTo>
                <a:lnTo>
                  <a:pt x="107500" y="97959"/>
                </a:lnTo>
                <a:lnTo>
                  <a:pt x="115000" y="83265"/>
                </a:lnTo>
                <a:lnTo>
                  <a:pt x="115000" y="75918"/>
                </a:lnTo>
                <a:lnTo>
                  <a:pt x="120000" y="68571"/>
                </a:lnTo>
                <a:lnTo>
                  <a:pt x="120000" y="63673"/>
                </a:lnTo>
                <a:lnTo>
                  <a:pt x="120000" y="48979"/>
                </a:lnTo>
                <a:lnTo>
                  <a:pt x="115000" y="41632"/>
                </a:lnTo>
                <a:lnTo>
                  <a:pt x="115000" y="34285"/>
                </a:lnTo>
                <a:lnTo>
                  <a:pt x="107500" y="26938"/>
                </a:lnTo>
                <a:lnTo>
                  <a:pt x="100000" y="19591"/>
                </a:lnTo>
                <a:lnTo>
                  <a:pt x="92500" y="14693"/>
                </a:lnTo>
                <a:lnTo>
                  <a:pt x="85000" y="7346"/>
                </a:lnTo>
                <a:lnTo>
                  <a:pt x="77500" y="7346"/>
                </a:lnTo>
                <a:lnTo>
                  <a:pt x="70000" y="0"/>
                </a:lnTo>
                <a:lnTo>
                  <a:pt x="57500" y="0"/>
                </a:lnTo>
                <a:lnTo>
                  <a:pt x="50000" y="0"/>
                </a:lnTo>
                <a:lnTo>
                  <a:pt x="42500" y="7346"/>
                </a:lnTo>
                <a:lnTo>
                  <a:pt x="35000" y="7346"/>
                </a:lnTo>
                <a:lnTo>
                  <a:pt x="20000" y="14693"/>
                </a:lnTo>
                <a:lnTo>
                  <a:pt x="20000" y="19591"/>
                </a:lnTo>
                <a:lnTo>
                  <a:pt x="12500" y="26938"/>
                </a:lnTo>
                <a:lnTo>
                  <a:pt x="7500" y="34285"/>
                </a:lnTo>
                <a:lnTo>
                  <a:pt x="0" y="41632"/>
                </a:lnTo>
                <a:lnTo>
                  <a:pt x="0" y="48979"/>
                </a:lnTo>
                <a:lnTo>
                  <a:pt x="0" y="63673"/>
                </a:lnTo>
                <a:lnTo>
                  <a:pt x="0" y="68571"/>
                </a:lnTo>
                <a:lnTo>
                  <a:pt x="0" y="75918"/>
                </a:lnTo>
                <a:lnTo>
                  <a:pt x="7500" y="83265"/>
                </a:lnTo>
                <a:lnTo>
                  <a:pt x="12500" y="97959"/>
                </a:lnTo>
                <a:lnTo>
                  <a:pt x="20000" y="105306"/>
                </a:lnTo>
                <a:lnTo>
                  <a:pt x="35000" y="112653"/>
                </a:lnTo>
                <a:lnTo>
                  <a:pt x="42500" y="119999"/>
                </a:lnTo>
                <a:lnTo>
                  <a:pt x="50000" y="119999"/>
                </a:lnTo>
                <a:lnTo>
                  <a:pt x="57500" y="1199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21"/>
          <p:cNvSpPr/>
          <p:nvPr/>
        </p:nvSpPr>
        <p:spPr>
          <a:xfrm>
            <a:off x="7831139" y="3648075"/>
            <a:ext cx="77787" cy="77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6326" y="119999"/>
                </a:moveTo>
                <a:lnTo>
                  <a:pt x="71020" y="119999"/>
                </a:lnTo>
                <a:lnTo>
                  <a:pt x="78367" y="119999"/>
                </a:lnTo>
                <a:lnTo>
                  <a:pt x="83265" y="112653"/>
                </a:lnTo>
                <a:lnTo>
                  <a:pt x="90612" y="105306"/>
                </a:lnTo>
                <a:lnTo>
                  <a:pt x="97959" y="105306"/>
                </a:lnTo>
                <a:lnTo>
                  <a:pt x="105306" y="97959"/>
                </a:lnTo>
                <a:lnTo>
                  <a:pt x="112653" y="83265"/>
                </a:lnTo>
                <a:lnTo>
                  <a:pt x="112653" y="75918"/>
                </a:lnTo>
                <a:lnTo>
                  <a:pt x="119999" y="68571"/>
                </a:lnTo>
                <a:lnTo>
                  <a:pt x="119999" y="63673"/>
                </a:lnTo>
                <a:lnTo>
                  <a:pt x="119999" y="48979"/>
                </a:lnTo>
                <a:lnTo>
                  <a:pt x="112653" y="41632"/>
                </a:lnTo>
                <a:lnTo>
                  <a:pt x="112653" y="34285"/>
                </a:lnTo>
                <a:lnTo>
                  <a:pt x="105306" y="26938"/>
                </a:lnTo>
                <a:lnTo>
                  <a:pt x="97959" y="19591"/>
                </a:lnTo>
                <a:lnTo>
                  <a:pt x="90612" y="14693"/>
                </a:lnTo>
                <a:lnTo>
                  <a:pt x="83265" y="7346"/>
                </a:lnTo>
                <a:lnTo>
                  <a:pt x="78367" y="7346"/>
                </a:lnTo>
                <a:lnTo>
                  <a:pt x="71020" y="0"/>
                </a:lnTo>
                <a:lnTo>
                  <a:pt x="63673" y="0"/>
                </a:lnTo>
                <a:lnTo>
                  <a:pt x="48979" y="0"/>
                </a:lnTo>
                <a:lnTo>
                  <a:pt x="41632" y="7346"/>
                </a:lnTo>
                <a:lnTo>
                  <a:pt x="34285" y="7346"/>
                </a:lnTo>
                <a:lnTo>
                  <a:pt x="29387" y="14693"/>
                </a:lnTo>
                <a:lnTo>
                  <a:pt x="22040" y="19591"/>
                </a:lnTo>
                <a:lnTo>
                  <a:pt x="14693" y="26938"/>
                </a:lnTo>
                <a:lnTo>
                  <a:pt x="7346" y="34285"/>
                </a:lnTo>
                <a:lnTo>
                  <a:pt x="7346" y="41632"/>
                </a:lnTo>
                <a:lnTo>
                  <a:pt x="0" y="48979"/>
                </a:lnTo>
                <a:lnTo>
                  <a:pt x="0" y="63673"/>
                </a:lnTo>
                <a:lnTo>
                  <a:pt x="0" y="68571"/>
                </a:lnTo>
                <a:lnTo>
                  <a:pt x="7346" y="75918"/>
                </a:lnTo>
                <a:lnTo>
                  <a:pt x="7346" y="83265"/>
                </a:lnTo>
                <a:lnTo>
                  <a:pt x="14693" y="97959"/>
                </a:lnTo>
                <a:lnTo>
                  <a:pt x="22040" y="105306"/>
                </a:lnTo>
                <a:lnTo>
                  <a:pt x="29387" y="105306"/>
                </a:lnTo>
                <a:lnTo>
                  <a:pt x="34285" y="112653"/>
                </a:lnTo>
                <a:lnTo>
                  <a:pt x="41632" y="119999"/>
                </a:lnTo>
                <a:lnTo>
                  <a:pt x="48979" y="119999"/>
                </a:lnTo>
                <a:lnTo>
                  <a:pt x="63673" y="119999"/>
                </a:lnTo>
                <a:lnTo>
                  <a:pt x="56326" y="1199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5834064" y="2432050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21"/>
          <p:cNvSpPr/>
          <p:nvPr/>
        </p:nvSpPr>
        <p:spPr>
          <a:xfrm>
            <a:off x="5875338" y="2432050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5961063" y="2432050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d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21"/>
          <p:cNvSpPr/>
          <p:nvPr/>
        </p:nvSpPr>
        <p:spPr>
          <a:xfrm>
            <a:off x="6043613" y="2432050"/>
            <a:ext cx="146050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21"/>
          <p:cNvSpPr/>
          <p:nvPr/>
        </p:nvSpPr>
        <p:spPr>
          <a:xfrm>
            <a:off x="6129339" y="2432050"/>
            <a:ext cx="136525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x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1"/>
          <p:cNvSpPr/>
          <p:nvPr/>
        </p:nvSpPr>
        <p:spPr>
          <a:xfrm>
            <a:off x="5965826" y="2678114"/>
            <a:ext cx="150813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1"/>
          <p:cNvSpPr/>
          <p:nvPr/>
        </p:nvSpPr>
        <p:spPr>
          <a:xfrm>
            <a:off x="5965826" y="290512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1"/>
          <p:cNvSpPr/>
          <p:nvPr/>
        </p:nvSpPr>
        <p:spPr>
          <a:xfrm>
            <a:off x="5965826" y="313372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5829301" y="427037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5910263" y="4270375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5997576" y="427037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6080126" y="427037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5829301" y="449897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5910263" y="4498975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5997576" y="449897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6080126" y="449897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5829301" y="4725989"/>
            <a:ext cx="150813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5910263" y="4725989"/>
            <a:ext cx="150812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5997576" y="4725989"/>
            <a:ext cx="150813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6080126" y="4725989"/>
            <a:ext cx="150813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3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5997575" y="3433764"/>
            <a:ext cx="26988" cy="2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3529" y="120000"/>
                </a:moveTo>
                <a:lnTo>
                  <a:pt x="77647" y="120000"/>
                </a:lnTo>
                <a:lnTo>
                  <a:pt x="98823" y="120000"/>
                </a:lnTo>
                <a:lnTo>
                  <a:pt x="98823" y="98823"/>
                </a:lnTo>
                <a:lnTo>
                  <a:pt x="120000" y="98823"/>
                </a:lnTo>
                <a:lnTo>
                  <a:pt x="120000" y="84705"/>
                </a:lnTo>
                <a:lnTo>
                  <a:pt x="120000" y="63529"/>
                </a:lnTo>
                <a:lnTo>
                  <a:pt x="120000" y="42352"/>
                </a:lnTo>
                <a:lnTo>
                  <a:pt x="120000" y="21176"/>
                </a:lnTo>
                <a:lnTo>
                  <a:pt x="98823" y="21176"/>
                </a:lnTo>
                <a:lnTo>
                  <a:pt x="77647" y="0"/>
                </a:lnTo>
                <a:lnTo>
                  <a:pt x="63529" y="0"/>
                </a:lnTo>
                <a:lnTo>
                  <a:pt x="42352" y="0"/>
                </a:lnTo>
                <a:lnTo>
                  <a:pt x="21176" y="21176"/>
                </a:lnTo>
                <a:lnTo>
                  <a:pt x="0" y="21176"/>
                </a:lnTo>
                <a:lnTo>
                  <a:pt x="0" y="42352"/>
                </a:lnTo>
                <a:lnTo>
                  <a:pt x="0" y="63529"/>
                </a:lnTo>
                <a:lnTo>
                  <a:pt x="0" y="84705"/>
                </a:lnTo>
                <a:lnTo>
                  <a:pt x="0" y="98823"/>
                </a:lnTo>
                <a:lnTo>
                  <a:pt x="21176" y="98823"/>
                </a:lnTo>
                <a:lnTo>
                  <a:pt x="21176" y="120000"/>
                </a:lnTo>
                <a:lnTo>
                  <a:pt x="42352" y="120000"/>
                </a:lnTo>
                <a:lnTo>
                  <a:pt x="63529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6092825" y="3433764"/>
            <a:ext cx="26988" cy="2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52" y="120000"/>
                </a:moveTo>
                <a:lnTo>
                  <a:pt x="63529" y="120000"/>
                </a:lnTo>
                <a:lnTo>
                  <a:pt x="84705" y="120000"/>
                </a:lnTo>
                <a:lnTo>
                  <a:pt x="98823" y="120000"/>
                </a:lnTo>
                <a:lnTo>
                  <a:pt x="98823" y="98823"/>
                </a:lnTo>
                <a:lnTo>
                  <a:pt x="120000" y="98823"/>
                </a:lnTo>
                <a:lnTo>
                  <a:pt x="120000" y="84705"/>
                </a:lnTo>
                <a:lnTo>
                  <a:pt x="120000" y="63529"/>
                </a:lnTo>
                <a:lnTo>
                  <a:pt x="120000" y="42352"/>
                </a:lnTo>
                <a:lnTo>
                  <a:pt x="98823" y="21176"/>
                </a:lnTo>
                <a:lnTo>
                  <a:pt x="84705" y="0"/>
                </a:lnTo>
                <a:lnTo>
                  <a:pt x="63529" y="0"/>
                </a:lnTo>
                <a:lnTo>
                  <a:pt x="42352" y="0"/>
                </a:lnTo>
                <a:lnTo>
                  <a:pt x="21176" y="0"/>
                </a:lnTo>
                <a:lnTo>
                  <a:pt x="21176" y="21176"/>
                </a:lnTo>
                <a:lnTo>
                  <a:pt x="0" y="21176"/>
                </a:lnTo>
                <a:lnTo>
                  <a:pt x="0" y="42352"/>
                </a:lnTo>
                <a:lnTo>
                  <a:pt x="0" y="63529"/>
                </a:lnTo>
                <a:lnTo>
                  <a:pt x="0" y="84705"/>
                </a:lnTo>
                <a:lnTo>
                  <a:pt x="0" y="98823"/>
                </a:lnTo>
                <a:lnTo>
                  <a:pt x="21176" y="98823"/>
                </a:lnTo>
                <a:lnTo>
                  <a:pt x="21176" y="120000"/>
                </a:lnTo>
                <a:lnTo>
                  <a:pt x="42352" y="120000"/>
                </a:lnTo>
                <a:lnTo>
                  <a:pt x="63529" y="120000"/>
                </a:lnTo>
                <a:lnTo>
                  <a:pt x="42352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5902325" y="3433764"/>
            <a:ext cx="26988" cy="2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6470" y="120000"/>
                </a:moveTo>
                <a:lnTo>
                  <a:pt x="77647" y="120000"/>
                </a:lnTo>
                <a:lnTo>
                  <a:pt x="98823" y="120000"/>
                </a:lnTo>
                <a:lnTo>
                  <a:pt x="98823" y="98823"/>
                </a:lnTo>
                <a:lnTo>
                  <a:pt x="120000" y="98823"/>
                </a:lnTo>
                <a:lnTo>
                  <a:pt x="120000" y="84705"/>
                </a:lnTo>
                <a:lnTo>
                  <a:pt x="120000" y="63529"/>
                </a:lnTo>
                <a:lnTo>
                  <a:pt x="120000" y="42352"/>
                </a:lnTo>
                <a:lnTo>
                  <a:pt x="120000" y="21176"/>
                </a:lnTo>
                <a:lnTo>
                  <a:pt x="98823" y="21176"/>
                </a:lnTo>
                <a:lnTo>
                  <a:pt x="98823" y="0"/>
                </a:lnTo>
                <a:lnTo>
                  <a:pt x="77647" y="0"/>
                </a:lnTo>
                <a:lnTo>
                  <a:pt x="56470" y="0"/>
                </a:lnTo>
                <a:lnTo>
                  <a:pt x="35294" y="0"/>
                </a:lnTo>
                <a:lnTo>
                  <a:pt x="21176" y="21176"/>
                </a:lnTo>
                <a:lnTo>
                  <a:pt x="0" y="42352"/>
                </a:lnTo>
                <a:lnTo>
                  <a:pt x="0" y="63529"/>
                </a:lnTo>
                <a:lnTo>
                  <a:pt x="0" y="84705"/>
                </a:lnTo>
                <a:lnTo>
                  <a:pt x="0" y="98823"/>
                </a:lnTo>
                <a:lnTo>
                  <a:pt x="21176" y="98823"/>
                </a:lnTo>
                <a:lnTo>
                  <a:pt x="21176" y="120000"/>
                </a:lnTo>
                <a:lnTo>
                  <a:pt x="35294" y="120000"/>
                </a:lnTo>
                <a:lnTo>
                  <a:pt x="56470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21"/>
          <p:cNvSpPr/>
          <p:nvPr/>
        </p:nvSpPr>
        <p:spPr>
          <a:xfrm>
            <a:off x="6921500" y="935038"/>
            <a:ext cx="26988" cy="3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6470" y="102000"/>
                </a:moveTo>
                <a:lnTo>
                  <a:pt x="77647" y="120000"/>
                </a:lnTo>
                <a:lnTo>
                  <a:pt x="77647" y="102000"/>
                </a:lnTo>
                <a:lnTo>
                  <a:pt x="98823" y="102000"/>
                </a:lnTo>
                <a:lnTo>
                  <a:pt x="120000" y="84000"/>
                </a:lnTo>
                <a:lnTo>
                  <a:pt x="120000" y="66000"/>
                </a:lnTo>
                <a:lnTo>
                  <a:pt x="120000" y="54000"/>
                </a:lnTo>
                <a:lnTo>
                  <a:pt x="120000" y="36000"/>
                </a:lnTo>
                <a:lnTo>
                  <a:pt x="98823" y="18000"/>
                </a:lnTo>
                <a:lnTo>
                  <a:pt x="77647" y="18000"/>
                </a:lnTo>
                <a:lnTo>
                  <a:pt x="77647" y="0"/>
                </a:lnTo>
                <a:lnTo>
                  <a:pt x="56470" y="0"/>
                </a:lnTo>
                <a:lnTo>
                  <a:pt x="42352" y="18000"/>
                </a:lnTo>
                <a:lnTo>
                  <a:pt x="21176" y="18000"/>
                </a:lnTo>
                <a:lnTo>
                  <a:pt x="0" y="36000"/>
                </a:lnTo>
                <a:lnTo>
                  <a:pt x="0" y="54000"/>
                </a:lnTo>
                <a:lnTo>
                  <a:pt x="0" y="66000"/>
                </a:lnTo>
                <a:lnTo>
                  <a:pt x="0" y="84000"/>
                </a:lnTo>
                <a:lnTo>
                  <a:pt x="21176" y="102000"/>
                </a:lnTo>
                <a:lnTo>
                  <a:pt x="42352" y="102000"/>
                </a:lnTo>
                <a:lnTo>
                  <a:pt x="42352" y="120000"/>
                </a:lnTo>
                <a:lnTo>
                  <a:pt x="56470" y="120000"/>
                </a:lnTo>
                <a:lnTo>
                  <a:pt x="56470" y="102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7016750" y="935038"/>
            <a:ext cx="26988" cy="3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52" y="102000"/>
                </a:moveTo>
                <a:lnTo>
                  <a:pt x="63529" y="120000"/>
                </a:lnTo>
                <a:lnTo>
                  <a:pt x="77647" y="120000"/>
                </a:lnTo>
                <a:lnTo>
                  <a:pt x="77647" y="102000"/>
                </a:lnTo>
                <a:lnTo>
                  <a:pt x="98823" y="102000"/>
                </a:lnTo>
                <a:lnTo>
                  <a:pt x="98823" y="84000"/>
                </a:lnTo>
                <a:lnTo>
                  <a:pt x="120000" y="84000"/>
                </a:lnTo>
                <a:lnTo>
                  <a:pt x="120000" y="66000"/>
                </a:lnTo>
                <a:lnTo>
                  <a:pt x="120000" y="54000"/>
                </a:lnTo>
                <a:lnTo>
                  <a:pt x="120000" y="36000"/>
                </a:lnTo>
                <a:lnTo>
                  <a:pt x="98823" y="36000"/>
                </a:lnTo>
                <a:lnTo>
                  <a:pt x="98823" y="18000"/>
                </a:lnTo>
                <a:lnTo>
                  <a:pt x="77647" y="18000"/>
                </a:lnTo>
                <a:lnTo>
                  <a:pt x="63529" y="0"/>
                </a:lnTo>
                <a:lnTo>
                  <a:pt x="42352" y="0"/>
                </a:lnTo>
                <a:lnTo>
                  <a:pt x="42352" y="18000"/>
                </a:lnTo>
                <a:lnTo>
                  <a:pt x="21176" y="18000"/>
                </a:lnTo>
                <a:lnTo>
                  <a:pt x="0" y="36000"/>
                </a:lnTo>
                <a:lnTo>
                  <a:pt x="0" y="54000"/>
                </a:lnTo>
                <a:lnTo>
                  <a:pt x="0" y="66000"/>
                </a:lnTo>
                <a:lnTo>
                  <a:pt x="0" y="84000"/>
                </a:lnTo>
                <a:lnTo>
                  <a:pt x="21176" y="102000"/>
                </a:lnTo>
                <a:lnTo>
                  <a:pt x="42352" y="120000"/>
                </a:lnTo>
                <a:lnTo>
                  <a:pt x="63529" y="120000"/>
                </a:lnTo>
                <a:lnTo>
                  <a:pt x="42352" y="102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6826250" y="935038"/>
            <a:ext cx="26988" cy="3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6470" y="102000"/>
                </a:moveTo>
                <a:lnTo>
                  <a:pt x="77647" y="120000"/>
                </a:lnTo>
                <a:lnTo>
                  <a:pt x="98823" y="102000"/>
                </a:lnTo>
                <a:lnTo>
                  <a:pt x="120000" y="84000"/>
                </a:lnTo>
                <a:lnTo>
                  <a:pt x="120000" y="66000"/>
                </a:lnTo>
                <a:lnTo>
                  <a:pt x="120000" y="54000"/>
                </a:lnTo>
                <a:lnTo>
                  <a:pt x="120000" y="36000"/>
                </a:lnTo>
                <a:lnTo>
                  <a:pt x="98823" y="18000"/>
                </a:lnTo>
                <a:lnTo>
                  <a:pt x="77647" y="18000"/>
                </a:lnTo>
                <a:lnTo>
                  <a:pt x="77647" y="0"/>
                </a:lnTo>
                <a:lnTo>
                  <a:pt x="56470" y="0"/>
                </a:lnTo>
                <a:lnTo>
                  <a:pt x="35294" y="18000"/>
                </a:lnTo>
                <a:lnTo>
                  <a:pt x="14117" y="18000"/>
                </a:lnTo>
                <a:lnTo>
                  <a:pt x="14117" y="36000"/>
                </a:lnTo>
                <a:lnTo>
                  <a:pt x="0" y="36000"/>
                </a:lnTo>
                <a:lnTo>
                  <a:pt x="0" y="54000"/>
                </a:lnTo>
                <a:lnTo>
                  <a:pt x="0" y="66000"/>
                </a:lnTo>
                <a:lnTo>
                  <a:pt x="0" y="84000"/>
                </a:lnTo>
                <a:lnTo>
                  <a:pt x="14117" y="84000"/>
                </a:lnTo>
                <a:lnTo>
                  <a:pt x="14117" y="102000"/>
                </a:lnTo>
                <a:lnTo>
                  <a:pt x="35294" y="102000"/>
                </a:lnTo>
                <a:lnTo>
                  <a:pt x="35294" y="120000"/>
                </a:lnTo>
                <a:lnTo>
                  <a:pt x="56470" y="120000"/>
                </a:lnTo>
                <a:lnTo>
                  <a:pt x="56470" y="102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7877175" y="935038"/>
            <a:ext cx="26988" cy="3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5294" y="102000"/>
                </a:moveTo>
                <a:lnTo>
                  <a:pt x="56470" y="120000"/>
                </a:lnTo>
                <a:lnTo>
                  <a:pt x="77647" y="120000"/>
                </a:lnTo>
                <a:lnTo>
                  <a:pt x="77647" y="102000"/>
                </a:lnTo>
                <a:lnTo>
                  <a:pt x="98823" y="102000"/>
                </a:lnTo>
                <a:lnTo>
                  <a:pt x="98823" y="84000"/>
                </a:lnTo>
                <a:lnTo>
                  <a:pt x="120000" y="84000"/>
                </a:lnTo>
                <a:lnTo>
                  <a:pt x="120000" y="66000"/>
                </a:lnTo>
                <a:lnTo>
                  <a:pt x="120000" y="54000"/>
                </a:lnTo>
                <a:lnTo>
                  <a:pt x="120000" y="36000"/>
                </a:lnTo>
                <a:lnTo>
                  <a:pt x="98823" y="36000"/>
                </a:lnTo>
                <a:lnTo>
                  <a:pt x="98823" y="18000"/>
                </a:lnTo>
                <a:lnTo>
                  <a:pt x="77647" y="18000"/>
                </a:lnTo>
                <a:lnTo>
                  <a:pt x="56470" y="0"/>
                </a:lnTo>
                <a:lnTo>
                  <a:pt x="35294" y="0"/>
                </a:lnTo>
                <a:lnTo>
                  <a:pt x="35294" y="18000"/>
                </a:lnTo>
                <a:lnTo>
                  <a:pt x="21176" y="18000"/>
                </a:lnTo>
                <a:lnTo>
                  <a:pt x="0" y="36000"/>
                </a:lnTo>
                <a:lnTo>
                  <a:pt x="0" y="54000"/>
                </a:lnTo>
                <a:lnTo>
                  <a:pt x="0" y="66000"/>
                </a:lnTo>
                <a:lnTo>
                  <a:pt x="0" y="84000"/>
                </a:lnTo>
                <a:lnTo>
                  <a:pt x="21176" y="102000"/>
                </a:lnTo>
                <a:lnTo>
                  <a:pt x="35294" y="120000"/>
                </a:lnTo>
                <a:lnTo>
                  <a:pt x="56470" y="120000"/>
                </a:lnTo>
                <a:lnTo>
                  <a:pt x="35294" y="102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21"/>
          <p:cNvSpPr/>
          <p:nvPr/>
        </p:nvSpPr>
        <p:spPr>
          <a:xfrm>
            <a:off x="7967663" y="935038"/>
            <a:ext cx="31750" cy="3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4000" y="102000"/>
                </a:moveTo>
                <a:lnTo>
                  <a:pt x="72000" y="120000"/>
                </a:lnTo>
                <a:lnTo>
                  <a:pt x="84000" y="120000"/>
                </a:lnTo>
                <a:lnTo>
                  <a:pt x="84000" y="102000"/>
                </a:lnTo>
                <a:lnTo>
                  <a:pt x="102000" y="102000"/>
                </a:lnTo>
                <a:lnTo>
                  <a:pt x="102000" y="84000"/>
                </a:lnTo>
                <a:lnTo>
                  <a:pt x="120000" y="84000"/>
                </a:lnTo>
                <a:lnTo>
                  <a:pt x="120000" y="66000"/>
                </a:lnTo>
                <a:lnTo>
                  <a:pt x="120000" y="54000"/>
                </a:lnTo>
                <a:lnTo>
                  <a:pt x="102000" y="36000"/>
                </a:lnTo>
                <a:lnTo>
                  <a:pt x="102000" y="18000"/>
                </a:lnTo>
                <a:lnTo>
                  <a:pt x="84000" y="18000"/>
                </a:lnTo>
                <a:lnTo>
                  <a:pt x="72000" y="0"/>
                </a:lnTo>
                <a:lnTo>
                  <a:pt x="54000" y="0"/>
                </a:lnTo>
                <a:lnTo>
                  <a:pt x="54000" y="18000"/>
                </a:lnTo>
                <a:lnTo>
                  <a:pt x="36000" y="18000"/>
                </a:lnTo>
                <a:lnTo>
                  <a:pt x="18000" y="18000"/>
                </a:lnTo>
                <a:lnTo>
                  <a:pt x="18000" y="36000"/>
                </a:lnTo>
                <a:lnTo>
                  <a:pt x="18000" y="54000"/>
                </a:lnTo>
                <a:lnTo>
                  <a:pt x="0" y="54000"/>
                </a:lnTo>
                <a:lnTo>
                  <a:pt x="0" y="66000"/>
                </a:lnTo>
                <a:lnTo>
                  <a:pt x="18000" y="84000"/>
                </a:lnTo>
                <a:lnTo>
                  <a:pt x="18000" y="102000"/>
                </a:lnTo>
                <a:lnTo>
                  <a:pt x="36000" y="102000"/>
                </a:lnTo>
                <a:lnTo>
                  <a:pt x="54000" y="120000"/>
                </a:lnTo>
                <a:lnTo>
                  <a:pt x="72000" y="120000"/>
                </a:lnTo>
                <a:lnTo>
                  <a:pt x="54000" y="102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21"/>
          <p:cNvSpPr/>
          <p:nvPr/>
        </p:nvSpPr>
        <p:spPr>
          <a:xfrm>
            <a:off x="7781925" y="935038"/>
            <a:ext cx="26988" cy="3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6470" y="102000"/>
                </a:moveTo>
                <a:lnTo>
                  <a:pt x="56470" y="120000"/>
                </a:lnTo>
                <a:lnTo>
                  <a:pt x="77647" y="120000"/>
                </a:lnTo>
                <a:lnTo>
                  <a:pt x="77647" y="102000"/>
                </a:lnTo>
                <a:lnTo>
                  <a:pt x="98823" y="102000"/>
                </a:lnTo>
                <a:lnTo>
                  <a:pt x="98823" y="84000"/>
                </a:lnTo>
                <a:lnTo>
                  <a:pt x="120000" y="84000"/>
                </a:lnTo>
                <a:lnTo>
                  <a:pt x="120000" y="66000"/>
                </a:lnTo>
                <a:lnTo>
                  <a:pt x="120000" y="54000"/>
                </a:lnTo>
                <a:lnTo>
                  <a:pt x="120000" y="36000"/>
                </a:lnTo>
                <a:lnTo>
                  <a:pt x="98823" y="36000"/>
                </a:lnTo>
                <a:lnTo>
                  <a:pt x="98823" y="18000"/>
                </a:lnTo>
                <a:lnTo>
                  <a:pt x="77647" y="18000"/>
                </a:lnTo>
                <a:lnTo>
                  <a:pt x="56470" y="0"/>
                </a:lnTo>
                <a:lnTo>
                  <a:pt x="35294" y="0"/>
                </a:lnTo>
                <a:lnTo>
                  <a:pt x="35294" y="18000"/>
                </a:lnTo>
                <a:lnTo>
                  <a:pt x="14117" y="18000"/>
                </a:lnTo>
                <a:lnTo>
                  <a:pt x="0" y="36000"/>
                </a:lnTo>
                <a:lnTo>
                  <a:pt x="0" y="54000"/>
                </a:lnTo>
                <a:lnTo>
                  <a:pt x="0" y="66000"/>
                </a:lnTo>
                <a:lnTo>
                  <a:pt x="0" y="84000"/>
                </a:lnTo>
                <a:lnTo>
                  <a:pt x="14117" y="102000"/>
                </a:lnTo>
                <a:lnTo>
                  <a:pt x="35294" y="120000"/>
                </a:lnTo>
                <a:lnTo>
                  <a:pt x="56470" y="120000"/>
                </a:lnTo>
                <a:lnTo>
                  <a:pt x="56470" y="102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5997575" y="3889375"/>
            <a:ext cx="26988" cy="2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3529" y="120000"/>
                </a:moveTo>
                <a:lnTo>
                  <a:pt x="77647" y="120000"/>
                </a:lnTo>
                <a:lnTo>
                  <a:pt x="98823" y="120000"/>
                </a:lnTo>
                <a:lnTo>
                  <a:pt x="98823" y="98823"/>
                </a:lnTo>
                <a:lnTo>
                  <a:pt x="120000" y="98823"/>
                </a:lnTo>
                <a:lnTo>
                  <a:pt x="120000" y="77647"/>
                </a:lnTo>
                <a:lnTo>
                  <a:pt x="120000" y="56470"/>
                </a:lnTo>
                <a:lnTo>
                  <a:pt x="120000" y="35294"/>
                </a:lnTo>
                <a:lnTo>
                  <a:pt x="120000" y="21176"/>
                </a:lnTo>
                <a:lnTo>
                  <a:pt x="98823" y="21176"/>
                </a:lnTo>
                <a:lnTo>
                  <a:pt x="77647" y="0"/>
                </a:lnTo>
                <a:lnTo>
                  <a:pt x="63529" y="0"/>
                </a:lnTo>
                <a:lnTo>
                  <a:pt x="42352" y="0"/>
                </a:lnTo>
                <a:lnTo>
                  <a:pt x="21176" y="21176"/>
                </a:lnTo>
                <a:lnTo>
                  <a:pt x="0" y="21176"/>
                </a:lnTo>
                <a:lnTo>
                  <a:pt x="0" y="35294"/>
                </a:lnTo>
                <a:lnTo>
                  <a:pt x="0" y="56470"/>
                </a:lnTo>
                <a:lnTo>
                  <a:pt x="0" y="77647"/>
                </a:lnTo>
                <a:lnTo>
                  <a:pt x="0" y="98823"/>
                </a:lnTo>
                <a:lnTo>
                  <a:pt x="21176" y="98823"/>
                </a:lnTo>
                <a:lnTo>
                  <a:pt x="21176" y="120000"/>
                </a:lnTo>
                <a:lnTo>
                  <a:pt x="42352" y="120000"/>
                </a:lnTo>
                <a:lnTo>
                  <a:pt x="63529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6092825" y="3889375"/>
            <a:ext cx="26988" cy="2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52" y="120000"/>
                </a:moveTo>
                <a:lnTo>
                  <a:pt x="63529" y="120000"/>
                </a:lnTo>
                <a:lnTo>
                  <a:pt x="84705" y="120000"/>
                </a:lnTo>
                <a:lnTo>
                  <a:pt x="98823" y="120000"/>
                </a:lnTo>
                <a:lnTo>
                  <a:pt x="98823" y="98823"/>
                </a:lnTo>
                <a:lnTo>
                  <a:pt x="120000" y="98823"/>
                </a:lnTo>
                <a:lnTo>
                  <a:pt x="120000" y="77647"/>
                </a:lnTo>
                <a:lnTo>
                  <a:pt x="120000" y="56470"/>
                </a:lnTo>
                <a:lnTo>
                  <a:pt x="120000" y="35294"/>
                </a:lnTo>
                <a:lnTo>
                  <a:pt x="98823" y="21176"/>
                </a:lnTo>
                <a:lnTo>
                  <a:pt x="84705" y="0"/>
                </a:lnTo>
                <a:lnTo>
                  <a:pt x="63529" y="0"/>
                </a:lnTo>
                <a:lnTo>
                  <a:pt x="42352" y="0"/>
                </a:lnTo>
                <a:lnTo>
                  <a:pt x="21176" y="0"/>
                </a:lnTo>
                <a:lnTo>
                  <a:pt x="21176" y="21176"/>
                </a:lnTo>
                <a:lnTo>
                  <a:pt x="0" y="21176"/>
                </a:lnTo>
                <a:lnTo>
                  <a:pt x="0" y="35294"/>
                </a:lnTo>
                <a:lnTo>
                  <a:pt x="0" y="56470"/>
                </a:lnTo>
                <a:lnTo>
                  <a:pt x="0" y="77647"/>
                </a:lnTo>
                <a:lnTo>
                  <a:pt x="0" y="98823"/>
                </a:lnTo>
                <a:lnTo>
                  <a:pt x="21176" y="98823"/>
                </a:lnTo>
                <a:lnTo>
                  <a:pt x="21176" y="120000"/>
                </a:lnTo>
                <a:lnTo>
                  <a:pt x="42352" y="120000"/>
                </a:lnTo>
                <a:lnTo>
                  <a:pt x="63529" y="120000"/>
                </a:lnTo>
                <a:lnTo>
                  <a:pt x="42352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5902325" y="3889375"/>
            <a:ext cx="26988" cy="2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6470" y="120000"/>
                </a:moveTo>
                <a:lnTo>
                  <a:pt x="77647" y="120000"/>
                </a:lnTo>
                <a:lnTo>
                  <a:pt x="98823" y="120000"/>
                </a:lnTo>
                <a:lnTo>
                  <a:pt x="98823" y="98823"/>
                </a:lnTo>
                <a:lnTo>
                  <a:pt x="120000" y="98823"/>
                </a:lnTo>
                <a:lnTo>
                  <a:pt x="120000" y="77647"/>
                </a:lnTo>
                <a:lnTo>
                  <a:pt x="120000" y="56470"/>
                </a:lnTo>
                <a:lnTo>
                  <a:pt x="120000" y="35294"/>
                </a:lnTo>
                <a:lnTo>
                  <a:pt x="120000" y="21176"/>
                </a:lnTo>
                <a:lnTo>
                  <a:pt x="98823" y="21176"/>
                </a:lnTo>
                <a:lnTo>
                  <a:pt x="98823" y="0"/>
                </a:lnTo>
                <a:lnTo>
                  <a:pt x="77647" y="0"/>
                </a:lnTo>
                <a:lnTo>
                  <a:pt x="56470" y="0"/>
                </a:lnTo>
                <a:lnTo>
                  <a:pt x="35294" y="0"/>
                </a:lnTo>
                <a:lnTo>
                  <a:pt x="21176" y="21176"/>
                </a:lnTo>
                <a:lnTo>
                  <a:pt x="0" y="35294"/>
                </a:lnTo>
                <a:lnTo>
                  <a:pt x="0" y="56470"/>
                </a:lnTo>
                <a:lnTo>
                  <a:pt x="0" y="77647"/>
                </a:lnTo>
                <a:lnTo>
                  <a:pt x="0" y="98823"/>
                </a:lnTo>
                <a:lnTo>
                  <a:pt x="21176" y="98823"/>
                </a:lnTo>
                <a:lnTo>
                  <a:pt x="21176" y="120000"/>
                </a:lnTo>
                <a:lnTo>
                  <a:pt x="35294" y="120000"/>
                </a:lnTo>
                <a:lnTo>
                  <a:pt x="56470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5997575" y="4116389"/>
            <a:ext cx="26988" cy="2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3529" y="120000"/>
                </a:moveTo>
                <a:lnTo>
                  <a:pt x="77647" y="120000"/>
                </a:lnTo>
                <a:lnTo>
                  <a:pt x="98823" y="120000"/>
                </a:lnTo>
                <a:lnTo>
                  <a:pt x="98823" y="98823"/>
                </a:lnTo>
                <a:lnTo>
                  <a:pt x="120000" y="98823"/>
                </a:lnTo>
                <a:lnTo>
                  <a:pt x="120000" y="84705"/>
                </a:lnTo>
                <a:lnTo>
                  <a:pt x="120000" y="63529"/>
                </a:lnTo>
                <a:lnTo>
                  <a:pt x="120000" y="42352"/>
                </a:lnTo>
                <a:lnTo>
                  <a:pt x="120000" y="21176"/>
                </a:lnTo>
                <a:lnTo>
                  <a:pt x="98823" y="21176"/>
                </a:lnTo>
                <a:lnTo>
                  <a:pt x="77647" y="0"/>
                </a:lnTo>
                <a:lnTo>
                  <a:pt x="63529" y="0"/>
                </a:lnTo>
                <a:lnTo>
                  <a:pt x="42352" y="0"/>
                </a:lnTo>
                <a:lnTo>
                  <a:pt x="21176" y="21176"/>
                </a:lnTo>
                <a:lnTo>
                  <a:pt x="0" y="21176"/>
                </a:lnTo>
                <a:lnTo>
                  <a:pt x="0" y="42352"/>
                </a:lnTo>
                <a:lnTo>
                  <a:pt x="0" y="63529"/>
                </a:lnTo>
                <a:lnTo>
                  <a:pt x="0" y="84705"/>
                </a:lnTo>
                <a:lnTo>
                  <a:pt x="0" y="98823"/>
                </a:lnTo>
                <a:lnTo>
                  <a:pt x="21176" y="98823"/>
                </a:lnTo>
                <a:lnTo>
                  <a:pt x="21176" y="120000"/>
                </a:lnTo>
                <a:lnTo>
                  <a:pt x="42352" y="120000"/>
                </a:lnTo>
                <a:lnTo>
                  <a:pt x="63529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6092825" y="4116389"/>
            <a:ext cx="26988" cy="2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52" y="120000"/>
                </a:moveTo>
                <a:lnTo>
                  <a:pt x="63529" y="120000"/>
                </a:lnTo>
                <a:lnTo>
                  <a:pt x="84705" y="120000"/>
                </a:lnTo>
                <a:lnTo>
                  <a:pt x="98823" y="120000"/>
                </a:lnTo>
                <a:lnTo>
                  <a:pt x="98823" y="98823"/>
                </a:lnTo>
                <a:lnTo>
                  <a:pt x="120000" y="98823"/>
                </a:lnTo>
                <a:lnTo>
                  <a:pt x="120000" y="84705"/>
                </a:lnTo>
                <a:lnTo>
                  <a:pt x="120000" y="63529"/>
                </a:lnTo>
                <a:lnTo>
                  <a:pt x="120000" y="42352"/>
                </a:lnTo>
                <a:lnTo>
                  <a:pt x="98823" y="21176"/>
                </a:lnTo>
                <a:lnTo>
                  <a:pt x="84705" y="0"/>
                </a:lnTo>
                <a:lnTo>
                  <a:pt x="63529" y="0"/>
                </a:lnTo>
                <a:lnTo>
                  <a:pt x="42352" y="0"/>
                </a:lnTo>
                <a:lnTo>
                  <a:pt x="21176" y="0"/>
                </a:lnTo>
                <a:lnTo>
                  <a:pt x="21176" y="21176"/>
                </a:lnTo>
                <a:lnTo>
                  <a:pt x="0" y="21176"/>
                </a:lnTo>
                <a:lnTo>
                  <a:pt x="0" y="42352"/>
                </a:lnTo>
                <a:lnTo>
                  <a:pt x="0" y="63529"/>
                </a:lnTo>
                <a:lnTo>
                  <a:pt x="0" y="84705"/>
                </a:lnTo>
                <a:lnTo>
                  <a:pt x="0" y="98823"/>
                </a:lnTo>
                <a:lnTo>
                  <a:pt x="21176" y="98823"/>
                </a:lnTo>
                <a:lnTo>
                  <a:pt x="21176" y="120000"/>
                </a:lnTo>
                <a:lnTo>
                  <a:pt x="42352" y="120000"/>
                </a:lnTo>
                <a:lnTo>
                  <a:pt x="63529" y="120000"/>
                </a:lnTo>
                <a:lnTo>
                  <a:pt x="42352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5902325" y="4116389"/>
            <a:ext cx="26988" cy="2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6470" y="120000"/>
                </a:moveTo>
                <a:lnTo>
                  <a:pt x="77647" y="120000"/>
                </a:lnTo>
                <a:lnTo>
                  <a:pt x="98823" y="120000"/>
                </a:lnTo>
                <a:lnTo>
                  <a:pt x="98823" y="98823"/>
                </a:lnTo>
                <a:lnTo>
                  <a:pt x="120000" y="98823"/>
                </a:lnTo>
                <a:lnTo>
                  <a:pt x="120000" y="84705"/>
                </a:lnTo>
                <a:lnTo>
                  <a:pt x="120000" y="63529"/>
                </a:lnTo>
                <a:lnTo>
                  <a:pt x="120000" y="42352"/>
                </a:lnTo>
                <a:lnTo>
                  <a:pt x="120000" y="21176"/>
                </a:lnTo>
                <a:lnTo>
                  <a:pt x="98823" y="21176"/>
                </a:lnTo>
                <a:lnTo>
                  <a:pt x="98823" y="0"/>
                </a:lnTo>
                <a:lnTo>
                  <a:pt x="77647" y="0"/>
                </a:lnTo>
                <a:lnTo>
                  <a:pt x="56470" y="0"/>
                </a:lnTo>
                <a:lnTo>
                  <a:pt x="35294" y="0"/>
                </a:lnTo>
                <a:lnTo>
                  <a:pt x="21176" y="21176"/>
                </a:lnTo>
                <a:lnTo>
                  <a:pt x="0" y="42352"/>
                </a:lnTo>
                <a:lnTo>
                  <a:pt x="0" y="63529"/>
                </a:lnTo>
                <a:lnTo>
                  <a:pt x="0" y="84705"/>
                </a:lnTo>
                <a:lnTo>
                  <a:pt x="0" y="98823"/>
                </a:lnTo>
                <a:lnTo>
                  <a:pt x="21176" y="98823"/>
                </a:lnTo>
                <a:lnTo>
                  <a:pt x="21176" y="120000"/>
                </a:lnTo>
                <a:lnTo>
                  <a:pt x="35294" y="120000"/>
                </a:lnTo>
                <a:lnTo>
                  <a:pt x="56470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6019801" y="1608139"/>
            <a:ext cx="163513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6111875" y="1608139"/>
            <a:ext cx="146050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6197601" y="1608139"/>
            <a:ext cx="150813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7216775" y="1905000"/>
            <a:ext cx="10953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7258051" y="1905000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7339013" y="1905000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d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7426325" y="1905000"/>
            <a:ext cx="146050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7508876" y="1905000"/>
            <a:ext cx="136525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x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21"/>
          <p:cNvSpPr/>
          <p:nvPr/>
        </p:nvSpPr>
        <p:spPr>
          <a:xfrm>
            <a:off x="6329364" y="3638550"/>
            <a:ext cx="77787" cy="77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19999"/>
                </a:lnTo>
                <a:lnTo>
                  <a:pt x="119999" y="63673"/>
                </a:lnTo>
                <a:lnTo>
                  <a:pt x="0" y="73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5159376" y="1381125"/>
            <a:ext cx="2671763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38701"/>
                </a:lnTo>
                <a:lnTo>
                  <a:pt x="0" y="38701"/>
                </a:lnTo>
                <a:lnTo>
                  <a:pt x="0" y="120000"/>
                </a:lnTo>
                <a:lnTo>
                  <a:pt x="53761" y="120000"/>
                </a:lnTo>
              </a:path>
            </a:pathLst>
          </a:custGeom>
          <a:noFill/>
          <a:ln w="317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4495800" y="1522414"/>
            <a:ext cx="177800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H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4605338" y="1522414"/>
            <a:ext cx="100012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4641850" y="1522414"/>
            <a:ext cx="109538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9764714" y="1739900"/>
            <a:ext cx="77787" cy="77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63673" y="0"/>
                </a:lnTo>
                <a:lnTo>
                  <a:pt x="0" y="1199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9647238" y="1522414"/>
            <a:ext cx="177800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D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9756775" y="1522414"/>
            <a:ext cx="146050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9837739" y="1522414"/>
            <a:ext cx="109537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9883775" y="1522414"/>
            <a:ext cx="146050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6438900" y="6064250"/>
            <a:ext cx="300038" cy="35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70714"/>
                </a:moveTo>
                <a:lnTo>
                  <a:pt x="1904" y="79821"/>
                </a:lnTo>
                <a:lnTo>
                  <a:pt x="3809" y="87857"/>
                </a:lnTo>
                <a:lnTo>
                  <a:pt x="6984" y="93749"/>
                </a:lnTo>
                <a:lnTo>
                  <a:pt x="12698" y="100178"/>
                </a:lnTo>
                <a:lnTo>
                  <a:pt x="18412" y="106071"/>
                </a:lnTo>
                <a:lnTo>
                  <a:pt x="25396" y="110892"/>
                </a:lnTo>
                <a:lnTo>
                  <a:pt x="33015" y="115178"/>
                </a:lnTo>
                <a:lnTo>
                  <a:pt x="41904" y="118392"/>
                </a:lnTo>
                <a:lnTo>
                  <a:pt x="50793" y="119999"/>
                </a:lnTo>
                <a:lnTo>
                  <a:pt x="60317" y="119999"/>
                </a:lnTo>
                <a:lnTo>
                  <a:pt x="71111" y="119999"/>
                </a:lnTo>
                <a:lnTo>
                  <a:pt x="80000" y="118392"/>
                </a:lnTo>
                <a:lnTo>
                  <a:pt x="87619" y="115178"/>
                </a:lnTo>
                <a:lnTo>
                  <a:pt x="96507" y="110892"/>
                </a:lnTo>
                <a:lnTo>
                  <a:pt x="101587" y="106071"/>
                </a:lnTo>
                <a:lnTo>
                  <a:pt x="109206" y="100178"/>
                </a:lnTo>
                <a:lnTo>
                  <a:pt x="113015" y="93749"/>
                </a:lnTo>
                <a:lnTo>
                  <a:pt x="116190" y="87857"/>
                </a:lnTo>
                <a:lnTo>
                  <a:pt x="120000" y="79821"/>
                </a:lnTo>
                <a:lnTo>
                  <a:pt x="120000" y="72321"/>
                </a:lnTo>
                <a:lnTo>
                  <a:pt x="120000" y="0"/>
                </a:lnTo>
                <a:lnTo>
                  <a:pt x="1904" y="0"/>
                </a:lnTo>
                <a:lnTo>
                  <a:pt x="1904" y="72321"/>
                </a:lnTo>
              </a:path>
            </a:pathLst>
          </a:cu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6938963" y="4949825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7021513" y="4949825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5" name="Google Shape;355;p21"/>
          <p:cNvCxnSpPr/>
          <p:nvPr/>
        </p:nvCxnSpPr>
        <p:spPr>
          <a:xfrm>
            <a:off x="6480175" y="3679826"/>
            <a:ext cx="7938" cy="2379663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6" name="Google Shape;356;p21"/>
          <p:cNvSpPr/>
          <p:nvPr/>
        </p:nvSpPr>
        <p:spPr>
          <a:xfrm>
            <a:off x="6548438" y="5778500"/>
            <a:ext cx="341312" cy="280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325" y="0"/>
                </a:moveTo>
                <a:lnTo>
                  <a:pt x="120000" y="60338"/>
                </a:lnTo>
                <a:lnTo>
                  <a:pt x="0" y="60338"/>
                </a:lnTo>
                <a:lnTo>
                  <a:pt x="0" y="119999"/>
                </a:lnTo>
              </a:path>
            </a:pathLst>
          </a:cu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4591051" y="1804988"/>
            <a:ext cx="1998663" cy="475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6435"/>
                </a:moveTo>
                <a:lnTo>
                  <a:pt x="120000" y="119999"/>
                </a:lnTo>
                <a:lnTo>
                  <a:pt x="0" y="119999"/>
                </a:lnTo>
                <a:lnTo>
                  <a:pt x="0" y="0"/>
                </a:lnTo>
              </a:path>
            </a:pathLst>
          </a:cu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6629400" y="5568950"/>
            <a:ext cx="77788" cy="7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7346" y="120000"/>
                </a:lnTo>
                <a:lnTo>
                  <a:pt x="119999" y="57500"/>
                </a:lnTo>
                <a:lnTo>
                  <a:pt x="73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4837113" y="1381125"/>
            <a:ext cx="2089150" cy="4224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726" y="0"/>
                </a:moveTo>
                <a:lnTo>
                  <a:pt x="120000" y="12942"/>
                </a:lnTo>
                <a:lnTo>
                  <a:pt x="0" y="12942"/>
                </a:lnTo>
                <a:lnTo>
                  <a:pt x="0" y="120000"/>
                </a:lnTo>
                <a:lnTo>
                  <a:pt x="103221" y="120000"/>
                </a:lnTo>
              </a:path>
            </a:pathLst>
          </a:custGeom>
          <a:noFill/>
          <a:ln w="317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7867650" y="1790700"/>
            <a:ext cx="1938338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3386"/>
                </a:moveTo>
                <a:lnTo>
                  <a:pt x="294" y="120000"/>
                </a:lnTo>
                <a:lnTo>
                  <a:pt x="120000" y="120000"/>
                </a:lnTo>
                <a:lnTo>
                  <a:pt x="120000" y="0"/>
                </a:lnTo>
              </a:path>
            </a:pathLst>
          </a:custGeom>
          <a:noFill/>
          <a:ln w="365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1" name="Google Shape;361;p21"/>
          <p:cNvCxnSpPr/>
          <p:nvPr/>
        </p:nvCxnSpPr>
        <p:spPr>
          <a:xfrm>
            <a:off x="7772401" y="5091114"/>
            <a:ext cx="195263" cy="117475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p21"/>
          <p:cNvSpPr/>
          <p:nvPr/>
        </p:nvSpPr>
        <p:spPr>
          <a:xfrm>
            <a:off x="7945438" y="4976814"/>
            <a:ext cx="150812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3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21"/>
          <p:cNvSpPr/>
          <p:nvPr/>
        </p:nvSpPr>
        <p:spPr>
          <a:xfrm>
            <a:off x="8026401" y="4976814"/>
            <a:ext cx="150813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6721475" y="5437188"/>
            <a:ext cx="336550" cy="341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118325"/>
                </a:moveTo>
                <a:lnTo>
                  <a:pt x="69622" y="118325"/>
                </a:lnTo>
                <a:lnTo>
                  <a:pt x="79245" y="116651"/>
                </a:lnTo>
                <a:lnTo>
                  <a:pt x="87169" y="111627"/>
                </a:lnTo>
                <a:lnTo>
                  <a:pt x="95660" y="107162"/>
                </a:lnTo>
                <a:lnTo>
                  <a:pt x="103584" y="102139"/>
                </a:lnTo>
                <a:lnTo>
                  <a:pt x="108679" y="94325"/>
                </a:lnTo>
                <a:lnTo>
                  <a:pt x="113207" y="87627"/>
                </a:lnTo>
                <a:lnTo>
                  <a:pt x="118301" y="78139"/>
                </a:lnTo>
                <a:lnTo>
                  <a:pt x="120000" y="68651"/>
                </a:lnTo>
                <a:lnTo>
                  <a:pt x="120000" y="59162"/>
                </a:lnTo>
                <a:lnTo>
                  <a:pt x="120000" y="49116"/>
                </a:lnTo>
                <a:lnTo>
                  <a:pt x="118301" y="41302"/>
                </a:lnTo>
                <a:lnTo>
                  <a:pt x="113207" y="31813"/>
                </a:lnTo>
                <a:lnTo>
                  <a:pt x="108679" y="25116"/>
                </a:lnTo>
                <a:lnTo>
                  <a:pt x="103584" y="17302"/>
                </a:lnTo>
                <a:lnTo>
                  <a:pt x="95660" y="11162"/>
                </a:lnTo>
                <a:lnTo>
                  <a:pt x="87169" y="6139"/>
                </a:lnTo>
                <a:lnTo>
                  <a:pt x="79245" y="2790"/>
                </a:lnTo>
                <a:lnTo>
                  <a:pt x="69622" y="1116"/>
                </a:lnTo>
                <a:lnTo>
                  <a:pt x="60000" y="0"/>
                </a:lnTo>
                <a:lnTo>
                  <a:pt x="50377" y="1116"/>
                </a:lnTo>
                <a:lnTo>
                  <a:pt x="41886" y="2790"/>
                </a:lnTo>
                <a:lnTo>
                  <a:pt x="32264" y="6139"/>
                </a:lnTo>
                <a:lnTo>
                  <a:pt x="24339" y="11162"/>
                </a:lnTo>
                <a:lnTo>
                  <a:pt x="17547" y="17302"/>
                </a:lnTo>
                <a:lnTo>
                  <a:pt x="11320" y="25116"/>
                </a:lnTo>
                <a:lnTo>
                  <a:pt x="6226" y="31813"/>
                </a:lnTo>
                <a:lnTo>
                  <a:pt x="2830" y="41302"/>
                </a:lnTo>
                <a:lnTo>
                  <a:pt x="1698" y="49116"/>
                </a:lnTo>
                <a:lnTo>
                  <a:pt x="0" y="59162"/>
                </a:lnTo>
                <a:lnTo>
                  <a:pt x="1698" y="68651"/>
                </a:lnTo>
                <a:lnTo>
                  <a:pt x="2830" y="78139"/>
                </a:lnTo>
                <a:lnTo>
                  <a:pt x="6226" y="87627"/>
                </a:lnTo>
                <a:lnTo>
                  <a:pt x="11320" y="94325"/>
                </a:lnTo>
                <a:lnTo>
                  <a:pt x="17547" y="102139"/>
                </a:lnTo>
                <a:lnTo>
                  <a:pt x="24339" y="107162"/>
                </a:lnTo>
                <a:lnTo>
                  <a:pt x="32264" y="111627"/>
                </a:lnTo>
                <a:lnTo>
                  <a:pt x="41886" y="116651"/>
                </a:lnTo>
                <a:lnTo>
                  <a:pt x="50377" y="118325"/>
                </a:lnTo>
                <a:lnTo>
                  <a:pt x="60000" y="120000"/>
                </a:lnTo>
              </a:path>
            </a:pathLst>
          </a:cu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6370638" y="847725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3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6456363" y="847725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6538914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6584951" y="84772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3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6665913" y="847725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6753225" y="847725"/>
            <a:ext cx="10953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6794500" y="847725"/>
            <a:ext cx="10953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6834189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6875464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6921500" y="847725"/>
            <a:ext cx="10953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6962775" y="847725"/>
            <a:ext cx="10953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7002464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7043738" y="847725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7131051" y="84772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3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21"/>
          <p:cNvSpPr/>
          <p:nvPr/>
        </p:nvSpPr>
        <p:spPr>
          <a:xfrm>
            <a:off x="7212014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7258051" y="847725"/>
            <a:ext cx="150813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21"/>
          <p:cNvSpPr/>
          <p:nvPr/>
        </p:nvSpPr>
        <p:spPr>
          <a:xfrm>
            <a:off x="7339013" y="847725"/>
            <a:ext cx="150812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21"/>
          <p:cNvSpPr/>
          <p:nvPr/>
        </p:nvSpPr>
        <p:spPr>
          <a:xfrm>
            <a:off x="7426325" y="847725"/>
            <a:ext cx="10953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7467600" y="847726"/>
            <a:ext cx="1270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7548563" y="847726"/>
            <a:ext cx="1270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21"/>
          <p:cNvSpPr/>
          <p:nvPr/>
        </p:nvSpPr>
        <p:spPr>
          <a:xfrm>
            <a:off x="7635875" y="847725"/>
            <a:ext cx="10953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21"/>
          <p:cNvSpPr/>
          <p:nvPr/>
        </p:nvSpPr>
        <p:spPr>
          <a:xfrm>
            <a:off x="7677150" y="847725"/>
            <a:ext cx="10953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21"/>
          <p:cNvSpPr/>
          <p:nvPr/>
        </p:nvSpPr>
        <p:spPr>
          <a:xfrm>
            <a:off x="7716839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21"/>
          <p:cNvSpPr/>
          <p:nvPr/>
        </p:nvSpPr>
        <p:spPr>
          <a:xfrm>
            <a:off x="7758114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21"/>
          <p:cNvSpPr/>
          <p:nvPr/>
        </p:nvSpPr>
        <p:spPr>
          <a:xfrm>
            <a:off x="7799389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21"/>
          <p:cNvSpPr/>
          <p:nvPr/>
        </p:nvSpPr>
        <p:spPr>
          <a:xfrm>
            <a:off x="7840664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21"/>
          <p:cNvSpPr/>
          <p:nvPr/>
        </p:nvSpPr>
        <p:spPr>
          <a:xfrm>
            <a:off x="7881939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7921625" y="847726"/>
            <a:ext cx="1270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8008939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8039101" y="843756"/>
            <a:ext cx="169862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21"/>
          <p:cNvSpPr/>
          <p:nvPr/>
        </p:nvSpPr>
        <p:spPr>
          <a:xfrm>
            <a:off x="8135939" y="847725"/>
            <a:ext cx="10953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8351838" y="852778"/>
            <a:ext cx="169862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/>
              <a:t>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21"/>
          <p:cNvSpPr/>
          <p:nvPr/>
        </p:nvSpPr>
        <p:spPr>
          <a:xfrm>
            <a:off x="6838951" y="5586413"/>
            <a:ext cx="100013" cy="5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33750"/>
                </a:lnTo>
                <a:lnTo>
                  <a:pt x="5714" y="33750"/>
                </a:lnTo>
                <a:lnTo>
                  <a:pt x="5714" y="0"/>
                </a:lnTo>
                <a:lnTo>
                  <a:pt x="0" y="0"/>
                </a:lnTo>
                <a:close/>
                <a:moveTo>
                  <a:pt x="5714" y="86250"/>
                </a:moveTo>
                <a:lnTo>
                  <a:pt x="120000" y="86250"/>
                </a:lnTo>
                <a:lnTo>
                  <a:pt x="120000" y="120000"/>
                </a:lnTo>
                <a:lnTo>
                  <a:pt x="5714" y="120000"/>
                </a:lnTo>
                <a:lnTo>
                  <a:pt x="5714" y="86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21"/>
          <p:cNvSpPr/>
          <p:nvPr/>
        </p:nvSpPr>
        <p:spPr>
          <a:xfrm>
            <a:off x="6848476" y="5340350"/>
            <a:ext cx="73025" cy="77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7346"/>
                </a:lnTo>
                <a:lnTo>
                  <a:pt x="60000" y="119999"/>
                </a:lnTo>
                <a:lnTo>
                  <a:pt x="120000" y="7346"/>
                </a:lnTo>
                <a:lnTo>
                  <a:pt x="120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21"/>
          <p:cNvSpPr/>
          <p:nvPr/>
        </p:nvSpPr>
        <p:spPr>
          <a:xfrm>
            <a:off x="6848476" y="3648075"/>
            <a:ext cx="73025" cy="77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119999"/>
                </a:moveTo>
                <a:lnTo>
                  <a:pt x="67826" y="119999"/>
                </a:lnTo>
                <a:lnTo>
                  <a:pt x="80869" y="119999"/>
                </a:lnTo>
                <a:lnTo>
                  <a:pt x="88695" y="112653"/>
                </a:lnTo>
                <a:lnTo>
                  <a:pt x="96521" y="105306"/>
                </a:lnTo>
                <a:lnTo>
                  <a:pt x="104347" y="105306"/>
                </a:lnTo>
                <a:lnTo>
                  <a:pt x="112173" y="97959"/>
                </a:lnTo>
                <a:lnTo>
                  <a:pt x="112173" y="83265"/>
                </a:lnTo>
                <a:lnTo>
                  <a:pt x="120000" y="75918"/>
                </a:lnTo>
                <a:lnTo>
                  <a:pt x="120000" y="68571"/>
                </a:lnTo>
                <a:lnTo>
                  <a:pt x="120000" y="63673"/>
                </a:lnTo>
                <a:lnTo>
                  <a:pt x="120000" y="48979"/>
                </a:lnTo>
                <a:lnTo>
                  <a:pt x="120000" y="41632"/>
                </a:lnTo>
                <a:lnTo>
                  <a:pt x="112173" y="34285"/>
                </a:lnTo>
                <a:lnTo>
                  <a:pt x="112173" y="26938"/>
                </a:lnTo>
                <a:lnTo>
                  <a:pt x="104347" y="19591"/>
                </a:lnTo>
                <a:lnTo>
                  <a:pt x="96521" y="14693"/>
                </a:lnTo>
                <a:lnTo>
                  <a:pt x="88695" y="7346"/>
                </a:lnTo>
                <a:lnTo>
                  <a:pt x="80869" y="7346"/>
                </a:lnTo>
                <a:lnTo>
                  <a:pt x="67826" y="0"/>
                </a:lnTo>
                <a:lnTo>
                  <a:pt x="60000" y="0"/>
                </a:lnTo>
                <a:lnTo>
                  <a:pt x="52173" y="0"/>
                </a:lnTo>
                <a:lnTo>
                  <a:pt x="36521" y="7346"/>
                </a:lnTo>
                <a:lnTo>
                  <a:pt x="28695" y="7346"/>
                </a:lnTo>
                <a:lnTo>
                  <a:pt x="23478" y="14693"/>
                </a:lnTo>
                <a:lnTo>
                  <a:pt x="15652" y="19591"/>
                </a:lnTo>
                <a:lnTo>
                  <a:pt x="7826" y="26938"/>
                </a:lnTo>
                <a:lnTo>
                  <a:pt x="0" y="34285"/>
                </a:lnTo>
                <a:lnTo>
                  <a:pt x="0" y="41632"/>
                </a:lnTo>
                <a:lnTo>
                  <a:pt x="0" y="48979"/>
                </a:lnTo>
                <a:lnTo>
                  <a:pt x="0" y="63673"/>
                </a:lnTo>
                <a:lnTo>
                  <a:pt x="0" y="68571"/>
                </a:lnTo>
                <a:lnTo>
                  <a:pt x="0" y="75918"/>
                </a:lnTo>
                <a:lnTo>
                  <a:pt x="0" y="83265"/>
                </a:lnTo>
                <a:lnTo>
                  <a:pt x="7826" y="97959"/>
                </a:lnTo>
                <a:lnTo>
                  <a:pt x="15652" y="105306"/>
                </a:lnTo>
                <a:lnTo>
                  <a:pt x="23478" y="105306"/>
                </a:lnTo>
                <a:lnTo>
                  <a:pt x="28695" y="112653"/>
                </a:lnTo>
                <a:lnTo>
                  <a:pt x="36521" y="119999"/>
                </a:lnTo>
                <a:lnTo>
                  <a:pt x="52173" y="119999"/>
                </a:lnTo>
                <a:lnTo>
                  <a:pt x="60000" y="1199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0" name="Google Shape;400;p21"/>
          <p:cNvCxnSpPr/>
          <p:nvPr/>
        </p:nvCxnSpPr>
        <p:spPr>
          <a:xfrm>
            <a:off x="6784976" y="5086350"/>
            <a:ext cx="200025" cy="114300"/>
          </a:xfrm>
          <a:prstGeom prst="straightConnector1">
            <a:avLst/>
          </a:prstGeom>
          <a:noFill/>
          <a:ln w="17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1" name="Google Shape;401;p21"/>
          <p:cNvCxnSpPr/>
          <p:nvPr/>
        </p:nvCxnSpPr>
        <p:spPr>
          <a:xfrm>
            <a:off x="6884989" y="3689351"/>
            <a:ext cx="1587" cy="1674813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2" name="Google Shape;402;p21"/>
          <p:cNvSpPr txBox="1"/>
          <p:nvPr/>
        </p:nvSpPr>
        <p:spPr>
          <a:xfrm>
            <a:off x="6324600" y="533401"/>
            <a:ext cx="22669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(bit positions)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"/>
          <p:cNvSpPr/>
          <p:nvPr/>
        </p:nvSpPr>
        <p:spPr>
          <a:xfrm>
            <a:off x="1749425" y="312739"/>
            <a:ext cx="31686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r>
              <a:rPr lang="en-US" sz="3600"/>
              <a:t>Direct Mapped Cache</a:t>
            </a:r>
            <a:endParaRPr/>
          </a:p>
        </p:txBody>
      </p:sp>
      <p:sp>
        <p:nvSpPr>
          <p:cNvPr id="412" name="Google Shape;412;p22"/>
          <p:cNvSpPr txBox="1">
            <a:spLocks noGrp="1"/>
          </p:cNvSpPr>
          <p:nvPr>
            <p:ph type="body" idx="1"/>
          </p:nvPr>
        </p:nvSpPr>
        <p:spPr>
          <a:xfrm>
            <a:off x="371387" y="1088740"/>
            <a:ext cx="4353013" cy="5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Taking advantage of spatial locality:</a:t>
            </a:r>
            <a:endParaRPr dirty="0"/>
          </a:p>
        </p:txBody>
      </p:sp>
      <p:sp>
        <p:nvSpPr>
          <p:cNvPr id="417" name="Google Shape;41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/>
          </a:p>
        </p:txBody>
      </p:sp>
      <p:pic>
        <p:nvPicPr>
          <p:cNvPr id="414" name="Google Shape;4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524001"/>
            <a:ext cx="7772400" cy="503396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2"/>
          <p:cNvSpPr txBox="1"/>
          <p:nvPr/>
        </p:nvSpPr>
        <p:spPr>
          <a:xfrm>
            <a:off x="4724400" y="1219201"/>
            <a:ext cx="2266950" cy="366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(bit positions)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 basics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a word is not found in the cache, a </a:t>
            </a:r>
            <a:r>
              <a:rPr lang="en-US" b="1" i="1" dirty="0">
                <a:solidFill>
                  <a:srgbClr val="FF0000"/>
                </a:solidFill>
              </a:rPr>
              <a:t>miss</a:t>
            </a:r>
            <a:r>
              <a:rPr lang="en-US" i="1" dirty="0"/>
              <a:t> </a:t>
            </a:r>
            <a:r>
              <a:rPr lang="en-US" dirty="0"/>
              <a:t>occurs: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Fetch word from lower level in hierarchy, requiring a higher latency reference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Lower level may be another cache or the main memory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Also fetch the other words contained within the </a:t>
            </a:r>
            <a:r>
              <a:rPr lang="en-US" i="1" dirty="0"/>
              <a:t>block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Takes advantage of spatial locality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Often costs extra cycles delay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Place block into cache in any location within its </a:t>
            </a:r>
            <a:r>
              <a:rPr lang="en-US" i="1" dirty="0"/>
              <a:t>set</a:t>
            </a:r>
            <a:r>
              <a:rPr lang="en-US" dirty="0"/>
              <a:t>, determined by address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block address MOD number of sets in cache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Topics Memory Hierarchy Part I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dirty="0"/>
              <a:t>Memory hierarchy motivation</a:t>
            </a:r>
            <a:endParaRPr dirty="0"/>
          </a:p>
          <a:p>
            <a:pPr marL="342900" indent="-342900"/>
            <a:r>
              <a:rPr lang="en-US" dirty="0"/>
              <a:t>Caches</a:t>
            </a:r>
            <a:endParaRPr dirty="0"/>
          </a:p>
          <a:p>
            <a:pPr marL="742950" lvl="1" indent="-285750"/>
            <a:r>
              <a:rPr lang="en-US" dirty="0"/>
              <a:t>direct mapped</a:t>
            </a:r>
            <a:endParaRPr dirty="0"/>
          </a:p>
          <a:p>
            <a:pPr marL="742950" lvl="1" indent="-285750"/>
            <a:r>
              <a:rPr lang="en-US" dirty="0"/>
              <a:t>set-associative</a:t>
            </a:r>
            <a:endParaRPr dirty="0"/>
          </a:p>
          <a:p>
            <a:pPr marL="342900" indent="-342900"/>
            <a:r>
              <a:rPr lang="en-US" dirty="0"/>
              <a:t>Basic cache optimizations</a:t>
            </a:r>
            <a:endParaRPr dirty="0"/>
          </a:p>
          <a:p>
            <a:pPr marL="342900" indent="-342900"/>
            <a:r>
              <a:rPr lang="en-US" dirty="0">
                <a:solidFill>
                  <a:schemeClr val="accent2"/>
                </a:solidFill>
              </a:rPr>
              <a:t>Part II (Dec 1)</a:t>
            </a:r>
          </a:p>
          <a:p>
            <a:pPr marL="800100" lvl="1" indent="-342900"/>
            <a:r>
              <a:rPr lang="en-US" dirty="0"/>
              <a:t>Advanced cache optimizations</a:t>
            </a:r>
          </a:p>
          <a:p>
            <a:pPr marL="800100" lvl="1" indent="-342900"/>
            <a:r>
              <a:rPr lang="en-US" dirty="0"/>
              <a:t>Memory design</a:t>
            </a:r>
          </a:p>
          <a:p>
            <a:pPr marL="800100" lvl="1" indent="-342900"/>
            <a:r>
              <a:rPr lang="en-US" dirty="0"/>
              <a:t>Virtual memory</a:t>
            </a:r>
            <a:endParaRPr dirty="0"/>
          </a:p>
          <a:p>
            <a:pPr marL="1200150" lvl="2" indent="-285750"/>
            <a:r>
              <a:rPr lang="en-US" dirty="0"/>
              <a:t>Address mapping and Page tables, TLB</a:t>
            </a:r>
            <a:endParaRPr dirty="0"/>
          </a:p>
          <a:p>
            <a:pPr marL="342900" indent="-342900"/>
            <a:r>
              <a:rPr lang="en-US" dirty="0"/>
              <a:t>=&gt; Material book: </a:t>
            </a:r>
            <a:r>
              <a:rPr lang="en-US" b="1" dirty="0">
                <a:solidFill>
                  <a:srgbClr val="00B050"/>
                </a:solidFill>
              </a:rPr>
              <a:t>Ch2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+ App B</a:t>
            </a:r>
            <a:r>
              <a:rPr lang="en-US" b="1" dirty="0">
                <a:solidFill>
                  <a:schemeClr val="tx1"/>
                </a:solidFill>
              </a:rPr>
              <a:t> (H&amp;P) / </a:t>
            </a:r>
            <a:r>
              <a:rPr lang="en-US" b="1" dirty="0">
                <a:solidFill>
                  <a:srgbClr val="00B050"/>
                </a:solidFill>
              </a:rPr>
              <a:t>Ch 4 </a:t>
            </a:r>
            <a:r>
              <a:rPr lang="en-US" b="1" dirty="0">
                <a:solidFill>
                  <a:schemeClr val="tx1"/>
                </a:solidFill>
              </a:rPr>
              <a:t>(Dubois)</a:t>
            </a:r>
          </a:p>
          <a:p>
            <a:pPr marL="342900" indent="-342900"/>
            <a:r>
              <a:rPr lang="en-US" b="1" dirty="0">
                <a:solidFill>
                  <a:schemeClr val="tx1"/>
                </a:solidFill>
              </a:rPr>
              <a:t>But first: Other Architecture Styles </a:t>
            </a:r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  <p:pic>
        <p:nvPicPr>
          <p:cNvPr id="104" name="Google Shape;104;p14" descr="Front C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605" y="4356495"/>
            <a:ext cx="1752600" cy="227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8" y="2658638"/>
            <a:ext cx="2056182" cy="253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Cache basics</a:t>
            </a:r>
            <a:endParaRPr/>
          </a:p>
        </p:txBody>
      </p:sp>
      <p:pic>
        <p:nvPicPr>
          <p:cNvPr id="435" name="Google Shape;435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2682479" y="708025"/>
            <a:ext cx="7125491" cy="5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20</a:t>
            </a:fld>
            <a:endParaRPr/>
          </a:p>
        </p:txBody>
      </p:sp>
      <p:grpSp>
        <p:nvGrpSpPr>
          <p:cNvPr id="436" name="Google Shape;436;p24"/>
          <p:cNvGrpSpPr/>
          <p:nvPr/>
        </p:nvGrpSpPr>
        <p:grpSpPr>
          <a:xfrm>
            <a:off x="8929689" y="2209803"/>
            <a:ext cx="1450975" cy="401638"/>
            <a:chOff x="4665" y="1632"/>
            <a:chExt cx="914" cy="253"/>
          </a:xfrm>
        </p:grpSpPr>
        <p:cxnSp>
          <p:nvCxnSpPr>
            <p:cNvPr id="437" name="Google Shape;437;p24"/>
            <p:cNvCxnSpPr/>
            <p:nvPr/>
          </p:nvCxnSpPr>
          <p:spPr>
            <a:xfrm rot="10800000">
              <a:off x="4665" y="1776"/>
              <a:ext cx="480" cy="0"/>
            </a:xfrm>
            <a:prstGeom prst="straightConnector1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38" name="Google Shape;438;p24"/>
            <p:cNvSpPr txBox="1"/>
            <p:nvPr/>
          </p:nvSpPr>
          <p:spPr>
            <a:xfrm>
              <a:off x="5088" y="1632"/>
              <a:ext cx="491" cy="25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Set 1</a:t>
              </a:r>
              <a:endParaRPr sz="2000">
                <a:solidFill>
                  <a:schemeClr val="accent2"/>
                </a:solidFill>
              </a:endParaRPr>
            </a:p>
          </p:txBody>
        </p:sp>
      </p:grpSp>
      <p:grpSp>
        <p:nvGrpSpPr>
          <p:cNvPr id="439" name="Google Shape;439;p24"/>
          <p:cNvGrpSpPr/>
          <p:nvPr/>
        </p:nvGrpSpPr>
        <p:grpSpPr>
          <a:xfrm>
            <a:off x="8653464" y="1065212"/>
            <a:ext cx="919163" cy="838200"/>
            <a:chOff x="4491" y="911"/>
            <a:chExt cx="579" cy="528"/>
          </a:xfrm>
        </p:grpSpPr>
        <p:cxnSp>
          <p:nvCxnSpPr>
            <p:cNvPr id="440" name="Google Shape;440;p24"/>
            <p:cNvCxnSpPr/>
            <p:nvPr/>
          </p:nvCxnSpPr>
          <p:spPr>
            <a:xfrm>
              <a:off x="4779" y="1103"/>
              <a:ext cx="0" cy="336"/>
            </a:xfrm>
            <a:prstGeom prst="straightConnector1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41" name="Google Shape;441;p24"/>
            <p:cNvSpPr txBox="1"/>
            <p:nvPr/>
          </p:nvSpPr>
          <p:spPr>
            <a:xfrm>
              <a:off x="4491" y="911"/>
              <a:ext cx="579" cy="26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Way 3</a:t>
              </a:r>
              <a:endParaRPr sz="2000">
                <a:solidFill>
                  <a:schemeClr val="accent2"/>
                </a:solidFill>
              </a:endParaRPr>
            </a:p>
          </p:txBody>
        </p:sp>
      </p:grpSp>
      <p:sp>
        <p:nvSpPr>
          <p:cNvPr id="442" name="Google Shape;442;p24"/>
          <p:cNvSpPr txBox="1"/>
          <p:nvPr/>
        </p:nvSpPr>
        <p:spPr>
          <a:xfrm>
            <a:off x="528612" y="6281626"/>
            <a:ext cx="8584401" cy="6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4-ways set-associative cache (N</a:t>
            </a:r>
            <a:r>
              <a:rPr lang="en-US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sets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=4):  each set contains 4 blocks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584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Cache basics</a:t>
            </a:r>
            <a:endParaRPr/>
          </a:p>
        </p:txBody>
      </p:sp>
      <p:sp>
        <p:nvSpPr>
          <p:cNvPr id="709" name="Google Shape;709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cache_size       = N</a:t>
            </a:r>
            <a:r>
              <a:rPr lang="en-US" baseline="-25000"/>
              <a:t>sets</a:t>
            </a:r>
            <a:r>
              <a:rPr lang="en-US"/>
              <a:t> * Assoc * Block_size</a:t>
            </a:r>
            <a:endParaRPr/>
          </a:p>
          <a:p>
            <a:pPr marL="342900" indent="-342900"/>
            <a:r>
              <a:rPr lang="en-US"/>
              <a:t>block_address = Byte_address DIV Block_size (in bytes)</a:t>
            </a:r>
            <a:endParaRPr/>
          </a:p>
          <a:p>
            <a:pPr marL="342900" indent="-342900"/>
            <a:r>
              <a:rPr lang="en-US"/>
              <a:t>index               = Block_address MOD N</a:t>
            </a:r>
            <a:r>
              <a:rPr lang="en-US" baseline="-25000"/>
              <a:t>sets</a:t>
            </a:r>
            <a:endParaRPr baseline="-25000"/>
          </a:p>
          <a:p>
            <a:pPr marL="342900" indent="-165100">
              <a:buNone/>
            </a:pPr>
            <a:endParaRPr/>
          </a:p>
          <a:p>
            <a:pPr marL="342900" indent="-342900"/>
            <a:r>
              <a:rPr lang="en-US"/>
              <a:t>Because the block size and N</a:t>
            </a:r>
            <a:r>
              <a:rPr lang="en-US" baseline="-25000"/>
              <a:t>sets</a:t>
            </a:r>
            <a:r>
              <a:rPr lang="en-US"/>
              <a:t> are (usually) powers of two, DIV and MOD can be performed efficiently; </a:t>
            </a:r>
            <a:br>
              <a:rPr lang="en-US"/>
            </a:br>
            <a:r>
              <a:rPr lang="en-US" b="1">
                <a:solidFill>
                  <a:srgbClr val="00B050"/>
                </a:solidFill>
              </a:rPr>
              <a:t>how?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722" name="Google Shape;722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/>
          </a:p>
        </p:txBody>
      </p:sp>
      <p:grpSp>
        <p:nvGrpSpPr>
          <p:cNvPr id="710" name="Google Shape;710;p39"/>
          <p:cNvGrpSpPr/>
          <p:nvPr/>
        </p:nvGrpSpPr>
        <p:grpSpPr>
          <a:xfrm>
            <a:off x="2895600" y="4891088"/>
            <a:ext cx="6998210" cy="1526244"/>
            <a:chOff x="1371600" y="4891088"/>
            <a:chExt cx="6019800" cy="1312862"/>
          </a:xfrm>
        </p:grpSpPr>
        <p:sp>
          <p:nvSpPr>
            <p:cNvPr id="711" name="Google Shape;711;p39"/>
            <p:cNvSpPr/>
            <p:nvPr/>
          </p:nvSpPr>
          <p:spPr>
            <a:xfrm>
              <a:off x="1447800" y="5486400"/>
              <a:ext cx="5867400" cy="457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2" name="Google Shape;712;p39"/>
            <p:cNvSpPr txBox="1"/>
            <p:nvPr/>
          </p:nvSpPr>
          <p:spPr>
            <a:xfrm>
              <a:off x="2625725" y="5522913"/>
              <a:ext cx="523875" cy="36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tag</a:t>
              </a:r>
              <a:endParaRPr sz="1800" b="1">
                <a:solidFill>
                  <a:schemeClr val="accent2"/>
                </a:solidFill>
              </a:endParaRPr>
            </a:p>
          </p:txBody>
        </p:sp>
        <p:cxnSp>
          <p:nvCxnSpPr>
            <p:cNvPr id="713" name="Google Shape;713;p39"/>
            <p:cNvCxnSpPr/>
            <p:nvPr/>
          </p:nvCxnSpPr>
          <p:spPr>
            <a:xfrm>
              <a:off x="4418013" y="5483225"/>
              <a:ext cx="0" cy="457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4" name="Google Shape;714;p39"/>
            <p:cNvCxnSpPr/>
            <p:nvPr/>
          </p:nvCxnSpPr>
          <p:spPr>
            <a:xfrm>
              <a:off x="6248400" y="5486400"/>
              <a:ext cx="0" cy="457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5" name="Google Shape;715;p39"/>
            <p:cNvSpPr txBox="1"/>
            <p:nvPr/>
          </p:nvSpPr>
          <p:spPr>
            <a:xfrm>
              <a:off x="4953000" y="5524500"/>
              <a:ext cx="7778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index</a:t>
              </a:r>
              <a:endParaRPr sz="1800" b="1">
                <a:solidFill>
                  <a:schemeClr val="accent2"/>
                </a:solidFill>
              </a:endParaRPr>
            </a:p>
          </p:txBody>
        </p:sp>
        <p:sp>
          <p:nvSpPr>
            <p:cNvPr id="716" name="Google Shape;716;p39"/>
            <p:cNvSpPr txBox="1"/>
            <p:nvPr/>
          </p:nvSpPr>
          <p:spPr>
            <a:xfrm>
              <a:off x="6403975" y="5461000"/>
              <a:ext cx="803275" cy="5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block</a:t>
              </a:r>
              <a:endParaRPr/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offset</a:t>
              </a:r>
              <a:endParaRPr sz="1800" b="1">
                <a:solidFill>
                  <a:schemeClr val="accent2"/>
                </a:solidFill>
              </a:endParaRPr>
            </a:p>
          </p:txBody>
        </p:sp>
        <p:sp>
          <p:nvSpPr>
            <p:cNvPr id="717" name="Google Shape;717;p39"/>
            <p:cNvSpPr/>
            <p:nvPr/>
          </p:nvSpPr>
          <p:spPr>
            <a:xfrm rot="-5400000">
              <a:off x="3771900" y="2933700"/>
              <a:ext cx="152400" cy="4800600"/>
            </a:xfrm>
            <a:prstGeom prst="rightBrace">
              <a:avLst>
                <a:gd name="adj1" fmla="val 2625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8" name="Google Shape;718;p39"/>
            <p:cNvSpPr txBox="1"/>
            <p:nvPr/>
          </p:nvSpPr>
          <p:spPr>
            <a:xfrm>
              <a:off x="3048000" y="4891088"/>
              <a:ext cx="1717675" cy="36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block address</a:t>
              </a:r>
              <a:endParaRPr sz="1800" b="1">
                <a:solidFill>
                  <a:schemeClr val="accent2"/>
                </a:solidFill>
              </a:endParaRPr>
            </a:p>
          </p:txBody>
        </p:sp>
        <p:sp>
          <p:nvSpPr>
            <p:cNvPr id="719" name="Google Shape;719;p39"/>
            <p:cNvSpPr txBox="1"/>
            <p:nvPr/>
          </p:nvSpPr>
          <p:spPr>
            <a:xfrm>
              <a:off x="6497638" y="5867400"/>
              <a:ext cx="893762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algn="r"/>
              <a:r>
                <a:rPr lang="en-US" sz="1600" b="1">
                  <a:solidFill>
                    <a:schemeClr val="dk1"/>
                  </a:solidFill>
                </a:rPr>
                <a:t>… 2 1 0</a:t>
              </a:r>
              <a:endParaRPr sz="1600" b="1"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39"/>
            <p:cNvSpPr txBox="1"/>
            <p:nvPr/>
          </p:nvSpPr>
          <p:spPr>
            <a:xfrm>
              <a:off x="1371600" y="5867400"/>
              <a:ext cx="66675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r>
                <a:rPr lang="en-US" sz="1600" b="1">
                  <a:solidFill>
                    <a:schemeClr val="dk1"/>
                  </a:solidFill>
                </a:rPr>
                <a:t>31 …</a:t>
              </a:r>
              <a:endParaRPr sz="1600" b="1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Cache performance: metrics &amp; terminology</a:t>
            </a:r>
            <a:endParaRPr/>
          </a:p>
        </p:txBody>
      </p:sp>
      <p:sp>
        <p:nvSpPr>
          <p:cNvPr id="729" name="Google Shape;729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400" dirty="0"/>
              <a:t>Average memory access time (</a:t>
            </a:r>
            <a:r>
              <a:rPr lang="en-US" sz="2400" b="1" dirty="0"/>
              <a:t>AMAT</a:t>
            </a:r>
            <a:r>
              <a:rPr lang="en-US" sz="2400" dirty="0"/>
              <a:t>)</a:t>
            </a:r>
            <a:endParaRPr dirty="0"/>
          </a:p>
          <a:p>
            <a:pPr marL="0" indent="0">
              <a:spcBef>
                <a:spcPts val="480"/>
              </a:spcBef>
              <a:buSzPts val="2400"/>
              <a:buNone/>
            </a:pPr>
            <a:r>
              <a:rPr lang="en-US" sz="2400" dirty="0"/>
              <a:t>	AMAT= </a:t>
            </a:r>
            <a:r>
              <a:rPr lang="en-US" sz="2400" dirty="0" err="1"/>
              <a:t>hit_time</a:t>
            </a:r>
            <a:r>
              <a:rPr lang="en-US" sz="2400" dirty="0"/>
              <a:t> + </a:t>
            </a:r>
            <a:r>
              <a:rPr lang="en-US" sz="2400" dirty="0" err="1"/>
              <a:t>miss_rate</a:t>
            </a:r>
            <a:r>
              <a:rPr lang="en-US" sz="2400" dirty="0"/>
              <a:t> * </a:t>
            </a:r>
            <a:r>
              <a:rPr lang="en-US" sz="2400" dirty="0" err="1"/>
              <a:t>miss_penalty</a:t>
            </a:r>
            <a:endParaRPr sz="2400"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b="1" dirty="0"/>
          </a:p>
          <a:p>
            <a:pPr marL="342900" indent="-3429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b="1" dirty="0"/>
              <a:t>Miss rate</a:t>
            </a:r>
            <a:r>
              <a:rPr lang="en-US" sz="2400" dirty="0"/>
              <a:t>: fraction of accesses not satisfied by the cache (at a certain level L</a:t>
            </a:r>
            <a:r>
              <a:rPr lang="en-US" sz="2400" baseline="-25000" dirty="0"/>
              <a:t>i</a:t>
            </a:r>
            <a:r>
              <a:rPr lang="en-US" sz="2400" dirty="0"/>
              <a:t>)</a:t>
            </a:r>
            <a:endParaRPr baseline="-25000" dirty="0"/>
          </a:p>
          <a:p>
            <a:pPr marL="742950" lvl="1" indent="-285750"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 dirty="0"/>
              <a:t>Number of misses is divided by the number of processor references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 dirty="0"/>
              <a:t>Also </a:t>
            </a:r>
            <a:r>
              <a:rPr lang="en-US" sz="2000" b="1" dirty="0" err="1"/>
              <a:t>hit_rate</a:t>
            </a:r>
            <a:r>
              <a:rPr lang="en-US" sz="2000" b="1" dirty="0"/>
              <a:t> = 1 – </a:t>
            </a:r>
            <a:r>
              <a:rPr lang="en-US" sz="2000" b="1" dirty="0" err="1"/>
              <a:t>miss_rate</a:t>
            </a:r>
            <a:endParaRPr b="1"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b="1" dirty="0"/>
          </a:p>
          <a:p>
            <a:pPr marL="342900" indent="-3429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b="1" dirty="0" err="1"/>
              <a:t>Miss_penalty</a:t>
            </a:r>
            <a:r>
              <a:rPr lang="en-US" sz="2400" dirty="0"/>
              <a:t>: average delay per miss caused in the processor 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 dirty="0"/>
              <a:t>If processor blocks on misses, then this is simply the number of clock cycles to bring a block from memory, also called miss latency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 dirty="0"/>
              <a:t>In a </a:t>
            </a:r>
            <a:r>
              <a:rPr lang="en-US" sz="2000" dirty="0" err="1"/>
              <a:t>OoO</a:t>
            </a:r>
            <a:r>
              <a:rPr lang="en-US" sz="2000" dirty="0"/>
              <a:t> (Out-of-Order) processor, the penalty of a miss cannot be measured directly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 dirty="0"/>
              <a:t>Different from miss latency</a:t>
            </a:r>
            <a:endParaRPr dirty="0"/>
          </a:p>
          <a:p>
            <a:pPr marL="342900" indent="-342900">
              <a:spcBef>
                <a:spcPts val="480"/>
              </a:spcBef>
              <a:buSzPts val="2400"/>
              <a:buFont typeface="Arial"/>
              <a:buChar char="•"/>
            </a:pPr>
            <a:endParaRPr lang="en-US" sz="2400" dirty="0"/>
          </a:p>
          <a:p>
            <a:pPr marL="342900" indent="-3429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dirty="0"/>
              <a:t>Miss rate and penalty can be defined for all cache levels L</a:t>
            </a:r>
            <a:r>
              <a:rPr lang="en-US" sz="2400" baseline="-25000" dirty="0"/>
              <a:t>i</a:t>
            </a:r>
            <a:endParaRPr baseline="-25000" dirty="0"/>
          </a:p>
        </p:txBody>
      </p:sp>
      <p:sp>
        <p:nvSpPr>
          <p:cNvPr id="732" name="Google Shape;732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Cache performance: metrics&amp;terminology</a:t>
            </a:r>
            <a:endParaRPr/>
          </a:p>
        </p:txBody>
      </p:sp>
      <p:sp>
        <p:nvSpPr>
          <p:cNvPr id="741" name="Google Shape;741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400"/>
            </a:pPr>
            <a:r>
              <a:rPr lang="en-US" sz="2400"/>
              <a:t>Misses per instructions (MPI)</a:t>
            </a:r>
            <a:endParaRPr/>
          </a:p>
          <a:p>
            <a:pPr marL="742950" lvl="1" indent="-285750"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/>
              <a:t>Number of misses in Level_i (Li) divided by number of instructions</a:t>
            </a:r>
            <a:endParaRPr/>
          </a:p>
          <a:p>
            <a:pPr marL="742950" lvl="1" indent="-285750"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/>
              <a:t>Easier to use than miss rate: 	</a:t>
            </a:r>
            <a:r>
              <a:rPr lang="en-US" sz="2000" b="1">
                <a:solidFill>
                  <a:srgbClr val="00B050"/>
                </a:solidFill>
              </a:rPr>
              <a:t>CPI = CPI</a:t>
            </a:r>
            <a:r>
              <a:rPr lang="en-US" sz="2000" b="1" baseline="-25000">
                <a:solidFill>
                  <a:srgbClr val="00B050"/>
                </a:solidFill>
              </a:rPr>
              <a:t>0</a:t>
            </a:r>
            <a:r>
              <a:rPr lang="en-US" sz="2000" b="1">
                <a:solidFill>
                  <a:srgbClr val="00B050"/>
                </a:solidFill>
              </a:rPr>
              <a:t> + MPI*miss_penalty</a:t>
            </a:r>
            <a:endParaRPr b="1">
              <a:solidFill>
                <a:srgbClr val="00B050"/>
              </a:solidFill>
            </a:endParaRPr>
          </a:p>
          <a:p>
            <a:pPr marL="342900" indent="-165100">
              <a:lnSpc>
                <a:spcPct val="90000"/>
              </a:lnSpc>
              <a:buNone/>
            </a:pPr>
            <a:endParaRPr/>
          </a:p>
          <a:p>
            <a:pPr marL="342900" indent="-165100">
              <a:lnSpc>
                <a:spcPct val="90000"/>
              </a:lnSpc>
              <a:buNone/>
            </a:pPr>
            <a:endParaRPr/>
          </a:p>
          <a:p>
            <a:pPr marL="342900" indent="-165100">
              <a:lnSpc>
                <a:spcPct val="90000"/>
              </a:lnSpc>
              <a:buNone/>
            </a:pPr>
            <a:endParaRPr/>
          </a:p>
          <a:p>
            <a:pPr marL="342900" indent="-165100">
              <a:lnSpc>
                <a:spcPct val="90000"/>
              </a:lnSpc>
              <a:buNone/>
            </a:pPr>
            <a:endParaRPr/>
          </a:p>
          <a:p>
            <a:pPr marL="342900" indent="-165100">
              <a:lnSpc>
                <a:spcPct val="90000"/>
              </a:lnSpc>
              <a:buNone/>
            </a:pPr>
            <a:endParaRPr/>
          </a:p>
          <a:p>
            <a:pPr marL="342900" indent="-342900">
              <a:lnSpc>
                <a:spcPct val="90000"/>
              </a:lnSpc>
            </a:pPr>
            <a:r>
              <a:rPr lang="en-US"/>
              <a:t>Note: </a:t>
            </a:r>
            <a:r>
              <a:rPr lang="en-US" i="1"/>
              <a:t>speculative and multithreaded processors may execute other instructions during a miss</a:t>
            </a:r>
            <a:endParaRPr sz="2400" i="1"/>
          </a:p>
          <a:p>
            <a:pPr marL="742950" lvl="1" indent="-285750">
              <a:lnSpc>
                <a:spcPct val="90000"/>
              </a:lnSpc>
            </a:pPr>
            <a:r>
              <a:rPr lang="en-US"/>
              <a:t>Reduces performance impact of misses</a:t>
            </a:r>
            <a:endParaRPr/>
          </a:p>
        </p:txBody>
      </p:sp>
      <p:sp>
        <p:nvSpPr>
          <p:cNvPr id="747" name="Google Shape;747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23</a:t>
            </a:fld>
            <a:endParaRPr/>
          </a:p>
        </p:txBody>
      </p:sp>
      <p:pic>
        <p:nvPicPr>
          <p:cNvPr id="742" name="Google Shape;74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3533" y="2708921"/>
            <a:ext cx="8467725" cy="100012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44" name="Google Shape;744;p41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440"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5" name="Google Shape;745;p41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440"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4 questions for designers</a:t>
            </a:r>
            <a:endParaRPr/>
          </a:p>
        </p:txBody>
      </p:sp>
      <p:sp>
        <p:nvSpPr>
          <p:cNvPr id="755" name="Google Shape;755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dirty="0"/>
              <a:t>Q1: </a:t>
            </a:r>
            <a:r>
              <a:rPr lang="en-US" b="1" dirty="0"/>
              <a:t>Where</a:t>
            </a:r>
            <a:r>
              <a:rPr lang="en-US" dirty="0"/>
              <a:t> can a block be placed in the upper level? (Block placement)</a:t>
            </a:r>
            <a:endParaRPr dirty="0"/>
          </a:p>
          <a:p>
            <a:pPr marL="742950" lvl="1" indent="-285750"/>
            <a:r>
              <a:rPr lang="en-US" dirty="0"/>
              <a:t>Fully Associative, Set Associative, Direct Mapped</a:t>
            </a:r>
            <a:endParaRPr dirty="0"/>
          </a:p>
          <a:p>
            <a:pPr marL="342900" indent="-342900"/>
            <a:r>
              <a:rPr lang="en-US" dirty="0"/>
              <a:t>Q2: </a:t>
            </a:r>
            <a:r>
              <a:rPr lang="en-US" b="1" dirty="0"/>
              <a:t>How</a:t>
            </a:r>
            <a:r>
              <a:rPr lang="en-US" dirty="0"/>
              <a:t> is a block found if it is in the upper level?</a:t>
            </a:r>
            <a:br>
              <a:rPr lang="en-US" dirty="0"/>
            </a:br>
            <a:r>
              <a:rPr lang="en-US" dirty="0"/>
              <a:t> (Block identification)</a:t>
            </a:r>
            <a:endParaRPr dirty="0"/>
          </a:p>
          <a:p>
            <a:pPr marL="742950" lvl="1" indent="-285750"/>
            <a:r>
              <a:rPr lang="en-US" dirty="0"/>
              <a:t>Tag/Block</a:t>
            </a:r>
            <a:endParaRPr dirty="0"/>
          </a:p>
          <a:p>
            <a:pPr marL="342900" indent="-342900"/>
            <a:r>
              <a:rPr lang="en-US" dirty="0"/>
              <a:t>Q3: </a:t>
            </a:r>
            <a:r>
              <a:rPr lang="en-US" b="1" dirty="0"/>
              <a:t>Which</a:t>
            </a:r>
            <a:r>
              <a:rPr lang="en-US" dirty="0"/>
              <a:t> block should be replaced on a miss? </a:t>
            </a:r>
            <a:br>
              <a:rPr lang="en-US" dirty="0"/>
            </a:br>
            <a:r>
              <a:rPr lang="en-US" dirty="0"/>
              <a:t>(Block replacement)</a:t>
            </a:r>
            <a:endParaRPr dirty="0"/>
          </a:p>
          <a:p>
            <a:pPr marL="742950" lvl="1" indent="-285750"/>
            <a:r>
              <a:rPr lang="en-US" dirty="0"/>
              <a:t>Random, FIFO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(First-in First-out)</a:t>
            </a:r>
            <a:r>
              <a:rPr lang="en-US" dirty="0"/>
              <a:t>, LRU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(Least Recently Used)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r>
              <a:rPr lang="en-US" dirty="0"/>
              <a:t>Q4: </a:t>
            </a:r>
            <a:r>
              <a:rPr lang="en-US" b="1" dirty="0"/>
              <a:t>What</a:t>
            </a:r>
            <a:r>
              <a:rPr lang="en-US" dirty="0"/>
              <a:t> happens on a write? </a:t>
            </a:r>
            <a:br>
              <a:rPr lang="en-US" dirty="0"/>
            </a:br>
            <a:r>
              <a:rPr lang="en-US" dirty="0"/>
              <a:t>(Write strategy)</a:t>
            </a:r>
            <a:endParaRPr dirty="0"/>
          </a:p>
          <a:p>
            <a:pPr marL="742950" lvl="1" indent="-285750"/>
            <a:r>
              <a:rPr lang="en-US" dirty="0"/>
              <a:t>Write Back or Write Through (with Write Buffer)</a:t>
            </a:r>
            <a:endParaRPr dirty="0"/>
          </a:p>
        </p:txBody>
      </p:sp>
      <p:sp>
        <p:nvSpPr>
          <p:cNvPr id="757" name="Google Shape;757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 Write policies</a:t>
            </a:r>
            <a:endParaRPr/>
          </a:p>
        </p:txBody>
      </p:sp>
      <p:sp>
        <p:nvSpPr>
          <p:cNvPr id="775" name="Google Shape;775;p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b="1" dirty="0"/>
              <a:t>Write through</a:t>
            </a:r>
            <a:r>
              <a:rPr lang="en-US" dirty="0"/>
              <a:t>: write to next level on all writes</a:t>
            </a:r>
            <a:endParaRPr dirty="0"/>
          </a:p>
          <a:p>
            <a:pPr marL="742950" lvl="1" indent="-285750"/>
            <a:r>
              <a:rPr lang="en-US" dirty="0"/>
              <a:t>Combined with write buffer to avoid CPU stalls</a:t>
            </a:r>
            <a:endParaRPr dirty="0"/>
          </a:p>
          <a:p>
            <a:pPr marL="742950" lvl="1" indent="-285750"/>
            <a:r>
              <a:rPr lang="en-US" dirty="0"/>
              <a:t>Simple, no inconsistency among levels </a:t>
            </a:r>
            <a:endParaRPr dirty="0"/>
          </a:p>
          <a:p>
            <a:pPr marL="742950" lvl="1" indent="-133350">
              <a:buNone/>
            </a:pPr>
            <a:endParaRPr dirty="0"/>
          </a:p>
          <a:p>
            <a:pPr marL="742950" lvl="1" indent="-133350">
              <a:buNone/>
            </a:pPr>
            <a:endParaRPr dirty="0"/>
          </a:p>
          <a:p>
            <a:pPr marL="742950" lvl="1" indent="-133350">
              <a:buNone/>
            </a:pPr>
            <a:endParaRPr dirty="0"/>
          </a:p>
          <a:p>
            <a:pPr marL="342900" indent="-342900"/>
            <a:r>
              <a:rPr lang="en-US" b="1" dirty="0"/>
              <a:t>Write-back</a:t>
            </a:r>
            <a:r>
              <a:rPr lang="en-US" dirty="0"/>
              <a:t>: write to next level only on replacement</a:t>
            </a:r>
            <a:endParaRPr dirty="0"/>
          </a:p>
          <a:p>
            <a:pPr marL="1200150" lvl="2" indent="-285750">
              <a:spcBef>
                <a:spcPts val="480"/>
              </a:spcBef>
              <a:buSzPts val="2400"/>
              <a:buFont typeface="Times New Roman"/>
              <a:buChar char="–"/>
            </a:pPr>
            <a:r>
              <a:rPr lang="en-US" dirty="0"/>
              <a:t>With the help of a </a:t>
            </a:r>
            <a:r>
              <a:rPr lang="en-US" b="1" dirty="0">
                <a:solidFill>
                  <a:srgbClr val="FF0000"/>
                </a:solidFill>
              </a:rPr>
              <a:t>dirty bit</a:t>
            </a:r>
            <a:r>
              <a:rPr lang="en-US" dirty="0"/>
              <a:t> and a </a:t>
            </a:r>
            <a:r>
              <a:rPr lang="en-US" b="1" dirty="0">
                <a:solidFill>
                  <a:srgbClr val="FF0000"/>
                </a:solidFill>
              </a:rPr>
              <a:t>write-back buffer</a:t>
            </a:r>
            <a:endParaRPr b="1" dirty="0">
              <a:solidFill>
                <a:srgbClr val="FF0000"/>
              </a:solidFill>
            </a:endParaRPr>
          </a:p>
          <a:p>
            <a:pPr marL="742950" lvl="1" indent="-285750"/>
            <a:r>
              <a:rPr lang="en-US" dirty="0"/>
              <a:t>Writes happen on a miss only </a:t>
            </a:r>
            <a:endParaRPr dirty="0"/>
          </a:p>
          <a:p>
            <a:pPr marL="742950" lvl="1" indent="-133350">
              <a:buNone/>
            </a:pPr>
            <a:endParaRPr dirty="0"/>
          </a:p>
          <a:p>
            <a:pPr marL="342900" indent="-342900"/>
            <a:r>
              <a:rPr lang="en-US" b="1" dirty="0"/>
              <a:t>Allocation on write miss</a:t>
            </a:r>
            <a:endParaRPr b="1" dirty="0"/>
          </a:p>
          <a:p>
            <a:pPr marL="742950" lvl="1" indent="-285750"/>
            <a:r>
              <a:rPr lang="en-US" dirty="0"/>
              <a:t>Always allocate in write-back; design choice in write-through</a:t>
            </a:r>
            <a:endParaRPr dirty="0"/>
          </a:p>
          <a:p>
            <a:pPr marL="342900" indent="-165100">
              <a:buNone/>
            </a:pPr>
            <a:endParaRPr dirty="0"/>
          </a:p>
        </p:txBody>
      </p:sp>
      <p:sp>
        <p:nvSpPr>
          <p:cNvPr id="779" name="Google Shape;779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/>
          </a:p>
        </p:txBody>
      </p:sp>
      <p:pic>
        <p:nvPicPr>
          <p:cNvPr id="776" name="Google Shape;77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537" y="2062393"/>
            <a:ext cx="6858001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678" y="4466065"/>
            <a:ext cx="6705598" cy="153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0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Topics Memory Hierarchy Part I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Memory hierarchy motivation</a:t>
            </a:r>
            <a:endParaRPr/>
          </a:p>
          <a:p>
            <a:pPr marL="342900" indent="-342900"/>
            <a:r>
              <a:rPr lang="en-US"/>
              <a:t>Caches</a:t>
            </a:r>
            <a:endParaRPr/>
          </a:p>
          <a:p>
            <a:pPr marL="742950" lvl="1" indent="-285750"/>
            <a:r>
              <a:rPr lang="en-US"/>
              <a:t>direct mapped</a:t>
            </a:r>
            <a:endParaRPr/>
          </a:p>
          <a:p>
            <a:pPr marL="742950" lvl="1" indent="-285750"/>
            <a:r>
              <a:rPr lang="en-US"/>
              <a:t>set-associative</a:t>
            </a:r>
            <a:endParaRPr/>
          </a:p>
          <a:p>
            <a:pPr marL="342900" indent="-342900"/>
            <a:r>
              <a:rPr lang="en-US" b="1"/>
              <a:t>Basic cache optimizations</a:t>
            </a:r>
            <a:endParaRPr b="1"/>
          </a:p>
          <a:p>
            <a:pPr marL="800100" lvl="1" indent="-342900"/>
            <a:r>
              <a:rPr lang="en-US"/>
              <a:t>Classification of cache misses: the 3 C’s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=&gt; Material book: </a:t>
            </a:r>
            <a:r>
              <a:rPr lang="en-US" b="1">
                <a:solidFill>
                  <a:srgbClr val="00B050"/>
                </a:solidFill>
              </a:rPr>
              <a:t>Ch2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rgbClr val="00B050"/>
                </a:solidFill>
              </a:rPr>
              <a:t>+ App B</a:t>
            </a:r>
            <a:r>
              <a:rPr lang="en-US" b="1">
                <a:solidFill>
                  <a:schemeClr val="tx1"/>
                </a:solidFill>
              </a:rPr>
              <a:t> (H&amp;P) / </a:t>
            </a:r>
            <a:r>
              <a:rPr lang="en-US" b="1">
                <a:solidFill>
                  <a:srgbClr val="00B050"/>
                </a:solidFill>
              </a:rPr>
              <a:t>Ch 4 </a:t>
            </a:r>
            <a:r>
              <a:rPr lang="en-US" b="1">
                <a:solidFill>
                  <a:schemeClr val="tx1"/>
                </a:solidFill>
              </a:rPr>
              <a:t>(Dubois)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26</a:t>
            </a:fld>
            <a:endParaRPr/>
          </a:p>
        </p:txBody>
      </p:sp>
      <p:pic>
        <p:nvPicPr>
          <p:cNvPr id="104" name="Google Shape;104;p14" descr="Front C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605" y="4356495"/>
            <a:ext cx="1752600" cy="227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8" y="2658638"/>
            <a:ext cx="2056182" cy="25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02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Cache optimizations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150" indent="-514350">
              <a:lnSpc>
                <a:spcPct val="90000"/>
              </a:lnSpc>
              <a:buFont typeface="+mj-lt"/>
              <a:buAutoNum type="arabicPeriod"/>
            </a:pPr>
            <a:r>
              <a:rPr lang="en-US"/>
              <a:t>Larger cache capacity to reduce miss rate</a:t>
            </a:r>
          </a:p>
          <a:p>
            <a:pPr lvl="1">
              <a:lnSpc>
                <a:spcPct val="90000"/>
              </a:lnSpc>
            </a:pPr>
            <a:r>
              <a:rPr lang="en-US"/>
              <a:t>Increases hit time, increases power consumption</a:t>
            </a:r>
          </a:p>
          <a:p>
            <a:pPr marL="565150" indent="-514350">
              <a:lnSpc>
                <a:spcPct val="90000"/>
              </a:lnSpc>
              <a:buFont typeface="+mj-lt"/>
              <a:buAutoNum type="arabicPeriod"/>
            </a:pPr>
            <a:r>
              <a:rPr lang="en-US"/>
              <a:t>Larger block size</a:t>
            </a:r>
          </a:p>
          <a:p>
            <a:pPr lvl="1">
              <a:lnSpc>
                <a:spcPct val="90000"/>
              </a:lnSpc>
            </a:pPr>
            <a:r>
              <a:rPr lang="en-US"/>
              <a:t>Reduces compulsory misses (by exploiting more spatial locality)</a:t>
            </a:r>
          </a:p>
          <a:p>
            <a:pPr lvl="1">
              <a:lnSpc>
                <a:spcPct val="90000"/>
              </a:lnSpc>
            </a:pPr>
            <a:r>
              <a:rPr lang="en-US"/>
              <a:t>Increases capacity and conflict misses, increases miss penalty</a:t>
            </a:r>
          </a:p>
          <a:p>
            <a:pPr marL="565150" indent="-514350">
              <a:lnSpc>
                <a:spcPct val="90000"/>
              </a:lnSpc>
              <a:buFont typeface="+mj-lt"/>
              <a:buAutoNum type="arabicPeriod"/>
            </a:pPr>
            <a:r>
              <a:rPr lang="en-US"/>
              <a:t>Higher associativity</a:t>
            </a:r>
          </a:p>
          <a:p>
            <a:pPr lvl="1">
              <a:lnSpc>
                <a:spcPct val="90000"/>
              </a:lnSpc>
            </a:pPr>
            <a:r>
              <a:rPr lang="en-US"/>
              <a:t>Reduces conflict misses</a:t>
            </a:r>
          </a:p>
          <a:p>
            <a:pPr lvl="1">
              <a:lnSpc>
                <a:spcPct val="90000"/>
              </a:lnSpc>
            </a:pPr>
            <a:r>
              <a:rPr lang="en-US"/>
              <a:t>Increases hit time, increases power consumption</a:t>
            </a:r>
          </a:p>
          <a:p>
            <a:pPr marL="565150" indent="-514350">
              <a:lnSpc>
                <a:spcPct val="90000"/>
              </a:lnSpc>
              <a:buFont typeface="+mj-lt"/>
              <a:buAutoNum type="arabicPeriod"/>
            </a:pPr>
            <a:r>
              <a:rPr lang="en-US"/>
              <a:t>More cache levels</a:t>
            </a:r>
          </a:p>
          <a:p>
            <a:pPr lvl="1">
              <a:lnSpc>
                <a:spcPct val="90000"/>
              </a:lnSpc>
            </a:pPr>
            <a:r>
              <a:rPr lang="en-US"/>
              <a:t>Reduces overall memory access time</a:t>
            </a:r>
          </a:p>
          <a:p>
            <a:pPr marL="565150" indent="-514350">
              <a:lnSpc>
                <a:spcPct val="90000"/>
              </a:lnSpc>
              <a:buFont typeface="+mj-lt"/>
              <a:buAutoNum type="arabicPeriod"/>
            </a:pPr>
            <a:r>
              <a:rPr lang="en-US"/>
              <a:t>Split L1 data and L1 instruction cache</a:t>
            </a:r>
          </a:p>
          <a:p>
            <a:pPr lvl="1">
              <a:lnSpc>
                <a:spcPct val="90000"/>
              </a:lnSpc>
            </a:pPr>
            <a:r>
              <a:rPr lang="en-US"/>
              <a:t>can access data and instructions in parallel, even for single ported caches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35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Effect of cache parameters</a:t>
            </a:r>
            <a:endParaRPr/>
          </a:p>
        </p:txBody>
      </p:sp>
      <p:sp>
        <p:nvSpPr>
          <p:cNvPr id="806" name="Google Shape;806;p47"/>
          <p:cNvSpPr txBox="1">
            <a:spLocks noGrp="1"/>
          </p:cNvSpPr>
          <p:nvPr>
            <p:ph type="body" idx="1"/>
          </p:nvPr>
        </p:nvSpPr>
        <p:spPr>
          <a:xfrm>
            <a:off x="371387" y="1088740"/>
            <a:ext cx="11563818" cy="5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B050"/>
              </a:buClr>
            </a:pPr>
            <a:r>
              <a:rPr lang="en-US">
                <a:solidFill>
                  <a:srgbClr val="00B050"/>
                </a:solidFill>
              </a:rPr>
              <a:t>Larger caches</a:t>
            </a:r>
            <a:endParaRPr/>
          </a:p>
          <a:p>
            <a:pPr marL="742950" lvl="1" indent="-285750"/>
            <a:r>
              <a:rPr lang="en-US"/>
              <a:t>Slower,  more complex,  more energy/access, but fewer capacity misses </a:t>
            </a:r>
            <a:endParaRPr lang="en-US">
              <a:solidFill>
                <a:srgbClr val="00B050"/>
              </a:solidFill>
            </a:endParaRPr>
          </a:p>
          <a:p>
            <a:pPr marL="342900" indent="-342900">
              <a:buClr>
                <a:srgbClr val="00B050"/>
              </a:buClr>
            </a:pPr>
            <a:r>
              <a:rPr lang="en-US">
                <a:solidFill>
                  <a:srgbClr val="00B050"/>
                </a:solidFill>
              </a:rPr>
              <a:t>Larger block size</a:t>
            </a:r>
            <a:endParaRPr/>
          </a:p>
          <a:p>
            <a:pPr marL="742950" lvl="1" indent="-285750"/>
            <a:r>
              <a:rPr lang="en-US"/>
              <a:t>Exploit more spatial locality</a:t>
            </a:r>
            <a:endParaRPr/>
          </a:p>
          <a:p>
            <a:pPr marL="742950" lvl="1" indent="-285750"/>
            <a:r>
              <a:rPr lang="en-US"/>
              <a:t>However: Too big a block increases capacity misses</a:t>
            </a:r>
            <a:endParaRPr/>
          </a:p>
          <a:p>
            <a:pPr marL="742950" lvl="1" indent="-285750"/>
            <a:r>
              <a:rPr lang="en-US"/>
              <a:t>Big blocks also increase miss penalty (takes much more time to load a line from next level</a:t>
            </a:r>
            <a:endParaRPr lang="en-US">
              <a:solidFill>
                <a:srgbClr val="00B050"/>
              </a:solidFill>
            </a:endParaRPr>
          </a:p>
          <a:p>
            <a:pPr marL="342900" indent="-342900">
              <a:buClr>
                <a:srgbClr val="00B050"/>
              </a:buClr>
            </a:pPr>
            <a:r>
              <a:rPr lang="en-US">
                <a:solidFill>
                  <a:srgbClr val="00B050"/>
                </a:solidFill>
              </a:rPr>
              <a:t>Higher associativity</a:t>
            </a:r>
            <a:endParaRPr>
              <a:solidFill>
                <a:srgbClr val="00B050"/>
              </a:solidFill>
            </a:endParaRPr>
          </a:p>
          <a:p>
            <a:pPr marL="742950" lvl="1" indent="-285750"/>
            <a:r>
              <a:rPr lang="en-US"/>
              <a:t>Addresses conflict misses</a:t>
            </a:r>
            <a:endParaRPr/>
          </a:p>
          <a:p>
            <a:pPr marL="742950" lvl="1" indent="-285750"/>
            <a:r>
              <a:rPr lang="en-US"/>
              <a:t>However: higher hit time, more energy/access</a:t>
            </a:r>
            <a:endParaRPr/>
          </a:p>
          <a:p>
            <a:pPr marL="742950" lvl="1" indent="-285750"/>
            <a:r>
              <a:rPr lang="en-US"/>
              <a:t>8-16 way SA (Set-Associative) is as good as Fully Associative</a:t>
            </a:r>
            <a:endParaRPr/>
          </a:p>
        </p:txBody>
      </p:sp>
      <p:sp>
        <p:nvSpPr>
          <p:cNvPr id="808" name="Google Shape;808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1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Cache mapping</a:t>
            </a:r>
            <a:endParaRPr/>
          </a:p>
        </p:txBody>
      </p:sp>
      <p:sp>
        <p:nvSpPr>
          <p:cNvPr id="765" name="Google Shape;765;p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B050"/>
              </a:buClr>
              <a:buSzPts val="2400"/>
            </a:pPr>
            <a:r>
              <a:rPr lang="en-US" sz="2400" b="1">
                <a:solidFill>
                  <a:srgbClr val="00B050"/>
                </a:solidFill>
              </a:rPr>
              <a:t>Direct-mapped</a:t>
            </a:r>
            <a:r>
              <a:rPr lang="en-US" sz="2400"/>
              <a:t>: each memory block can be mapped to only one cache line: </a:t>
            </a:r>
            <a:endParaRPr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/>
              <a:t>cache index = block address modulo the number of lines in cache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00B050"/>
              </a:buClr>
              <a:buSzPts val="2400"/>
            </a:pPr>
            <a:r>
              <a:rPr lang="en-US" sz="2400" b="1">
                <a:solidFill>
                  <a:srgbClr val="00B050"/>
                </a:solidFill>
              </a:rPr>
              <a:t>Set-associative</a:t>
            </a:r>
            <a:r>
              <a:rPr lang="en-US" sz="2400"/>
              <a:t>: each memory block can be mapped to a set of lines in cache; </a:t>
            </a:r>
            <a:endParaRPr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/>
              <a:t>set number = block address modulo the number of cache sets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00B050"/>
              </a:buClr>
              <a:buSzPts val="2400"/>
            </a:pPr>
            <a:r>
              <a:rPr lang="en-US" sz="2400" b="1">
                <a:solidFill>
                  <a:srgbClr val="00B050"/>
                </a:solidFill>
              </a:rPr>
              <a:t>Fully associative</a:t>
            </a:r>
            <a:r>
              <a:rPr lang="en-US" sz="2400"/>
              <a:t>: each memory block can be in any cache line</a:t>
            </a:r>
            <a:endParaRPr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/>
              <a:t>effectively there is only </a:t>
            </a:r>
            <a:r>
              <a:rPr lang="en-US" sz="2000" b="1"/>
              <a:t>one set</a:t>
            </a:r>
            <a:endParaRPr/>
          </a:p>
        </p:txBody>
      </p:sp>
      <p:sp>
        <p:nvSpPr>
          <p:cNvPr id="768" name="Google Shape;768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29</a:t>
            </a:fld>
            <a:endParaRPr/>
          </a:p>
        </p:txBody>
      </p:sp>
      <p:pic>
        <p:nvPicPr>
          <p:cNvPr id="766" name="Google Shape;76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272" y="4232560"/>
            <a:ext cx="8229600" cy="15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RISC? Keep it simple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179148"/>
            <a:ext cx="11563818" cy="5510491"/>
          </a:xfrm>
        </p:spPr>
        <p:txBody>
          <a:bodyPr/>
          <a:lstStyle/>
          <a:p>
            <a:pPr>
              <a:buNone/>
            </a:pPr>
            <a:r>
              <a:rPr lang="en-US" sz="2800">
                <a:solidFill>
                  <a:schemeClr val="accent2"/>
                </a:solidFill>
              </a:rPr>
              <a:t>RISC characteristics: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400" dirty="0"/>
              <a:t>Reduced number of instructions</a:t>
            </a:r>
          </a:p>
          <a:p>
            <a:r>
              <a:rPr lang="en-US" sz="2400"/>
              <a:t>Limited number of instruction sizes (preferably one)</a:t>
            </a:r>
          </a:p>
          <a:p>
            <a:pPr lvl="1"/>
            <a:r>
              <a:rPr lang="en-US" sz="2000"/>
              <a:t>know directly where the following instruction starts</a:t>
            </a:r>
          </a:p>
          <a:p>
            <a:r>
              <a:rPr lang="en-US" sz="2400"/>
              <a:t>Limited number of instruction formats</a:t>
            </a:r>
          </a:p>
          <a:p>
            <a:r>
              <a:rPr lang="en-US" sz="2400"/>
              <a:t>Limited </a:t>
            </a:r>
            <a:r>
              <a:rPr lang="en-US" sz="2400" dirty="0"/>
              <a:t>addressing modes </a:t>
            </a:r>
          </a:p>
          <a:p>
            <a:pPr lvl="1"/>
            <a:r>
              <a:rPr lang="en-US" sz="2000" dirty="0"/>
              <a:t>load-store architecture</a:t>
            </a:r>
          </a:p>
          <a:p>
            <a:pPr lvl="1"/>
            <a:r>
              <a:rPr lang="en-US" sz="2000" dirty="0"/>
              <a:t>enables pipelining</a:t>
            </a:r>
          </a:p>
          <a:p>
            <a:r>
              <a:rPr lang="en-US" sz="2400" dirty="0"/>
              <a:t>Large register set</a:t>
            </a:r>
          </a:p>
          <a:p>
            <a:pPr lvl="1"/>
            <a:r>
              <a:rPr lang="en-US" sz="2000" dirty="0"/>
              <a:t>uniform (no distinction between e.g. address and data registers)</a:t>
            </a:r>
          </a:p>
          <a:p>
            <a:r>
              <a:rPr lang="en-US" sz="2400"/>
              <a:t>Memory alignment restrictions</a:t>
            </a:r>
          </a:p>
          <a:p>
            <a:r>
              <a:rPr lang="en-US" sz="2400"/>
              <a:t>Pipelined implementation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3AA5-C25D-4303-9B80-D74BC37E53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2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2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2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2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2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2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Direct Mapped </a:t>
            </a:r>
            <a:br>
              <a:rPr lang="en-US"/>
            </a:br>
            <a:r>
              <a:rPr lang="en-US"/>
              <a:t>Cache: Problem !?!</a:t>
            </a:r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body" idx="1"/>
          </p:nvPr>
        </p:nvSpPr>
        <p:spPr>
          <a:xfrm>
            <a:off x="556005" y="1625600"/>
            <a:ext cx="5305533" cy="497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Many memory addresses</a:t>
            </a:r>
            <a:br>
              <a:rPr lang="en-US"/>
            </a:br>
            <a:r>
              <a:rPr lang="en-US"/>
              <a:t>map to the same </a:t>
            </a:r>
            <a:br>
              <a:rPr lang="en-US"/>
            </a:br>
            <a:r>
              <a:rPr lang="en-US"/>
              <a:t>cache line</a:t>
            </a:r>
            <a:endParaRPr/>
          </a:p>
          <a:p>
            <a:pPr marL="342900" indent="-342900">
              <a:buClr>
                <a:srgbClr val="FF0000"/>
              </a:buClr>
            </a:pPr>
            <a:r>
              <a:rPr lang="en-US" b="1">
                <a:solidFill>
                  <a:srgbClr val="FF0000"/>
                </a:solidFill>
              </a:rPr>
              <a:t>=&gt; Conflicts</a:t>
            </a:r>
            <a:endParaRPr/>
          </a:p>
          <a:p>
            <a:pPr marL="342900" indent="-165100">
              <a:buNone/>
            </a:pPr>
            <a:endParaRPr b="1">
              <a:solidFill>
                <a:srgbClr val="FF0000"/>
              </a:solidFill>
            </a:endParaRPr>
          </a:p>
          <a:p>
            <a:pPr marL="342900" indent="-342900">
              <a:buClr>
                <a:srgbClr val="00B050"/>
              </a:buClr>
            </a:pPr>
            <a:r>
              <a:rPr lang="en-US" b="1">
                <a:solidFill>
                  <a:srgbClr val="00B050"/>
                </a:solidFill>
              </a:rPr>
              <a:t>Solution:</a:t>
            </a:r>
            <a:endParaRPr/>
          </a:p>
          <a:p>
            <a:pPr marL="742950" lvl="1" indent="-285750">
              <a:buClr>
                <a:srgbClr val="00B050"/>
              </a:buClr>
            </a:pPr>
            <a:r>
              <a:rPr lang="en-US" b="1">
                <a:solidFill>
                  <a:srgbClr val="00B050"/>
                </a:solidFill>
              </a:rPr>
              <a:t>Associative caches</a:t>
            </a:r>
            <a:endParaRPr/>
          </a:p>
          <a:p>
            <a:pPr marL="342900" indent="-165100">
              <a:buNone/>
            </a:pPr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30</a:t>
            </a:fld>
            <a:endParaRPr/>
          </a:p>
        </p:txBody>
      </p:sp>
      <p:pic>
        <p:nvPicPr>
          <p:cNvPr id="428" name="Google Shape;42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032886" y="1107740"/>
            <a:ext cx="6400800" cy="4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927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A 4-Way Set-Associative Cache</a:t>
            </a:r>
            <a:endParaRPr/>
          </a:p>
        </p:txBody>
      </p:sp>
      <p:pic>
        <p:nvPicPr>
          <p:cNvPr id="435" name="Google Shape;435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4234252" y="1121979"/>
            <a:ext cx="7125491" cy="5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31</a:t>
            </a:fld>
            <a:endParaRPr/>
          </a:p>
        </p:txBody>
      </p:sp>
      <p:grpSp>
        <p:nvGrpSpPr>
          <p:cNvPr id="436" name="Google Shape;436;p24"/>
          <p:cNvGrpSpPr/>
          <p:nvPr/>
        </p:nvGrpSpPr>
        <p:grpSpPr>
          <a:xfrm>
            <a:off x="10481462" y="2623757"/>
            <a:ext cx="1450975" cy="401638"/>
            <a:chOff x="4665" y="1632"/>
            <a:chExt cx="914" cy="253"/>
          </a:xfrm>
        </p:grpSpPr>
        <p:cxnSp>
          <p:nvCxnSpPr>
            <p:cNvPr id="437" name="Google Shape;437;p24"/>
            <p:cNvCxnSpPr/>
            <p:nvPr/>
          </p:nvCxnSpPr>
          <p:spPr>
            <a:xfrm rot="10800000">
              <a:off x="4665" y="1776"/>
              <a:ext cx="480" cy="0"/>
            </a:xfrm>
            <a:prstGeom prst="straightConnector1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38" name="Google Shape;438;p24"/>
            <p:cNvSpPr txBox="1"/>
            <p:nvPr/>
          </p:nvSpPr>
          <p:spPr>
            <a:xfrm>
              <a:off x="5088" y="1632"/>
              <a:ext cx="491" cy="25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Set 1</a:t>
              </a:r>
              <a:endParaRPr sz="2000">
                <a:solidFill>
                  <a:schemeClr val="accent2"/>
                </a:solidFill>
              </a:endParaRPr>
            </a:p>
          </p:txBody>
        </p:sp>
      </p:grpSp>
      <p:grpSp>
        <p:nvGrpSpPr>
          <p:cNvPr id="439" name="Google Shape;439;p24"/>
          <p:cNvGrpSpPr/>
          <p:nvPr/>
        </p:nvGrpSpPr>
        <p:grpSpPr>
          <a:xfrm>
            <a:off x="10196532" y="1568068"/>
            <a:ext cx="919163" cy="838200"/>
            <a:chOff x="4032" y="1152"/>
            <a:chExt cx="579" cy="528"/>
          </a:xfrm>
        </p:grpSpPr>
        <p:cxnSp>
          <p:nvCxnSpPr>
            <p:cNvPr id="440" name="Google Shape;440;p24"/>
            <p:cNvCxnSpPr/>
            <p:nvPr/>
          </p:nvCxnSpPr>
          <p:spPr>
            <a:xfrm>
              <a:off x="4320" y="1344"/>
              <a:ext cx="0" cy="336"/>
            </a:xfrm>
            <a:prstGeom prst="straightConnector1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41" name="Google Shape;441;p24"/>
            <p:cNvSpPr txBox="1"/>
            <p:nvPr/>
          </p:nvSpPr>
          <p:spPr>
            <a:xfrm>
              <a:off x="4032" y="1152"/>
              <a:ext cx="579" cy="26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Way 3</a:t>
              </a:r>
              <a:endParaRPr sz="2000">
                <a:solidFill>
                  <a:schemeClr val="accent2"/>
                </a:solidFill>
              </a:endParaRPr>
            </a:p>
          </p:txBody>
        </p:sp>
      </p:grpSp>
      <p:sp>
        <p:nvSpPr>
          <p:cNvPr id="442" name="Google Shape;442;p24"/>
          <p:cNvSpPr txBox="1"/>
          <p:nvPr/>
        </p:nvSpPr>
        <p:spPr>
          <a:xfrm>
            <a:off x="259563" y="5196007"/>
            <a:ext cx="4801168" cy="106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4-ways: Each set contains 4 blocks</a:t>
            </a:r>
            <a:endParaRPr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Fully associative cache has only 1 set, containing all blocks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867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146" y="2246276"/>
            <a:ext cx="9294257" cy="3775013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5"/>
          <p:cNvSpPr/>
          <p:nvPr/>
        </p:nvSpPr>
        <p:spPr>
          <a:xfrm>
            <a:off x="1500146" y="2204864"/>
            <a:ext cx="9317457" cy="10766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Google Shape;45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Replacement policies</a:t>
            </a:r>
            <a:endParaRPr/>
          </a:p>
        </p:txBody>
      </p:sp>
      <p:sp>
        <p:nvSpPr>
          <p:cNvPr id="455" name="Google Shape;455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Random, LRU, FIFO, pseudo-LRU</a:t>
            </a:r>
            <a:endParaRPr/>
          </a:p>
          <a:p>
            <a:pPr marL="342900" indent="-342900"/>
            <a:r>
              <a:rPr lang="en-US"/>
              <a:t>Example: </a:t>
            </a:r>
            <a:r>
              <a:rPr lang="en-US" b="1">
                <a:solidFill>
                  <a:srgbClr val="00B050"/>
                </a:solidFill>
              </a:rPr>
              <a:t>least-recently used</a:t>
            </a:r>
            <a:r>
              <a:rPr lang="en-US" b="1"/>
              <a:t> </a:t>
            </a:r>
            <a:r>
              <a:rPr lang="en-US"/>
              <a:t>(</a:t>
            </a:r>
            <a:r>
              <a:rPr lang="en-US" b="1">
                <a:solidFill>
                  <a:srgbClr val="00B050"/>
                </a:solidFill>
              </a:rPr>
              <a:t>LRU</a:t>
            </a:r>
            <a:r>
              <a:rPr lang="en-US"/>
              <a:t>)</a:t>
            </a:r>
            <a:endParaRPr/>
          </a:p>
          <a:p>
            <a:pPr marL="742950" lvl="1" indent="-285750"/>
            <a:r>
              <a:rPr lang="en-US"/>
              <a:t>replacement priority per cache line (11 = should be replaced)</a:t>
            </a:r>
            <a:endParaRPr/>
          </a:p>
          <a:p>
            <a:pPr marL="342900" indent="-165100">
              <a:buNone/>
            </a:pPr>
            <a:endParaRPr/>
          </a:p>
          <a:p>
            <a:pPr marL="342900" indent="-165100">
              <a:buNone/>
            </a:pPr>
            <a:endParaRPr/>
          </a:p>
        </p:txBody>
      </p:sp>
      <p:sp>
        <p:nvSpPr>
          <p:cNvPr id="457" name="Google Shape;457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88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LRU Visualised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4" name="Google Shape;46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33</a:t>
            </a:fld>
            <a:endParaRPr/>
          </a:p>
        </p:txBody>
      </p:sp>
      <p:sp>
        <p:nvSpPr>
          <p:cNvPr id="465" name="Google Shape;465;p26"/>
          <p:cNvSpPr txBox="1"/>
          <p:nvPr/>
        </p:nvSpPr>
        <p:spPr>
          <a:xfrm>
            <a:off x="7575449" y="1211225"/>
            <a:ext cx="4245163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 (MRU)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466" name="Google Shape;466;p26"/>
          <p:cNvSpPr/>
          <p:nvPr/>
        </p:nvSpPr>
        <p:spPr>
          <a:xfrm>
            <a:off x="4936600" y="2663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3 - 10</a:t>
            </a:r>
            <a:endParaRPr/>
          </a:p>
        </p:txBody>
      </p:sp>
      <p:sp>
        <p:nvSpPr>
          <p:cNvPr id="467" name="Google Shape;467;p26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468" name="Google Shape;468;p26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0 - 01</a:t>
            </a:r>
            <a:endParaRPr/>
          </a:p>
        </p:txBody>
      </p:sp>
      <p:sp>
        <p:nvSpPr>
          <p:cNvPr id="469" name="Google Shape;469;p26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1 - 00</a:t>
            </a:r>
            <a:endParaRPr sz="2400"/>
          </a:p>
        </p:txBody>
      </p:sp>
      <p:cxnSp>
        <p:nvCxnSpPr>
          <p:cNvPr id="470" name="Google Shape;470;p26"/>
          <p:cNvCxnSpPr>
            <a:cxnSpLocks/>
            <a:stCxn id="465" idx="1"/>
            <a:endCxn id="469" idx="3"/>
          </p:cNvCxnSpPr>
          <p:nvPr/>
        </p:nvCxnSpPr>
        <p:spPr>
          <a:xfrm flipH="1">
            <a:off x="6841600" y="1520675"/>
            <a:ext cx="733849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1" name="Google Shape;471;p26"/>
          <p:cNvSpPr txBox="1"/>
          <p:nvPr/>
        </p:nvSpPr>
        <p:spPr>
          <a:xfrm>
            <a:off x="7575448" y="3497225"/>
            <a:ext cx="3970665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 (LRU)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472" name="Google Shape;472;p26"/>
          <p:cNvCxnSpPr>
            <a:cxnSpLocks/>
            <a:stCxn id="471" idx="1"/>
          </p:cNvCxnSpPr>
          <p:nvPr/>
        </p:nvCxnSpPr>
        <p:spPr>
          <a:xfrm flipH="1">
            <a:off x="6841650" y="3806675"/>
            <a:ext cx="733798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3" name="Google Shape;473;p26"/>
          <p:cNvCxnSpPr/>
          <p:nvPr/>
        </p:nvCxnSpPr>
        <p:spPr>
          <a:xfrm rot="10800000">
            <a:off x="6478050" y="4279300"/>
            <a:ext cx="0" cy="970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4" name="Google Shape;474;p26"/>
          <p:cNvSpPr txBox="1"/>
          <p:nvPr/>
        </p:nvSpPr>
        <p:spPr>
          <a:xfrm>
            <a:off x="4472450" y="5212825"/>
            <a:ext cx="4917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Priority level == index in this stack</a:t>
            </a:r>
            <a:endParaRPr sz="2400"/>
          </a:p>
        </p:txBody>
      </p:sp>
      <p:pic>
        <p:nvPicPr>
          <p:cNvPr id="476" name="Google Shape;476;p26"/>
          <p:cNvPicPr preferRelativeResize="0"/>
          <p:nvPr/>
        </p:nvPicPr>
        <p:blipFill rotWithShape="1">
          <a:blip r:embed="rId3">
            <a:alphaModFix/>
          </a:blip>
          <a:srcRect l="15073" t="44468" r="69016" b="10888"/>
          <a:stretch/>
        </p:blipFill>
        <p:spPr>
          <a:xfrm>
            <a:off x="2672550" y="4839426"/>
            <a:ext cx="1478800" cy="168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017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LRU Visualised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9" name="Google Shape;499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34</a:t>
            </a:fld>
            <a:endParaRPr/>
          </a:p>
        </p:txBody>
      </p:sp>
      <p:sp>
        <p:nvSpPr>
          <p:cNvPr id="500" name="Google Shape;500;p28"/>
          <p:cNvSpPr txBox="1"/>
          <p:nvPr/>
        </p:nvSpPr>
        <p:spPr>
          <a:xfrm>
            <a:off x="7575450" y="1211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501" name="Google Shape;501;p28"/>
          <p:cNvSpPr/>
          <p:nvPr/>
        </p:nvSpPr>
        <p:spPr>
          <a:xfrm>
            <a:off x="4936600" y="2663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3 - 10</a:t>
            </a:r>
            <a:endParaRPr/>
          </a:p>
        </p:txBody>
      </p:sp>
      <p:sp>
        <p:nvSpPr>
          <p:cNvPr id="502" name="Google Shape;502;p28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503" name="Google Shape;503;p28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0 - 01</a:t>
            </a:r>
            <a:endParaRPr/>
          </a:p>
        </p:txBody>
      </p:sp>
      <p:sp>
        <p:nvSpPr>
          <p:cNvPr id="504" name="Google Shape;504;p28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1 - 00</a:t>
            </a:r>
            <a:endParaRPr sz="2400"/>
          </a:p>
        </p:txBody>
      </p:sp>
      <p:cxnSp>
        <p:nvCxnSpPr>
          <p:cNvPr id="505" name="Google Shape;505;p28"/>
          <p:cNvCxnSpPr>
            <a:stCxn id="500" idx="1"/>
            <a:endCxn id="504" idx="3"/>
          </p:cNvCxnSpPr>
          <p:nvPr/>
        </p:nvCxnSpPr>
        <p:spPr>
          <a:xfrm rot="10800000">
            <a:off x="6841650" y="1520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6" name="Google Shape;506;p28"/>
          <p:cNvSpPr txBox="1"/>
          <p:nvPr/>
        </p:nvSpPr>
        <p:spPr>
          <a:xfrm>
            <a:off x="7575450" y="3497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507" name="Google Shape;507;p28"/>
          <p:cNvCxnSpPr>
            <a:stCxn id="506" idx="1"/>
          </p:cNvCxnSpPr>
          <p:nvPr/>
        </p:nvCxnSpPr>
        <p:spPr>
          <a:xfrm rot="10800000">
            <a:off x="6841650" y="3806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8" name="Google Shape;508;p28"/>
          <p:cNvSpPr txBox="1"/>
          <p:nvPr/>
        </p:nvSpPr>
        <p:spPr>
          <a:xfrm>
            <a:off x="2383175" y="2735225"/>
            <a:ext cx="18195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93C47D"/>
                </a:solidFill>
              </a:rPr>
              <a:t>Hit on line 3</a:t>
            </a:r>
            <a:endParaRPr sz="2400">
              <a:solidFill>
                <a:srgbClr val="93C47D"/>
              </a:solidFill>
            </a:endParaRPr>
          </a:p>
        </p:txBody>
      </p:sp>
      <p:cxnSp>
        <p:nvCxnSpPr>
          <p:cNvPr id="509" name="Google Shape;509;p28"/>
          <p:cNvCxnSpPr/>
          <p:nvPr/>
        </p:nvCxnSpPr>
        <p:spPr>
          <a:xfrm>
            <a:off x="4202800" y="3044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1" name="Google Shape;511;p28"/>
          <p:cNvSpPr txBox="1"/>
          <p:nvPr/>
        </p:nvSpPr>
        <p:spPr>
          <a:xfrm>
            <a:off x="3341700" y="5471600"/>
            <a:ext cx="55086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000"/>
              <a:t>Hit on Line 3</a:t>
            </a: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1146812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Visualised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7" name="Google Shape;517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35</a:t>
            </a:fld>
            <a:endParaRPr/>
          </a:p>
        </p:txBody>
      </p:sp>
      <p:sp>
        <p:nvSpPr>
          <p:cNvPr id="518" name="Google Shape;518;p29"/>
          <p:cNvSpPr txBox="1"/>
          <p:nvPr/>
        </p:nvSpPr>
        <p:spPr>
          <a:xfrm>
            <a:off x="7575650" y="2735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519" name="Google Shape;519;p29"/>
          <p:cNvSpPr/>
          <p:nvPr/>
        </p:nvSpPr>
        <p:spPr>
          <a:xfrm>
            <a:off x="4936600" y="2663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3 - 10</a:t>
            </a:r>
            <a:endParaRPr/>
          </a:p>
        </p:txBody>
      </p:sp>
      <p:sp>
        <p:nvSpPr>
          <p:cNvPr id="520" name="Google Shape;520;p29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521" name="Google Shape;521;p29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0 - 01</a:t>
            </a:r>
            <a:endParaRPr/>
          </a:p>
        </p:txBody>
      </p:sp>
      <p:sp>
        <p:nvSpPr>
          <p:cNvPr id="522" name="Google Shape;522;p29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1 - 00</a:t>
            </a:r>
            <a:endParaRPr sz="2400"/>
          </a:p>
        </p:txBody>
      </p:sp>
      <p:cxnSp>
        <p:nvCxnSpPr>
          <p:cNvPr id="523" name="Google Shape;523;p29"/>
          <p:cNvCxnSpPr>
            <a:stCxn id="518" idx="1"/>
            <a:endCxn id="519" idx="3"/>
          </p:cNvCxnSpPr>
          <p:nvPr/>
        </p:nvCxnSpPr>
        <p:spPr>
          <a:xfrm rot="10800000">
            <a:off x="6841550" y="3044675"/>
            <a:ext cx="7341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4" name="Google Shape;524;p29"/>
          <p:cNvSpPr txBox="1"/>
          <p:nvPr/>
        </p:nvSpPr>
        <p:spPr>
          <a:xfrm>
            <a:off x="7575450" y="3497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525" name="Google Shape;525;p29"/>
          <p:cNvCxnSpPr>
            <a:stCxn id="524" idx="1"/>
          </p:cNvCxnSpPr>
          <p:nvPr/>
        </p:nvCxnSpPr>
        <p:spPr>
          <a:xfrm rot="10800000">
            <a:off x="6841650" y="3806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6" name="Google Shape;526;p29"/>
          <p:cNvSpPr txBox="1"/>
          <p:nvPr/>
        </p:nvSpPr>
        <p:spPr>
          <a:xfrm>
            <a:off x="2383175" y="2735225"/>
            <a:ext cx="18195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93C47D"/>
                </a:solidFill>
              </a:rPr>
              <a:t>Hit on line 3</a:t>
            </a:r>
            <a:endParaRPr sz="2400">
              <a:solidFill>
                <a:srgbClr val="93C47D"/>
              </a:solidFill>
            </a:endParaRPr>
          </a:p>
        </p:txBody>
      </p:sp>
      <p:cxnSp>
        <p:nvCxnSpPr>
          <p:cNvPr id="527" name="Google Shape;527;p29"/>
          <p:cNvCxnSpPr/>
          <p:nvPr/>
        </p:nvCxnSpPr>
        <p:spPr>
          <a:xfrm>
            <a:off x="4202800" y="3044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8" name="Google Shape;528;p29"/>
          <p:cNvSpPr txBox="1"/>
          <p:nvPr/>
        </p:nvSpPr>
        <p:spPr>
          <a:xfrm>
            <a:off x="3341700" y="5471600"/>
            <a:ext cx="55086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000"/>
              <a:t>Line 3 needs to become MRU</a:t>
            </a: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1913238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0"/>
          <p:cNvSpPr txBox="1">
            <a:spLocks noGrp="1"/>
          </p:cNvSpPr>
          <p:nvPr>
            <p:ph type="sldNum" idx="12"/>
          </p:nvPr>
        </p:nvSpPr>
        <p:spPr>
          <a:xfrm>
            <a:off x="8763000" y="6629400"/>
            <a:ext cx="1905000" cy="22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36</a:t>
            </a:fld>
            <a:endParaRPr/>
          </a:p>
        </p:txBody>
      </p:sp>
      <p:sp>
        <p:nvSpPr>
          <p:cNvPr id="535" name="Google Shape;535;p30"/>
          <p:cNvSpPr txBox="1"/>
          <p:nvPr/>
        </p:nvSpPr>
        <p:spPr>
          <a:xfrm>
            <a:off x="7575650" y="449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536" name="Google Shape;536;p30"/>
          <p:cNvSpPr/>
          <p:nvPr/>
        </p:nvSpPr>
        <p:spPr>
          <a:xfrm>
            <a:off x="4936600" y="377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3 - 10</a:t>
            </a:r>
            <a:endParaRPr/>
          </a:p>
        </p:txBody>
      </p:sp>
      <p:sp>
        <p:nvSpPr>
          <p:cNvPr id="537" name="Google Shape;537;p30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538" name="Google Shape;538;p30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0 - 01</a:t>
            </a:r>
            <a:endParaRPr/>
          </a:p>
        </p:txBody>
      </p:sp>
      <p:sp>
        <p:nvSpPr>
          <p:cNvPr id="539" name="Google Shape;539;p30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1 - 00</a:t>
            </a:r>
            <a:endParaRPr sz="2400"/>
          </a:p>
        </p:txBody>
      </p:sp>
      <p:cxnSp>
        <p:nvCxnSpPr>
          <p:cNvPr id="540" name="Google Shape;540;p30"/>
          <p:cNvCxnSpPr>
            <a:stCxn id="535" idx="1"/>
            <a:endCxn id="536" idx="3"/>
          </p:cNvCxnSpPr>
          <p:nvPr/>
        </p:nvCxnSpPr>
        <p:spPr>
          <a:xfrm rot="10800000">
            <a:off x="6841550" y="758675"/>
            <a:ext cx="7341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1" name="Google Shape;541;p30"/>
          <p:cNvSpPr txBox="1"/>
          <p:nvPr/>
        </p:nvSpPr>
        <p:spPr>
          <a:xfrm>
            <a:off x="7575450" y="3497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542" name="Google Shape;542;p30"/>
          <p:cNvCxnSpPr>
            <a:stCxn id="541" idx="1"/>
          </p:cNvCxnSpPr>
          <p:nvPr/>
        </p:nvCxnSpPr>
        <p:spPr>
          <a:xfrm rot="10800000">
            <a:off x="6841650" y="3806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3" name="Google Shape;543;p30"/>
          <p:cNvSpPr txBox="1"/>
          <p:nvPr/>
        </p:nvSpPr>
        <p:spPr>
          <a:xfrm>
            <a:off x="2383175" y="449225"/>
            <a:ext cx="18195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93C47D"/>
                </a:solidFill>
              </a:rPr>
              <a:t>Hit on line 3</a:t>
            </a:r>
            <a:endParaRPr sz="2400">
              <a:solidFill>
                <a:srgbClr val="93C47D"/>
              </a:solidFill>
            </a:endParaRPr>
          </a:p>
        </p:txBody>
      </p:sp>
      <p:cxnSp>
        <p:nvCxnSpPr>
          <p:cNvPr id="544" name="Google Shape;544;p30"/>
          <p:cNvCxnSpPr/>
          <p:nvPr/>
        </p:nvCxnSpPr>
        <p:spPr>
          <a:xfrm>
            <a:off x="4202800" y="758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5" name="Google Shape;545;p30"/>
          <p:cNvSpPr txBox="1"/>
          <p:nvPr/>
        </p:nvSpPr>
        <p:spPr>
          <a:xfrm>
            <a:off x="3341700" y="5471600"/>
            <a:ext cx="55086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000"/>
              <a:t>Move line 3 to top</a:t>
            </a:r>
            <a:endParaRPr sz="3000"/>
          </a:p>
          <a:p>
            <a:pPr algn="ctr"/>
            <a:r>
              <a:rPr lang="en-US" sz="3000" u="sng"/>
              <a:t>Indexes need fixing!</a:t>
            </a:r>
            <a:endParaRPr sz="3000" u="sng"/>
          </a:p>
        </p:txBody>
      </p:sp>
    </p:spTree>
    <p:extLst>
      <p:ext uri="{BB962C8B-B14F-4D97-AF65-F5344CB8AC3E}">
        <p14:creationId xmlns:p14="http://schemas.microsoft.com/office/powerpoint/2010/main" val="553191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1"/>
          <p:cNvSpPr txBox="1">
            <a:spLocks noGrp="1"/>
          </p:cNvSpPr>
          <p:nvPr>
            <p:ph type="sldNum" idx="12"/>
          </p:nvPr>
        </p:nvSpPr>
        <p:spPr>
          <a:xfrm>
            <a:off x="8763000" y="6629400"/>
            <a:ext cx="1905000" cy="22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37</a:t>
            </a:fld>
            <a:endParaRPr/>
          </a:p>
        </p:txBody>
      </p:sp>
      <p:sp>
        <p:nvSpPr>
          <p:cNvPr id="552" name="Google Shape;552;p31"/>
          <p:cNvSpPr txBox="1"/>
          <p:nvPr/>
        </p:nvSpPr>
        <p:spPr>
          <a:xfrm>
            <a:off x="7575650" y="449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936600" y="377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</a:t>
            </a:r>
            <a:r>
              <a:rPr lang="en-US" sz="2400" b="1">
                <a:solidFill>
                  <a:schemeClr val="dk1"/>
                </a:solidFill>
              </a:rPr>
              <a:t>00</a:t>
            </a:r>
            <a:endParaRPr b="1"/>
          </a:p>
        </p:txBody>
      </p:sp>
      <p:sp>
        <p:nvSpPr>
          <p:cNvPr id="554" name="Google Shape;554;p31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555" name="Google Shape;555;p31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0 - 01</a:t>
            </a:r>
            <a:endParaRPr/>
          </a:p>
        </p:txBody>
      </p:sp>
      <p:sp>
        <p:nvSpPr>
          <p:cNvPr id="556" name="Google Shape;556;p31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1 - 00</a:t>
            </a:r>
            <a:endParaRPr sz="2400"/>
          </a:p>
        </p:txBody>
      </p:sp>
      <p:cxnSp>
        <p:nvCxnSpPr>
          <p:cNvPr id="557" name="Google Shape;557;p31"/>
          <p:cNvCxnSpPr>
            <a:stCxn id="552" idx="1"/>
            <a:endCxn id="553" idx="3"/>
          </p:cNvCxnSpPr>
          <p:nvPr/>
        </p:nvCxnSpPr>
        <p:spPr>
          <a:xfrm rot="10800000">
            <a:off x="6841550" y="758675"/>
            <a:ext cx="7341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8" name="Google Shape;558;p31"/>
          <p:cNvSpPr txBox="1"/>
          <p:nvPr/>
        </p:nvSpPr>
        <p:spPr>
          <a:xfrm>
            <a:off x="7575450" y="3497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559" name="Google Shape;559;p31"/>
          <p:cNvCxnSpPr>
            <a:stCxn id="558" idx="1"/>
          </p:cNvCxnSpPr>
          <p:nvPr/>
        </p:nvCxnSpPr>
        <p:spPr>
          <a:xfrm rot="10800000">
            <a:off x="6841650" y="3806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0" name="Google Shape;560;p31"/>
          <p:cNvSpPr txBox="1"/>
          <p:nvPr/>
        </p:nvSpPr>
        <p:spPr>
          <a:xfrm>
            <a:off x="2383175" y="449225"/>
            <a:ext cx="18195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93C47D"/>
                </a:solidFill>
              </a:rPr>
              <a:t>Hit on line 3</a:t>
            </a:r>
            <a:endParaRPr sz="2400">
              <a:solidFill>
                <a:srgbClr val="93C47D"/>
              </a:solidFill>
            </a:endParaRPr>
          </a:p>
        </p:txBody>
      </p:sp>
      <p:cxnSp>
        <p:nvCxnSpPr>
          <p:cNvPr id="561" name="Google Shape;561;p31"/>
          <p:cNvCxnSpPr/>
          <p:nvPr/>
        </p:nvCxnSpPr>
        <p:spPr>
          <a:xfrm>
            <a:off x="4202800" y="758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2" name="Google Shape;562;p31"/>
          <p:cNvSpPr txBox="1"/>
          <p:nvPr/>
        </p:nvSpPr>
        <p:spPr>
          <a:xfrm>
            <a:off x="3341700" y="5471600"/>
            <a:ext cx="55086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000"/>
              <a:t>line 3 gets index 00</a:t>
            </a:r>
            <a:endParaRPr sz="3000" u="sng"/>
          </a:p>
        </p:txBody>
      </p:sp>
    </p:spTree>
    <p:extLst>
      <p:ext uri="{BB962C8B-B14F-4D97-AF65-F5344CB8AC3E}">
        <p14:creationId xmlns:p14="http://schemas.microsoft.com/office/powerpoint/2010/main" val="1858829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2"/>
          <p:cNvSpPr txBox="1">
            <a:spLocks noGrp="1"/>
          </p:cNvSpPr>
          <p:nvPr>
            <p:ph type="sldNum" idx="12"/>
          </p:nvPr>
        </p:nvSpPr>
        <p:spPr>
          <a:xfrm>
            <a:off x="8763000" y="6629400"/>
            <a:ext cx="1905000" cy="22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38</a:t>
            </a:fld>
            <a:endParaRPr/>
          </a:p>
        </p:txBody>
      </p:sp>
      <p:sp>
        <p:nvSpPr>
          <p:cNvPr id="569" name="Google Shape;569;p32"/>
          <p:cNvSpPr txBox="1"/>
          <p:nvPr/>
        </p:nvSpPr>
        <p:spPr>
          <a:xfrm>
            <a:off x="7575650" y="449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570" name="Google Shape;570;p32"/>
          <p:cNvSpPr/>
          <p:nvPr/>
        </p:nvSpPr>
        <p:spPr>
          <a:xfrm>
            <a:off x="4936600" y="377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3 - 00</a:t>
            </a: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572" name="Google Shape;572;p32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0 - 01</a:t>
            </a:r>
            <a:endParaRPr/>
          </a:p>
        </p:txBody>
      </p:sp>
      <p:sp>
        <p:nvSpPr>
          <p:cNvPr id="573" name="Google Shape;573;p32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1 - 00</a:t>
            </a:r>
            <a:endParaRPr sz="2400"/>
          </a:p>
        </p:txBody>
      </p:sp>
      <p:cxnSp>
        <p:nvCxnSpPr>
          <p:cNvPr id="574" name="Google Shape;574;p32"/>
          <p:cNvCxnSpPr>
            <a:stCxn id="569" idx="1"/>
            <a:endCxn id="570" idx="3"/>
          </p:cNvCxnSpPr>
          <p:nvPr/>
        </p:nvCxnSpPr>
        <p:spPr>
          <a:xfrm rot="10800000">
            <a:off x="6841550" y="758675"/>
            <a:ext cx="7341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5" name="Google Shape;575;p32"/>
          <p:cNvSpPr txBox="1"/>
          <p:nvPr/>
        </p:nvSpPr>
        <p:spPr>
          <a:xfrm>
            <a:off x="7575450" y="3497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576" name="Google Shape;576;p32"/>
          <p:cNvCxnSpPr>
            <a:stCxn id="575" idx="1"/>
          </p:cNvCxnSpPr>
          <p:nvPr/>
        </p:nvCxnSpPr>
        <p:spPr>
          <a:xfrm rot="10800000">
            <a:off x="6841650" y="3806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7" name="Google Shape;577;p32"/>
          <p:cNvSpPr txBox="1"/>
          <p:nvPr/>
        </p:nvSpPr>
        <p:spPr>
          <a:xfrm>
            <a:off x="2383175" y="449225"/>
            <a:ext cx="18195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93C47D"/>
                </a:solidFill>
              </a:rPr>
              <a:t>Hit on line 3</a:t>
            </a:r>
            <a:endParaRPr sz="2400">
              <a:solidFill>
                <a:srgbClr val="93C47D"/>
              </a:solidFill>
            </a:endParaRPr>
          </a:p>
        </p:txBody>
      </p:sp>
      <p:cxnSp>
        <p:nvCxnSpPr>
          <p:cNvPr id="578" name="Google Shape;578;p32"/>
          <p:cNvCxnSpPr/>
          <p:nvPr/>
        </p:nvCxnSpPr>
        <p:spPr>
          <a:xfrm>
            <a:off x="4202800" y="758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9" name="Google Shape;579;p32"/>
          <p:cNvSpPr txBox="1"/>
          <p:nvPr/>
        </p:nvSpPr>
        <p:spPr>
          <a:xfrm>
            <a:off x="7710925" y="1648775"/>
            <a:ext cx="6009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+1</a:t>
            </a:r>
            <a:endParaRPr sz="2400"/>
          </a:p>
        </p:txBody>
      </p:sp>
      <p:sp>
        <p:nvSpPr>
          <p:cNvPr id="580" name="Google Shape;580;p32"/>
          <p:cNvSpPr/>
          <p:nvPr/>
        </p:nvSpPr>
        <p:spPr>
          <a:xfrm>
            <a:off x="6977125" y="1210775"/>
            <a:ext cx="733800" cy="14529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32"/>
          <p:cNvSpPr txBox="1"/>
          <p:nvPr/>
        </p:nvSpPr>
        <p:spPr>
          <a:xfrm>
            <a:off x="2185900" y="5453125"/>
            <a:ext cx="74064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000"/>
              <a:t>Every line with index lower than old index of line 3 is incremented</a:t>
            </a:r>
            <a:endParaRPr sz="3000" u="sng"/>
          </a:p>
        </p:txBody>
      </p:sp>
      <p:cxnSp>
        <p:nvCxnSpPr>
          <p:cNvPr id="582" name="Google Shape;582;p32"/>
          <p:cNvCxnSpPr/>
          <p:nvPr/>
        </p:nvCxnSpPr>
        <p:spPr>
          <a:xfrm rot="10800000" flipH="1">
            <a:off x="3122975" y="1987325"/>
            <a:ext cx="1654500" cy="3401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16686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3"/>
          <p:cNvSpPr txBox="1">
            <a:spLocks noGrp="1"/>
          </p:cNvSpPr>
          <p:nvPr>
            <p:ph type="sldNum" idx="12"/>
          </p:nvPr>
        </p:nvSpPr>
        <p:spPr>
          <a:xfrm>
            <a:off x="8763000" y="6629400"/>
            <a:ext cx="1905000" cy="22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39</a:t>
            </a:fld>
            <a:endParaRPr/>
          </a:p>
        </p:txBody>
      </p:sp>
      <p:sp>
        <p:nvSpPr>
          <p:cNvPr id="589" name="Google Shape;589;p33"/>
          <p:cNvSpPr txBox="1"/>
          <p:nvPr/>
        </p:nvSpPr>
        <p:spPr>
          <a:xfrm>
            <a:off x="7575650" y="449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590" name="Google Shape;590;p33"/>
          <p:cNvSpPr/>
          <p:nvPr/>
        </p:nvSpPr>
        <p:spPr>
          <a:xfrm>
            <a:off x="4936600" y="377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3 - 00</a:t>
            </a:r>
            <a:endParaRPr/>
          </a:p>
        </p:txBody>
      </p:sp>
      <p:sp>
        <p:nvSpPr>
          <p:cNvPr id="591" name="Google Shape;591;p33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592" name="Google Shape;592;p33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0 - 10</a:t>
            </a:r>
            <a:endParaRPr/>
          </a:p>
        </p:txBody>
      </p:sp>
      <p:sp>
        <p:nvSpPr>
          <p:cNvPr id="593" name="Google Shape;593;p33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1 - 01</a:t>
            </a:r>
            <a:endParaRPr sz="2400"/>
          </a:p>
        </p:txBody>
      </p:sp>
      <p:cxnSp>
        <p:nvCxnSpPr>
          <p:cNvPr id="594" name="Google Shape;594;p33"/>
          <p:cNvCxnSpPr>
            <a:stCxn id="589" idx="1"/>
            <a:endCxn id="590" idx="3"/>
          </p:cNvCxnSpPr>
          <p:nvPr/>
        </p:nvCxnSpPr>
        <p:spPr>
          <a:xfrm rot="10800000">
            <a:off x="6841550" y="758675"/>
            <a:ext cx="7341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5" name="Google Shape;595;p33"/>
          <p:cNvSpPr txBox="1"/>
          <p:nvPr/>
        </p:nvSpPr>
        <p:spPr>
          <a:xfrm>
            <a:off x="7575450" y="3497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596" name="Google Shape;596;p33"/>
          <p:cNvCxnSpPr>
            <a:stCxn id="595" idx="1"/>
          </p:cNvCxnSpPr>
          <p:nvPr/>
        </p:nvCxnSpPr>
        <p:spPr>
          <a:xfrm rot="10800000">
            <a:off x="6841650" y="3806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7" name="Google Shape;597;p33"/>
          <p:cNvSpPr txBox="1"/>
          <p:nvPr/>
        </p:nvSpPr>
        <p:spPr>
          <a:xfrm>
            <a:off x="2383175" y="449225"/>
            <a:ext cx="18195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93C47D"/>
                </a:solidFill>
              </a:rPr>
              <a:t>Hit on line 3</a:t>
            </a:r>
            <a:endParaRPr sz="2400">
              <a:solidFill>
                <a:srgbClr val="93C47D"/>
              </a:solidFill>
            </a:endParaRPr>
          </a:p>
        </p:txBody>
      </p:sp>
      <p:cxnSp>
        <p:nvCxnSpPr>
          <p:cNvPr id="598" name="Google Shape;598;p33"/>
          <p:cNvCxnSpPr/>
          <p:nvPr/>
        </p:nvCxnSpPr>
        <p:spPr>
          <a:xfrm>
            <a:off x="4202800" y="758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9" name="Google Shape;599;p33"/>
          <p:cNvSpPr txBox="1"/>
          <p:nvPr/>
        </p:nvSpPr>
        <p:spPr>
          <a:xfrm>
            <a:off x="7710925" y="1648775"/>
            <a:ext cx="6009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+1</a:t>
            </a:r>
            <a:endParaRPr sz="2400"/>
          </a:p>
        </p:txBody>
      </p:sp>
      <p:sp>
        <p:nvSpPr>
          <p:cNvPr id="600" name="Google Shape;600;p33"/>
          <p:cNvSpPr/>
          <p:nvPr/>
        </p:nvSpPr>
        <p:spPr>
          <a:xfrm>
            <a:off x="6977125" y="1210775"/>
            <a:ext cx="733800" cy="14529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1" name="Google Shape;601;p33"/>
          <p:cNvSpPr txBox="1"/>
          <p:nvPr/>
        </p:nvSpPr>
        <p:spPr>
          <a:xfrm>
            <a:off x="2185900" y="5453125"/>
            <a:ext cx="74064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000"/>
              <a:t>Every line with index lower than old index of line 3 is incremented</a:t>
            </a:r>
            <a:endParaRPr sz="3000" u="sng"/>
          </a:p>
        </p:txBody>
      </p:sp>
      <p:cxnSp>
        <p:nvCxnSpPr>
          <p:cNvPr id="602" name="Google Shape;602;p33"/>
          <p:cNvCxnSpPr/>
          <p:nvPr/>
        </p:nvCxnSpPr>
        <p:spPr>
          <a:xfrm rot="10800000" flipH="1">
            <a:off x="3122975" y="1987325"/>
            <a:ext cx="1654500" cy="3401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6894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7D691-6EFF-42EA-9E67-8DFB77AEB78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Other architecture styles</a:t>
            </a:r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Accumulator architecture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one operand (in register or memory), accumulator almost always implicitly used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Stack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zero operand: all operands implicit (on </a:t>
            </a:r>
            <a:r>
              <a:rPr lang="en-US" sz="2000" dirty="0" err="1"/>
              <a:t>TOS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Register (load </a:t>
            </a:r>
            <a:r>
              <a:rPr lang="en-US" sz="2400"/>
              <a:t>store) = RISC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three operands, all in registers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loads and stores are the only instructions accessing memory (i.e. with a memory (indirect) addressing mode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Register-Memory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two operands, one in memory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Memory-Memory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three operands, may be all in memory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b="0" i="1" dirty="0"/>
              <a:t>(there are more varieties / combinations)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6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6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6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6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6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6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DEEFA4-B807-4354-9CD1-B447E9C4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Visualised</a:t>
            </a:r>
            <a:endParaRPr lang="nl-NL"/>
          </a:p>
        </p:txBody>
      </p:sp>
      <p:sp>
        <p:nvSpPr>
          <p:cNvPr id="624" name="Google Shape;624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40</a:t>
            </a:fld>
            <a:endParaRPr/>
          </a:p>
        </p:txBody>
      </p:sp>
      <p:sp>
        <p:nvSpPr>
          <p:cNvPr id="625" name="Google Shape;625;p35"/>
          <p:cNvSpPr txBox="1"/>
          <p:nvPr/>
        </p:nvSpPr>
        <p:spPr>
          <a:xfrm>
            <a:off x="7575650" y="1211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626" name="Google Shape;626;p35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3 - 00</a:t>
            </a:r>
            <a:endParaRPr/>
          </a:p>
        </p:txBody>
      </p:sp>
      <p:sp>
        <p:nvSpPr>
          <p:cNvPr id="627" name="Google Shape;627;p35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628" name="Google Shape;628;p35"/>
          <p:cNvSpPr/>
          <p:nvPr/>
        </p:nvSpPr>
        <p:spPr>
          <a:xfrm>
            <a:off x="4936600" y="2663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0 - 10</a:t>
            </a:r>
            <a:endParaRPr/>
          </a:p>
        </p:txBody>
      </p:sp>
      <p:sp>
        <p:nvSpPr>
          <p:cNvPr id="629" name="Google Shape;629;p35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1 - 01</a:t>
            </a:r>
            <a:endParaRPr sz="2400"/>
          </a:p>
        </p:txBody>
      </p:sp>
      <p:cxnSp>
        <p:nvCxnSpPr>
          <p:cNvPr id="630" name="Google Shape;630;p35"/>
          <p:cNvCxnSpPr>
            <a:stCxn id="625" idx="1"/>
            <a:endCxn id="626" idx="3"/>
          </p:cNvCxnSpPr>
          <p:nvPr/>
        </p:nvCxnSpPr>
        <p:spPr>
          <a:xfrm rot="10800000">
            <a:off x="6841550" y="1520675"/>
            <a:ext cx="7341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1" name="Google Shape;631;p35"/>
          <p:cNvSpPr txBox="1"/>
          <p:nvPr/>
        </p:nvSpPr>
        <p:spPr>
          <a:xfrm>
            <a:off x="7575450" y="3497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632" name="Google Shape;632;p35"/>
          <p:cNvCxnSpPr>
            <a:stCxn id="631" idx="1"/>
          </p:cNvCxnSpPr>
          <p:nvPr/>
        </p:nvCxnSpPr>
        <p:spPr>
          <a:xfrm rot="10800000">
            <a:off x="6841650" y="3806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3" name="Google Shape;633;p35"/>
          <p:cNvSpPr txBox="1"/>
          <p:nvPr/>
        </p:nvSpPr>
        <p:spPr>
          <a:xfrm>
            <a:off x="2185900" y="5453125"/>
            <a:ext cx="74064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000"/>
              <a:t>All indexes are up to date</a:t>
            </a:r>
            <a:endParaRPr sz="3000" u="sng"/>
          </a:p>
        </p:txBody>
      </p:sp>
    </p:spTree>
    <p:extLst>
      <p:ext uri="{BB962C8B-B14F-4D97-AF65-F5344CB8AC3E}">
        <p14:creationId xmlns:p14="http://schemas.microsoft.com/office/powerpoint/2010/main" val="1687744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LRU Index Update Hardware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9" name="Google Shape;639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41</a:t>
            </a:fld>
            <a:endParaRPr/>
          </a:p>
        </p:txBody>
      </p:sp>
      <p:sp>
        <p:nvSpPr>
          <p:cNvPr id="640" name="Google Shape;640;p36"/>
          <p:cNvSpPr txBox="1"/>
          <p:nvPr/>
        </p:nvSpPr>
        <p:spPr>
          <a:xfrm>
            <a:off x="7575650" y="1211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3 - 00</a:t>
            </a:r>
            <a:endParaRPr/>
          </a:p>
        </p:txBody>
      </p:sp>
      <p:sp>
        <p:nvSpPr>
          <p:cNvPr id="642" name="Google Shape;642;p36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643" name="Google Shape;643;p36"/>
          <p:cNvSpPr/>
          <p:nvPr/>
        </p:nvSpPr>
        <p:spPr>
          <a:xfrm>
            <a:off x="4936600" y="2663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0 - 10</a:t>
            </a:r>
            <a:endParaRPr/>
          </a:p>
        </p:txBody>
      </p:sp>
      <p:sp>
        <p:nvSpPr>
          <p:cNvPr id="644" name="Google Shape;644;p36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1 - 01</a:t>
            </a:r>
            <a:endParaRPr sz="2400"/>
          </a:p>
        </p:txBody>
      </p:sp>
      <p:cxnSp>
        <p:nvCxnSpPr>
          <p:cNvPr id="645" name="Google Shape;645;p36"/>
          <p:cNvCxnSpPr>
            <a:stCxn id="640" idx="1"/>
            <a:endCxn id="641" idx="3"/>
          </p:cNvCxnSpPr>
          <p:nvPr/>
        </p:nvCxnSpPr>
        <p:spPr>
          <a:xfrm rot="10800000">
            <a:off x="6841550" y="1520675"/>
            <a:ext cx="7341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6" name="Google Shape;646;p36"/>
          <p:cNvSpPr txBox="1"/>
          <p:nvPr/>
        </p:nvSpPr>
        <p:spPr>
          <a:xfrm>
            <a:off x="7575450" y="3497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647" name="Google Shape;647;p36"/>
          <p:cNvCxnSpPr>
            <a:stCxn id="646" idx="1"/>
          </p:cNvCxnSpPr>
          <p:nvPr/>
        </p:nvCxnSpPr>
        <p:spPr>
          <a:xfrm rot="10800000">
            <a:off x="6841650" y="3806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9" name="Google Shape;649;p36"/>
          <p:cNvSpPr txBox="1"/>
          <p:nvPr/>
        </p:nvSpPr>
        <p:spPr>
          <a:xfrm>
            <a:off x="2122200" y="4408925"/>
            <a:ext cx="8201100" cy="19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index = hit ? 00 :  ( index&lt;hit_index) ? index+1 : index 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4337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LRU Index Update Hardware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" name="Google Shape;655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42</a:t>
            </a:fld>
            <a:endParaRPr/>
          </a:p>
        </p:txBody>
      </p:sp>
      <p:sp>
        <p:nvSpPr>
          <p:cNvPr id="656" name="Google Shape;656;p37"/>
          <p:cNvSpPr txBox="1"/>
          <p:nvPr/>
        </p:nvSpPr>
        <p:spPr>
          <a:xfrm>
            <a:off x="7575650" y="1211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657" name="Google Shape;657;p37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3 - 00</a:t>
            </a:r>
            <a:endParaRPr/>
          </a:p>
        </p:txBody>
      </p:sp>
      <p:sp>
        <p:nvSpPr>
          <p:cNvPr id="658" name="Google Shape;658;p37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659" name="Google Shape;659;p37"/>
          <p:cNvSpPr/>
          <p:nvPr/>
        </p:nvSpPr>
        <p:spPr>
          <a:xfrm>
            <a:off x="4936600" y="2663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0 - 10</a:t>
            </a:r>
            <a:endParaRPr/>
          </a:p>
        </p:txBody>
      </p:sp>
      <p:sp>
        <p:nvSpPr>
          <p:cNvPr id="660" name="Google Shape;660;p37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1 - 01</a:t>
            </a:r>
            <a:endParaRPr sz="2400"/>
          </a:p>
        </p:txBody>
      </p:sp>
      <p:cxnSp>
        <p:nvCxnSpPr>
          <p:cNvPr id="661" name="Google Shape;661;p37"/>
          <p:cNvCxnSpPr>
            <a:stCxn id="656" idx="1"/>
            <a:endCxn id="657" idx="3"/>
          </p:cNvCxnSpPr>
          <p:nvPr/>
        </p:nvCxnSpPr>
        <p:spPr>
          <a:xfrm rot="10800000">
            <a:off x="6841550" y="1520675"/>
            <a:ext cx="7341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2" name="Google Shape;662;p37"/>
          <p:cNvSpPr txBox="1"/>
          <p:nvPr/>
        </p:nvSpPr>
        <p:spPr>
          <a:xfrm>
            <a:off x="7575450" y="3497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663" name="Google Shape;663;p37"/>
          <p:cNvCxnSpPr>
            <a:stCxn id="662" idx="1"/>
          </p:cNvCxnSpPr>
          <p:nvPr/>
        </p:nvCxnSpPr>
        <p:spPr>
          <a:xfrm rot="10800000">
            <a:off x="6841650" y="3806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5" name="Google Shape;665;p37"/>
          <p:cNvSpPr txBox="1"/>
          <p:nvPr/>
        </p:nvSpPr>
        <p:spPr>
          <a:xfrm>
            <a:off x="2122200" y="4408925"/>
            <a:ext cx="8201100" cy="19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index = hit ? 00 :  ( index&lt;hit_index) ? index+1 : index  </a:t>
            </a:r>
            <a:endParaRPr sz="2400"/>
          </a:p>
        </p:txBody>
      </p:sp>
      <p:cxnSp>
        <p:nvCxnSpPr>
          <p:cNvPr id="666" name="Google Shape;666;p37"/>
          <p:cNvCxnSpPr/>
          <p:nvPr/>
        </p:nvCxnSpPr>
        <p:spPr>
          <a:xfrm rot="10800000">
            <a:off x="3797675" y="4898825"/>
            <a:ext cx="0" cy="61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7" name="Google Shape;667;p37"/>
          <p:cNvCxnSpPr>
            <a:stCxn id="668" idx="0"/>
          </p:cNvCxnSpPr>
          <p:nvPr/>
        </p:nvCxnSpPr>
        <p:spPr>
          <a:xfrm rot="10800000" flipH="1">
            <a:off x="5121437" y="4861600"/>
            <a:ext cx="497100" cy="72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9" name="Google Shape;669;p37"/>
          <p:cNvCxnSpPr/>
          <p:nvPr/>
        </p:nvCxnSpPr>
        <p:spPr>
          <a:xfrm rot="10800000">
            <a:off x="6407600" y="4898825"/>
            <a:ext cx="0" cy="61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0" name="Google Shape;670;p37"/>
          <p:cNvCxnSpPr/>
          <p:nvPr/>
        </p:nvCxnSpPr>
        <p:spPr>
          <a:xfrm rot="10800000">
            <a:off x="7208550" y="4898825"/>
            <a:ext cx="0" cy="61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1" name="Google Shape;671;p37"/>
          <p:cNvCxnSpPr/>
          <p:nvPr/>
        </p:nvCxnSpPr>
        <p:spPr>
          <a:xfrm rot="10800000">
            <a:off x="8220500" y="4861850"/>
            <a:ext cx="0" cy="61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2" name="Google Shape;672;p37"/>
          <p:cNvSpPr txBox="1"/>
          <p:nvPr/>
        </p:nvSpPr>
        <p:spPr>
          <a:xfrm>
            <a:off x="3401225" y="5582500"/>
            <a:ext cx="7929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Mux</a:t>
            </a:r>
            <a:endParaRPr sz="2400"/>
          </a:p>
        </p:txBody>
      </p:sp>
      <p:sp>
        <p:nvSpPr>
          <p:cNvPr id="668" name="Google Shape;668;p37"/>
          <p:cNvSpPr txBox="1"/>
          <p:nvPr/>
        </p:nvSpPr>
        <p:spPr>
          <a:xfrm>
            <a:off x="4253237" y="5582500"/>
            <a:ext cx="17364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Sub+Comp</a:t>
            </a:r>
            <a:endParaRPr sz="2400"/>
          </a:p>
        </p:txBody>
      </p:sp>
      <p:sp>
        <p:nvSpPr>
          <p:cNvPr id="673" name="Google Shape;673;p37"/>
          <p:cNvSpPr txBox="1"/>
          <p:nvPr/>
        </p:nvSpPr>
        <p:spPr>
          <a:xfrm>
            <a:off x="6812150" y="5582500"/>
            <a:ext cx="7929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Mux</a:t>
            </a:r>
            <a:endParaRPr sz="2400"/>
          </a:p>
        </p:txBody>
      </p:sp>
      <p:sp>
        <p:nvSpPr>
          <p:cNvPr id="674" name="Google Shape;674;p37"/>
          <p:cNvSpPr txBox="1"/>
          <p:nvPr/>
        </p:nvSpPr>
        <p:spPr>
          <a:xfrm>
            <a:off x="7824050" y="5582500"/>
            <a:ext cx="7929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Incr.</a:t>
            </a:r>
            <a:endParaRPr sz="2400"/>
          </a:p>
        </p:txBody>
      </p:sp>
      <p:sp>
        <p:nvSpPr>
          <p:cNvPr id="675" name="Google Shape;675;p37"/>
          <p:cNvSpPr txBox="1"/>
          <p:nvPr/>
        </p:nvSpPr>
        <p:spPr>
          <a:xfrm>
            <a:off x="6048750" y="5582500"/>
            <a:ext cx="7929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Mux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59045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LRU Index Update Hardware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1" name="Google Shape;68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43</a:t>
            </a:fld>
            <a:endParaRPr/>
          </a:p>
        </p:txBody>
      </p:sp>
      <p:sp>
        <p:nvSpPr>
          <p:cNvPr id="682" name="Google Shape;682;p38"/>
          <p:cNvSpPr txBox="1"/>
          <p:nvPr/>
        </p:nvSpPr>
        <p:spPr>
          <a:xfrm>
            <a:off x="7575650" y="1211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3C78D8"/>
                </a:solidFill>
              </a:rPr>
              <a:t>Most Recently Used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683" name="Google Shape;683;p38"/>
          <p:cNvSpPr/>
          <p:nvPr/>
        </p:nvSpPr>
        <p:spPr>
          <a:xfrm>
            <a:off x="4936600" y="1139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3 - 00</a:t>
            </a:r>
            <a:endParaRPr/>
          </a:p>
        </p:txBody>
      </p:sp>
      <p:sp>
        <p:nvSpPr>
          <p:cNvPr id="684" name="Google Shape;684;p38"/>
          <p:cNvSpPr/>
          <p:nvPr/>
        </p:nvSpPr>
        <p:spPr>
          <a:xfrm>
            <a:off x="4936600" y="3425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2 - 11</a:t>
            </a:r>
            <a:endParaRPr/>
          </a:p>
        </p:txBody>
      </p:sp>
      <p:sp>
        <p:nvSpPr>
          <p:cNvPr id="685" name="Google Shape;685;p38"/>
          <p:cNvSpPr/>
          <p:nvPr/>
        </p:nvSpPr>
        <p:spPr>
          <a:xfrm>
            <a:off x="4936600" y="2663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</a:rPr>
              <a:t>Line 0 - 10</a:t>
            </a:r>
            <a:endParaRPr/>
          </a:p>
        </p:txBody>
      </p:sp>
      <p:sp>
        <p:nvSpPr>
          <p:cNvPr id="686" name="Google Shape;686;p38"/>
          <p:cNvSpPr/>
          <p:nvPr/>
        </p:nvSpPr>
        <p:spPr>
          <a:xfrm>
            <a:off x="4936600" y="1901675"/>
            <a:ext cx="1905000" cy="7620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/>
              <a:t>Line 1 - 01</a:t>
            </a:r>
            <a:endParaRPr sz="2400"/>
          </a:p>
        </p:txBody>
      </p:sp>
      <p:cxnSp>
        <p:nvCxnSpPr>
          <p:cNvPr id="687" name="Google Shape;687;p38"/>
          <p:cNvCxnSpPr>
            <a:stCxn id="682" idx="1"/>
            <a:endCxn id="683" idx="3"/>
          </p:cNvCxnSpPr>
          <p:nvPr/>
        </p:nvCxnSpPr>
        <p:spPr>
          <a:xfrm rot="10800000">
            <a:off x="6841550" y="1520675"/>
            <a:ext cx="734100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8" name="Google Shape;688;p38"/>
          <p:cNvSpPr txBox="1"/>
          <p:nvPr/>
        </p:nvSpPr>
        <p:spPr>
          <a:xfrm>
            <a:off x="7575450" y="3497225"/>
            <a:ext cx="3530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E06666"/>
                </a:solidFill>
              </a:rPr>
              <a:t>Least Recently Used</a:t>
            </a:r>
            <a:endParaRPr sz="2400">
              <a:solidFill>
                <a:srgbClr val="E06666"/>
              </a:solidFill>
            </a:endParaRPr>
          </a:p>
        </p:txBody>
      </p:sp>
      <p:cxnSp>
        <p:nvCxnSpPr>
          <p:cNvPr id="689" name="Google Shape;689;p38"/>
          <p:cNvCxnSpPr>
            <a:stCxn id="688" idx="1"/>
          </p:cNvCxnSpPr>
          <p:nvPr/>
        </p:nvCxnSpPr>
        <p:spPr>
          <a:xfrm rot="10800000">
            <a:off x="6841650" y="3806675"/>
            <a:ext cx="733800" cy="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1" name="Google Shape;691;p38"/>
          <p:cNvSpPr txBox="1"/>
          <p:nvPr/>
        </p:nvSpPr>
        <p:spPr>
          <a:xfrm>
            <a:off x="2122200" y="4408925"/>
            <a:ext cx="8201100" cy="19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index = hit ? 00 :  ( index&lt;hit_index) ? index+1 : index  </a:t>
            </a:r>
            <a:endParaRPr sz="2400"/>
          </a:p>
        </p:txBody>
      </p:sp>
      <p:cxnSp>
        <p:nvCxnSpPr>
          <p:cNvPr id="692" name="Google Shape;692;p38"/>
          <p:cNvCxnSpPr/>
          <p:nvPr/>
        </p:nvCxnSpPr>
        <p:spPr>
          <a:xfrm rot="10800000">
            <a:off x="3797675" y="4898825"/>
            <a:ext cx="0" cy="61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3" name="Google Shape;693;p38"/>
          <p:cNvCxnSpPr>
            <a:stCxn id="694" idx="0"/>
          </p:cNvCxnSpPr>
          <p:nvPr/>
        </p:nvCxnSpPr>
        <p:spPr>
          <a:xfrm rot="10800000" flipH="1">
            <a:off x="5121437" y="4861600"/>
            <a:ext cx="497100" cy="72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5" name="Google Shape;695;p38"/>
          <p:cNvCxnSpPr/>
          <p:nvPr/>
        </p:nvCxnSpPr>
        <p:spPr>
          <a:xfrm rot="10800000">
            <a:off x="6407600" y="4898825"/>
            <a:ext cx="0" cy="61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6" name="Google Shape;696;p38"/>
          <p:cNvCxnSpPr/>
          <p:nvPr/>
        </p:nvCxnSpPr>
        <p:spPr>
          <a:xfrm rot="10800000">
            <a:off x="7208550" y="4898825"/>
            <a:ext cx="0" cy="61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7" name="Google Shape;697;p38"/>
          <p:cNvCxnSpPr/>
          <p:nvPr/>
        </p:nvCxnSpPr>
        <p:spPr>
          <a:xfrm rot="10800000">
            <a:off x="8220500" y="4861850"/>
            <a:ext cx="0" cy="61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8" name="Google Shape;698;p38"/>
          <p:cNvSpPr txBox="1"/>
          <p:nvPr/>
        </p:nvSpPr>
        <p:spPr>
          <a:xfrm>
            <a:off x="3401225" y="5582500"/>
            <a:ext cx="7929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Mux</a:t>
            </a:r>
            <a:endParaRPr sz="2400"/>
          </a:p>
        </p:txBody>
      </p:sp>
      <p:sp>
        <p:nvSpPr>
          <p:cNvPr id="694" name="Google Shape;694;p38"/>
          <p:cNvSpPr txBox="1"/>
          <p:nvPr/>
        </p:nvSpPr>
        <p:spPr>
          <a:xfrm>
            <a:off x="4253237" y="5582500"/>
            <a:ext cx="17364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Sub+Comp</a:t>
            </a:r>
            <a:endParaRPr sz="2400"/>
          </a:p>
        </p:txBody>
      </p:sp>
      <p:sp>
        <p:nvSpPr>
          <p:cNvPr id="699" name="Google Shape;699;p38"/>
          <p:cNvSpPr txBox="1"/>
          <p:nvPr/>
        </p:nvSpPr>
        <p:spPr>
          <a:xfrm>
            <a:off x="6812150" y="5582500"/>
            <a:ext cx="7929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Mux</a:t>
            </a:r>
            <a:endParaRPr sz="2400"/>
          </a:p>
        </p:txBody>
      </p:sp>
      <p:sp>
        <p:nvSpPr>
          <p:cNvPr id="700" name="Google Shape;700;p38"/>
          <p:cNvSpPr txBox="1"/>
          <p:nvPr/>
        </p:nvSpPr>
        <p:spPr>
          <a:xfrm>
            <a:off x="7824050" y="5582500"/>
            <a:ext cx="7929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Incr.</a:t>
            </a:r>
            <a:endParaRPr sz="2400"/>
          </a:p>
        </p:txBody>
      </p:sp>
      <p:sp>
        <p:nvSpPr>
          <p:cNvPr id="701" name="Google Shape;701;p38"/>
          <p:cNvSpPr txBox="1"/>
          <p:nvPr/>
        </p:nvSpPr>
        <p:spPr>
          <a:xfrm>
            <a:off x="6048750" y="5582500"/>
            <a:ext cx="7929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Mux</a:t>
            </a:r>
            <a:endParaRPr sz="2400"/>
          </a:p>
        </p:txBody>
      </p:sp>
      <p:sp>
        <p:nvSpPr>
          <p:cNvPr id="702" name="Google Shape;702;p38"/>
          <p:cNvSpPr txBox="1"/>
          <p:nvPr/>
        </p:nvSpPr>
        <p:spPr>
          <a:xfrm>
            <a:off x="2827200" y="6164800"/>
            <a:ext cx="68580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CC0000"/>
                </a:solidFill>
              </a:rPr>
              <a:t>For each way!!</a:t>
            </a:r>
            <a:endParaRPr sz="30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6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Multilevel Caches</a:t>
            </a:r>
            <a:endParaRPr lang="en-AU"/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Primary, level-1 cache attached to CPU</a:t>
            </a:r>
          </a:p>
          <a:p>
            <a:pPr lvl="1" eaLnBrk="1" hangingPunct="1"/>
            <a:r>
              <a:rPr lang="en-US" sz="2400" dirty="0"/>
              <a:t>Small, but fast</a:t>
            </a:r>
          </a:p>
          <a:p>
            <a:pPr eaLnBrk="1" hangingPunct="1"/>
            <a:r>
              <a:rPr lang="en-US" sz="2800" dirty="0"/>
              <a:t>Level-2 cache services misses from primary cache</a:t>
            </a:r>
          </a:p>
          <a:p>
            <a:pPr lvl="1" eaLnBrk="1" hangingPunct="1"/>
            <a:r>
              <a:rPr lang="en-US" sz="2400" dirty="0"/>
              <a:t>Larger, slower, but still faster than main memory</a:t>
            </a:r>
          </a:p>
          <a:p>
            <a:pPr eaLnBrk="1" hangingPunct="1"/>
            <a:r>
              <a:rPr lang="en-US" sz="2800" dirty="0"/>
              <a:t>Some high-end systems include L-3 cache</a:t>
            </a:r>
            <a:endParaRPr lang="en-AU" sz="2800" dirty="0"/>
          </a:p>
          <a:p>
            <a:pPr eaLnBrk="1" hangingPunct="1"/>
            <a:r>
              <a:rPr lang="en-US" sz="2800" dirty="0"/>
              <a:t>In that case, main memory services L-3 cache misses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991545" y="4259064"/>
            <a:ext cx="7915807" cy="2367546"/>
            <a:chOff x="467544" y="4005064"/>
            <a:chExt cx="7915807" cy="236754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67544" y="4739075"/>
              <a:ext cx="816767" cy="1061438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CPU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835697" y="4941168"/>
              <a:ext cx="648072" cy="734011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/>
                <a:t>L1 $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059832" y="4509120"/>
              <a:ext cx="792088" cy="1469821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/>
                <a:t>L2 $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098561" y="4005064"/>
              <a:ext cx="2284790" cy="2367546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Main Memory</a:t>
              </a:r>
            </a:p>
          </p:txBody>
        </p:sp>
        <p:cxnSp>
          <p:nvCxnSpPr>
            <p:cNvPr id="13" name="Straight Connector 29"/>
            <p:cNvCxnSpPr>
              <a:cxnSpLocks noChangeShapeType="1"/>
            </p:cNvCxnSpPr>
            <p:nvPr/>
          </p:nvCxnSpPr>
          <p:spPr bwMode="auto">
            <a:xfrm>
              <a:off x="2483768" y="5301208"/>
              <a:ext cx="55989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31"/>
            <p:cNvCxnSpPr>
              <a:cxnSpLocks noChangeShapeType="1"/>
            </p:cNvCxnSpPr>
            <p:nvPr/>
          </p:nvCxnSpPr>
          <p:spPr bwMode="auto">
            <a:xfrm>
              <a:off x="3851920" y="5301208"/>
              <a:ext cx="576064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Straight Connector 29"/>
            <p:cNvCxnSpPr>
              <a:cxnSpLocks noChangeShapeType="1"/>
              <a:endCxn id="7" idx="1"/>
            </p:cNvCxnSpPr>
            <p:nvPr/>
          </p:nvCxnSpPr>
          <p:spPr bwMode="auto">
            <a:xfrm>
              <a:off x="1259632" y="5301208"/>
              <a:ext cx="576065" cy="696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4427984" y="4221088"/>
              <a:ext cx="1080120" cy="1948032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/>
                <a:t>  L3 $</a:t>
              </a:r>
            </a:p>
          </p:txBody>
        </p:sp>
        <p:cxnSp>
          <p:nvCxnSpPr>
            <p:cNvPr id="26" name="Straight Connector 31"/>
            <p:cNvCxnSpPr>
              <a:cxnSpLocks noChangeShapeType="1"/>
            </p:cNvCxnSpPr>
            <p:nvPr/>
          </p:nvCxnSpPr>
          <p:spPr bwMode="auto">
            <a:xfrm>
              <a:off x="5508104" y="5301208"/>
              <a:ext cx="576064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6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65033" y="3716938"/>
            <a:ext cx="7128792" cy="1461815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65033" y="1052736"/>
            <a:ext cx="7128792" cy="1715864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72534" y="1073150"/>
            <a:ext cx="11556113" cy="54038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T</a:t>
            </a:r>
            <a:r>
              <a:rPr lang="en-US" sz="2400" baseline="-25000" dirty="0" err="1">
                <a:solidFill>
                  <a:schemeClr val="accent2"/>
                </a:solidFill>
              </a:rPr>
              <a:t>exec</a:t>
            </a:r>
            <a:r>
              <a:rPr lang="en-US" sz="2400" dirty="0">
                <a:solidFill>
                  <a:schemeClr val="accent2"/>
                </a:solidFill>
              </a:rPr>
              <a:t> = </a:t>
            </a:r>
            <a:r>
              <a:rPr lang="en-US" sz="2400" dirty="0" err="1">
                <a:solidFill>
                  <a:schemeClr val="accent2"/>
                </a:solidFill>
              </a:rPr>
              <a:t>N</a:t>
            </a:r>
            <a:r>
              <a:rPr lang="en-US" sz="2400" baseline="-25000" dirty="0" err="1">
                <a:solidFill>
                  <a:schemeClr val="accent2"/>
                </a:solidFill>
              </a:rPr>
              <a:t>cycles</a:t>
            </a:r>
            <a:r>
              <a:rPr lang="en-US" sz="2400" dirty="0">
                <a:solidFill>
                  <a:schemeClr val="accent2"/>
                </a:solidFill>
              </a:rPr>
              <a:t> • </a:t>
            </a:r>
            <a:r>
              <a:rPr lang="en-US" sz="2400" dirty="0" err="1">
                <a:solidFill>
                  <a:schemeClr val="accent2"/>
                </a:solidFill>
              </a:rPr>
              <a:t>T</a:t>
            </a:r>
            <a:r>
              <a:rPr lang="en-US" sz="2400" baseline="-25000" dirty="0" err="1">
                <a:solidFill>
                  <a:schemeClr val="accent2"/>
                </a:solidFill>
              </a:rPr>
              <a:t>cycle</a:t>
            </a:r>
            <a:r>
              <a:rPr lang="en-US" sz="2400" baseline="-25000" dirty="0">
                <a:solidFill>
                  <a:schemeClr val="accent2"/>
                </a:solidFill>
              </a:rPr>
              <a:t>  </a:t>
            </a:r>
            <a:r>
              <a:rPr lang="en-US" sz="2400" dirty="0">
                <a:solidFill>
                  <a:schemeClr val="accent2"/>
                </a:solidFill>
              </a:rPr>
              <a:t>=</a:t>
            </a:r>
            <a:r>
              <a:rPr lang="en-US" sz="2400" baseline="-25000" dirty="0">
                <a:solidFill>
                  <a:schemeClr val="accent2"/>
                </a:solidFill>
              </a:rPr>
              <a:t>  </a:t>
            </a:r>
            <a:r>
              <a:rPr lang="en-US" sz="2400" dirty="0" err="1">
                <a:solidFill>
                  <a:schemeClr val="accent2"/>
                </a:solidFill>
              </a:rPr>
              <a:t>N</a:t>
            </a:r>
            <a:r>
              <a:rPr lang="en-US" sz="2400" baseline="-25000" dirty="0" err="1">
                <a:solidFill>
                  <a:schemeClr val="accent2"/>
                </a:solidFill>
              </a:rPr>
              <a:t>inst</a:t>
            </a:r>
            <a:r>
              <a:rPr lang="en-US" sz="2400" dirty="0">
                <a:solidFill>
                  <a:schemeClr val="accent2"/>
                </a:solidFill>
              </a:rPr>
              <a:t>• CPI • </a:t>
            </a:r>
            <a:r>
              <a:rPr lang="en-US" sz="2400" dirty="0" err="1">
                <a:solidFill>
                  <a:schemeClr val="accent2"/>
                </a:solidFill>
              </a:rPr>
              <a:t>T</a:t>
            </a:r>
            <a:r>
              <a:rPr lang="en-US" sz="2400" baseline="-25000" dirty="0" err="1">
                <a:solidFill>
                  <a:schemeClr val="accent2"/>
                </a:solidFill>
              </a:rPr>
              <a:t>cycle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800" dirty="0"/>
              <a:t>with</a:t>
            </a:r>
          </a:p>
          <a:p>
            <a:pPr>
              <a:buFont typeface="Monotype Sorts" pitchFamily="2" charset="2"/>
              <a:buNone/>
            </a:pPr>
            <a:r>
              <a:rPr lang="en-US" sz="2800" dirty="0"/>
              <a:t>CPI 	 = </a:t>
            </a:r>
            <a:r>
              <a:rPr lang="en-US" sz="2800" dirty="0" err="1"/>
              <a:t>CPI</a:t>
            </a:r>
            <a:r>
              <a:rPr lang="en-US" sz="2800" baseline="-25000" dirty="0" err="1"/>
              <a:t>ideal</a:t>
            </a:r>
            <a:r>
              <a:rPr lang="en-US" sz="2800" dirty="0"/>
              <a:t> + </a:t>
            </a:r>
            <a:r>
              <a:rPr lang="en-US" sz="2800" dirty="0" err="1"/>
              <a:t>CPI</a:t>
            </a:r>
            <a:r>
              <a:rPr lang="en-US" sz="2800" baseline="-25000" dirty="0" err="1"/>
              <a:t>stall</a:t>
            </a:r>
            <a:endParaRPr lang="en-US" sz="2800" dirty="0"/>
          </a:p>
          <a:p>
            <a:pPr>
              <a:buFont typeface="Monotype Sorts" pitchFamily="2" charset="2"/>
              <a:buNone/>
            </a:pPr>
            <a:r>
              <a:rPr lang="en-US" sz="2800" dirty="0" err="1">
                <a:solidFill>
                  <a:srgbClr val="FF0000"/>
                </a:solidFill>
              </a:rPr>
              <a:t>CPI</a:t>
            </a:r>
            <a:r>
              <a:rPr lang="en-US" sz="2800" baseline="-25000" dirty="0" err="1">
                <a:solidFill>
                  <a:srgbClr val="FF0000"/>
                </a:solidFill>
              </a:rPr>
              <a:t>stall</a:t>
            </a:r>
            <a:r>
              <a:rPr lang="en-US" sz="2800" dirty="0">
                <a:solidFill>
                  <a:srgbClr val="FF0000"/>
                </a:solidFill>
              </a:rPr>
              <a:t> = %reads • </a:t>
            </a:r>
            <a:r>
              <a:rPr lang="en-US" sz="2800" dirty="0" err="1">
                <a:solidFill>
                  <a:srgbClr val="FF0000"/>
                </a:solidFill>
              </a:rPr>
              <a:t>missrate</a:t>
            </a:r>
            <a:r>
              <a:rPr lang="en-US" sz="2800" baseline="-25000" dirty="0" err="1">
                <a:solidFill>
                  <a:srgbClr val="FF0000"/>
                </a:solidFill>
              </a:rPr>
              <a:t>read</a:t>
            </a:r>
            <a:r>
              <a:rPr lang="en-US" sz="2800" dirty="0">
                <a:solidFill>
                  <a:srgbClr val="FF0000"/>
                </a:solidFill>
              </a:rPr>
              <a:t> • </a:t>
            </a:r>
            <a:r>
              <a:rPr lang="en-US" sz="2800" dirty="0" err="1">
                <a:solidFill>
                  <a:srgbClr val="FF0000"/>
                </a:solidFill>
              </a:rPr>
              <a:t>misspenalty</a:t>
            </a:r>
            <a:r>
              <a:rPr lang="en-US" sz="2800" baseline="-25000" dirty="0" err="1">
                <a:solidFill>
                  <a:srgbClr val="FF0000"/>
                </a:solidFill>
              </a:rPr>
              <a:t>read</a:t>
            </a:r>
            <a:r>
              <a:rPr lang="en-US" sz="2800" baseline="-250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+</a:t>
            </a:r>
          </a:p>
          <a:p>
            <a:pPr>
              <a:buFont typeface="Monotype Sorts" pitchFamily="2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		    %writes • </a:t>
            </a:r>
            <a:r>
              <a:rPr lang="en-US" sz="2800" dirty="0" err="1">
                <a:solidFill>
                  <a:srgbClr val="FF0000"/>
                </a:solidFill>
              </a:rPr>
              <a:t>missrate</a:t>
            </a:r>
            <a:r>
              <a:rPr lang="en-US" sz="2800" baseline="-25000" dirty="0" err="1">
                <a:solidFill>
                  <a:srgbClr val="FF0000"/>
                </a:solidFill>
              </a:rPr>
              <a:t>write</a:t>
            </a:r>
            <a:r>
              <a:rPr lang="en-US" sz="2800" dirty="0">
                <a:solidFill>
                  <a:srgbClr val="FF0000"/>
                </a:solidFill>
              </a:rPr>
              <a:t> • </a:t>
            </a:r>
            <a:r>
              <a:rPr lang="en-US" sz="2800" dirty="0" err="1">
                <a:solidFill>
                  <a:srgbClr val="FF0000"/>
                </a:solidFill>
              </a:rPr>
              <a:t>misspenalty</a:t>
            </a:r>
            <a:r>
              <a:rPr lang="en-US" sz="2800" baseline="-25000" dirty="0" err="1">
                <a:solidFill>
                  <a:srgbClr val="FF0000"/>
                </a:solidFill>
              </a:rPr>
              <a:t>write</a:t>
            </a:r>
            <a:endParaRPr lang="en-US" sz="2800" dirty="0"/>
          </a:p>
          <a:p>
            <a:pPr>
              <a:buFont typeface="Monotype Sorts" pitchFamily="2" charset="2"/>
              <a:buNone/>
            </a:pPr>
            <a:r>
              <a:rPr lang="en-US" sz="2800" dirty="0"/>
              <a:t>or:</a:t>
            </a:r>
          </a:p>
          <a:p>
            <a:pPr>
              <a:buFont typeface="Monotype Sorts" pitchFamily="2" charset="2"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T</a:t>
            </a:r>
            <a:r>
              <a:rPr lang="en-US" sz="2400" baseline="-25000" dirty="0" err="1">
                <a:solidFill>
                  <a:schemeClr val="accent2"/>
                </a:solidFill>
              </a:rPr>
              <a:t>exec</a:t>
            </a:r>
            <a:r>
              <a:rPr lang="en-US" sz="2400" dirty="0">
                <a:solidFill>
                  <a:schemeClr val="accent2"/>
                </a:solidFill>
              </a:rPr>
              <a:t> = (</a:t>
            </a:r>
            <a:r>
              <a:rPr lang="en-US" sz="2400" dirty="0" err="1">
                <a:solidFill>
                  <a:schemeClr val="accent2"/>
                </a:solidFill>
              </a:rPr>
              <a:t>N</a:t>
            </a:r>
            <a:r>
              <a:rPr lang="en-US" sz="2400" baseline="-25000" dirty="0" err="1">
                <a:solidFill>
                  <a:schemeClr val="accent2"/>
                </a:solidFill>
              </a:rPr>
              <a:t>normal</a:t>
            </a:r>
            <a:r>
              <a:rPr lang="en-US" sz="2400" baseline="-25000" dirty="0">
                <a:solidFill>
                  <a:schemeClr val="accent2"/>
                </a:solidFill>
              </a:rPr>
              <a:t>-cycles </a:t>
            </a:r>
            <a:r>
              <a:rPr lang="en-US" sz="2400" dirty="0">
                <a:solidFill>
                  <a:schemeClr val="accent2"/>
                </a:solidFill>
              </a:rPr>
              <a:t> + </a:t>
            </a:r>
            <a:r>
              <a:rPr lang="en-US" sz="2400" dirty="0" err="1">
                <a:solidFill>
                  <a:schemeClr val="accent2"/>
                </a:solidFill>
              </a:rPr>
              <a:t>N</a:t>
            </a:r>
            <a:r>
              <a:rPr lang="en-US" sz="2400" baseline="-25000" dirty="0" err="1">
                <a:solidFill>
                  <a:schemeClr val="accent2"/>
                </a:solidFill>
              </a:rPr>
              <a:t>stall</a:t>
            </a:r>
            <a:r>
              <a:rPr lang="en-US" sz="2400" baseline="-25000" dirty="0">
                <a:solidFill>
                  <a:schemeClr val="accent2"/>
                </a:solidFill>
              </a:rPr>
              <a:t>-cycles</a:t>
            </a:r>
            <a:r>
              <a:rPr lang="en-US" sz="2400" dirty="0">
                <a:solidFill>
                  <a:schemeClr val="accent2"/>
                </a:solidFill>
              </a:rPr>
              <a:t> ) • </a:t>
            </a:r>
            <a:r>
              <a:rPr lang="en-US" sz="2400" dirty="0" err="1">
                <a:solidFill>
                  <a:schemeClr val="accent2"/>
                </a:solidFill>
              </a:rPr>
              <a:t>T</a:t>
            </a:r>
            <a:r>
              <a:rPr lang="en-US" sz="2400" baseline="-25000" dirty="0" err="1">
                <a:solidFill>
                  <a:schemeClr val="accent2"/>
                </a:solidFill>
              </a:rPr>
              <a:t>cycle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800" dirty="0"/>
              <a:t>with</a:t>
            </a:r>
          </a:p>
          <a:p>
            <a:pPr>
              <a:buFont typeface="Monotype Sorts" pitchFamily="2" charset="2"/>
              <a:buNone/>
            </a:pPr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stall</a:t>
            </a:r>
            <a:r>
              <a:rPr lang="en-US" sz="2800" baseline="-25000" dirty="0">
                <a:solidFill>
                  <a:srgbClr val="FF0000"/>
                </a:solidFill>
              </a:rPr>
              <a:t>-cycles</a:t>
            </a:r>
            <a:r>
              <a:rPr lang="en-US" sz="2800" dirty="0">
                <a:solidFill>
                  <a:srgbClr val="FF0000"/>
                </a:solidFill>
              </a:rPr>
              <a:t> = </a:t>
            </a:r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reads</a:t>
            </a:r>
            <a:r>
              <a:rPr lang="en-US" sz="2800" dirty="0">
                <a:solidFill>
                  <a:srgbClr val="FF0000"/>
                </a:solidFill>
              </a:rPr>
              <a:t> • </a:t>
            </a:r>
            <a:r>
              <a:rPr lang="en-US" sz="2800" dirty="0" err="1">
                <a:solidFill>
                  <a:srgbClr val="FF0000"/>
                </a:solidFill>
              </a:rPr>
              <a:t>missrate</a:t>
            </a:r>
            <a:r>
              <a:rPr lang="en-US" sz="2800" baseline="-25000" dirty="0" err="1">
                <a:solidFill>
                  <a:srgbClr val="FF0000"/>
                </a:solidFill>
              </a:rPr>
              <a:t>read</a:t>
            </a:r>
            <a:r>
              <a:rPr lang="en-US" sz="2800" dirty="0">
                <a:solidFill>
                  <a:srgbClr val="FF0000"/>
                </a:solidFill>
              </a:rPr>
              <a:t> • </a:t>
            </a:r>
            <a:r>
              <a:rPr lang="en-US" sz="2800" dirty="0" err="1">
                <a:solidFill>
                  <a:srgbClr val="FF0000"/>
                </a:solidFill>
              </a:rPr>
              <a:t>misspenalty</a:t>
            </a:r>
            <a:r>
              <a:rPr lang="en-US" sz="2800" baseline="-25000" dirty="0" err="1">
                <a:solidFill>
                  <a:srgbClr val="FF0000"/>
                </a:solidFill>
              </a:rPr>
              <a:t>read</a:t>
            </a:r>
            <a:r>
              <a:rPr lang="en-US" sz="2800" baseline="-250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+</a:t>
            </a:r>
          </a:p>
          <a:p>
            <a:pPr>
              <a:buFont typeface="Monotype Sorts" pitchFamily="2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		        </a:t>
            </a:r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writes</a:t>
            </a:r>
            <a:r>
              <a:rPr lang="en-US" sz="2800" dirty="0">
                <a:solidFill>
                  <a:srgbClr val="FF0000"/>
                </a:solidFill>
              </a:rPr>
              <a:t> • </a:t>
            </a:r>
            <a:r>
              <a:rPr lang="en-US" sz="2800" dirty="0" err="1">
                <a:solidFill>
                  <a:srgbClr val="FF0000"/>
                </a:solidFill>
              </a:rPr>
              <a:t>missrate</a:t>
            </a:r>
            <a:r>
              <a:rPr lang="en-US" sz="2800" baseline="-25000" dirty="0" err="1">
                <a:solidFill>
                  <a:srgbClr val="FF0000"/>
                </a:solidFill>
              </a:rPr>
              <a:t>write</a:t>
            </a:r>
            <a:r>
              <a:rPr lang="en-US" sz="2800" dirty="0">
                <a:solidFill>
                  <a:srgbClr val="FF0000"/>
                </a:solidFill>
              </a:rPr>
              <a:t> • </a:t>
            </a:r>
            <a:r>
              <a:rPr lang="en-US" sz="2800" dirty="0" err="1">
                <a:solidFill>
                  <a:srgbClr val="FF0000"/>
                </a:solidFill>
              </a:rPr>
              <a:t>misspenalty</a:t>
            </a:r>
            <a:r>
              <a:rPr lang="en-US" sz="2800" baseline="-25000" dirty="0" err="1">
                <a:solidFill>
                  <a:srgbClr val="FF0000"/>
                </a:solidFill>
              </a:rPr>
              <a:t>write</a:t>
            </a:r>
            <a:r>
              <a:rPr lang="en-US" sz="2800" baseline="-25000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		       (+ Write-buffer stalls )</a:t>
            </a:r>
          </a:p>
          <a:p>
            <a:pPr>
              <a:buFont typeface="Monotype Sorts" pitchFamily="2" charset="2"/>
              <a:buNone/>
            </a:pPr>
            <a:endParaRPr lang="en-US" sz="2800" dirty="0"/>
          </a:p>
          <a:p>
            <a:pPr>
              <a:buFont typeface="Monotype Sorts" pitchFamily="2" charset="2"/>
              <a:buNone/>
            </a:pPr>
            <a:r>
              <a:rPr lang="en-US" sz="2800" dirty="0"/>
              <a:t>Note: 1) often reads and writes are combined</a:t>
            </a:r>
          </a:p>
          <a:p>
            <a:pPr>
              <a:buFont typeface="Monotype Sorts" pitchFamily="2" charset="2"/>
              <a:buNone/>
            </a:pPr>
            <a:r>
              <a:rPr lang="en-US" sz="2800" dirty="0"/>
              <a:t>          2) often Instructions and Data are taken separately</a:t>
            </a:r>
          </a:p>
          <a:p>
            <a:pPr>
              <a:buFont typeface="Monotype Sorts" pitchFamily="2" charset="2"/>
              <a:buNone/>
            </a:pP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cache/memory performance equation</a:t>
            </a:r>
          </a:p>
        </p:txBody>
      </p:sp>
    </p:spTree>
    <p:extLst>
      <p:ext uri="{BB962C8B-B14F-4D97-AF65-F5344CB8AC3E}">
        <p14:creationId xmlns:p14="http://schemas.microsoft.com/office/powerpoint/2010/main" val="2524938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Multilevel Cache: calculate CPI?</a:t>
            </a:r>
            <a:endParaRPr lang="en-AU"/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Let’s first look at a 1-level cache:</a:t>
            </a:r>
            <a:endParaRPr lang="en-US" dirty="0"/>
          </a:p>
          <a:p>
            <a:pPr lvl="1" eaLnBrk="1" hangingPunct="1"/>
            <a:r>
              <a:rPr lang="en-US"/>
              <a:t>CPU with  CPI</a:t>
            </a:r>
            <a:r>
              <a:rPr lang="en-US" baseline="-25000"/>
              <a:t>base</a:t>
            </a:r>
            <a:r>
              <a:rPr lang="en-US"/>
              <a:t> </a:t>
            </a:r>
            <a:r>
              <a:rPr lang="en-US" dirty="0"/>
              <a:t>= 1, clock rate = 4GHz</a:t>
            </a:r>
          </a:p>
          <a:p>
            <a:pPr lvl="1" eaLnBrk="1" hangingPunct="1"/>
            <a:r>
              <a:rPr lang="en-US"/>
              <a:t>Miss </a:t>
            </a:r>
            <a:r>
              <a:rPr lang="en-US" dirty="0"/>
              <a:t>rate/instruction = 2%</a:t>
            </a:r>
          </a:p>
          <a:p>
            <a:pPr lvl="1" eaLnBrk="1" hangingPunct="1"/>
            <a:r>
              <a:rPr lang="en-US" dirty="0"/>
              <a:t>Main memory access time </a:t>
            </a:r>
            <a:r>
              <a:rPr lang="en-US"/>
              <a:t>= 100ns</a:t>
            </a:r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What is the CPI </a:t>
            </a:r>
            <a:r>
              <a:rPr lang="en-US">
                <a:solidFill>
                  <a:srgbClr val="FF0000"/>
                </a:solidFill>
              </a:rPr>
              <a:t>with only a L1 cache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Miss penalty = 100ns/0.25ns = 400 cycles</a:t>
            </a:r>
          </a:p>
          <a:p>
            <a:pPr eaLnBrk="1" hangingPunct="1"/>
            <a:r>
              <a:rPr lang="en-US"/>
              <a:t>CPI = CPI</a:t>
            </a:r>
            <a:r>
              <a:rPr lang="en-US" baseline="-25000"/>
              <a:t>base</a:t>
            </a:r>
            <a:r>
              <a:rPr lang="en-US"/>
              <a:t> + miss_rate * miss_penalty</a:t>
            </a:r>
            <a:br>
              <a:rPr lang="en-US"/>
            </a:br>
            <a:r>
              <a:rPr lang="en-US"/>
              <a:t>= 1 </a:t>
            </a:r>
            <a:r>
              <a:rPr lang="en-US" dirty="0"/>
              <a:t>+ 0.02 × 400 = 9 cycles/instruction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CFBA9-1E41-4F95-A885-80EE6461E204}"/>
              </a:ext>
            </a:extLst>
          </p:cNvPr>
          <p:cNvGrpSpPr/>
          <p:nvPr/>
        </p:nvGrpSpPr>
        <p:grpSpPr>
          <a:xfrm>
            <a:off x="7005804" y="1440476"/>
            <a:ext cx="4860905" cy="2367546"/>
            <a:chOff x="6019686" y="3557104"/>
            <a:chExt cx="4860905" cy="2367546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259C60C-C032-454A-82D6-406F78B15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686" y="4210158"/>
              <a:ext cx="816767" cy="1061438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CPU</a:t>
              </a: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BB93FE4-45AD-40E6-9E67-4BC5AAD66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839" y="4412251"/>
              <a:ext cx="648072" cy="734011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/>
                <a:t>L1 $</a:t>
              </a: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1F5B3E7B-659C-4035-BF48-E5886398F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5801" y="3557104"/>
              <a:ext cx="2284790" cy="2367546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Main Memory</a:t>
              </a:r>
            </a:p>
          </p:txBody>
        </p:sp>
        <p:cxnSp>
          <p:nvCxnSpPr>
            <p:cNvPr id="10" name="Straight Connector 29">
              <a:extLst>
                <a:ext uri="{FF2B5EF4-FFF2-40B4-BE49-F238E27FC236}">
                  <a16:creationId xmlns:a16="http://schemas.microsoft.com/office/drawing/2014/main" id="{8526BAD5-772A-4FBD-BBBF-5BBBBF5D58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35910" y="4772291"/>
              <a:ext cx="55989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Straight Connector 29">
              <a:extLst>
                <a:ext uri="{FF2B5EF4-FFF2-40B4-BE49-F238E27FC236}">
                  <a16:creationId xmlns:a16="http://schemas.microsoft.com/office/drawing/2014/main" id="{FC99D404-B0A3-4B3A-A547-28085BCD90F1}"/>
                </a:ext>
              </a:extLst>
            </p:cNvPr>
            <p:cNvCxnSpPr>
              <a:cxnSpLocks noChangeShapeType="1"/>
              <a:endCxn id="7" idx="1"/>
            </p:cNvCxnSpPr>
            <p:nvPr/>
          </p:nvCxnSpPr>
          <p:spPr bwMode="auto">
            <a:xfrm>
              <a:off x="6811774" y="4772291"/>
              <a:ext cx="576065" cy="696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4793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(cont.)</a:t>
            </a:r>
            <a:endParaRPr lang="en-AU"/>
          </a:p>
        </p:txBody>
      </p:sp>
      <p:sp>
        <p:nvSpPr>
          <p:cNvPr id="532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Now </a:t>
            </a:r>
            <a:r>
              <a:rPr lang="en-US" sz="2800">
                <a:solidFill>
                  <a:schemeClr val="accent2"/>
                </a:solidFill>
              </a:rPr>
              <a:t>add L2 </a:t>
            </a:r>
            <a:r>
              <a:rPr lang="en-US" sz="2800" dirty="0">
                <a:solidFill>
                  <a:schemeClr val="accent2"/>
                </a:solidFill>
              </a:rPr>
              <a:t>cache</a:t>
            </a:r>
          </a:p>
          <a:p>
            <a:pPr lvl="1" eaLnBrk="1" hangingPunct="1"/>
            <a:r>
              <a:rPr lang="en-US" sz="2400" dirty="0"/>
              <a:t>Access time = 5ns</a:t>
            </a:r>
          </a:p>
          <a:p>
            <a:pPr lvl="1" eaLnBrk="1" hangingPunct="1"/>
            <a:r>
              <a:rPr lang="en-US" sz="2400" dirty="0">
                <a:solidFill>
                  <a:schemeClr val="accent2"/>
                </a:solidFill>
              </a:rPr>
              <a:t>Global</a:t>
            </a:r>
            <a:r>
              <a:rPr lang="en-US" sz="2400" dirty="0"/>
              <a:t> miss rate to main memory = </a:t>
            </a:r>
            <a:r>
              <a:rPr lang="en-US" sz="2400"/>
              <a:t>0.5%</a:t>
            </a:r>
            <a:endParaRPr lang="en-US" dirty="0"/>
          </a:p>
          <a:p>
            <a:pPr eaLnBrk="1" hangingPunct="1"/>
            <a:r>
              <a:rPr lang="en-US" sz="2800"/>
              <a:t>L1 miss with L2 </a:t>
            </a:r>
            <a:r>
              <a:rPr lang="en-US" sz="2800" dirty="0"/>
              <a:t>hit</a:t>
            </a:r>
          </a:p>
          <a:p>
            <a:pPr lvl="1" eaLnBrk="1" hangingPunct="1"/>
            <a:r>
              <a:rPr lang="en-US" sz="2400" dirty="0"/>
              <a:t>Penalty = 5ns/0.25ns = </a:t>
            </a:r>
            <a:r>
              <a:rPr lang="en-US" sz="2400"/>
              <a:t>20 cycles</a:t>
            </a:r>
            <a:endParaRPr lang="en-US" dirty="0"/>
          </a:p>
          <a:p>
            <a:pPr eaLnBrk="1" hangingPunct="1"/>
            <a:r>
              <a:rPr lang="en-US" sz="2800"/>
              <a:t>L1 miss with L2 </a:t>
            </a:r>
            <a:r>
              <a:rPr lang="en-US" sz="2800" dirty="0"/>
              <a:t>miss</a:t>
            </a:r>
          </a:p>
          <a:p>
            <a:pPr lvl="1" eaLnBrk="1" hangingPunct="1"/>
            <a:r>
              <a:rPr lang="en-US" sz="2400" b="1" dirty="0"/>
              <a:t>Extra</a:t>
            </a:r>
            <a:r>
              <a:rPr lang="en-US" sz="2400" dirty="0"/>
              <a:t> penalty = </a:t>
            </a:r>
            <a:r>
              <a:rPr lang="en-US" sz="2400"/>
              <a:t>400 cycles</a:t>
            </a:r>
            <a:endParaRPr lang="en-US" sz="2400" dirty="0"/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What is speedup of adding L2 </a:t>
            </a:r>
            <a:r>
              <a:rPr lang="en-US" sz="2800">
                <a:solidFill>
                  <a:srgbClr val="FF0000"/>
                </a:solidFill>
              </a:rPr>
              <a:t>cache?</a:t>
            </a:r>
            <a:endParaRPr lang="en-US" sz="2800" dirty="0">
              <a:solidFill>
                <a:srgbClr val="FF0000"/>
              </a:solidFill>
            </a:endParaRP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CPI </a:t>
            </a:r>
            <a:r>
              <a:rPr lang="en-US" sz="2800" dirty="0"/>
              <a:t>= 1 + 0.02 × 20 + 0.005 × 400 = 3.4 cycles/instruction</a:t>
            </a:r>
          </a:p>
          <a:p>
            <a:pPr eaLnBrk="1" hangingPunct="1"/>
            <a:r>
              <a:rPr lang="en-US" sz="2800"/>
              <a:t>Speedup L2 </a:t>
            </a:r>
            <a:r>
              <a:rPr lang="en-US" sz="2800" dirty="0"/>
              <a:t>= 9/3.4 = 2.6</a:t>
            </a:r>
            <a:endParaRPr lang="en-AU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A15E4B-4475-4F04-96B9-8F7A08839641}"/>
              </a:ext>
            </a:extLst>
          </p:cNvPr>
          <p:cNvGrpSpPr/>
          <p:nvPr/>
        </p:nvGrpSpPr>
        <p:grpSpPr>
          <a:xfrm>
            <a:off x="5810510" y="104136"/>
            <a:ext cx="6245230" cy="2367546"/>
            <a:chOff x="1991545" y="4259064"/>
            <a:chExt cx="6245230" cy="2367546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F72CD2E1-B08F-46E6-BD99-515257844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545" y="4993075"/>
              <a:ext cx="816767" cy="1061438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CPU</a:t>
              </a: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CCBE3290-B6B5-4E5B-AF47-DCCF3DF1C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698" y="5195168"/>
              <a:ext cx="648072" cy="734011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/>
                <a:t>L1 $</a:t>
              </a: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DD2D2863-9B29-4FDC-A907-771641826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833" y="4763120"/>
              <a:ext cx="792088" cy="1469821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/>
                <a:t>L2 $</a:t>
              </a: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A4112CDC-293A-4501-815B-559D3753B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985" y="4259064"/>
              <a:ext cx="2284790" cy="2367546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Main Memory</a:t>
              </a:r>
            </a:p>
          </p:txBody>
        </p:sp>
        <p:cxnSp>
          <p:nvCxnSpPr>
            <p:cNvPr id="10" name="Straight Connector 29">
              <a:extLst>
                <a:ext uri="{FF2B5EF4-FFF2-40B4-BE49-F238E27FC236}">
                  <a16:creationId xmlns:a16="http://schemas.microsoft.com/office/drawing/2014/main" id="{E953ABB8-F70C-4F07-B94A-EE9182B21E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7769" y="5555208"/>
              <a:ext cx="55989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1EEB0B0E-1B30-4C39-BB90-17502B70D9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75921" y="5555208"/>
              <a:ext cx="576064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Straight Connector 29">
              <a:extLst>
                <a:ext uri="{FF2B5EF4-FFF2-40B4-BE49-F238E27FC236}">
                  <a16:creationId xmlns:a16="http://schemas.microsoft.com/office/drawing/2014/main" id="{D12B0D4B-2A03-47E2-88A4-803EC3F4BB7C}"/>
                </a:ext>
              </a:extLst>
            </p:cNvPr>
            <p:cNvCxnSpPr>
              <a:cxnSpLocks noChangeShapeType="1"/>
              <a:endCxn id="7" idx="1"/>
            </p:cNvCxnSpPr>
            <p:nvPr/>
          </p:nvCxnSpPr>
          <p:spPr bwMode="auto">
            <a:xfrm>
              <a:off x="2783633" y="5555208"/>
              <a:ext cx="576065" cy="696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0144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Multilevel Cache Considerations</a:t>
            </a:r>
            <a:endParaRPr lang="en-AU" sz="4000"/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L1 cache</a:t>
            </a:r>
          </a:p>
          <a:p>
            <a:pPr lvl="1" eaLnBrk="1" hangingPunct="1"/>
            <a:r>
              <a:rPr lang="en-US" sz="2400" dirty="0"/>
              <a:t>Focus on minimal hit time</a:t>
            </a:r>
          </a:p>
          <a:p>
            <a:pPr lvl="1" eaLnBrk="1" hangingPunct="1"/>
            <a:r>
              <a:rPr lang="en-US" sz="2400" dirty="0"/>
              <a:t>Usually </a:t>
            </a:r>
            <a:r>
              <a:rPr lang="en-US" sz="2400" b="1" dirty="0"/>
              <a:t>separate</a:t>
            </a:r>
            <a:r>
              <a:rPr lang="en-US" sz="2400" dirty="0"/>
              <a:t> L1 Instruction and L1 Data cache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Why?</a:t>
            </a:r>
          </a:p>
          <a:p>
            <a:pPr eaLnBrk="1" hangingPunct="1"/>
            <a:r>
              <a:rPr lang="en-US" sz="2800" dirty="0"/>
              <a:t>L2 cache</a:t>
            </a:r>
          </a:p>
          <a:p>
            <a:pPr lvl="1" eaLnBrk="1" hangingPunct="1"/>
            <a:r>
              <a:rPr lang="en-US" sz="2400" dirty="0"/>
              <a:t>Focus on low miss rate to avoid main memory access</a:t>
            </a:r>
          </a:p>
          <a:p>
            <a:pPr lvl="1" eaLnBrk="1" hangingPunct="1"/>
            <a:r>
              <a:rPr lang="en-US" sz="2400" dirty="0"/>
              <a:t>Hit time has less overall impact</a:t>
            </a:r>
          </a:p>
          <a:p>
            <a:pPr lvl="1" eaLnBrk="1" hangingPunct="1"/>
            <a:r>
              <a:rPr lang="en-US" sz="2400" b="1" dirty="0"/>
              <a:t>Shared</a:t>
            </a:r>
            <a:r>
              <a:rPr lang="en-US" sz="2400" dirty="0"/>
              <a:t> I &amp; D;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L3 cache</a:t>
            </a:r>
          </a:p>
          <a:p>
            <a:pPr lvl="1"/>
            <a:r>
              <a:rPr lang="en-US" sz="2400" dirty="0"/>
              <a:t>Shared between all cores: </a:t>
            </a:r>
            <a:r>
              <a:rPr lang="en-US" sz="2400" dirty="0">
                <a:solidFill>
                  <a:srgbClr val="FF0000"/>
                </a:solidFill>
              </a:rPr>
              <a:t>wh</a:t>
            </a:r>
            <a:r>
              <a:rPr lang="en-US" sz="2000" dirty="0">
                <a:solidFill>
                  <a:srgbClr val="FF0000"/>
                </a:solidFill>
              </a:rPr>
              <a:t>y?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BCC48F-F3DE-43D1-99C9-E7BD8B65963E}"/>
              </a:ext>
            </a:extLst>
          </p:cNvPr>
          <p:cNvGrpSpPr/>
          <p:nvPr/>
        </p:nvGrpSpPr>
        <p:grpSpPr>
          <a:xfrm>
            <a:off x="5555018" y="4679576"/>
            <a:ext cx="6509840" cy="1947034"/>
            <a:chOff x="467544" y="4005064"/>
            <a:chExt cx="7915807" cy="2367546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233161C-6ED3-447A-8316-0D860A19A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44" y="4739075"/>
              <a:ext cx="816767" cy="1061438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CPU</a:t>
              </a: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D41177BE-AA07-472E-9D93-D5F422B4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697" y="4941168"/>
              <a:ext cx="816767" cy="734012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/>
                <a:t>L1 $</a:t>
              </a: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DF8C73F-5B1F-48CC-9926-36286BA93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4509120"/>
              <a:ext cx="792088" cy="1469821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/>
                <a:t>L2 $</a:t>
              </a: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B70E15A7-3EBE-46E2-8FC8-8E5BCD7A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8561" y="4005064"/>
              <a:ext cx="2284790" cy="2367546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Main Memory</a:t>
              </a:r>
            </a:p>
          </p:txBody>
        </p:sp>
        <p:cxnSp>
          <p:nvCxnSpPr>
            <p:cNvPr id="10" name="Straight Connector 29">
              <a:extLst>
                <a:ext uri="{FF2B5EF4-FFF2-40B4-BE49-F238E27FC236}">
                  <a16:creationId xmlns:a16="http://schemas.microsoft.com/office/drawing/2014/main" id="{821CF5E9-07D1-4A2C-B0C2-808992558F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83768" y="5301208"/>
              <a:ext cx="55989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8D694DB8-C7A1-4722-9EE6-4025E6A793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1920" y="5301208"/>
              <a:ext cx="576064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Straight Connector 29">
              <a:extLst>
                <a:ext uri="{FF2B5EF4-FFF2-40B4-BE49-F238E27FC236}">
                  <a16:creationId xmlns:a16="http://schemas.microsoft.com/office/drawing/2014/main" id="{59B9F31D-472C-4578-8418-8E6F36EE28B9}"/>
                </a:ext>
              </a:extLst>
            </p:cNvPr>
            <p:cNvCxnSpPr>
              <a:cxnSpLocks noChangeShapeType="1"/>
              <a:endCxn id="7" idx="1"/>
            </p:cNvCxnSpPr>
            <p:nvPr/>
          </p:nvCxnSpPr>
          <p:spPr bwMode="auto">
            <a:xfrm>
              <a:off x="1259632" y="5301208"/>
              <a:ext cx="576065" cy="696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12E09509-55E7-4EBF-94ED-76F270519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4221088"/>
              <a:ext cx="1080120" cy="1948032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/>
                <a:t>  L3 $</a:t>
              </a: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053C3D15-FB0D-4439-8700-FC1F4FDE6C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8104" y="5301208"/>
              <a:ext cx="576064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984826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Splitting first level cache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b="1" dirty="0"/>
              <a:t>split Instruction and Data caches</a:t>
            </a:r>
            <a:r>
              <a:rPr lang="en-US" dirty="0"/>
              <a:t> 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Caches can be tuned differently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Avoids dual ported cache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2063552" y="2924945"/>
            <a:ext cx="7915807" cy="2746455"/>
            <a:chOff x="1547813" y="4379913"/>
            <a:chExt cx="6985000" cy="2423504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547813" y="5027613"/>
              <a:ext cx="720725" cy="936625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/>
                <a:t>CPU</a:t>
              </a: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987675" y="4668838"/>
              <a:ext cx="720725" cy="647700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/>
                <a:t>I$</a:t>
              </a: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987675" y="5676900"/>
              <a:ext cx="720725" cy="647700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/>
                <a:t>D$</a:t>
              </a: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4500563" y="4811713"/>
              <a:ext cx="719137" cy="1296987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/>
                <a:t>I&amp;D</a:t>
              </a:r>
            </a:p>
            <a:p>
              <a:r>
                <a:rPr lang="en-US" sz="2400"/>
                <a:t> $</a:t>
              </a: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6516688" y="4379913"/>
              <a:ext cx="2016125" cy="2089150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/>
                <a:t>Main Memory</a:t>
              </a:r>
            </a:p>
          </p:txBody>
        </p:sp>
        <p:cxnSp>
          <p:nvCxnSpPr>
            <p:cNvPr id="1035" name="Elbow Connector 19"/>
            <p:cNvCxnSpPr>
              <a:cxnSpLocks noChangeShapeType="1"/>
              <a:endCxn id="1032" idx="1"/>
            </p:cNvCxnSpPr>
            <p:nvPr/>
          </p:nvCxnSpPr>
          <p:spPr bwMode="auto">
            <a:xfrm>
              <a:off x="2268538" y="5748338"/>
              <a:ext cx="719137" cy="252412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6" name="Elbow Connector 21"/>
            <p:cNvCxnSpPr>
              <a:cxnSpLocks noChangeShapeType="1"/>
              <a:endCxn id="1031" idx="1"/>
            </p:cNvCxnSpPr>
            <p:nvPr/>
          </p:nvCxnSpPr>
          <p:spPr bwMode="auto">
            <a:xfrm flipV="1">
              <a:off x="2268538" y="4992688"/>
              <a:ext cx="719137" cy="250825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7" name="Elbow Connector 25"/>
            <p:cNvCxnSpPr>
              <a:cxnSpLocks noChangeShapeType="1"/>
              <a:stCxn id="1031" idx="3"/>
              <a:endCxn id="1032" idx="3"/>
            </p:cNvCxnSpPr>
            <p:nvPr/>
          </p:nvCxnSpPr>
          <p:spPr bwMode="auto">
            <a:xfrm>
              <a:off x="3708400" y="4992688"/>
              <a:ext cx="1588" cy="1008062"/>
            </a:xfrm>
            <a:prstGeom prst="bentConnector3">
              <a:avLst>
                <a:gd name="adj1" fmla="val 14395468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8" name="Straight Connector 29"/>
            <p:cNvCxnSpPr>
              <a:cxnSpLocks noChangeShapeType="1"/>
            </p:cNvCxnSpPr>
            <p:nvPr/>
          </p:nvCxnSpPr>
          <p:spPr bwMode="auto">
            <a:xfrm>
              <a:off x="3924300" y="5532438"/>
              <a:ext cx="576263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9" name="Straight Connector 31"/>
            <p:cNvCxnSpPr>
              <a:cxnSpLocks noChangeShapeType="1"/>
            </p:cNvCxnSpPr>
            <p:nvPr/>
          </p:nvCxnSpPr>
          <p:spPr bwMode="auto">
            <a:xfrm>
              <a:off x="5219700" y="5532438"/>
              <a:ext cx="129698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0" name="TextBox 33"/>
            <p:cNvSpPr txBox="1">
              <a:spLocks noChangeArrowheads="1"/>
            </p:cNvSpPr>
            <p:nvPr/>
          </p:nvSpPr>
          <p:spPr bwMode="auto">
            <a:xfrm>
              <a:off x="3059113" y="6396038"/>
              <a:ext cx="465657" cy="40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L1</a:t>
              </a:r>
            </a:p>
          </p:txBody>
        </p:sp>
        <p:sp>
          <p:nvSpPr>
            <p:cNvPr id="1041" name="TextBox 34"/>
            <p:cNvSpPr txBox="1">
              <a:spLocks noChangeArrowheads="1"/>
            </p:cNvSpPr>
            <p:nvPr/>
          </p:nvSpPr>
          <p:spPr bwMode="auto">
            <a:xfrm>
              <a:off x="4500563" y="6396038"/>
              <a:ext cx="465657" cy="40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L2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910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Accumulator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579A9-ED12-4ED1-8023-8A17C0774F3D}" type="datetime1">
              <a:rPr lang="en-US" smtClean="0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H 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1BB93-CAE0-484E-9CD3-B51A8590C6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067175" y="1104900"/>
            <a:ext cx="7467600" cy="3276600"/>
            <a:chOff x="1056" y="1920"/>
            <a:chExt cx="4704" cy="2064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056" y="1920"/>
              <a:ext cx="4704" cy="206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304" y="2256"/>
              <a:ext cx="672" cy="192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200" y="2544"/>
              <a:ext cx="1776" cy="720"/>
            </a:xfrm>
            <a:custGeom>
              <a:avLst/>
              <a:gdLst>
                <a:gd name="T0" fmla="*/ 1152 w 1776"/>
                <a:gd name="T1" fmla="*/ 0 h 720"/>
                <a:gd name="T2" fmla="*/ 912 w 1776"/>
                <a:gd name="T3" fmla="*/ 240 h 720"/>
                <a:gd name="T4" fmla="*/ 672 w 1776"/>
                <a:gd name="T5" fmla="*/ 0 h 720"/>
                <a:gd name="T6" fmla="*/ 0 w 1776"/>
                <a:gd name="T7" fmla="*/ 0 h 720"/>
                <a:gd name="T8" fmla="*/ 588 w 1776"/>
                <a:gd name="T9" fmla="*/ 718 h 720"/>
                <a:gd name="T10" fmla="*/ 1248 w 1776"/>
                <a:gd name="T11" fmla="*/ 720 h 720"/>
                <a:gd name="T12" fmla="*/ 1776 w 1776"/>
                <a:gd name="T13" fmla="*/ 0 h 720"/>
                <a:gd name="T14" fmla="*/ 1152 w 1776"/>
                <a:gd name="T15" fmla="*/ 0 h 7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6"/>
                <a:gd name="T25" fmla="*/ 0 h 720"/>
                <a:gd name="T26" fmla="*/ 1776 w 1776"/>
                <a:gd name="T27" fmla="*/ 720 h 7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6" h="720">
                  <a:moveTo>
                    <a:pt x="1152" y="0"/>
                  </a:moveTo>
                  <a:lnTo>
                    <a:pt x="912" y="240"/>
                  </a:lnTo>
                  <a:lnTo>
                    <a:pt x="672" y="0"/>
                  </a:lnTo>
                  <a:lnTo>
                    <a:pt x="0" y="0"/>
                  </a:lnTo>
                  <a:lnTo>
                    <a:pt x="588" y="718"/>
                  </a:lnTo>
                  <a:lnTo>
                    <a:pt x="1248" y="720"/>
                  </a:lnTo>
                  <a:lnTo>
                    <a:pt x="1776" y="0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200" y="2256"/>
              <a:ext cx="672" cy="19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776" y="3360"/>
              <a:ext cx="672" cy="19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928" y="2208"/>
              <a:ext cx="95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Accumulator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872" y="2880"/>
              <a:ext cx="4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ALU</a:t>
              </a: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536" y="2112"/>
              <a:ext cx="3360" cy="144"/>
            </a:xfrm>
            <a:custGeom>
              <a:avLst/>
              <a:gdLst>
                <a:gd name="T0" fmla="*/ 0 w 3120"/>
                <a:gd name="T1" fmla="*/ 144 h 144"/>
                <a:gd name="T2" fmla="*/ 0 w 3120"/>
                <a:gd name="T3" fmla="*/ 0 h 144"/>
                <a:gd name="T4" fmla="*/ 5241 w 3120"/>
                <a:gd name="T5" fmla="*/ 0 h 144"/>
                <a:gd name="T6" fmla="*/ 5160 w 312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0"/>
                <a:gd name="T13" fmla="*/ 0 h 144"/>
                <a:gd name="T14" fmla="*/ 3120 w 312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0" h="144">
                  <a:moveTo>
                    <a:pt x="0" y="144"/>
                  </a:moveTo>
                  <a:lnTo>
                    <a:pt x="0" y="0"/>
                  </a:lnTo>
                  <a:lnTo>
                    <a:pt x="3120" y="0"/>
                  </a:lnTo>
                  <a:lnTo>
                    <a:pt x="3072" y="0"/>
                  </a:ln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1536" y="2448"/>
              <a:ext cx="0" cy="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688" y="2448"/>
              <a:ext cx="0" cy="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112" y="3264"/>
              <a:ext cx="0" cy="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984" y="2496"/>
              <a:ext cx="672" cy="19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984" y="2688"/>
              <a:ext cx="672" cy="19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984" y="2880"/>
              <a:ext cx="672" cy="19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984" y="3072"/>
              <a:ext cx="672" cy="19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984" y="3264"/>
              <a:ext cx="672" cy="19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4896" y="2016"/>
              <a:ext cx="720" cy="182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896" y="2928"/>
              <a:ext cx="66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3322" y="3129"/>
              <a:ext cx="65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registers</a:t>
              </a: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4320" y="2112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112" y="3552"/>
              <a:ext cx="2208" cy="192"/>
            </a:xfrm>
            <a:custGeom>
              <a:avLst/>
              <a:gdLst>
                <a:gd name="T0" fmla="*/ 0 w 2784"/>
                <a:gd name="T1" fmla="*/ 0 h 192"/>
                <a:gd name="T2" fmla="*/ 0 w 2784"/>
                <a:gd name="T3" fmla="*/ 192 h 192"/>
                <a:gd name="T4" fmla="*/ 550 w 2784"/>
                <a:gd name="T5" fmla="*/ 192 h 192"/>
                <a:gd name="T6" fmla="*/ 0 60000 65536"/>
                <a:gd name="T7" fmla="*/ 0 60000 65536"/>
                <a:gd name="T8" fmla="*/ 0 60000 65536"/>
                <a:gd name="T9" fmla="*/ 0 w 2784"/>
                <a:gd name="T10" fmla="*/ 0 h 192"/>
                <a:gd name="T11" fmla="*/ 2784 w 27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" h="192">
                  <a:moveTo>
                    <a:pt x="0" y="0"/>
                  </a:moveTo>
                  <a:lnTo>
                    <a:pt x="0" y="192"/>
                  </a:lnTo>
                  <a:lnTo>
                    <a:pt x="2784" y="192"/>
                  </a:ln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4320" y="3456"/>
              <a:ext cx="0" cy="2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2688" y="2112"/>
              <a:ext cx="0" cy="1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V="1">
              <a:off x="3600" y="2112"/>
              <a:ext cx="0" cy="163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032" y="3024"/>
              <a:ext cx="59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address</a:t>
              </a: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4656" y="3168"/>
              <a:ext cx="24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344" y="2235"/>
              <a:ext cx="42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latch</a:t>
              </a: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1920" y="3339"/>
              <a:ext cx="42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latch</a:t>
              </a:r>
            </a:p>
          </p:txBody>
        </p:sp>
      </p:grp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762000" y="4772025"/>
            <a:ext cx="8664551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Example code:</a:t>
            </a:r>
            <a:r>
              <a:rPr lang="en-US" sz="2400" dirty="0">
                <a:latin typeface="Courier New" pitchFamily="49" charset="0"/>
              </a:rPr>
              <a:t> a = </a:t>
            </a:r>
            <a:r>
              <a:rPr lang="en-US" sz="2400" dirty="0" err="1">
                <a:latin typeface="Courier New" pitchFamily="49" charset="0"/>
              </a:rPr>
              <a:t>b+c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algn="l"/>
            <a:endParaRPr lang="en-US" sz="2400" dirty="0">
              <a:latin typeface="Courier New" pitchFamily="49" charset="0"/>
            </a:endParaRPr>
          </a:p>
          <a:p>
            <a:pPr algn="l"/>
            <a:r>
              <a:rPr lang="en-US" sz="2400" dirty="0">
                <a:latin typeface="Courier New" pitchFamily="49" charset="0"/>
              </a:rPr>
              <a:t>load  b;    // accumulator is implicit operand</a:t>
            </a:r>
          </a:p>
          <a:p>
            <a:pPr algn="l"/>
            <a:r>
              <a:rPr lang="en-US" sz="2400" dirty="0">
                <a:latin typeface="Courier New" pitchFamily="49" charset="0"/>
              </a:rPr>
              <a:t>add   c;</a:t>
            </a:r>
          </a:p>
          <a:p>
            <a:pPr algn="l"/>
            <a:r>
              <a:rPr lang="en-US" sz="2400" dirty="0">
                <a:latin typeface="Courier New" pitchFamily="49" charset="0"/>
              </a:rPr>
              <a:t>store a;</a:t>
            </a:r>
          </a:p>
        </p:txBody>
      </p:sp>
    </p:spTree>
    <p:extLst>
      <p:ext uri="{BB962C8B-B14F-4D97-AF65-F5344CB8AC3E}">
        <p14:creationId xmlns:p14="http://schemas.microsoft.com/office/powerpoint/2010/main" val="15782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Multi-level cache hierarchies; policies </a:t>
            </a:r>
            <a:endParaRPr/>
          </a:p>
        </p:txBody>
      </p:sp>
      <p:sp>
        <p:nvSpPr>
          <p:cNvPr id="787" name="Google Shape;787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Usually, cache </a:t>
            </a:r>
            <a:r>
              <a:rPr lang="en-US" b="1">
                <a:solidFill>
                  <a:srgbClr val="FF0000"/>
                </a:solidFill>
              </a:rPr>
              <a:t>inclusion</a:t>
            </a:r>
            <a:r>
              <a:rPr lang="en-US"/>
              <a:t> is maintained</a:t>
            </a:r>
            <a:endParaRPr/>
          </a:p>
          <a:p>
            <a:pPr marL="742950" lvl="1" indent="-285750"/>
            <a:r>
              <a:rPr lang="en-US"/>
              <a:t>When a block misses in L1 then it must be brought into all Li.</a:t>
            </a:r>
            <a:endParaRPr/>
          </a:p>
          <a:p>
            <a:pPr marL="742950" lvl="1" indent="-285750"/>
            <a:r>
              <a:rPr lang="en-US"/>
              <a:t>When a block is replaced in Li, then it must be removed from all Lj, j&lt;i</a:t>
            </a:r>
            <a:endParaRPr/>
          </a:p>
          <a:p>
            <a:pPr marL="342900" indent="-342900"/>
            <a:r>
              <a:rPr lang="en-US"/>
              <a:t>The opposite: </a:t>
            </a:r>
            <a:r>
              <a:rPr lang="en-US" b="1">
                <a:solidFill>
                  <a:srgbClr val="FF0000"/>
                </a:solidFill>
              </a:rPr>
              <a:t>exclusion</a:t>
            </a:r>
            <a:endParaRPr/>
          </a:p>
          <a:p>
            <a:pPr marL="742950" lvl="1" indent="-285750"/>
            <a:r>
              <a:rPr lang="en-US"/>
              <a:t>If a block is in Li then it is not in any other cache level</a:t>
            </a:r>
            <a:endParaRPr/>
          </a:p>
          <a:p>
            <a:pPr marL="742950" lvl="1" indent="-285750"/>
            <a:r>
              <a:rPr lang="en-US"/>
              <a:t>Miss in L1 then all copies are removed from all Li’s, i&gt;1</a:t>
            </a:r>
            <a:endParaRPr/>
          </a:p>
          <a:p>
            <a:pPr marL="742950" lvl="1" indent="-285750"/>
            <a:r>
              <a:rPr lang="en-US"/>
              <a:t>If a block is evicted from Li then this block is allocated in Li+1</a:t>
            </a:r>
            <a:endParaRPr/>
          </a:p>
          <a:p>
            <a:pPr marL="342900" indent="-165100">
              <a:buNone/>
            </a:pPr>
            <a:endParaRPr/>
          </a:p>
        </p:txBody>
      </p:sp>
      <p:sp>
        <p:nvSpPr>
          <p:cNvPr id="790" name="Google Shape;790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50</a:t>
            </a:fld>
            <a:endParaRPr/>
          </a:p>
        </p:txBody>
      </p:sp>
      <p:pic>
        <p:nvPicPr>
          <p:cNvPr id="788" name="Google Shape;78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6280" y="4132325"/>
            <a:ext cx="8404569" cy="27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Classification of cache misses: </a:t>
            </a:r>
            <a:r>
              <a:rPr lang="en-US" b="1"/>
              <a:t>3 Cs</a:t>
            </a:r>
            <a:endParaRPr/>
          </a:p>
        </p:txBody>
      </p:sp>
      <p:sp>
        <p:nvSpPr>
          <p:cNvPr id="797" name="Google Shape;797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400"/>
            </a:pPr>
            <a:r>
              <a:rPr lang="en-US" sz="2400" b="1"/>
              <a:t>Compulsory</a:t>
            </a:r>
            <a:r>
              <a:rPr lang="en-US" sz="2400"/>
              <a:t> (cold) misses: on the 1st reference to a block</a:t>
            </a:r>
            <a:endParaRPr/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 b="1"/>
              <a:t>Capacity</a:t>
            </a:r>
            <a:r>
              <a:rPr lang="en-US" sz="2400"/>
              <a:t> misses: space is not sufficient to host data or code</a:t>
            </a:r>
            <a:endParaRPr/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 b="1"/>
              <a:t>Conflict</a:t>
            </a:r>
            <a:r>
              <a:rPr lang="en-US" sz="2400"/>
              <a:t> misses: happen when two memory blocks map on the same cache block in direct-mapped or set-associative caches</a:t>
            </a:r>
            <a:endParaRPr/>
          </a:p>
          <a:p>
            <a:pPr marL="285750" indent="-285750"/>
            <a:r>
              <a:rPr lang="en-US"/>
              <a:t>Later we add Coherence misses ➔ </a:t>
            </a:r>
            <a:r>
              <a:rPr lang="en-US" b="1">
                <a:solidFill>
                  <a:schemeClr val="accent2"/>
                </a:solidFill>
              </a:rPr>
              <a:t>4 Cs classification</a:t>
            </a:r>
            <a:endParaRPr/>
          </a:p>
          <a:p>
            <a:pPr marL="342900" indent="-165100">
              <a:buNone/>
            </a:pPr>
            <a:endParaRPr/>
          </a:p>
          <a:p>
            <a:pPr marL="342900" indent="-342900"/>
            <a:r>
              <a:rPr lang="en-US">
                <a:solidFill>
                  <a:srgbClr val="00B050"/>
                </a:solidFill>
              </a:rPr>
              <a:t>How to measure these misses?</a:t>
            </a:r>
            <a:endParaRPr>
              <a:solidFill>
                <a:srgbClr val="00B050"/>
              </a:solidFill>
            </a:endParaRPr>
          </a:p>
          <a:p>
            <a:pPr marL="742950" lvl="1" indent="-285750"/>
            <a:r>
              <a:rPr lang="en-US"/>
              <a:t>Cold misses: simulate infinite cache size</a:t>
            </a:r>
            <a:endParaRPr/>
          </a:p>
          <a:p>
            <a:pPr marL="742950" lvl="1" indent="-285750"/>
            <a:r>
              <a:rPr lang="en-US"/>
              <a:t>Capacity misses: simulate fully associative cache then deduct cold misses</a:t>
            </a:r>
            <a:endParaRPr/>
          </a:p>
          <a:p>
            <a:pPr marL="742950" lvl="1" indent="-285750"/>
            <a:r>
              <a:rPr lang="en-US"/>
              <a:t>Conflict misses: simulate cache then deduct cold and capacity misses</a:t>
            </a:r>
            <a:endParaRPr/>
          </a:p>
          <a:p>
            <a:pPr marL="342900" indent="-165100">
              <a:buNone/>
            </a:pPr>
            <a:endParaRPr/>
          </a:p>
        </p:txBody>
      </p:sp>
      <p:sp>
        <p:nvSpPr>
          <p:cNvPr id="799" name="Google Shape;799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9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9350" y="1066800"/>
            <a:ext cx="794385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r>
              <a:rPr lang="en-US"/>
              <a:t>3Cs Absolute Miss Rate (on SPEC92)</a:t>
            </a:r>
            <a:endParaRPr/>
          </a:p>
        </p:txBody>
      </p:sp>
      <p:sp>
        <p:nvSpPr>
          <p:cNvPr id="822" name="Google Shape;822;p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52</a:t>
            </a:fld>
            <a:endParaRPr/>
          </a:p>
        </p:txBody>
      </p:sp>
      <p:sp>
        <p:nvSpPr>
          <p:cNvPr id="817" name="Google Shape;817;p48"/>
          <p:cNvSpPr/>
          <p:nvPr/>
        </p:nvSpPr>
        <p:spPr>
          <a:xfrm>
            <a:off x="6577013" y="2328864"/>
            <a:ext cx="1314450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r>
              <a:rPr lang="en-US" sz="2400" b="1">
                <a:solidFill>
                  <a:schemeClr val="dk1"/>
                </a:solidFill>
              </a:rPr>
              <a:t>Conflict</a:t>
            </a:r>
            <a:endParaRPr/>
          </a:p>
        </p:txBody>
      </p:sp>
      <p:cxnSp>
        <p:nvCxnSpPr>
          <p:cNvPr id="818" name="Google Shape;818;p48"/>
          <p:cNvCxnSpPr/>
          <p:nvPr/>
        </p:nvCxnSpPr>
        <p:spPr>
          <a:xfrm>
            <a:off x="5486400" y="2247900"/>
            <a:ext cx="1143000" cy="228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9" name="Google Shape;819;p48"/>
          <p:cNvCxnSpPr/>
          <p:nvPr/>
        </p:nvCxnSpPr>
        <p:spPr>
          <a:xfrm>
            <a:off x="6762750" y="2686050"/>
            <a:ext cx="323850" cy="89535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0" name="Google Shape;820;p48"/>
          <p:cNvSpPr txBox="1"/>
          <p:nvPr/>
        </p:nvSpPr>
        <p:spPr>
          <a:xfrm rot="16200000">
            <a:off x="1712260" y="2790032"/>
            <a:ext cx="2277410" cy="46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 rate per type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632088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r>
              <a:rPr lang="en-US"/>
              <a:t>3Cs Relative Miss Rate (on SPEC92)</a:t>
            </a:r>
            <a:br>
              <a:rPr lang="en-US"/>
            </a:br>
            <a:r>
              <a:rPr lang="en-US" sz="2800"/>
              <a:t>same figure; now relative miss-rate i.s.o. absolute</a:t>
            </a:r>
            <a:endParaRPr/>
          </a:p>
        </p:txBody>
      </p:sp>
      <p:sp>
        <p:nvSpPr>
          <p:cNvPr id="834" name="Google Shape;834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53</a:t>
            </a:fld>
            <a:endParaRPr/>
          </a:p>
        </p:txBody>
      </p:sp>
      <p:pic>
        <p:nvPicPr>
          <p:cNvPr id="830" name="Google Shape;83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1304925"/>
            <a:ext cx="8158163" cy="5532438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49"/>
          <p:cNvSpPr/>
          <p:nvPr/>
        </p:nvSpPr>
        <p:spPr>
          <a:xfrm>
            <a:off x="9129713" y="2309814"/>
            <a:ext cx="1314450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r>
              <a:rPr lang="en-US" sz="2400" b="1">
                <a:solidFill>
                  <a:schemeClr val="dk1"/>
                </a:solidFill>
              </a:rPr>
              <a:t>Conflict</a:t>
            </a:r>
            <a:endParaRPr/>
          </a:p>
        </p:txBody>
      </p:sp>
      <p:sp>
        <p:nvSpPr>
          <p:cNvPr id="832" name="Google Shape;832;p49"/>
          <p:cNvSpPr txBox="1"/>
          <p:nvPr/>
        </p:nvSpPr>
        <p:spPr>
          <a:xfrm>
            <a:off x="1600201" y="3429000"/>
            <a:ext cx="136366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 rate per type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096599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I</a:t>
            </a:r>
          </a:p>
        </p:txBody>
      </p:sp>
      <p:sp>
        <p:nvSpPr>
          <p:cNvPr id="2377" name="Google Shape;2377;p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en-US" b="1">
                <a:solidFill>
                  <a:srgbClr val="0000FF"/>
                </a:solidFill>
              </a:rPr>
              <a:t>5</a:t>
            </a:r>
            <a:r>
              <a:rPr lang="en-US"/>
              <a:t> architecture alternatives (RISC is one of them)</a:t>
            </a:r>
          </a:p>
          <a:p>
            <a:pPr marL="342900" indent="-342900"/>
            <a:r>
              <a:rPr lang="en-US"/>
              <a:t>What did you learn in Memory Hierarchy Part I ?</a:t>
            </a:r>
            <a:endParaRPr/>
          </a:p>
          <a:p>
            <a:pPr marL="800100" lvl="1" indent="-342900"/>
            <a:r>
              <a:rPr lang="en-US" b="1">
                <a:solidFill>
                  <a:srgbClr val="FF0000"/>
                </a:solidFill>
              </a:rPr>
              <a:t>Make yourself a recap !!</a:t>
            </a:r>
            <a:endParaRPr/>
          </a:p>
          <a:p>
            <a:pPr marL="0" indent="0">
              <a:buNone/>
            </a:pPr>
            <a:r>
              <a:rPr lang="en-US" b="1"/>
              <a:t>Some questions:</a:t>
            </a:r>
            <a:endParaRPr b="1"/>
          </a:p>
          <a:p>
            <a:pPr marL="342900" indent="-342900"/>
            <a:r>
              <a:rPr lang="en-US"/>
              <a:t>Write a program for a stack based architecture and show its operation</a:t>
            </a:r>
          </a:p>
          <a:p>
            <a:pPr marL="342900" indent="-342900"/>
            <a:r>
              <a:rPr lang="en-US"/>
              <a:t>Why do we need a memory hierarchy?</a:t>
            </a:r>
            <a:endParaRPr/>
          </a:p>
          <a:p>
            <a:pPr marL="342900" indent="-342900"/>
            <a:r>
              <a:rPr lang="en-US"/>
              <a:t>Explain exactly how associative caches operate!</a:t>
            </a:r>
          </a:p>
          <a:p>
            <a:pPr marL="342900" indent="-342900"/>
            <a:r>
              <a:rPr lang="en-US"/>
              <a:t>Translate cache metrics to instruction fields and vice-versa</a:t>
            </a:r>
            <a:endParaRPr/>
          </a:p>
          <a:p>
            <a:pPr marL="342900" indent="-342900"/>
            <a:r>
              <a:rPr lang="en-US"/>
              <a:t>Calculate the (multi-level) cache impact on CPI</a:t>
            </a:r>
            <a:endParaRPr/>
          </a:p>
          <a:p>
            <a:pPr marL="342900" indent="-342900"/>
            <a:r>
              <a:rPr lang="en-US"/>
              <a:t>How can we improve the cache &amp; the memory hierarchy?</a:t>
            </a:r>
          </a:p>
          <a:p>
            <a:pPr marL="342900" indent="-342900"/>
            <a:r>
              <a:rPr lang="en-US"/>
              <a:t>How to avoid collision misses? In HW? In SW?</a:t>
            </a:r>
            <a:endParaRPr/>
          </a:p>
        </p:txBody>
      </p:sp>
      <p:sp>
        <p:nvSpPr>
          <p:cNvPr id="2376" name="Google Shape;2376;p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54</a:t>
            </a:fld>
            <a:endParaRPr/>
          </a:p>
        </p:txBody>
      </p:sp>
      <p:pic>
        <p:nvPicPr>
          <p:cNvPr id="2378" name="Google Shape;2378;p93" descr="http://3.bp.blogspot.com/-Fyyo92Ouo14/USoRPb90tOI/AAAAAAAABXU/poSOCn2msZ0/s1600/summar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1047" y="61198"/>
            <a:ext cx="3430953" cy="2581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0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579A9-ED12-4ED1-8023-8A17C0774F3D}" type="datetime1">
              <a:rPr lang="en-US" smtClean="0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H 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1BB93-CAE0-484E-9CD3-B51A8590C6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195763" y="1038225"/>
            <a:ext cx="7467600" cy="3276600"/>
            <a:chOff x="762000" y="914400"/>
            <a:chExt cx="7467600" cy="3276600"/>
          </a:xfrm>
        </p:grpSpPr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762000" y="914400"/>
              <a:ext cx="7467600" cy="3276600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2743200" y="1447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990600" y="1905000"/>
              <a:ext cx="2819400" cy="1143000"/>
            </a:xfrm>
            <a:custGeom>
              <a:avLst/>
              <a:gdLst>
                <a:gd name="T0" fmla="*/ 2147483647 w 1776"/>
                <a:gd name="T1" fmla="*/ 0 h 720"/>
                <a:gd name="T2" fmla="*/ 2147483647 w 1776"/>
                <a:gd name="T3" fmla="*/ 2147483647 h 720"/>
                <a:gd name="T4" fmla="*/ 2147483647 w 1776"/>
                <a:gd name="T5" fmla="*/ 0 h 720"/>
                <a:gd name="T6" fmla="*/ 0 w 1776"/>
                <a:gd name="T7" fmla="*/ 0 h 720"/>
                <a:gd name="T8" fmla="*/ 2147483647 w 1776"/>
                <a:gd name="T9" fmla="*/ 2147483647 h 720"/>
                <a:gd name="T10" fmla="*/ 2147483647 w 1776"/>
                <a:gd name="T11" fmla="*/ 2147483647 h 720"/>
                <a:gd name="T12" fmla="*/ 2147483647 w 1776"/>
                <a:gd name="T13" fmla="*/ 0 h 720"/>
                <a:gd name="T14" fmla="*/ 2147483647 w 1776"/>
                <a:gd name="T15" fmla="*/ 0 h 7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6"/>
                <a:gd name="T25" fmla="*/ 0 h 720"/>
                <a:gd name="T26" fmla="*/ 1776 w 1776"/>
                <a:gd name="T27" fmla="*/ 720 h 7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6" h="720">
                  <a:moveTo>
                    <a:pt x="1152" y="0"/>
                  </a:moveTo>
                  <a:lnTo>
                    <a:pt x="912" y="240"/>
                  </a:lnTo>
                  <a:lnTo>
                    <a:pt x="672" y="0"/>
                  </a:lnTo>
                  <a:lnTo>
                    <a:pt x="0" y="0"/>
                  </a:lnTo>
                  <a:lnTo>
                    <a:pt x="588" y="718"/>
                  </a:lnTo>
                  <a:lnTo>
                    <a:pt x="1248" y="720"/>
                  </a:lnTo>
                  <a:lnTo>
                    <a:pt x="1776" y="0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990600" y="1447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19050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2057400" y="2438400"/>
              <a:ext cx="7080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ALU</a:t>
              </a: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1524000" y="1219200"/>
              <a:ext cx="5334000" cy="228600"/>
            </a:xfrm>
            <a:custGeom>
              <a:avLst/>
              <a:gdLst>
                <a:gd name="T0" fmla="*/ 0 w 3120"/>
                <a:gd name="T1" fmla="*/ 2147483647 h 144"/>
                <a:gd name="T2" fmla="*/ 0 w 3120"/>
                <a:gd name="T3" fmla="*/ 0 h 144"/>
                <a:gd name="T4" fmla="*/ 2147483647 w 3120"/>
                <a:gd name="T5" fmla="*/ 0 h 144"/>
                <a:gd name="T6" fmla="*/ 2147483647 w 312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0"/>
                <a:gd name="T13" fmla="*/ 0 h 144"/>
                <a:gd name="T14" fmla="*/ 3120 w 312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0" h="144">
                  <a:moveTo>
                    <a:pt x="0" y="144"/>
                  </a:moveTo>
                  <a:lnTo>
                    <a:pt x="0" y="0"/>
                  </a:lnTo>
                  <a:lnTo>
                    <a:pt x="3120" y="0"/>
                  </a:lnTo>
                  <a:lnTo>
                    <a:pt x="3072" y="0"/>
                  </a:ln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1524000" y="1752600"/>
              <a:ext cx="0" cy="1524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3352800" y="1752600"/>
              <a:ext cx="0" cy="1524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1524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5410200" y="1828800"/>
              <a:ext cx="1066800" cy="30480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5410200" y="2133600"/>
              <a:ext cx="1066800" cy="30480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5410200" y="2438400"/>
              <a:ext cx="1066800" cy="30480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5410200" y="2743200"/>
              <a:ext cx="1066800" cy="30480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54102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6858000" y="1066800"/>
              <a:ext cx="1143000" cy="289560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6858000" y="2514600"/>
              <a:ext cx="105727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>
              <a:off x="4610100" y="1828800"/>
              <a:ext cx="782638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top of</a:t>
              </a:r>
            </a:p>
            <a:p>
              <a:pPr algn="ctr"/>
              <a:r>
                <a:rPr lang="en-US" sz="2000"/>
                <a:t>stack</a:t>
              </a:r>
            </a:p>
          </p:txBody>
        </p: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 flipV="1">
              <a:off x="5943600" y="1219200"/>
              <a:ext cx="0" cy="609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2438400" y="3505200"/>
              <a:ext cx="2362200" cy="304800"/>
            </a:xfrm>
            <a:custGeom>
              <a:avLst/>
              <a:gdLst>
                <a:gd name="T0" fmla="*/ 0 w 2784"/>
                <a:gd name="T1" fmla="*/ 0 h 192"/>
                <a:gd name="T2" fmla="*/ 0 w 2784"/>
                <a:gd name="T3" fmla="*/ 2147483647 h 192"/>
                <a:gd name="T4" fmla="*/ 2147483647 w 2784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2784"/>
                <a:gd name="T10" fmla="*/ 0 h 192"/>
                <a:gd name="T11" fmla="*/ 2784 w 27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" h="192">
                  <a:moveTo>
                    <a:pt x="0" y="0"/>
                  </a:moveTo>
                  <a:lnTo>
                    <a:pt x="0" y="192"/>
                  </a:lnTo>
                  <a:lnTo>
                    <a:pt x="2784" y="192"/>
                  </a:ln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>
              <a:off x="3352800" y="1219200"/>
              <a:ext cx="0" cy="228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 flipV="1">
              <a:off x="4800600" y="1219200"/>
              <a:ext cx="0" cy="2590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Text Box 48"/>
            <p:cNvSpPr txBox="1">
              <a:spLocks noChangeArrowheads="1"/>
            </p:cNvSpPr>
            <p:nvPr/>
          </p:nvSpPr>
          <p:spPr bwMode="auto">
            <a:xfrm>
              <a:off x="5486400" y="3124200"/>
              <a:ext cx="96520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stack pt</a:t>
              </a:r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6477000" y="3352800"/>
              <a:ext cx="3810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1219200" y="1414463"/>
              <a:ext cx="67627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latch</a:t>
              </a:r>
            </a:p>
          </p:txBody>
        </p:sp>
        <p:sp>
          <p:nvSpPr>
            <p:cNvPr id="33" name="Text Box 51"/>
            <p:cNvSpPr txBox="1">
              <a:spLocks noChangeArrowheads="1"/>
            </p:cNvSpPr>
            <p:nvPr/>
          </p:nvSpPr>
          <p:spPr bwMode="auto">
            <a:xfrm>
              <a:off x="2133600" y="3167063"/>
              <a:ext cx="67627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latch</a:t>
              </a:r>
            </a:p>
          </p:txBody>
        </p:sp>
        <p:sp>
          <p:nvSpPr>
            <p:cNvPr id="34" name="Line 52"/>
            <p:cNvSpPr>
              <a:spLocks noChangeShapeType="1"/>
            </p:cNvSpPr>
            <p:nvPr/>
          </p:nvSpPr>
          <p:spPr bwMode="auto">
            <a:xfrm>
              <a:off x="5943600" y="3048000"/>
              <a:ext cx="0" cy="1524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" name="Text Box 53"/>
            <p:cNvSpPr txBox="1">
              <a:spLocks noChangeArrowheads="1"/>
            </p:cNvSpPr>
            <p:nvPr/>
          </p:nvSpPr>
          <p:spPr bwMode="auto">
            <a:xfrm>
              <a:off x="2971800" y="1371600"/>
              <a:ext cx="67627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latch</a:t>
              </a:r>
            </a:p>
          </p:txBody>
        </p:sp>
      </p:grp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771772" y="4678829"/>
            <a:ext cx="3881191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Example code:</a:t>
            </a:r>
            <a:r>
              <a:rPr lang="en-US" sz="2400" dirty="0">
                <a:latin typeface="Courier New" pitchFamily="49" charset="0"/>
              </a:rPr>
              <a:t> a = </a:t>
            </a:r>
            <a:r>
              <a:rPr lang="en-US" sz="2400" dirty="0" err="1">
                <a:latin typeface="Courier New" pitchFamily="49" charset="0"/>
              </a:rPr>
              <a:t>b+c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2400" dirty="0">
                <a:latin typeface="Courier New" pitchFamily="49" charset="0"/>
              </a:rPr>
              <a:t>push b;</a:t>
            </a:r>
          </a:p>
          <a:p>
            <a:pPr algn="l"/>
            <a:r>
              <a:rPr lang="en-US" sz="2400" dirty="0">
                <a:latin typeface="Courier New" pitchFamily="49" charset="0"/>
              </a:rPr>
              <a:t>push c;</a:t>
            </a:r>
          </a:p>
          <a:p>
            <a:pPr algn="l"/>
            <a:r>
              <a:rPr lang="en-US" sz="2400" dirty="0">
                <a:latin typeface="Courier New" pitchFamily="49" charset="0"/>
              </a:rPr>
              <a:t>add;</a:t>
            </a:r>
          </a:p>
          <a:p>
            <a:pPr algn="l"/>
            <a:r>
              <a:rPr lang="en-US" sz="2400" dirty="0">
                <a:latin typeface="Courier New" pitchFamily="49" charset="0"/>
              </a:rPr>
              <a:t>pop  a;</a:t>
            </a:r>
          </a:p>
        </p:txBody>
      </p:sp>
      <p:grpSp>
        <p:nvGrpSpPr>
          <p:cNvPr id="66" name="Group 4"/>
          <p:cNvGrpSpPr>
            <a:grpSpLocks/>
          </p:cNvGrpSpPr>
          <p:nvPr/>
        </p:nvGrpSpPr>
        <p:grpSpPr bwMode="auto">
          <a:xfrm>
            <a:off x="5078413" y="4886325"/>
            <a:ext cx="5670550" cy="1524000"/>
            <a:chOff x="1968" y="3168"/>
            <a:chExt cx="3572" cy="960"/>
          </a:xfrm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2544" y="340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2544" y="364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2544" y="388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08" y="340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408" y="364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08" y="388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4242" y="340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4242" y="364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4242" y="388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4992" y="340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4992" y="364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4992" y="3888"/>
              <a:ext cx="528" cy="24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Text Box 17"/>
            <p:cNvSpPr txBox="1">
              <a:spLocks noChangeArrowheads="1"/>
            </p:cNvSpPr>
            <p:nvPr/>
          </p:nvSpPr>
          <p:spPr bwMode="auto">
            <a:xfrm>
              <a:off x="2726" y="3402"/>
              <a:ext cx="231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en-US" b="1">
                  <a:solidFill>
                    <a:srgbClr val="0000FF"/>
                  </a:solidFill>
                  <a:latin typeface="Courier New" pitchFamily="49" charset="0"/>
                </a:rPr>
                <a:t>b</a:t>
              </a:r>
            </a:p>
          </p:txBody>
        </p:sp>
        <p:sp>
          <p:nvSpPr>
            <p:cNvPr id="80" name="Text Box 18"/>
            <p:cNvSpPr txBox="1">
              <a:spLocks noChangeArrowheads="1"/>
            </p:cNvSpPr>
            <p:nvPr/>
          </p:nvSpPr>
          <p:spPr bwMode="auto">
            <a:xfrm>
              <a:off x="3561" y="3648"/>
              <a:ext cx="231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en-US" b="1">
                  <a:solidFill>
                    <a:srgbClr val="0000FF"/>
                  </a:solidFill>
                  <a:latin typeface="Courier New" pitchFamily="49" charset="0"/>
                </a:rPr>
                <a:t>b</a:t>
              </a:r>
            </a:p>
          </p:txBody>
        </p:sp>
        <p:sp>
          <p:nvSpPr>
            <p:cNvPr id="81" name="Text Box 19"/>
            <p:cNvSpPr txBox="1">
              <a:spLocks noChangeArrowheads="1"/>
            </p:cNvSpPr>
            <p:nvPr/>
          </p:nvSpPr>
          <p:spPr bwMode="auto">
            <a:xfrm>
              <a:off x="3561" y="3408"/>
              <a:ext cx="231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en-US" b="1">
                  <a:solidFill>
                    <a:srgbClr val="0000FF"/>
                  </a:solidFill>
                  <a:latin typeface="Courier New" pitchFamily="49" charset="0"/>
                </a:rPr>
                <a:t>c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/>
          </p:nvSpPr>
          <p:spPr bwMode="auto">
            <a:xfrm>
              <a:off x="4272" y="3408"/>
              <a:ext cx="461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b="1">
                  <a:solidFill>
                    <a:srgbClr val="0000FF"/>
                  </a:solidFill>
                  <a:latin typeface="Courier New" pitchFamily="49" charset="0"/>
                </a:rPr>
                <a:t>b+c</a:t>
              </a: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2448" y="3168"/>
              <a:ext cx="6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Courier New" pitchFamily="49" charset="0"/>
                </a:rPr>
                <a:t>push b</a:t>
              </a:r>
            </a:p>
          </p:txBody>
        </p:sp>
        <p:sp>
          <p:nvSpPr>
            <p:cNvPr id="84" name="Text Box 22"/>
            <p:cNvSpPr txBox="1">
              <a:spLocks noChangeArrowheads="1"/>
            </p:cNvSpPr>
            <p:nvPr/>
          </p:nvSpPr>
          <p:spPr bwMode="auto">
            <a:xfrm>
              <a:off x="3312" y="3168"/>
              <a:ext cx="6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Courier New" pitchFamily="49" charset="0"/>
                </a:rPr>
                <a:t>push c</a:t>
              </a:r>
            </a:p>
          </p:txBody>
        </p:sp>
        <p:sp>
          <p:nvSpPr>
            <p:cNvPr id="85" name="Text Box 23"/>
            <p:cNvSpPr txBox="1">
              <a:spLocks noChangeArrowheads="1"/>
            </p:cNvSpPr>
            <p:nvPr/>
          </p:nvSpPr>
          <p:spPr bwMode="auto">
            <a:xfrm>
              <a:off x="4320" y="3168"/>
              <a:ext cx="4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</a:pPr>
              <a:r>
                <a:rPr lang="en-US" sz="2000">
                  <a:latin typeface="Courier New" pitchFamily="49" charset="0"/>
                </a:rPr>
                <a:t>add</a:t>
              </a:r>
              <a:endParaRPr lang="en-US" sz="2000"/>
            </a:p>
          </p:txBody>
        </p:sp>
        <p:sp>
          <p:nvSpPr>
            <p:cNvPr id="86" name="Text Box 24"/>
            <p:cNvSpPr txBox="1">
              <a:spLocks noChangeArrowheads="1"/>
            </p:cNvSpPr>
            <p:nvPr/>
          </p:nvSpPr>
          <p:spPr bwMode="auto">
            <a:xfrm>
              <a:off x="4944" y="3168"/>
              <a:ext cx="5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</a:pPr>
              <a:r>
                <a:rPr lang="en-US" sz="2000">
                  <a:latin typeface="Courier New" pitchFamily="49" charset="0"/>
                </a:rPr>
                <a:t>pop a</a:t>
              </a:r>
              <a:endParaRPr lang="en-US" sz="2000"/>
            </a:p>
          </p:txBody>
        </p:sp>
        <p:sp>
          <p:nvSpPr>
            <p:cNvPr id="87" name="Text Box 25"/>
            <p:cNvSpPr txBox="1">
              <a:spLocks noChangeArrowheads="1"/>
            </p:cNvSpPr>
            <p:nvPr/>
          </p:nvSpPr>
          <p:spPr bwMode="auto">
            <a:xfrm>
              <a:off x="1968" y="3456"/>
              <a:ext cx="48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stack: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3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architecture styles</a:t>
            </a:r>
          </a:p>
        </p:txBody>
      </p:sp>
      <p:sp>
        <p:nvSpPr>
          <p:cNvPr id="4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H.Corporaal  5MD00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08CE-C763-420C-B457-7A2A2CAC61E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52291" name="Group 3"/>
          <p:cNvGraphicFramePr>
            <a:graphicFrameLocks noGrp="1"/>
          </p:cNvGraphicFramePr>
          <p:nvPr/>
        </p:nvGraphicFramePr>
        <p:xfrm>
          <a:off x="715618" y="1940120"/>
          <a:ext cx="11243144" cy="3583799"/>
        </p:xfrm>
        <a:graphic>
          <a:graphicData uri="http://schemas.openxmlformats.org/drawingml/2006/table">
            <a:tbl>
              <a:tblPr/>
              <a:tblGrid>
                <a:gridCol w="2209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9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82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Architecture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Accumulator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Architecture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Register-Memory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Memory-Memory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(load-store)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Push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</a:rPr>
                        <a:t>Load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Load r1,A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</a:rPr>
                        <a:t>Add </a:t>
                      </a:r>
                      <a:r>
                        <a:rPr kumimoji="1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</a:rPr>
                        <a:t>C,B,A</a:t>
                      </a:r>
                      <a:endParaRPr kumimoji="1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Load r1,A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Push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</a:rPr>
                        <a:t>Add 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Add  r1,B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Load r2,B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</a:rPr>
                        <a:t>Store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Store C,r1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Add  r3,r1,r2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Pop 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Store C,r3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9307" name="Text Box 41"/>
          <p:cNvSpPr txBox="1">
            <a:spLocks noChangeArrowheads="1"/>
          </p:cNvSpPr>
          <p:nvPr/>
        </p:nvSpPr>
        <p:spPr bwMode="auto">
          <a:xfrm>
            <a:off x="443948" y="1186934"/>
            <a:ext cx="4911601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Let's look at the code for C = A + B</a:t>
            </a:r>
          </a:p>
        </p:txBody>
      </p:sp>
      <p:sp>
        <p:nvSpPr>
          <p:cNvPr id="139308" name="Text Box 42"/>
          <p:cNvSpPr txBox="1">
            <a:spLocks noChangeArrowheads="1"/>
          </p:cNvSpPr>
          <p:nvPr/>
        </p:nvSpPr>
        <p:spPr bwMode="auto">
          <a:xfrm>
            <a:off x="443948" y="5815440"/>
            <a:ext cx="1096486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Note: in code </a:t>
            </a:r>
            <a:r>
              <a:rPr lang="en-US" sz="2400">
                <a:solidFill>
                  <a:schemeClr val="accent2"/>
                </a:solidFill>
              </a:rPr>
              <a:t>A </a:t>
            </a:r>
            <a:r>
              <a:rPr lang="en-US" sz="2400"/>
              <a:t>stands for </a:t>
            </a:r>
            <a:r>
              <a:rPr lang="en-US" sz="2400">
                <a:solidFill>
                  <a:schemeClr val="accent2"/>
                </a:solidFill>
              </a:rPr>
              <a:t>(r)</a:t>
            </a:r>
            <a:r>
              <a:rPr lang="en-US" sz="2400"/>
              <a:t> where register </a:t>
            </a:r>
            <a:r>
              <a:rPr lang="en-US" sz="2400">
                <a:solidFill>
                  <a:schemeClr val="accent2"/>
                </a:solidFill>
              </a:rPr>
              <a:t>r</a:t>
            </a:r>
            <a:r>
              <a:rPr lang="en-US" sz="2400"/>
              <a:t> contains </a:t>
            </a:r>
            <a:r>
              <a:rPr lang="en-US" sz="2400">
                <a:solidFill>
                  <a:schemeClr val="accent2"/>
                </a:solidFill>
              </a:rPr>
              <a:t>&amp;a</a:t>
            </a:r>
            <a:r>
              <a:rPr lang="en-US" sz="2400"/>
              <a:t>; similar for </a:t>
            </a:r>
            <a:r>
              <a:rPr lang="en-US" sz="2400">
                <a:solidFill>
                  <a:schemeClr val="accent2"/>
                </a:solidFill>
              </a:rPr>
              <a:t>B,C</a:t>
            </a:r>
          </a:p>
          <a:p>
            <a:r>
              <a:rPr lang="en-US" sz="2400" b="1">
                <a:solidFill>
                  <a:srgbClr val="FF0000"/>
                </a:solidFill>
              </a:rPr>
              <a:t>Q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What are the advantages / disadvantages of load-store (RISC) architecture?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1F6AE7A-5227-4DB1-B27B-02D089728AAC}"/>
              </a:ext>
            </a:extLst>
          </p:cNvPr>
          <p:cNvSpPr/>
          <p:nvPr/>
        </p:nvSpPr>
        <p:spPr>
          <a:xfrm>
            <a:off x="9317182" y="796636"/>
            <a:ext cx="1967345" cy="537445"/>
          </a:xfrm>
          <a:prstGeom prst="wedgeRoundRectCallout">
            <a:avLst>
              <a:gd name="adj1" fmla="val -2171"/>
              <a:gd name="adj2" fmla="val 15917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RISC</a:t>
            </a:r>
            <a:endParaRPr lang="nl-NL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9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0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addressing modes; RISC uses only 3-4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4442" y="1158875"/>
          <a:ext cx="11820939" cy="535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0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91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MODE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EXAMPLE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MEANING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REGISTER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ADD R4, R3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[R4] &lt;-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[R4] +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[R3]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6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IMMEDIATE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ADD R4, #3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reg[R4] &lt;- reg[R4] + 3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6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DISPLACEMENT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ADD R4, 100(R1)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reg[R4] &lt;- reg[R4] + Mem[100 + reg[R1]]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9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REGISTER INDIRECT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ADD R4, (R1)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reg[R4] &lt;- reg[R4] + Mem[reg[R1]]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9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INDEXED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ADD R3, (R1+R2)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reg[R3] &lt;- reg[R3] + Mem[reg[R1] + reg[R2]]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DIRECT OR ABSOLUTE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ADD R1, (1001)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reg[R1] &lt;- reg[R1] + Mem[1001]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46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MEMORY INDIRECT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ADD R1, @R3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reg[R1] &lt;- reg[R1] + Mem[Mem[Reg[3]]]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46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POST INCREMENT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ADD R1, (R2)+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ADD R1, (R2) then R2 &lt;- R2+d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46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PREDECREMENT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ADD R1, -(R2)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R2 &lt;- R2-d then ADD R1, (R2)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46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PC-RELATIVE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BEZ  R1, 100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if R1==0, PC &lt;- PC+100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46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PC-RELATIVE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JUMP  200</a:t>
                      </a:r>
                    </a:p>
                  </a:txBody>
                  <a:tcPr marL="31059" marR="31059" marT="93177" marB="1552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mic Sans MS"/>
                        </a:rPr>
                        <a:t>Concatenate bits of PC and offset</a:t>
                      </a:r>
                    </a:p>
                  </a:txBody>
                  <a:tcPr marL="31059" marR="31059" marT="93177" marB="1552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5D4-FAFE-4A3F-8FAC-AC7C17832717}" type="datetime1">
              <a:rPr lang="en-US" smtClean="0"/>
              <a:pPr/>
              <a:t>11/22/2021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ECA H Corporaal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BB93-CAE0-484E-9CD3-B51A8590C6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Topics Memory Hierarchy Part I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b="1"/>
              <a:t>Memory hierarchy motivation</a:t>
            </a:r>
            <a:endParaRPr b="1"/>
          </a:p>
          <a:p>
            <a:pPr marL="342900" indent="-342900"/>
            <a:r>
              <a:rPr lang="en-US"/>
              <a:t>Caches</a:t>
            </a:r>
            <a:endParaRPr/>
          </a:p>
          <a:p>
            <a:pPr marL="742950" lvl="1" indent="-285750"/>
            <a:r>
              <a:rPr lang="en-US"/>
              <a:t>direct mapped</a:t>
            </a:r>
            <a:endParaRPr/>
          </a:p>
          <a:p>
            <a:pPr marL="742950" lvl="1" indent="-285750"/>
            <a:r>
              <a:rPr lang="en-US"/>
              <a:t>set-associative</a:t>
            </a:r>
            <a:endParaRPr/>
          </a:p>
          <a:p>
            <a:pPr marL="342900" indent="-342900"/>
            <a:r>
              <a:rPr lang="en-US"/>
              <a:t>Basic cache optimizations</a:t>
            </a:r>
            <a:endParaRPr/>
          </a:p>
          <a:p>
            <a:pPr marL="800100" lvl="1" indent="-342900"/>
            <a:r>
              <a:rPr lang="en-US"/>
              <a:t>Classification of cache misses: the 3 C’s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=&gt; Material book: </a:t>
            </a:r>
            <a:r>
              <a:rPr lang="en-US" b="1">
                <a:solidFill>
                  <a:srgbClr val="00B050"/>
                </a:solidFill>
              </a:rPr>
              <a:t>Ch2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rgbClr val="00B050"/>
                </a:solidFill>
              </a:rPr>
              <a:t>+ App B</a:t>
            </a:r>
            <a:r>
              <a:rPr lang="en-US" b="1">
                <a:solidFill>
                  <a:schemeClr val="tx1"/>
                </a:solidFill>
              </a:rPr>
              <a:t> (H&amp;P) / </a:t>
            </a:r>
            <a:r>
              <a:rPr lang="en-US" b="1">
                <a:solidFill>
                  <a:srgbClr val="00B050"/>
                </a:solidFill>
              </a:rPr>
              <a:t>Ch 4 </a:t>
            </a:r>
            <a:r>
              <a:rPr lang="en-US" b="1">
                <a:solidFill>
                  <a:schemeClr val="tx1"/>
                </a:solidFill>
              </a:rPr>
              <a:t>(Dubois)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  <p:pic>
        <p:nvPicPr>
          <p:cNvPr id="104" name="Google Shape;104;p14" descr="Front C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605" y="4356495"/>
            <a:ext cx="1752600" cy="227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8" y="2658638"/>
            <a:ext cx="2056182" cy="25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06874"/>
      </p:ext>
    </p:extLst>
  </p:cSld>
  <p:clrMapOvr>
    <a:masterClrMapping/>
  </p:clrMapOvr>
</p:sld>
</file>

<file path=ppt/theme/theme1.xml><?xml version="1.0" encoding="utf-8"?>
<a:theme xmlns:a="http://schemas.openxmlformats.org/drawingml/2006/main" name="ILParchitectures">
  <a:themeElements>
    <a:clrScheme name="ILParchitectur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rgbClr val="FF0000"/>
          </a:solidFill>
        </a:ln>
      </a:spPr>
      <a:bodyPr rtlCol="0" anchor="ctr"/>
      <a:lstStyle>
        <a:defPPr algn="ctr">
          <a:defRPr sz="2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14720</TotalTime>
  <Words>3662</Words>
  <Application>Microsoft Office PowerPoint</Application>
  <PresentationFormat>Widescreen</PresentationFormat>
  <Paragraphs>808</Paragraphs>
  <Slides>54</Slides>
  <Notes>49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Courier New</vt:lpstr>
      <vt:lpstr>Monotype Sorts</vt:lpstr>
      <vt:lpstr>Times New Roman</vt:lpstr>
      <vt:lpstr>ILParchitectures</vt:lpstr>
      <vt:lpstr>Embedded Computer Architecture 5SAI0  Memory Hierarchy Part I</vt:lpstr>
      <vt:lpstr>Topics Memory Hierarchy Part I</vt:lpstr>
      <vt:lpstr>Remember RISC? Keep it simple</vt:lpstr>
      <vt:lpstr>Other architecture styles</vt:lpstr>
      <vt:lpstr>Accumulator Architecture</vt:lpstr>
      <vt:lpstr>Stack Architecture</vt:lpstr>
      <vt:lpstr>Other architecture styles</vt:lpstr>
      <vt:lpstr>Many addressing modes; RISC uses only 3-4</vt:lpstr>
      <vt:lpstr>Topics Memory Hierarchy Part I</vt:lpstr>
      <vt:lpstr>Memory Performance Gap single processor performance vs memory latency</vt:lpstr>
      <vt:lpstr>Memory  Hierarchy</vt:lpstr>
      <vt:lpstr>Memory Hierarchy Design</vt:lpstr>
      <vt:lpstr>Why does a (small) cache work?</vt:lpstr>
      <vt:lpstr>Topics Memory Hierarchy Part I</vt:lpstr>
      <vt:lpstr>Cache operation</vt:lpstr>
      <vt:lpstr>Direct Mapped  Cache</vt:lpstr>
      <vt:lpstr>Direct Mapped Cache</vt:lpstr>
      <vt:lpstr>Direct Mapped Cache</vt:lpstr>
      <vt:lpstr>Memory hierarchy basics</vt:lpstr>
      <vt:lpstr>Cache basics</vt:lpstr>
      <vt:lpstr>Cache basics</vt:lpstr>
      <vt:lpstr>Cache performance: metrics &amp; terminology</vt:lpstr>
      <vt:lpstr>Cache performance: metrics&amp;terminology</vt:lpstr>
      <vt:lpstr>4 questions for designers</vt:lpstr>
      <vt:lpstr> Write policies</vt:lpstr>
      <vt:lpstr>Topics Memory Hierarchy Part I</vt:lpstr>
      <vt:lpstr>Basic Cache optimizations</vt:lpstr>
      <vt:lpstr>Effect of cache parameters</vt:lpstr>
      <vt:lpstr>Cache mapping</vt:lpstr>
      <vt:lpstr>Direct Mapped  Cache: Problem !?!</vt:lpstr>
      <vt:lpstr>A 4-Way Set-Associative Cache</vt:lpstr>
      <vt:lpstr>Replacement policies</vt:lpstr>
      <vt:lpstr>LRU Visualised</vt:lpstr>
      <vt:lpstr>LRU Visualised</vt:lpstr>
      <vt:lpstr>LRU Visualised</vt:lpstr>
      <vt:lpstr>PowerPoint Presentation</vt:lpstr>
      <vt:lpstr>PowerPoint Presentation</vt:lpstr>
      <vt:lpstr>PowerPoint Presentation</vt:lpstr>
      <vt:lpstr>PowerPoint Presentation</vt:lpstr>
      <vt:lpstr>LRU Visualised</vt:lpstr>
      <vt:lpstr>LRU Index Update Hardware</vt:lpstr>
      <vt:lpstr>LRU Index Update Hardware</vt:lpstr>
      <vt:lpstr>LRU Index Update Hardware</vt:lpstr>
      <vt:lpstr>Multilevel Caches</vt:lpstr>
      <vt:lpstr>The cache/memory performance equation</vt:lpstr>
      <vt:lpstr>Multilevel Cache: calculate CPI?</vt:lpstr>
      <vt:lpstr>Example (cont.)</vt:lpstr>
      <vt:lpstr>Multilevel Cache Considerations</vt:lpstr>
      <vt:lpstr>Splitting first level cache</vt:lpstr>
      <vt:lpstr>Multi-level cache hierarchies; policies </vt:lpstr>
      <vt:lpstr>Classification of cache misses: 3 Cs</vt:lpstr>
      <vt:lpstr>3Cs Absolute Miss Rate (on SPEC92)</vt:lpstr>
      <vt:lpstr>3Cs Relative Miss Rate (on SPEC92) same figure; now relative miss-rate i.s.o. absolute</vt:lpstr>
      <vt:lpstr>Part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Computer Architecture 5SAI0   Memory Hierarchy</dc:title>
  <dc:creator>Huisken, Jos</dc:creator>
  <cp:lastModifiedBy>Corporaal, Henk</cp:lastModifiedBy>
  <cp:revision>77</cp:revision>
  <cp:lastPrinted>2018-12-12T13:12:13Z</cp:lastPrinted>
  <dcterms:modified xsi:type="dcterms:W3CDTF">2021-11-22T13:34:53Z</dcterms:modified>
</cp:coreProperties>
</file>