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58"/>
  </p:notesMasterIdLst>
  <p:handoutMasterIdLst>
    <p:handoutMasterId r:id="rId59"/>
  </p:handoutMasterIdLst>
  <p:sldIdLst>
    <p:sldId id="412" r:id="rId2"/>
    <p:sldId id="413" r:id="rId3"/>
    <p:sldId id="402" r:id="rId4"/>
    <p:sldId id="401" r:id="rId5"/>
    <p:sldId id="288" r:id="rId6"/>
    <p:sldId id="806" r:id="rId7"/>
    <p:sldId id="807" r:id="rId8"/>
    <p:sldId id="406" r:id="rId9"/>
    <p:sldId id="407" r:id="rId10"/>
    <p:sldId id="408" r:id="rId11"/>
    <p:sldId id="353" r:id="rId12"/>
    <p:sldId id="293" r:id="rId13"/>
    <p:sldId id="294" r:id="rId14"/>
    <p:sldId id="296" r:id="rId15"/>
    <p:sldId id="297" r:id="rId16"/>
    <p:sldId id="350" r:id="rId17"/>
    <p:sldId id="298" r:id="rId18"/>
    <p:sldId id="300" r:id="rId19"/>
    <p:sldId id="301" r:id="rId20"/>
    <p:sldId id="302" r:id="rId21"/>
    <p:sldId id="303" r:id="rId22"/>
    <p:sldId id="414" r:id="rId23"/>
    <p:sldId id="415" r:id="rId24"/>
    <p:sldId id="322" r:id="rId25"/>
    <p:sldId id="323" r:id="rId26"/>
    <p:sldId id="326" r:id="rId27"/>
    <p:sldId id="325" r:id="rId28"/>
    <p:sldId id="329" r:id="rId29"/>
    <p:sldId id="327" r:id="rId30"/>
    <p:sldId id="328" r:id="rId31"/>
    <p:sldId id="377" r:id="rId32"/>
    <p:sldId id="332" r:id="rId33"/>
    <p:sldId id="378" r:id="rId34"/>
    <p:sldId id="333" r:id="rId35"/>
    <p:sldId id="410" r:id="rId36"/>
    <p:sldId id="354" r:id="rId37"/>
    <p:sldId id="355" r:id="rId38"/>
    <p:sldId id="356" r:id="rId39"/>
    <p:sldId id="358" r:id="rId40"/>
    <p:sldId id="359" r:id="rId41"/>
    <p:sldId id="360" r:id="rId42"/>
    <p:sldId id="361" r:id="rId43"/>
    <p:sldId id="362" r:id="rId44"/>
    <p:sldId id="363" r:id="rId45"/>
    <p:sldId id="364" r:id="rId46"/>
    <p:sldId id="346" r:id="rId47"/>
    <p:sldId id="365" r:id="rId48"/>
    <p:sldId id="366" r:id="rId49"/>
    <p:sldId id="336" r:id="rId50"/>
    <p:sldId id="367" r:id="rId51"/>
    <p:sldId id="368" r:id="rId52"/>
    <p:sldId id="369" r:id="rId53"/>
    <p:sldId id="370" r:id="rId54"/>
    <p:sldId id="371" r:id="rId55"/>
    <p:sldId id="334" r:id="rId56"/>
    <p:sldId id="335" r:id="rId57"/>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C77DCA-0EBA-4683-8123-45C3CF033C56}">
  <a:tblStyle styleId="{F7C77DCA-0EBA-4683-8123-45C3CF033C5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85D84F-6928-4987-8372-CC077F79AE49}" styleName="Table_1">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37" autoAdjust="0"/>
  </p:normalViewPr>
  <p:slideViewPr>
    <p:cSldViewPr snapToGrid="0" snapToObjects="1">
      <p:cViewPr>
        <p:scale>
          <a:sx n="70" d="100"/>
          <a:sy n="70" d="100"/>
        </p:scale>
        <p:origin x="531" y="30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0" d="100"/>
          <a:sy n="50" d="100"/>
        </p:scale>
        <p:origin x="15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07B9550-D18F-4F7D-991B-E3AB93C086C6}" type="datetimeFigureOut">
              <a:rPr lang="en-US" smtClean="0"/>
              <a:t>12/5/2021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5142B02-A430-49E4-AE2D-8F69B27FCBE2}" type="slidenum">
              <a:rPr lang="en-US" smtClean="0"/>
              <a:t>‹#›</a:t>
            </a:fld>
            <a:endParaRPr lang="en-US"/>
          </a:p>
        </p:txBody>
      </p:sp>
    </p:spTree>
    <p:extLst>
      <p:ext uri="{BB962C8B-B14F-4D97-AF65-F5344CB8AC3E}">
        <p14:creationId xmlns:p14="http://schemas.microsoft.com/office/powerpoint/2010/main" val="321399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454" cy="495653"/>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50680" y="0"/>
            <a:ext cx="2945454" cy="495653"/>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077" y="4715493"/>
            <a:ext cx="5437523" cy="4465969"/>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288"/>
            <a:ext cx="2945454" cy="49565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73460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ED4740-07BE-4551-8049-1D7D807FCEF4}" type="slidenum">
              <a:rPr lang="en-US" smtClean="0">
                <a:solidFill>
                  <a:srgbClr val="000000"/>
                </a:solidFill>
              </a:rPr>
              <a:pPr/>
              <a:t>1</a:t>
            </a:fld>
            <a:endParaRPr lang="en-US">
              <a:solidFill>
                <a:srgbClr val="000000"/>
              </a:solidFill>
            </a:endParaRPr>
          </a:p>
        </p:txBody>
      </p:sp>
      <p:sp>
        <p:nvSpPr>
          <p:cNvPr id="58371" name="Rectangle 2"/>
          <p:cNvSpPr>
            <a:spLocks noGrp="1" noRot="1" noChangeAspect="1" noChangeArrowheads="1" noTextEdit="1"/>
          </p:cNvSpPr>
          <p:nvPr>
            <p:ph type="sldImg"/>
          </p:nvPr>
        </p:nvSpPr>
        <p:spPr>
          <a:xfrm>
            <a:off x="90488" y="744538"/>
            <a:ext cx="6616700" cy="3722687"/>
          </a:xfrm>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238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8" name="Google Shape;848;p30: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Assume: </a:t>
            </a:r>
            <a:endParaRPr/>
          </a:p>
          <a:p>
            <a:pPr marL="0" marR="0" lvl="0" indent="0" algn="l" rtl="0">
              <a:spcBef>
                <a:spcPts val="360"/>
              </a:spcBef>
              <a:spcAft>
                <a:spcPts val="0"/>
              </a:spcAft>
              <a:buNone/>
            </a:pPr>
            <a:r>
              <a:rPr lang="en-US" sz="1200" b="0" i="0" u="none" strike="noStrike" cap="none">
                <a:solidFill>
                  <a:schemeClr val="dk1"/>
                </a:solidFill>
                <a:latin typeface="Times New Roman"/>
                <a:ea typeface="Times New Roman"/>
                <a:cs typeface="Times New Roman"/>
                <a:sym typeface="Times New Roman"/>
              </a:rPr>
              <a:t>- block size = 4 words (16 bytes)</a:t>
            </a:r>
            <a:endParaRPr/>
          </a:p>
          <a:p>
            <a:pPr marL="171450" marR="0" lvl="0" indent="-171450" algn="l" rtl="0">
              <a:spcBef>
                <a:spcPts val="36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Initial empty cache</a:t>
            </a:r>
            <a:endParaRPr/>
          </a:p>
          <a:p>
            <a:pPr marL="171450" marR="0" lvl="0" indent="-171450" algn="l" rtl="0">
              <a:spcBef>
                <a:spcPts val="36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P= primary miss; S = secondary miss, to the same cache line</a:t>
            </a:r>
            <a:endParaRPr sz="1200" b="0" i="0" u="none" strike="noStrike" cap="none">
              <a:solidFill>
                <a:schemeClr val="dk1"/>
              </a:solidFill>
              <a:latin typeface="Times New Roman"/>
              <a:ea typeface="Times New Roman"/>
              <a:cs typeface="Times New Roman"/>
              <a:sym typeface="Times New Roman"/>
            </a:endParaRPr>
          </a:p>
        </p:txBody>
      </p:sp>
      <p:sp>
        <p:nvSpPr>
          <p:cNvPr id="849" name="Google Shape;849;p30: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327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2: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68" name="Google Shape;868;p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58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33: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79" name="Google Shape;879;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2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16</a:t>
            </a:fld>
            <a:endParaRPr sz="1200">
              <a:solidFill>
                <a:schemeClr val="dk1"/>
              </a:solidFill>
              <a:latin typeface="Times New Roman"/>
              <a:ea typeface="Times New Roman"/>
              <a:cs typeface="Times New Roman"/>
              <a:sym typeface="Times New Roman"/>
            </a:endParaRPr>
          </a:p>
        </p:txBody>
      </p:sp>
      <p:sp>
        <p:nvSpPr>
          <p:cNvPr id="431" name="Google Shape;43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2" name="Google Shape;432;p16: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0328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34: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17</a:t>
            </a:fld>
            <a:endParaRPr sz="1200">
              <a:solidFill>
                <a:schemeClr val="dk1"/>
              </a:solidFill>
              <a:latin typeface="Times New Roman"/>
              <a:ea typeface="Times New Roman"/>
              <a:cs typeface="Times New Roman"/>
              <a:sym typeface="Times New Roman"/>
            </a:endParaRPr>
          </a:p>
        </p:txBody>
      </p:sp>
      <p:sp>
        <p:nvSpPr>
          <p:cNvPr id="888" name="Google Shape;888;p34:notes"/>
          <p:cNvSpPr>
            <a:spLocks noGrp="1" noRot="1" noChangeAspect="1"/>
          </p:cNvSpPr>
          <p:nvPr>
            <p:ph type="sldImg" idx="2"/>
          </p:nvPr>
        </p:nvSpPr>
        <p:spPr>
          <a:xfrm>
            <a:off x="461963" y="954088"/>
            <a:ext cx="5875337" cy="3305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9" name="Google Shape;889;p34:notes"/>
          <p:cNvSpPr txBox="1">
            <a:spLocks noGrp="1"/>
          </p:cNvSpPr>
          <p:nvPr>
            <p:ph type="body" idx="1"/>
          </p:nvPr>
        </p:nvSpPr>
        <p:spPr>
          <a:xfrm>
            <a:off x="906357" y="4715153"/>
            <a:ext cx="4984962" cy="4466987"/>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9796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36: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18</a:t>
            </a:fld>
            <a:endParaRPr sz="1200">
              <a:solidFill>
                <a:schemeClr val="dk1"/>
              </a:solidFill>
              <a:latin typeface="Times New Roman"/>
              <a:ea typeface="Times New Roman"/>
              <a:cs typeface="Times New Roman"/>
              <a:sym typeface="Times New Roman"/>
            </a:endParaRPr>
          </a:p>
        </p:txBody>
      </p:sp>
      <p:sp>
        <p:nvSpPr>
          <p:cNvPr id="947" name="Google Shape;947;p36:notes"/>
          <p:cNvSpPr>
            <a:spLocks noGrp="1" noRot="1" noChangeAspect="1"/>
          </p:cNvSpPr>
          <p:nvPr>
            <p:ph type="sldImg" idx="2"/>
          </p:nvPr>
        </p:nvSpPr>
        <p:spPr>
          <a:xfrm>
            <a:off x="463550" y="955675"/>
            <a:ext cx="5870575" cy="3303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8" name="Google Shape;948;p36:notes"/>
          <p:cNvSpPr txBox="1">
            <a:spLocks noGrp="1"/>
          </p:cNvSpPr>
          <p:nvPr>
            <p:ph type="body" idx="1"/>
          </p:nvPr>
        </p:nvSpPr>
        <p:spPr>
          <a:xfrm>
            <a:off x="906357" y="4713430"/>
            <a:ext cx="4984962" cy="446871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483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37: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19</a:t>
            </a:fld>
            <a:endParaRPr sz="1200">
              <a:solidFill>
                <a:schemeClr val="dk1"/>
              </a:solidFill>
              <a:latin typeface="Times New Roman"/>
              <a:ea typeface="Times New Roman"/>
              <a:cs typeface="Times New Roman"/>
              <a:sym typeface="Times New Roman"/>
            </a:endParaRPr>
          </a:p>
        </p:txBody>
      </p:sp>
      <p:sp>
        <p:nvSpPr>
          <p:cNvPr id="995" name="Google Shape;995;p37:notes"/>
          <p:cNvSpPr>
            <a:spLocks noGrp="1" noRot="1" noChangeAspect="1"/>
          </p:cNvSpPr>
          <p:nvPr>
            <p:ph type="sldImg" idx="2"/>
          </p:nvPr>
        </p:nvSpPr>
        <p:spPr>
          <a:xfrm>
            <a:off x="461963" y="954088"/>
            <a:ext cx="5875337" cy="3305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6" name="Google Shape;996;p37:notes"/>
          <p:cNvSpPr txBox="1">
            <a:spLocks noGrp="1"/>
          </p:cNvSpPr>
          <p:nvPr>
            <p:ph type="body" idx="1"/>
          </p:nvPr>
        </p:nvSpPr>
        <p:spPr>
          <a:xfrm>
            <a:off x="906357" y="4715153"/>
            <a:ext cx="4984962" cy="4466987"/>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833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8: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1002" name="Google Shape;1002;p38: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1003" name="Google Shape;1003;p38: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1004" name="Google Shape;1004;p38: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20</a:t>
            </a:fld>
            <a:endParaRPr sz="1200">
              <a:solidFill>
                <a:schemeClr val="dk1"/>
              </a:solidFill>
              <a:latin typeface="Times New Roman"/>
              <a:ea typeface="Times New Roman"/>
              <a:cs typeface="Times New Roman"/>
              <a:sym typeface="Times New Roman"/>
            </a:endParaRPr>
          </a:p>
        </p:txBody>
      </p:sp>
      <p:sp>
        <p:nvSpPr>
          <p:cNvPr id="1005" name="Google Shape;1005;p38: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6" name="Google Shape;1006;p38: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7667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39: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21</a:t>
            </a:fld>
            <a:endParaRPr sz="1200">
              <a:solidFill>
                <a:schemeClr val="dk1"/>
              </a:solidFill>
              <a:latin typeface="Times New Roman"/>
              <a:ea typeface="Times New Roman"/>
              <a:cs typeface="Times New Roman"/>
              <a:sym typeface="Times New Roman"/>
            </a:endParaRPr>
          </a:p>
        </p:txBody>
      </p:sp>
      <p:sp>
        <p:nvSpPr>
          <p:cNvPr id="1014" name="Google Shape;1014;p39:notes"/>
          <p:cNvSpPr txBox="1">
            <a:spLocks noGrp="1"/>
          </p:cNvSpPr>
          <p:nvPr>
            <p:ph type="body" idx="1"/>
          </p:nvPr>
        </p:nvSpPr>
        <p:spPr>
          <a:xfrm>
            <a:off x="906357" y="4713430"/>
            <a:ext cx="4984962" cy="4468710"/>
          </a:xfrm>
          <a:prstGeom prst="rect">
            <a:avLst/>
          </a:prstGeom>
          <a:noFill/>
          <a:ln>
            <a:noFill/>
          </a:ln>
        </p:spPr>
        <p:txBody>
          <a:bodyPr spcFirstLastPara="1" wrap="square" lIns="95625" tIns="46975" rIns="95625" bIns="469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Answer is 3 stages between branch and new instruction fetch and 2 stages between load and use (even though if looked at red insertions that it would be 3 for load and 2 for branch)</a:t>
            </a:r>
            <a:endParaRPr/>
          </a:p>
          <a:p>
            <a:pPr marL="0" marR="0" lvl="0" indent="0" algn="l" rtl="0">
              <a:spcBef>
                <a:spcPts val="360"/>
              </a:spcBef>
              <a:spcAft>
                <a:spcPts val="0"/>
              </a:spcAft>
              <a:buNone/>
            </a:pPr>
            <a:r>
              <a:rPr lang="en-US" sz="1200" b="0" i="0" u="none" strike="noStrike" cap="none">
                <a:solidFill>
                  <a:schemeClr val="dk1"/>
                </a:solidFill>
                <a:latin typeface="Times New Roman"/>
                <a:ea typeface="Times New Roman"/>
                <a:cs typeface="Times New Roman"/>
                <a:sym typeface="Times New Roman"/>
              </a:rPr>
              <a:t>Reasons:</a:t>
            </a:r>
            <a:endParaRPr/>
          </a:p>
          <a:p>
            <a:pPr marL="0" marR="0" lvl="0" indent="0" algn="l" rtl="0">
              <a:spcBef>
                <a:spcPts val="360"/>
              </a:spcBef>
              <a:spcAft>
                <a:spcPts val="0"/>
              </a:spcAft>
              <a:buNone/>
            </a:pPr>
            <a:r>
              <a:rPr lang="en-US" sz="1200" b="0" i="0" u="none" strike="noStrike" cap="none">
                <a:solidFill>
                  <a:schemeClr val="dk1"/>
                </a:solidFill>
                <a:latin typeface="Times New Roman"/>
                <a:ea typeface="Times New Roman"/>
                <a:cs typeface="Times New Roman"/>
                <a:sym typeface="Times New Roman"/>
              </a:rPr>
              <a:t>1) Load: TC just does tag check, data available after DS; thus supply the data &amp; forward it, restarting the pipeline on a data cache miss</a:t>
            </a:r>
            <a:endParaRPr/>
          </a:p>
          <a:p>
            <a:pPr marL="0" marR="0" lvl="0" indent="0" algn="l" rtl="0">
              <a:spcBef>
                <a:spcPts val="360"/>
              </a:spcBef>
              <a:spcAft>
                <a:spcPts val="0"/>
              </a:spcAft>
              <a:buNone/>
            </a:pPr>
            <a:r>
              <a:rPr lang="en-US" sz="1200" b="0" i="0" u="none" strike="noStrike" cap="none">
                <a:solidFill>
                  <a:schemeClr val="dk1"/>
                </a:solidFill>
                <a:latin typeface="Times New Roman"/>
                <a:ea typeface="Times New Roman"/>
                <a:cs typeface="Times New Roman"/>
                <a:sym typeface="Times New Roman"/>
              </a:rPr>
              <a:t>2) EX phase does the address calculation even though just added one phase; presumed reason is that since want fast clockc cycle don’t want to sitck RF phase with reading regisers AND testing for zero, so just moved it back on phase</a:t>
            </a:r>
            <a:endParaRPr/>
          </a:p>
        </p:txBody>
      </p:sp>
      <p:sp>
        <p:nvSpPr>
          <p:cNvPr id="1015" name="Google Shape;1015;p39:notes"/>
          <p:cNvSpPr>
            <a:spLocks noGrp="1" noRot="1" noChangeAspect="1"/>
          </p:cNvSpPr>
          <p:nvPr>
            <p:ph type="sldImg" idx="2"/>
          </p:nvPr>
        </p:nvSpPr>
        <p:spPr>
          <a:xfrm>
            <a:off x="104775" y="752475"/>
            <a:ext cx="6589713"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240640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23</a:t>
            </a:fld>
            <a:endParaRPr sz="1200" b="0" i="0" u="none" strike="noStrike" cap="none">
              <a:solidFill>
                <a:schemeClr val="dk1"/>
              </a:solidFill>
              <a:latin typeface="Times New Roman"/>
              <a:ea typeface="Times New Roman"/>
              <a:cs typeface="Times New Roman"/>
              <a:sym typeface="Times New Roman"/>
            </a:endParaRPr>
          </a:p>
        </p:txBody>
      </p:sp>
      <p:sp>
        <p:nvSpPr>
          <p:cNvPr id="96" name="Google Shape;9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5: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402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
        <p:nvSpPr>
          <p:cNvPr id="96" name="Google Shape;9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5: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983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p59: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018" name="Google Shape;2018;p59: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019" name="Google Shape;2019;p59: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020" name="Google Shape;2020;p59: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24</a:t>
            </a:fld>
            <a:endParaRPr sz="1200">
              <a:solidFill>
                <a:schemeClr val="dk1"/>
              </a:solidFill>
              <a:latin typeface="Times New Roman"/>
              <a:ea typeface="Times New Roman"/>
              <a:cs typeface="Times New Roman"/>
              <a:sym typeface="Times New Roman"/>
            </a:endParaRPr>
          </a:p>
        </p:txBody>
      </p:sp>
      <p:sp>
        <p:nvSpPr>
          <p:cNvPr id="2021" name="Google Shape;2021;p59: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2" name="Google Shape;2022;p59: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6710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60: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31" name="Google Shape;2031;p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69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63: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71" name="Google Shape;2071;p6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06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p62: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058" name="Google Shape;2058;p62: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059" name="Google Shape;2059;p62: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060" name="Google Shape;2060;p62: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27</a:t>
            </a:fld>
            <a:endParaRPr sz="1200">
              <a:solidFill>
                <a:schemeClr val="dk1"/>
              </a:solidFill>
              <a:latin typeface="Times New Roman"/>
              <a:ea typeface="Times New Roman"/>
              <a:cs typeface="Times New Roman"/>
              <a:sym typeface="Times New Roman"/>
            </a:endParaRPr>
          </a:p>
        </p:txBody>
      </p:sp>
      <p:sp>
        <p:nvSpPr>
          <p:cNvPr id="2061" name="Google Shape;2061;p62: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2" name="Google Shape;2062;p62: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950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8"/>
        <p:cNvGrpSpPr/>
        <p:nvPr/>
      </p:nvGrpSpPr>
      <p:grpSpPr>
        <a:xfrm>
          <a:off x="0" y="0"/>
          <a:ext cx="0" cy="0"/>
          <a:chOff x="0" y="0"/>
          <a:chExt cx="0" cy="0"/>
        </a:xfrm>
      </p:grpSpPr>
      <p:sp>
        <p:nvSpPr>
          <p:cNvPr id="2279" name="Google Shape;2279;p66: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280" name="Google Shape;2280;p66: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281" name="Google Shape;2281;p66: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282" name="Google Shape;2282;p66: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28</a:t>
            </a:fld>
            <a:endParaRPr sz="1200">
              <a:solidFill>
                <a:schemeClr val="dk1"/>
              </a:solidFill>
              <a:latin typeface="Times New Roman"/>
              <a:ea typeface="Times New Roman"/>
              <a:cs typeface="Times New Roman"/>
              <a:sym typeface="Times New Roman"/>
            </a:endParaRPr>
          </a:p>
        </p:txBody>
      </p:sp>
      <p:sp>
        <p:nvSpPr>
          <p:cNvPr id="2283" name="Google Shape;2283;p66: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4" name="Google Shape;2284;p66: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3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p64: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254" name="Google Shape;2254;p64: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255" name="Google Shape;2255;p64: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256" name="Google Shape;2256;p64: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29</a:t>
            </a:fld>
            <a:endParaRPr sz="1200">
              <a:solidFill>
                <a:schemeClr val="dk1"/>
              </a:solidFill>
              <a:latin typeface="Times New Roman"/>
              <a:ea typeface="Times New Roman"/>
              <a:cs typeface="Times New Roman"/>
              <a:sym typeface="Times New Roman"/>
            </a:endParaRPr>
          </a:p>
        </p:txBody>
      </p:sp>
      <p:sp>
        <p:nvSpPr>
          <p:cNvPr id="2257" name="Google Shape;2257;p64: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8" name="Google Shape;2258;p64: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9866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p65: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267" name="Google Shape;2267;p65: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268" name="Google Shape;2268;p65: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269" name="Google Shape;2269;p65: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30</a:t>
            </a:fld>
            <a:endParaRPr sz="1200">
              <a:solidFill>
                <a:schemeClr val="dk1"/>
              </a:solidFill>
              <a:latin typeface="Times New Roman"/>
              <a:ea typeface="Times New Roman"/>
              <a:cs typeface="Times New Roman"/>
              <a:sym typeface="Times New Roman"/>
            </a:endParaRPr>
          </a:p>
        </p:txBody>
      </p:sp>
      <p:sp>
        <p:nvSpPr>
          <p:cNvPr id="2270" name="Google Shape;2270;p65: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1" name="Google Shape;2271;p65: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91831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p69: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319" name="Google Shape;2319;p69: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320" name="Google Shape;2320;p69: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321" name="Google Shape;2321;p69: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32</a:t>
            </a:fld>
            <a:endParaRPr sz="1200">
              <a:solidFill>
                <a:schemeClr val="dk1"/>
              </a:solidFill>
              <a:latin typeface="Times New Roman"/>
              <a:ea typeface="Times New Roman"/>
              <a:cs typeface="Times New Roman"/>
              <a:sym typeface="Times New Roman"/>
            </a:endParaRPr>
          </a:p>
        </p:txBody>
      </p:sp>
      <p:sp>
        <p:nvSpPr>
          <p:cNvPr id="2322" name="Google Shape;2322;p69: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3" name="Google Shape;2323;p69: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26226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p70: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332" name="Google Shape;2332;p70: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333" name="Google Shape;2333;p70: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334" name="Google Shape;2334;p70: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34</a:t>
            </a:fld>
            <a:endParaRPr sz="1200">
              <a:solidFill>
                <a:schemeClr val="dk1"/>
              </a:solidFill>
              <a:latin typeface="Times New Roman"/>
              <a:ea typeface="Times New Roman"/>
              <a:cs typeface="Times New Roman"/>
              <a:sym typeface="Times New Roman"/>
            </a:endParaRPr>
          </a:p>
        </p:txBody>
      </p:sp>
      <p:sp>
        <p:nvSpPr>
          <p:cNvPr id="2335" name="Google Shape;2335;p70: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6" name="Google Shape;2336;p70: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08707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35</a:t>
            </a:fld>
            <a:endParaRPr sz="1200" b="0" i="0" u="none" strike="noStrike" cap="none">
              <a:solidFill>
                <a:schemeClr val="dk1"/>
              </a:solidFill>
              <a:latin typeface="Times New Roman"/>
              <a:ea typeface="Times New Roman"/>
              <a:cs typeface="Times New Roman"/>
              <a:sym typeface="Times New Roman"/>
            </a:endParaRPr>
          </a:p>
        </p:txBody>
      </p:sp>
      <p:sp>
        <p:nvSpPr>
          <p:cNvPr id="96" name="Google Shape;9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5: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103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dt" sz="quarter" idx="1"/>
          </p:nvPr>
        </p:nvSpPr>
        <p:spPr>
          <a:noFill/>
        </p:spPr>
        <p:txBody>
          <a:bodyPr/>
          <a:lstStyle/>
          <a:p>
            <a:fld id="{FA678723-A5EA-4876-AEF8-7E2810C9BB81}" type="datetime1">
              <a:rPr lang="en-US" smtClean="0"/>
              <a:pPr/>
              <a:t>12/5/2021</a:t>
            </a:fld>
            <a:endParaRPr lang="en-US"/>
          </a:p>
        </p:txBody>
      </p:sp>
      <p:sp>
        <p:nvSpPr>
          <p:cNvPr id="25603" name="Rectangle 13"/>
          <p:cNvSpPr>
            <a:spLocks noGrp="1" noChangeArrowheads="1"/>
          </p:cNvSpPr>
          <p:nvPr>
            <p:ph type="sldNum" sz="quarter" idx="5"/>
          </p:nvPr>
        </p:nvSpPr>
        <p:spPr>
          <a:noFill/>
        </p:spPr>
        <p:txBody>
          <a:bodyPr/>
          <a:lstStyle/>
          <a:p>
            <a:fld id="{490351CA-FF5E-45ED-BCD5-B6181C71DB18}" type="slidenum">
              <a:rPr lang="en-US" smtClean="0"/>
              <a:pPr/>
              <a:t>3</a:t>
            </a:fld>
            <a:endParaRPr lang="en-US"/>
          </a:p>
        </p:txBody>
      </p:sp>
      <p:sp>
        <p:nvSpPr>
          <p:cNvPr id="25604" name="Rectangle 2"/>
          <p:cNvSpPr>
            <a:spLocks noGrp="1" noRot="1" noChangeAspect="1" noChangeArrowheads="1" noTextEdit="1"/>
          </p:cNvSpPr>
          <p:nvPr>
            <p:ph type="sldImg"/>
          </p:nvPr>
        </p:nvSpPr>
        <p:spPr>
          <a:xfrm>
            <a:off x="90488" y="744538"/>
            <a:ext cx="6616700" cy="3722687"/>
          </a:xfrm>
          <a:ln/>
        </p:spPr>
      </p:sp>
      <p:sp>
        <p:nvSpPr>
          <p:cNvPr id="2560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10000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40: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1021" name="Google Shape;1021;p40: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1022" name="Google Shape;1022;p40: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1023" name="Google Shape;1023;p40: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36</a:t>
            </a:fld>
            <a:endParaRPr sz="1200">
              <a:solidFill>
                <a:schemeClr val="dk1"/>
              </a:solidFill>
              <a:latin typeface="Times New Roman"/>
              <a:ea typeface="Times New Roman"/>
              <a:cs typeface="Times New Roman"/>
              <a:sym typeface="Times New Roman"/>
            </a:endParaRPr>
          </a:p>
        </p:txBody>
      </p:sp>
      <p:sp>
        <p:nvSpPr>
          <p:cNvPr id="1024" name="Google Shape;1024;p40: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5" name="Google Shape;1025;p40: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90526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41: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035" name="Google Shape;1035;p41: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37</a:t>
            </a:fld>
            <a:endParaRPr sz="1200">
              <a:solidFill>
                <a:schemeClr val="dk1"/>
              </a:solidFill>
              <a:latin typeface="Times New Roman"/>
              <a:ea typeface="Times New Roman"/>
              <a:cs typeface="Times New Roman"/>
              <a:sym typeface="Times New Roman"/>
            </a:endParaRPr>
          </a:p>
        </p:txBody>
      </p:sp>
      <p:sp>
        <p:nvSpPr>
          <p:cNvPr id="1036" name="Google Shape;1036;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7" name="Google Shape;1037;p41: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83048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42: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047" name="Google Shape;1047;p42: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38</a:t>
            </a:fld>
            <a:endParaRPr sz="1200">
              <a:solidFill>
                <a:schemeClr val="dk1"/>
              </a:solidFill>
              <a:latin typeface="Times New Roman"/>
              <a:ea typeface="Times New Roman"/>
              <a:cs typeface="Times New Roman"/>
              <a:sym typeface="Times New Roman"/>
            </a:endParaRPr>
          </a:p>
        </p:txBody>
      </p:sp>
      <p:sp>
        <p:nvSpPr>
          <p:cNvPr id="1048" name="Google Shape;1048;p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9" name="Google Shape;1049;p42: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91852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44: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118" name="Google Shape;1118;p44: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39</a:t>
            </a:fld>
            <a:endParaRPr sz="1200">
              <a:solidFill>
                <a:schemeClr val="dk1"/>
              </a:solidFill>
              <a:latin typeface="Times New Roman"/>
              <a:ea typeface="Times New Roman"/>
              <a:cs typeface="Times New Roman"/>
              <a:sym typeface="Times New Roman"/>
            </a:endParaRPr>
          </a:p>
        </p:txBody>
      </p:sp>
      <p:sp>
        <p:nvSpPr>
          <p:cNvPr id="1119" name="Google Shape;1119;p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0" name="Google Shape;1120;p44: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05965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45: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133" name="Google Shape;1133;p45: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40</a:t>
            </a:fld>
            <a:endParaRPr sz="1200">
              <a:solidFill>
                <a:schemeClr val="dk1"/>
              </a:solidFill>
              <a:latin typeface="Times New Roman"/>
              <a:ea typeface="Times New Roman"/>
              <a:cs typeface="Times New Roman"/>
              <a:sym typeface="Times New Roman"/>
            </a:endParaRPr>
          </a:p>
        </p:txBody>
      </p:sp>
      <p:sp>
        <p:nvSpPr>
          <p:cNvPr id="1134" name="Google Shape;1134;p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5" name="Google Shape;1135;p45: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68058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46: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145" name="Google Shape;1145;p46: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41</a:t>
            </a:fld>
            <a:endParaRPr sz="1200">
              <a:solidFill>
                <a:schemeClr val="dk1"/>
              </a:solidFill>
              <a:latin typeface="Times New Roman"/>
              <a:ea typeface="Times New Roman"/>
              <a:cs typeface="Times New Roman"/>
              <a:sym typeface="Times New Roman"/>
            </a:endParaRPr>
          </a:p>
        </p:txBody>
      </p:sp>
      <p:sp>
        <p:nvSpPr>
          <p:cNvPr id="1146" name="Google Shape;1146;p4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7" name="Google Shape;1147;p46: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41271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47: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364" name="Google Shape;1364;p47: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42</a:t>
            </a:fld>
            <a:endParaRPr sz="1200">
              <a:solidFill>
                <a:schemeClr val="dk1"/>
              </a:solidFill>
              <a:latin typeface="Times New Roman"/>
              <a:ea typeface="Times New Roman"/>
              <a:cs typeface="Times New Roman"/>
              <a:sym typeface="Times New Roman"/>
            </a:endParaRPr>
          </a:p>
        </p:txBody>
      </p:sp>
      <p:sp>
        <p:nvSpPr>
          <p:cNvPr id="1365" name="Google Shape;1365;p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6" name="Google Shape;1366;p47: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09350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48: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376" name="Google Shape;1376;p48: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43</a:t>
            </a:fld>
            <a:endParaRPr sz="1200">
              <a:solidFill>
                <a:schemeClr val="dk1"/>
              </a:solidFill>
              <a:latin typeface="Times New Roman"/>
              <a:ea typeface="Times New Roman"/>
              <a:cs typeface="Times New Roman"/>
              <a:sym typeface="Times New Roman"/>
            </a:endParaRPr>
          </a:p>
        </p:txBody>
      </p:sp>
      <p:sp>
        <p:nvSpPr>
          <p:cNvPr id="1377" name="Google Shape;1377;p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8" name="Google Shape;1378;p48: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08329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49: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Morgan Kaufmann Publishers</a:t>
            </a:r>
            <a:endParaRPr/>
          </a:p>
        </p:txBody>
      </p:sp>
      <p:sp>
        <p:nvSpPr>
          <p:cNvPr id="1389" name="Google Shape;1389;p49: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1390" name="Google Shape;1390;p49: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5 — Large and Fast: Exploiting Memory Hierarchy</a:t>
            </a:r>
            <a:endParaRPr/>
          </a:p>
        </p:txBody>
      </p:sp>
      <p:sp>
        <p:nvSpPr>
          <p:cNvPr id="1391" name="Google Shape;1391;p49: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44</a:t>
            </a:fld>
            <a:endParaRPr sz="1200">
              <a:solidFill>
                <a:schemeClr val="dk1"/>
              </a:solidFill>
              <a:latin typeface="Times New Roman"/>
              <a:ea typeface="Times New Roman"/>
              <a:cs typeface="Times New Roman"/>
              <a:sym typeface="Times New Roman"/>
            </a:endParaRPr>
          </a:p>
        </p:txBody>
      </p:sp>
      <p:sp>
        <p:nvSpPr>
          <p:cNvPr id="1392" name="Google Shape;1392;p49: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3" name="Google Shape;1393;p49: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45835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50: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402" name="Google Shape;1402;p50: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45</a:t>
            </a:fld>
            <a:endParaRPr sz="1200">
              <a:solidFill>
                <a:schemeClr val="dk1"/>
              </a:solidFill>
              <a:latin typeface="Times New Roman"/>
              <a:ea typeface="Times New Roman"/>
              <a:cs typeface="Times New Roman"/>
              <a:sym typeface="Times New Roman"/>
            </a:endParaRPr>
          </a:p>
        </p:txBody>
      </p:sp>
      <p:sp>
        <p:nvSpPr>
          <p:cNvPr id="1403" name="Google Shape;1403;p5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4" name="Google Shape;1404;p50: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711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p:spPr>
        <p:txBody>
          <a:bodyPr/>
          <a:lstStyle/>
          <a:p>
            <a:r>
              <a:rPr lang="en-AU"/>
              <a:t>Morgan Kaufmann Publishers</a:t>
            </a:r>
          </a:p>
        </p:txBody>
      </p:sp>
      <p:sp>
        <p:nvSpPr>
          <p:cNvPr id="160771" name="Rectangle 3"/>
          <p:cNvSpPr>
            <a:spLocks noGrp="1" noChangeArrowheads="1"/>
          </p:cNvSpPr>
          <p:nvPr>
            <p:ph type="dt" sz="quarter" idx="1"/>
          </p:nvPr>
        </p:nvSpPr>
        <p:spPr>
          <a:noFill/>
        </p:spPr>
        <p:txBody>
          <a:bodyPr/>
          <a:lstStyle/>
          <a:p>
            <a:fld id="{9471111E-33BC-4AC0-A622-0D0C5A145856}" type="datetime3">
              <a:rPr lang="en-AU" smtClean="0"/>
              <a:pPr/>
              <a:t>5 December, 2021</a:t>
            </a:fld>
            <a:endParaRPr lang="en-AU"/>
          </a:p>
        </p:txBody>
      </p:sp>
      <p:sp>
        <p:nvSpPr>
          <p:cNvPr id="160772"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160773" name="Rectangle 7"/>
          <p:cNvSpPr>
            <a:spLocks noGrp="1" noChangeArrowheads="1"/>
          </p:cNvSpPr>
          <p:nvPr>
            <p:ph type="sldNum" sz="quarter" idx="5"/>
          </p:nvPr>
        </p:nvSpPr>
        <p:spPr>
          <a:noFill/>
        </p:spPr>
        <p:txBody>
          <a:bodyPr/>
          <a:lstStyle/>
          <a:p>
            <a:fld id="{DC7395CA-E79D-4A5C-9B83-EFC268091F47}" type="slidenum">
              <a:rPr lang="en-AU" smtClean="0"/>
              <a:pPr/>
              <a:t>4</a:t>
            </a:fld>
            <a:endParaRPr lang="en-AU"/>
          </a:p>
        </p:txBody>
      </p:sp>
      <p:sp>
        <p:nvSpPr>
          <p:cNvPr id="160774" name="Rectangle 2"/>
          <p:cNvSpPr>
            <a:spLocks noGrp="1" noRot="1" noChangeAspect="1" noChangeArrowheads="1" noTextEdit="1"/>
          </p:cNvSpPr>
          <p:nvPr>
            <p:ph type="sldImg"/>
          </p:nvPr>
        </p:nvSpPr>
        <p:spPr>
          <a:xfrm>
            <a:off x="90488" y="744538"/>
            <a:ext cx="6616700" cy="3722687"/>
          </a:xfrm>
          <a:ln/>
        </p:spPr>
      </p:sp>
      <p:sp>
        <p:nvSpPr>
          <p:cNvPr id="1607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05938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p83: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68" name="Google Shape;2468;p8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65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51: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602" name="Google Shape;1602;p51: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47</a:t>
            </a:fld>
            <a:endParaRPr sz="1200">
              <a:solidFill>
                <a:schemeClr val="dk1"/>
              </a:solidFill>
              <a:latin typeface="Times New Roman"/>
              <a:ea typeface="Times New Roman"/>
              <a:cs typeface="Times New Roman"/>
              <a:sym typeface="Times New Roman"/>
            </a:endParaRPr>
          </a:p>
        </p:txBody>
      </p:sp>
      <p:sp>
        <p:nvSpPr>
          <p:cNvPr id="1603" name="Google Shape;1603;p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4" name="Google Shape;1604;p51: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38410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p52: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12/22/2016</a:t>
            </a:r>
            <a:endParaRPr sz="1200">
              <a:solidFill>
                <a:schemeClr val="dk1"/>
              </a:solidFill>
              <a:latin typeface="Times New Roman"/>
              <a:ea typeface="Times New Roman"/>
              <a:cs typeface="Times New Roman"/>
              <a:sym typeface="Times New Roman"/>
            </a:endParaRPr>
          </a:p>
        </p:txBody>
      </p:sp>
      <p:sp>
        <p:nvSpPr>
          <p:cNvPr id="1960" name="Google Shape;1960;p52: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48</a:t>
            </a:fld>
            <a:endParaRPr sz="1200">
              <a:solidFill>
                <a:schemeClr val="dk1"/>
              </a:solidFill>
              <a:latin typeface="Times New Roman"/>
              <a:ea typeface="Times New Roman"/>
              <a:cs typeface="Times New Roman"/>
              <a:sym typeface="Times New Roman"/>
            </a:endParaRPr>
          </a:p>
        </p:txBody>
      </p:sp>
      <p:sp>
        <p:nvSpPr>
          <p:cNvPr id="1961" name="Google Shape;1961;p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2" name="Google Shape;1962;p52: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02282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p:cNvGrpSpPr/>
        <p:nvPr/>
      </p:nvGrpSpPr>
      <p:grpSpPr>
        <a:xfrm>
          <a:off x="0" y="0"/>
          <a:ext cx="0" cy="0"/>
          <a:chOff x="0" y="0"/>
          <a:chExt cx="0" cy="0"/>
        </a:xfrm>
      </p:grpSpPr>
      <p:sp>
        <p:nvSpPr>
          <p:cNvPr id="2370" name="Google Shape;2370;p73: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71" name="Google Shape;2371;p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53: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72" name="Google Shape;1972;p5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31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55: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81" name="Google Shape;1981;p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587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p56: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91" name="Google Shape;1991;p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71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p57: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00" name="Google Shape;2000;p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368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58: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09" name="Google Shape;2009;p5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354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p71: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345" name="Google Shape;2345;p71: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346" name="Google Shape;2346;p71: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347" name="Google Shape;2347;p71: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55</a:t>
            </a:fld>
            <a:endParaRPr sz="1200">
              <a:solidFill>
                <a:schemeClr val="dk1"/>
              </a:solidFill>
              <a:latin typeface="Times New Roman"/>
              <a:ea typeface="Times New Roman"/>
              <a:cs typeface="Times New Roman"/>
              <a:sym typeface="Times New Roman"/>
            </a:endParaRPr>
          </a:p>
        </p:txBody>
      </p:sp>
      <p:sp>
        <p:nvSpPr>
          <p:cNvPr id="2348" name="Google Shape;2348;p71: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9" name="Google Shape;2349;p71: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5596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3" name="Google Shape;783;p25: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Or no policy</a:t>
            </a:r>
            <a:endParaRPr/>
          </a:p>
          <a:p>
            <a:pPr marL="0" marR="0" lvl="0" indent="0" algn="l" rtl="0">
              <a:spcBef>
                <a:spcPts val="360"/>
              </a:spcBef>
              <a:spcAft>
                <a:spcPts val="0"/>
              </a:spcAft>
              <a:buNone/>
            </a:pPr>
            <a:r>
              <a:rPr lang="en-US" sz="1200" b="0" i="0" u="none" strike="noStrike" cap="none">
                <a:solidFill>
                  <a:schemeClr val="dk1"/>
                </a:solidFill>
                <a:latin typeface="Times New Roman"/>
                <a:ea typeface="Times New Roman"/>
                <a:cs typeface="Times New Roman"/>
                <a:sym typeface="Times New Roman"/>
              </a:rPr>
              <a:t>We will assume inclusion; easier for coherency, but more costly (consumes more cache space)</a:t>
            </a:r>
          </a:p>
          <a:p>
            <a:pPr marL="0" marR="0" lvl="0" indent="0" algn="l" rtl="0">
              <a:spcBef>
                <a:spcPts val="360"/>
              </a:spcBef>
              <a:spcAft>
                <a:spcPts val="0"/>
              </a:spcAft>
              <a:buNone/>
            </a:pPr>
            <a:r>
              <a:rPr lang="en-US" sz="1200" b="0" i="0" u="none" strike="noStrike" cap="none">
                <a:solidFill>
                  <a:schemeClr val="dk1"/>
                </a:solidFill>
                <a:latin typeface="Times New Roman"/>
                <a:cs typeface="Times New Roman"/>
                <a:sym typeface="Times New Roman"/>
              </a:rPr>
              <a:t>see https://en.wikipedia.org/wiki/Cache_inclusion_policy</a:t>
            </a:r>
            <a:endParaRPr/>
          </a:p>
        </p:txBody>
      </p:sp>
      <p:sp>
        <p:nvSpPr>
          <p:cNvPr id="784" name="Google Shape;784;p25: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5</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24772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6"/>
        <p:cNvGrpSpPr/>
        <p:nvPr/>
      </p:nvGrpSpPr>
      <p:grpSpPr>
        <a:xfrm>
          <a:off x="0" y="0"/>
          <a:ext cx="0" cy="0"/>
          <a:chOff x="0" y="0"/>
          <a:chExt cx="0" cy="0"/>
        </a:xfrm>
      </p:grpSpPr>
      <p:sp>
        <p:nvSpPr>
          <p:cNvPr id="2357" name="Google Shape;2357;p72:notes"/>
          <p:cNvSpPr txBox="1">
            <a:spLocks noGrp="1"/>
          </p:cNvSpPr>
          <p:nvPr>
            <p:ph type="hdr" idx="2"/>
          </p:nvPr>
        </p:nvSpPr>
        <p:spPr>
          <a:xfrm>
            <a:off x="0" y="0"/>
            <a:ext cx="2945454" cy="495653"/>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University of Adelaide, School of Computer Science</a:t>
            </a:r>
            <a:endParaRPr/>
          </a:p>
        </p:txBody>
      </p:sp>
      <p:sp>
        <p:nvSpPr>
          <p:cNvPr id="2358" name="Google Shape;2358;p72:notes"/>
          <p:cNvSpPr txBox="1">
            <a:spLocks noGrp="1"/>
          </p:cNvSpPr>
          <p:nvPr>
            <p:ph type="dt" idx="10"/>
          </p:nvPr>
        </p:nvSpPr>
        <p:spPr>
          <a:xfrm>
            <a:off x="3850680" y="0"/>
            <a:ext cx="2945454" cy="495653"/>
          </a:xfrm>
          <a:prstGeom prst="rect">
            <a:avLst/>
          </a:prstGeom>
          <a:noFill/>
          <a:ln>
            <a:noFill/>
          </a:ln>
        </p:spPr>
        <p:txBody>
          <a:bodyPr spcFirstLastPara="1" wrap="square" lIns="93025" tIns="46500" rIns="93025" bIns="465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22 December 2016</a:t>
            </a:r>
            <a:endParaRPr sz="1200">
              <a:solidFill>
                <a:schemeClr val="dk1"/>
              </a:solidFill>
              <a:latin typeface="Times New Roman"/>
              <a:ea typeface="Times New Roman"/>
              <a:cs typeface="Times New Roman"/>
              <a:sym typeface="Times New Roman"/>
            </a:endParaRPr>
          </a:p>
        </p:txBody>
      </p:sp>
      <p:sp>
        <p:nvSpPr>
          <p:cNvPr id="2359" name="Google Shape;2359;p72:notes"/>
          <p:cNvSpPr txBox="1">
            <a:spLocks noGrp="1"/>
          </p:cNvSpPr>
          <p:nvPr>
            <p:ph type="ftr" idx="11"/>
          </p:nvPr>
        </p:nvSpPr>
        <p:spPr>
          <a:xfrm>
            <a:off x="0" y="9429288"/>
            <a:ext cx="2945454" cy="495653"/>
          </a:xfrm>
          <a:prstGeom prst="rect">
            <a:avLst/>
          </a:prstGeom>
          <a:noFill/>
          <a:ln>
            <a:noFill/>
          </a:ln>
        </p:spPr>
        <p:txBody>
          <a:bodyPr spcFirstLastPara="1" wrap="square" lIns="93025" tIns="46500" rIns="93025" bIns="46500" anchor="b"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Chapter 2 — Instructions: Language of the Computer</a:t>
            </a:r>
            <a:endParaRPr/>
          </a:p>
        </p:txBody>
      </p:sp>
      <p:sp>
        <p:nvSpPr>
          <p:cNvPr id="2360" name="Google Shape;2360;p72: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56</a:t>
            </a:fld>
            <a:endParaRPr sz="1200">
              <a:solidFill>
                <a:schemeClr val="dk1"/>
              </a:solidFill>
              <a:latin typeface="Times New Roman"/>
              <a:ea typeface="Times New Roman"/>
              <a:cs typeface="Times New Roman"/>
              <a:sym typeface="Times New Roman"/>
            </a:endParaRPr>
          </a:p>
        </p:txBody>
      </p:sp>
      <p:sp>
        <p:nvSpPr>
          <p:cNvPr id="2361" name="Google Shape;2361;p72:notes"/>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2" name="Google Shape;2362;p72:notes"/>
          <p:cNvSpPr txBox="1">
            <a:spLocks noGrp="1"/>
          </p:cNvSpPr>
          <p:nvPr>
            <p:ph type="body" idx="1"/>
          </p:nvPr>
        </p:nvSpPr>
        <p:spPr>
          <a:xfrm>
            <a:off x="680077" y="4715493"/>
            <a:ext cx="5437523" cy="4465969"/>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2123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4: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94" name="Google Shape;794;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2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7: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
        <p:nvSpPr>
          <p:cNvPr id="812" name="Google Shape;812;p27:notes"/>
          <p:cNvSpPr>
            <a:spLocks noGrp="1" noRot="1" noChangeAspect="1"/>
          </p:cNvSpPr>
          <p:nvPr>
            <p:ph type="sldImg" idx="2"/>
          </p:nvPr>
        </p:nvSpPr>
        <p:spPr>
          <a:xfrm>
            <a:off x="104775" y="752475"/>
            <a:ext cx="6589713" cy="3706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813" name="Google Shape;813;p27:notes"/>
          <p:cNvSpPr txBox="1">
            <a:spLocks noGrp="1"/>
          </p:cNvSpPr>
          <p:nvPr>
            <p:ph type="body" idx="1"/>
          </p:nvPr>
        </p:nvSpPr>
        <p:spPr>
          <a:xfrm>
            <a:off x="906357" y="4715153"/>
            <a:ext cx="4984962" cy="4466987"/>
          </a:xfrm>
          <a:prstGeom prst="rect">
            <a:avLst/>
          </a:prstGeom>
          <a:noFill/>
          <a:ln>
            <a:noFill/>
          </a:ln>
        </p:spPr>
        <p:txBody>
          <a:bodyPr spcFirstLastPara="1" wrap="square" lIns="95650" tIns="46975" rIns="95650" bIns="4697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2709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28:notes"/>
          <p:cNvSpPr txBox="1">
            <a:spLocks noGrp="1"/>
          </p:cNvSpPr>
          <p:nvPr>
            <p:ph type="sldNum" idx="12"/>
          </p:nvPr>
        </p:nvSpPr>
        <p:spPr>
          <a:xfrm>
            <a:off x="3850680" y="9429288"/>
            <a:ext cx="2945454" cy="495653"/>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10</a:t>
            </a:fld>
            <a:endParaRPr sz="1200">
              <a:solidFill>
                <a:schemeClr val="dk1"/>
              </a:solidFill>
              <a:latin typeface="Times New Roman"/>
              <a:ea typeface="Times New Roman"/>
              <a:cs typeface="Times New Roman"/>
              <a:sym typeface="Times New Roman"/>
            </a:endParaRPr>
          </a:p>
        </p:txBody>
      </p:sp>
      <p:sp>
        <p:nvSpPr>
          <p:cNvPr id="826" name="Google Shape;826;p28:notes"/>
          <p:cNvSpPr>
            <a:spLocks noGrp="1" noRot="1" noChangeAspect="1"/>
          </p:cNvSpPr>
          <p:nvPr>
            <p:ph type="sldImg" idx="2"/>
          </p:nvPr>
        </p:nvSpPr>
        <p:spPr>
          <a:xfrm>
            <a:off x="104775" y="752475"/>
            <a:ext cx="6589713" cy="3706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827" name="Google Shape;827;p28:notes"/>
          <p:cNvSpPr txBox="1">
            <a:spLocks noGrp="1"/>
          </p:cNvSpPr>
          <p:nvPr>
            <p:ph type="body" idx="1"/>
          </p:nvPr>
        </p:nvSpPr>
        <p:spPr>
          <a:xfrm>
            <a:off x="906357" y="4715153"/>
            <a:ext cx="4984962" cy="4466987"/>
          </a:xfrm>
          <a:prstGeom prst="rect">
            <a:avLst/>
          </a:prstGeom>
          <a:noFill/>
          <a:ln>
            <a:noFill/>
          </a:ln>
        </p:spPr>
        <p:txBody>
          <a:bodyPr spcFirstLastPara="1" wrap="square" lIns="95650" tIns="46975" rIns="95650" bIns="469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Same picture as previous slide, now plotted with 'relative' metric</a:t>
            </a: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3305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29:notes"/>
          <p:cNvSpPr txBox="1">
            <a:spLocks noGrp="1"/>
          </p:cNvSpPr>
          <p:nvPr>
            <p:ph type="body" idx="1"/>
          </p:nvPr>
        </p:nvSpPr>
        <p:spPr>
          <a:xfrm>
            <a:off x="680077" y="4715493"/>
            <a:ext cx="5437523" cy="446596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38" name="Google Shape;838;p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38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dt" idx="10"/>
          </p:nvPr>
        </p:nvSpPr>
        <p:spPr>
          <a:xfrm>
            <a:off x="0" y="6629400"/>
            <a:ext cx="16256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1625600" y="6629400"/>
            <a:ext cx="38608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9652000" y="6629400"/>
            <a:ext cx="2540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1pPr>
            <a:lvl2pPr marL="0" marR="0" lvl="1"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2pPr>
            <a:lvl3pPr marL="0" marR="0" lvl="2"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3pPr>
            <a:lvl4pPr marL="0" marR="0" lvl="3"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4pPr>
            <a:lvl5pPr marL="0" marR="0" lvl="4"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5pPr>
            <a:lvl6pPr marL="0" marR="0" lvl="5"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6pPr>
            <a:lvl7pPr marL="0" marR="0" lvl="6"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7pPr>
            <a:lvl8pPr marL="0" marR="0" lvl="7"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8pPr>
            <a:lvl9pPr marL="0" marR="0" lvl="8"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769" y="224644"/>
            <a:ext cx="11563818" cy="762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body" idx="1"/>
          </p:nvPr>
        </p:nvSpPr>
        <p:spPr>
          <a:xfrm>
            <a:off x="371387" y="1088740"/>
            <a:ext cx="11563818" cy="550861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dt" idx="10"/>
          </p:nvPr>
        </p:nvSpPr>
        <p:spPr>
          <a:xfrm>
            <a:off x="0" y="6629400"/>
            <a:ext cx="16256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3"/>
          <p:cNvSpPr txBox="1">
            <a:spLocks noGrp="1"/>
          </p:cNvSpPr>
          <p:nvPr>
            <p:ph type="ftr" idx="11"/>
          </p:nvPr>
        </p:nvSpPr>
        <p:spPr>
          <a:xfrm>
            <a:off x="1625600" y="6629400"/>
            <a:ext cx="38608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sldNum" idx="12"/>
          </p:nvPr>
        </p:nvSpPr>
        <p:spPr>
          <a:xfrm>
            <a:off x="9652000" y="6629400"/>
            <a:ext cx="2540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1pPr>
            <a:lvl2pPr marL="0" marR="0" lvl="1"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2pPr>
            <a:lvl3pPr marL="0" marR="0" lvl="2"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3pPr>
            <a:lvl4pPr marL="0" marR="0" lvl="3"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4pPr>
            <a:lvl5pPr marL="0" marR="0" lvl="4"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5pPr>
            <a:lvl6pPr marL="0" marR="0" lvl="5"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6pPr>
            <a:lvl7pPr marL="0" marR="0" lvl="6"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7pPr>
            <a:lvl8pPr marL="0" marR="0" lvl="7"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8pPr>
            <a:lvl9pPr marL="0" marR="0" lvl="8"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37662" y="224644"/>
            <a:ext cx="11468919" cy="762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9pPr>
          </a:lstStyle>
          <a:p>
            <a:endParaRPr/>
          </a:p>
        </p:txBody>
      </p:sp>
      <p:sp>
        <p:nvSpPr>
          <p:cNvPr id="29" name="Google Shape;29;p4"/>
          <p:cNvSpPr txBox="1">
            <a:spLocks noGrp="1"/>
          </p:cNvSpPr>
          <p:nvPr>
            <p:ph type="dt" idx="10"/>
          </p:nvPr>
        </p:nvSpPr>
        <p:spPr>
          <a:xfrm>
            <a:off x="0" y="6629400"/>
            <a:ext cx="16256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
          <p:cNvSpPr txBox="1">
            <a:spLocks noGrp="1"/>
          </p:cNvSpPr>
          <p:nvPr>
            <p:ph type="ftr" idx="11"/>
          </p:nvPr>
        </p:nvSpPr>
        <p:spPr>
          <a:xfrm>
            <a:off x="1625600" y="6629400"/>
            <a:ext cx="38608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4"/>
          <p:cNvSpPr txBox="1">
            <a:spLocks noGrp="1"/>
          </p:cNvSpPr>
          <p:nvPr>
            <p:ph type="sldNum" idx="12"/>
          </p:nvPr>
        </p:nvSpPr>
        <p:spPr>
          <a:xfrm>
            <a:off x="9652000" y="6629400"/>
            <a:ext cx="2540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1pPr>
            <a:lvl2pPr marL="0" marR="0" lvl="1"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2pPr>
            <a:lvl3pPr marL="0" marR="0" lvl="2"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3pPr>
            <a:lvl4pPr marL="0" marR="0" lvl="3"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4pPr>
            <a:lvl5pPr marL="0" marR="0" lvl="4"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5pPr>
            <a:lvl6pPr marL="0" marR="0" lvl="5"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6pPr>
            <a:lvl7pPr marL="0" marR="0" lvl="6"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7pPr>
            <a:lvl8pPr marL="0" marR="0" lvl="7"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8pPr>
            <a:lvl9pPr marL="0" marR="0" lvl="8"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0" y="6629400"/>
            <a:ext cx="16256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i="1">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8"/>
          <p:cNvSpPr txBox="1">
            <a:spLocks noGrp="1"/>
          </p:cNvSpPr>
          <p:nvPr>
            <p:ph type="ftr" idx="11"/>
          </p:nvPr>
        </p:nvSpPr>
        <p:spPr>
          <a:xfrm>
            <a:off x="1625600" y="6629400"/>
            <a:ext cx="38608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i="1">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p8"/>
          <p:cNvSpPr txBox="1">
            <a:spLocks noGrp="1"/>
          </p:cNvSpPr>
          <p:nvPr>
            <p:ph type="sldNum" idx="12"/>
          </p:nvPr>
        </p:nvSpPr>
        <p:spPr>
          <a:xfrm>
            <a:off x="9652000" y="6629400"/>
            <a:ext cx="2540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i="1">
                <a:solidFill>
                  <a:srgbClr val="7F7F7F"/>
                </a:solidFill>
                <a:latin typeface="Times New Roman"/>
                <a:ea typeface="Times New Roman"/>
                <a:cs typeface="Times New Roman"/>
                <a:sym typeface="Times New Roman"/>
              </a:defRPr>
            </a:lvl1pPr>
            <a:lvl2pPr marL="0" marR="0" lvl="1" indent="0" algn="r" rtl="0">
              <a:spcBef>
                <a:spcPts val="0"/>
              </a:spcBef>
              <a:spcAft>
                <a:spcPts val="0"/>
              </a:spcAft>
              <a:buNone/>
              <a:defRPr sz="1000" i="1">
                <a:solidFill>
                  <a:srgbClr val="7F7F7F"/>
                </a:solidFill>
                <a:latin typeface="Times New Roman"/>
                <a:ea typeface="Times New Roman"/>
                <a:cs typeface="Times New Roman"/>
                <a:sym typeface="Times New Roman"/>
              </a:defRPr>
            </a:lvl2pPr>
            <a:lvl3pPr marL="0" marR="0" lvl="2" indent="0" algn="r" rtl="0">
              <a:spcBef>
                <a:spcPts val="0"/>
              </a:spcBef>
              <a:spcAft>
                <a:spcPts val="0"/>
              </a:spcAft>
              <a:buNone/>
              <a:defRPr sz="1000" i="1">
                <a:solidFill>
                  <a:srgbClr val="7F7F7F"/>
                </a:solidFill>
                <a:latin typeface="Times New Roman"/>
                <a:ea typeface="Times New Roman"/>
                <a:cs typeface="Times New Roman"/>
                <a:sym typeface="Times New Roman"/>
              </a:defRPr>
            </a:lvl3pPr>
            <a:lvl4pPr marL="0" marR="0" lvl="3" indent="0" algn="r" rtl="0">
              <a:spcBef>
                <a:spcPts val="0"/>
              </a:spcBef>
              <a:spcAft>
                <a:spcPts val="0"/>
              </a:spcAft>
              <a:buNone/>
              <a:defRPr sz="1000" i="1">
                <a:solidFill>
                  <a:srgbClr val="7F7F7F"/>
                </a:solidFill>
                <a:latin typeface="Times New Roman"/>
                <a:ea typeface="Times New Roman"/>
                <a:cs typeface="Times New Roman"/>
                <a:sym typeface="Times New Roman"/>
              </a:defRPr>
            </a:lvl4pPr>
            <a:lvl5pPr marL="0" marR="0" lvl="4" indent="0" algn="r" rtl="0">
              <a:spcBef>
                <a:spcPts val="0"/>
              </a:spcBef>
              <a:spcAft>
                <a:spcPts val="0"/>
              </a:spcAft>
              <a:buNone/>
              <a:defRPr sz="1000" i="1">
                <a:solidFill>
                  <a:srgbClr val="7F7F7F"/>
                </a:solidFill>
                <a:latin typeface="Times New Roman"/>
                <a:ea typeface="Times New Roman"/>
                <a:cs typeface="Times New Roman"/>
                <a:sym typeface="Times New Roman"/>
              </a:defRPr>
            </a:lvl5pPr>
            <a:lvl6pPr marL="0" marR="0" lvl="5" indent="0" algn="r" rtl="0">
              <a:spcBef>
                <a:spcPts val="0"/>
              </a:spcBef>
              <a:spcAft>
                <a:spcPts val="0"/>
              </a:spcAft>
              <a:buNone/>
              <a:defRPr sz="1000" i="1">
                <a:solidFill>
                  <a:srgbClr val="7F7F7F"/>
                </a:solidFill>
                <a:latin typeface="Times New Roman"/>
                <a:ea typeface="Times New Roman"/>
                <a:cs typeface="Times New Roman"/>
                <a:sym typeface="Times New Roman"/>
              </a:defRPr>
            </a:lvl6pPr>
            <a:lvl7pPr marL="0" marR="0" lvl="6" indent="0" algn="r" rtl="0">
              <a:spcBef>
                <a:spcPts val="0"/>
              </a:spcBef>
              <a:spcAft>
                <a:spcPts val="0"/>
              </a:spcAft>
              <a:buNone/>
              <a:defRPr sz="1000" i="1">
                <a:solidFill>
                  <a:srgbClr val="7F7F7F"/>
                </a:solidFill>
                <a:latin typeface="Times New Roman"/>
                <a:ea typeface="Times New Roman"/>
                <a:cs typeface="Times New Roman"/>
                <a:sym typeface="Times New Roman"/>
              </a:defRPr>
            </a:lvl7pPr>
            <a:lvl8pPr marL="0" marR="0" lvl="7" indent="0" algn="r" rtl="0">
              <a:spcBef>
                <a:spcPts val="0"/>
              </a:spcBef>
              <a:spcAft>
                <a:spcPts val="0"/>
              </a:spcAft>
              <a:buNone/>
              <a:defRPr sz="1000" i="1">
                <a:solidFill>
                  <a:srgbClr val="7F7F7F"/>
                </a:solidFill>
                <a:latin typeface="Times New Roman"/>
                <a:ea typeface="Times New Roman"/>
                <a:cs typeface="Times New Roman"/>
                <a:sym typeface="Times New Roman"/>
              </a:defRPr>
            </a:lvl8pPr>
            <a:lvl9pPr marL="0" marR="0" lvl="8" indent="0" algn="r" rtl="0">
              <a:spcBef>
                <a:spcPts val="0"/>
              </a:spcBef>
              <a:spcAft>
                <a:spcPts val="0"/>
              </a:spcAft>
              <a:buNone/>
              <a:defRPr sz="1000" i="1">
                <a:solidFill>
                  <a:srgbClr val="7F7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82954" y="224644"/>
            <a:ext cx="11523627" cy="762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9pPr>
          </a:lstStyle>
          <a:p>
            <a:endParaRPr/>
          </a:p>
        </p:txBody>
      </p:sp>
      <p:sp>
        <p:nvSpPr>
          <p:cNvPr id="34" name="Google Shape;34;p5"/>
          <p:cNvSpPr txBox="1">
            <a:spLocks noGrp="1"/>
          </p:cNvSpPr>
          <p:nvPr>
            <p:ph type="body" idx="1"/>
          </p:nvPr>
        </p:nvSpPr>
        <p:spPr>
          <a:xfrm>
            <a:off x="382954" y="1219200"/>
            <a:ext cx="5713046" cy="50292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5"/>
          <p:cNvSpPr txBox="1">
            <a:spLocks noGrp="1"/>
          </p:cNvSpPr>
          <p:nvPr>
            <p:ph type="body" idx="2"/>
          </p:nvPr>
        </p:nvSpPr>
        <p:spPr>
          <a:xfrm>
            <a:off x="6299200" y="1219200"/>
            <a:ext cx="5588000" cy="50292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dt" idx="10"/>
          </p:nvPr>
        </p:nvSpPr>
        <p:spPr>
          <a:xfrm>
            <a:off x="0" y="6629400"/>
            <a:ext cx="16256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i="1">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ftr" idx="11"/>
          </p:nvPr>
        </p:nvSpPr>
        <p:spPr>
          <a:xfrm>
            <a:off x="1625600" y="6629400"/>
            <a:ext cx="38608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i="1">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5"/>
          <p:cNvSpPr txBox="1">
            <a:spLocks noGrp="1"/>
          </p:cNvSpPr>
          <p:nvPr>
            <p:ph type="sldNum" idx="12"/>
          </p:nvPr>
        </p:nvSpPr>
        <p:spPr>
          <a:xfrm>
            <a:off x="9652000" y="6629400"/>
            <a:ext cx="2540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i="1">
                <a:solidFill>
                  <a:srgbClr val="7F7F7F"/>
                </a:solidFill>
                <a:latin typeface="Times New Roman"/>
                <a:ea typeface="Times New Roman"/>
                <a:cs typeface="Times New Roman"/>
                <a:sym typeface="Times New Roman"/>
              </a:defRPr>
            </a:lvl1pPr>
            <a:lvl2pPr marL="0" marR="0" lvl="1" indent="0" algn="r" rtl="0">
              <a:spcBef>
                <a:spcPts val="0"/>
              </a:spcBef>
              <a:spcAft>
                <a:spcPts val="0"/>
              </a:spcAft>
              <a:buNone/>
              <a:defRPr sz="1000" i="1">
                <a:solidFill>
                  <a:srgbClr val="7F7F7F"/>
                </a:solidFill>
                <a:latin typeface="Times New Roman"/>
                <a:ea typeface="Times New Roman"/>
                <a:cs typeface="Times New Roman"/>
                <a:sym typeface="Times New Roman"/>
              </a:defRPr>
            </a:lvl2pPr>
            <a:lvl3pPr marL="0" marR="0" lvl="2" indent="0" algn="r" rtl="0">
              <a:spcBef>
                <a:spcPts val="0"/>
              </a:spcBef>
              <a:spcAft>
                <a:spcPts val="0"/>
              </a:spcAft>
              <a:buNone/>
              <a:defRPr sz="1000" i="1">
                <a:solidFill>
                  <a:srgbClr val="7F7F7F"/>
                </a:solidFill>
                <a:latin typeface="Times New Roman"/>
                <a:ea typeface="Times New Roman"/>
                <a:cs typeface="Times New Roman"/>
                <a:sym typeface="Times New Roman"/>
              </a:defRPr>
            </a:lvl3pPr>
            <a:lvl4pPr marL="0" marR="0" lvl="3" indent="0" algn="r" rtl="0">
              <a:spcBef>
                <a:spcPts val="0"/>
              </a:spcBef>
              <a:spcAft>
                <a:spcPts val="0"/>
              </a:spcAft>
              <a:buNone/>
              <a:defRPr sz="1000" i="1">
                <a:solidFill>
                  <a:srgbClr val="7F7F7F"/>
                </a:solidFill>
                <a:latin typeface="Times New Roman"/>
                <a:ea typeface="Times New Roman"/>
                <a:cs typeface="Times New Roman"/>
                <a:sym typeface="Times New Roman"/>
              </a:defRPr>
            </a:lvl4pPr>
            <a:lvl5pPr marL="0" marR="0" lvl="4" indent="0" algn="r" rtl="0">
              <a:spcBef>
                <a:spcPts val="0"/>
              </a:spcBef>
              <a:spcAft>
                <a:spcPts val="0"/>
              </a:spcAft>
              <a:buNone/>
              <a:defRPr sz="1000" i="1">
                <a:solidFill>
                  <a:srgbClr val="7F7F7F"/>
                </a:solidFill>
                <a:latin typeface="Times New Roman"/>
                <a:ea typeface="Times New Roman"/>
                <a:cs typeface="Times New Roman"/>
                <a:sym typeface="Times New Roman"/>
              </a:defRPr>
            </a:lvl5pPr>
            <a:lvl6pPr marL="0" marR="0" lvl="5" indent="0" algn="r" rtl="0">
              <a:spcBef>
                <a:spcPts val="0"/>
              </a:spcBef>
              <a:spcAft>
                <a:spcPts val="0"/>
              </a:spcAft>
              <a:buNone/>
              <a:defRPr sz="1000" i="1">
                <a:solidFill>
                  <a:srgbClr val="7F7F7F"/>
                </a:solidFill>
                <a:latin typeface="Times New Roman"/>
                <a:ea typeface="Times New Roman"/>
                <a:cs typeface="Times New Roman"/>
                <a:sym typeface="Times New Roman"/>
              </a:defRPr>
            </a:lvl6pPr>
            <a:lvl7pPr marL="0" marR="0" lvl="6" indent="0" algn="r" rtl="0">
              <a:spcBef>
                <a:spcPts val="0"/>
              </a:spcBef>
              <a:spcAft>
                <a:spcPts val="0"/>
              </a:spcAft>
              <a:buNone/>
              <a:defRPr sz="1000" i="1">
                <a:solidFill>
                  <a:srgbClr val="7F7F7F"/>
                </a:solidFill>
                <a:latin typeface="Times New Roman"/>
                <a:ea typeface="Times New Roman"/>
                <a:cs typeface="Times New Roman"/>
                <a:sym typeface="Times New Roman"/>
              </a:defRPr>
            </a:lvl7pPr>
            <a:lvl8pPr marL="0" marR="0" lvl="7" indent="0" algn="r" rtl="0">
              <a:spcBef>
                <a:spcPts val="0"/>
              </a:spcBef>
              <a:spcAft>
                <a:spcPts val="0"/>
              </a:spcAft>
              <a:buNone/>
              <a:defRPr sz="1000" i="1">
                <a:solidFill>
                  <a:srgbClr val="7F7F7F"/>
                </a:solidFill>
                <a:latin typeface="Times New Roman"/>
                <a:ea typeface="Times New Roman"/>
                <a:cs typeface="Times New Roman"/>
                <a:sym typeface="Times New Roman"/>
              </a:defRPr>
            </a:lvl8pPr>
            <a:lvl9pPr marL="0" marR="0" lvl="8" indent="0" algn="r" rtl="0">
              <a:spcBef>
                <a:spcPts val="0"/>
              </a:spcBef>
              <a:spcAft>
                <a:spcPts val="0"/>
              </a:spcAft>
              <a:buNone/>
              <a:defRPr sz="1000" i="1">
                <a:solidFill>
                  <a:srgbClr val="7F7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743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n-lt"/>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7898F0-DC27-41F7-9BF9-FB7C918C293A}" type="datetime1">
              <a:rPr lang="en-US" smtClean="0"/>
              <a:pPr>
                <a:defRPr/>
              </a:pPr>
              <a:t>12/5/2021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ECA H Corporaal</a:t>
            </a:r>
          </a:p>
        </p:txBody>
      </p:sp>
      <p:sp>
        <p:nvSpPr>
          <p:cNvPr id="5" name="Slide Number Placeholder 5"/>
          <p:cNvSpPr>
            <a:spLocks noGrp="1"/>
          </p:cNvSpPr>
          <p:nvPr>
            <p:ph type="sldNum" sz="quarter" idx="12"/>
          </p:nvPr>
        </p:nvSpPr>
        <p:spPr/>
        <p:txBody>
          <a:bodyPr/>
          <a:lstStyle>
            <a:lvl1pPr>
              <a:defRPr/>
            </a:lvl1pPr>
          </a:lstStyle>
          <a:p>
            <a:pPr>
              <a:defRPr/>
            </a:pPr>
            <a:fld id="{066A8D86-1135-48DA-AB42-D40B692FED31}" type="slidenum">
              <a:rPr lang="en-US"/>
              <a:pPr>
                <a:defRPr/>
              </a:pPr>
              <a:t>‹#›</a:t>
            </a:fld>
            <a:endParaRPr lang="en-US"/>
          </a:p>
        </p:txBody>
      </p:sp>
    </p:spTree>
    <p:extLst>
      <p:ext uri="{BB962C8B-B14F-4D97-AF65-F5344CB8AC3E}">
        <p14:creationId xmlns:p14="http://schemas.microsoft.com/office/powerpoint/2010/main" val="3207736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27381" y="224644"/>
            <a:ext cx="11379200" cy="762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400" b="0" i="0" u="none" strike="noStrike" cap="none">
                <a:solidFill>
                  <a:schemeClr val="accent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508000" y="1088740"/>
            <a:ext cx="11379200" cy="5400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0" y="6629400"/>
            <a:ext cx="1625600" cy="228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1" u="none" strike="noStrike" cap="none">
                <a:solidFill>
                  <a:srgbClr val="7F7F7F"/>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9652000" y="6629400"/>
            <a:ext cx="2540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0" i="1" u="none" strike="noStrike" cap="none">
                <a:solidFill>
                  <a:schemeClr val="tx1"/>
                </a:solidFill>
                <a:latin typeface="Times New Roman"/>
                <a:ea typeface="Times New Roman"/>
                <a:cs typeface="Times New Roman"/>
                <a:sym typeface="Times New Roman"/>
              </a:defRPr>
            </a:lvl1pPr>
            <a:lvl2pPr marL="0" marR="0" lvl="1"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2pPr>
            <a:lvl3pPr marL="0" marR="0" lvl="2"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3pPr>
            <a:lvl4pPr marL="0" marR="0" lvl="3"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4pPr>
            <a:lvl5pPr marL="0" marR="0" lvl="4"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5pPr>
            <a:lvl6pPr marL="0" marR="0" lvl="5"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6pPr>
            <a:lvl7pPr marL="0" marR="0" lvl="6"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7pPr>
            <a:lvl8pPr marL="0" marR="0" lvl="7"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8pPr>
            <a:lvl9pPr marL="0" marR="0" lvl="8" indent="0" algn="r" rtl="0">
              <a:spcBef>
                <a:spcPts val="0"/>
              </a:spcBef>
              <a:spcAft>
                <a:spcPts val="0"/>
              </a:spcAft>
              <a:buNone/>
              <a:defRPr sz="1000" b="0" i="1" u="none" strike="noStrike" cap="none">
                <a:solidFill>
                  <a:srgbClr val="7F7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Cache_inclusion_poli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Cache_inclusion_poli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ve"/>
          <p:cNvPicPr>
            <a:picLocks noChangeAspect="1" noChangeArrowheads="1"/>
          </p:cNvPicPr>
          <p:nvPr/>
        </p:nvPicPr>
        <p:blipFill>
          <a:blip r:embed="rId3" cstate="print">
            <a:lum bright="70000" contrast="-60000"/>
          </a:blip>
          <a:srcRect/>
          <a:stretch>
            <a:fillRect/>
          </a:stretch>
        </p:blipFill>
        <p:spPr bwMode="auto">
          <a:xfrm>
            <a:off x="0" y="-6350"/>
            <a:ext cx="12192000" cy="6870700"/>
          </a:xfrm>
          <a:prstGeom prst="rect">
            <a:avLst/>
          </a:prstGeom>
          <a:noFill/>
          <a:ln w="9525">
            <a:noFill/>
            <a:miter lim="800000"/>
            <a:headEnd/>
            <a:tailEnd/>
          </a:ln>
        </p:spPr>
      </p:pic>
      <p:sp>
        <p:nvSpPr>
          <p:cNvPr id="3074" name="Rectangle 2"/>
          <p:cNvSpPr>
            <a:spLocks noGrp="1" noChangeArrowheads="1"/>
          </p:cNvSpPr>
          <p:nvPr>
            <p:ph type="ctrTitle"/>
          </p:nvPr>
        </p:nvSpPr>
        <p:spPr>
          <a:xfrm>
            <a:off x="533400" y="1295400"/>
            <a:ext cx="10134600" cy="1524000"/>
          </a:xfrm>
        </p:spPr>
        <p:txBody>
          <a:bodyPr/>
          <a:lstStyle/>
          <a:p>
            <a:pPr eaLnBrk="1" hangingPunct="1"/>
            <a:r>
              <a:rPr lang="en-US" b="1" dirty="0"/>
              <a:t>Embedded Computer Architecture</a:t>
            </a:r>
            <a:br>
              <a:rPr lang="en-US" b="1" dirty="0"/>
            </a:br>
            <a:r>
              <a:rPr lang="en-US" b="1" dirty="0"/>
              <a:t>5SAI0</a:t>
            </a:r>
            <a:br>
              <a:rPr lang="en-US" b="1" dirty="0">
                <a:solidFill>
                  <a:srgbClr val="CC3300"/>
                </a:solidFill>
              </a:rPr>
            </a:br>
            <a:br>
              <a:rPr lang="en-US" b="1">
                <a:solidFill>
                  <a:srgbClr val="CC3300"/>
                </a:solidFill>
              </a:rPr>
            </a:br>
            <a:r>
              <a:rPr lang="en-US" sz="4800" b="1"/>
              <a:t>Memory Hierarchy</a:t>
            </a:r>
            <a:br>
              <a:rPr lang="en-US" sz="4800" b="1"/>
            </a:br>
            <a:r>
              <a:rPr lang="en-US" sz="4800"/>
              <a:t>Part II</a:t>
            </a:r>
            <a:endParaRPr lang="en-US" sz="4400" dirty="0"/>
          </a:p>
        </p:txBody>
      </p:sp>
      <p:sp>
        <p:nvSpPr>
          <p:cNvPr id="5" name="Rectangle 3"/>
          <p:cNvSpPr txBox="1">
            <a:spLocks noChangeArrowheads="1"/>
          </p:cNvSpPr>
          <p:nvPr/>
        </p:nvSpPr>
        <p:spPr bwMode="auto">
          <a:xfrm>
            <a:off x="2066261" y="4388148"/>
            <a:ext cx="6400800" cy="2312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a:spcBef>
                <a:spcPct val="20000"/>
              </a:spcBef>
              <a:defRPr/>
            </a:pPr>
            <a:endParaRPr lang="en-US" sz="2400" kern="0" dirty="0">
              <a:solidFill>
                <a:srgbClr val="000000">
                  <a:lumMod val="65000"/>
                  <a:lumOff val="35000"/>
                </a:srgbClr>
              </a:solidFill>
              <a:latin typeface="Times New Roman"/>
              <a:cs typeface="Times New Roman" pitchFamily="18" charset="0"/>
            </a:endParaRPr>
          </a:p>
        </p:txBody>
      </p:sp>
      <p:sp>
        <p:nvSpPr>
          <p:cNvPr id="7" name="Subtitle 6"/>
          <p:cNvSpPr>
            <a:spLocks noGrp="1"/>
          </p:cNvSpPr>
          <p:nvPr>
            <p:ph type="subTitle" idx="1"/>
          </p:nvPr>
        </p:nvSpPr>
        <p:spPr>
          <a:xfrm>
            <a:off x="533400" y="4191000"/>
            <a:ext cx="7848600" cy="1905000"/>
          </a:xfrm>
        </p:spPr>
        <p:txBody>
          <a:bodyPr/>
          <a:lstStyle/>
          <a:p>
            <a:pPr lvl="0" algn="l" eaLnBrk="1" hangingPunct="1">
              <a:defRPr/>
            </a:pPr>
            <a:r>
              <a:rPr lang="en-US" sz="2800" b="1" dirty="0">
                <a:solidFill>
                  <a:schemeClr val="tx1">
                    <a:lumMod val="65000"/>
                    <a:lumOff val="35000"/>
                  </a:schemeClr>
                </a:solidFill>
                <a:cs typeface="Times New Roman" pitchFamily="18" charset="0"/>
              </a:rPr>
              <a:t>Henk Corporaal</a:t>
            </a:r>
          </a:p>
          <a:p>
            <a:pPr lvl="0" algn="l" eaLnBrk="1" hangingPunct="1">
              <a:defRPr/>
            </a:pPr>
            <a:r>
              <a:rPr lang="en-US" sz="2800" dirty="0">
                <a:solidFill>
                  <a:srgbClr val="230EBC"/>
                </a:solidFill>
                <a:cs typeface="Times New Roman" pitchFamily="18" charset="0"/>
              </a:rPr>
              <a:t>www.ics.ele.tue.nl/~heco/courses/ECA</a:t>
            </a:r>
          </a:p>
          <a:p>
            <a:pPr lvl="0" algn="l" eaLnBrk="1" hangingPunct="1">
              <a:defRPr/>
            </a:pPr>
            <a:r>
              <a:rPr lang="en-US" sz="2800" dirty="0">
                <a:solidFill>
                  <a:schemeClr val="tx1">
                    <a:lumMod val="65000"/>
                    <a:lumOff val="35000"/>
                  </a:schemeClr>
                </a:solidFill>
                <a:cs typeface="Times New Roman" pitchFamily="18" charset="0"/>
              </a:rPr>
              <a:t>h.corporaal@tue.nl</a:t>
            </a:r>
          </a:p>
          <a:p>
            <a:pPr lvl="0" algn="l" eaLnBrk="1" hangingPunct="1">
              <a:defRPr/>
            </a:pPr>
            <a:r>
              <a:rPr lang="en-US" sz="2800" dirty="0" err="1">
                <a:solidFill>
                  <a:schemeClr val="tx1">
                    <a:lumMod val="65000"/>
                    <a:lumOff val="35000"/>
                  </a:schemeClr>
                </a:solidFill>
                <a:cs typeface="Times New Roman" pitchFamily="18" charset="0"/>
              </a:rPr>
              <a:t>TUEindhoven</a:t>
            </a:r>
            <a:endParaRPr lang="en-US" sz="2800" dirty="0">
              <a:solidFill>
                <a:schemeClr val="tx1">
                  <a:lumMod val="65000"/>
                  <a:lumOff val="35000"/>
                </a:schemeClr>
              </a:solidFill>
              <a:cs typeface="Times New Roman" pitchFamily="18" charset="0"/>
            </a:endParaRPr>
          </a:p>
          <a:p>
            <a:pPr lvl="0" algn="l" eaLnBrk="1" hangingPunct="1">
              <a:defRPr/>
            </a:pPr>
            <a:r>
              <a:rPr lang="en-US" sz="2800">
                <a:solidFill>
                  <a:schemeClr val="tx1">
                    <a:lumMod val="65000"/>
                    <a:lumOff val="35000"/>
                  </a:schemeClr>
                </a:solidFill>
                <a:cs typeface="Times New Roman" pitchFamily="18" charset="0"/>
              </a:rPr>
              <a:t>2021-2022</a:t>
            </a:r>
            <a:endParaRPr lang="en-US" sz="2800" dirty="0">
              <a:solidFill>
                <a:schemeClr val="tx1">
                  <a:lumMod val="65000"/>
                  <a:lumOff val="35000"/>
                </a:schemeClr>
              </a:solidFill>
              <a:cs typeface="Times New Roman" pitchFamily="18" charset="0"/>
            </a:endParaRPr>
          </a:p>
          <a:p>
            <a:pPr algn="l"/>
            <a:endParaRPr lang="en-US" sz="2800" dirty="0"/>
          </a:p>
        </p:txBody>
      </p:sp>
      <p:pic>
        <p:nvPicPr>
          <p:cNvPr id="6" name="Picture 2" descr="Front Cover"/>
          <p:cNvPicPr>
            <a:picLocks noChangeAspect="1" noChangeArrowheads="1"/>
          </p:cNvPicPr>
          <p:nvPr/>
        </p:nvPicPr>
        <p:blipFill>
          <a:blip r:embed="rId4" cstate="print"/>
          <a:srcRect/>
          <a:stretch>
            <a:fillRect/>
          </a:stretch>
        </p:blipFill>
        <p:spPr bwMode="auto">
          <a:xfrm>
            <a:off x="9601200" y="3499246"/>
            <a:ext cx="2409854" cy="3125282"/>
          </a:xfrm>
          <a:prstGeom prst="rect">
            <a:avLst/>
          </a:prstGeom>
          <a:no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7543" y="1414669"/>
            <a:ext cx="2693857" cy="3319702"/>
          </a:xfrm>
          <a:prstGeom prst="rect">
            <a:avLst/>
          </a:prstGeom>
        </p:spPr>
      </p:pic>
    </p:spTree>
    <p:extLst>
      <p:ext uri="{BB962C8B-B14F-4D97-AF65-F5344CB8AC3E}">
        <p14:creationId xmlns:p14="http://schemas.microsoft.com/office/powerpoint/2010/main" val="318513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49"/>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3Cs Relative Miss Rate (on SPEC92)</a:t>
            </a:r>
            <a:br>
              <a:rPr lang="en-US"/>
            </a:br>
            <a:r>
              <a:rPr lang="en-US" sz="2800"/>
              <a:t>same figure; now relative miss-rate i.s.o. absolute</a:t>
            </a:r>
            <a:endParaRPr/>
          </a:p>
        </p:txBody>
      </p:sp>
      <p:sp>
        <p:nvSpPr>
          <p:cNvPr id="834" name="Google Shape;834;p49"/>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10</a:t>
            </a:fld>
            <a:endParaRPr/>
          </a:p>
        </p:txBody>
      </p:sp>
      <p:pic>
        <p:nvPicPr>
          <p:cNvPr id="830" name="Google Shape;830;p49"/>
          <p:cNvPicPr preferRelativeResize="0"/>
          <p:nvPr/>
        </p:nvPicPr>
        <p:blipFill rotWithShape="1">
          <a:blip r:embed="rId3">
            <a:alphaModFix/>
          </a:blip>
          <a:srcRect/>
          <a:stretch/>
        </p:blipFill>
        <p:spPr>
          <a:xfrm>
            <a:off x="1524001" y="1304925"/>
            <a:ext cx="8158163" cy="5532438"/>
          </a:xfrm>
          <a:prstGeom prst="rect">
            <a:avLst/>
          </a:prstGeom>
          <a:noFill/>
          <a:ln>
            <a:noFill/>
          </a:ln>
        </p:spPr>
      </p:pic>
      <p:sp>
        <p:nvSpPr>
          <p:cNvPr id="831" name="Google Shape;831;p49"/>
          <p:cNvSpPr/>
          <p:nvPr/>
        </p:nvSpPr>
        <p:spPr>
          <a:xfrm>
            <a:off x="9129713" y="2309814"/>
            <a:ext cx="1314450" cy="454025"/>
          </a:xfrm>
          <a:prstGeom prst="rect">
            <a:avLst/>
          </a:prstGeom>
          <a:noFill/>
          <a:ln>
            <a:noFill/>
          </a:ln>
        </p:spPr>
        <p:txBody>
          <a:bodyPr spcFirstLastPara="1" wrap="square" lIns="90475" tIns="44450" rIns="90475" bIns="44450" anchor="t" anchorCtr="0">
            <a:noAutofit/>
          </a:bodyPr>
          <a:lstStyle/>
          <a:p>
            <a:r>
              <a:rPr lang="en-US" sz="2400" b="1">
                <a:solidFill>
                  <a:schemeClr val="dk1"/>
                </a:solidFill>
              </a:rPr>
              <a:t>Conflict</a:t>
            </a:r>
            <a:endParaRPr/>
          </a:p>
        </p:txBody>
      </p:sp>
      <p:sp>
        <p:nvSpPr>
          <p:cNvPr id="832" name="Google Shape;832;p49"/>
          <p:cNvSpPr txBox="1"/>
          <p:nvPr/>
        </p:nvSpPr>
        <p:spPr>
          <a:xfrm>
            <a:off x="1600201" y="3429000"/>
            <a:ext cx="1363663" cy="274638"/>
          </a:xfrm>
          <a:prstGeom prst="rect">
            <a:avLst/>
          </a:prstGeom>
          <a:noFill/>
          <a:ln>
            <a:noFill/>
          </a:ln>
        </p:spPr>
        <p:txBody>
          <a:bodyPr spcFirstLastPara="1" wrap="square" lIns="90000" tIns="46800" rIns="90000" bIns="46800" anchor="t" anchorCtr="0">
            <a:noAutofit/>
          </a:bodyPr>
          <a:lstStyle/>
          <a:p>
            <a:r>
              <a:rPr lang="en-US" sz="1200" b="1">
                <a:solidFill>
                  <a:schemeClr val="dk1"/>
                </a:solidFill>
                <a:latin typeface="Times New Roman"/>
                <a:ea typeface="Times New Roman"/>
                <a:cs typeface="Times New Roman"/>
                <a:sym typeface="Times New Roman"/>
              </a:rPr>
              <a:t>Miss rate per type</a:t>
            </a:r>
            <a:endParaRPr/>
          </a:p>
        </p:txBody>
      </p:sp>
    </p:spTree>
    <p:extLst>
      <p:ext uri="{BB962C8B-B14F-4D97-AF65-F5344CB8AC3E}">
        <p14:creationId xmlns:p14="http://schemas.microsoft.com/office/powerpoint/2010/main" val="308509659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Advanced cache optimizations</a:t>
            </a:r>
          </a:p>
        </p:txBody>
      </p:sp>
      <p:sp>
        <p:nvSpPr>
          <p:cNvPr id="3" name="Text Placeholder 2"/>
          <p:cNvSpPr>
            <a:spLocks noGrp="1"/>
          </p:cNvSpPr>
          <p:nvPr>
            <p:ph type="body" idx="1"/>
          </p:nvPr>
        </p:nvSpPr>
        <p:spPr/>
        <p:txBody>
          <a:bodyPr/>
          <a:lstStyle/>
          <a:p>
            <a:pPr marL="565150" indent="-514350">
              <a:lnSpc>
                <a:spcPct val="90000"/>
              </a:lnSpc>
              <a:buFont typeface="+mj-lt"/>
              <a:buAutoNum type="arabicPeriod"/>
            </a:pPr>
            <a:r>
              <a:rPr lang="en-US"/>
              <a:t>Non-blocking cache</a:t>
            </a:r>
          </a:p>
          <a:p>
            <a:pPr lvl="1">
              <a:lnSpc>
                <a:spcPct val="90000"/>
              </a:lnSpc>
            </a:pPr>
            <a:r>
              <a:rPr lang="en-US"/>
              <a:t>supports multiple outstanding cache misses</a:t>
            </a:r>
          </a:p>
          <a:p>
            <a:pPr marL="565150" indent="-514350">
              <a:lnSpc>
                <a:spcPct val="90000"/>
              </a:lnSpc>
              <a:buFont typeface="+mj-lt"/>
              <a:buAutoNum type="arabicPeriod"/>
            </a:pPr>
            <a:r>
              <a:rPr lang="en-US"/>
              <a:t>HW prefetching</a:t>
            </a:r>
          </a:p>
          <a:p>
            <a:pPr marL="565150" indent="-514350">
              <a:lnSpc>
                <a:spcPct val="90000"/>
              </a:lnSpc>
              <a:buFont typeface="+mj-lt"/>
              <a:buAutoNum type="arabicPeriod"/>
            </a:pPr>
            <a:r>
              <a:rPr lang="en-US"/>
              <a:t>SW prefetching</a:t>
            </a:r>
          </a:p>
          <a:p>
            <a:pPr marL="565150" indent="-514350">
              <a:lnSpc>
                <a:spcPct val="90000"/>
              </a:lnSpc>
              <a:buFont typeface="+mj-lt"/>
              <a:buAutoNum type="arabicPeriod"/>
            </a:pPr>
            <a:r>
              <a:rPr lang="en-US"/>
              <a:t>Way prediction</a:t>
            </a:r>
          </a:p>
          <a:p>
            <a:pPr marL="565150" indent="-514350">
              <a:lnSpc>
                <a:spcPct val="90000"/>
              </a:lnSpc>
              <a:buFont typeface="+mj-lt"/>
              <a:buAutoNum type="arabicPeriod"/>
            </a:pPr>
            <a:r>
              <a:rPr lang="en-US"/>
              <a:t>Trace cache</a:t>
            </a:r>
          </a:p>
          <a:p>
            <a:pPr marL="565150" indent="-514350">
              <a:lnSpc>
                <a:spcPct val="90000"/>
              </a:lnSpc>
              <a:buFont typeface="+mj-lt"/>
              <a:buAutoNum type="arabicPeriod"/>
            </a:pPr>
            <a:r>
              <a:rPr lang="en-US"/>
              <a:t>Multi-banked cache</a:t>
            </a:r>
          </a:p>
          <a:p>
            <a:pPr marL="565150" indent="-514350">
              <a:lnSpc>
                <a:spcPct val="90000"/>
              </a:lnSpc>
              <a:buFont typeface="+mj-lt"/>
              <a:buAutoNum type="arabicPeriod"/>
            </a:pPr>
            <a:endParaRPr lang="en-US"/>
          </a:p>
          <a:p>
            <a:pPr marL="50800" indent="0">
              <a:lnSpc>
                <a:spcPct val="90000"/>
              </a:lnSpc>
              <a:buNone/>
            </a:pPr>
            <a:r>
              <a:rPr lang="en-US"/>
              <a:t>There are more….</a:t>
            </a:r>
          </a:p>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174284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a:t> Non-blocking (Lockup-free ) cache</a:t>
            </a:r>
            <a:endParaRPr/>
          </a:p>
        </p:txBody>
      </p:sp>
      <p:sp>
        <p:nvSpPr>
          <p:cNvPr id="841" name="Google Shape;841;p50"/>
          <p:cNvSpPr txBox="1">
            <a:spLocks noGrp="1"/>
          </p:cNvSpPr>
          <p:nvPr>
            <p:ph type="body" idx="1"/>
          </p:nvPr>
        </p:nvSpPr>
        <p:spPr>
          <a:xfrm>
            <a:off x="556005" y="2743200"/>
            <a:ext cx="11379200" cy="3854152"/>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US" sz="2400"/>
              <a:t>If a non-blocking cache misses, it does not block</a:t>
            </a:r>
            <a:endParaRPr/>
          </a:p>
          <a:p>
            <a:pPr marL="742950" lvl="1" indent="-285750">
              <a:spcBef>
                <a:spcPts val="400"/>
              </a:spcBef>
              <a:buSzPts val="2000"/>
            </a:pPr>
            <a:r>
              <a:rPr lang="en-US" sz="2000"/>
              <a:t>Rather, it handles the miss and keeps accepting accesses =&gt;</a:t>
            </a:r>
            <a:endParaRPr/>
          </a:p>
          <a:p>
            <a:pPr marL="742950" lvl="1" indent="-285750">
              <a:spcBef>
                <a:spcPts val="400"/>
              </a:spcBef>
              <a:buSzPts val="2000"/>
            </a:pPr>
            <a:r>
              <a:rPr lang="en-US" sz="2000"/>
              <a:t>Concurrent processing of multiple misses and hits</a:t>
            </a:r>
            <a:endParaRPr/>
          </a:p>
          <a:p>
            <a:pPr marL="342900" indent="-342900">
              <a:spcBef>
                <a:spcPts val="480"/>
              </a:spcBef>
              <a:buSzPts val="2400"/>
            </a:pPr>
            <a:r>
              <a:rPr lang="en-US" sz="2400"/>
              <a:t>Cache has to 'remember' all pending misses</a:t>
            </a:r>
            <a:endParaRPr/>
          </a:p>
          <a:p>
            <a:pPr marL="742950" lvl="1" indent="-285750">
              <a:spcBef>
                <a:spcPts val="400"/>
              </a:spcBef>
              <a:buClr>
                <a:schemeClr val="accent2"/>
              </a:buClr>
              <a:buSzPts val="2000"/>
            </a:pPr>
            <a:r>
              <a:rPr lang="en-US" sz="2000" b="1">
                <a:solidFill>
                  <a:schemeClr val="accent2"/>
                </a:solidFill>
              </a:rPr>
              <a:t>MSHRs (miss status handling registers)</a:t>
            </a:r>
            <a:r>
              <a:rPr lang="en-US" sz="2000"/>
              <a:t> contain the addresses of pending misses, the destination block in cache, and the destination register</a:t>
            </a:r>
            <a:endParaRPr/>
          </a:p>
          <a:p>
            <a:pPr marL="742950" lvl="1" indent="-285750">
              <a:spcBef>
                <a:spcPts val="400"/>
              </a:spcBef>
              <a:buSzPts val="2000"/>
            </a:pPr>
            <a:r>
              <a:rPr lang="en-US" sz="2000"/>
              <a:t>Note: Number of MSHRs limits the number of pending misses</a:t>
            </a:r>
            <a:endParaRPr/>
          </a:p>
          <a:p>
            <a:pPr marL="342900" indent="-342900">
              <a:spcBef>
                <a:spcPts val="480"/>
              </a:spcBef>
              <a:buSzPts val="2400"/>
            </a:pPr>
            <a:r>
              <a:rPr lang="en-US" sz="2400"/>
              <a:t>Data dependencies eventually block the processor</a:t>
            </a:r>
            <a:endParaRPr/>
          </a:p>
          <a:p>
            <a:pPr marL="342900" indent="-342900">
              <a:spcBef>
                <a:spcPts val="480"/>
              </a:spcBef>
              <a:buSzPts val="2400"/>
            </a:pPr>
            <a:r>
              <a:rPr lang="en-US" sz="2400"/>
              <a:t>Non-blocking caches are required in dynamically scheduled processors, and also for supporting prefetching</a:t>
            </a:r>
            <a:endParaRPr/>
          </a:p>
          <a:p>
            <a:pPr marL="342900" indent="-165100">
              <a:buNone/>
            </a:pPr>
            <a:endParaRPr/>
          </a:p>
        </p:txBody>
      </p:sp>
      <p:sp>
        <p:nvSpPr>
          <p:cNvPr id="844" name="Google Shape;844;p5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12</a:t>
            </a:fld>
            <a:endParaRPr/>
          </a:p>
        </p:txBody>
      </p:sp>
      <p:pic>
        <p:nvPicPr>
          <p:cNvPr id="842" name="Google Shape;842;p50"/>
          <p:cNvPicPr preferRelativeResize="0"/>
          <p:nvPr/>
        </p:nvPicPr>
        <p:blipFill rotWithShape="1">
          <a:blip r:embed="rId3">
            <a:alphaModFix/>
          </a:blip>
          <a:srcRect/>
          <a:stretch/>
        </p:blipFill>
        <p:spPr>
          <a:xfrm>
            <a:off x="1255814" y="1016732"/>
            <a:ext cx="9412186" cy="15121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1">
                                            <p:txEl>
                                              <p:pRg st="0" end="0"/>
                                            </p:txEl>
                                          </p:spTgt>
                                        </p:tgtEl>
                                        <p:attrNameLst>
                                          <p:attrName>style.visibility</p:attrName>
                                        </p:attrNameLst>
                                      </p:cBhvr>
                                      <p:to>
                                        <p:strVal val="visible"/>
                                      </p:to>
                                    </p:set>
                                    <p:animEffect transition="in" filter="wipe(down)">
                                      <p:cBhvr>
                                        <p:cTn id="7" dur="500"/>
                                        <p:tgtEl>
                                          <p:spTgt spid="84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41">
                                            <p:txEl>
                                              <p:pRg st="1" end="1"/>
                                            </p:txEl>
                                          </p:spTgt>
                                        </p:tgtEl>
                                        <p:attrNameLst>
                                          <p:attrName>style.visibility</p:attrName>
                                        </p:attrNameLst>
                                      </p:cBhvr>
                                      <p:to>
                                        <p:strVal val="visible"/>
                                      </p:to>
                                    </p:set>
                                    <p:animEffect transition="in" filter="wipe(down)">
                                      <p:cBhvr>
                                        <p:cTn id="10" dur="500"/>
                                        <p:tgtEl>
                                          <p:spTgt spid="84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41">
                                            <p:txEl>
                                              <p:pRg st="2" end="2"/>
                                            </p:txEl>
                                          </p:spTgt>
                                        </p:tgtEl>
                                        <p:attrNameLst>
                                          <p:attrName>style.visibility</p:attrName>
                                        </p:attrNameLst>
                                      </p:cBhvr>
                                      <p:to>
                                        <p:strVal val="visible"/>
                                      </p:to>
                                    </p:set>
                                    <p:animEffect transition="in" filter="wipe(down)">
                                      <p:cBhvr>
                                        <p:cTn id="13" dur="500"/>
                                        <p:tgtEl>
                                          <p:spTgt spid="84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41">
                                            <p:txEl>
                                              <p:pRg st="3" end="3"/>
                                            </p:txEl>
                                          </p:spTgt>
                                        </p:tgtEl>
                                        <p:attrNameLst>
                                          <p:attrName>style.visibility</p:attrName>
                                        </p:attrNameLst>
                                      </p:cBhvr>
                                      <p:to>
                                        <p:strVal val="visible"/>
                                      </p:to>
                                    </p:set>
                                    <p:animEffect transition="in" filter="wipe(down)">
                                      <p:cBhvr>
                                        <p:cTn id="18" dur="500"/>
                                        <p:tgtEl>
                                          <p:spTgt spid="841">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41">
                                            <p:txEl>
                                              <p:pRg st="4" end="4"/>
                                            </p:txEl>
                                          </p:spTgt>
                                        </p:tgtEl>
                                        <p:attrNameLst>
                                          <p:attrName>style.visibility</p:attrName>
                                        </p:attrNameLst>
                                      </p:cBhvr>
                                      <p:to>
                                        <p:strVal val="visible"/>
                                      </p:to>
                                    </p:set>
                                    <p:animEffect transition="in" filter="wipe(down)">
                                      <p:cBhvr>
                                        <p:cTn id="21" dur="500"/>
                                        <p:tgtEl>
                                          <p:spTgt spid="841">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41">
                                            <p:txEl>
                                              <p:pRg st="5" end="5"/>
                                            </p:txEl>
                                          </p:spTgt>
                                        </p:tgtEl>
                                        <p:attrNameLst>
                                          <p:attrName>style.visibility</p:attrName>
                                        </p:attrNameLst>
                                      </p:cBhvr>
                                      <p:to>
                                        <p:strVal val="visible"/>
                                      </p:to>
                                    </p:set>
                                    <p:animEffect transition="in" filter="wipe(down)">
                                      <p:cBhvr>
                                        <p:cTn id="24" dur="500"/>
                                        <p:tgtEl>
                                          <p:spTgt spid="84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41">
                                            <p:txEl>
                                              <p:pRg st="6" end="6"/>
                                            </p:txEl>
                                          </p:spTgt>
                                        </p:tgtEl>
                                        <p:attrNameLst>
                                          <p:attrName>style.visibility</p:attrName>
                                        </p:attrNameLst>
                                      </p:cBhvr>
                                      <p:to>
                                        <p:strVal val="visible"/>
                                      </p:to>
                                    </p:set>
                                    <p:animEffect transition="in" filter="wipe(down)">
                                      <p:cBhvr>
                                        <p:cTn id="29" dur="500"/>
                                        <p:tgtEl>
                                          <p:spTgt spid="84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41">
                                            <p:txEl>
                                              <p:pRg st="7" end="7"/>
                                            </p:txEl>
                                          </p:spTgt>
                                        </p:tgtEl>
                                        <p:attrNameLst>
                                          <p:attrName>style.visibility</p:attrName>
                                        </p:attrNameLst>
                                      </p:cBhvr>
                                      <p:to>
                                        <p:strVal val="visible"/>
                                      </p:to>
                                    </p:set>
                                    <p:animEffect transition="in" filter="wipe(down)">
                                      <p:cBhvr>
                                        <p:cTn id="34" dur="500"/>
                                        <p:tgtEl>
                                          <p:spTgt spid="8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3" name="Google Shape;853;p51"/>
          <p:cNvPicPr preferRelativeResize="0"/>
          <p:nvPr/>
        </p:nvPicPr>
        <p:blipFill rotWithShape="1">
          <a:blip r:embed="rId3">
            <a:alphaModFix/>
          </a:blip>
          <a:srcRect/>
          <a:stretch/>
        </p:blipFill>
        <p:spPr>
          <a:xfrm>
            <a:off x="4058025" y="2773082"/>
            <a:ext cx="8026394" cy="4120532"/>
          </a:xfrm>
          <a:prstGeom prst="rect">
            <a:avLst/>
          </a:prstGeom>
          <a:noFill/>
          <a:ln>
            <a:noFill/>
          </a:ln>
        </p:spPr>
      </p:pic>
      <p:sp>
        <p:nvSpPr>
          <p:cNvPr id="851" name="Google Shape;851;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Non-blocking primary/secondary misses</a:t>
            </a:r>
            <a:endParaRPr/>
          </a:p>
        </p:txBody>
      </p:sp>
      <p:sp>
        <p:nvSpPr>
          <p:cNvPr id="852" name="Google Shape;852;p51"/>
          <p:cNvSpPr txBox="1">
            <a:spLocks noGrp="1"/>
          </p:cNvSpPr>
          <p:nvPr>
            <p:ph type="body" idx="1"/>
          </p:nvPr>
        </p:nvSpPr>
        <p:spPr>
          <a:xfrm>
            <a:off x="371387" y="1088740"/>
            <a:ext cx="11563818" cy="2149760"/>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US" sz="2400"/>
              <a:t>Primary miss (P)     : the first miss to a block</a:t>
            </a:r>
            <a:endParaRPr/>
          </a:p>
          <a:p>
            <a:pPr marL="342900" indent="-342900">
              <a:spcBef>
                <a:spcPts val="480"/>
              </a:spcBef>
              <a:buSzPts val="2400"/>
            </a:pPr>
            <a:r>
              <a:rPr lang="en-US" sz="2400"/>
              <a:t>Secondary miss (S) : following accesses to same pending block (block not yet arrived)</a:t>
            </a:r>
            <a:endParaRPr/>
          </a:p>
          <a:p>
            <a:pPr marL="742950" lvl="1" indent="-285750">
              <a:spcBef>
                <a:spcPts val="400"/>
              </a:spcBef>
              <a:buSzPts val="2000"/>
            </a:pPr>
            <a:r>
              <a:rPr lang="en-US" sz="2000"/>
              <a:t>Many more misses (</a:t>
            </a:r>
            <a:r>
              <a:rPr lang="en-US" sz="2000">
                <a:solidFill>
                  <a:srgbClr val="00B050"/>
                </a:solidFill>
              </a:rPr>
              <a:t>blocking cache only has primary misses</a:t>
            </a:r>
            <a:r>
              <a:rPr lang="en-US" sz="2000"/>
              <a:t>)</a:t>
            </a:r>
            <a:endParaRPr/>
          </a:p>
          <a:p>
            <a:pPr marL="742950" lvl="1" indent="-285750">
              <a:spcBef>
                <a:spcPts val="400"/>
              </a:spcBef>
              <a:buSzPts val="2000"/>
            </a:pPr>
            <a:r>
              <a:rPr lang="en-US" sz="2000"/>
              <a:t>Needs </a:t>
            </a:r>
            <a:r>
              <a:rPr lang="en-US" sz="2000" b="1">
                <a:solidFill>
                  <a:schemeClr val="accent2"/>
                </a:solidFill>
              </a:rPr>
              <a:t>MSHRs</a:t>
            </a:r>
            <a:r>
              <a:rPr lang="en-US" sz="2000"/>
              <a:t> for both primary and secondary misses</a:t>
            </a:r>
            <a:endParaRPr/>
          </a:p>
          <a:p>
            <a:pPr marL="742950" lvl="1" indent="-285750">
              <a:spcBef>
                <a:spcPts val="400"/>
              </a:spcBef>
              <a:buSzPts val="2000"/>
            </a:pPr>
            <a:r>
              <a:rPr lang="en-US" sz="2000"/>
              <a:t>Misses can be overlapped with</a:t>
            </a:r>
            <a:br>
              <a:rPr lang="en-US" sz="2000"/>
            </a:br>
            <a:r>
              <a:rPr lang="en-US" sz="2000"/>
              <a:t>computation and other misses </a:t>
            </a:r>
            <a:endParaRPr/>
          </a:p>
          <a:p>
            <a:pPr marL="342900" indent="-190500">
              <a:spcBef>
                <a:spcPts val="480"/>
              </a:spcBef>
              <a:buSzPts val="2400"/>
              <a:buNone/>
            </a:pPr>
            <a:endParaRPr sz="2400"/>
          </a:p>
        </p:txBody>
      </p:sp>
      <p:sp>
        <p:nvSpPr>
          <p:cNvPr id="855" name="Google Shape;855;p5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52">
                                            <p:txEl>
                                              <p:pRg st="0" end="0"/>
                                            </p:txEl>
                                          </p:spTgt>
                                        </p:tgtEl>
                                        <p:attrNameLst>
                                          <p:attrName>style.visibility</p:attrName>
                                        </p:attrNameLst>
                                      </p:cBhvr>
                                      <p:to>
                                        <p:strVal val="visible"/>
                                      </p:to>
                                    </p:set>
                                    <p:animEffect transition="in" filter="wipe(down)">
                                      <p:cBhvr>
                                        <p:cTn id="7" dur="500"/>
                                        <p:tgtEl>
                                          <p:spTgt spid="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52">
                                            <p:txEl>
                                              <p:pRg st="1" end="1"/>
                                            </p:txEl>
                                          </p:spTgt>
                                        </p:tgtEl>
                                        <p:attrNameLst>
                                          <p:attrName>style.visibility</p:attrName>
                                        </p:attrNameLst>
                                      </p:cBhvr>
                                      <p:to>
                                        <p:strVal val="visible"/>
                                      </p:to>
                                    </p:set>
                                    <p:animEffect transition="in" filter="wipe(down)">
                                      <p:cBhvr>
                                        <p:cTn id="12" dur="500"/>
                                        <p:tgtEl>
                                          <p:spTgt spid="85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52">
                                            <p:txEl>
                                              <p:pRg st="2" end="2"/>
                                            </p:txEl>
                                          </p:spTgt>
                                        </p:tgtEl>
                                        <p:attrNameLst>
                                          <p:attrName>style.visibility</p:attrName>
                                        </p:attrNameLst>
                                      </p:cBhvr>
                                      <p:to>
                                        <p:strVal val="visible"/>
                                      </p:to>
                                    </p:set>
                                    <p:animEffect transition="in" filter="wipe(down)">
                                      <p:cBhvr>
                                        <p:cTn id="15" dur="500"/>
                                        <p:tgtEl>
                                          <p:spTgt spid="852">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52">
                                            <p:txEl>
                                              <p:pRg st="3" end="3"/>
                                            </p:txEl>
                                          </p:spTgt>
                                        </p:tgtEl>
                                        <p:attrNameLst>
                                          <p:attrName>style.visibility</p:attrName>
                                        </p:attrNameLst>
                                      </p:cBhvr>
                                      <p:to>
                                        <p:strVal val="visible"/>
                                      </p:to>
                                    </p:set>
                                    <p:animEffect transition="in" filter="wipe(down)">
                                      <p:cBhvr>
                                        <p:cTn id="18" dur="500"/>
                                        <p:tgtEl>
                                          <p:spTgt spid="852">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52">
                                            <p:txEl>
                                              <p:pRg st="4" end="4"/>
                                            </p:txEl>
                                          </p:spTgt>
                                        </p:tgtEl>
                                        <p:attrNameLst>
                                          <p:attrName>style.visibility</p:attrName>
                                        </p:attrNameLst>
                                      </p:cBhvr>
                                      <p:to>
                                        <p:strVal val="visible"/>
                                      </p:to>
                                    </p:set>
                                    <p:animEffect transition="in" filter="wipe(down)">
                                      <p:cBhvr>
                                        <p:cTn id="21" dur="500"/>
                                        <p:tgtEl>
                                          <p:spTgt spid="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HW prefetching of instructions and data</a:t>
            </a:r>
            <a:endParaRPr/>
          </a:p>
        </p:txBody>
      </p:sp>
      <p:sp>
        <p:nvSpPr>
          <p:cNvPr id="871" name="Google Shape;871;p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Prefetching instructions</a:t>
            </a:r>
            <a:br>
              <a:rPr lang="en-US"/>
            </a:br>
            <a:r>
              <a:rPr lang="en-US"/>
              <a:t>(SW approach)</a:t>
            </a:r>
            <a:endParaRPr/>
          </a:p>
          <a:p>
            <a:pPr marL="742950" lvl="1" indent="-285750"/>
            <a:r>
              <a:rPr lang="en-US"/>
              <a:t>On a miss, fetch two blocks instead of one</a:t>
            </a:r>
            <a:endParaRPr/>
          </a:p>
          <a:p>
            <a:pPr marL="1143000" lvl="2" indent="-228600"/>
            <a:r>
              <a:rPr lang="en-US"/>
              <a:t>Second block is stored in a buffer</a:t>
            </a:r>
            <a:endParaRPr/>
          </a:p>
          <a:p>
            <a:pPr marL="742950" lvl="1" indent="-285750"/>
            <a:r>
              <a:rPr lang="en-US"/>
              <a:t>If hit in this buffer, block is moved to L1</a:t>
            </a:r>
          </a:p>
          <a:p>
            <a:pPr marL="742950" lvl="1" indent="-285750"/>
            <a:r>
              <a:rPr lang="en-US"/>
              <a:t>Picture shows prefetching for instructions; also applicable to data</a:t>
            </a:r>
          </a:p>
          <a:p>
            <a:pPr marL="342900" indent="-342900"/>
            <a:r>
              <a:rPr lang="en-US"/>
              <a:t>Hardware Prefetch Engines (PFEs): </a:t>
            </a:r>
            <a:r>
              <a:rPr lang="en-US">
                <a:solidFill>
                  <a:schemeClr val="accent2"/>
                </a:solidFill>
              </a:rPr>
              <a:t>stride prediction</a:t>
            </a:r>
            <a:endParaRPr>
              <a:solidFill>
                <a:schemeClr val="accent2"/>
              </a:solidFill>
            </a:endParaRPr>
          </a:p>
          <a:p>
            <a:pPr marL="742950" lvl="1" indent="-285750"/>
            <a:r>
              <a:rPr lang="en-US"/>
              <a:t>Example accesses with stride = </a:t>
            </a:r>
            <a:r>
              <a:rPr lang="en-US">
                <a:solidFill>
                  <a:srgbClr val="0000FF"/>
                </a:solidFill>
              </a:rPr>
              <a:t>4</a:t>
            </a:r>
            <a:r>
              <a:rPr lang="en-US"/>
              <a:t>: access addreses: 20, 24, 28, 32, etc</a:t>
            </a:r>
          </a:p>
          <a:p>
            <a:pPr marL="742950" lvl="1" indent="-285750"/>
            <a:r>
              <a:rPr lang="en-US"/>
              <a:t>Detect </a:t>
            </a:r>
            <a:r>
              <a:rPr lang="en-US" b="1">
                <a:solidFill>
                  <a:schemeClr val="accent2"/>
                </a:solidFill>
              </a:rPr>
              <a:t>strides</a:t>
            </a:r>
            <a:r>
              <a:rPr lang="en-US"/>
              <a:t> in stream of miss addresses, then start fetching ahead </a:t>
            </a:r>
          </a:p>
        </p:txBody>
      </p:sp>
      <p:sp>
        <p:nvSpPr>
          <p:cNvPr id="875" name="Google Shape;875;p5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14</a:t>
            </a:fld>
            <a:endParaRPr/>
          </a:p>
        </p:txBody>
      </p:sp>
      <p:pic>
        <p:nvPicPr>
          <p:cNvPr id="872" name="Google Shape;872;p53"/>
          <p:cNvPicPr preferRelativeResize="0"/>
          <p:nvPr/>
        </p:nvPicPr>
        <p:blipFill rotWithShape="1">
          <a:blip r:embed="rId3">
            <a:alphaModFix/>
          </a:blip>
          <a:srcRect/>
          <a:stretch/>
        </p:blipFill>
        <p:spPr>
          <a:xfrm>
            <a:off x="5772675" y="1088740"/>
            <a:ext cx="7411904" cy="1743170"/>
          </a:xfrm>
          <a:prstGeom prst="rect">
            <a:avLst/>
          </a:prstGeom>
          <a:noFill/>
          <a:ln>
            <a:noFill/>
          </a:ln>
        </p:spPr>
      </p:pic>
      <p:pic>
        <p:nvPicPr>
          <p:cNvPr id="873" name="Google Shape;873;p53"/>
          <p:cNvPicPr preferRelativeResize="0"/>
          <p:nvPr/>
        </p:nvPicPr>
        <p:blipFill rotWithShape="1">
          <a:blip r:embed="rId4">
            <a:alphaModFix/>
          </a:blip>
          <a:srcRect/>
          <a:stretch/>
        </p:blipFill>
        <p:spPr>
          <a:xfrm>
            <a:off x="4553294" y="5164354"/>
            <a:ext cx="7729646" cy="1531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1">
                                            <p:txEl>
                                              <p:pRg st="5" end="5"/>
                                            </p:txEl>
                                          </p:spTgt>
                                        </p:tgtEl>
                                        <p:attrNameLst>
                                          <p:attrName>style.visibility</p:attrName>
                                        </p:attrNameLst>
                                      </p:cBhvr>
                                      <p:to>
                                        <p:strVal val="visible"/>
                                      </p:to>
                                    </p:set>
                                    <p:animEffect transition="in" filter="wipe(down)">
                                      <p:cBhvr>
                                        <p:cTn id="7" dur="500"/>
                                        <p:tgtEl>
                                          <p:spTgt spid="871">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71">
                                            <p:txEl>
                                              <p:pRg st="7" end="7"/>
                                            </p:txEl>
                                          </p:spTgt>
                                        </p:tgtEl>
                                        <p:attrNameLst>
                                          <p:attrName>style.visibility</p:attrName>
                                        </p:attrNameLst>
                                      </p:cBhvr>
                                      <p:to>
                                        <p:strVal val="visible"/>
                                      </p:to>
                                    </p:set>
                                    <p:animEffect transition="in" filter="wipe(down)">
                                      <p:cBhvr>
                                        <p:cTn id="10" dur="500"/>
                                        <p:tgtEl>
                                          <p:spTgt spid="871">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71">
                                            <p:txEl>
                                              <p:pRg st="6" end="6"/>
                                            </p:txEl>
                                          </p:spTgt>
                                        </p:tgtEl>
                                        <p:attrNameLst>
                                          <p:attrName>style.visibility</p:attrName>
                                        </p:attrNameLst>
                                      </p:cBhvr>
                                      <p:to>
                                        <p:strVal val="visible"/>
                                      </p:to>
                                    </p:set>
                                    <p:animEffect transition="in" filter="wipe(down)">
                                      <p:cBhvr>
                                        <p:cTn id="13" dur="500"/>
                                        <p:tgtEl>
                                          <p:spTgt spid="871">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73"/>
                                        </p:tgtEl>
                                        <p:attrNameLst>
                                          <p:attrName>style.visibility</p:attrName>
                                        </p:attrNameLst>
                                      </p:cBhvr>
                                      <p:to>
                                        <p:strVal val="visible"/>
                                      </p:to>
                                    </p:set>
                                    <p:animEffect transition="in" filter="wipe(down)">
                                      <p:cBhvr>
                                        <p:cTn id="16" dur="500"/>
                                        <p:tgtEl>
                                          <p:spTgt spid="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Compiler-controlled (SW) prefetching</a:t>
            </a:r>
            <a:endParaRPr/>
          </a:p>
        </p:txBody>
      </p:sp>
      <p:sp>
        <p:nvSpPr>
          <p:cNvPr id="882" name="Google Shape;882;p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Insert prefetch instructions in code</a:t>
            </a:r>
            <a:endParaRPr/>
          </a:p>
          <a:p>
            <a:pPr marL="742950" lvl="1" indent="-285750"/>
            <a:r>
              <a:rPr lang="en-US"/>
              <a:t>These are non-binding, load in cache only</a:t>
            </a:r>
            <a:endParaRPr/>
          </a:p>
          <a:p>
            <a:pPr marL="342900" indent="-342900"/>
            <a:r>
              <a:rPr lang="en-US"/>
              <a:t>Example: prefetch data needed in future loop iterations</a:t>
            </a:r>
            <a:endParaRPr/>
          </a:p>
          <a:p>
            <a:pPr marL="342900" indent="-342900">
              <a:buNone/>
            </a:pPr>
            <a:r>
              <a:rPr lang="en-US"/>
              <a:t>	</a:t>
            </a:r>
            <a:r>
              <a:rPr lang="en-US" sz="2000" b="1">
                <a:latin typeface="Courier New"/>
                <a:ea typeface="Courier New"/>
                <a:cs typeface="Courier New"/>
                <a:sym typeface="Courier New"/>
              </a:rPr>
              <a:t>Loop:	l.D f2,0(r1)</a:t>
            </a:r>
            <a:br>
              <a:rPr lang="en-US" sz="2000" b="1">
                <a:latin typeface="Courier New"/>
                <a:ea typeface="Courier New"/>
                <a:cs typeface="Courier New"/>
                <a:sym typeface="Courier New"/>
              </a:rPr>
            </a:br>
            <a:r>
              <a:rPr lang="en-US" sz="2000" b="1">
                <a:latin typeface="Courier New"/>
                <a:ea typeface="Courier New"/>
                <a:cs typeface="Courier New"/>
                <a:sym typeface="Courier New"/>
              </a:rPr>
              <a:t>		</a:t>
            </a:r>
            <a:r>
              <a:rPr lang="en-US" sz="2000" b="1">
                <a:solidFill>
                  <a:srgbClr val="00B050"/>
                </a:solidFill>
                <a:latin typeface="Courier New"/>
                <a:ea typeface="Courier New"/>
                <a:cs typeface="Courier New"/>
                <a:sym typeface="Courier New"/>
              </a:rPr>
              <a:t>Pref	-24(r1)   // why -24 ?</a:t>
            </a:r>
            <a:endParaRPr/>
          </a:p>
          <a:p>
            <a:pPr marL="342900" indent="-342900">
              <a:spcBef>
                <a:spcPts val="400"/>
              </a:spcBef>
              <a:buSzPts val="2000"/>
              <a:buNone/>
            </a:pPr>
            <a:r>
              <a:rPr lang="en-US" sz="2000" b="1">
                <a:latin typeface="Courier New"/>
                <a:ea typeface="Courier New"/>
                <a:cs typeface="Courier New"/>
                <a:sym typeface="Courier New"/>
              </a:rPr>
              <a:t>			Add.D f4,f2,f0</a:t>
            </a:r>
            <a:endParaRPr/>
          </a:p>
          <a:p>
            <a:pPr marL="342900" indent="-342900">
              <a:spcBef>
                <a:spcPts val="400"/>
              </a:spcBef>
              <a:buSzPts val="2000"/>
              <a:buNone/>
            </a:pPr>
            <a:r>
              <a:rPr lang="en-US" sz="2000" b="1">
                <a:latin typeface="Courier New"/>
                <a:ea typeface="Courier New"/>
                <a:cs typeface="Courier New"/>
                <a:sym typeface="Courier New"/>
              </a:rPr>
              <a:t>			S.D f4,o(r1)</a:t>
            </a:r>
            <a:br>
              <a:rPr lang="en-US" sz="2000" b="1">
                <a:latin typeface="Courier New"/>
                <a:ea typeface="Courier New"/>
                <a:cs typeface="Courier New"/>
                <a:sym typeface="Courier New"/>
              </a:rPr>
            </a:br>
            <a:r>
              <a:rPr lang="en-US" sz="2000" b="1">
                <a:latin typeface="Courier New"/>
                <a:ea typeface="Courier New"/>
                <a:cs typeface="Courier New"/>
                <a:sym typeface="Courier New"/>
              </a:rPr>
              <a:t>		Subi r1,r1,#8	</a:t>
            </a:r>
            <a:br>
              <a:rPr lang="en-US" sz="2000" b="1">
                <a:latin typeface="Courier New"/>
                <a:ea typeface="Courier New"/>
                <a:cs typeface="Courier New"/>
                <a:sym typeface="Courier New"/>
              </a:rPr>
            </a:br>
            <a:r>
              <a:rPr lang="en-US" sz="2000" b="1">
                <a:latin typeface="Courier New"/>
                <a:ea typeface="Courier New"/>
                <a:cs typeface="Courier New"/>
                <a:sym typeface="Courier New"/>
              </a:rPr>
              <a:t>		Bnez r1, loop</a:t>
            </a:r>
            <a:br>
              <a:rPr lang="en-US" sz="2000" b="1">
                <a:latin typeface="Courier New"/>
                <a:ea typeface="Courier New"/>
                <a:cs typeface="Courier New"/>
                <a:sym typeface="Courier New"/>
              </a:rPr>
            </a:br>
            <a:endParaRPr lang="en-US" sz="2000" b="1">
              <a:latin typeface="Courier New"/>
              <a:ea typeface="Courier New"/>
              <a:cs typeface="Courier New"/>
              <a:sym typeface="Courier New"/>
            </a:endParaRPr>
          </a:p>
          <a:p>
            <a:pPr indent="-457200">
              <a:spcBef>
                <a:spcPts val="400"/>
              </a:spcBef>
              <a:buSzPts val="2000"/>
            </a:pPr>
            <a:r>
              <a:rPr lang="en-US" sz="2000" b="1">
                <a:latin typeface="Courier New"/>
                <a:cs typeface="Courier New"/>
                <a:sym typeface="Courier New"/>
              </a:rPr>
              <a:t>Remarks:</a:t>
            </a:r>
            <a:endParaRPr/>
          </a:p>
          <a:p>
            <a:pPr marL="742950" lvl="1" indent="-285750">
              <a:spcBef>
                <a:spcPts val="400"/>
              </a:spcBef>
              <a:buSzPts val="2000"/>
            </a:pPr>
            <a:r>
              <a:rPr lang="en-US" sz="2000"/>
              <a:t>Works for loads and stores</a:t>
            </a:r>
            <a:endParaRPr/>
          </a:p>
          <a:p>
            <a:pPr marL="742950" lvl="1" indent="-285750">
              <a:spcBef>
                <a:spcPts val="400"/>
              </a:spcBef>
              <a:buSzPts val="2000"/>
            </a:pPr>
            <a:r>
              <a:rPr lang="en-US" sz="2000"/>
              <a:t>Requires non-blocking cache (</a:t>
            </a:r>
            <a:r>
              <a:rPr lang="en-US" sz="2000">
                <a:solidFill>
                  <a:srgbClr val="FF0000"/>
                </a:solidFill>
              </a:rPr>
              <a:t>why</a:t>
            </a:r>
            <a:r>
              <a:rPr lang="en-US" sz="2000"/>
              <a:t>?)</a:t>
            </a:r>
            <a:endParaRPr/>
          </a:p>
          <a:p>
            <a:pPr marL="742950" lvl="1" indent="-285750">
              <a:spcBef>
                <a:spcPts val="400"/>
              </a:spcBef>
              <a:buSzPts val="2000"/>
            </a:pPr>
            <a:r>
              <a:rPr lang="en-US" sz="2000"/>
              <a:t>Some instruction overhead</a:t>
            </a:r>
            <a:endParaRPr/>
          </a:p>
          <a:p>
            <a:pPr marL="742950" lvl="1" indent="-285750">
              <a:spcBef>
                <a:spcPts val="400"/>
              </a:spcBef>
              <a:buSzPts val="2000"/>
            </a:pPr>
            <a:r>
              <a:rPr lang="en-US" sz="2000"/>
              <a:t>Data must be prefetched in time, but not too early ! </a:t>
            </a:r>
            <a:r>
              <a:rPr lang="en-US" sz="2000" b="1">
                <a:solidFill>
                  <a:srgbClr val="FF0000"/>
                </a:solidFill>
              </a:rPr>
              <a:t>Why not</a:t>
            </a:r>
            <a:r>
              <a:rPr lang="en-US" sz="2000"/>
              <a:t>??</a:t>
            </a:r>
            <a:endParaRPr/>
          </a:p>
        </p:txBody>
      </p:sp>
      <p:sp>
        <p:nvSpPr>
          <p:cNvPr id="884" name="Google Shape;884;p5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82">
                                            <p:txEl>
                                              <p:pRg st="6" end="6"/>
                                            </p:txEl>
                                          </p:spTgt>
                                        </p:tgtEl>
                                        <p:attrNameLst>
                                          <p:attrName>style.visibility</p:attrName>
                                        </p:attrNameLst>
                                      </p:cBhvr>
                                      <p:to>
                                        <p:strVal val="visible"/>
                                      </p:to>
                                    </p:set>
                                    <p:animEffect transition="in" filter="wipe(down)">
                                      <p:cBhvr>
                                        <p:cTn id="7" dur="500"/>
                                        <p:tgtEl>
                                          <p:spTgt spid="882">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82">
                                            <p:txEl>
                                              <p:pRg st="7" end="7"/>
                                            </p:txEl>
                                          </p:spTgt>
                                        </p:tgtEl>
                                        <p:attrNameLst>
                                          <p:attrName>style.visibility</p:attrName>
                                        </p:attrNameLst>
                                      </p:cBhvr>
                                      <p:to>
                                        <p:strVal val="visible"/>
                                      </p:to>
                                    </p:set>
                                    <p:animEffect transition="in" filter="wipe(down)">
                                      <p:cBhvr>
                                        <p:cTn id="10" dur="500"/>
                                        <p:tgtEl>
                                          <p:spTgt spid="882">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82">
                                            <p:txEl>
                                              <p:pRg st="8" end="8"/>
                                            </p:txEl>
                                          </p:spTgt>
                                        </p:tgtEl>
                                        <p:attrNameLst>
                                          <p:attrName>style.visibility</p:attrName>
                                        </p:attrNameLst>
                                      </p:cBhvr>
                                      <p:to>
                                        <p:strVal val="visible"/>
                                      </p:to>
                                    </p:set>
                                    <p:animEffect transition="in" filter="wipe(down)">
                                      <p:cBhvr>
                                        <p:cTn id="13" dur="500"/>
                                        <p:tgtEl>
                                          <p:spTgt spid="882">
                                            <p:txEl>
                                              <p:pRg st="8" end="8"/>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82">
                                            <p:txEl>
                                              <p:pRg st="9" end="9"/>
                                            </p:txEl>
                                          </p:spTgt>
                                        </p:tgtEl>
                                        <p:attrNameLst>
                                          <p:attrName>style.visibility</p:attrName>
                                        </p:attrNameLst>
                                      </p:cBhvr>
                                      <p:to>
                                        <p:strVal val="visible"/>
                                      </p:to>
                                    </p:set>
                                    <p:animEffect transition="in" filter="wipe(down)">
                                      <p:cBhvr>
                                        <p:cTn id="16" dur="500"/>
                                        <p:tgtEl>
                                          <p:spTgt spid="882">
                                            <p:txEl>
                                              <p:pRg st="9" end="9"/>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82">
                                            <p:txEl>
                                              <p:pRg st="10" end="10"/>
                                            </p:txEl>
                                          </p:spTgt>
                                        </p:tgtEl>
                                        <p:attrNameLst>
                                          <p:attrName>style.visibility</p:attrName>
                                        </p:attrNameLst>
                                      </p:cBhvr>
                                      <p:to>
                                        <p:strVal val="visible"/>
                                      </p:to>
                                    </p:set>
                                    <p:animEffect transition="in" filter="wipe(down)">
                                      <p:cBhvr>
                                        <p:cTn id="19" dur="500"/>
                                        <p:tgtEl>
                                          <p:spTgt spid="8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4"/>
          <p:cNvSpPr txBox="1">
            <a:spLocks noGrp="1"/>
          </p:cNvSpPr>
          <p:nvPr>
            <p:ph type="title"/>
          </p:nvPr>
        </p:nvSpPr>
        <p:spPr>
          <a:xfrm>
            <a:off x="390769" y="224644"/>
            <a:ext cx="11563818" cy="554582"/>
          </a:xfrm>
          <a:prstGeom prst="rect">
            <a:avLst/>
          </a:prstGeom>
          <a:noFill/>
          <a:ln>
            <a:noFill/>
          </a:ln>
        </p:spPr>
        <p:txBody>
          <a:bodyPr spcFirstLastPara="1" wrap="square" lIns="91425" tIns="45700" rIns="91425" bIns="45700" anchor="ctr" anchorCtr="0">
            <a:noAutofit/>
          </a:bodyPr>
          <a:lstStyle/>
          <a:p>
            <a:r>
              <a:rPr lang="en-US"/>
              <a:t>4-way associative cache: </a:t>
            </a:r>
            <a:r>
              <a:rPr lang="en-US" b="1"/>
              <a:t>Way prediction</a:t>
            </a:r>
            <a:endParaRPr b="1"/>
          </a:p>
        </p:txBody>
      </p:sp>
      <p:pic>
        <p:nvPicPr>
          <p:cNvPr id="435" name="Google Shape;435;p24"/>
          <p:cNvPicPr preferRelativeResize="0">
            <a:picLocks noGrp="1"/>
          </p:cNvPicPr>
          <p:nvPr>
            <p:ph type="body" idx="1"/>
          </p:nvPr>
        </p:nvPicPr>
        <p:blipFill rotWithShape="1">
          <a:blip r:embed="rId3">
            <a:alphaModFix/>
          </a:blip>
          <a:stretch/>
        </p:blipFill>
        <p:spPr>
          <a:xfrm>
            <a:off x="3274336" y="730609"/>
            <a:ext cx="7845049" cy="6064906"/>
          </a:xfrm>
          <a:prstGeom prst="rect">
            <a:avLst/>
          </a:prstGeom>
          <a:noFill/>
          <a:ln>
            <a:noFill/>
          </a:ln>
        </p:spPr>
      </p:pic>
      <p:sp>
        <p:nvSpPr>
          <p:cNvPr id="444" name="Google Shape;444;p2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16</a:t>
            </a:fld>
            <a:endParaRPr/>
          </a:p>
        </p:txBody>
      </p:sp>
      <p:grpSp>
        <p:nvGrpSpPr>
          <p:cNvPr id="436" name="Google Shape;436;p24"/>
          <p:cNvGrpSpPr/>
          <p:nvPr/>
        </p:nvGrpSpPr>
        <p:grpSpPr>
          <a:xfrm>
            <a:off x="11000411" y="2438404"/>
            <a:ext cx="1073150" cy="401638"/>
            <a:chOff x="4903" y="1632"/>
            <a:chExt cx="676" cy="253"/>
          </a:xfrm>
        </p:grpSpPr>
        <p:cxnSp>
          <p:nvCxnSpPr>
            <p:cNvPr id="437" name="Google Shape;437;p24"/>
            <p:cNvCxnSpPr>
              <a:cxnSpLocks/>
            </p:cNvCxnSpPr>
            <p:nvPr/>
          </p:nvCxnSpPr>
          <p:spPr>
            <a:xfrm flipH="1">
              <a:off x="4903" y="1776"/>
              <a:ext cx="242" cy="0"/>
            </a:xfrm>
            <a:prstGeom prst="straightConnector1">
              <a:avLst/>
            </a:prstGeom>
            <a:noFill/>
            <a:ln w="19050" cap="flat" cmpd="sng">
              <a:solidFill>
                <a:schemeClr val="hlink"/>
              </a:solidFill>
              <a:prstDash val="solid"/>
              <a:round/>
              <a:headEnd type="none" w="sm" len="sm"/>
              <a:tailEnd type="triangle" w="med" len="med"/>
            </a:ln>
          </p:spPr>
        </p:cxnSp>
        <p:sp>
          <p:nvSpPr>
            <p:cNvPr id="438" name="Google Shape;438;p24"/>
            <p:cNvSpPr txBox="1"/>
            <p:nvPr/>
          </p:nvSpPr>
          <p:spPr>
            <a:xfrm>
              <a:off x="5088" y="1632"/>
              <a:ext cx="491" cy="253"/>
            </a:xfrm>
            <a:prstGeom prst="rect">
              <a:avLst/>
            </a:prstGeom>
            <a:solidFill>
              <a:schemeClr val="lt1"/>
            </a:solidFill>
            <a:ln w="19050" cap="flat" cmpd="sng">
              <a:solidFill>
                <a:schemeClr val="hlink"/>
              </a:solidFill>
              <a:prstDash val="solid"/>
              <a:miter lim="800000"/>
              <a:headEnd type="none" w="sm" len="sm"/>
              <a:tailEnd type="none" w="sm" len="sm"/>
            </a:ln>
          </p:spPr>
          <p:txBody>
            <a:bodyPr spcFirstLastPara="1" wrap="square" lIns="90000" tIns="46800" rIns="90000" bIns="46800" anchor="t" anchorCtr="0">
              <a:noAutofit/>
            </a:bodyPr>
            <a:lstStyle/>
            <a:p>
              <a:r>
                <a:rPr lang="en-US" sz="2000">
                  <a:solidFill>
                    <a:schemeClr val="accent2"/>
                  </a:solidFill>
                </a:rPr>
                <a:t>Set 1</a:t>
              </a:r>
              <a:endParaRPr sz="2000">
                <a:solidFill>
                  <a:schemeClr val="accent2"/>
                </a:solidFill>
              </a:endParaRPr>
            </a:p>
          </p:txBody>
        </p:sp>
      </p:grpSp>
      <p:grpSp>
        <p:nvGrpSpPr>
          <p:cNvPr id="439" name="Google Shape;439;p24"/>
          <p:cNvGrpSpPr/>
          <p:nvPr/>
        </p:nvGrpSpPr>
        <p:grpSpPr>
          <a:xfrm>
            <a:off x="9857501" y="1098555"/>
            <a:ext cx="919163" cy="979488"/>
            <a:chOff x="4489" y="822"/>
            <a:chExt cx="579" cy="617"/>
          </a:xfrm>
        </p:grpSpPr>
        <p:cxnSp>
          <p:nvCxnSpPr>
            <p:cNvPr id="440" name="Google Shape;440;p24"/>
            <p:cNvCxnSpPr/>
            <p:nvPr/>
          </p:nvCxnSpPr>
          <p:spPr>
            <a:xfrm>
              <a:off x="4779" y="1103"/>
              <a:ext cx="0" cy="336"/>
            </a:xfrm>
            <a:prstGeom prst="straightConnector1">
              <a:avLst/>
            </a:prstGeom>
            <a:noFill/>
            <a:ln w="19050" cap="flat" cmpd="sng">
              <a:solidFill>
                <a:schemeClr val="hlink"/>
              </a:solidFill>
              <a:prstDash val="solid"/>
              <a:round/>
              <a:headEnd type="none" w="sm" len="sm"/>
              <a:tailEnd type="triangle" w="med" len="med"/>
            </a:ln>
          </p:spPr>
        </p:cxnSp>
        <p:sp>
          <p:nvSpPr>
            <p:cNvPr id="441" name="Google Shape;441;p24"/>
            <p:cNvSpPr txBox="1"/>
            <p:nvPr/>
          </p:nvSpPr>
          <p:spPr>
            <a:xfrm>
              <a:off x="4489" y="822"/>
              <a:ext cx="579" cy="262"/>
            </a:xfrm>
            <a:prstGeom prst="rect">
              <a:avLst/>
            </a:prstGeom>
            <a:solidFill>
              <a:schemeClr val="lt1"/>
            </a:solidFill>
            <a:ln w="19050" cap="flat" cmpd="sng">
              <a:solidFill>
                <a:schemeClr val="hlink"/>
              </a:solidFill>
              <a:prstDash val="solid"/>
              <a:miter lim="800000"/>
              <a:headEnd type="none" w="sm" len="sm"/>
              <a:tailEnd type="none" w="sm" len="sm"/>
            </a:ln>
          </p:spPr>
          <p:txBody>
            <a:bodyPr spcFirstLastPara="1" wrap="square" lIns="90000" tIns="46800" rIns="90000" bIns="46800" anchor="t" anchorCtr="0">
              <a:noAutofit/>
            </a:bodyPr>
            <a:lstStyle/>
            <a:p>
              <a:r>
                <a:rPr lang="en-US" sz="2000">
                  <a:solidFill>
                    <a:schemeClr val="accent2"/>
                  </a:solidFill>
                </a:rPr>
                <a:t>Way 3</a:t>
              </a:r>
              <a:endParaRPr sz="2000">
                <a:solidFill>
                  <a:schemeClr val="accent2"/>
                </a:solidFill>
              </a:endParaRPr>
            </a:p>
          </p:txBody>
        </p:sp>
      </p:grpSp>
      <p:sp>
        <p:nvSpPr>
          <p:cNvPr id="442" name="Google Shape;442;p24"/>
          <p:cNvSpPr txBox="1"/>
          <p:nvPr/>
        </p:nvSpPr>
        <p:spPr>
          <a:xfrm>
            <a:off x="100015" y="5668065"/>
            <a:ext cx="6437263" cy="1127449"/>
          </a:xfrm>
          <a:prstGeom prst="rect">
            <a:avLst/>
          </a:prstGeom>
          <a:noFill/>
          <a:ln>
            <a:noFill/>
          </a:ln>
        </p:spPr>
        <p:txBody>
          <a:bodyPr spcFirstLastPara="1" wrap="square" lIns="91425" tIns="45700" rIns="91425" bIns="45700" anchor="t" anchorCtr="0">
            <a:noAutofit/>
          </a:bodyPr>
          <a:lstStyle/>
          <a:p>
            <a:pPr lvl="0"/>
            <a:r>
              <a:rPr lang="en-US" sz="2400">
                <a:solidFill>
                  <a:schemeClr val="dk1"/>
                </a:solidFill>
                <a:latin typeface="Times New Roman"/>
                <a:ea typeface="Times New Roman"/>
                <a:cs typeface="Times New Roman"/>
                <a:sym typeface="Times New Roman"/>
              </a:rPr>
              <a:t>4-ways set-associative cache (N</a:t>
            </a:r>
            <a:r>
              <a:rPr lang="en-US" sz="2400" baseline="-25000">
                <a:solidFill>
                  <a:schemeClr val="dk1"/>
                </a:solidFill>
                <a:latin typeface="Times New Roman"/>
                <a:ea typeface="Times New Roman"/>
                <a:cs typeface="Times New Roman"/>
                <a:sym typeface="Times New Roman"/>
              </a:rPr>
              <a:t>sets </a:t>
            </a:r>
            <a:r>
              <a:rPr lang="en-US" sz="2400">
                <a:solidFill>
                  <a:schemeClr val="dk1"/>
                </a:solidFill>
                <a:latin typeface="Times New Roman"/>
                <a:ea typeface="Times New Roman"/>
                <a:cs typeface="Times New Roman"/>
                <a:sym typeface="Times New Roman"/>
              </a:rPr>
              <a:t>=4):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each set contains 4 blocks </a:t>
            </a:r>
          </a:p>
          <a:p>
            <a:pPr lvl="0"/>
            <a:r>
              <a:rPr lang="en-US" sz="2400">
                <a:solidFill>
                  <a:srgbClr val="0000FF"/>
                </a:solidFill>
                <a:latin typeface="Times New Roman"/>
                <a:ea typeface="Times New Roman"/>
                <a:cs typeface="Times New Roman"/>
                <a:sym typeface="Times New Roman"/>
              </a:rPr>
              <a:t>What if we could predict the way an access hits?</a:t>
            </a:r>
            <a:endParaRPr sz="240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0584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Fast Hit via  </a:t>
            </a:r>
            <a:r>
              <a:rPr lang="en-US" b="1"/>
              <a:t>Way Prediction</a:t>
            </a:r>
            <a:endParaRPr/>
          </a:p>
        </p:txBody>
      </p:sp>
      <p:sp>
        <p:nvSpPr>
          <p:cNvPr id="892" name="Google Shape;892;p5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80000"/>
              </a:lnSpc>
              <a:spcBef>
                <a:spcPts val="0"/>
              </a:spcBef>
              <a:buSzPts val="2400"/>
            </a:pPr>
            <a:r>
              <a:rPr lang="en-US" sz="2400"/>
              <a:t>Make set-associative caches faster </a:t>
            </a:r>
          </a:p>
          <a:p>
            <a:pPr marL="342900" indent="-342900">
              <a:lnSpc>
                <a:spcPct val="80000"/>
              </a:lnSpc>
              <a:spcBef>
                <a:spcPts val="0"/>
              </a:spcBef>
              <a:buSzPts val="2400"/>
            </a:pPr>
            <a:r>
              <a:rPr lang="en-US" sz="2400"/>
              <a:t>Keep extra bits in cache to predict the “way,” or block within the set, of next cache access. </a:t>
            </a:r>
            <a:endParaRPr/>
          </a:p>
          <a:p>
            <a:pPr marL="742950" lvl="1" indent="-285750">
              <a:lnSpc>
                <a:spcPct val="80000"/>
              </a:lnSpc>
              <a:spcBef>
                <a:spcPts val="400"/>
              </a:spcBef>
              <a:buSzPts val="2000"/>
            </a:pPr>
            <a:r>
              <a:rPr lang="en-US" sz="2000"/>
              <a:t>Multiplexor is set early to select desired block, only 1 tag comparison performed</a:t>
            </a:r>
            <a:endParaRPr/>
          </a:p>
          <a:p>
            <a:pPr marL="742950" lvl="1" indent="-285750">
              <a:lnSpc>
                <a:spcPct val="80000"/>
              </a:lnSpc>
              <a:spcBef>
                <a:spcPts val="400"/>
              </a:spcBef>
              <a:buSzPts val="2000"/>
            </a:pPr>
            <a:r>
              <a:rPr lang="en-US" sz="2000"/>
              <a:t>Miss ⇒ first check other blocks for matches in next clock cycle</a:t>
            </a:r>
            <a:endParaRPr/>
          </a:p>
          <a:p>
            <a:pPr marL="342900" indent="-342900">
              <a:lnSpc>
                <a:spcPct val="80000"/>
              </a:lnSpc>
              <a:spcBef>
                <a:spcPts val="480"/>
              </a:spcBef>
              <a:buSzPts val="2400"/>
            </a:pPr>
            <a:r>
              <a:rPr lang="en-US" sz="2400"/>
              <a:t>Accuracy ≈ 85%</a:t>
            </a:r>
            <a:endParaRPr/>
          </a:p>
          <a:p>
            <a:pPr marL="342900" indent="-342900">
              <a:lnSpc>
                <a:spcPct val="80000"/>
              </a:lnSpc>
              <a:spcBef>
                <a:spcPts val="480"/>
              </a:spcBef>
              <a:buSzPts val="2400"/>
            </a:pPr>
            <a:r>
              <a:rPr lang="en-US" sz="2400"/>
              <a:t>Saves also energy</a:t>
            </a:r>
            <a:endParaRPr/>
          </a:p>
          <a:p>
            <a:pPr marL="342900" indent="-190500">
              <a:lnSpc>
                <a:spcPct val="80000"/>
              </a:lnSpc>
              <a:spcBef>
                <a:spcPts val="480"/>
              </a:spcBef>
              <a:buSzPts val="2400"/>
              <a:buNone/>
            </a:pPr>
            <a:endParaRPr sz="2400"/>
          </a:p>
          <a:p>
            <a:pPr marL="342900" indent="-342900">
              <a:lnSpc>
                <a:spcPct val="80000"/>
              </a:lnSpc>
              <a:spcBef>
                <a:spcPts val="480"/>
              </a:spcBef>
              <a:buSzPts val="2400"/>
            </a:pPr>
            <a:r>
              <a:rPr lang="en-US" sz="2400" b="1"/>
              <a:t>Drawback</a:t>
            </a:r>
            <a:r>
              <a:rPr lang="en-US" sz="2400"/>
              <a:t>: CPU pipeline design is harder if hit time is not constant:  1 </a:t>
            </a:r>
            <a:r>
              <a:rPr lang="en-US" sz="2400" b="1"/>
              <a:t>or</a:t>
            </a:r>
            <a:r>
              <a:rPr lang="en-US" sz="2400"/>
              <a:t> 2 cycles</a:t>
            </a:r>
            <a:endParaRPr/>
          </a:p>
        </p:txBody>
      </p:sp>
      <p:grpSp>
        <p:nvGrpSpPr>
          <p:cNvPr id="893" name="Google Shape;893;p55"/>
          <p:cNvGrpSpPr/>
          <p:nvPr/>
        </p:nvGrpSpPr>
        <p:grpSpPr>
          <a:xfrm>
            <a:off x="2286000" y="5257801"/>
            <a:ext cx="6927850" cy="942975"/>
            <a:chOff x="720" y="2304"/>
            <a:chExt cx="4364" cy="594"/>
          </a:xfrm>
        </p:grpSpPr>
        <p:sp>
          <p:nvSpPr>
            <p:cNvPr id="894" name="Google Shape;894;p55"/>
            <p:cNvSpPr/>
            <p:nvPr/>
          </p:nvSpPr>
          <p:spPr>
            <a:xfrm>
              <a:off x="795" y="2304"/>
              <a:ext cx="682" cy="229"/>
            </a:xfrm>
            <a:prstGeom prst="rect">
              <a:avLst/>
            </a:prstGeom>
            <a:noFill/>
            <a:ln>
              <a:noFill/>
            </a:ln>
          </p:spPr>
          <p:txBody>
            <a:bodyPr spcFirstLastPara="1" wrap="square" lIns="90475" tIns="44450" rIns="90475" bIns="44450" anchor="t" anchorCtr="0">
              <a:noAutofit/>
            </a:bodyPr>
            <a:lstStyle/>
            <a:p>
              <a:r>
                <a:rPr lang="en-US" sz="1800" b="1">
                  <a:solidFill>
                    <a:schemeClr val="dk1"/>
                  </a:solidFill>
                </a:rPr>
                <a:t>Hit Time</a:t>
              </a:r>
              <a:endParaRPr/>
            </a:p>
          </p:txBody>
        </p:sp>
        <p:sp>
          <p:nvSpPr>
            <p:cNvPr id="895" name="Google Shape;895;p55"/>
            <p:cNvSpPr/>
            <p:nvPr/>
          </p:nvSpPr>
          <p:spPr>
            <a:xfrm>
              <a:off x="759" y="2652"/>
              <a:ext cx="1386" cy="229"/>
            </a:xfrm>
            <a:prstGeom prst="rect">
              <a:avLst/>
            </a:prstGeom>
            <a:noFill/>
            <a:ln>
              <a:noFill/>
            </a:ln>
          </p:spPr>
          <p:txBody>
            <a:bodyPr spcFirstLastPara="1" wrap="square" lIns="90475" tIns="44450" rIns="90475" bIns="44450" anchor="t" anchorCtr="0">
              <a:noAutofit/>
            </a:bodyPr>
            <a:lstStyle/>
            <a:p>
              <a:r>
                <a:rPr lang="en-US" sz="1800" b="1">
                  <a:solidFill>
                    <a:schemeClr val="dk1"/>
                  </a:solidFill>
                </a:rPr>
                <a:t>Way-Miss Hit Time</a:t>
              </a:r>
              <a:endParaRPr/>
            </a:p>
          </p:txBody>
        </p:sp>
        <p:sp>
          <p:nvSpPr>
            <p:cNvPr id="896" name="Google Shape;896;p55"/>
            <p:cNvSpPr/>
            <p:nvPr/>
          </p:nvSpPr>
          <p:spPr>
            <a:xfrm>
              <a:off x="2991" y="2628"/>
              <a:ext cx="986" cy="229"/>
            </a:xfrm>
            <a:prstGeom prst="rect">
              <a:avLst/>
            </a:prstGeom>
            <a:noFill/>
            <a:ln>
              <a:noFill/>
            </a:ln>
          </p:spPr>
          <p:txBody>
            <a:bodyPr spcFirstLastPara="1" wrap="square" lIns="90475" tIns="44450" rIns="90475" bIns="44450" anchor="t" anchorCtr="0">
              <a:noAutofit/>
            </a:bodyPr>
            <a:lstStyle/>
            <a:p>
              <a:r>
                <a:rPr lang="en-US" sz="1800" b="1">
                  <a:solidFill>
                    <a:schemeClr val="dk1"/>
                  </a:solidFill>
                </a:rPr>
                <a:t>Miss Penalty</a:t>
              </a:r>
              <a:endParaRPr/>
            </a:p>
          </p:txBody>
        </p:sp>
        <p:cxnSp>
          <p:nvCxnSpPr>
            <p:cNvPr id="897" name="Google Shape;897;p55"/>
            <p:cNvCxnSpPr/>
            <p:nvPr/>
          </p:nvCxnSpPr>
          <p:spPr>
            <a:xfrm>
              <a:off x="744" y="2598"/>
              <a:ext cx="764" cy="0"/>
            </a:xfrm>
            <a:prstGeom prst="straightConnector1">
              <a:avLst/>
            </a:prstGeom>
            <a:noFill/>
            <a:ln w="25400" cap="flat" cmpd="sng">
              <a:solidFill>
                <a:schemeClr val="dk1"/>
              </a:solidFill>
              <a:prstDash val="solid"/>
              <a:round/>
              <a:headEnd type="triangle" w="med" len="med"/>
              <a:tailEnd type="triangle" w="med" len="med"/>
            </a:ln>
          </p:spPr>
        </p:cxnSp>
        <p:cxnSp>
          <p:nvCxnSpPr>
            <p:cNvPr id="898" name="Google Shape;898;p55"/>
            <p:cNvCxnSpPr/>
            <p:nvPr/>
          </p:nvCxnSpPr>
          <p:spPr>
            <a:xfrm>
              <a:off x="720" y="2898"/>
              <a:ext cx="1352" cy="0"/>
            </a:xfrm>
            <a:prstGeom prst="straightConnector1">
              <a:avLst/>
            </a:prstGeom>
            <a:noFill/>
            <a:ln w="25400" cap="flat" cmpd="sng">
              <a:solidFill>
                <a:schemeClr val="hlink"/>
              </a:solidFill>
              <a:prstDash val="solid"/>
              <a:round/>
              <a:headEnd type="triangle" w="med" len="med"/>
              <a:tailEnd type="triangle" w="med" len="med"/>
            </a:ln>
          </p:spPr>
        </p:cxnSp>
        <p:cxnSp>
          <p:nvCxnSpPr>
            <p:cNvPr id="899" name="Google Shape;899;p55"/>
            <p:cNvCxnSpPr/>
            <p:nvPr/>
          </p:nvCxnSpPr>
          <p:spPr>
            <a:xfrm>
              <a:off x="2064" y="2898"/>
              <a:ext cx="3020" cy="0"/>
            </a:xfrm>
            <a:prstGeom prst="straightConnector1">
              <a:avLst/>
            </a:prstGeom>
            <a:noFill/>
            <a:ln w="25400" cap="flat" cmpd="sng">
              <a:solidFill>
                <a:schemeClr val="dk1"/>
              </a:solidFill>
              <a:prstDash val="solid"/>
              <a:round/>
              <a:headEnd type="triangle" w="med" len="med"/>
              <a:tailEnd type="triangle" w="med" len="med"/>
            </a:ln>
          </p:spPr>
        </p:cxnSp>
      </p:grpSp>
      <p:sp>
        <p:nvSpPr>
          <p:cNvPr id="2" name="Slide Number Placeholder 1"/>
          <p:cNvSpPr>
            <a:spLocks noGrp="1"/>
          </p:cNvSpPr>
          <p:nvPr>
            <p:ph type="sldNum" idx="12"/>
          </p:nvPr>
        </p:nvSpPr>
        <p:spPr/>
        <p:txBody>
          <a:bodyPr/>
          <a:lstStyle/>
          <a:p>
            <a:fld id="{00000000-1234-1234-1234-123412341234}"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2">
                                            <p:txEl>
                                              <p:pRg st="7" end="7"/>
                                            </p:txEl>
                                          </p:spTgt>
                                        </p:tgtEl>
                                        <p:attrNameLst>
                                          <p:attrName>style.visibility</p:attrName>
                                        </p:attrNameLst>
                                      </p:cBhvr>
                                      <p:to>
                                        <p:strVal val="visible"/>
                                      </p:to>
                                    </p:set>
                                    <p:animEffect transition="in" filter="wipe(down)">
                                      <p:cBhvr>
                                        <p:cTn id="7" dur="500"/>
                                        <p:tgtEl>
                                          <p:spTgt spid="892">
                                            <p:txEl>
                                              <p:pRg st="7" end="7"/>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93"/>
                                        </p:tgtEl>
                                        <p:attrNameLst>
                                          <p:attrName>style.visibility</p:attrName>
                                        </p:attrNameLst>
                                      </p:cBhvr>
                                      <p:to>
                                        <p:strVal val="visible"/>
                                      </p:to>
                                    </p:set>
                                    <p:anim calcmode="lin" valueType="num">
                                      <p:cBhvr>
                                        <p:cTn id="11" dur="500" fill="hold"/>
                                        <p:tgtEl>
                                          <p:spTgt spid="893"/>
                                        </p:tgtEl>
                                        <p:attrNameLst>
                                          <p:attrName>ppt_w</p:attrName>
                                        </p:attrNameLst>
                                      </p:cBhvr>
                                      <p:tavLst>
                                        <p:tav tm="0">
                                          <p:val>
                                            <p:fltVal val="0"/>
                                          </p:val>
                                        </p:tav>
                                        <p:tav tm="100000">
                                          <p:val>
                                            <p:strVal val="#ppt_w"/>
                                          </p:val>
                                        </p:tav>
                                      </p:tavLst>
                                    </p:anim>
                                    <p:anim calcmode="lin" valueType="num">
                                      <p:cBhvr>
                                        <p:cTn id="12" dur="500" fill="hold"/>
                                        <p:tgtEl>
                                          <p:spTgt spid="893"/>
                                        </p:tgtEl>
                                        <p:attrNameLst>
                                          <p:attrName>ppt_h</p:attrName>
                                        </p:attrNameLst>
                                      </p:cBhvr>
                                      <p:tavLst>
                                        <p:tav tm="0">
                                          <p:val>
                                            <p:fltVal val="0"/>
                                          </p:val>
                                        </p:tav>
                                        <p:tav tm="100000">
                                          <p:val>
                                            <p:strVal val="#ppt_h"/>
                                          </p:val>
                                        </p:tav>
                                      </p:tavLst>
                                    </p:anim>
                                    <p:animEffect transition="in" filter="fade">
                                      <p:cBhvr>
                                        <p:cTn id="13" dur="500"/>
                                        <p:tgtEl>
                                          <p:spTgt spid="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90" name="Google Shape;990;p57"/>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r>
              <a:rPr lang="en-US" sz="3600"/>
              <a:t> Fast (Inst. Cache) Hit via Trace Cache</a:t>
            </a:r>
            <a:endParaRPr/>
          </a:p>
        </p:txBody>
      </p:sp>
      <p:sp>
        <p:nvSpPr>
          <p:cNvPr id="950" name="Google Shape;950;p5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None/>
            </a:pPr>
            <a:r>
              <a:rPr lang="en-US"/>
              <a:t>Key Idea: Pack multiple non-contiguous basic blocks into one contiguous trace cache line</a:t>
            </a:r>
            <a:endParaRPr/>
          </a:p>
        </p:txBody>
      </p:sp>
      <p:sp>
        <p:nvSpPr>
          <p:cNvPr id="968" name="Google Shape;968;p57"/>
          <p:cNvSpPr txBox="1"/>
          <p:nvPr/>
        </p:nvSpPr>
        <p:spPr>
          <a:xfrm>
            <a:off x="2006710" y="5050455"/>
            <a:ext cx="9702579" cy="1370013"/>
          </a:xfrm>
          <a:prstGeom prst="rect">
            <a:avLst/>
          </a:prstGeom>
          <a:noFill/>
          <a:ln>
            <a:noFill/>
          </a:ln>
        </p:spPr>
        <p:txBody>
          <a:bodyPr spcFirstLastPara="1" wrap="square" lIns="91425" tIns="45700" rIns="91425" bIns="45700" anchor="t" anchorCtr="0">
            <a:noAutofit/>
          </a:bodyPr>
          <a:lstStyle/>
          <a:p>
            <a:pPr marL="457200" indent="-457200">
              <a:buClr>
                <a:schemeClr val="dk1"/>
              </a:buClr>
              <a:buSzPts val="2400"/>
              <a:buFont typeface="Arial"/>
              <a:buChar char="•"/>
            </a:pPr>
            <a:r>
              <a:rPr lang="en-US" sz="2400">
                <a:solidFill>
                  <a:schemeClr val="dk1"/>
                </a:solidFill>
                <a:latin typeface="Times New Roman" panose="02020603050405020304" pitchFamily="18" charset="0"/>
                <a:cs typeface="Times New Roman" panose="02020603050405020304" pitchFamily="18" charset="0"/>
              </a:rPr>
              <a:t>Single fetch brings in multiple basic blocks</a:t>
            </a:r>
            <a:endParaRPr>
              <a:latin typeface="Times New Roman" panose="02020603050405020304" pitchFamily="18" charset="0"/>
              <a:cs typeface="Times New Roman" panose="02020603050405020304" pitchFamily="18" charset="0"/>
            </a:endParaRPr>
          </a:p>
          <a:p>
            <a:pPr marL="457200" indent="-457200">
              <a:spcBef>
                <a:spcPts val="1200"/>
              </a:spcBef>
              <a:buClr>
                <a:schemeClr val="dk1"/>
              </a:buClr>
              <a:buSzPts val="2400"/>
              <a:buFont typeface="Arial"/>
              <a:buChar char="•"/>
            </a:pPr>
            <a:r>
              <a:rPr lang="en-US" sz="2400">
                <a:solidFill>
                  <a:schemeClr val="dk1"/>
                </a:solidFill>
                <a:latin typeface="Times New Roman" panose="02020603050405020304" pitchFamily="18" charset="0"/>
                <a:cs typeface="Times New Roman" panose="02020603050405020304" pitchFamily="18" charset="0"/>
              </a:rPr>
              <a:t>Trace cache indexed by start address</a:t>
            </a:r>
            <a:r>
              <a:rPr lang="en-US" sz="2400" i="1">
                <a:solidFill>
                  <a:schemeClr val="dk1"/>
                </a:solidFill>
                <a:latin typeface="Times New Roman" panose="02020603050405020304" pitchFamily="18" charset="0"/>
                <a:cs typeface="Times New Roman" panose="02020603050405020304" pitchFamily="18" charset="0"/>
              </a:rPr>
              <a:t> and </a:t>
            </a:r>
            <a:r>
              <a:rPr lang="en-US" sz="2400">
                <a:solidFill>
                  <a:schemeClr val="dk1"/>
                </a:solidFill>
                <a:latin typeface="Times New Roman" panose="02020603050405020304" pitchFamily="18" charset="0"/>
                <a:cs typeface="Times New Roman" panose="02020603050405020304" pitchFamily="18" charset="0"/>
              </a:rPr>
              <a:t>next </a:t>
            </a:r>
            <a:r>
              <a:rPr lang="en-US" sz="2400" i="1">
                <a:solidFill>
                  <a:schemeClr val="dk1"/>
                </a:solidFill>
                <a:latin typeface="Times New Roman" panose="02020603050405020304" pitchFamily="18" charset="0"/>
                <a:cs typeface="Times New Roman" panose="02020603050405020304" pitchFamily="18" charset="0"/>
              </a:rPr>
              <a:t>n </a:t>
            </a:r>
            <a:r>
              <a:rPr lang="en-US" sz="2400">
                <a:solidFill>
                  <a:schemeClr val="dk1"/>
                </a:solidFill>
                <a:latin typeface="Times New Roman" panose="02020603050405020304" pitchFamily="18" charset="0"/>
                <a:cs typeface="Times New Roman" panose="02020603050405020304" pitchFamily="18" charset="0"/>
              </a:rPr>
              <a:t>branch predictions</a:t>
            </a:r>
            <a:endParaRPr>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CCBF273-FF79-4496-B74E-ED1E0A13F6C4}"/>
              </a:ext>
            </a:extLst>
          </p:cNvPr>
          <p:cNvGrpSpPr/>
          <p:nvPr/>
        </p:nvGrpSpPr>
        <p:grpSpPr>
          <a:xfrm>
            <a:off x="1562100" y="2458570"/>
            <a:ext cx="7543800" cy="1863724"/>
            <a:chOff x="1676400" y="2022476"/>
            <a:chExt cx="7543800" cy="1863724"/>
          </a:xfrm>
        </p:grpSpPr>
        <p:sp>
          <p:nvSpPr>
            <p:cNvPr id="951" name="Google Shape;951;p57"/>
            <p:cNvSpPr/>
            <p:nvPr/>
          </p:nvSpPr>
          <p:spPr>
            <a:xfrm>
              <a:off x="3200400" y="2209800"/>
              <a:ext cx="304800" cy="304800"/>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2" name="Google Shape;952;p57"/>
            <p:cNvSpPr/>
            <p:nvPr/>
          </p:nvSpPr>
          <p:spPr>
            <a:xfrm>
              <a:off x="3505200" y="2209800"/>
              <a:ext cx="304800" cy="304800"/>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3" name="Google Shape;953;p57"/>
            <p:cNvSpPr/>
            <p:nvPr/>
          </p:nvSpPr>
          <p:spPr>
            <a:xfrm>
              <a:off x="3810000" y="2209800"/>
              <a:ext cx="304800" cy="304800"/>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4" name="Google Shape;954;p57"/>
            <p:cNvSpPr/>
            <p:nvPr/>
          </p:nvSpPr>
          <p:spPr>
            <a:xfrm>
              <a:off x="4114800" y="2209800"/>
              <a:ext cx="304800" cy="304800"/>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955" name="Google Shape;955;p57"/>
            <p:cNvSpPr/>
            <p:nvPr/>
          </p:nvSpPr>
          <p:spPr>
            <a:xfrm>
              <a:off x="5105400" y="2209800"/>
              <a:ext cx="304800" cy="304800"/>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6" name="Google Shape;956;p57"/>
            <p:cNvSpPr/>
            <p:nvPr/>
          </p:nvSpPr>
          <p:spPr>
            <a:xfrm>
              <a:off x="5410200" y="2209800"/>
              <a:ext cx="304800" cy="304800"/>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7" name="Google Shape;957;p57"/>
            <p:cNvSpPr/>
            <p:nvPr/>
          </p:nvSpPr>
          <p:spPr>
            <a:xfrm>
              <a:off x="5715000" y="2209800"/>
              <a:ext cx="304800" cy="304800"/>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8" name="Google Shape;958;p57"/>
            <p:cNvSpPr/>
            <p:nvPr/>
          </p:nvSpPr>
          <p:spPr>
            <a:xfrm>
              <a:off x="6019800" y="2209800"/>
              <a:ext cx="304800" cy="304800"/>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59" name="Google Shape;959;p57"/>
            <p:cNvSpPr/>
            <p:nvPr/>
          </p:nvSpPr>
          <p:spPr>
            <a:xfrm>
              <a:off x="6324600" y="2209800"/>
              <a:ext cx="304800" cy="304800"/>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60" name="Google Shape;960;p57"/>
            <p:cNvSpPr/>
            <p:nvPr/>
          </p:nvSpPr>
          <p:spPr>
            <a:xfrm>
              <a:off x="6629400" y="2209800"/>
              <a:ext cx="304800" cy="304800"/>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961" name="Google Shape;961;p57"/>
            <p:cNvSpPr/>
            <p:nvPr/>
          </p:nvSpPr>
          <p:spPr>
            <a:xfrm>
              <a:off x="7696200" y="2209800"/>
              <a:ext cx="304800" cy="304800"/>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62" name="Google Shape;962;p57"/>
            <p:cNvSpPr/>
            <p:nvPr/>
          </p:nvSpPr>
          <p:spPr>
            <a:xfrm>
              <a:off x="8001000" y="2209800"/>
              <a:ext cx="304800" cy="304800"/>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63" name="Google Shape;963;p57"/>
            <p:cNvSpPr/>
            <p:nvPr/>
          </p:nvSpPr>
          <p:spPr>
            <a:xfrm>
              <a:off x="8305800" y="2209800"/>
              <a:ext cx="304800" cy="304800"/>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64" name="Google Shape;964;p57"/>
            <p:cNvSpPr/>
            <p:nvPr/>
          </p:nvSpPr>
          <p:spPr>
            <a:xfrm>
              <a:off x="8610600" y="2209800"/>
              <a:ext cx="304800" cy="304800"/>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65" name="Google Shape;965;p57"/>
            <p:cNvSpPr/>
            <p:nvPr/>
          </p:nvSpPr>
          <p:spPr>
            <a:xfrm>
              <a:off x="8915400" y="2209800"/>
              <a:ext cx="304800" cy="304800"/>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966" name="Google Shape;966;p57"/>
            <p:cNvSpPr/>
            <p:nvPr/>
          </p:nvSpPr>
          <p:spPr>
            <a:xfrm>
              <a:off x="6767514" y="2500314"/>
              <a:ext cx="1004887" cy="376237"/>
            </a:xfrm>
            <a:custGeom>
              <a:avLst/>
              <a:gdLst/>
              <a:ahLst/>
              <a:cxnLst/>
              <a:rect l="l" t="t" r="r" b="b"/>
              <a:pathLst>
                <a:path w="120000" h="120000" extrusionOk="0">
                  <a:moveTo>
                    <a:pt x="0" y="0"/>
                  </a:moveTo>
                  <a:cubicBezTo>
                    <a:pt x="21948" y="83544"/>
                    <a:pt x="16820" y="100759"/>
                    <a:pt x="57025" y="120000"/>
                  </a:cubicBezTo>
                  <a:cubicBezTo>
                    <a:pt x="83692" y="103291"/>
                    <a:pt x="94974" y="116962"/>
                    <a:pt x="107076" y="61772"/>
                  </a:cubicBezTo>
                  <a:cubicBezTo>
                    <a:pt x="106666" y="45569"/>
                    <a:pt x="120000" y="29367"/>
                    <a:pt x="118564" y="13670"/>
                  </a:cubicBezTo>
                  <a:cubicBezTo>
                    <a:pt x="118153" y="9113"/>
                    <a:pt x="114666" y="3544"/>
                    <a:pt x="114666" y="3544"/>
                  </a:cubicBezTo>
                </a:path>
              </a:pathLst>
            </a:custGeom>
            <a:no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67" name="Google Shape;967;p57"/>
            <p:cNvSpPr/>
            <p:nvPr/>
          </p:nvSpPr>
          <p:spPr>
            <a:xfrm>
              <a:off x="4283076" y="2500313"/>
              <a:ext cx="830263" cy="247650"/>
            </a:xfrm>
            <a:custGeom>
              <a:avLst/>
              <a:gdLst/>
              <a:ahLst/>
              <a:cxnLst/>
              <a:rect l="l" t="t" r="r" b="b"/>
              <a:pathLst>
                <a:path w="120000" h="120000" extrusionOk="0">
                  <a:moveTo>
                    <a:pt x="0" y="0"/>
                  </a:moveTo>
                  <a:cubicBezTo>
                    <a:pt x="11931" y="29230"/>
                    <a:pt x="21567" y="71538"/>
                    <a:pt x="35564" y="88461"/>
                  </a:cubicBezTo>
                  <a:cubicBezTo>
                    <a:pt x="61720" y="120000"/>
                    <a:pt x="82600" y="99230"/>
                    <a:pt x="107151" y="83076"/>
                  </a:cubicBezTo>
                  <a:cubicBezTo>
                    <a:pt x="108757" y="56923"/>
                    <a:pt x="108298" y="48461"/>
                    <a:pt x="114952" y="26153"/>
                  </a:cubicBezTo>
                  <a:cubicBezTo>
                    <a:pt x="120000" y="9230"/>
                    <a:pt x="119541" y="17692"/>
                    <a:pt x="119541" y="5384"/>
                  </a:cubicBezTo>
                </a:path>
              </a:pathLst>
            </a:custGeom>
            <a:no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grpSp>
          <p:nvGrpSpPr>
            <p:cNvPr id="969" name="Google Shape;969;p57"/>
            <p:cNvGrpSpPr/>
            <p:nvPr/>
          </p:nvGrpSpPr>
          <p:grpSpPr>
            <a:xfrm>
              <a:off x="3962400" y="2667000"/>
              <a:ext cx="4724400" cy="1143000"/>
              <a:chOff x="1296" y="1680"/>
              <a:chExt cx="2976" cy="720"/>
            </a:xfrm>
          </p:grpSpPr>
          <p:grpSp>
            <p:nvGrpSpPr>
              <p:cNvPr id="970" name="Google Shape;970;p57"/>
              <p:cNvGrpSpPr/>
              <p:nvPr/>
            </p:nvGrpSpPr>
            <p:grpSpPr>
              <a:xfrm>
                <a:off x="1392" y="2208"/>
                <a:ext cx="2880" cy="192"/>
                <a:chOff x="1392" y="2208"/>
                <a:chExt cx="2880" cy="192"/>
              </a:xfrm>
            </p:grpSpPr>
            <p:sp>
              <p:nvSpPr>
                <p:cNvPr id="971" name="Google Shape;971;p57"/>
                <p:cNvSpPr/>
                <p:nvPr/>
              </p:nvSpPr>
              <p:spPr>
                <a:xfrm>
                  <a:off x="1392"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2" name="Google Shape;972;p57"/>
                <p:cNvSpPr/>
                <p:nvPr/>
              </p:nvSpPr>
              <p:spPr>
                <a:xfrm>
                  <a:off x="1584"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3" name="Google Shape;973;p57"/>
                <p:cNvSpPr/>
                <p:nvPr/>
              </p:nvSpPr>
              <p:spPr>
                <a:xfrm>
                  <a:off x="1776"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4" name="Google Shape;974;p57"/>
                <p:cNvSpPr/>
                <p:nvPr/>
              </p:nvSpPr>
              <p:spPr>
                <a:xfrm>
                  <a:off x="2160"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5" name="Google Shape;975;p57"/>
                <p:cNvSpPr/>
                <p:nvPr/>
              </p:nvSpPr>
              <p:spPr>
                <a:xfrm>
                  <a:off x="2352"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6" name="Google Shape;976;p57"/>
                <p:cNvSpPr/>
                <p:nvPr/>
              </p:nvSpPr>
              <p:spPr>
                <a:xfrm>
                  <a:off x="2544"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7" name="Google Shape;977;p57"/>
                <p:cNvSpPr/>
                <p:nvPr/>
              </p:nvSpPr>
              <p:spPr>
                <a:xfrm>
                  <a:off x="2736"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8" name="Google Shape;978;p57"/>
                <p:cNvSpPr/>
                <p:nvPr/>
              </p:nvSpPr>
              <p:spPr>
                <a:xfrm>
                  <a:off x="2928"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79" name="Google Shape;979;p57"/>
                <p:cNvSpPr/>
                <p:nvPr/>
              </p:nvSpPr>
              <p:spPr>
                <a:xfrm>
                  <a:off x="3312"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80" name="Google Shape;980;p57"/>
                <p:cNvSpPr/>
                <p:nvPr/>
              </p:nvSpPr>
              <p:spPr>
                <a:xfrm>
                  <a:off x="3504"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81" name="Google Shape;981;p57"/>
                <p:cNvSpPr/>
                <p:nvPr/>
              </p:nvSpPr>
              <p:spPr>
                <a:xfrm>
                  <a:off x="3696"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82" name="Google Shape;982;p57"/>
                <p:cNvSpPr/>
                <p:nvPr/>
              </p:nvSpPr>
              <p:spPr>
                <a:xfrm>
                  <a:off x="3888"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983" name="Google Shape;983;p57"/>
                <p:cNvSpPr/>
                <p:nvPr/>
              </p:nvSpPr>
              <p:spPr>
                <a:xfrm>
                  <a:off x="4080"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984" name="Google Shape;984;p57"/>
                <p:cNvSpPr/>
                <p:nvPr/>
              </p:nvSpPr>
              <p:spPr>
                <a:xfrm>
                  <a:off x="3120"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985" name="Google Shape;985;p57"/>
                <p:cNvSpPr/>
                <p:nvPr/>
              </p:nvSpPr>
              <p:spPr>
                <a:xfrm>
                  <a:off x="1968"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grpSp>
          <p:grpSp>
            <p:nvGrpSpPr>
              <p:cNvPr id="986" name="Google Shape;986;p57"/>
              <p:cNvGrpSpPr/>
              <p:nvPr/>
            </p:nvGrpSpPr>
            <p:grpSpPr>
              <a:xfrm>
                <a:off x="1296" y="1680"/>
                <a:ext cx="2736" cy="432"/>
                <a:chOff x="1296" y="1680"/>
                <a:chExt cx="2736" cy="432"/>
              </a:xfrm>
            </p:grpSpPr>
            <p:cxnSp>
              <p:nvCxnSpPr>
                <p:cNvPr id="987" name="Google Shape;987;p57"/>
                <p:cNvCxnSpPr/>
                <p:nvPr/>
              </p:nvCxnSpPr>
              <p:spPr>
                <a:xfrm>
                  <a:off x="1296" y="1680"/>
                  <a:ext cx="384" cy="384"/>
                </a:xfrm>
                <a:prstGeom prst="straightConnector1">
                  <a:avLst/>
                </a:prstGeom>
                <a:noFill/>
                <a:ln w="19050" cap="flat" cmpd="sng">
                  <a:solidFill>
                    <a:schemeClr val="dk2"/>
                  </a:solidFill>
                  <a:prstDash val="solid"/>
                  <a:round/>
                  <a:headEnd type="none" w="sm" len="sm"/>
                  <a:tailEnd type="triangle" w="med" len="med"/>
                </a:ln>
              </p:spPr>
            </p:cxnSp>
            <p:cxnSp>
              <p:nvCxnSpPr>
                <p:cNvPr id="988" name="Google Shape;988;p57"/>
                <p:cNvCxnSpPr/>
                <p:nvPr/>
              </p:nvCxnSpPr>
              <p:spPr>
                <a:xfrm>
                  <a:off x="2640" y="1680"/>
                  <a:ext cx="0" cy="432"/>
                </a:xfrm>
                <a:prstGeom prst="straightConnector1">
                  <a:avLst/>
                </a:prstGeom>
                <a:noFill/>
                <a:ln w="19050" cap="flat" cmpd="sng">
                  <a:solidFill>
                    <a:schemeClr val="dk2"/>
                  </a:solidFill>
                  <a:prstDash val="solid"/>
                  <a:round/>
                  <a:headEnd type="none" w="sm" len="sm"/>
                  <a:tailEnd type="triangle" w="med" len="med"/>
                </a:ln>
              </p:spPr>
            </p:cxnSp>
            <p:cxnSp>
              <p:nvCxnSpPr>
                <p:cNvPr id="989" name="Google Shape;989;p57"/>
                <p:cNvCxnSpPr/>
                <p:nvPr/>
              </p:nvCxnSpPr>
              <p:spPr>
                <a:xfrm flipH="1">
                  <a:off x="3744" y="1680"/>
                  <a:ext cx="288" cy="432"/>
                </a:xfrm>
                <a:prstGeom prst="straightConnector1">
                  <a:avLst/>
                </a:prstGeom>
                <a:noFill/>
                <a:ln w="19050" cap="flat" cmpd="sng">
                  <a:solidFill>
                    <a:schemeClr val="dk2"/>
                  </a:solidFill>
                  <a:prstDash val="solid"/>
                  <a:round/>
                  <a:headEnd type="none" w="sm" len="sm"/>
                  <a:tailEnd type="triangle" w="med" len="med"/>
                </a:ln>
              </p:spPr>
            </p:cxnSp>
          </p:grpSp>
        </p:grpSp>
        <p:sp>
          <p:nvSpPr>
            <p:cNvPr id="991" name="Google Shape;991;p57"/>
            <p:cNvSpPr txBox="1"/>
            <p:nvPr/>
          </p:nvSpPr>
          <p:spPr>
            <a:xfrm>
              <a:off x="1676400" y="3429000"/>
              <a:ext cx="2159000" cy="457200"/>
            </a:xfrm>
            <a:prstGeom prst="rect">
              <a:avLst/>
            </a:prstGeom>
            <a:noFill/>
            <a:ln>
              <a:noFill/>
            </a:ln>
          </p:spPr>
          <p:txBody>
            <a:bodyPr spcFirstLastPara="1" wrap="square" lIns="91425" tIns="45700" rIns="91425" bIns="45700" anchor="t" anchorCtr="0">
              <a:noAutofit/>
            </a:bodyPr>
            <a:lstStyle/>
            <a:p>
              <a:r>
                <a:rPr lang="en-US" sz="2400">
                  <a:solidFill>
                    <a:schemeClr val="dk1"/>
                  </a:solidFill>
                  <a:latin typeface="Times New Roman"/>
                  <a:ea typeface="Times New Roman"/>
                  <a:cs typeface="Times New Roman"/>
                  <a:sym typeface="Times New Roman"/>
                </a:rPr>
                <a:t>trace cache line:</a:t>
              </a:r>
              <a:endParaRPr/>
            </a:p>
          </p:txBody>
        </p:sp>
        <p:sp>
          <p:nvSpPr>
            <p:cNvPr id="992" name="Google Shape;992;p57"/>
            <p:cNvSpPr txBox="1"/>
            <p:nvPr/>
          </p:nvSpPr>
          <p:spPr>
            <a:xfrm>
              <a:off x="1736725" y="2022476"/>
              <a:ext cx="1485900" cy="822325"/>
            </a:xfrm>
            <a:prstGeom prst="rect">
              <a:avLst/>
            </a:prstGeom>
            <a:noFill/>
            <a:ln>
              <a:noFill/>
            </a:ln>
          </p:spPr>
          <p:txBody>
            <a:bodyPr spcFirstLastPara="1" wrap="square" lIns="91425" tIns="45700" rIns="91425" bIns="45700" anchor="t" anchorCtr="0">
              <a:noAutofit/>
            </a:bodyPr>
            <a:lstStyle/>
            <a:p>
              <a:r>
                <a:rPr lang="en-US" sz="2400">
                  <a:solidFill>
                    <a:schemeClr val="dk1"/>
                  </a:solidFill>
                  <a:latin typeface="Times New Roman"/>
                  <a:ea typeface="Times New Roman"/>
                  <a:cs typeface="Times New Roman"/>
                  <a:sym typeface="Times New Roman"/>
                </a:rPr>
                <a:t>instruction</a:t>
              </a:r>
              <a:endParaRPr/>
            </a:p>
            <a:p>
              <a:r>
                <a:rPr lang="en-US" sz="2400">
                  <a:solidFill>
                    <a:schemeClr val="dk1"/>
                  </a:solidFill>
                  <a:latin typeface="Times New Roman"/>
                  <a:ea typeface="Times New Roman"/>
                  <a:cs typeface="Times New Roman"/>
                  <a:sym typeface="Times New Roman"/>
                </a:rPr>
                <a:t>trace:</a:t>
              </a:r>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18</a:t>
            </a:fld>
            <a:endParaRPr lang="en-US"/>
          </a:p>
        </p:txBody>
      </p:sp>
      <p:sp>
        <p:nvSpPr>
          <p:cNvPr id="4" name="Speech Bubble: Rectangle with Corners Rounded 3">
            <a:extLst>
              <a:ext uri="{FF2B5EF4-FFF2-40B4-BE49-F238E27FC236}">
                <a16:creationId xmlns:a16="http://schemas.microsoft.com/office/drawing/2014/main" id="{76BFED63-318D-4A0C-8545-F62B6FA6536F}"/>
              </a:ext>
            </a:extLst>
          </p:cNvPr>
          <p:cNvSpPr/>
          <p:nvPr/>
        </p:nvSpPr>
        <p:spPr>
          <a:xfrm>
            <a:off x="4168776" y="1807545"/>
            <a:ext cx="2041524" cy="577846"/>
          </a:xfrm>
          <a:prstGeom prst="wedgeRoundRectCallout">
            <a:avLst>
              <a:gd name="adj1" fmla="val -49654"/>
              <a:gd name="adj2" fmla="val 748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Branch: jumping to different cach line</a:t>
            </a:r>
            <a:endParaRPr lang="nl-NL"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Fast Hit times via Trace Cache</a:t>
            </a:r>
            <a:endParaRPr/>
          </a:p>
        </p:txBody>
      </p:sp>
      <p:sp>
        <p:nvSpPr>
          <p:cNvPr id="999" name="Google Shape;999;p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Trace cache in Pentium 4 and its successors</a:t>
            </a:r>
            <a:endParaRPr/>
          </a:p>
          <a:p>
            <a:pPr marL="742950" lvl="1" indent="-285750">
              <a:buFont typeface="Noto Sans Symbols"/>
              <a:buChar char="▪"/>
            </a:pPr>
            <a:r>
              <a:rPr lang="en-US"/>
              <a:t>Dynamic instruction traces cached (in separate level 1 cache) </a:t>
            </a:r>
            <a:endParaRPr/>
          </a:p>
          <a:p>
            <a:pPr marL="742950" lvl="1" indent="-285750">
              <a:buFont typeface="Noto Sans Symbols"/>
              <a:buChar char="▪"/>
            </a:pPr>
            <a:r>
              <a:rPr lang="en-US"/>
              <a:t>Caches the micro-ops vs. x86 (macro) instructions</a:t>
            </a:r>
            <a:endParaRPr/>
          </a:p>
          <a:p>
            <a:pPr marL="1143000" lvl="2" indent="-228600">
              <a:lnSpc>
                <a:spcPct val="90000"/>
              </a:lnSpc>
            </a:pPr>
            <a:r>
              <a:rPr lang="en-US"/>
              <a:t>Decode/translate from x86 to micro-ops on trace cache miss</a:t>
            </a:r>
            <a:endParaRPr/>
          </a:p>
          <a:p>
            <a:pPr marL="342900" indent="-165100">
              <a:lnSpc>
                <a:spcPct val="90000"/>
              </a:lnSpc>
              <a:buNone/>
            </a:pPr>
            <a:endParaRPr lang="en-US"/>
          </a:p>
          <a:p>
            <a:pPr marL="342900" indent="-165100">
              <a:lnSpc>
                <a:spcPct val="90000"/>
              </a:lnSpc>
              <a:buNone/>
            </a:pPr>
            <a:endParaRPr lang="nl-NL"/>
          </a:p>
          <a:p>
            <a:pPr marL="342900" indent="-165100">
              <a:lnSpc>
                <a:spcPct val="90000"/>
              </a:lnSpc>
              <a:buNone/>
            </a:pPr>
            <a:r>
              <a:rPr lang="en-US" b="1"/>
              <a:t>Pros and Cons:</a:t>
            </a:r>
            <a:endParaRPr b="1"/>
          </a:p>
          <a:p>
            <a:pPr marL="742950" lvl="1" indent="-285750">
              <a:spcBef>
                <a:spcPts val="520"/>
              </a:spcBef>
              <a:buSzPts val="2600"/>
              <a:buNone/>
            </a:pPr>
            <a:r>
              <a:rPr lang="en-US" sz="2600"/>
              <a:t>+  better utilize long blocks (don’t exit in middle of block, don’t enter at label in middle of block)</a:t>
            </a:r>
            <a:endParaRPr sz="2600"/>
          </a:p>
          <a:p>
            <a:pPr marL="742950" lvl="1" indent="-285750">
              <a:spcBef>
                <a:spcPts val="520"/>
              </a:spcBef>
              <a:buSzPts val="2600"/>
              <a:buNone/>
            </a:pPr>
            <a:r>
              <a:rPr lang="en-US" sz="2600"/>
              <a:t>-  complicated address mapping since addresses no longer aligned to power-of-2 multiples of word size</a:t>
            </a:r>
            <a:endParaRPr/>
          </a:p>
          <a:p>
            <a:pPr lvl="1" indent="-457200">
              <a:spcBef>
                <a:spcPts val="520"/>
              </a:spcBef>
              <a:buSzPts val="2600"/>
              <a:buFontTx/>
              <a:buChar char="-"/>
            </a:pPr>
            <a:r>
              <a:rPr lang="en-US" sz="2600"/>
              <a:t>instructions may appear multiple times in trace cache</a:t>
            </a:r>
          </a:p>
          <a:p>
            <a:pPr lvl="2" indent="-457200">
              <a:spcBef>
                <a:spcPts val="520"/>
              </a:spcBef>
              <a:buSzPts val="2600"/>
              <a:buFontTx/>
              <a:buChar char="-"/>
            </a:pPr>
            <a:r>
              <a:rPr lang="en-US" sz="2200"/>
              <a:t>in multiple dynamic traces due to different branch outcomes</a:t>
            </a:r>
            <a:endParaRPr/>
          </a:p>
        </p:txBody>
      </p:sp>
      <p:sp>
        <p:nvSpPr>
          <p:cNvPr id="2" name="Slide Number Placeholder 1"/>
          <p:cNvSpPr>
            <a:spLocks noGrp="1"/>
          </p:cNvSpPr>
          <p:nvPr>
            <p:ph type="sldNum" idx="12"/>
          </p:nvPr>
        </p:nvSpPr>
        <p:spPr/>
        <p:txBody>
          <a:bodyPr/>
          <a:lstStyle/>
          <a:p>
            <a:fld id="{00000000-1234-1234-1234-123412341234}" type="slidenum">
              <a:rPr lang="en-US" smtClean="0"/>
              <a:pPr/>
              <a:t>19</a:t>
            </a:fld>
            <a:endParaRPr lang="en-US"/>
          </a:p>
        </p:txBody>
      </p:sp>
      <p:grpSp>
        <p:nvGrpSpPr>
          <p:cNvPr id="6" name="Google Shape;970;p57">
            <a:extLst>
              <a:ext uri="{FF2B5EF4-FFF2-40B4-BE49-F238E27FC236}">
                <a16:creationId xmlns:a16="http://schemas.microsoft.com/office/drawing/2014/main" id="{D5388B6F-0C9B-490F-A4AB-4BEA3B3D28EC}"/>
              </a:ext>
            </a:extLst>
          </p:cNvPr>
          <p:cNvGrpSpPr/>
          <p:nvPr/>
        </p:nvGrpSpPr>
        <p:grpSpPr>
          <a:xfrm>
            <a:off x="6248400" y="3109259"/>
            <a:ext cx="4572000" cy="304800"/>
            <a:chOff x="1392" y="2208"/>
            <a:chExt cx="2880" cy="192"/>
          </a:xfrm>
        </p:grpSpPr>
        <p:sp>
          <p:nvSpPr>
            <p:cNvPr id="11" name="Google Shape;971;p57">
              <a:extLst>
                <a:ext uri="{FF2B5EF4-FFF2-40B4-BE49-F238E27FC236}">
                  <a16:creationId xmlns:a16="http://schemas.microsoft.com/office/drawing/2014/main" id="{7DA83942-3DE2-4436-9674-CD3889121F9C}"/>
                </a:ext>
              </a:extLst>
            </p:cNvPr>
            <p:cNvSpPr/>
            <p:nvPr/>
          </p:nvSpPr>
          <p:spPr>
            <a:xfrm>
              <a:off x="1392"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2" name="Google Shape;972;p57">
              <a:extLst>
                <a:ext uri="{FF2B5EF4-FFF2-40B4-BE49-F238E27FC236}">
                  <a16:creationId xmlns:a16="http://schemas.microsoft.com/office/drawing/2014/main" id="{2C8D5A9E-0AEF-4574-A730-FDAE3E7C60A7}"/>
                </a:ext>
              </a:extLst>
            </p:cNvPr>
            <p:cNvSpPr/>
            <p:nvPr/>
          </p:nvSpPr>
          <p:spPr>
            <a:xfrm>
              <a:off x="1584"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3" name="Google Shape;973;p57">
              <a:extLst>
                <a:ext uri="{FF2B5EF4-FFF2-40B4-BE49-F238E27FC236}">
                  <a16:creationId xmlns:a16="http://schemas.microsoft.com/office/drawing/2014/main" id="{8BA8E005-5492-4A54-B24B-D132EC9B6D99}"/>
                </a:ext>
              </a:extLst>
            </p:cNvPr>
            <p:cNvSpPr/>
            <p:nvPr/>
          </p:nvSpPr>
          <p:spPr>
            <a:xfrm>
              <a:off x="1776"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4" name="Google Shape;974;p57">
              <a:extLst>
                <a:ext uri="{FF2B5EF4-FFF2-40B4-BE49-F238E27FC236}">
                  <a16:creationId xmlns:a16="http://schemas.microsoft.com/office/drawing/2014/main" id="{F60E2E77-B2F5-4B0C-B0D2-36397E3C9984}"/>
                </a:ext>
              </a:extLst>
            </p:cNvPr>
            <p:cNvSpPr/>
            <p:nvPr/>
          </p:nvSpPr>
          <p:spPr>
            <a:xfrm>
              <a:off x="2160"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5" name="Google Shape;975;p57">
              <a:extLst>
                <a:ext uri="{FF2B5EF4-FFF2-40B4-BE49-F238E27FC236}">
                  <a16:creationId xmlns:a16="http://schemas.microsoft.com/office/drawing/2014/main" id="{9EBC4D95-BB2A-4A78-B3AB-CBAF8CA57C9D}"/>
                </a:ext>
              </a:extLst>
            </p:cNvPr>
            <p:cNvSpPr/>
            <p:nvPr/>
          </p:nvSpPr>
          <p:spPr>
            <a:xfrm>
              <a:off x="2352"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6" name="Google Shape;976;p57">
              <a:extLst>
                <a:ext uri="{FF2B5EF4-FFF2-40B4-BE49-F238E27FC236}">
                  <a16:creationId xmlns:a16="http://schemas.microsoft.com/office/drawing/2014/main" id="{F6B75EB5-7CB1-4516-B0D4-EA21222B8E58}"/>
                </a:ext>
              </a:extLst>
            </p:cNvPr>
            <p:cNvSpPr/>
            <p:nvPr/>
          </p:nvSpPr>
          <p:spPr>
            <a:xfrm>
              <a:off x="2544"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7" name="Google Shape;977;p57">
              <a:extLst>
                <a:ext uri="{FF2B5EF4-FFF2-40B4-BE49-F238E27FC236}">
                  <a16:creationId xmlns:a16="http://schemas.microsoft.com/office/drawing/2014/main" id="{A145932E-2BB1-4185-836B-72C52BF64684}"/>
                </a:ext>
              </a:extLst>
            </p:cNvPr>
            <p:cNvSpPr/>
            <p:nvPr/>
          </p:nvSpPr>
          <p:spPr>
            <a:xfrm>
              <a:off x="2736"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8" name="Google Shape;978;p57">
              <a:extLst>
                <a:ext uri="{FF2B5EF4-FFF2-40B4-BE49-F238E27FC236}">
                  <a16:creationId xmlns:a16="http://schemas.microsoft.com/office/drawing/2014/main" id="{67CBE239-2DAF-4AF5-8DF8-C65C9FA6AF45}"/>
                </a:ext>
              </a:extLst>
            </p:cNvPr>
            <p:cNvSpPr/>
            <p:nvPr/>
          </p:nvSpPr>
          <p:spPr>
            <a:xfrm>
              <a:off x="2928"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19" name="Google Shape;979;p57">
              <a:extLst>
                <a:ext uri="{FF2B5EF4-FFF2-40B4-BE49-F238E27FC236}">
                  <a16:creationId xmlns:a16="http://schemas.microsoft.com/office/drawing/2014/main" id="{93F7A502-C5E3-4259-A7BF-43C6A369731D}"/>
                </a:ext>
              </a:extLst>
            </p:cNvPr>
            <p:cNvSpPr/>
            <p:nvPr/>
          </p:nvSpPr>
          <p:spPr>
            <a:xfrm>
              <a:off x="3312"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20" name="Google Shape;980;p57">
              <a:extLst>
                <a:ext uri="{FF2B5EF4-FFF2-40B4-BE49-F238E27FC236}">
                  <a16:creationId xmlns:a16="http://schemas.microsoft.com/office/drawing/2014/main" id="{7DD2A83D-7F1E-40FF-932A-F6B3CD53DD16}"/>
                </a:ext>
              </a:extLst>
            </p:cNvPr>
            <p:cNvSpPr/>
            <p:nvPr/>
          </p:nvSpPr>
          <p:spPr>
            <a:xfrm>
              <a:off x="3504"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21" name="Google Shape;981;p57">
              <a:extLst>
                <a:ext uri="{FF2B5EF4-FFF2-40B4-BE49-F238E27FC236}">
                  <a16:creationId xmlns:a16="http://schemas.microsoft.com/office/drawing/2014/main" id="{5CA1F8A2-E9D3-4839-B7E7-72E3A237450B}"/>
                </a:ext>
              </a:extLst>
            </p:cNvPr>
            <p:cNvSpPr/>
            <p:nvPr/>
          </p:nvSpPr>
          <p:spPr>
            <a:xfrm>
              <a:off x="3696"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22" name="Google Shape;982;p57">
              <a:extLst>
                <a:ext uri="{FF2B5EF4-FFF2-40B4-BE49-F238E27FC236}">
                  <a16:creationId xmlns:a16="http://schemas.microsoft.com/office/drawing/2014/main" id="{98930609-1615-4E58-8DE1-1FDA95184A17}"/>
                </a:ext>
              </a:extLst>
            </p:cNvPr>
            <p:cNvSpPr/>
            <p:nvPr/>
          </p:nvSpPr>
          <p:spPr>
            <a:xfrm>
              <a:off x="3888"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23" name="Google Shape;983;p57">
              <a:extLst>
                <a:ext uri="{FF2B5EF4-FFF2-40B4-BE49-F238E27FC236}">
                  <a16:creationId xmlns:a16="http://schemas.microsoft.com/office/drawing/2014/main" id="{1F434EA1-35CB-458C-B0D0-9CD1196B5573}"/>
                </a:ext>
              </a:extLst>
            </p:cNvPr>
            <p:cNvSpPr/>
            <p:nvPr/>
          </p:nvSpPr>
          <p:spPr>
            <a:xfrm>
              <a:off x="4080" y="2208"/>
              <a:ext cx="192" cy="192"/>
            </a:xfrm>
            <a:prstGeom prst="rect">
              <a:avLst/>
            </a:prstGeom>
            <a:solidFill>
              <a:srgbClr val="CCECFF"/>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24" name="Google Shape;984;p57">
              <a:extLst>
                <a:ext uri="{FF2B5EF4-FFF2-40B4-BE49-F238E27FC236}">
                  <a16:creationId xmlns:a16="http://schemas.microsoft.com/office/drawing/2014/main" id="{35C948CA-CF1A-412F-A991-54AD78C2D61E}"/>
                </a:ext>
              </a:extLst>
            </p:cNvPr>
            <p:cNvSpPr/>
            <p:nvPr/>
          </p:nvSpPr>
          <p:spPr>
            <a:xfrm>
              <a:off x="3120" y="2208"/>
              <a:ext cx="192" cy="192"/>
            </a:xfrm>
            <a:prstGeom prst="rect">
              <a:avLst/>
            </a:prstGeom>
            <a:solidFill>
              <a:srgbClr val="CCFF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sp>
          <p:nvSpPr>
            <p:cNvPr id="25" name="Google Shape;985;p57">
              <a:extLst>
                <a:ext uri="{FF2B5EF4-FFF2-40B4-BE49-F238E27FC236}">
                  <a16:creationId xmlns:a16="http://schemas.microsoft.com/office/drawing/2014/main" id="{F9B5D8BE-7C8B-42A6-A98A-C49A4851D7BC}"/>
                </a:ext>
              </a:extLst>
            </p:cNvPr>
            <p:cNvSpPr/>
            <p:nvPr/>
          </p:nvSpPr>
          <p:spPr>
            <a:xfrm>
              <a:off x="1968" y="2208"/>
              <a:ext cx="192" cy="192"/>
            </a:xfrm>
            <a:prstGeom prst="rect">
              <a:avLst/>
            </a:prstGeom>
            <a:solidFill>
              <a:srgbClr val="FF9999"/>
            </a:solid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dk1"/>
                  </a:solidFill>
                </a:rPr>
                <a:t>BR</a:t>
              </a:r>
              <a:endParaRPr/>
            </a:p>
          </p:txBody>
        </p:sp>
      </p:grpSp>
      <p:sp>
        <p:nvSpPr>
          <p:cNvPr id="26" name="Google Shape;991;p57">
            <a:extLst>
              <a:ext uri="{FF2B5EF4-FFF2-40B4-BE49-F238E27FC236}">
                <a16:creationId xmlns:a16="http://schemas.microsoft.com/office/drawing/2014/main" id="{3689D761-6B9C-4A35-BFFE-71058900B533}"/>
              </a:ext>
            </a:extLst>
          </p:cNvPr>
          <p:cNvSpPr txBox="1"/>
          <p:nvPr/>
        </p:nvSpPr>
        <p:spPr>
          <a:xfrm>
            <a:off x="3810000" y="3033059"/>
            <a:ext cx="2159000" cy="457200"/>
          </a:xfrm>
          <a:prstGeom prst="rect">
            <a:avLst/>
          </a:prstGeom>
          <a:noFill/>
          <a:ln>
            <a:noFill/>
          </a:ln>
        </p:spPr>
        <p:txBody>
          <a:bodyPr spcFirstLastPara="1" wrap="square" lIns="91425" tIns="45700" rIns="91425" bIns="45700" anchor="t" anchorCtr="0">
            <a:noAutofit/>
          </a:bodyPr>
          <a:lstStyle/>
          <a:p>
            <a:r>
              <a:rPr lang="en-US" sz="2400">
                <a:solidFill>
                  <a:schemeClr val="dk1"/>
                </a:solidFill>
                <a:latin typeface="Times New Roman"/>
                <a:ea typeface="Times New Roman"/>
                <a:cs typeface="Times New Roman"/>
                <a:sym typeface="Times New Roman"/>
              </a:rPr>
              <a:t>trace cache 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9">
                                            <p:txEl>
                                              <p:pRg st="0" end="0"/>
                                            </p:txEl>
                                          </p:spTgt>
                                        </p:tgtEl>
                                        <p:attrNameLst>
                                          <p:attrName>style.visibility</p:attrName>
                                        </p:attrNameLst>
                                      </p:cBhvr>
                                      <p:to>
                                        <p:strVal val="visible"/>
                                      </p:to>
                                    </p:set>
                                    <p:animEffect transition="in" filter="fade">
                                      <p:cBhvr>
                                        <p:cTn id="7" dur="500"/>
                                        <p:tgtEl>
                                          <p:spTgt spid="9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9">
                                            <p:txEl>
                                              <p:pRg st="1" end="1"/>
                                            </p:txEl>
                                          </p:spTgt>
                                        </p:tgtEl>
                                        <p:attrNameLst>
                                          <p:attrName>style.visibility</p:attrName>
                                        </p:attrNameLst>
                                      </p:cBhvr>
                                      <p:to>
                                        <p:strVal val="visible"/>
                                      </p:to>
                                    </p:set>
                                    <p:animEffect transition="in" filter="fade">
                                      <p:cBhvr>
                                        <p:cTn id="12" dur="500"/>
                                        <p:tgtEl>
                                          <p:spTgt spid="9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9">
                                            <p:txEl>
                                              <p:pRg st="2" end="2"/>
                                            </p:txEl>
                                          </p:spTgt>
                                        </p:tgtEl>
                                        <p:attrNameLst>
                                          <p:attrName>style.visibility</p:attrName>
                                        </p:attrNameLst>
                                      </p:cBhvr>
                                      <p:to>
                                        <p:strVal val="visible"/>
                                      </p:to>
                                    </p:set>
                                    <p:animEffect transition="in" filter="fade">
                                      <p:cBhvr>
                                        <p:cTn id="17" dur="500"/>
                                        <p:tgtEl>
                                          <p:spTgt spid="9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9">
                                            <p:txEl>
                                              <p:pRg st="3" end="3"/>
                                            </p:txEl>
                                          </p:spTgt>
                                        </p:tgtEl>
                                        <p:attrNameLst>
                                          <p:attrName>style.visibility</p:attrName>
                                        </p:attrNameLst>
                                      </p:cBhvr>
                                      <p:to>
                                        <p:strVal val="visible"/>
                                      </p:to>
                                    </p:set>
                                    <p:animEffect transition="in" filter="fade">
                                      <p:cBhvr>
                                        <p:cTn id="22" dur="500"/>
                                        <p:tgtEl>
                                          <p:spTgt spid="999">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99">
                                            <p:txEl>
                                              <p:pRg st="6" end="6"/>
                                            </p:txEl>
                                          </p:spTgt>
                                        </p:tgtEl>
                                        <p:attrNameLst>
                                          <p:attrName>style.visibility</p:attrName>
                                        </p:attrNameLst>
                                      </p:cBhvr>
                                      <p:to>
                                        <p:strVal val="visible"/>
                                      </p:to>
                                    </p:set>
                                    <p:animEffect transition="in" filter="fade">
                                      <p:cBhvr>
                                        <p:cTn id="33" dur="500"/>
                                        <p:tgtEl>
                                          <p:spTgt spid="999">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99">
                                            <p:txEl>
                                              <p:pRg st="7" end="7"/>
                                            </p:txEl>
                                          </p:spTgt>
                                        </p:tgtEl>
                                        <p:attrNameLst>
                                          <p:attrName>style.visibility</p:attrName>
                                        </p:attrNameLst>
                                      </p:cBhvr>
                                      <p:to>
                                        <p:strVal val="visible"/>
                                      </p:to>
                                    </p:set>
                                    <p:animEffect transition="in" filter="fade">
                                      <p:cBhvr>
                                        <p:cTn id="36" dur="500"/>
                                        <p:tgtEl>
                                          <p:spTgt spid="99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99">
                                            <p:txEl>
                                              <p:pRg st="8" end="8"/>
                                            </p:txEl>
                                          </p:spTgt>
                                        </p:tgtEl>
                                        <p:attrNameLst>
                                          <p:attrName>style.visibility</p:attrName>
                                        </p:attrNameLst>
                                      </p:cBhvr>
                                      <p:to>
                                        <p:strVal val="visible"/>
                                      </p:to>
                                    </p:set>
                                    <p:animEffect transition="in" filter="fade">
                                      <p:cBhvr>
                                        <p:cTn id="41" dur="500"/>
                                        <p:tgtEl>
                                          <p:spTgt spid="99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9">
                                            <p:txEl>
                                              <p:pRg st="9" end="9"/>
                                            </p:txEl>
                                          </p:spTgt>
                                        </p:tgtEl>
                                        <p:attrNameLst>
                                          <p:attrName>style.visibility</p:attrName>
                                        </p:attrNameLst>
                                      </p:cBhvr>
                                      <p:to>
                                        <p:strVal val="visible"/>
                                      </p:to>
                                    </p:set>
                                    <p:animEffect transition="in" filter="fade">
                                      <p:cBhvr>
                                        <p:cTn id="46" dur="500"/>
                                        <p:tgtEl>
                                          <p:spTgt spid="999">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99">
                                            <p:txEl>
                                              <p:pRg st="10" end="10"/>
                                            </p:txEl>
                                          </p:spTgt>
                                        </p:tgtEl>
                                        <p:attrNameLst>
                                          <p:attrName>style.visibility</p:attrName>
                                        </p:attrNameLst>
                                      </p:cBhvr>
                                      <p:to>
                                        <p:strVal val="visible"/>
                                      </p:to>
                                    </p:set>
                                    <p:animEffect transition="in" filter="fade">
                                      <p:cBhvr>
                                        <p:cTn id="49" dur="500"/>
                                        <p:tgtEl>
                                          <p:spTgt spid="9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8"/>
        <p:cNvGrpSpPr/>
        <p:nvPr/>
      </p:nvGrpSpPr>
      <p:grpSpPr>
        <a:xfrm>
          <a:off x="0" y="0"/>
          <a:ext cx="0" cy="0"/>
          <a:chOff x="0" y="0"/>
          <a:chExt cx="0" cy="0"/>
        </a:xfrm>
      </p:grpSpPr>
      <p:sp>
        <p:nvSpPr>
          <p:cNvPr id="102" name="Google Shape;10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Topics Memory Hierarchy Part II</a:t>
            </a:r>
            <a:endParaRPr/>
          </a:p>
        </p:txBody>
      </p:sp>
      <p:sp>
        <p:nvSpPr>
          <p:cNvPr id="103" name="Google Shape;103;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r>
              <a:rPr lang="en-US"/>
              <a:t>Advanced Cache Optimization</a:t>
            </a:r>
            <a:endParaRPr/>
          </a:p>
          <a:p>
            <a:pPr marL="742950" lvl="1" indent="-285750"/>
            <a:r>
              <a:rPr lang="en-US"/>
              <a:t>multi-level cache</a:t>
            </a:r>
            <a:endParaRPr/>
          </a:p>
          <a:p>
            <a:pPr marL="742950" lvl="1" indent="-285750"/>
            <a:r>
              <a:rPr lang="en-US"/>
              <a:t>prefetching</a:t>
            </a:r>
            <a:endParaRPr/>
          </a:p>
          <a:p>
            <a:pPr marL="742950" lvl="1" indent="-285750"/>
            <a:r>
              <a:rPr lang="en-US"/>
              <a:t>.... many other techniques</a:t>
            </a:r>
            <a:endParaRPr/>
          </a:p>
          <a:p>
            <a:pPr marL="342900" indent="-342900"/>
            <a:r>
              <a:rPr lang="en-US"/>
              <a:t>Memory design</a:t>
            </a:r>
          </a:p>
          <a:p>
            <a:pPr marL="342900" indent="-342900"/>
            <a:r>
              <a:rPr lang="en-US"/>
              <a:t>Virtual memory</a:t>
            </a:r>
            <a:endParaRPr/>
          </a:p>
          <a:p>
            <a:pPr marL="742950" lvl="1" indent="-285750"/>
            <a:r>
              <a:rPr lang="en-US"/>
              <a:t>Address mapping and Page tables, TLB</a:t>
            </a:r>
          </a:p>
          <a:p>
            <a:pPr marL="342900" indent="-342900"/>
            <a:r>
              <a:rPr lang="en-US"/>
              <a:t>=&gt; Material book: </a:t>
            </a:r>
            <a:r>
              <a:rPr lang="en-US" b="1">
                <a:solidFill>
                  <a:srgbClr val="00B050"/>
                </a:solidFill>
              </a:rPr>
              <a:t>Ch2</a:t>
            </a:r>
            <a:r>
              <a:rPr lang="en-US" b="1">
                <a:solidFill>
                  <a:schemeClr val="tx1"/>
                </a:solidFill>
              </a:rPr>
              <a:t> </a:t>
            </a:r>
            <a:r>
              <a:rPr lang="en-US" b="1">
                <a:solidFill>
                  <a:srgbClr val="00B050"/>
                </a:solidFill>
              </a:rPr>
              <a:t>+ AppB</a:t>
            </a:r>
            <a:r>
              <a:rPr lang="en-US" b="1">
                <a:solidFill>
                  <a:schemeClr val="tx1"/>
                </a:solidFill>
              </a:rPr>
              <a:t> (H&amp;P) / </a:t>
            </a:r>
            <a:r>
              <a:rPr lang="en-US" b="1">
                <a:solidFill>
                  <a:srgbClr val="00B050"/>
                </a:solidFill>
              </a:rPr>
              <a:t>Ch 4 </a:t>
            </a:r>
            <a:r>
              <a:rPr lang="en-US" b="1">
                <a:solidFill>
                  <a:schemeClr val="tx1"/>
                </a:solidFill>
              </a:rPr>
              <a:t>(Dubois) </a:t>
            </a:r>
            <a:endParaRPr lang="en-US"/>
          </a:p>
          <a:p>
            <a:pPr marL="0" indent="0">
              <a:buNone/>
            </a:pPr>
            <a:endParaRPr lang="en-US" b="1">
              <a:solidFill>
                <a:schemeClr val="accent2"/>
              </a:solidFill>
            </a:endParaRPr>
          </a:p>
          <a:p>
            <a:pPr marL="0" indent="0">
              <a:buNone/>
            </a:pPr>
            <a:r>
              <a:rPr lang="en-US" b="1">
                <a:solidFill>
                  <a:schemeClr val="accent2"/>
                </a:solidFill>
              </a:rPr>
              <a:t>First a few remaining slides from Part I:</a:t>
            </a:r>
          </a:p>
          <a:p>
            <a:pPr lvl="1" indent="-457200"/>
            <a:r>
              <a:rPr lang="en-US">
                <a:solidFill>
                  <a:schemeClr val="tx1"/>
                </a:solidFill>
              </a:rPr>
              <a:t>Multi-level caches: inclusion vs exclusion</a:t>
            </a:r>
          </a:p>
          <a:p>
            <a:pPr lvl="1" indent="-457200"/>
            <a:r>
              <a:rPr lang="en-US">
                <a:solidFill>
                  <a:schemeClr val="tx1"/>
                </a:solidFill>
              </a:rPr>
              <a:t>Miss classification: the 3/4 C model</a:t>
            </a:r>
          </a:p>
          <a:p>
            <a:pPr marL="742950" lvl="1" indent="-285750"/>
            <a:endParaRPr/>
          </a:p>
        </p:txBody>
      </p:sp>
      <p:sp>
        <p:nvSpPr>
          <p:cNvPr id="101" name="Google Shape;101;p1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a:t>
            </a:fld>
            <a:endParaRPr/>
          </a:p>
        </p:txBody>
      </p:sp>
      <p:pic>
        <p:nvPicPr>
          <p:cNvPr id="104" name="Google Shape;104;p14" descr="Front Cover"/>
          <p:cNvPicPr preferRelativeResize="0"/>
          <p:nvPr/>
        </p:nvPicPr>
        <p:blipFill rotWithShape="1">
          <a:blip r:embed="rId3">
            <a:alphaModFix/>
          </a:blip>
          <a:srcRect/>
          <a:stretch/>
        </p:blipFill>
        <p:spPr>
          <a:xfrm>
            <a:off x="10182605" y="4356495"/>
            <a:ext cx="1752600" cy="227290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718" y="2658638"/>
            <a:ext cx="2056182" cy="2533881"/>
          </a:xfrm>
          <a:prstGeom prst="rect">
            <a:avLst/>
          </a:prstGeom>
        </p:spPr>
      </p:pic>
    </p:spTree>
    <p:extLst>
      <p:ext uri="{BB962C8B-B14F-4D97-AF65-F5344CB8AC3E}">
        <p14:creationId xmlns:p14="http://schemas.microsoft.com/office/powerpoint/2010/main" val="23315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
                                            <p:txEl>
                                              <p:pRg st="7" end="7"/>
                                            </p:txEl>
                                          </p:spTgt>
                                        </p:tgtEl>
                                        <p:attrNameLst>
                                          <p:attrName>style.visibility</p:attrName>
                                        </p:attrNameLst>
                                      </p:cBhvr>
                                      <p:to>
                                        <p:strVal val="visible"/>
                                      </p:to>
                                    </p:set>
                                    <p:animEffect transition="in" filter="wipe(down)">
                                      <p:cBhvr>
                                        <p:cTn id="7" dur="500"/>
                                        <p:tgtEl>
                                          <p:spTgt spid="10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
                                            <p:txEl>
                                              <p:pRg st="9" end="9"/>
                                            </p:txEl>
                                          </p:spTgt>
                                        </p:tgtEl>
                                        <p:attrNameLst>
                                          <p:attrName>style.visibility</p:attrName>
                                        </p:attrNameLst>
                                      </p:cBhvr>
                                      <p:to>
                                        <p:strVal val="visible"/>
                                      </p:to>
                                    </p:set>
                                    <p:animEffect transition="in" filter="wipe(down)">
                                      <p:cBhvr>
                                        <p:cTn id="12" dur="500"/>
                                        <p:tgtEl>
                                          <p:spTgt spid="103">
                                            <p:txEl>
                                              <p:pRg st="9" end="9"/>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3">
                                            <p:txEl>
                                              <p:pRg st="10" end="10"/>
                                            </p:txEl>
                                          </p:spTgt>
                                        </p:tgtEl>
                                        <p:attrNameLst>
                                          <p:attrName>style.visibility</p:attrName>
                                        </p:attrNameLst>
                                      </p:cBhvr>
                                      <p:to>
                                        <p:strVal val="visible"/>
                                      </p:to>
                                    </p:set>
                                    <p:animEffect transition="in" filter="wipe(down)">
                                      <p:cBhvr>
                                        <p:cTn id="15" dur="500"/>
                                        <p:tgtEl>
                                          <p:spTgt spid="103">
                                            <p:txEl>
                                              <p:pRg st="10" end="1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3">
                                            <p:txEl>
                                              <p:pRg st="11" end="11"/>
                                            </p:txEl>
                                          </p:spTgt>
                                        </p:tgtEl>
                                        <p:attrNameLst>
                                          <p:attrName>style.visibility</p:attrName>
                                        </p:attrNameLst>
                                      </p:cBhvr>
                                      <p:to>
                                        <p:strVal val="visible"/>
                                      </p:to>
                                    </p:set>
                                    <p:animEffect transition="in" filter="wipe(down)">
                                      <p:cBhvr>
                                        <p:cTn id="18" dur="500"/>
                                        <p:tgtEl>
                                          <p:spTgt spid="1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Multi-banked Caches</a:t>
            </a:r>
            <a:endParaRPr/>
          </a:p>
        </p:txBody>
      </p:sp>
      <p:sp>
        <p:nvSpPr>
          <p:cNvPr id="1009" name="Google Shape;1009;p5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Organize cache as independent banks to support simultaneous access</a:t>
            </a:r>
            <a:endParaRPr/>
          </a:p>
          <a:p>
            <a:pPr marL="742950" lvl="1" indent="-285750">
              <a:lnSpc>
                <a:spcPct val="90000"/>
              </a:lnSpc>
            </a:pPr>
            <a:r>
              <a:rPr lang="en-US"/>
              <a:t>ARM Cortex-A8 supports 1-4 banks for L2</a:t>
            </a:r>
            <a:endParaRPr/>
          </a:p>
          <a:p>
            <a:pPr marL="742950" lvl="1" indent="-285750">
              <a:lnSpc>
                <a:spcPct val="90000"/>
              </a:lnSpc>
            </a:pPr>
            <a:r>
              <a:rPr lang="en-US"/>
              <a:t>Intel i7 supports 4 banks for L1 and 8 banks for L2</a:t>
            </a:r>
            <a:endParaRPr/>
          </a:p>
          <a:p>
            <a:pPr marL="342900" indent="-165100">
              <a:lnSpc>
                <a:spcPct val="90000"/>
              </a:lnSpc>
              <a:buNone/>
            </a:pPr>
            <a:endParaRPr/>
          </a:p>
          <a:p>
            <a:pPr marL="342900" indent="-342900">
              <a:spcBef>
                <a:spcPts val="0"/>
              </a:spcBef>
            </a:pPr>
            <a:r>
              <a:rPr lang="en-US"/>
              <a:t>Banking works best when accesses naturally spread themselves across banks </a:t>
            </a:r>
          </a:p>
          <a:p>
            <a:pPr marL="800100" lvl="1" indent="-342900">
              <a:spcBef>
                <a:spcPts val="0"/>
              </a:spcBef>
              <a:buSzPts val="2800"/>
              <a:buFont typeface="Times New Roman"/>
              <a:buChar char="•"/>
            </a:pPr>
            <a:r>
              <a:rPr lang="en-US"/>
              <a:t>mapping of addresses to banks affects memory efficiency </a:t>
            </a:r>
          </a:p>
        </p:txBody>
      </p:sp>
      <p:grpSp>
        <p:nvGrpSpPr>
          <p:cNvPr id="3" name="Group 2">
            <a:extLst>
              <a:ext uri="{FF2B5EF4-FFF2-40B4-BE49-F238E27FC236}">
                <a16:creationId xmlns:a16="http://schemas.microsoft.com/office/drawing/2014/main" id="{2CEEADC5-51C5-41BE-8ECF-847334F9B9F9}"/>
              </a:ext>
            </a:extLst>
          </p:cNvPr>
          <p:cNvGrpSpPr/>
          <p:nvPr/>
        </p:nvGrpSpPr>
        <p:grpSpPr>
          <a:xfrm>
            <a:off x="2406152" y="3758736"/>
            <a:ext cx="9297792" cy="3099264"/>
            <a:chOff x="2012212" y="4070764"/>
            <a:chExt cx="8515848" cy="2838616"/>
          </a:xfrm>
        </p:grpSpPr>
        <p:pic>
          <p:nvPicPr>
            <p:cNvPr id="1010" name="Google Shape;1010;p59"/>
            <p:cNvPicPr preferRelativeResize="0"/>
            <p:nvPr/>
          </p:nvPicPr>
          <p:blipFill rotWithShape="1">
            <a:blip r:embed="rId3">
              <a:alphaModFix/>
            </a:blip>
            <a:srcRect/>
            <a:stretch/>
          </p:blipFill>
          <p:spPr>
            <a:xfrm>
              <a:off x="2012212" y="4070764"/>
              <a:ext cx="8515848" cy="2838616"/>
            </a:xfrm>
            <a:prstGeom prst="rect">
              <a:avLst/>
            </a:prstGeom>
            <a:noFill/>
            <a:ln>
              <a:noFill/>
            </a:ln>
          </p:spPr>
        </p:pic>
        <p:sp>
          <p:nvSpPr>
            <p:cNvPr id="1011" name="Google Shape;1011;p59"/>
            <p:cNvSpPr txBox="1"/>
            <p:nvPr/>
          </p:nvSpPr>
          <p:spPr>
            <a:xfrm>
              <a:off x="2208213" y="5886854"/>
              <a:ext cx="1044116" cy="261610"/>
            </a:xfrm>
            <a:prstGeom prst="rect">
              <a:avLst/>
            </a:prstGeom>
            <a:solidFill>
              <a:schemeClr val="lt1"/>
            </a:solidFill>
            <a:ln>
              <a:noFill/>
            </a:ln>
          </p:spPr>
          <p:txBody>
            <a:bodyPr spcFirstLastPara="1" wrap="square" lIns="91425" tIns="45700" rIns="91425" bIns="45700" anchor="t" anchorCtr="0">
              <a:noAutofit/>
            </a:bodyPr>
            <a:lstStyle/>
            <a:p>
              <a:endParaRPr sz="1100">
                <a:solidFill>
                  <a:schemeClr val="dk1"/>
                </a:solidFill>
                <a:latin typeface="Times New Roman"/>
                <a:ea typeface="Times New Roman"/>
                <a:cs typeface="Times New Roman"/>
                <a:sym typeface="Times New Roman"/>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9">
                                            <p:txEl>
                                              <p:pRg st="4" end="4"/>
                                            </p:txEl>
                                          </p:spTgt>
                                        </p:tgtEl>
                                        <p:attrNameLst>
                                          <p:attrName>style.visibility</p:attrName>
                                        </p:attrNameLst>
                                      </p:cBhvr>
                                      <p:to>
                                        <p:strVal val="visible"/>
                                      </p:to>
                                    </p:set>
                                    <p:animEffect transition="in" filter="wipe(down)">
                                      <p:cBhvr>
                                        <p:cTn id="7" dur="500"/>
                                        <p:tgtEl>
                                          <p:spTgt spid="1009">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09">
                                            <p:txEl>
                                              <p:pRg st="5" end="5"/>
                                            </p:txEl>
                                          </p:spTgt>
                                        </p:tgtEl>
                                        <p:attrNameLst>
                                          <p:attrName>style.visibility</p:attrName>
                                        </p:attrNameLst>
                                      </p:cBhvr>
                                      <p:to>
                                        <p:strVal val="visible"/>
                                      </p:to>
                                    </p:set>
                                    <p:animEffect transition="in" filter="wipe(down)">
                                      <p:cBhvr>
                                        <p:cTn id="10" dur="500"/>
                                        <p:tgtEl>
                                          <p:spTgt spid="1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6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Multi-banked Caches</a:t>
            </a:r>
            <a:endParaRPr/>
          </a:p>
        </p:txBody>
      </p:sp>
      <p:sp>
        <p:nvSpPr>
          <p:cNvPr id="1018" name="Google Shape;1018;p60"/>
          <p:cNvSpPr txBox="1">
            <a:spLocks noGrp="1"/>
          </p:cNvSpPr>
          <p:nvPr>
            <p:ph type="body" idx="1"/>
          </p:nvPr>
        </p:nvSpPr>
        <p:spPr>
          <a:xfrm>
            <a:off x="371387" y="1129552"/>
            <a:ext cx="11563818" cy="5467799"/>
          </a:xfrm>
          <a:prstGeom prst="rect">
            <a:avLst/>
          </a:prstGeom>
          <a:noFill/>
          <a:ln>
            <a:noFill/>
          </a:ln>
        </p:spPr>
        <p:txBody>
          <a:bodyPr spcFirstLastPara="1" wrap="square" lIns="91425" tIns="45700" rIns="91425" bIns="45700" anchor="t" anchorCtr="0">
            <a:noAutofit/>
          </a:bodyPr>
          <a:lstStyle/>
          <a:p>
            <a:pPr marL="342900" indent="-342900"/>
            <a:r>
              <a:rPr lang="en-US"/>
              <a:t> </a:t>
            </a:r>
            <a:r>
              <a:rPr lang="en-US" b="1"/>
              <a:t>Sequential interleaving</a:t>
            </a:r>
            <a:r>
              <a:rPr lang="en-US"/>
              <a:t>:  simple mapping that usually works well:</a:t>
            </a:r>
            <a:endParaRPr/>
          </a:p>
          <a:p>
            <a:pPr marL="742950" lvl="1" indent="-285750"/>
            <a:r>
              <a:rPr lang="en-US"/>
              <a:t>Spread block addresses sequentially across banks</a:t>
            </a:r>
            <a:endParaRPr/>
          </a:p>
          <a:p>
            <a:pPr marL="742950" lvl="1" indent="-285750"/>
            <a:r>
              <a:rPr lang="en-US"/>
              <a:t>E.g., with 4 banks, </a:t>
            </a:r>
            <a:endParaRPr/>
          </a:p>
          <a:p>
            <a:pPr marL="1143000" lvl="2" indent="-228600"/>
            <a:r>
              <a:rPr lang="en-US"/>
              <a:t>Bank 0 has all blocks with    </a:t>
            </a:r>
            <a:r>
              <a:rPr lang="en-US" b="1">
                <a:solidFill>
                  <a:schemeClr val="accent2"/>
                </a:solidFill>
                <a:latin typeface="Courier New"/>
                <a:ea typeface="Courier New"/>
                <a:cs typeface="Courier New"/>
                <a:sym typeface="Courier New"/>
              </a:rPr>
              <a:t>address%4 = 0</a:t>
            </a:r>
            <a:r>
              <a:rPr lang="en-US" b="1">
                <a:solidFill>
                  <a:schemeClr val="accent2"/>
                </a:solidFill>
              </a:rPr>
              <a:t>;</a:t>
            </a:r>
            <a:r>
              <a:rPr lang="en-US"/>
              <a:t> </a:t>
            </a:r>
            <a:endParaRPr/>
          </a:p>
          <a:p>
            <a:pPr marL="1143000" lvl="2" indent="-228600"/>
            <a:r>
              <a:rPr lang="en-US"/>
              <a:t>Bank 1 has all blocks whose </a:t>
            </a:r>
            <a:r>
              <a:rPr lang="en-US" b="1">
                <a:solidFill>
                  <a:schemeClr val="accent2"/>
                </a:solidFill>
                <a:latin typeface="Courier New"/>
                <a:ea typeface="Courier New"/>
                <a:cs typeface="Courier New"/>
                <a:sym typeface="Courier New"/>
              </a:rPr>
              <a:t>address%4 = 1</a:t>
            </a:r>
            <a:r>
              <a:rPr lang="en-US" b="1">
                <a:solidFill>
                  <a:schemeClr val="accent2"/>
                </a:solidFill>
              </a:rPr>
              <a:t>;</a:t>
            </a:r>
            <a:endParaRPr/>
          </a:p>
          <a:p>
            <a:pPr marL="1143000" lvl="2" indent="-228600"/>
            <a:r>
              <a:rPr lang="en-US"/>
              <a:t>etc.</a:t>
            </a:r>
            <a:endParaRPr/>
          </a:p>
        </p:txBody>
      </p:sp>
      <p:sp>
        <p:nvSpPr>
          <p:cNvPr id="2" name="Slide Number Placeholder 1"/>
          <p:cNvSpPr>
            <a:spLocks noGrp="1"/>
          </p:cNvSpPr>
          <p:nvPr>
            <p:ph type="sldNum" idx="12"/>
          </p:nvPr>
        </p:nvSpPr>
        <p:spPr/>
        <p:txBody>
          <a:bodyPr/>
          <a:lstStyle/>
          <a:p>
            <a:fld id="{00000000-1234-1234-1234-123412341234}" type="slidenum">
              <a:rPr lang="en-US" smtClean="0"/>
              <a:pPr/>
              <a:t>21</a:t>
            </a:fld>
            <a:endParaRPr lang="en-US"/>
          </a:p>
        </p:txBody>
      </p:sp>
      <p:grpSp>
        <p:nvGrpSpPr>
          <p:cNvPr id="5" name="Group 4">
            <a:extLst>
              <a:ext uri="{FF2B5EF4-FFF2-40B4-BE49-F238E27FC236}">
                <a16:creationId xmlns:a16="http://schemas.microsoft.com/office/drawing/2014/main" id="{1414BBAB-1456-4282-BC7E-F83326938B7D}"/>
              </a:ext>
            </a:extLst>
          </p:cNvPr>
          <p:cNvGrpSpPr/>
          <p:nvPr/>
        </p:nvGrpSpPr>
        <p:grpSpPr>
          <a:xfrm>
            <a:off x="2347769" y="3556000"/>
            <a:ext cx="9780481" cy="3260160"/>
            <a:chOff x="2012212" y="4070764"/>
            <a:chExt cx="8515848" cy="2838616"/>
          </a:xfrm>
        </p:grpSpPr>
        <p:pic>
          <p:nvPicPr>
            <p:cNvPr id="6" name="Google Shape;1010;p59">
              <a:extLst>
                <a:ext uri="{FF2B5EF4-FFF2-40B4-BE49-F238E27FC236}">
                  <a16:creationId xmlns:a16="http://schemas.microsoft.com/office/drawing/2014/main" id="{C4CCF12B-7064-416C-A9C7-755F8EDAA968}"/>
                </a:ext>
              </a:extLst>
            </p:cNvPr>
            <p:cNvPicPr preferRelativeResize="0"/>
            <p:nvPr/>
          </p:nvPicPr>
          <p:blipFill rotWithShape="1">
            <a:blip r:embed="rId3">
              <a:alphaModFix/>
            </a:blip>
            <a:srcRect/>
            <a:stretch/>
          </p:blipFill>
          <p:spPr>
            <a:xfrm>
              <a:off x="2012212" y="4070764"/>
              <a:ext cx="8515848" cy="2838616"/>
            </a:xfrm>
            <a:prstGeom prst="rect">
              <a:avLst/>
            </a:prstGeom>
            <a:noFill/>
            <a:ln>
              <a:noFill/>
            </a:ln>
          </p:spPr>
        </p:pic>
        <p:sp>
          <p:nvSpPr>
            <p:cNvPr id="7" name="Google Shape;1011;p59">
              <a:extLst>
                <a:ext uri="{FF2B5EF4-FFF2-40B4-BE49-F238E27FC236}">
                  <a16:creationId xmlns:a16="http://schemas.microsoft.com/office/drawing/2014/main" id="{C7E176B4-4EA1-4B98-8E8A-2F60F72EBEFA}"/>
                </a:ext>
              </a:extLst>
            </p:cNvPr>
            <p:cNvSpPr txBox="1"/>
            <p:nvPr/>
          </p:nvSpPr>
          <p:spPr>
            <a:xfrm>
              <a:off x="2208213" y="5886854"/>
              <a:ext cx="1044116" cy="261610"/>
            </a:xfrm>
            <a:prstGeom prst="rect">
              <a:avLst/>
            </a:prstGeom>
            <a:solidFill>
              <a:schemeClr val="lt1"/>
            </a:solidFill>
            <a:ln>
              <a:noFill/>
            </a:ln>
          </p:spPr>
          <p:txBody>
            <a:bodyPr spcFirstLastPara="1" wrap="square" lIns="91425" tIns="45700" rIns="91425" bIns="45700" anchor="t" anchorCtr="0">
              <a:noAutofit/>
            </a:bodyPr>
            <a:lstStyle/>
            <a:p>
              <a:endParaRPr sz="1100">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1E9C-D38F-4CBE-9978-240880E8041D}"/>
              </a:ext>
            </a:extLst>
          </p:cNvPr>
          <p:cNvSpPr>
            <a:spLocks noGrp="1"/>
          </p:cNvSpPr>
          <p:nvPr>
            <p:ph type="title"/>
          </p:nvPr>
        </p:nvSpPr>
        <p:spPr/>
        <p:txBody>
          <a:bodyPr/>
          <a:lstStyle/>
          <a:p>
            <a:r>
              <a:rPr lang="en-US"/>
              <a:t>Advanced cache optimizations</a:t>
            </a:r>
            <a:endParaRPr lang="nl-NL"/>
          </a:p>
        </p:txBody>
      </p:sp>
      <p:sp>
        <p:nvSpPr>
          <p:cNvPr id="3" name="Text Placeholder 2">
            <a:extLst>
              <a:ext uri="{FF2B5EF4-FFF2-40B4-BE49-F238E27FC236}">
                <a16:creationId xmlns:a16="http://schemas.microsoft.com/office/drawing/2014/main" id="{676DE4BB-2FCB-4893-A591-E60412028374}"/>
              </a:ext>
            </a:extLst>
          </p:cNvPr>
          <p:cNvSpPr>
            <a:spLocks noGrp="1"/>
          </p:cNvSpPr>
          <p:nvPr>
            <p:ph type="body" idx="1"/>
          </p:nvPr>
        </p:nvSpPr>
        <p:spPr/>
        <p:txBody>
          <a:bodyPr/>
          <a:lstStyle/>
          <a:p>
            <a:pPr marL="50800" indent="0">
              <a:lnSpc>
                <a:spcPct val="90000"/>
              </a:lnSpc>
              <a:buNone/>
            </a:pPr>
            <a:r>
              <a:rPr lang="en-US">
                <a:solidFill>
                  <a:schemeClr val="accent2"/>
                </a:solidFill>
              </a:rPr>
              <a:t>Book (ch2 H&amp;P) describes more optimizations, like:</a:t>
            </a:r>
          </a:p>
          <a:p>
            <a:pPr marL="50800" indent="0">
              <a:lnSpc>
                <a:spcPct val="90000"/>
              </a:lnSpc>
              <a:buNone/>
            </a:pPr>
            <a:endParaRPr lang="en-US">
              <a:solidFill>
                <a:schemeClr val="accent2"/>
              </a:solidFill>
            </a:endParaRPr>
          </a:p>
          <a:p>
            <a:pPr marL="565150" indent="-514350">
              <a:lnSpc>
                <a:spcPct val="90000"/>
              </a:lnSpc>
              <a:buFont typeface="+mj-lt"/>
              <a:buAutoNum type="arabicPeriod"/>
            </a:pPr>
            <a:r>
              <a:rPr lang="en-US"/>
              <a:t>Giving priority to read misses over writes</a:t>
            </a:r>
          </a:p>
          <a:p>
            <a:pPr lvl="1">
              <a:lnSpc>
                <a:spcPct val="90000"/>
              </a:lnSpc>
            </a:pPr>
            <a:r>
              <a:rPr lang="en-US"/>
              <a:t>Reduces miss penalty</a:t>
            </a:r>
          </a:p>
          <a:p>
            <a:pPr marL="565150" indent="-514350">
              <a:lnSpc>
                <a:spcPct val="90000"/>
              </a:lnSpc>
              <a:buFont typeface="+mj-lt"/>
              <a:buAutoNum type="arabicPeriod"/>
            </a:pPr>
            <a:r>
              <a:rPr lang="en-US"/>
              <a:t>Avoiding address translation in cache indexing</a:t>
            </a:r>
          </a:p>
          <a:p>
            <a:pPr lvl="1">
              <a:lnSpc>
                <a:spcPct val="90000"/>
              </a:lnSpc>
            </a:pPr>
            <a:r>
              <a:rPr lang="en-US"/>
              <a:t>Reduces hit time</a:t>
            </a:r>
          </a:p>
          <a:p>
            <a:pPr marL="565150" indent="-514350">
              <a:lnSpc>
                <a:spcPct val="90000"/>
              </a:lnSpc>
              <a:buFont typeface="+mj-lt"/>
              <a:buAutoNum type="arabicPeriod"/>
            </a:pPr>
            <a:r>
              <a:rPr lang="en-US"/>
              <a:t>Critical word first</a:t>
            </a:r>
          </a:p>
          <a:p>
            <a:pPr marL="565150" indent="-514350">
              <a:lnSpc>
                <a:spcPct val="90000"/>
              </a:lnSpc>
              <a:buFont typeface="+mj-lt"/>
              <a:buAutoNum type="arabicPeriod"/>
            </a:pPr>
            <a:r>
              <a:rPr lang="en-US"/>
              <a:t>Write merging</a:t>
            </a:r>
          </a:p>
          <a:p>
            <a:pPr marL="565150" indent="-514350">
              <a:lnSpc>
                <a:spcPct val="90000"/>
              </a:lnSpc>
              <a:buFont typeface="+mj-lt"/>
              <a:buAutoNum type="arabicPeriod"/>
            </a:pPr>
            <a:r>
              <a:rPr lang="en-US"/>
              <a:t>Compiler optimizations:</a:t>
            </a:r>
          </a:p>
          <a:p>
            <a:pPr marL="1022350" lvl="1" indent="-514350">
              <a:lnSpc>
                <a:spcPct val="90000"/>
              </a:lnSpc>
              <a:buFont typeface="+mj-lt"/>
              <a:buAutoNum type="arabicPeriod"/>
            </a:pPr>
            <a:r>
              <a:rPr lang="en-US"/>
              <a:t>Loop interchange</a:t>
            </a:r>
          </a:p>
          <a:p>
            <a:pPr marL="1022350" lvl="1" indent="-514350">
              <a:lnSpc>
                <a:spcPct val="90000"/>
              </a:lnSpc>
              <a:buFont typeface="+mj-lt"/>
              <a:buAutoNum type="arabicPeriod"/>
            </a:pPr>
            <a:r>
              <a:rPr lang="en-US"/>
              <a:t>Blocking (= Tiling)</a:t>
            </a:r>
          </a:p>
          <a:p>
            <a:pPr lvl="1">
              <a:lnSpc>
                <a:spcPct val="90000"/>
              </a:lnSpc>
            </a:pPr>
            <a:endParaRPr lang="en-US"/>
          </a:p>
          <a:p>
            <a:endParaRPr lang="nl-NL" b="1"/>
          </a:p>
        </p:txBody>
      </p:sp>
      <p:sp>
        <p:nvSpPr>
          <p:cNvPr id="4" name="Slide Number Placeholder 3">
            <a:extLst>
              <a:ext uri="{FF2B5EF4-FFF2-40B4-BE49-F238E27FC236}">
                <a16:creationId xmlns:a16="http://schemas.microsoft.com/office/drawing/2014/main" id="{99B06A21-1AA2-4FC9-9091-515A96E28A64}"/>
              </a:ext>
            </a:extLst>
          </p:cNvPr>
          <p:cNvSpPr>
            <a:spLocks noGrp="1"/>
          </p:cNvSpPr>
          <p:nvPr>
            <p:ph type="sldNum" idx="12"/>
          </p:nvPr>
        </p:nvSpPr>
        <p:spPr/>
        <p:txBody>
          <a:bodyPr/>
          <a:lstStyle/>
          <a:p>
            <a:fld id="{00000000-1234-1234-1234-123412341234}" type="slidenum">
              <a:rPr lang="en-US" smtClean="0"/>
              <a:pPr/>
              <a:t>22</a:t>
            </a:fld>
            <a:endParaRPr lang="en-US"/>
          </a:p>
        </p:txBody>
      </p:sp>
    </p:spTree>
    <p:extLst>
      <p:ext uri="{BB962C8B-B14F-4D97-AF65-F5344CB8AC3E}">
        <p14:creationId xmlns:p14="http://schemas.microsoft.com/office/powerpoint/2010/main" val="7785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8"/>
        <p:cNvGrpSpPr/>
        <p:nvPr/>
      </p:nvGrpSpPr>
      <p:grpSpPr>
        <a:xfrm>
          <a:off x="0" y="0"/>
          <a:ext cx="0" cy="0"/>
          <a:chOff x="0" y="0"/>
          <a:chExt cx="0" cy="0"/>
        </a:xfrm>
      </p:grpSpPr>
      <p:sp>
        <p:nvSpPr>
          <p:cNvPr id="102" name="Google Shape;10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Topics Memory Hierarchy Part II</a:t>
            </a:r>
            <a:endParaRPr/>
          </a:p>
        </p:txBody>
      </p:sp>
      <p:sp>
        <p:nvSpPr>
          <p:cNvPr id="103" name="Google Shape;103;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r>
              <a:rPr lang="en-US"/>
              <a:t>Advanced Cache Optimization</a:t>
            </a:r>
            <a:endParaRPr/>
          </a:p>
          <a:p>
            <a:pPr marL="342900" indent="-342900"/>
            <a:r>
              <a:rPr lang="en-US" b="1"/>
              <a:t>Memory design</a:t>
            </a:r>
          </a:p>
          <a:p>
            <a:pPr marL="800100" lvl="1" indent="-342900"/>
            <a:r>
              <a:rPr lang="en-US" b="1"/>
              <a:t>SRAM vs DRAM</a:t>
            </a:r>
          </a:p>
          <a:p>
            <a:pPr marL="800100" lvl="1" indent="-342900"/>
            <a:r>
              <a:rPr lang="en-US" b="1"/>
              <a:t>Stacked DRAM</a:t>
            </a:r>
          </a:p>
          <a:p>
            <a:pPr marL="800100" lvl="1" indent="-342900"/>
            <a:r>
              <a:rPr lang="en-US" b="1"/>
              <a:t>Memory optimizations</a:t>
            </a:r>
          </a:p>
          <a:p>
            <a:pPr marL="800100" lvl="1" indent="-342900"/>
            <a:r>
              <a:rPr lang="en-US" b="1"/>
              <a:t>Flash memory</a:t>
            </a:r>
          </a:p>
          <a:p>
            <a:pPr marL="800100" lvl="1" indent="-342900"/>
            <a:r>
              <a:rPr lang="en-US" b="1"/>
              <a:t>Memory dependability</a:t>
            </a:r>
          </a:p>
          <a:p>
            <a:pPr marL="342900" indent="-342900"/>
            <a:r>
              <a:rPr lang="en-US"/>
              <a:t>Virtual memory</a:t>
            </a:r>
            <a:endParaRPr/>
          </a:p>
          <a:p>
            <a:pPr marL="742950" lvl="1" indent="-285750"/>
            <a:r>
              <a:rPr lang="en-US"/>
              <a:t>Address mapping and Page tables, TLB</a:t>
            </a:r>
          </a:p>
          <a:p>
            <a:pPr marL="457200" lvl="1" indent="0">
              <a:buNone/>
            </a:pPr>
            <a:endParaRPr/>
          </a:p>
          <a:p>
            <a:pPr marL="342900" indent="-342900"/>
            <a:r>
              <a:rPr lang="en-US"/>
              <a:t>=&gt; Material book: </a:t>
            </a:r>
            <a:r>
              <a:rPr lang="en-US" b="1">
                <a:solidFill>
                  <a:srgbClr val="00B050"/>
                </a:solidFill>
              </a:rPr>
              <a:t>Ch2</a:t>
            </a:r>
            <a:r>
              <a:rPr lang="en-US" b="1">
                <a:solidFill>
                  <a:schemeClr val="tx1"/>
                </a:solidFill>
              </a:rPr>
              <a:t> </a:t>
            </a:r>
            <a:r>
              <a:rPr lang="en-US" b="1">
                <a:solidFill>
                  <a:srgbClr val="00B050"/>
                </a:solidFill>
              </a:rPr>
              <a:t>+ AppB</a:t>
            </a:r>
            <a:r>
              <a:rPr lang="en-US" b="1">
                <a:solidFill>
                  <a:schemeClr val="tx1"/>
                </a:solidFill>
              </a:rPr>
              <a:t> (H&amp;P) / </a:t>
            </a:r>
            <a:r>
              <a:rPr lang="en-US" b="1">
                <a:solidFill>
                  <a:srgbClr val="00B050"/>
                </a:solidFill>
              </a:rPr>
              <a:t>Ch 4 </a:t>
            </a:r>
            <a:r>
              <a:rPr lang="en-US" b="1">
                <a:solidFill>
                  <a:schemeClr val="tx1"/>
                </a:solidFill>
              </a:rPr>
              <a:t>(Dubois) </a:t>
            </a:r>
            <a:endParaRPr/>
          </a:p>
        </p:txBody>
      </p:sp>
      <p:sp>
        <p:nvSpPr>
          <p:cNvPr id="101" name="Google Shape;101;p1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23</a:t>
            </a:fld>
            <a:endParaRPr/>
          </a:p>
        </p:txBody>
      </p:sp>
      <p:pic>
        <p:nvPicPr>
          <p:cNvPr id="104" name="Google Shape;104;p14" descr="Front Cover"/>
          <p:cNvPicPr preferRelativeResize="0"/>
          <p:nvPr/>
        </p:nvPicPr>
        <p:blipFill rotWithShape="1">
          <a:blip r:embed="rId3">
            <a:alphaModFix/>
          </a:blip>
          <a:srcRect/>
          <a:stretch/>
        </p:blipFill>
        <p:spPr>
          <a:xfrm>
            <a:off x="10182605" y="4356495"/>
            <a:ext cx="1752600" cy="227290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718" y="2658638"/>
            <a:ext cx="2056182" cy="2533881"/>
          </a:xfrm>
          <a:prstGeom prst="rect">
            <a:avLst/>
          </a:prstGeom>
        </p:spPr>
      </p:pic>
    </p:spTree>
    <p:extLst>
      <p:ext uri="{BB962C8B-B14F-4D97-AF65-F5344CB8AC3E}">
        <p14:creationId xmlns:p14="http://schemas.microsoft.com/office/powerpoint/2010/main" val="4138807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2024" name="Google Shape;2024;p7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Memory Technology</a:t>
            </a:r>
            <a:endParaRPr/>
          </a:p>
        </p:txBody>
      </p:sp>
      <p:sp>
        <p:nvSpPr>
          <p:cNvPr id="2025" name="Google Shape;2025;p7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Performance metrics</a:t>
            </a:r>
            <a:endParaRPr/>
          </a:p>
          <a:p>
            <a:pPr marL="742950" lvl="1" indent="-285750">
              <a:lnSpc>
                <a:spcPct val="90000"/>
              </a:lnSpc>
            </a:pPr>
            <a:r>
              <a:rPr lang="en-US"/>
              <a:t>Latency is concern of cache</a:t>
            </a:r>
            <a:endParaRPr/>
          </a:p>
          <a:p>
            <a:pPr marL="742950" lvl="1" indent="-285750">
              <a:lnSpc>
                <a:spcPct val="90000"/>
              </a:lnSpc>
            </a:pPr>
            <a:r>
              <a:rPr lang="en-US"/>
              <a:t>Bandwidth is concern of multiprocessors and I/O</a:t>
            </a:r>
            <a:endParaRPr/>
          </a:p>
          <a:p>
            <a:pPr marL="742950" lvl="1" indent="-285750">
              <a:lnSpc>
                <a:spcPct val="90000"/>
              </a:lnSpc>
            </a:pPr>
            <a:r>
              <a:rPr lang="en-US"/>
              <a:t>Access time =</a:t>
            </a:r>
            <a:endParaRPr/>
          </a:p>
          <a:p>
            <a:pPr marL="1143000" lvl="2" indent="-228600">
              <a:lnSpc>
                <a:spcPct val="90000"/>
              </a:lnSpc>
            </a:pPr>
            <a:r>
              <a:rPr lang="en-US"/>
              <a:t>Time between start of read request and when desired word arrives</a:t>
            </a:r>
            <a:endParaRPr/>
          </a:p>
          <a:p>
            <a:pPr marL="742950" lvl="1" indent="-285750">
              <a:lnSpc>
                <a:spcPct val="90000"/>
              </a:lnSpc>
            </a:pPr>
            <a:r>
              <a:rPr lang="en-US"/>
              <a:t>Cycle time =</a:t>
            </a:r>
            <a:endParaRPr/>
          </a:p>
          <a:p>
            <a:pPr marL="1143000" lvl="2" indent="-228600">
              <a:lnSpc>
                <a:spcPct val="90000"/>
              </a:lnSpc>
            </a:pPr>
            <a:r>
              <a:rPr lang="en-US"/>
              <a:t>Minimum time between unrelated requests to memory</a:t>
            </a:r>
            <a:endParaRPr/>
          </a:p>
          <a:p>
            <a:pPr marL="1143000" lvl="2" indent="-101600">
              <a:lnSpc>
                <a:spcPct val="90000"/>
              </a:lnSpc>
              <a:buNone/>
            </a:pPr>
            <a:endParaRPr/>
          </a:p>
          <a:p>
            <a:pPr marL="342900" indent="-342900">
              <a:lnSpc>
                <a:spcPct val="90000"/>
              </a:lnSpc>
            </a:pPr>
            <a:r>
              <a:rPr lang="en-US"/>
              <a:t>DRAM used for main memory, SRAM used for cache</a:t>
            </a:r>
            <a:endParaRPr/>
          </a:p>
        </p:txBody>
      </p:sp>
      <p:sp>
        <p:nvSpPr>
          <p:cNvPr id="2027" name="Google Shape;2027;p79"/>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25">
                                            <p:txEl>
                                              <p:pRg st="8" end="8"/>
                                            </p:txEl>
                                          </p:spTgt>
                                        </p:tgtEl>
                                        <p:attrNameLst>
                                          <p:attrName>style.visibility</p:attrName>
                                        </p:attrNameLst>
                                      </p:cBhvr>
                                      <p:to>
                                        <p:strVal val="visible"/>
                                      </p:to>
                                    </p:set>
                                    <p:animEffect transition="in" filter="wipe(down)">
                                      <p:cBhvr>
                                        <p:cTn id="7" dur="500"/>
                                        <p:tgtEl>
                                          <p:spTgt spid="2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80"/>
          <p:cNvSpPr txBox="1">
            <a:spLocks noGrp="1"/>
          </p:cNvSpPr>
          <p:nvPr>
            <p:ph type="title"/>
          </p:nvPr>
        </p:nvSpPr>
        <p:spPr>
          <a:xfrm>
            <a:off x="1955540" y="224644"/>
            <a:ext cx="8534400" cy="762000"/>
          </a:xfrm>
          <a:prstGeom prst="rect">
            <a:avLst/>
          </a:prstGeom>
          <a:noFill/>
          <a:ln>
            <a:noFill/>
          </a:ln>
        </p:spPr>
        <p:txBody>
          <a:bodyPr spcFirstLastPara="1" wrap="square" lIns="91425" tIns="45700" rIns="91425" bIns="45700" anchor="ctr" anchorCtr="0">
            <a:noAutofit/>
          </a:bodyPr>
          <a:lstStyle/>
          <a:p>
            <a:r>
              <a:rPr lang="en-US"/>
              <a:t>SRAM vs DRAM</a:t>
            </a:r>
            <a:endParaRPr/>
          </a:p>
        </p:txBody>
      </p:sp>
      <p:sp>
        <p:nvSpPr>
          <p:cNvPr id="2034" name="Google Shape;2034;p80"/>
          <p:cNvSpPr txBox="1">
            <a:spLocks noGrp="1"/>
          </p:cNvSpPr>
          <p:nvPr>
            <p:ph type="body" idx="1"/>
          </p:nvPr>
        </p:nvSpPr>
        <p:spPr>
          <a:xfrm>
            <a:off x="6308911" y="4255559"/>
            <a:ext cx="5745630" cy="2371303"/>
          </a:xfrm>
          <a:prstGeom prst="rect">
            <a:avLst/>
          </a:prstGeom>
          <a:noFill/>
          <a:ln>
            <a:noFill/>
          </a:ln>
        </p:spPr>
        <p:txBody>
          <a:bodyPr spcFirstLastPara="1" wrap="square" lIns="91425" tIns="45700" rIns="91425" bIns="45700" anchor="t" anchorCtr="0">
            <a:noAutofit/>
          </a:bodyPr>
          <a:lstStyle/>
          <a:p>
            <a:pPr marL="254000" lvl="1" indent="-254000">
              <a:lnSpc>
                <a:spcPct val="90000"/>
              </a:lnSpc>
              <a:spcBef>
                <a:spcPts val="0"/>
              </a:spcBef>
              <a:buClr>
                <a:srgbClr val="0064CB"/>
              </a:buClr>
              <a:buSzPts val="1500"/>
              <a:buFont typeface="Arial"/>
              <a:buChar char="►"/>
            </a:pPr>
            <a:r>
              <a:rPr lang="en-US" sz="2000">
                <a:latin typeface="Arial"/>
                <a:ea typeface="Arial"/>
                <a:cs typeface="Arial"/>
                <a:sym typeface="Arial"/>
              </a:rPr>
              <a:t>Bit is stored as charge on the capacitor</a:t>
            </a:r>
            <a:endParaRPr/>
          </a:p>
          <a:p>
            <a:pPr marL="254000" lvl="1" indent="-254000">
              <a:lnSpc>
                <a:spcPct val="90000"/>
              </a:lnSpc>
              <a:spcBef>
                <a:spcPts val="900"/>
              </a:spcBef>
              <a:buClr>
                <a:srgbClr val="0064CB"/>
              </a:buClr>
              <a:buSzPts val="1500"/>
              <a:buFont typeface="Arial"/>
              <a:buChar char="►"/>
            </a:pPr>
            <a:r>
              <a:rPr lang="en-US" sz="2000">
                <a:latin typeface="Arial"/>
                <a:ea typeface="Arial"/>
                <a:cs typeface="Arial"/>
                <a:sym typeface="Arial"/>
              </a:rPr>
              <a:t>Bit cell loses charge over time (read operation and circuit leakage)</a:t>
            </a:r>
            <a:endParaRPr sz="2000">
              <a:latin typeface="Arial"/>
              <a:ea typeface="Arial"/>
              <a:cs typeface="Arial"/>
              <a:sym typeface="Arial"/>
            </a:endParaRPr>
          </a:p>
          <a:p>
            <a:pPr marL="742950" lvl="2" indent="-285750">
              <a:lnSpc>
                <a:spcPct val="90000"/>
              </a:lnSpc>
              <a:spcBef>
                <a:spcPts val="810"/>
              </a:spcBef>
              <a:buClr>
                <a:srgbClr val="0064CB"/>
              </a:buClr>
              <a:buSzPts val="1350"/>
              <a:buFont typeface="Arial"/>
              <a:buChar char="-"/>
            </a:pPr>
            <a:r>
              <a:rPr lang="en-US" sz="1800">
                <a:latin typeface="Arial"/>
                <a:ea typeface="Arial"/>
                <a:cs typeface="Arial"/>
                <a:sym typeface="Arial"/>
              </a:rPr>
              <a:t>Must periodically </a:t>
            </a:r>
            <a:r>
              <a:rPr lang="en-US" sz="1800" b="1">
                <a:solidFill>
                  <a:schemeClr val="accent2"/>
                </a:solidFill>
                <a:latin typeface="Arial"/>
                <a:ea typeface="Arial"/>
                <a:cs typeface="Arial"/>
                <a:sym typeface="Arial"/>
              </a:rPr>
              <a:t>refresh</a:t>
            </a:r>
            <a:r>
              <a:rPr lang="en-US" sz="1800">
                <a:latin typeface="Arial"/>
                <a:ea typeface="Arial"/>
                <a:cs typeface="Arial"/>
                <a:sym typeface="Arial"/>
              </a:rPr>
              <a:t> (5ms)</a:t>
            </a:r>
            <a:endParaRPr/>
          </a:p>
          <a:p>
            <a:pPr marL="742950" lvl="2" indent="-285750">
              <a:lnSpc>
                <a:spcPct val="90000"/>
              </a:lnSpc>
              <a:spcBef>
                <a:spcPts val="810"/>
              </a:spcBef>
              <a:buClr>
                <a:srgbClr val="0064CB"/>
              </a:buClr>
              <a:buSzPts val="1350"/>
              <a:buFont typeface="Arial"/>
              <a:buChar char="-"/>
            </a:pPr>
            <a:r>
              <a:rPr lang="en-US" sz="1800">
                <a:latin typeface="Arial"/>
                <a:ea typeface="Arial"/>
                <a:cs typeface="Arial"/>
                <a:sym typeface="Arial"/>
              </a:rPr>
              <a:t>Hence the name </a:t>
            </a:r>
            <a:r>
              <a:rPr lang="en-US" sz="1800" i="1">
                <a:latin typeface="Arial"/>
                <a:ea typeface="Arial"/>
                <a:cs typeface="Arial"/>
                <a:sym typeface="Arial"/>
              </a:rPr>
              <a:t>Dynamic</a:t>
            </a:r>
            <a:r>
              <a:rPr lang="en-US" sz="1800">
                <a:latin typeface="Arial"/>
                <a:ea typeface="Arial"/>
                <a:cs typeface="Arial"/>
                <a:sym typeface="Arial"/>
              </a:rPr>
              <a:t> RAM</a:t>
            </a:r>
            <a:endParaRPr sz="1800">
              <a:latin typeface="Arial"/>
              <a:ea typeface="Arial"/>
              <a:cs typeface="Arial"/>
              <a:sym typeface="Arial"/>
            </a:endParaRPr>
          </a:p>
          <a:p>
            <a:pPr marL="254000" lvl="1" indent="-254000">
              <a:lnSpc>
                <a:spcPct val="90000"/>
              </a:lnSpc>
              <a:spcBef>
                <a:spcPts val="900"/>
              </a:spcBef>
              <a:buClr>
                <a:srgbClr val="0064CB"/>
              </a:buClr>
              <a:buSzPts val="1500"/>
              <a:buFont typeface="Arial"/>
              <a:buChar char="►"/>
            </a:pPr>
            <a:r>
              <a:rPr lang="en-US" sz="2000">
                <a:latin typeface="Arial"/>
                <a:ea typeface="Arial"/>
                <a:cs typeface="Arial"/>
              </a:rPr>
              <a:t>1 transistor and 1 capacitor vs. 6 transistors </a:t>
            </a:r>
          </a:p>
          <a:p>
            <a:pPr marL="711200" lvl="2" indent="-254000">
              <a:lnSpc>
                <a:spcPct val="90000"/>
              </a:lnSpc>
              <a:spcBef>
                <a:spcPts val="900"/>
              </a:spcBef>
              <a:buClr>
                <a:srgbClr val="0064CB"/>
              </a:buClr>
              <a:buSzPts val="1500"/>
              <a:buFont typeface="Arial"/>
              <a:buChar char="►"/>
            </a:pPr>
            <a:r>
              <a:rPr lang="en-US" sz="1600">
                <a:latin typeface="Arial"/>
                <a:ea typeface="Arial"/>
                <a:cs typeface="Arial"/>
              </a:rPr>
              <a:t>Larger (~6-10x)</a:t>
            </a:r>
          </a:p>
          <a:p>
            <a:pPr marL="285750" indent="-285750">
              <a:lnSpc>
                <a:spcPct val="90000"/>
              </a:lnSpc>
              <a:spcBef>
                <a:spcPts val="360"/>
              </a:spcBef>
              <a:buSzPts val="1800"/>
              <a:buNone/>
            </a:pPr>
            <a:endParaRPr sz="2200">
              <a:latin typeface="Arial"/>
              <a:ea typeface="Arial"/>
              <a:cs typeface="Arial"/>
              <a:sym typeface="Arial"/>
            </a:endParaRPr>
          </a:p>
          <a:p>
            <a:pPr marL="742950" lvl="1" indent="-285750">
              <a:lnSpc>
                <a:spcPct val="90000"/>
              </a:lnSpc>
              <a:spcBef>
                <a:spcPts val="360"/>
              </a:spcBef>
              <a:buSzPts val="1800"/>
              <a:buNone/>
            </a:pPr>
            <a:endParaRPr sz="1800">
              <a:latin typeface="Arial"/>
              <a:ea typeface="Arial"/>
              <a:cs typeface="Arial"/>
              <a:sym typeface="Arial"/>
            </a:endParaRPr>
          </a:p>
          <a:p>
            <a:pPr marL="742950" lvl="1" indent="-171450">
              <a:lnSpc>
                <a:spcPct val="90000"/>
              </a:lnSpc>
              <a:spcBef>
                <a:spcPts val="360"/>
              </a:spcBef>
              <a:buSzPts val="1800"/>
              <a:buNone/>
            </a:pPr>
            <a:endParaRPr sz="1800">
              <a:latin typeface="Arial"/>
              <a:ea typeface="Arial"/>
              <a:cs typeface="Arial"/>
              <a:sym typeface="Arial"/>
            </a:endParaRPr>
          </a:p>
          <a:p>
            <a:pPr marL="342900" indent="-215900">
              <a:lnSpc>
                <a:spcPct val="90000"/>
              </a:lnSpc>
              <a:spcBef>
                <a:spcPts val="400"/>
              </a:spcBef>
              <a:buSzPts val="2000"/>
              <a:buNone/>
            </a:pPr>
            <a:endParaRPr sz="2000">
              <a:latin typeface="Arial"/>
              <a:ea typeface="Arial"/>
              <a:cs typeface="Arial"/>
              <a:sym typeface="Arial"/>
            </a:endParaRPr>
          </a:p>
        </p:txBody>
      </p:sp>
      <p:pic>
        <p:nvPicPr>
          <p:cNvPr id="2035" name="Google Shape;2035;p80"/>
          <p:cNvPicPr preferRelativeResize="0"/>
          <p:nvPr/>
        </p:nvPicPr>
        <p:blipFill rotWithShape="1">
          <a:blip r:embed="rId3">
            <a:alphaModFix/>
          </a:blip>
          <a:srcRect/>
          <a:stretch/>
        </p:blipFill>
        <p:spPr>
          <a:xfrm>
            <a:off x="1042986" y="1703355"/>
            <a:ext cx="4286250" cy="2286000"/>
          </a:xfrm>
          <a:prstGeom prst="rect">
            <a:avLst/>
          </a:prstGeom>
          <a:noFill/>
          <a:ln>
            <a:noFill/>
          </a:ln>
        </p:spPr>
      </p:pic>
      <p:pic>
        <p:nvPicPr>
          <p:cNvPr id="2036" name="Google Shape;2036;p80"/>
          <p:cNvPicPr preferRelativeResize="0"/>
          <p:nvPr/>
        </p:nvPicPr>
        <p:blipFill rotWithShape="1">
          <a:blip r:embed="rId4">
            <a:alphaModFix/>
          </a:blip>
          <a:srcRect/>
          <a:stretch/>
        </p:blipFill>
        <p:spPr>
          <a:xfrm>
            <a:off x="6824662" y="1647825"/>
            <a:ext cx="3105150" cy="2240909"/>
          </a:xfrm>
          <a:prstGeom prst="rect">
            <a:avLst/>
          </a:prstGeom>
          <a:noFill/>
          <a:ln>
            <a:noFill/>
          </a:ln>
        </p:spPr>
      </p:pic>
      <p:sp>
        <p:nvSpPr>
          <p:cNvPr id="2037" name="Google Shape;2037;p80"/>
          <p:cNvSpPr txBox="1"/>
          <p:nvPr/>
        </p:nvSpPr>
        <p:spPr>
          <a:xfrm>
            <a:off x="1523999" y="1247715"/>
            <a:ext cx="3890963" cy="400110"/>
          </a:xfrm>
          <a:prstGeom prst="rect">
            <a:avLst/>
          </a:prstGeom>
          <a:noFill/>
          <a:ln>
            <a:noFill/>
          </a:ln>
        </p:spPr>
        <p:txBody>
          <a:bodyPr spcFirstLastPara="1" wrap="square" lIns="91425" tIns="45700" rIns="91425" bIns="45700" anchor="t" anchorCtr="0">
            <a:noAutofit/>
          </a:bodyPr>
          <a:lstStyle/>
          <a:p>
            <a:pPr>
              <a:buClr>
                <a:srgbClr val="00B050"/>
              </a:buClr>
              <a:buSzPts val="2000"/>
            </a:pPr>
            <a:r>
              <a:rPr lang="en-US" sz="2000" b="1">
                <a:solidFill>
                  <a:srgbClr val="00B050"/>
                </a:solidFill>
                <a:latin typeface="Times New Roman"/>
                <a:ea typeface="Times New Roman"/>
                <a:cs typeface="Times New Roman"/>
                <a:sym typeface="Times New Roman"/>
              </a:rPr>
              <a:t>Static Random Access Memory</a:t>
            </a:r>
            <a:endParaRPr sz="2000" b="1">
              <a:solidFill>
                <a:srgbClr val="00B050"/>
              </a:solidFill>
              <a:latin typeface="Times New Roman"/>
              <a:ea typeface="Times New Roman"/>
              <a:cs typeface="Times New Roman"/>
              <a:sym typeface="Times New Roman"/>
            </a:endParaRPr>
          </a:p>
        </p:txBody>
      </p:sp>
      <p:sp>
        <p:nvSpPr>
          <p:cNvPr id="2038" name="Google Shape;2038;p80"/>
          <p:cNvSpPr txBox="1"/>
          <p:nvPr/>
        </p:nvSpPr>
        <p:spPr>
          <a:xfrm>
            <a:off x="6492240" y="1211235"/>
            <a:ext cx="4175761" cy="400110"/>
          </a:xfrm>
          <a:prstGeom prst="rect">
            <a:avLst/>
          </a:prstGeom>
          <a:noFill/>
          <a:ln>
            <a:noFill/>
          </a:ln>
        </p:spPr>
        <p:txBody>
          <a:bodyPr spcFirstLastPara="1" wrap="square" lIns="91425" tIns="45700" rIns="91425" bIns="45700" anchor="t" anchorCtr="0">
            <a:noAutofit/>
          </a:bodyPr>
          <a:lstStyle/>
          <a:p>
            <a:pPr>
              <a:buClr>
                <a:srgbClr val="00B050"/>
              </a:buClr>
              <a:buSzPts val="2000"/>
            </a:pPr>
            <a:r>
              <a:rPr lang="en-US" sz="2000" b="1">
                <a:solidFill>
                  <a:srgbClr val="00B050"/>
                </a:solidFill>
                <a:latin typeface="Times New Roman"/>
                <a:ea typeface="Times New Roman"/>
                <a:cs typeface="Times New Roman"/>
                <a:sym typeface="Times New Roman"/>
              </a:rPr>
              <a:t>Dynamic Random Access Memory</a:t>
            </a:r>
            <a:endParaRPr sz="2000" b="1">
              <a:solidFill>
                <a:srgbClr val="00B050"/>
              </a:solidFill>
              <a:latin typeface="Times New Roman"/>
              <a:ea typeface="Times New Roman"/>
              <a:cs typeface="Times New Roman"/>
              <a:sym typeface="Times New Roman"/>
            </a:endParaRPr>
          </a:p>
        </p:txBody>
      </p:sp>
      <p:sp>
        <p:nvSpPr>
          <p:cNvPr id="2039" name="Google Shape;2039;p80"/>
          <p:cNvSpPr txBox="1"/>
          <p:nvPr/>
        </p:nvSpPr>
        <p:spPr>
          <a:xfrm>
            <a:off x="1246374" y="4294283"/>
            <a:ext cx="3838574" cy="2181225"/>
          </a:xfrm>
          <a:prstGeom prst="rect">
            <a:avLst/>
          </a:prstGeom>
          <a:noFill/>
          <a:ln>
            <a:noFill/>
          </a:ln>
        </p:spPr>
        <p:txBody>
          <a:bodyPr spcFirstLastPara="1" wrap="square" lIns="0" tIns="0" rIns="0" bIns="0" anchor="t" anchorCtr="0">
            <a:noAutofit/>
          </a:bodyPr>
          <a:lstStyle/>
          <a:p>
            <a:pPr marL="254000" lvl="1" indent="-254000">
              <a:lnSpc>
                <a:spcPct val="90000"/>
              </a:lnSpc>
              <a:buClr>
                <a:srgbClr val="0064CB"/>
              </a:buClr>
              <a:buSzPts val="1500"/>
              <a:buFont typeface="Arial"/>
              <a:buChar char="►"/>
            </a:pPr>
            <a:r>
              <a:rPr lang="en-US" sz="2000"/>
              <a:t>Bit stored by 2 cross-coupled inverters</a:t>
            </a:r>
          </a:p>
          <a:p>
            <a:pPr marL="254000" lvl="1" indent="-254000">
              <a:lnSpc>
                <a:spcPct val="90000"/>
              </a:lnSpc>
              <a:buClr>
                <a:srgbClr val="0064CB"/>
              </a:buClr>
              <a:buSzPts val="1500"/>
              <a:buFont typeface="Arial"/>
              <a:buChar char="►"/>
            </a:pPr>
            <a:r>
              <a:rPr lang="en-US" sz="2000"/>
              <a:t>Bitlines driven by transistors</a:t>
            </a:r>
          </a:p>
          <a:p>
            <a:pPr marL="254000" lvl="5" indent="-254000">
              <a:lnSpc>
                <a:spcPct val="90000"/>
              </a:lnSpc>
              <a:buClr>
                <a:srgbClr val="0064CB"/>
              </a:buClr>
              <a:buSzPts val="1500"/>
              <a:buFont typeface="Arial"/>
              <a:buChar char="►"/>
            </a:pPr>
            <a:r>
              <a:rPr lang="en-US" sz="2000"/>
              <a:t>Fast (10x)</a:t>
            </a:r>
            <a:endParaRPr/>
          </a:p>
        </p:txBody>
      </p:sp>
      <p:sp>
        <p:nvSpPr>
          <p:cNvPr id="2041" name="Google Shape;2041;p80"/>
          <p:cNvSpPr txBox="1">
            <a:spLocks noGrp="1"/>
          </p:cNvSpPr>
          <p:nvPr>
            <p:ph type="sldNum" idx="12"/>
          </p:nvPr>
        </p:nvSpPr>
        <p:spPr>
          <a:xfrm>
            <a:off x="8763000" y="6629400"/>
            <a:ext cx="1905000" cy="228600"/>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8"/>
                                        </p:tgtEl>
                                        <p:attrNameLst>
                                          <p:attrName>style.visibility</p:attrName>
                                        </p:attrNameLst>
                                      </p:cBhvr>
                                      <p:to>
                                        <p:strVal val="visible"/>
                                      </p:to>
                                    </p:set>
                                    <p:animEffect transition="in" filter="wipe(down)">
                                      <p:cBhvr>
                                        <p:cTn id="7" dur="500"/>
                                        <p:tgtEl>
                                          <p:spTgt spid="2038"/>
                                        </p:tgtEl>
                                      </p:cBhvr>
                                    </p:animEffect>
                                  </p:childTnLst>
                                </p:cTn>
                              </p:par>
                              <p:par>
                                <p:cTn id="8" presetID="22" presetClass="entr" presetSubtype="4"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wipe(down)">
                                      <p:cBhvr>
                                        <p:cTn id="10" dur="500"/>
                                        <p:tgtEl>
                                          <p:spTgt spid="20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34">
                                            <p:txEl>
                                              <p:pRg st="0" end="0"/>
                                            </p:txEl>
                                          </p:spTgt>
                                        </p:tgtEl>
                                        <p:attrNameLst>
                                          <p:attrName>style.visibility</p:attrName>
                                        </p:attrNameLst>
                                      </p:cBhvr>
                                      <p:to>
                                        <p:strVal val="visible"/>
                                      </p:to>
                                    </p:set>
                                    <p:animEffect transition="in" filter="wipe(down)">
                                      <p:cBhvr>
                                        <p:cTn id="13" dur="500"/>
                                        <p:tgtEl>
                                          <p:spTgt spid="203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34">
                                            <p:txEl>
                                              <p:pRg st="1" end="1"/>
                                            </p:txEl>
                                          </p:spTgt>
                                        </p:tgtEl>
                                        <p:attrNameLst>
                                          <p:attrName>style.visibility</p:attrName>
                                        </p:attrNameLst>
                                      </p:cBhvr>
                                      <p:to>
                                        <p:strVal val="visible"/>
                                      </p:to>
                                    </p:set>
                                    <p:animEffect transition="in" filter="wipe(down)">
                                      <p:cBhvr>
                                        <p:cTn id="16" dur="500"/>
                                        <p:tgtEl>
                                          <p:spTgt spid="203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34">
                                            <p:txEl>
                                              <p:pRg st="2" end="2"/>
                                            </p:txEl>
                                          </p:spTgt>
                                        </p:tgtEl>
                                        <p:attrNameLst>
                                          <p:attrName>style.visibility</p:attrName>
                                        </p:attrNameLst>
                                      </p:cBhvr>
                                      <p:to>
                                        <p:strVal val="visible"/>
                                      </p:to>
                                    </p:set>
                                    <p:animEffect transition="in" filter="wipe(down)">
                                      <p:cBhvr>
                                        <p:cTn id="19" dur="500"/>
                                        <p:tgtEl>
                                          <p:spTgt spid="2034">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34">
                                            <p:txEl>
                                              <p:pRg st="3" end="3"/>
                                            </p:txEl>
                                          </p:spTgt>
                                        </p:tgtEl>
                                        <p:attrNameLst>
                                          <p:attrName>style.visibility</p:attrName>
                                        </p:attrNameLst>
                                      </p:cBhvr>
                                      <p:to>
                                        <p:strVal val="visible"/>
                                      </p:to>
                                    </p:set>
                                    <p:animEffect transition="in" filter="wipe(down)">
                                      <p:cBhvr>
                                        <p:cTn id="22" dur="500"/>
                                        <p:tgtEl>
                                          <p:spTgt spid="2034">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34">
                                            <p:txEl>
                                              <p:pRg st="4" end="4"/>
                                            </p:txEl>
                                          </p:spTgt>
                                        </p:tgtEl>
                                        <p:attrNameLst>
                                          <p:attrName>style.visibility</p:attrName>
                                        </p:attrNameLst>
                                      </p:cBhvr>
                                      <p:to>
                                        <p:strVal val="visible"/>
                                      </p:to>
                                    </p:set>
                                    <p:animEffect transition="in" filter="wipe(down)">
                                      <p:cBhvr>
                                        <p:cTn id="25" dur="500"/>
                                        <p:tgtEl>
                                          <p:spTgt spid="2034">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34">
                                            <p:txEl>
                                              <p:pRg st="5" end="5"/>
                                            </p:txEl>
                                          </p:spTgt>
                                        </p:tgtEl>
                                        <p:attrNameLst>
                                          <p:attrName>style.visibility</p:attrName>
                                        </p:attrNameLst>
                                      </p:cBhvr>
                                      <p:to>
                                        <p:strVal val="visible"/>
                                      </p:to>
                                    </p:set>
                                    <p:animEffect transition="in" filter="wipe(down)">
                                      <p:cBhvr>
                                        <p:cTn id="28" dur="500"/>
                                        <p:tgtEl>
                                          <p:spTgt spid="2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 grpId="0" build="p"/>
      <p:bldP spid="20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DRAM: Internal architecture</a:t>
            </a:r>
            <a:endParaRPr/>
          </a:p>
        </p:txBody>
      </p:sp>
      <p:sp>
        <p:nvSpPr>
          <p:cNvPr id="2074" name="Google Shape;2074;p83"/>
          <p:cNvSpPr txBox="1">
            <a:spLocks noGrp="1"/>
          </p:cNvSpPr>
          <p:nvPr>
            <p:ph type="body" idx="1"/>
          </p:nvPr>
        </p:nvSpPr>
        <p:spPr>
          <a:xfrm>
            <a:off x="6348015" y="3831537"/>
            <a:ext cx="5509320" cy="2665731"/>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000"/>
            </a:pPr>
            <a:r>
              <a:rPr lang="en-US" sz="2000"/>
              <a:t>Bit cells arranged as a </a:t>
            </a:r>
            <a:r>
              <a:rPr lang="en-US" sz="2000">
                <a:solidFill>
                  <a:schemeClr val="accent2"/>
                </a:solidFill>
              </a:rPr>
              <a:t>memory array</a:t>
            </a:r>
            <a:endParaRPr>
              <a:solidFill>
                <a:schemeClr val="accent2"/>
              </a:solidFill>
            </a:endParaRPr>
          </a:p>
          <a:p>
            <a:pPr marL="342900" indent="-342900">
              <a:spcBef>
                <a:spcPts val="400"/>
              </a:spcBef>
              <a:buSzPts val="2000"/>
            </a:pPr>
            <a:r>
              <a:rPr lang="en-US" sz="2000"/>
              <a:t>Multiple arrays are organized as different </a:t>
            </a:r>
            <a:r>
              <a:rPr lang="en-US" sz="2000">
                <a:solidFill>
                  <a:schemeClr val="accent2"/>
                </a:solidFill>
              </a:rPr>
              <a:t>banks</a:t>
            </a:r>
            <a:endParaRPr>
              <a:solidFill>
                <a:schemeClr val="accent2"/>
              </a:solidFill>
            </a:endParaRPr>
          </a:p>
          <a:p>
            <a:pPr marL="742950" lvl="1" indent="-285750">
              <a:spcBef>
                <a:spcPts val="360"/>
              </a:spcBef>
              <a:buSzPts val="1800"/>
            </a:pPr>
            <a:r>
              <a:rPr lang="en-US" sz="1800"/>
              <a:t>Typical number of banks are 4, 8 and 16</a:t>
            </a:r>
            <a:endParaRPr/>
          </a:p>
          <a:p>
            <a:pPr marL="342900" indent="-342900">
              <a:spcBef>
                <a:spcPts val="400"/>
              </a:spcBef>
              <a:buSzPts val="2000"/>
            </a:pPr>
            <a:r>
              <a:rPr lang="en-US" sz="2000"/>
              <a:t>Sense amplifiers raise the voltage level on the bitlines to read the data out</a:t>
            </a:r>
            <a:endParaRPr/>
          </a:p>
          <a:p>
            <a:pPr marL="0" indent="0">
              <a:buNone/>
            </a:pPr>
            <a:endParaRPr/>
          </a:p>
        </p:txBody>
      </p:sp>
      <p:sp>
        <p:nvSpPr>
          <p:cNvPr id="2250" name="Google Shape;2250;p8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26</a:t>
            </a:fld>
            <a:endParaRPr/>
          </a:p>
        </p:txBody>
      </p:sp>
      <p:pic>
        <p:nvPicPr>
          <p:cNvPr id="2075" name="Google Shape;2075;p83"/>
          <p:cNvPicPr preferRelativeResize="0"/>
          <p:nvPr/>
        </p:nvPicPr>
        <p:blipFill rotWithShape="1">
          <a:blip r:embed="rId3">
            <a:alphaModFix/>
          </a:blip>
          <a:srcRect/>
          <a:stretch/>
        </p:blipFill>
        <p:spPr>
          <a:xfrm>
            <a:off x="6257845" y="1257301"/>
            <a:ext cx="2434549" cy="1756953"/>
          </a:xfrm>
          <a:prstGeom prst="rect">
            <a:avLst/>
          </a:prstGeom>
          <a:noFill/>
          <a:ln>
            <a:noFill/>
          </a:ln>
        </p:spPr>
      </p:pic>
      <p:sp>
        <p:nvSpPr>
          <p:cNvPr id="2076" name="Google Shape;2076;p83"/>
          <p:cNvSpPr txBox="1"/>
          <p:nvPr/>
        </p:nvSpPr>
        <p:spPr>
          <a:xfrm>
            <a:off x="728543" y="6564667"/>
            <a:ext cx="2343150" cy="253916"/>
          </a:xfrm>
          <a:prstGeom prst="rect">
            <a:avLst/>
          </a:prstGeom>
          <a:noFill/>
          <a:ln>
            <a:noFill/>
          </a:ln>
        </p:spPr>
        <p:txBody>
          <a:bodyPr spcFirstLastPara="1" wrap="square" lIns="91425" tIns="45700" rIns="91425" bIns="45700" anchor="t" anchorCtr="0">
            <a:noAutofit/>
          </a:bodyPr>
          <a:lstStyle/>
          <a:p>
            <a:pPr>
              <a:buClr>
                <a:schemeClr val="dk1"/>
              </a:buClr>
              <a:buSzPts val="1000"/>
            </a:pPr>
            <a:r>
              <a:rPr lang="en-US" sz="1000" i="1">
                <a:solidFill>
                  <a:schemeClr val="dk1"/>
                </a:solidFill>
                <a:latin typeface="Times New Roman"/>
                <a:ea typeface="Times New Roman"/>
                <a:cs typeface="Times New Roman"/>
                <a:sym typeface="Times New Roman"/>
              </a:rPr>
              <a:t>Credits: J.Leverich, Stanford</a:t>
            </a:r>
            <a:endParaRPr sz="1000" i="1">
              <a:solidFill>
                <a:schemeClr val="dk1"/>
              </a:solidFill>
              <a:latin typeface="Times New Roman"/>
              <a:ea typeface="Times New Roman"/>
              <a:cs typeface="Times New Roman"/>
              <a:sym typeface="Times New Roman"/>
            </a:endParaRPr>
          </a:p>
        </p:txBody>
      </p:sp>
      <p:sp>
        <p:nvSpPr>
          <p:cNvPr id="2077" name="Google Shape;2077;p83"/>
          <p:cNvSpPr/>
          <p:nvPr/>
        </p:nvSpPr>
        <p:spPr>
          <a:xfrm>
            <a:off x="6320602" y="1112744"/>
            <a:ext cx="2321374" cy="2171939"/>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indent="101600">
              <a:lnSpc>
                <a:spcPct val="105000"/>
              </a:lnSpc>
              <a:buClr>
                <a:schemeClr val="dk1"/>
              </a:buClr>
              <a:buSzPts val="1600"/>
            </a:pPr>
            <a:endParaRPr sz="1600" b="1"/>
          </a:p>
        </p:txBody>
      </p:sp>
      <p:grpSp>
        <p:nvGrpSpPr>
          <p:cNvPr id="2078" name="Google Shape;2078;p83"/>
          <p:cNvGrpSpPr/>
          <p:nvPr/>
        </p:nvGrpSpPr>
        <p:grpSpPr>
          <a:xfrm>
            <a:off x="757492" y="1603414"/>
            <a:ext cx="5066430" cy="4339809"/>
            <a:chOff x="28949" y="1642830"/>
            <a:chExt cx="5066430" cy="4339809"/>
          </a:xfrm>
        </p:grpSpPr>
        <p:sp>
          <p:nvSpPr>
            <p:cNvPr id="2079" name="Google Shape;2079;p83"/>
            <p:cNvSpPr/>
            <p:nvPr/>
          </p:nvSpPr>
          <p:spPr>
            <a:xfrm>
              <a:off x="2418016" y="1687930"/>
              <a:ext cx="2677363" cy="2877720"/>
            </a:xfrm>
            <a:prstGeom prst="flowChartProcess">
              <a:avLst/>
            </a:prstGeom>
            <a:solidFill>
              <a:srgbClr val="C1FEE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grpSp>
          <p:nvGrpSpPr>
            <p:cNvPr id="2080" name="Google Shape;2080;p83"/>
            <p:cNvGrpSpPr/>
            <p:nvPr/>
          </p:nvGrpSpPr>
          <p:grpSpPr>
            <a:xfrm>
              <a:off x="3482629" y="1974669"/>
              <a:ext cx="1267341" cy="1184575"/>
              <a:chOff x="6444208" y="2780928"/>
              <a:chExt cx="864096" cy="792088"/>
            </a:xfrm>
          </p:grpSpPr>
          <p:sp>
            <p:nvSpPr>
              <p:cNvPr id="2081" name="Google Shape;2081;p83"/>
              <p:cNvSpPr/>
              <p:nvPr/>
            </p:nvSpPr>
            <p:spPr>
              <a:xfrm>
                <a:off x="6444208" y="2780928"/>
                <a:ext cx="864096" cy="792088"/>
              </a:xfrm>
              <a:prstGeom prst="flowChartProcess">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082" name="Google Shape;2082;p83"/>
              <p:cNvCxnSpPr/>
              <p:nvPr/>
            </p:nvCxnSpPr>
            <p:spPr>
              <a:xfrm>
                <a:off x="651621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3" name="Google Shape;2083;p83"/>
              <p:cNvCxnSpPr/>
              <p:nvPr/>
            </p:nvCxnSpPr>
            <p:spPr>
              <a:xfrm>
                <a:off x="6588224"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4" name="Google Shape;2084;p83"/>
              <p:cNvCxnSpPr/>
              <p:nvPr/>
            </p:nvCxnSpPr>
            <p:spPr>
              <a:xfrm>
                <a:off x="6660232"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5" name="Google Shape;2085;p83"/>
              <p:cNvCxnSpPr/>
              <p:nvPr/>
            </p:nvCxnSpPr>
            <p:spPr>
              <a:xfrm>
                <a:off x="6732240"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6" name="Google Shape;2086;p83"/>
              <p:cNvCxnSpPr/>
              <p:nvPr/>
            </p:nvCxnSpPr>
            <p:spPr>
              <a:xfrm>
                <a:off x="680424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7" name="Google Shape;2087;p83"/>
              <p:cNvCxnSpPr/>
              <p:nvPr/>
            </p:nvCxnSpPr>
            <p:spPr>
              <a:xfrm>
                <a:off x="687625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8" name="Google Shape;2088;p83"/>
              <p:cNvCxnSpPr/>
              <p:nvPr/>
            </p:nvCxnSpPr>
            <p:spPr>
              <a:xfrm>
                <a:off x="6948264"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89" name="Google Shape;2089;p83"/>
              <p:cNvCxnSpPr/>
              <p:nvPr/>
            </p:nvCxnSpPr>
            <p:spPr>
              <a:xfrm>
                <a:off x="7020272"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90" name="Google Shape;2090;p83"/>
              <p:cNvCxnSpPr/>
              <p:nvPr/>
            </p:nvCxnSpPr>
            <p:spPr>
              <a:xfrm>
                <a:off x="7092280"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91" name="Google Shape;2091;p83"/>
              <p:cNvCxnSpPr/>
              <p:nvPr/>
            </p:nvCxnSpPr>
            <p:spPr>
              <a:xfrm>
                <a:off x="716428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92" name="Google Shape;2092;p83"/>
              <p:cNvCxnSpPr/>
              <p:nvPr/>
            </p:nvCxnSpPr>
            <p:spPr>
              <a:xfrm>
                <a:off x="716428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93" name="Google Shape;2093;p83"/>
              <p:cNvCxnSpPr/>
              <p:nvPr/>
            </p:nvCxnSpPr>
            <p:spPr>
              <a:xfrm>
                <a:off x="723629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094" name="Google Shape;2094;p83"/>
              <p:cNvCxnSpPr/>
              <p:nvPr/>
            </p:nvCxnSpPr>
            <p:spPr>
              <a:xfrm>
                <a:off x="6444208" y="2852936"/>
                <a:ext cx="864096" cy="0"/>
              </a:xfrm>
              <a:prstGeom prst="straightConnector1">
                <a:avLst/>
              </a:prstGeom>
              <a:noFill/>
              <a:ln w="9525" cap="flat" cmpd="sng">
                <a:solidFill>
                  <a:schemeClr val="dk1"/>
                </a:solidFill>
                <a:prstDash val="solid"/>
                <a:round/>
                <a:headEnd type="none" w="sm" len="sm"/>
                <a:tailEnd type="none" w="sm" len="sm"/>
              </a:ln>
            </p:spPr>
          </p:cxnSp>
          <p:cxnSp>
            <p:nvCxnSpPr>
              <p:cNvPr id="2095" name="Google Shape;2095;p83"/>
              <p:cNvCxnSpPr/>
              <p:nvPr/>
            </p:nvCxnSpPr>
            <p:spPr>
              <a:xfrm>
                <a:off x="6444208" y="2924944"/>
                <a:ext cx="864096" cy="0"/>
              </a:xfrm>
              <a:prstGeom prst="straightConnector1">
                <a:avLst/>
              </a:prstGeom>
              <a:noFill/>
              <a:ln w="9525" cap="flat" cmpd="sng">
                <a:solidFill>
                  <a:schemeClr val="dk1"/>
                </a:solidFill>
                <a:prstDash val="solid"/>
                <a:round/>
                <a:headEnd type="none" w="sm" len="sm"/>
                <a:tailEnd type="none" w="sm" len="sm"/>
              </a:ln>
            </p:spPr>
          </p:cxnSp>
          <p:cxnSp>
            <p:nvCxnSpPr>
              <p:cNvPr id="2096" name="Google Shape;2096;p83"/>
              <p:cNvCxnSpPr/>
              <p:nvPr/>
            </p:nvCxnSpPr>
            <p:spPr>
              <a:xfrm>
                <a:off x="6444208" y="2996952"/>
                <a:ext cx="864096" cy="0"/>
              </a:xfrm>
              <a:prstGeom prst="straightConnector1">
                <a:avLst/>
              </a:prstGeom>
              <a:noFill/>
              <a:ln w="9525" cap="flat" cmpd="sng">
                <a:solidFill>
                  <a:schemeClr val="dk1"/>
                </a:solidFill>
                <a:prstDash val="solid"/>
                <a:round/>
                <a:headEnd type="none" w="sm" len="sm"/>
                <a:tailEnd type="none" w="sm" len="sm"/>
              </a:ln>
            </p:spPr>
          </p:cxnSp>
          <p:cxnSp>
            <p:nvCxnSpPr>
              <p:cNvPr id="2097" name="Google Shape;2097;p83"/>
              <p:cNvCxnSpPr/>
              <p:nvPr/>
            </p:nvCxnSpPr>
            <p:spPr>
              <a:xfrm>
                <a:off x="6444208" y="3068960"/>
                <a:ext cx="864096" cy="0"/>
              </a:xfrm>
              <a:prstGeom prst="straightConnector1">
                <a:avLst/>
              </a:prstGeom>
              <a:noFill/>
              <a:ln w="9525" cap="flat" cmpd="sng">
                <a:solidFill>
                  <a:schemeClr val="dk1"/>
                </a:solidFill>
                <a:prstDash val="solid"/>
                <a:round/>
                <a:headEnd type="none" w="sm" len="sm"/>
                <a:tailEnd type="none" w="sm" len="sm"/>
              </a:ln>
            </p:spPr>
          </p:cxnSp>
          <p:cxnSp>
            <p:nvCxnSpPr>
              <p:cNvPr id="2098" name="Google Shape;2098;p83"/>
              <p:cNvCxnSpPr/>
              <p:nvPr/>
            </p:nvCxnSpPr>
            <p:spPr>
              <a:xfrm>
                <a:off x="6444208" y="3140968"/>
                <a:ext cx="864096" cy="0"/>
              </a:xfrm>
              <a:prstGeom prst="straightConnector1">
                <a:avLst/>
              </a:prstGeom>
              <a:noFill/>
              <a:ln w="9525" cap="flat" cmpd="sng">
                <a:solidFill>
                  <a:schemeClr val="dk1"/>
                </a:solidFill>
                <a:prstDash val="solid"/>
                <a:round/>
                <a:headEnd type="none" w="sm" len="sm"/>
                <a:tailEnd type="none" w="sm" len="sm"/>
              </a:ln>
            </p:spPr>
          </p:cxnSp>
          <p:cxnSp>
            <p:nvCxnSpPr>
              <p:cNvPr id="2099" name="Google Shape;2099;p83"/>
              <p:cNvCxnSpPr/>
              <p:nvPr/>
            </p:nvCxnSpPr>
            <p:spPr>
              <a:xfrm>
                <a:off x="6444208" y="3212976"/>
                <a:ext cx="864096" cy="0"/>
              </a:xfrm>
              <a:prstGeom prst="straightConnector1">
                <a:avLst/>
              </a:prstGeom>
              <a:noFill/>
              <a:ln w="9525" cap="flat" cmpd="sng">
                <a:solidFill>
                  <a:schemeClr val="dk1"/>
                </a:solidFill>
                <a:prstDash val="solid"/>
                <a:round/>
                <a:headEnd type="none" w="sm" len="sm"/>
                <a:tailEnd type="none" w="sm" len="sm"/>
              </a:ln>
            </p:spPr>
          </p:cxnSp>
          <p:cxnSp>
            <p:nvCxnSpPr>
              <p:cNvPr id="2100" name="Google Shape;2100;p83"/>
              <p:cNvCxnSpPr/>
              <p:nvPr/>
            </p:nvCxnSpPr>
            <p:spPr>
              <a:xfrm>
                <a:off x="6444208" y="3284984"/>
                <a:ext cx="864096" cy="0"/>
              </a:xfrm>
              <a:prstGeom prst="straightConnector1">
                <a:avLst/>
              </a:prstGeom>
              <a:noFill/>
              <a:ln w="9525" cap="flat" cmpd="sng">
                <a:solidFill>
                  <a:schemeClr val="dk1"/>
                </a:solidFill>
                <a:prstDash val="solid"/>
                <a:round/>
                <a:headEnd type="none" w="sm" len="sm"/>
                <a:tailEnd type="none" w="sm" len="sm"/>
              </a:ln>
            </p:spPr>
          </p:cxnSp>
          <p:cxnSp>
            <p:nvCxnSpPr>
              <p:cNvPr id="2101" name="Google Shape;2101;p83"/>
              <p:cNvCxnSpPr/>
              <p:nvPr/>
            </p:nvCxnSpPr>
            <p:spPr>
              <a:xfrm>
                <a:off x="6444208" y="3356992"/>
                <a:ext cx="864096" cy="0"/>
              </a:xfrm>
              <a:prstGeom prst="straightConnector1">
                <a:avLst/>
              </a:prstGeom>
              <a:noFill/>
              <a:ln w="9525" cap="flat" cmpd="sng">
                <a:solidFill>
                  <a:schemeClr val="dk1"/>
                </a:solidFill>
                <a:prstDash val="solid"/>
                <a:round/>
                <a:headEnd type="none" w="sm" len="sm"/>
                <a:tailEnd type="none" w="sm" len="sm"/>
              </a:ln>
            </p:spPr>
          </p:cxnSp>
          <p:cxnSp>
            <p:nvCxnSpPr>
              <p:cNvPr id="2102" name="Google Shape;2102;p83"/>
              <p:cNvCxnSpPr/>
              <p:nvPr/>
            </p:nvCxnSpPr>
            <p:spPr>
              <a:xfrm>
                <a:off x="6444208" y="3429000"/>
                <a:ext cx="864096" cy="0"/>
              </a:xfrm>
              <a:prstGeom prst="straightConnector1">
                <a:avLst/>
              </a:prstGeom>
              <a:noFill/>
              <a:ln w="9525" cap="flat" cmpd="sng">
                <a:solidFill>
                  <a:schemeClr val="dk1"/>
                </a:solidFill>
                <a:prstDash val="solid"/>
                <a:round/>
                <a:headEnd type="none" w="sm" len="sm"/>
                <a:tailEnd type="none" w="sm" len="sm"/>
              </a:ln>
            </p:spPr>
          </p:cxnSp>
          <p:cxnSp>
            <p:nvCxnSpPr>
              <p:cNvPr id="2103" name="Google Shape;2103;p83"/>
              <p:cNvCxnSpPr/>
              <p:nvPr/>
            </p:nvCxnSpPr>
            <p:spPr>
              <a:xfrm>
                <a:off x="6444208" y="3501008"/>
                <a:ext cx="864096" cy="0"/>
              </a:xfrm>
              <a:prstGeom prst="straightConnector1">
                <a:avLst/>
              </a:prstGeom>
              <a:noFill/>
              <a:ln w="9525" cap="flat" cmpd="sng">
                <a:solidFill>
                  <a:schemeClr val="dk1"/>
                </a:solidFill>
                <a:prstDash val="solid"/>
                <a:round/>
                <a:headEnd type="none" w="sm" len="sm"/>
                <a:tailEnd type="none" w="sm" len="sm"/>
              </a:ln>
            </p:spPr>
          </p:cxnSp>
        </p:grpSp>
        <p:grpSp>
          <p:nvGrpSpPr>
            <p:cNvPr id="2104" name="Google Shape;2104;p83"/>
            <p:cNvGrpSpPr/>
            <p:nvPr/>
          </p:nvGrpSpPr>
          <p:grpSpPr>
            <a:xfrm>
              <a:off x="3482629" y="3342911"/>
              <a:ext cx="1267341" cy="107689"/>
              <a:chOff x="5652120" y="3861048"/>
              <a:chExt cx="864096" cy="72008"/>
            </a:xfrm>
          </p:grpSpPr>
          <p:sp>
            <p:nvSpPr>
              <p:cNvPr id="2105" name="Google Shape;2105;p83"/>
              <p:cNvSpPr/>
              <p:nvPr/>
            </p:nvSpPr>
            <p:spPr>
              <a:xfrm>
                <a:off x="5652120" y="3861048"/>
                <a:ext cx="864096" cy="72008"/>
              </a:xfrm>
              <a:prstGeom prst="rect">
                <a:avLst/>
              </a:prstGeom>
              <a:solidFill>
                <a:srgbClr val="8383E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106" name="Google Shape;2106;p83"/>
              <p:cNvCxnSpPr>
                <a:stCxn id="2105" idx="1"/>
                <a:endCxn id="2105" idx="1"/>
              </p:cNvCxnSpPr>
              <p:nvPr/>
            </p:nvCxnSpPr>
            <p:spPr>
              <a:xfrm>
                <a:off x="5652120" y="3897052"/>
                <a:ext cx="0" cy="0"/>
              </a:xfrm>
              <a:prstGeom prst="straightConnector1">
                <a:avLst/>
              </a:prstGeom>
              <a:noFill/>
              <a:ln w="9525" cap="flat" cmpd="sng">
                <a:solidFill>
                  <a:srgbClr val="00CB97"/>
                </a:solidFill>
                <a:prstDash val="solid"/>
                <a:round/>
                <a:headEnd type="none" w="sm" len="sm"/>
                <a:tailEnd type="none" w="sm" len="sm"/>
              </a:ln>
            </p:spPr>
          </p:cxnSp>
          <p:cxnSp>
            <p:nvCxnSpPr>
              <p:cNvPr id="2107" name="Google Shape;2107;p83"/>
              <p:cNvCxnSpPr/>
              <p:nvPr/>
            </p:nvCxnSpPr>
            <p:spPr>
              <a:xfrm>
                <a:off x="5724128"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08" name="Google Shape;2108;p83"/>
              <p:cNvCxnSpPr/>
              <p:nvPr/>
            </p:nvCxnSpPr>
            <p:spPr>
              <a:xfrm>
                <a:off x="5796136"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09" name="Google Shape;2109;p83"/>
              <p:cNvCxnSpPr/>
              <p:nvPr/>
            </p:nvCxnSpPr>
            <p:spPr>
              <a:xfrm>
                <a:off x="5868144"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0" name="Google Shape;2110;p83"/>
              <p:cNvCxnSpPr/>
              <p:nvPr/>
            </p:nvCxnSpPr>
            <p:spPr>
              <a:xfrm>
                <a:off x="5940152"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1" name="Google Shape;2111;p83"/>
              <p:cNvCxnSpPr/>
              <p:nvPr/>
            </p:nvCxnSpPr>
            <p:spPr>
              <a:xfrm>
                <a:off x="6012160"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2" name="Google Shape;2112;p83"/>
              <p:cNvCxnSpPr/>
              <p:nvPr/>
            </p:nvCxnSpPr>
            <p:spPr>
              <a:xfrm>
                <a:off x="6084168"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3" name="Google Shape;2113;p83"/>
              <p:cNvCxnSpPr/>
              <p:nvPr/>
            </p:nvCxnSpPr>
            <p:spPr>
              <a:xfrm>
                <a:off x="6156176"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4" name="Google Shape;2114;p83"/>
              <p:cNvCxnSpPr/>
              <p:nvPr/>
            </p:nvCxnSpPr>
            <p:spPr>
              <a:xfrm>
                <a:off x="6228184"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5" name="Google Shape;2115;p83"/>
              <p:cNvCxnSpPr/>
              <p:nvPr/>
            </p:nvCxnSpPr>
            <p:spPr>
              <a:xfrm>
                <a:off x="6300192"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6" name="Google Shape;2116;p83"/>
              <p:cNvCxnSpPr/>
              <p:nvPr/>
            </p:nvCxnSpPr>
            <p:spPr>
              <a:xfrm>
                <a:off x="6372200"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17" name="Google Shape;2117;p83"/>
              <p:cNvCxnSpPr/>
              <p:nvPr/>
            </p:nvCxnSpPr>
            <p:spPr>
              <a:xfrm>
                <a:off x="6444208" y="3861048"/>
                <a:ext cx="0" cy="72008"/>
              </a:xfrm>
              <a:prstGeom prst="straightConnector1">
                <a:avLst/>
              </a:prstGeom>
              <a:noFill/>
              <a:ln w="9525" cap="flat" cmpd="sng">
                <a:solidFill>
                  <a:schemeClr val="dk1"/>
                </a:solidFill>
                <a:prstDash val="solid"/>
                <a:round/>
                <a:headEnd type="none" w="sm" len="sm"/>
                <a:tailEnd type="none" w="sm" len="sm"/>
              </a:ln>
            </p:spPr>
          </p:cxnSp>
        </p:grpSp>
        <p:sp>
          <p:nvSpPr>
            <p:cNvPr id="2118" name="Google Shape;2118;p83"/>
            <p:cNvSpPr txBox="1"/>
            <p:nvPr/>
          </p:nvSpPr>
          <p:spPr>
            <a:xfrm>
              <a:off x="3450878" y="1642830"/>
              <a:ext cx="844894" cy="276999"/>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200" b="1">
                  <a:solidFill>
                    <a:schemeClr val="dk1"/>
                  </a:solidFill>
                  <a:latin typeface="Times New Roman"/>
                  <a:ea typeface="Times New Roman"/>
                  <a:cs typeface="Times New Roman"/>
                  <a:sym typeface="Times New Roman"/>
                </a:rPr>
                <a:t>Bank 4</a:t>
              </a:r>
              <a:endParaRPr sz="1200" b="1">
                <a:solidFill>
                  <a:schemeClr val="dk1"/>
                </a:solidFill>
                <a:latin typeface="Times New Roman"/>
                <a:ea typeface="Times New Roman"/>
                <a:cs typeface="Times New Roman"/>
                <a:sym typeface="Times New Roman"/>
              </a:endParaRPr>
            </a:p>
          </p:txBody>
        </p:sp>
        <p:sp>
          <p:nvSpPr>
            <p:cNvPr id="2119" name="Google Shape;2119;p83"/>
            <p:cNvSpPr txBox="1"/>
            <p:nvPr/>
          </p:nvSpPr>
          <p:spPr>
            <a:xfrm>
              <a:off x="3594400" y="3101417"/>
              <a:ext cx="1155569" cy="261610"/>
            </a:xfrm>
            <a:prstGeom prst="rect">
              <a:avLst/>
            </a:prstGeom>
            <a:noFill/>
            <a:ln>
              <a:noFill/>
            </a:ln>
          </p:spPr>
          <p:txBody>
            <a:bodyPr spcFirstLastPara="1" wrap="square" lIns="91425" tIns="45700" rIns="91425" bIns="45700" anchor="t" anchorCtr="0">
              <a:noAutofit/>
            </a:bodyPr>
            <a:lstStyle/>
            <a:p>
              <a:r>
                <a:rPr lang="en-US" sz="1100">
                  <a:solidFill>
                    <a:schemeClr val="dk1"/>
                  </a:solidFill>
                  <a:latin typeface="Times New Roman"/>
                  <a:ea typeface="Times New Roman"/>
                  <a:cs typeface="Times New Roman"/>
                  <a:sym typeface="Times New Roman"/>
                </a:rPr>
                <a:t>Row Buffer</a:t>
              </a:r>
              <a:endParaRPr sz="1100">
                <a:solidFill>
                  <a:schemeClr val="dk1"/>
                </a:solidFill>
                <a:latin typeface="Times New Roman"/>
                <a:ea typeface="Times New Roman"/>
                <a:cs typeface="Times New Roman"/>
                <a:sym typeface="Times New Roman"/>
              </a:endParaRPr>
            </a:p>
          </p:txBody>
        </p:sp>
        <p:sp>
          <p:nvSpPr>
            <p:cNvPr id="2120" name="Google Shape;2120;p83"/>
            <p:cNvSpPr/>
            <p:nvPr/>
          </p:nvSpPr>
          <p:spPr>
            <a:xfrm>
              <a:off x="2202385" y="1903954"/>
              <a:ext cx="2681772" cy="2896646"/>
            </a:xfrm>
            <a:prstGeom prst="flowChartProcess">
              <a:avLst/>
            </a:prstGeom>
            <a:solidFill>
              <a:srgbClr val="C1FEE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b="1">
                <a:solidFill>
                  <a:schemeClr val="lt1"/>
                </a:solidFill>
                <a:latin typeface="Times New Roman"/>
                <a:ea typeface="Times New Roman"/>
                <a:cs typeface="Times New Roman"/>
                <a:sym typeface="Times New Roman"/>
              </a:endParaRPr>
            </a:p>
          </p:txBody>
        </p:sp>
        <p:grpSp>
          <p:nvGrpSpPr>
            <p:cNvPr id="2121" name="Google Shape;2121;p83"/>
            <p:cNvGrpSpPr/>
            <p:nvPr/>
          </p:nvGrpSpPr>
          <p:grpSpPr>
            <a:xfrm>
              <a:off x="3271405" y="2190046"/>
              <a:ext cx="1267341" cy="1184575"/>
              <a:chOff x="6444208" y="2780928"/>
              <a:chExt cx="864096" cy="792088"/>
            </a:xfrm>
          </p:grpSpPr>
          <p:sp>
            <p:nvSpPr>
              <p:cNvPr id="2122" name="Google Shape;2122;p83"/>
              <p:cNvSpPr/>
              <p:nvPr/>
            </p:nvSpPr>
            <p:spPr>
              <a:xfrm>
                <a:off x="6444208" y="2780928"/>
                <a:ext cx="864096" cy="792088"/>
              </a:xfrm>
              <a:prstGeom prst="flowChartProcess">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123" name="Google Shape;2123;p83"/>
              <p:cNvCxnSpPr/>
              <p:nvPr/>
            </p:nvCxnSpPr>
            <p:spPr>
              <a:xfrm>
                <a:off x="651621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24" name="Google Shape;2124;p83"/>
              <p:cNvCxnSpPr/>
              <p:nvPr/>
            </p:nvCxnSpPr>
            <p:spPr>
              <a:xfrm>
                <a:off x="6588224"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25" name="Google Shape;2125;p83"/>
              <p:cNvCxnSpPr/>
              <p:nvPr/>
            </p:nvCxnSpPr>
            <p:spPr>
              <a:xfrm>
                <a:off x="6660232"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26" name="Google Shape;2126;p83"/>
              <p:cNvCxnSpPr/>
              <p:nvPr/>
            </p:nvCxnSpPr>
            <p:spPr>
              <a:xfrm>
                <a:off x="6732240"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27" name="Google Shape;2127;p83"/>
              <p:cNvCxnSpPr/>
              <p:nvPr/>
            </p:nvCxnSpPr>
            <p:spPr>
              <a:xfrm>
                <a:off x="680424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28" name="Google Shape;2128;p83"/>
              <p:cNvCxnSpPr/>
              <p:nvPr/>
            </p:nvCxnSpPr>
            <p:spPr>
              <a:xfrm>
                <a:off x="687625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29" name="Google Shape;2129;p83"/>
              <p:cNvCxnSpPr/>
              <p:nvPr/>
            </p:nvCxnSpPr>
            <p:spPr>
              <a:xfrm>
                <a:off x="6948264"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30" name="Google Shape;2130;p83"/>
              <p:cNvCxnSpPr/>
              <p:nvPr/>
            </p:nvCxnSpPr>
            <p:spPr>
              <a:xfrm>
                <a:off x="7020272"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31" name="Google Shape;2131;p83"/>
              <p:cNvCxnSpPr/>
              <p:nvPr/>
            </p:nvCxnSpPr>
            <p:spPr>
              <a:xfrm>
                <a:off x="7092280"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32" name="Google Shape;2132;p83"/>
              <p:cNvCxnSpPr/>
              <p:nvPr/>
            </p:nvCxnSpPr>
            <p:spPr>
              <a:xfrm>
                <a:off x="716428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33" name="Google Shape;2133;p83"/>
              <p:cNvCxnSpPr/>
              <p:nvPr/>
            </p:nvCxnSpPr>
            <p:spPr>
              <a:xfrm>
                <a:off x="716428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34" name="Google Shape;2134;p83"/>
              <p:cNvCxnSpPr/>
              <p:nvPr/>
            </p:nvCxnSpPr>
            <p:spPr>
              <a:xfrm>
                <a:off x="723629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35" name="Google Shape;2135;p83"/>
              <p:cNvCxnSpPr/>
              <p:nvPr/>
            </p:nvCxnSpPr>
            <p:spPr>
              <a:xfrm>
                <a:off x="6444208" y="2852936"/>
                <a:ext cx="864096" cy="0"/>
              </a:xfrm>
              <a:prstGeom prst="straightConnector1">
                <a:avLst/>
              </a:prstGeom>
              <a:noFill/>
              <a:ln w="9525" cap="flat" cmpd="sng">
                <a:solidFill>
                  <a:schemeClr val="dk1"/>
                </a:solidFill>
                <a:prstDash val="solid"/>
                <a:round/>
                <a:headEnd type="none" w="sm" len="sm"/>
                <a:tailEnd type="none" w="sm" len="sm"/>
              </a:ln>
            </p:spPr>
          </p:cxnSp>
          <p:cxnSp>
            <p:nvCxnSpPr>
              <p:cNvPr id="2136" name="Google Shape;2136;p83"/>
              <p:cNvCxnSpPr/>
              <p:nvPr/>
            </p:nvCxnSpPr>
            <p:spPr>
              <a:xfrm>
                <a:off x="6444208" y="2924944"/>
                <a:ext cx="864096" cy="0"/>
              </a:xfrm>
              <a:prstGeom prst="straightConnector1">
                <a:avLst/>
              </a:prstGeom>
              <a:noFill/>
              <a:ln w="9525" cap="flat" cmpd="sng">
                <a:solidFill>
                  <a:schemeClr val="dk1"/>
                </a:solidFill>
                <a:prstDash val="solid"/>
                <a:round/>
                <a:headEnd type="none" w="sm" len="sm"/>
                <a:tailEnd type="none" w="sm" len="sm"/>
              </a:ln>
            </p:spPr>
          </p:cxnSp>
          <p:cxnSp>
            <p:nvCxnSpPr>
              <p:cNvPr id="2137" name="Google Shape;2137;p83"/>
              <p:cNvCxnSpPr/>
              <p:nvPr/>
            </p:nvCxnSpPr>
            <p:spPr>
              <a:xfrm>
                <a:off x="6444208" y="2996952"/>
                <a:ext cx="864096" cy="0"/>
              </a:xfrm>
              <a:prstGeom prst="straightConnector1">
                <a:avLst/>
              </a:prstGeom>
              <a:noFill/>
              <a:ln w="9525" cap="flat" cmpd="sng">
                <a:solidFill>
                  <a:schemeClr val="dk1"/>
                </a:solidFill>
                <a:prstDash val="solid"/>
                <a:round/>
                <a:headEnd type="none" w="sm" len="sm"/>
                <a:tailEnd type="none" w="sm" len="sm"/>
              </a:ln>
            </p:spPr>
          </p:cxnSp>
          <p:cxnSp>
            <p:nvCxnSpPr>
              <p:cNvPr id="2138" name="Google Shape;2138;p83"/>
              <p:cNvCxnSpPr/>
              <p:nvPr/>
            </p:nvCxnSpPr>
            <p:spPr>
              <a:xfrm>
                <a:off x="6444208" y="3068960"/>
                <a:ext cx="864096" cy="0"/>
              </a:xfrm>
              <a:prstGeom prst="straightConnector1">
                <a:avLst/>
              </a:prstGeom>
              <a:noFill/>
              <a:ln w="9525" cap="flat" cmpd="sng">
                <a:solidFill>
                  <a:schemeClr val="dk1"/>
                </a:solidFill>
                <a:prstDash val="solid"/>
                <a:round/>
                <a:headEnd type="none" w="sm" len="sm"/>
                <a:tailEnd type="none" w="sm" len="sm"/>
              </a:ln>
            </p:spPr>
          </p:cxnSp>
          <p:cxnSp>
            <p:nvCxnSpPr>
              <p:cNvPr id="2139" name="Google Shape;2139;p83"/>
              <p:cNvCxnSpPr/>
              <p:nvPr/>
            </p:nvCxnSpPr>
            <p:spPr>
              <a:xfrm>
                <a:off x="6444208" y="3140968"/>
                <a:ext cx="864096" cy="0"/>
              </a:xfrm>
              <a:prstGeom prst="straightConnector1">
                <a:avLst/>
              </a:prstGeom>
              <a:noFill/>
              <a:ln w="9525" cap="flat" cmpd="sng">
                <a:solidFill>
                  <a:schemeClr val="dk1"/>
                </a:solidFill>
                <a:prstDash val="solid"/>
                <a:round/>
                <a:headEnd type="none" w="sm" len="sm"/>
                <a:tailEnd type="none" w="sm" len="sm"/>
              </a:ln>
            </p:spPr>
          </p:cxnSp>
          <p:cxnSp>
            <p:nvCxnSpPr>
              <p:cNvPr id="2140" name="Google Shape;2140;p83"/>
              <p:cNvCxnSpPr/>
              <p:nvPr/>
            </p:nvCxnSpPr>
            <p:spPr>
              <a:xfrm>
                <a:off x="6444208" y="3212976"/>
                <a:ext cx="864096" cy="0"/>
              </a:xfrm>
              <a:prstGeom prst="straightConnector1">
                <a:avLst/>
              </a:prstGeom>
              <a:noFill/>
              <a:ln w="9525" cap="flat" cmpd="sng">
                <a:solidFill>
                  <a:schemeClr val="dk1"/>
                </a:solidFill>
                <a:prstDash val="solid"/>
                <a:round/>
                <a:headEnd type="none" w="sm" len="sm"/>
                <a:tailEnd type="none" w="sm" len="sm"/>
              </a:ln>
            </p:spPr>
          </p:cxnSp>
          <p:cxnSp>
            <p:nvCxnSpPr>
              <p:cNvPr id="2141" name="Google Shape;2141;p83"/>
              <p:cNvCxnSpPr/>
              <p:nvPr/>
            </p:nvCxnSpPr>
            <p:spPr>
              <a:xfrm>
                <a:off x="6444208" y="3284984"/>
                <a:ext cx="864096" cy="0"/>
              </a:xfrm>
              <a:prstGeom prst="straightConnector1">
                <a:avLst/>
              </a:prstGeom>
              <a:noFill/>
              <a:ln w="9525" cap="flat" cmpd="sng">
                <a:solidFill>
                  <a:schemeClr val="dk1"/>
                </a:solidFill>
                <a:prstDash val="solid"/>
                <a:round/>
                <a:headEnd type="none" w="sm" len="sm"/>
                <a:tailEnd type="none" w="sm" len="sm"/>
              </a:ln>
            </p:spPr>
          </p:cxnSp>
          <p:cxnSp>
            <p:nvCxnSpPr>
              <p:cNvPr id="2142" name="Google Shape;2142;p83"/>
              <p:cNvCxnSpPr/>
              <p:nvPr/>
            </p:nvCxnSpPr>
            <p:spPr>
              <a:xfrm>
                <a:off x="6444208" y="3356992"/>
                <a:ext cx="864096" cy="0"/>
              </a:xfrm>
              <a:prstGeom prst="straightConnector1">
                <a:avLst/>
              </a:prstGeom>
              <a:noFill/>
              <a:ln w="9525" cap="flat" cmpd="sng">
                <a:solidFill>
                  <a:schemeClr val="dk1"/>
                </a:solidFill>
                <a:prstDash val="solid"/>
                <a:round/>
                <a:headEnd type="none" w="sm" len="sm"/>
                <a:tailEnd type="none" w="sm" len="sm"/>
              </a:ln>
            </p:spPr>
          </p:cxnSp>
          <p:cxnSp>
            <p:nvCxnSpPr>
              <p:cNvPr id="2143" name="Google Shape;2143;p83"/>
              <p:cNvCxnSpPr/>
              <p:nvPr/>
            </p:nvCxnSpPr>
            <p:spPr>
              <a:xfrm>
                <a:off x="6444208" y="3429000"/>
                <a:ext cx="864096" cy="0"/>
              </a:xfrm>
              <a:prstGeom prst="straightConnector1">
                <a:avLst/>
              </a:prstGeom>
              <a:noFill/>
              <a:ln w="9525" cap="flat" cmpd="sng">
                <a:solidFill>
                  <a:schemeClr val="dk1"/>
                </a:solidFill>
                <a:prstDash val="solid"/>
                <a:round/>
                <a:headEnd type="none" w="sm" len="sm"/>
                <a:tailEnd type="none" w="sm" len="sm"/>
              </a:ln>
            </p:spPr>
          </p:cxnSp>
          <p:cxnSp>
            <p:nvCxnSpPr>
              <p:cNvPr id="2144" name="Google Shape;2144;p83"/>
              <p:cNvCxnSpPr/>
              <p:nvPr/>
            </p:nvCxnSpPr>
            <p:spPr>
              <a:xfrm>
                <a:off x="6444208" y="3501008"/>
                <a:ext cx="864096" cy="0"/>
              </a:xfrm>
              <a:prstGeom prst="straightConnector1">
                <a:avLst/>
              </a:prstGeom>
              <a:noFill/>
              <a:ln w="9525" cap="flat" cmpd="sng">
                <a:solidFill>
                  <a:schemeClr val="dk1"/>
                </a:solidFill>
                <a:prstDash val="solid"/>
                <a:round/>
                <a:headEnd type="none" w="sm" len="sm"/>
                <a:tailEnd type="none" w="sm" len="sm"/>
              </a:ln>
            </p:spPr>
          </p:cxnSp>
        </p:grpSp>
        <p:grpSp>
          <p:nvGrpSpPr>
            <p:cNvPr id="2145" name="Google Shape;2145;p83"/>
            <p:cNvGrpSpPr/>
            <p:nvPr/>
          </p:nvGrpSpPr>
          <p:grpSpPr>
            <a:xfrm>
              <a:off x="3271405" y="3558288"/>
              <a:ext cx="1267341" cy="107689"/>
              <a:chOff x="5652120" y="3861048"/>
              <a:chExt cx="864096" cy="72008"/>
            </a:xfrm>
          </p:grpSpPr>
          <p:sp>
            <p:nvSpPr>
              <p:cNvPr id="2146" name="Google Shape;2146;p83"/>
              <p:cNvSpPr/>
              <p:nvPr/>
            </p:nvSpPr>
            <p:spPr>
              <a:xfrm>
                <a:off x="5652120" y="3861048"/>
                <a:ext cx="864096" cy="72008"/>
              </a:xfrm>
              <a:prstGeom prst="rect">
                <a:avLst/>
              </a:prstGeom>
              <a:solidFill>
                <a:srgbClr val="8383E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147" name="Google Shape;2147;p83"/>
              <p:cNvCxnSpPr>
                <a:stCxn id="2146" idx="1"/>
                <a:endCxn id="2146" idx="1"/>
              </p:cNvCxnSpPr>
              <p:nvPr/>
            </p:nvCxnSpPr>
            <p:spPr>
              <a:xfrm>
                <a:off x="5652120" y="3897052"/>
                <a:ext cx="0" cy="0"/>
              </a:xfrm>
              <a:prstGeom prst="straightConnector1">
                <a:avLst/>
              </a:prstGeom>
              <a:noFill/>
              <a:ln w="9525" cap="flat" cmpd="sng">
                <a:solidFill>
                  <a:srgbClr val="00CB97"/>
                </a:solidFill>
                <a:prstDash val="solid"/>
                <a:round/>
                <a:headEnd type="none" w="sm" len="sm"/>
                <a:tailEnd type="none" w="sm" len="sm"/>
              </a:ln>
            </p:spPr>
          </p:cxnSp>
          <p:cxnSp>
            <p:nvCxnSpPr>
              <p:cNvPr id="2148" name="Google Shape;2148;p83"/>
              <p:cNvCxnSpPr/>
              <p:nvPr/>
            </p:nvCxnSpPr>
            <p:spPr>
              <a:xfrm>
                <a:off x="5724128"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49" name="Google Shape;2149;p83"/>
              <p:cNvCxnSpPr/>
              <p:nvPr/>
            </p:nvCxnSpPr>
            <p:spPr>
              <a:xfrm>
                <a:off x="5796136"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0" name="Google Shape;2150;p83"/>
              <p:cNvCxnSpPr/>
              <p:nvPr/>
            </p:nvCxnSpPr>
            <p:spPr>
              <a:xfrm>
                <a:off x="5868144"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1" name="Google Shape;2151;p83"/>
              <p:cNvCxnSpPr/>
              <p:nvPr/>
            </p:nvCxnSpPr>
            <p:spPr>
              <a:xfrm>
                <a:off x="5940152"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2" name="Google Shape;2152;p83"/>
              <p:cNvCxnSpPr/>
              <p:nvPr/>
            </p:nvCxnSpPr>
            <p:spPr>
              <a:xfrm>
                <a:off x="6012160"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3" name="Google Shape;2153;p83"/>
              <p:cNvCxnSpPr/>
              <p:nvPr/>
            </p:nvCxnSpPr>
            <p:spPr>
              <a:xfrm>
                <a:off x="6084168"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4" name="Google Shape;2154;p83"/>
              <p:cNvCxnSpPr/>
              <p:nvPr/>
            </p:nvCxnSpPr>
            <p:spPr>
              <a:xfrm>
                <a:off x="6156176"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5" name="Google Shape;2155;p83"/>
              <p:cNvCxnSpPr/>
              <p:nvPr/>
            </p:nvCxnSpPr>
            <p:spPr>
              <a:xfrm>
                <a:off x="6228184"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6" name="Google Shape;2156;p83"/>
              <p:cNvCxnSpPr/>
              <p:nvPr/>
            </p:nvCxnSpPr>
            <p:spPr>
              <a:xfrm>
                <a:off x="6300192"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7" name="Google Shape;2157;p83"/>
              <p:cNvCxnSpPr/>
              <p:nvPr/>
            </p:nvCxnSpPr>
            <p:spPr>
              <a:xfrm>
                <a:off x="6372200"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58" name="Google Shape;2158;p83"/>
              <p:cNvCxnSpPr/>
              <p:nvPr/>
            </p:nvCxnSpPr>
            <p:spPr>
              <a:xfrm>
                <a:off x="6444208" y="3861048"/>
                <a:ext cx="0" cy="72008"/>
              </a:xfrm>
              <a:prstGeom prst="straightConnector1">
                <a:avLst/>
              </a:prstGeom>
              <a:noFill/>
              <a:ln w="9525" cap="flat" cmpd="sng">
                <a:solidFill>
                  <a:schemeClr val="dk1"/>
                </a:solidFill>
                <a:prstDash val="solid"/>
                <a:round/>
                <a:headEnd type="none" w="sm" len="sm"/>
                <a:tailEnd type="none" w="sm" len="sm"/>
              </a:ln>
            </p:spPr>
          </p:cxnSp>
        </p:grpSp>
        <p:sp>
          <p:nvSpPr>
            <p:cNvPr id="2159" name="Google Shape;2159;p83"/>
            <p:cNvSpPr txBox="1"/>
            <p:nvPr/>
          </p:nvSpPr>
          <p:spPr>
            <a:xfrm>
              <a:off x="3217430" y="1851458"/>
              <a:ext cx="844894" cy="276999"/>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200" b="1">
                  <a:solidFill>
                    <a:schemeClr val="dk1"/>
                  </a:solidFill>
                  <a:latin typeface="Times New Roman"/>
                  <a:ea typeface="Times New Roman"/>
                  <a:cs typeface="Times New Roman"/>
                  <a:sym typeface="Times New Roman"/>
                </a:rPr>
                <a:t>Bank 3</a:t>
              </a:r>
              <a:endParaRPr sz="1200" b="1">
                <a:solidFill>
                  <a:schemeClr val="dk1"/>
                </a:solidFill>
                <a:latin typeface="Times New Roman"/>
                <a:ea typeface="Times New Roman"/>
                <a:cs typeface="Times New Roman"/>
                <a:sym typeface="Times New Roman"/>
              </a:endParaRPr>
            </a:p>
          </p:txBody>
        </p:sp>
        <p:sp>
          <p:nvSpPr>
            <p:cNvPr id="2160" name="Google Shape;2160;p83"/>
            <p:cNvSpPr txBox="1"/>
            <p:nvPr/>
          </p:nvSpPr>
          <p:spPr>
            <a:xfrm>
              <a:off x="3383177" y="3316794"/>
              <a:ext cx="1155569" cy="261610"/>
            </a:xfrm>
            <a:prstGeom prst="rect">
              <a:avLst/>
            </a:prstGeom>
            <a:noFill/>
            <a:ln>
              <a:noFill/>
            </a:ln>
          </p:spPr>
          <p:txBody>
            <a:bodyPr spcFirstLastPara="1" wrap="square" lIns="91425" tIns="45700" rIns="91425" bIns="45700" anchor="t" anchorCtr="0">
              <a:noAutofit/>
            </a:bodyPr>
            <a:lstStyle/>
            <a:p>
              <a:r>
                <a:rPr lang="en-US" sz="1100">
                  <a:solidFill>
                    <a:schemeClr val="dk1"/>
                  </a:solidFill>
                  <a:latin typeface="Times New Roman"/>
                  <a:ea typeface="Times New Roman"/>
                  <a:cs typeface="Times New Roman"/>
                  <a:sym typeface="Times New Roman"/>
                </a:rPr>
                <a:t>Row Buffer</a:t>
              </a:r>
              <a:endParaRPr sz="1100">
                <a:solidFill>
                  <a:schemeClr val="dk1"/>
                </a:solidFill>
                <a:latin typeface="Times New Roman"/>
                <a:ea typeface="Times New Roman"/>
                <a:cs typeface="Times New Roman"/>
                <a:sym typeface="Times New Roman"/>
              </a:endParaRPr>
            </a:p>
          </p:txBody>
        </p:sp>
        <p:sp>
          <p:nvSpPr>
            <p:cNvPr id="2161" name="Google Shape;2161;p83"/>
            <p:cNvSpPr/>
            <p:nvPr/>
          </p:nvSpPr>
          <p:spPr>
            <a:xfrm>
              <a:off x="1986754" y="2119978"/>
              <a:ext cx="2676654" cy="2872446"/>
            </a:xfrm>
            <a:prstGeom prst="flowChartProcess">
              <a:avLst/>
            </a:prstGeom>
            <a:solidFill>
              <a:srgbClr val="C1FEE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b="1">
                <a:solidFill>
                  <a:schemeClr val="lt1"/>
                </a:solidFill>
                <a:latin typeface="Times New Roman"/>
                <a:ea typeface="Times New Roman"/>
                <a:cs typeface="Times New Roman"/>
                <a:sym typeface="Times New Roman"/>
              </a:endParaRPr>
            </a:p>
          </p:txBody>
        </p:sp>
        <p:grpSp>
          <p:nvGrpSpPr>
            <p:cNvPr id="2162" name="Google Shape;2162;p83"/>
            <p:cNvGrpSpPr/>
            <p:nvPr/>
          </p:nvGrpSpPr>
          <p:grpSpPr>
            <a:xfrm>
              <a:off x="3060182" y="2405423"/>
              <a:ext cx="1267341" cy="1184575"/>
              <a:chOff x="6444208" y="2780928"/>
              <a:chExt cx="864096" cy="792088"/>
            </a:xfrm>
          </p:grpSpPr>
          <p:sp>
            <p:nvSpPr>
              <p:cNvPr id="2163" name="Google Shape;2163;p83"/>
              <p:cNvSpPr/>
              <p:nvPr/>
            </p:nvSpPr>
            <p:spPr>
              <a:xfrm>
                <a:off x="6444208" y="2780928"/>
                <a:ext cx="864096" cy="792088"/>
              </a:xfrm>
              <a:prstGeom prst="flowChartProcess">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164" name="Google Shape;2164;p83"/>
              <p:cNvCxnSpPr/>
              <p:nvPr/>
            </p:nvCxnSpPr>
            <p:spPr>
              <a:xfrm>
                <a:off x="651621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65" name="Google Shape;2165;p83"/>
              <p:cNvCxnSpPr/>
              <p:nvPr/>
            </p:nvCxnSpPr>
            <p:spPr>
              <a:xfrm>
                <a:off x="6588224"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66" name="Google Shape;2166;p83"/>
              <p:cNvCxnSpPr/>
              <p:nvPr/>
            </p:nvCxnSpPr>
            <p:spPr>
              <a:xfrm>
                <a:off x="6660232"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67" name="Google Shape;2167;p83"/>
              <p:cNvCxnSpPr/>
              <p:nvPr/>
            </p:nvCxnSpPr>
            <p:spPr>
              <a:xfrm>
                <a:off x="6732240"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68" name="Google Shape;2168;p83"/>
              <p:cNvCxnSpPr/>
              <p:nvPr/>
            </p:nvCxnSpPr>
            <p:spPr>
              <a:xfrm>
                <a:off x="680424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69" name="Google Shape;2169;p83"/>
              <p:cNvCxnSpPr/>
              <p:nvPr/>
            </p:nvCxnSpPr>
            <p:spPr>
              <a:xfrm>
                <a:off x="687625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0" name="Google Shape;2170;p83"/>
              <p:cNvCxnSpPr/>
              <p:nvPr/>
            </p:nvCxnSpPr>
            <p:spPr>
              <a:xfrm>
                <a:off x="6948264"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1" name="Google Shape;2171;p83"/>
              <p:cNvCxnSpPr/>
              <p:nvPr/>
            </p:nvCxnSpPr>
            <p:spPr>
              <a:xfrm>
                <a:off x="7020272"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2" name="Google Shape;2172;p83"/>
              <p:cNvCxnSpPr/>
              <p:nvPr/>
            </p:nvCxnSpPr>
            <p:spPr>
              <a:xfrm>
                <a:off x="7092280"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3" name="Google Shape;2173;p83"/>
              <p:cNvCxnSpPr/>
              <p:nvPr/>
            </p:nvCxnSpPr>
            <p:spPr>
              <a:xfrm>
                <a:off x="716428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4" name="Google Shape;2174;p83"/>
              <p:cNvCxnSpPr/>
              <p:nvPr/>
            </p:nvCxnSpPr>
            <p:spPr>
              <a:xfrm>
                <a:off x="7164288"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5" name="Google Shape;2175;p83"/>
              <p:cNvCxnSpPr/>
              <p:nvPr/>
            </p:nvCxnSpPr>
            <p:spPr>
              <a:xfrm>
                <a:off x="7236296" y="2780928"/>
                <a:ext cx="0" cy="792088"/>
              </a:xfrm>
              <a:prstGeom prst="straightConnector1">
                <a:avLst/>
              </a:prstGeom>
              <a:noFill/>
              <a:ln w="9525" cap="flat" cmpd="sng">
                <a:solidFill>
                  <a:schemeClr val="dk1"/>
                </a:solidFill>
                <a:prstDash val="solid"/>
                <a:round/>
                <a:headEnd type="none" w="sm" len="sm"/>
                <a:tailEnd type="none" w="sm" len="sm"/>
              </a:ln>
            </p:spPr>
          </p:cxnSp>
          <p:cxnSp>
            <p:nvCxnSpPr>
              <p:cNvPr id="2176" name="Google Shape;2176;p83"/>
              <p:cNvCxnSpPr/>
              <p:nvPr/>
            </p:nvCxnSpPr>
            <p:spPr>
              <a:xfrm>
                <a:off x="6444208" y="2852936"/>
                <a:ext cx="864096" cy="0"/>
              </a:xfrm>
              <a:prstGeom prst="straightConnector1">
                <a:avLst/>
              </a:prstGeom>
              <a:noFill/>
              <a:ln w="9525" cap="flat" cmpd="sng">
                <a:solidFill>
                  <a:schemeClr val="dk1"/>
                </a:solidFill>
                <a:prstDash val="solid"/>
                <a:round/>
                <a:headEnd type="none" w="sm" len="sm"/>
                <a:tailEnd type="none" w="sm" len="sm"/>
              </a:ln>
            </p:spPr>
          </p:cxnSp>
          <p:cxnSp>
            <p:nvCxnSpPr>
              <p:cNvPr id="2177" name="Google Shape;2177;p83"/>
              <p:cNvCxnSpPr/>
              <p:nvPr/>
            </p:nvCxnSpPr>
            <p:spPr>
              <a:xfrm>
                <a:off x="6444208" y="2924944"/>
                <a:ext cx="864096" cy="0"/>
              </a:xfrm>
              <a:prstGeom prst="straightConnector1">
                <a:avLst/>
              </a:prstGeom>
              <a:noFill/>
              <a:ln w="9525" cap="flat" cmpd="sng">
                <a:solidFill>
                  <a:schemeClr val="dk1"/>
                </a:solidFill>
                <a:prstDash val="solid"/>
                <a:round/>
                <a:headEnd type="none" w="sm" len="sm"/>
                <a:tailEnd type="none" w="sm" len="sm"/>
              </a:ln>
            </p:spPr>
          </p:cxnSp>
          <p:cxnSp>
            <p:nvCxnSpPr>
              <p:cNvPr id="2178" name="Google Shape;2178;p83"/>
              <p:cNvCxnSpPr/>
              <p:nvPr/>
            </p:nvCxnSpPr>
            <p:spPr>
              <a:xfrm>
                <a:off x="6444208" y="2996952"/>
                <a:ext cx="864096" cy="0"/>
              </a:xfrm>
              <a:prstGeom prst="straightConnector1">
                <a:avLst/>
              </a:prstGeom>
              <a:noFill/>
              <a:ln w="9525" cap="flat" cmpd="sng">
                <a:solidFill>
                  <a:schemeClr val="dk1"/>
                </a:solidFill>
                <a:prstDash val="solid"/>
                <a:round/>
                <a:headEnd type="none" w="sm" len="sm"/>
                <a:tailEnd type="none" w="sm" len="sm"/>
              </a:ln>
            </p:spPr>
          </p:cxnSp>
          <p:cxnSp>
            <p:nvCxnSpPr>
              <p:cNvPr id="2179" name="Google Shape;2179;p83"/>
              <p:cNvCxnSpPr/>
              <p:nvPr/>
            </p:nvCxnSpPr>
            <p:spPr>
              <a:xfrm>
                <a:off x="6444208" y="3068960"/>
                <a:ext cx="864096" cy="0"/>
              </a:xfrm>
              <a:prstGeom prst="straightConnector1">
                <a:avLst/>
              </a:prstGeom>
              <a:noFill/>
              <a:ln w="9525" cap="flat" cmpd="sng">
                <a:solidFill>
                  <a:schemeClr val="dk1"/>
                </a:solidFill>
                <a:prstDash val="solid"/>
                <a:round/>
                <a:headEnd type="none" w="sm" len="sm"/>
                <a:tailEnd type="none" w="sm" len="sm"/>
              </a:ln>
            </p:spPr>
          </p:cxnSp>
          <p:cxnSp>
            <p:nvCxnSpPr>
              <p:cNvPr id="2180" name="Google Shape;2180;p83"/>
              <p:cNvCxnSpPr/>
              <p:nvPr/>
            </p:nvCxnSpPr>
            <p:spPr>
              <a:xfrm>
                <a:off x="6444208" y="3140968"/>
                <a:ext cx="864096" cy="0"/>
              </a:xfrm>
              <a:prstGeom prst="straightConnector1">
                <a:avLst/>
              </a:prstGeom>
              <a:noFill/>
              <a:ln w="9525" cap="flat" cmpd="sng">
                <a:solidFill>
                  <a:schemeClr val="dk1"/>
                </a:solidFill>
                <a:prstDash val="solid"/>
                <a:round/>
                <a:headEnd type="none" w="sm" len="sm"/>
                <a:tailEnd type="none" w="sm" len="sm"/>
              </a:ln>
            </p:spPr>
          </p:cxnSp>
          <p:cxnSp>
            <p:nvCxnSpPr>
              <p:cNvPr id="2181" name="Google Shape;2181;p83"/>
              <p:cNvCxnSpPr/>
              <p:nvPr/>
            </p:nvCxnSpPr>
            <p:spPr>
              <a:xfrm>
                <a:off x="6444208" y="3212976"/>
                <a:ext cx="864096" cy="0"/>
              </a:xfrm>
              <a:prstGeom prst="straightConnector1">
                <a:avLst/>
              </a:prstGeom>
              <a:noFill/>
              <a:ln w="9525" cap="flat" cmpd="sng">
                <a:solidFill>
                  <a:schemeClr val="dk1"/>
                </a:solidFill>
                <a:prstDash val="solid"/>
                <a:round/>
                <a:headEnd type="none" w="sm" len="sm"/>
                <a:tailEnd type="none" w="sm" len="sm"/>
              </a:ln>
            </p:spPr>
          </p:cxnSp>
          <p:cxnSp>
            <p:nvCxnSpPr>
              <p:cNvPr id="2182" name="Google Shape;2182;p83"/>
              <p:cNvCxnSpPr/>
              <p:nvPr/>
            </p:nvCxnSpPr>
            <p:spPr>
              <a:xfrm>
                <a:off x="6444208" y="3284984"/>
                <a:ext cx="864096" cy="0"/>
              </a:xfrm>
              <a:prstGeom prst="straightConnector1">
                <a:avLst/>
              </a:prstGeom>
              <a:noFill/>
              <a:ln w="9525" cap="flat" cmpd="sng">
                <a:solidFill>
                  <a:schemeClr val="dk1"/>
                </a:solidFill>
                <a:prstDash val="solid"/>
                <a:round/>
                <a:headEnd type="none" w="sm" len="sm"/>
                <a:tailEnd type="none" w="sm" len="sm"/>
              </a:ln>
            </p:spPr>
          </p:cxnSp>
          <p:cxnSp>
            <p:nvCxnSpPr>
              <p:cNvPr id="2183" name="Google Shape;2183;p83"/>
              <p:cNvCxnSpPr/>
              <p:nvPr/>
            </p:nvCxnSpPr>
            <p:spPr>
              <a:xfrm>
                <a:off x="6444208" y="3356992"/>
                <a:ext cx="864096" cy="0"/>
              </a:xfrm>
              <a:prstGeom prst="straightConnector1">
                <a:avLst/>
              </a:prstGeom>
              <a:noFill/>
              <a:ln w="9525" cap="flat" cmpd="sng">
                <a:solidFill>
                  <a:schemeClr val="dk1"/>
                </a:solidFill>
                <a:prstDash val="solid"/>
                <a:round/>
                <a:headEnd type="none" w="sm" len="sm"/>
                <a:tailEnd type="none" w="sm" len="sm"/>
              </a:ln>
            </p:spPr>
          </p:cxnSp>
          <p:cxnSp>
            <p:nvCxnSpPr>
              <p:cNvPr id="2184" name="Google Shape;2184;p83"/>
              <p:cNvCxnSpPr/>
              <p:nvPr/>
            </p:nvCxnSpPr>
            <p:spPr>
              <a:xfrm>
                <a:off x="6444208" y="3429000"/>
                <a:ext cx="864096" cy="0"/>
              </a:xfrm>
              <a:prstGeom prst="straightConnector1">
                <a:avLst/>
              </a:prstGeom>
              <a:noFill/>
              <a:ln w="9525" cap="flat" cmpd="sng">
                <a:solidFill>
                  <a:schemeClr val="dk1"/>
                </a:solidFill>
                <a:prstDash val="solid"/>
                <a:round/>
                <a:headEnd type="none" w="sm" len="sm"/>
                <a:tailEnd type="none" w="sm" len="sm"/>
              </a:ln>
            </p:spPr>
          </p:cxnSp>
          <p:cxnSp>
            <p:nvCxnSpPr>
              <p:cNvPr id="2185" name="Google Shape;2185;p83"/>
              <p:cNvCxnSpPr/>
              <p:nvPr/>
            </p:nvCxnSpPr>
            <p:spPr>
              <a:xfrm>
                <a:off x="6444208" y="3501008"/>
                <a:ext cx="864096" cy="0"/>
              </a:xfrm>
              <a:prstGeom prst="straightConnector1">
                <a:avLst/>
              </a:prstGeom>
              <a:noFill/>
              <a:ln w="9525" cap="flat" cmpd="sng">
                <a:solidFill>
                  <a:schemeClr val="dk1"/>
                </a:solidFill>
                <a:prstDash val="solid"/>
                <a:round/>
                <a:headEnd type="none" w="sm" len="sm"/>
                <a:tailEnd type="none" w="sm" len="sm"/>
              </a:ln>
            </p:spPr>
          </p:cxnSp>
        </p:grpSp>
        <p:grpSp>
          <p:nvGrpSpPr>
            <p:cNvPr id="2186" name="Google Shape;2186;p83"/>
            <p:cNvGrpSpPr/>
            <p:nvPr/>
          </p:nvGrpSpPr>
          <p:grpSpPr>
            <a:xfrm>
              <a:off x="3060182" y="3773665"/>
              <a:ext cx="1267341" cy="107689"/>
              <a:chOff x="5652120" y="3861048"/>
              <a:chExt cx="864096" cy="72008"/>
            </a:xfrm>
          </p:grpSpPr>
          <p:sp>
            <p:nvSpPr>
              <p:cNvPr id="2187" name="Google Shape;2187;p83"/>
              <p:cNvSpPr/>
              <p:nvPr/>
            </p:nvSpPr>
            <p:spPr>
              <a:xfrm>
                <a:off x="5652120" y="3861048"/>
                <a:ext cx="864096" cy="72008"/>
              </a:xfrm>
              <a:prstGeom prst="rect">
                <a:avLst/>
              </a:prstGeom>
              <a:solidFill>
                <a:srgbClr val="8383E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188" name="Google Shape;2188;p83"/>
              <p:cNvCxnSpPr>
                <a:stCxn id="2187" idx="1"/>
                <a:endCxn id="2187" idx="1"/>
              </p:cNvCxnSpPr>
              <p:nvPr/>
            </p:nvCxnSpPr>
            <p:spPr>
              <a:xfrm>
                <a:off x="5652120" y="3897052"/>
                <a:ext cx="0" cy="0"/>
              </a:xfrm>
              <a:prstGeom prst="straightConnector1">
                <a:avLst/>
              </a:prstGeom>
              <a:noFill/>
              <a:ln w="9525" cap="flat" cmpd="sng">
                <a:solidFill>
                  <a:srgbClr val="00CB97"/>
                </a:solidFill>
                <a:prstDash val="solid"/>
                <a:round/>
                <a:headEnd type="none" w="sm" len="sm"/>
                <a:tailEnd type="none" w="sm" len="sm"/>
              </a:ln>
            </p:spPr>
          </p:cxnSp>
          <p:cxnSp>
            <p:nvCxnSpPr>
              <p:cNvPr id="2189" name="Google Shape;2189;p83"/>
              <p:cNvCxnSpPr/>
              <p:nvPr/>
            </p:nvCxnSpPr>
            <p:spPr>
              <a:xfrm>
                <a:off x="5724128"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0" name="Google Shape;2190;p83"/>
              <p:cNvCxnSpPr/>
              <p:nvPr/>
            </p:nvCxnSpPr>
            <p:spPr>
              <a:xfrm>
                <a:off x="5796136"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1" name="Google Shape;2191;p83"/>
              <p:cNvCxnSpPr/>
              <p:nvPr/>
            </p:nvCxnSpPr>
            <p:spPr>
              <a:xfrm>
                <a:off x="5868144"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2" name="Google Shape;2192;p83"/>
              <p:cNvCxnSpPr/>
              <p:nvPr/>
            </p:nvCxnSpPr>
            <p:spPr>
              <a:xfrm>
                <a:off x="5940152"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3" name="Google Shape;2193;p83"/>
              <p:cNvCxnSpPr/>
              <p:nvPr/>
            </p:nvCxnSpPr>
            <p:spPr>
              <a:xfrm>
                <a:off x="6012160"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4" name="Google Shape;2194;p83"/>
              <p:cNvCxnSpPr/>
              <p:nvPr/>
            </p:nvCxnSpPr>
            <p:spPr>
              <a:xfrm>
                <a:off x="6084168"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5" name="Google Shape;2195;p83"/>
              <p:cNvCxnSpPr/>
              <p:nvPr/>
            </p:nvCxnSpPr>
            <p:spPr>
              <a:xfrm>
                <a:off x="6156176"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6" name="Google Shape;2196;p83"/>
              <p:cNvCxnSpPr/>
              <p:nvPr/>
            </p:nvCxnSpPr>
            <p:spPr>
              <a:xfrm>
                <a:off x="6228184"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7" name="Google Shape;2197;p83"/>
              <p:cNvCxnSpPr/>
              <p:nvPr/>
            </p:nvCxnSpPr>
            <p:spPr>
              <a:xfrm>
                <a:off x="6300192"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8" name="Google Shape;2198;p83"/>
              <p:cNvCxnSpPr/>
              <p:nvPr/>
            </p:nvCxnSpPr>
            <p:spPr>
              <a:xfrm>
                <a:off x="6372200" y="3861048"/>
                <a:ext cx="0" cy="72008"/>
              </a:xfrm>
              <a:prstGeom prst="straightConnector1">
                <a:avLst/>
              </a:prstGeom>
              <a:noFill/>
              <a:ln w="9525" cap="flat" cmpd="sng">
                <a:solidFill>
                  <a:schemeClr val="dk1"/>
                </a:solidFill>
                <a:prstDash val="solid"/>
                <a:round/>
                <a:headEnd type="none" w="sm" len="sm"/>
                <a:tailEnd type="none" w="sm" len="sm"/>
              </a:ln>
            </p:spPr>
          </p:cxnSp>
          <p:cxnSp>
            <p:nvCxnSpPr>
              <p:cNvPr id="2199" name="Google Shape;2199;p83"/>
              <p:cNvCxnSpPr/>
              <p:nvPr/>
            </p:nvCxnSpPr>
            <p:spPr>
              <a:xfrm>
                <a:off x="6444208" y="3861048"/>
                <a:ext cx="0" cy="72008"/>
              </a:xfrm>
              <a:prstGeom prst="straightConnector1">
                <a:avLst/>
              </a:prstGeom>
              <a:noFill/>
              <a:ln w="9525" cap="flat" cmpd="sng">
                <a:solidFill>
                  <a:schemeClr val="dk1"/>
                </a:solidFill>
                <a:prstDash val="solid"/>
                <a:round/>
                <a:headEnd type="none" w="sm" len="sm"/>
                <a:tailEnd type="none" w="sm" len="sm"/>
              </a:ln>
            </p:spPr>
          </p:cxnSp>
        </p:grpSp>
        <p:sp>
          <p:nvSpPr>
            <p:cNvPr id="2200" name="Google Shape;2200;p83"/>
            <p:cNvSpPr txBox="1"/>
            <p:nvPr/>
          </p:nvSpPr>
          <p:spPr>
            <a:xfrm>
              <a:off x="2949708" y="2076545"/>
              <a:ext cx="844894" cy="276999"/>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200" b="1">
                  <a:solidFill>
                    <a:schemeClr val="dk1"/>
                  </a:solidFill>
                  <a:latin typeface="Times New Roman"/>
                  <a:ea typeface="Times New Roman"/>
                  <a:cs typeface="Times New Roman"/>
                  <a:sym typeface="Times New Roman"/>
                </a:rPr>
                <a:t>Bank 2</a:t>
              </a:r>
              <a:endParaRPr sz="1200" b="1">
                <a:solidFill>
                  <a:schemeClr val="dk1"/>
                </a:solidFill>
                <a:latin typeface="Times New Roman"/>
                <a:ea typeface="Times New Roman"/>
                <a:cs typeface="Times New Roman"/>
                <a:sym typeface="Times New Roman"/>
              </a:endParaRPr>
            </a:p>
          </p:txBody>
        </p:sp>
        <p:sp>
          <p:nvSpPr>
            <p:cNvPr id="2201" name="Google Shape;2201;p83"/>
            <p:cNvSpPr txBox="1"/>
            <p:nvPr/>
          </p:nvSpPr>
          <p:spPr>
            <a:xfrm>
              <a:off x="3171953" y="3532172"/>
              <a:ext cx="1155569" cy="261610"/>
            </a:xfrm>
            <a:prstGeom prst="rect">
              <a:avLst/>
            </a:prstGeom>
            <a:noFill/>
            <a:ln>
              <a:noFill/>
            </a:ln>
          </p:spPr>
          <p:txBody>
            <a:bodyPr spcFirstLastPara="1" wrap="square" lIns="91425" tIns="45700" rIns="91425" bIns="45700" anchor="t" anchorCtr="0">
              <a:noAutofit/>
            </a:bodyPr>
            <a:lstStyle/>
            <a:p>
              <a:r>
                <a:rPr lang="en-US" sz="1100">
                  <a:solidFill>
                    <a:schemeClr val="dk1"/>
                  </a:solidFill>
                  <a:latin typeface="Times New Roman"/>
                  <a:ea typeface="Times New Roman"/>
                  <a:cs typeface="Times New Roman"/>
                  <a:sym typeface="Times New Roman"/>
                </a:rPr>
                <a:t>Row Buffer</a:t>
              </a:r>
              <a:endParaRPr sz="1100">
                <a:solidFill>
                  <a:schemeClr val="dk1"/>
                </a:solidFill>
                <a:latin typeface="Times New Roman"/>
                <a:ea typeface="Times New Roman"/>
                <a:cs typeface="Times New Roman"/>
                <a:sym typeface="Times New Roman"/>
              </a:endParaRPr>
            </a:p>
          </p:txBody>
        </p:sp>
        <p:sp>
          <p:nvSpPr>
            <p:cNvPr id="2202" name="Google Shape;2202;p83"/>
            <p:cNvSpPr/>
            <p:nvPr/>
          </p:nvSpPr>
          <p:spPr>
            <a:xfrm>
              <a:off x="1748125" y="2336002"/>
              <a:ext cx="2690474" cy="2896398"/>
            </a:xfrm>
            <a:prstGeom prst="flowChartProcess">
              <a:avLst/>
            </a:prstGeom>
            <a:solidFill>
              <a:srgbClr val="C1FEE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b="1">
                <a:solidFill>
                  <a:schemeClr val="lt1"/>
                </a:solidFill>
                <a:latin typeface="Times New Roman"/>
                <a:ea typeface="Times New Roman"/>
                <a:cs typeface="Times New Roman"/>
                <a:sym typeface="Times New Roman"/>
              </a:endParaRPr>
            </a:p>
          </p:txBody>
        </p:sp>
        <p:sp>
          <p:nvSpPr>
            <p:cNvPr id="2203" name="Google Shape;2203;p83"/>
            <p:cNvSpPr/>
            <p:nvPr/>
          </p:nvSpPr>
          <p:spPr>
            <a:xfrm>
              <a:off x="2848958" y="2639794"/>
              <a:ext cx="1267341" cy="1184575"/>
            </a:xfrm>
            <a:prstGeom prst="flowChartProcess">
              <a:avLst/>
            </a:prstGeom>
            <a:solidFill>
              <a:schemeClr val="accent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a:solidFill>
                  <a:schemeClr val="lt1"/>
                </a:solidFill>
                <a:latin typeface="Times New Roman"/>
                <a:ea typeface="Times New Roman"/>
                <a:cs typeface="Times New Roman"/>
                <a:sym typeface="Times New Roman"/>
              </a:endParaRPr>
            </a:p>
          </p:txBody>
        </p:sp>
        <p:cxnSp>
          <p:nvCxnSpPr>
            <p:cNvPr id="2204" name="Google Shape;2204;p83"/>
            <p:cNvCxnSpPr/>
            <p:nvPr/>
          </p:nvCxnSpPr>
          <p:spPr>
            <a:xfrm>
              <a:off x="3905075"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grpSp>
          <p:nvGrpSpPr>
            <p:cNvPr id="2205" name="Google Shape;2205;p83"/>
            <p:cNvGrpSpPr/>
            <p:nvPr/>
          </p:nvGrpSpPr>
          <p:grpSpPr>
            <a:xfrm>
              <a:off x="2954570" y="2639794"/>
              <a:ext cx="1056117" cy="2076912"/>
              <a:chOff x="2730445" y="2639794"/>
              <a:chExt cx="1056117" cy="1184575"/>
            </a:xfrm>
          </p:grpSpPr>
          <p:cxnSp>
            <p:nvCxnSpPr>
              <p:cNvPr id="2206" name="Google Shape;2206;p83"/>
              <p:cNvCxnSpPr/>
              <p:nvPr/>
            </p:nvCxnSpPr>
            <p:spPr>
              <a:xfrm>
                <a:off x="2730445"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07" name="Google Shape;2207;p83"/>
              <p:cNvCxnSpPr/>
              <p:nvPr/>
            </p:nvCxnSpPr>
            <p:spPr>
              <a:xfrm>
                <a:off x="2836057"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08" name="Google Shape;2208;p83"/>
              <p:cNvCxnSpPr/>
              <p:nvPr/>
            </p:nvCxnSpPr>
            <p:spPr>
              <a:xfrm>
                <a:off x="2941668"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09" name="Google Shape;2209;p83"/>
              <p:cNvCxnSpPr/>
              <p:nvPr/>
            </p:nvCxnSpPr>
            <p:spPr>
              <a:xfrm>
                <a:off x="3047280"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0" name="Google Shape;2210;p83"/>
              <p:cNvCxnSpPr/>
              <p:nvPr/>
            </p:nvCxnSpPr>
            <p:spPr>
              <a:xfrm>
                <a:off x="3152892"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1" name="Google Shape;2211;p83"/>
              <p:cNvCxnSpPr/>
              <p:nvPr/>
            </p:nvCxnSpPr>
            <p:spPr>
              <a:xfrm>
                <a:off x="3258504"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2" name="Google Shape;2212;p83"/>
              <p:cNvCxnSpPr/>
              <p:nvPr/>
            </p:nvCxnSpPr>
            <p:spPr>
              <a:xfrm>
                <a:off x="3364115"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3" name="Google Shape;2213;p83"/>
              <p:cNvCxnSpPr/>
              <p:nvPr/>
            </p:nvCxnSpPr>
            <p:spPr>
              <a:xfrm>
                <a:off x="3469727"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4" name="Google Shape;2214;p83"/>
              <p:cNvCxnSpPr/>
              <p:nvPr/>
            </p:nvCxnSpPr>
            <p:spPr>
              <a:xfrm>
                <a:off x="3575339"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5" name="Google Shape;2215;p83"/>
              <p:cNvCxnSpPr/>
              <p:nvPr/>
            </p:nvCxnSpPr>
            <p:spPr>
              <a:xfrm>
                <a:off x="3680950"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6" name="Google Shape;2216;p83"/>
              <p:cNvCxnSpPr/>
              <p:nvPr/>
            </p:nvCxnSpPr>
            <p:spPr>
              <a:xfrm>
                <a:off x="3786562" y="2639794"/>
                <a:ext cx="0" cy="1184575"/>
              </a:xfrm>
              <a:prstGeom prst="straightConnector1">
                <a:avLst/>
              </a:prstGeom>
              <a:solidFill>
                <a:schemeClr val="accent5"/>
              </a:solidFill>
              <a:ln w="9525" cap="flat" cmpd="sng">
                <a:solidFill>
                  <a:schemeClr val="dk1"/>
                </a:solidFill>
                <a:prstDash val="solid"/>
                <a:round/>
                <a:headEnd type="none" w="sm" len="sm"/>
                <a:tailEnd type="none" w="sm" len="sm"/>
              </a:ln>
            </p:spPr>
          </p:cxnSp>
        </p:grpSp>
        <p:grpSp>
          <p:nvGrpSpPr>
            <p:cNvPr id="2217" name="Google Shape;2217;p83"/>
            <p:cNvGrpSpPr/>
            <p:nvPr/>
          </p:nvGrpSpPr>
          <p:grpSpPr>
            <a:xfrm>
              <a:off x="2418016" y="2747482"/>
              <a:ext cx="1698283" cy="969198"/>
              <a:chOff x="2624833" y="2747482"/>
              <a:chExt cx="1267341" cy="969198"/>
            </a:xfrm>
          </p:grpSpPr>
          <p:cxnSp>
            <p:nvCxnSpPr>
              <p:cNvPr id="2218" name="Google Shape;2218;p83"/>
              <p:cNvCxnSpPr/>
              <p:nvPr/>
            </p:nvCxnSpPr>
            <p:spPr>
              <a:xfrm>
                <a:off x="2624833" y="2747482"/>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19" name="Google Shape;2219;p83"/>
              <p:cNvCxnSpPr/>
              <p:nvPr/>
            </p:nvCxnSpPr>
            <p:spPr>
              <a:xfrm>
                <a:off x="2624833" y="2855171"/>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0" name="Google Shape;2220;p83"/>
              <p:cNvCxnSpPr/>
              <p:nvPr/>
            </p:nvCxnSpPr>
            <p:spPr>
              <a:xfrm>
                <a:off x="2624833" y="2962860"/>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1" name="Google Shape;2221;p83"/>
              <p:cNvCxnSpPr/>
              <p:nvPr/>
            </p:nvCxnSpPr>
            <p:spPr>
              <a:xfrm>
                <a:off x="2624833" y="3070548"/>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2" name="Google Shape;2222;p83"/>
              <p:cNvCxnSpPr/>
              <p:nvPr/>
            </p:nvCxnSpPr>
            <p:spPr>
              <a:xfrm>
                <a:off x="2624833" y="3178237"/>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3" name="Google Shape;2223;p83"/>
              <p:cNvCxnSpPr/>
              <p:nvPr/>
            </p:nvCxnSpPr>
            <p:spPr>
              <a:xfrm>
                <a:off x="2624833" y="3285926"/>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4" name="Google Shape;2224;p83"/>
              <p:cNvCxnSpPr/>
              <p:nvPr/>
            </p:nvCxnSpPr>
            <p:spPr>
              <a:xfrm>
                <a:off x="2624833" y="3393614"/>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5" name="Google Shape;2225;p83"/>
              <p:cNvCxnSpPr/>
              <p:nvPr/>
            </p:nvCxnSpPr>
            <p:spPr>
              <a:xfrm>
                <a:off x="2624833" y="3501303"/>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6" name="Google Shape;2226;p83"/>
              <p:cNvCxnSpPr/>
              <p:nvPr/>
            </p:nvCxnSpPr>
            <p:spPr>
              <a:xfrm>
                <a:off x="2624833" y="3608992"/>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cxnSp>
            <p:nvCxnSpPr>
              <p:cNvPr id="2227" name="Google Shape;2227;p83"/>
              <p:cNvCxnSpPr/>
              <p:nvPr/>
            </p:nvCxnSpPr>
            <p:spPr>
              <a:xfrm>
                <a:off x="2624833" y="3716680"/>
                <a:ext cx="1267341" cy="0"/>
              </a:xfrm>
              <a:prstGeom prst="straightConnector1">
                <a:avLst/>
              </a:prstGeom>
              <a:solidFill>
                <a:schemeClr val="accent5"/>
              </a:solidFill>
              <a:ln w="9525" cap="flat" cmpd="sng">
                <a:solidFill>
                  <a:schemeClr val="dk1"/>
                </a:solidFill>
                <a:prstDash val="solid"/>
                <a:round/>
                <a:headEnd type="none" w="sm" len="sm"/>
                <a:tailEnd type="none" w="sm" len="sm"/>
              </a:ln>
            </p:spPr>
          </p:cxnSp>
        </p:grpSp>
        <p:sp>
          <p:nvSpPr>
            <p:cNvPr id="2228" name="Google Shape;2228;p83"/>
            <p:cNvSpPr txBox="1"/>
            <p:nvPr/>
          </p:nvSpPr>
          <p:spPr>
            <a:xfrm>
              <a:off x="2694788" y="2326918"/>
              <a:ext cx="844894" cy="276999"/>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200" b="1">
                  <a:solidFill>
                    <a:schemeClr val="dk1"/>
                  </a:solidFill>
                  <a:latin typeface="Times New Roman"/>
                  <a:ea typeface="Times New Roman"/>
                  <a:cs typeface="Times New Roman"/>
                  <a:sym typeface="Times New Roman"/>
                </a:rPr>
                <a:t>Bank 1 </a:t>
              </a:r>
              <a:endParaRPr sz="1200" b="1">
                <a:solidFill>
                  <a:schemeClr val="dk1"/>
                </a:solidFill>
                <a:latin typeface="Times New Roman"/>
                <a:ea typeface="Times New Roman"/>
                <a:cs typeface="Times New Roman"/>
                <a:sym typeface="Times New Roman"/>
              </a:endParaRPr>
            </a:p>
          </p:txBody>
        </p:sp>
        <p:sp>
          <p:nvSpPr>
            <p:cNvPr id="2229" name="Google Shape;2229;p83"/>
            <p:cNvSpPr txBox="1"/>
            <p:nvPr/>
          </p:nvSpPr>
          <p:spPr>
            <a:xfrm>
              <a:off x="2906945" y="3069761"/>
              <a:ext cx="1161729" cy="257763"/>
            </a:xfrm>
            <a:prstGeom prst="rect">
              <a:avLst/>
            </a:prstGeom>
            <a:solidFill>
              <a:schemeClr val="lt1"/>
            </a:solidFill>
            <a:ln>
              <a:noFill/>
            </a:ln>
          </p:spPr>
          <p:txBody>
            <a:bodyPr spcFirstLastPara="1" wrap="square" lIns="91425" tIns="45700" rIns="91425" bIns="45700" anchor="t" anchorCtr="0">
              <a:noAutofit/>
            </a:bodyPr>
            <a:lstStyle/>
            <a:p>
              <a:pPr>
                <a:buClr>
                  <a:schemeClr val="dk1"/>
                </a:buClr>
                <a:buSzPts val="1100"/>
              </a:pPr>
              <a:r>
                <a:rPr lang="en-US" sz="1100" b="1">
                  <a:solidFill>
                    <a:schemeClr val="dk1"/>
                  </a:solidFill>
                  <a:latin typeface="Times New Roman"/>
                  <a:ea typeface="Times New Roman"/>
                  <a:cs typeface="Times New Roman"/>
                  <a:sym typeface="Times New Roman"/>
                </a:rPr>
                <a:t>Memory Array</a:t>
              </a:r>
              <a:endParaRPr sz="1100" b="1">
                <a:solidFill>
                  <a:schemeClr val="dk1"/>
                </a:solidFill>
                <a:latin typeface="Times New Roman"/>
                <a:ea typeface="Times New Roman"/>
                <a:cs typeface="Times New Roman"/>
                <a:sym typeface="Times New Roman"/>
              </a:endParaRPr>
            </a:p>
          </p:txBody>
        </p:sp>
        <p:sp>
          <p:nvSpPr>
            <p:cNvPr id="2230" name="Google Shape;2230;p83"/>
            <p:cNvSpPr/>
            <p:nvPr/>
          </p:nvSpPr>
          <p:spPr>
            <a:xfrm rot="-5400000">
              <a:off x="1608527" y="3018021"/>
              <a:ext cx="1187715" cy="431262"/>
            </a:xfrm>
            <a:prstGeom prst="trapezoid">
              <a:avLst>
                <a:gd name="adj" fmla="val 60380"/>
              </a:avLst>
            </a:prstGeom>
            <a:solidFill>
              <a:srgbClr val="FFCC99"/>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indent="101600">
                <a:lnSpc>
                  <a:spcPct val="105000"/>
                </a:lnSpc>
                <a:buClr>
                  <a:schemeClr val="dk1"/>
                </a:buClr>
                <a:buSzPts val="1600"/>
              </a:pPr>
              <a:endParaRPr sz="1600" b="1"/>
            </a:p>
          </p:txBody>
        </p:sp>
        <p:sp>
          <p:nvSpPr>
            <p:cNvPr id="2231" name="Google Shape;2231;p83"/>
            <p:cNvSpPr/>
            <p:nvPr/>
          </p:nvSpPr>
          <p:spPr>
            <a:xfrm rot="10800000">
              <a:off x="2852235" y="4716706"/>
              <a:ext cx="1264063" cy="401622"/>
            </a:xfrm>
            <a:prstGeom prst="trapezoid">
              <a:avLst>
                <a:gd name="adj" fmla="val 60380"/>
              </a:avLst>
            </a:prstGeom>
            <a:solidFill>
              <a:srgbClr val="92D050"/>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indent="101600">
                <a:lnSpc>
                  <a:spcPct val="105000"/>
                </a:lnSpc>
                <a:buClr>
                  <a:schemeClr val="dk1"/>
                </a:buClr>
                <a:buSzPts val="1600"/>
              </a:pPr>
              <a:endParaRPr sz="1600" b="1"/>
            </a:p>
          </p:txBody>
        </p:sp>
        <p:sp>
          <p:nvSpPr>
            <p:cNvPr id="2232" name="Google Shape;2232;p83"/>
            <p:cNvSpPr/>
            <p:nvPr/>
          </p:nvSpPr>
          <p:spPr>
            <a:xfrm>
              <a:off x="2852237" y="4112894"/>
              <a:ext cx="1264064" cy="378797"/>
            </a:xfrm>
            <a:prstGeom prst="flowChartProcess">
              <a:avLst/>
            </a:prstGeom>
            <a:solidFill>
              <a:srgbClr val="ACACE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b="1">
                <a:solidFill>
                  <a:schemeClr val="lt1"/>
                </a:solidFill>
                <a:latin typeface="Times New Roman"/>
                <a:ea typeface="Times New Roman"/>
                <a:cs typeface="Times New Roman"/>
                <a:sym typeface="Times New Roman"/>
              </a:endParaRPr>
            </a:p>
          </p:txBody>
        </p:sp>
        <p:sp>
          <p:nvSpPr>
            <p:cNvPr id="2233" name="Google Shape;2233;p83"/>
            <p:cNvSpPr txBox="1"/>
            <p:nvPr/>
          </p:nvSpPr>
          <p:spPr>
            <a:xfrm rot="-5400000">
              <a:off x="1750700" y="3008828"/>
              <a:ext cx="952239" cy="480131"/>
            </a:xfrm>
            <a:prstGeom prst="rect">
              <a:avLst/>
            </a:prstGeom>
            <a:noFill/>
            <a:ln>
              <a:noFill/>
            </a:ln>
          </p:spPr>
          <p:txBody>
            <a:bodyPr spcFirstLastPara="1" wrap="square" lIns="91425" tIns="45700" rIns="91425" bIns="45700" anchor="t" anchorCtr="0">
              <a:noAutofit/>
            </a:bodyPr>
            <a:lstStyle/>
            <a:p>
              <a:pPr algn="ctr">
                <a:buClr>
                  <a:schemeClr val="dk1"/>
                </a:buClr>
                <a:buSzPts val="1200"/>
              </a:pPr>
              <a:r>
                <a:rPr lang="en-US" sz="1200">
                  <a:solidFill>
                    <a:schemeClr val="dk1"/>
                  </a:solidFill>
                  <a:latin typeface="Times New Roman"/>
                  <a:ea typeface="Times New Roman"/>
                  <a:cs typeface="Times New Roman"/>
                  <a:sym typeface="Times New Roman"/>
                </a:rPr>
                <a:t>Row decoder</a:t>
              </a:r>
              <a:endParaRPr sz="1200">
                <a:solidFill>
                  <a:schemeClr val="dk1"/>
                </a:solidFill>
                <a:latin typeface="Times New Roman"/>
                <a:ea typeface="Times New Roman"/>
                <a:cs typeface="Times New Roman"/>
                <a:sym typeface="Times New Roman"/>
              </a:endParaRPr>
            </a:p>
          </p:txBody>
        </p:sp>
        <p:sp>
          <p:nvSpPr>
            <p:cNvPr id="2234" name="Google Shape;2234;p83"/>
            <p:cNvSpPr txBox="1"/>
            <p:nvPr/>
          </p:nvSpPr>
          <p:spPr>
            <a:xfrm>
              <a:off x="2880882" y="4692697"/>
              <a:ext cx="1216438" cy="480131"/>
            </a:xfrm>
            <a:prstGeom prst="rect">
              <a:avLst/>
            </a:prstGeom>
            <a:noFill/>
            <a:ln>
              <a:noFill/>
            </a:ln>
          </p:spPr>
          <p:txBody>
            <a:bodyPr spcFirstLastPara="1" wrap="square" lIns="91425" tIns="45700" rIns="91425" bIns="45700" anchor="t" anchorCtr="0">
              <a:noAutofit/>
            </a:bodyPr>
            <a:lstStyle/>
            <a:p>
              <a:pPr algn="ctr">
                <a:buClr>
                  <a:schemeClr val="dk1"/>
                </a:buClr>
                <a:buSzPts val="1200"/>
              </a:pPr>
              <a:r>
                <a:rPr lang="en-US" sz="1200">
                  <a:solidFill>
                    <a:schemeClr val="dk1"/>
                  </a:solidFill>
                  <a:latin typeface="Times New Roman"/>
                  <a:ea typeface="Times New Roman"/>
                  <a:cs typeface="Times New Roman"/>
                  <a:sym typeface="Times New Roman"/>
                </a:rPr>
                <a:t>Column decoder</a:t>
              </a:r>
              <a:endParaRPr sz="1200">
                <a:solidFill>
                  <a:schemeClr val="dk1"/>
                </a:solidFill>
                <a:latin typeface="Times New Roman"/>
                <a:ea typeface="Times New Roman"/>
                <a:cs typeface="Times New Roman"/>
                <a:sym typeface="Times New Roman"/>
              </a:endParaRPr>
            </a:p>
          </p:txBody>
        </p:sp>
        <p:sp>
          <p:nvSpPr>
            <p:cNvPr id="2235" name="Google Shape;2235;p83"/>
            <p:cNvSpPr txBox="1"/>
            <p:nvPr/>
          </p:nvSpPr>
          <p:spPr>
            <a:xfrm>
              <a:off x="2663763" y="4068397"/>
              <a:ext cx="1652550" cy="480131"/>
            </a:xfrm>
            <a:prstGeom prst="rect">
              <a:avLst/>
            </a:prstGeom>
            <a:noFill/>
            <a:ln>
              <a:noFill/>
            </a:ln>
          </p:spPr>
          <p:txBody>
            <a:bodyPr spcFirstLastPara="1" wrap="square" lIns="91425" tIns="45700" rIns="91425" bIns="45700" anchor="t" anchorCtr="0">
              <a:noAutofit/>
            </a:bodyPr>
            <a:lstStyle/>
            <a:p>
              <a:pPr algn="ctr">
                <a:buClr>
                  <a:schemeClr val="dk1"/>
                </a:buClr>
                <a:buSzPts val="1200"/>
              </a:pPr>
              <a:r>
                <a:rPr lang="en-US" sz="1200">
                  <a:solidFill>
                    <a:schemeClr val="dk1"/>
                  </a:solidFill>
                  <a:latin typeface="Times New Roman"/>
                  <a:ea typeface="Times New Roman"/>
                  <a:cs typeface="Times New Roman"/>
                  <a:sym typeface="Times New Roman"/>
                </a:rPr>
                <a:t>Sense amplifiers (row buffer)</a:t>
              </a:r>
              <a:endParaRPr/>
            </a:p>
          </p:txBody>
        </p:sp>
        <p:grpSp>
          <p:nvGrpSpPr>
            <p:cNvPr id="2236" name="Google Shape;2236;p83"/>
            <p:cNvGrpSpPr/>
            <p:nvPr/>
          </p:nvGrpSpPr>
          <p:grpSpPr>
            <a:xfrm>
              <a:off x="933607" y="2279070"/>
              <a:ext cx="272832" cy="1652550"/>
              <a:chOff x="1009169" y="2171819"/>
              <a:chExt cx="272832" cy="1652550"/>
            </a:xfrm>
          </p:grpSpPr>
          <p:sp>
            <p:nvSpPr>
              <p:cNvPr id="2237" name="Google Shape;2237;p83"/>
              <p:cNvSpPr/>
              <p:nvPr/>
            </p:nvSpPr>
            <p:spPr>
              <a:xfrm rot="-5400000">
                <a:off x="510692" y="2996914"/>
                <a:ext cx="1269786" cy="252115"/>
              </a:xfrm>
              <a:prstGeom prst="flowChartProcess">
                <a:avLst/>
              </a:prstGeom>
              <a:solidFill>
                <a:srgbClr val="CCCCC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3200" b="1">
                  <a:solidFill>
                    <a:schemeClr val="lt1"/>
                  </a:solidFill>
                  <a:latin typeface="Times New Roman"/>
                  <a:ea typeface="Times New Roman"/>
                  <a:cs typeface="Times New Roman"/>
                  <a:sym typeface="Times New Roman"/>
                </a:endParaRPr>
              </a:p>
            </p:txBody>
          </p:sp>
          <p:sp>
            <p:nvSpPr>
              <p:cNvPr id="2238" name="Google Shape;2238;p83"/>
              <p:cNvSpPr txBox="1"/>
              <p:nvPr/>
            </p:nvSpPr>
            <p:spPr>
              <a:xfrm rot="-5400000">
                <a:off x="319310" y="2861678"/>
                <a:ext cx="1652550" cy="272832"/>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200">
                    <a:solidFill>
                      <a:schemeClr val="dk1"/>
                    </a:solidFill>
                    <a:latin typeface="Times New Roman"/>
                    <a:ea typeface="Times New Roman"/>
                    <a:cs typeface="Times New Roman"/>
                    <a:sym typeface="Times New Roman"/>
                  </a:rPr>
                  <a:t>Address register</a:t>
                </a:r>
                <a:endParaRPr sz="1200">
                  <a:solidFill>
                    <a:schemeClr val="dk1"/>
                  </a:solidFill>
                  <a:latin typeface="Times New Roman"/>
                  <a:ea typeface="Times New Roman"/>
                  <a:cs typeface="Times New Roman"/>
                  <a:sym typeface="Times New Roman"/>
                </a:endParaRPr>
              </a:p>
            </p:txBody>
          </p:sp>
        </p:grpSp>
        <p:cxnSp>
          <p:nvCxnSpPr>
            <p:cNvPr id="2239" name="Google Shape;2239;p83"/>
            <p:cNvCxnSpPr/>
            <p:nvPr/>
          </p:nvCxnSpPr>
          <p:spPr>
            <a:xfrm>
              <a:off x="394444" y="3240994"/>
              <a:ext cx="558485" cy="0"/>
            </a:xfrm>
            <a:prstGeom prst="straightConnector1">
              <a:avLst/>
            </a:prstGeom>
            <a:noFill/>
            <a:ln w="9525" cap="flat" cmpd="sng">
              <a:solidFill>
                <a:schemeClr val="dk1"/>
              </a:solidFill>
              <a:prstDash val="solid"/>
              <a:round/>
              <a:headEnd type="none" w="sm" len="sm"/>
              <a:tailEnd type="stealth" w="med" len="med"/>
            </a:ln>
          </p:spPr>
        </p:cxnSp>
        <p:cxnSp>
          <p:nvCxnSpPr>
            <p:cNvPr id="2240" name="Google Shape;2240;p83"/>
            <p:cNvCxnSpPr>
              <a:stCxn id="2237" idx="2"/>
              <a:endCxn id="2230" idx="0"/>
            </p:cNvCxnSpPr>
            <p:nvPr/>
          </p:nvCxnSpPr>
          <p:spPr>
            <a:xfrm>
              <a:off x="1196081" y="3230222"/>
              <a:ext cx="790800" cy="3300"/>
            </a:xfrm>
            <a:prstGeom prst="straightConnector1">
              <a:avLst/>
            </a:prstGeom>
            <a:noFill/>
            <a:ln w="9525" cap="flat" cmpd="sng">
              <a:solidFill>
                <a:schemeClr val="dk1"/>
              </a:solidFill>
              <a:prstDash val="solid"/>
              <a:round/>
              <a:headEnd type="none" w="sm" len="sm"/>
              <a:tailEnd type="stealth" w="med" len="med"/>
            </a:ln>
          </p:spPr>
        </p:cxnSp>
        <p:cxnSp>
          <p:nvCxnSpPr>
            <p:cNvPr id="2241" name="Google Shape;2241;p83"/>
            <p:cNvCxnSpPr>
              <a:endCxn id="2231" idx="3"/>
            </p:cNvCxnSpPr>
            <p:nvPr/>
          </p:nvCxnSpPr>
          <p:spPr>
            <a:xfrm rot="-5400000" flipH="1">
              <a:off x="1387535" y="3331567"/>
              <a:ext cx="1726200" cy="1445700"/>
            </a:xfrm>
            <a:prstGeom prst="bentConnector2">
              <a:avLst/>
            </a:prstGeom>
            <a:noFill/>
            <a:ln w="9525" cap="flat" cmpd="sng">
              <a:solidFill>
                <a:schemeClr val="dk1"/>
              </a:solidFill>
              <a:prstDash val="solid"/>
              <a:round/>
              <a:headEnd type="none" w="sm" len="sm"/>
              <a:tailEnd type="stealth" w="med" len="med"/>
            </a:ln>
          </p:spPr>
        </p:cxnSp>
        <p:sp>
          <p:nvSpPr>
            <p:cNvPr id="2242" name="Google Shape;2242;p83"/>
            <p:cNvSpPr txBox="1"/>
            <p:nvPr/>
          </p:nvSpPr>
          <p:spPr>
            <a:xfrm>
              <a:off x="28949" y="2970761"/>
              <a:ext cx="912132" cy="286232"/>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600" b="1">
                  <a:solidFill>
                    <a:schemeClr val="accent2"/>
                  </a:solidFill>
                  <a:latin typeface="Times New Roman"/>
                  <a:ea typeface="Times New Roman"/>
                  <a:cs typeface="Times New Roman"/>
                  <a:sym typeface="Times New Roman"/>
                </a:rPr>
                <a:t>Address</a:t>
              </a:r>
              <a:endParaRPr sz="1600" b="1">
                <a:solidFill>
                  <a:schemeClr val="accent2"/>
                </a:solidFill>
                <a:latin typeface="Times New Roman"/>
                <a:ea typeface="Times New Roman"/>
                <a:cs typeface="Times New Roman"/>
                <a:sym typeface="Times New Roman"/>
              </a:endParaRPr>
            </a:p>
          </p:txBody>
        </p:sp>
        <p:sp>
          <p:nvSpPr>
            <p:cNvPr id="2243" name="Google Shape;2243;p83"/>
            <p:cNvSpPr txBox="1"/>
            <p:nvPr/>
          </p:nvSpPr>
          <p:spPr>
            <a:xfrm>
              <a:off x="1291458" y="2951076"/>
              <a:ext cx="1003345" cy="115706"/>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b="1">
                  <a:solidFill>
                    <a:schemeClr val="accent2"/>
                  </a:solidFill>
                  <a:latin typeface="Times New Roman"/>
                  <a:ea typeface="Times New Roman"/>
                  <a:cs typeface="Times New Roman"/>
                  <a:sym typeface="Times New Roman"/>
                </a:rPr>
                <a:t>MS bits</a:t>
              </a:r>
              <a:endParaRPr b="1">
                <a:solidFill>
                  <a:schemeClr val="accent2"/>
                </a:solidFill>
                <a:latin typeface="Times New Roman"/>
                <a:ea typeface="Times New Roman"/>
                <a:cs typeface="Times New Roman"/>
                <a:sym typeface="Times New Roman"/>
              </a:endParaRPr>
            </a:p>
          </p:txBody>
        </p:sp>
        <p:sp>
          <p:nvSpPr>
            <p:cNvPr id="2244" name="Google Shape;2244;p83"/>
            <p:cNvSpPr txBox="1"/>
            <p:nvPr/>
          </p:nvSpPr>
          <p:spPr>
            <a:xfrm>
              <a:off x="2116919" y="4631285"/>
              <a:ext cx="912132" cy="286232"/>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b="1">
                  <a:solidFill>
                    <a:schemeClr val="accent2"/>
                  </a:solidFill>
                  <a:latin typeface="Times New Roman"/>
                  <a:ea typeface="Times New Roman"/>
                  <a:cs typeface="Times New Roman"/>
                  <a:sym typeface="Times New Roman"/>
                </a:rPr>
                <a:t>LS bits</a:t>
              </a:r>
              <a:endParaRPr b="1">
                <a:solidFill>
                  <a:schemeClr val="accent2"/>
                </a:solidFill>
                <a:latin typeface="Times New Roman"/>
                <a:ea typeface="Times New Roman"/>
                <a:cs typeface="Times New Roman"/>
                <a:sym typeface="Times New Roman"/>
              </a:endParaRPr>
            </a:p>
          </p:txBody>
        </p:sp>
        <p:cxnSp>
          <p:nvCxnSpPr>
            <p:cNvPr id="2245" name="Google Shape;2245;p83"/>
            <p:cNvCxnSpPr/>
            <p:nvPr/>
          </p:nvCxnSpPr>
          <p:spPr>
            <a:xfrm flipH="1">
              <a:off x="3481336" y="5118329"/>
              <a:ext cx="1292" cy="591478"/>
            </a:xfrm>
            <a:prstGeom prst="straightConnector1">
              <a:avLst/>
            </a:prstGeom>
            <a:noFill/>
            <a:ln w="9525" cap="flat" cmpd="sng">
              <a:solidFill>
                <a:schemeClr val="dk1"/>
              </a:solidFill>
              <a:prstDash val="solid"/>
              <a:round/>
              <a:headEnd type="triangle" w="med" len="med"/>
              <a:tailEnd type="triangle" w="med" len="med"/>
            </a:ln>
          </p:spPr>
        </p:cxnSp>
        <p:sp>
          <p:nvSpPr>
            <p:cNvPr id="2246" name="Google Shape;2246;p83"/>
            <p:cNvSpPr txBox="1"/>
            <p:nvPr/>
          </p:nvSpPr>
          <p:spPr>
            <a:xfrm>
              <a:off x="3208951" y="5709807"/>
              <a:ext cx="912132" cy="272832"/>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sz="1600" b="1">
                  <a:solidFill>
                    <a:schemeClr val="accent2"/>
                  </a:solidFill>
                  <a:latin typeface="Times New Roman"/>
                  <a:ea typeface="Times New Roman"/>
                  <a:cs typeface="Times New Roman"/>
                  <a:sym typeface="Times New Roman"/>
                </a:rPr>
                <a:t>Data</a:t>
              </a:r>
              <a:endParaRPr sz="1600" b="1">
                <a:solidFill>
                  <a:schemeClr val="accent2"/>
                </a:solidFill>
                <a:latin typeface="Times New Roman"/>
                <a:ea typeface="Times New Roman"/>
                <a:cs typeface="Times New Roman"/>
                <a:sym typeface="Times New Roman"/>
              </a:endParaRPr>
            </a:p>
          </p:txBody>
        </p:sp>
      </p:grpSp>
      <p:cxnSp>
        <p:nvCxnSpPr>
          <p:cNvPr id="2247" name="Google Shape;2247;p83"/>
          <p:cNvCxnSpPr>
            <a:cxnSpLocks/>
            <a:endCxn id="2077" idx="1"/>
          </p:cNvCxnSpPr>
          <p:nvPr/>
        </p:nvCxnSpPr>
        <p:spPr>
          <a:xfrm flipV="1">
            <a:off x="4633554" y="1430817"/>
            <a:ext cx="2027005" cy="1302478"/>
          </a:xfrm>
          <a:prstGeom prst="straightConnector1">
            <a:avLst/>
          </a:prstGeom>
          <a:noFill/>
          <a:ln w="9525" cap="flat" cmpd="sng">
            <a:solidFill>
              <a:schemeClr val="dk1"/>
            </a:solidFill>
            <a:prstDash val="solid"/>
            <a:round/>
            <a:headEnd type="none" w="sm" len="sm"/>
            <a:tailEnd type="none" w="sm" len="sm"/>
          </a:ln>
        </p:spPr>
      </p:cxnSp>
      <p:cxnSp>
        <p:nvCxnSpPr>
          <p:cNvPr id="2248" name="Google Shape;2248;p83"/>
          <p:cNvCxnSpPr>
            <a:cxnSpLocks/>
            <a:endCxn id="2077" idx="4"/>
          </p:cNvCxnSpPr>
          <p:nvPr/>
        </p:nvCxnSpPr>
        <p:spPr>
          <a:xfrm>
            <a:off x="4689579" y="2796648"/>
            <a:ext cx="2791710" cy="488035"/>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8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Memory DRAM optimizations</a:t>
            </a:r>
            <a:endParaRPr/>
          </a:p>
        </p:txBody>
      </p:sp>
      <p:sp>
        <p:nvSpPr>
          <p:cNvPr id="2065" name="Google Shape;2065;p8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85750" indent="-285750">
              <a:lnSpc>
                <a:spcPct val="90000"/>
              </a:lnSpc>
              <a:spcBef>
                <a:spcPts val="400"/>
              </a:spcBef>
              <a:buSzPts val="2000"/>
              <a:buFont typeface="Times New Roman"/>
              <a:buChar char="–"/>
            </a:pPr>
            <a:r>
              <a:rPr lang="en-US" b="0" i="0" u="none" strike="noStrike" cap="none">
                <a:solidFill>
                  <a:schemeClr val="dk1"/>
                </a:solidFill>
                <a:latin typeface="Times New Roman"/>
                <a:ea typeface="Times New Roman"/>
                <a:cs typeface="Times New Roman"/>
                <a:sym typeface="Times New Roman"/>
              </a:rPr>
              <a:t>Multiple accesses to same row</a:t>
            </a:r>
            <a:endParaRPr sz="3200"/>
          </a:p>
          <a:p>
            <a:pPr marL="285750" indent="-285750">
              <a:lnSpc>
                <a:spcPct val="90000"/>
              </a:lnSpc>
              <a:spcBef>
                <a:spcPts val="400"/>
              </a:spcBef>
              <a:buSzPts val="2000"/>
              <a:buFont typeface="Times New Roman"/>
              <a:buChar char="–"/>
            </a:pPr>
            <a:r>
              <a:rPr lang="en-US" b="0" i="0" u="none" strike="noStrike" cap="none">
                <a:solidFill>
                  <a:schemeClr val="dk1"/>
                </a:solidFill>
                <a:latin typeface="Times New Roman"/>
                <a:ea typeface="Times New Roman"/>
                <a:cs typeface="Times New Roman"/>
                <a:sym typeface="Times New Roman"/>
              </a:rPr>
              <a:t>Synchronous DRAM</a:t>
            </a:r>
            <a:endParaRPr sz="3200"/>
          </a:p>
          <a:p>
            <a:pPr marL="685800" lvl="1" indent="-228600">
              <a:lnSpc>
                <a:spcPct val="90000"/>
              </a:lnSpc>
              <a:spcBef>
                <a:spcPts val="360"/>
              </a:spcBef>
              <a:buSzPts val="1800"/>
              <a:buFont typeface="Times New Roman"/>
              <a:buChar char="•"/>
            </a:pPr>
            <a:r>
              <a:rPr lang="en-US" b="0" i="0" u="none" strike="noStrike" cap="none">
                <a:solidFill>
                  <a:schemeClr val="dk1"/>
                </a:solidFill>
                <a:latin typeface="Times New Roman"/>
                <a:ea typeface="Times New Roman"/>
                <a:cs typeface="Times New Roman"/>
                <a:sym typeface="Times New Roman"/>
              </a:rPr>
              <a:t>Added clock to DRAM interface</a:t>
            </a:r>
            <a:endParaRPr sz="2800"/>
          </a:p>
          <a:p>
            <a:pPr marL="685800" lvl="1" indent="-228600">
              <a:lnSpc>
                <a:spcPct val="90000"/>
              </a:lnSpc>
              <a:spcBef>
                <a:spcPts val="360"/>
              </a:spcBef>
              <a:buSzPts val="1800"/>
              <a:buFont typeface="Times New Roman"/>
              <a:buChar char="•"/>
            </a:pPr>
            <a:r>
              <a:rPr lang="en-US" b="0" i="0" u="none" strike="noStrike" cap="none">
                <a:solidFill>
                  <a:schemeClr val="dk1"/>
                </a:solidFill>
                <a:latin typeface="Times New Roman"/>
                <a:ea typeface="Times New Roman"/>
                <a:cs typeface="Times New Roman"/>
                <a:sym typeface="Times New Roman"/>
              </a:rPr>
              <a:t>Burst mode with critical word first</a:t>
            </a:r>
            <a:endParaRPr sz="2800"/>
          </a:p>
          <a:p>
            <a:pPr marL="285750" indent="-285750">
              <a:lnSpc>
                <a:spcPct val="90000"/>
              </a:lnSpc>
              <a:spcBef>
                <a:spcPts val="400"/>
              </a:spcBef>
              <a:buSzPts val="2000"/>
              <a:buFont typeface="Times New Roman"/>
              <a:buChar char="–"/>
            </a:pPr>
            <a:r>
              <a:rPr lang="en-US" b="0" i="0" u="none" strike="noStrike" cap="none">
                <a:solidFill>
                  <a:schemeClr val="dk1"/>
                </a:solidFill>
                <a:latin typeface="Times New Roman"/>
                <a:ea typeface="Times New Roman"/>
                <a:cs typeface="Times New Roman"/>
                <a:sym typeface="Times New Roman"/>
              </a:rPr>
              <a:t>Wider interfaces</a:t>
            </a:r>
            <a:endParaRPr sz="3200"/>
          </a:p>
          <a:p>
            <a:pPr marL="285750" indent="-285750">
              <a:lnSpc>
                <a:spcPct val="90000"/>
              </a:lnSpc>
              <a:spcBef>
                <a:spcPts val="400"/>
              </a:spcBef>
              <a:buSzPts val="2000"/>
              <a:buFont typeface="Times New Roman"/>
              <a:buChar char="–"/>
            </a:pPr>
            <a:r>
              <a:rPr lang="en-US" b="0" i="0" u="none" strike="noStrike" cap="none">
                <a:solidFill>
                  <a:schemeClr val="dk1"/>
                </a:solidFill>
                <a:latin typeface="Times New Roman"/>
                <a:ea typeface="Times New Roman"/>
                <a:cs typeface="Times New Roman"/>
                <a:sym typeface="Times New Roman"/>
              </a:rPr>
              <a:t>Double data rate (DDR)</a:t>
            </a:r>
          </a:p>
          <a:p>
            <a:pPr marL="742950" lvl="1" indent="-285750">
              <a:lnSpc>
                <a:spcPct val="90000"/>
              </a:lnSpc>
              <a:spcBef>
                <a:spcPts val="400"/>
              </a:spcBef>
              <a:buSzPts val="2000"/>
            </a:pPr>
            <a:r>
              <a:rPr lang="en-US" sz="2800"/>
              <a:t>Data send on both clock edges (up and down edge)</a:t>
            </a:r>
            <a:endParaRPr sz="2800"/>
          </a:p>
          <a:p>
            <a:pPr marL="285750" indent="-285750">
              <a:lnSpc>
                <a:spcPct val="90000"/>
              </a:lnSpc>
              <a:spcBef>
                <a:spcPts val="400"/>
              </a:spcBef>
              <a:buSzPts val="2000"/>
              <a:buFont typeface="Times New Roman"/>
              <a:buChar char="–"/>
            </a:pPr>
            <a:r>
              <a:rPr lang="en-US" b="0" i="0" u="none" strike="noStrike" cap="none">
                <a:solidFill>
                  <a:schemeClr val="dk1"/>
                </a:solidFill>
                <a:latin typeface="Times New Roman"/>
                <a:ea typeface="Times New Roman"/>
                <a:cs typeface="Times New Roman"/>
                <a:sym typeface="Times New Roman"/>
              </a:rPr>
              <a:t>Multiple banks on each DRAM device</a:t>
            </a:r>
            <a:endParaRPr sz="3200"/>
          </a:p>
        </p:txBody>
      </p:sp>
      <p:sp>
        <p:nvSpPr>
          <p:cNvPr id="2067" name="Google Shape;2067;p8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p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Memory Optimizations</a:t>
            </a:r>
            <a:endParaRPr/>
          </a:p>
        </p:txBody>
      </p:sp>
      <p:sp>
        <p:nvSpPr>
          <p:cNvPr id="2287" name="Google Shape;2287;p86"/>
          <p:cNvSpPr txBox="1">
            <a:spLocks noGrp="1"/>
          </p:cNvSpPr>
          <p:nvPr>
            <p:ph type="body" idx="1"/>
          </p:nvPr>
        </p:nvSpPr>
        <p:spPr>
          <a:xfrm>
            <a:off x="371387" y="1088740"/>
            <a:ext cx="7147419" cy="5508612"/>
          </a:xfrm>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DDR: double data rate</a:t>
            </a:r>
            <a:endParaRPr/>
          </a:p>
          <a:p>
            <a:pPr marL="742950" lvl="1" indent="-285750">
              <a:lnSpc>
                <a:spcPct val="90000"/>
              </a:lnSpc>
            </a:pPr>
            <a:r>
              <a:rPr lang="en-US"/>
              <a:t>DDR2</a:t>
            </a:r>
            <a:endParaRPr/>
          </a:p>
          <a:p>
            <a:pPr marL="1143000" lvl="2" indent="-228600">
              <a:lnSpc>
                <a:spcPct val="90000"/>
              </a:lnSpc>
            </a:pPr>
            <a:r>
              <a:rPr lang="en-US"/>
              <a:t>Lower power (2.5 V -&gt; 1.8 V)</a:t>
            </a:r>
            <a:endParaRPr/>
          </a:p>
          <a:p>
            <a:pPr marL="1143000" lvl="2" indent="-228600">
              <a:lnSpc>
                <a:spcPct val="90000"/>
              </a:lnSpc>
            </a:pPr>
            <a:r>
              <a:rPr lang="en-US"/>
              <a:t>Higher clock rates (266 MHz, 333 MHz, 400 MHz)</a:t>
            </a:r>
            <a:endParaRPr/>
          </a:p>
          <a:p>
            <a:pPr marL="742950" lvl="1" indent="-285750">
              <a:lnSpc>
                <a:spcPct val="90000"/>
              </a:lnSpc>
            </a:pPr>
            <a:r>
              <a:rPr lang="en-US"/>
              <a:t>DDR3</a:t>
            </a:r>
            <a:endParaRPr/>
          </a:p>
          <a:p>
            <a:pPr marL="1143000" lvl="2" indent="-228600">
              <a:lnSpc>
                <a:spcPct val="90000"/>
              </a:lnSpc>
            </a:pPr>
            <a:r>
              <a:rPr lang="en-US"/>
              <a:t>1.5 V</a:t>
            </a:r>
            <a:endParaRPr/>
          </a:p>
          <a:p>
            <a:pPr marL="1143000" lvl="2" indent="-228600">
              <a:lnSpc>
                <a:spcPct val="90000"/>
              </a:lnSpc>
            </a:pPr>
            <a:r>
              <a:rPr lang="en-US"/>
              <a:t>800 MHz</a:t>
            </a:r>
            <a:endParaRPr/>
          </a:p>
          <a:p>
            <a:pPr marL="742950" lvl="1" indent="-285750">
              <a:lnSpc>
                <a:spcPct val="90000"/>
              </a:lnSpc>
            </a:pPr>
            <a:r>
              <a:rPr lang="en-US"/>
              <a:t>DDR4</a:t>
            </a:r>
            <a:endParaRPr/>
          </a:p>
          <a:p>
            <a:pPr marL="1143000" lvl="2" indent="-228600">
              <a:lnSpc>
                <a:spcPct val="90000"/>
              </a:lnSpc>
            </a:pPr>
            <a:r>
              <a:rPr lang="en-US"/>
              <a:t>1-1.2 V</a:t>
            </a:r>
            <a:endParaRPr/>
          </a:p>
          <a:p>
            <a:pPr marL="1143000" lvl="2" indent="-228600">
              <a:lnSpc>
                <a:spcPct val="90000"/>
              </a:lnSpc>
            </a:pPr>
            <a:r>
              <a:rPr lang="en-US"/>
              <a:t>1600 MHz (meaning 3.2 G transfers/sec)</a:t>
            </a:r>
          </a:p>
          <a:p>
            <a:pPr marL="1143000" lvl="2" indent="-228600">
              <a:lnSpc>
                <a:spcPct val="90000"/>
              </a:lnSpc>
            </a:pPr>
            <a:endParaRPr lang="en-US"/>
          </a:p>
          <a:p>
            <a:pPr marL="228600" indent="-228600">
              <a:lnSpc>
                <a:spcPct val="90000"/>
              </a:lnSpc>
              <a:spcBef>
                <a:spcPts val="400"/>
              </a:spcBef>
              <a:buSzPts val="2000"/>
            </a:pPr>
            <a:r>
              <a:rPr lang="en-US"/>
              <a:t>GDDR3 is graphics memory based on DDR3:</a:t>
            </a:r>
          </a:p>
          <a:p>
            <a:pPr marL="685800" lvl="1" indent="-228600">
              <a:lnSpc>
                <a:spcPct val="90000"/>
              </a:lnSpc>
              <a:spcBef>
                <a:spcPts val="400"/>
              </a:spcBef>
              <a:buSzPts val="2000"/>
            </a:pPr>
            <a:r>
              <a:rPr lang="en-US"/>
              <a:t>higher frequency</a:t>
            </a:r>
          </a:p>
          <a:p>
            <a:pPr marL="685800" lvl="1" indent="-228600">
              <a:lnSpc>
                <a:spcPct val="90000"/>
              </a:lnSpc>
              <a:spcBef>
                <a:spcPts val="400"/>
              </a:spcBef>
              <a:buSzPts val="2000"/>
            </a:pPr>
            <a:r>
              <a:rPr lang="en-US"/>
              <a:t>wider interface</a:t>
            </a:r>
          </a:p>
          <a:p>
            <a:pPr marL="685800" lvl="1" indent="-228600">
              <a:lnSpc>
                <a:spcPct val="90000"/>
              </a:lnSpc>
              <a:spcBef>
                <a:spcPts val="400"/>
              </a:spcBef>
              <a:buSzPts val="2000"/>
            </a:pPr>
            <a:r>
              <a:rPr lang="en-US"/>
              <a:t>2.5 times higher bandwidth (vs DDR3)</a:t>
            </a:r>
            <a:endParaRPr/>
          </a:p>
          <a:p>
            <a:pPr marL="1143000" lvl="2" indent="-101600">
              <a:lnSpc>
                <a:spcPct val="90000"/>
              </a:lnSpc>
              <a:buNone/>
            </a:pPr>
            <a:endParaRPr/>
          </a:p>
        </p:txBody>
      </p:sp>
      <p:sp>
        <p:nvSpPr>
          <p:cNvPr id="2289" name="Google Shape;2289;p8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28</a:t>
            </a:fld>
            <a:endParaRPr/>
          </a:p>
        </p:txBody>
      </p:sp>
      <p:pic>
        <p:nvPicPr>
          <p:cNvPr id="3" name="Picture 2" descr="A circuit board&#10;&#10;Description automatically generated">
            <a:extLst>
              <a:ext uri="{FF2B5EF4-FFF2-40B4-BE49-F238E27FC236}">
                <a16:creationId xmlns:a16="http://schemas.microsoft.com/office/drawing/2014/main" id="{F5EBC5D4-F0D4-47C8-A9D0-B05EB194176A}"/>
              </a:ext>
            </a:extLst>
          </p:cNvPr>
          <p:cNvPicPr>
            <a:picLocks noChangeAspect="1"/>
          </p:cNvPicPr>
          <p:nvPr/>
        </p:nvPicPr>
        <p:blipFill>
          <a:blip r:embed="rId3"/>
          <a:stretch>
            <a:fillRect/>
          </a:stretch>
        </p:blipFill>
        <p:spPr>
          <a:xfrm>
            <a:off x="7488518" y="4506259"/>
            <a:ext cx="4703482" cy="2351741"/>
          </a:xfrm>
          <a:prstGeom prst="rect">
            <a:avLst/>
          </a:prstGeom>
        </p:spPr>
      </p:pic>
      <p:pic>
        <p:nvPicPr>
          <p:cNvPr id="7" name="Picture 2" descr="What is DIMM?">
            <a:extLst>
              <a:ext uri="{FF2B5EF4-FFF2-40B4-BE49-F238E27FC236}">
                <a16:creationId xmlns:a16="http://schemas.microsoft.com/office/drawing/2014/main" id="{47FE9170-4957-48F4-964F-BC6BDB2CA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939" y="986644"/>
            <a:ext cx="4608979" cy="2219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CDFDEC-C5F2-432A-AE24-81B14B35DB85}"/>
              </a:ext>
            </a:extLst>
          </p:cNvPr>
          <p:cNvSpPr txBox="1"/>
          <p:nvPr/>
        </p:nvSpPr>
        <p:spPr>
          <a:xfrm>
            <a:off x="10171953" y="2586565"/>
            <a:ext cx="1111624" cy="523220"/>
          </a:xfrm>
          <a:prstGeom prst="rect">
            <a:avLst/>
          </a:prstGeom>
          <a:noFill/>
        </p:spPr>
        <p:txBody>
          <a:bodyPr wrap="square" rtlCol="0">
            <a:spAutoFit/>
          </a:bodyPr>
          <a:lstStyle/>
          <a:p>
            <a:r>
              <a:rPr lang="en-US" i="1"/>
              <a:t>DIMM</a:t>
            </a:r>
          </a:p>
          <a:p>
            <a:r>
              <a:rPr lang="en-US" i="1"/>
              <a:t>package</a:t>
            </a:r>
            <a:endParaRPr lang="nl-NL" i="1"/>
          </a:p>
        </p:txBody>
      </p:sp>
      <p:sp>
        <p:nvSpPr>
          <p:cNvPr id="9" name="TextBox 8">
            <a:extLst>
              <a:ext uri="{FF2B5EF4-FFF2-40B4-BE49-F238E27FC236}">
                <a16:creationId xmlns:a16="http://schemas.microsoft.com/office/drawing/2014/main" id="{B33999D7-35BC-40BF-975A-A6ECA17DE42A}"/>
              </a:ext>
            </a:extLst>
          </p:cNvPr>
          <p:cNvSpPr txBox="1"/>
          <p:nvPr/>
        </p:nvSpPr>
        <p:spPr>
          <a:xfrm>
            <a:off x="7562475" y="3967782"/>
            <a:ext cx="2089525" cy="523220"/>
          </a:xfrm>
          <a:prstGeom prst="rect">
            <a:avLst/>
          </a:prstGeom>
          <a:noFill/>
        </p:spPr>
        <p:txBody>
          <a:bodyPr wrap="square" rtlCol="0">
            <a:spAutoFit/>
          </a:bodyPr>
          <a:lstStyle/>
          <a:p>
            <a:r>
              <a:rPr lang="en-US" i="1"/>
              <a:t>GPU with GDDR memory on board</a:t>
            </a:r>
            <a:endParaRPr lang="nl-NL"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87">
                                            <p:txEl>
                                              <p:pRg st="0" end="0"/>
                                            </p:txEl>
                                          </p:spTgt>
                                        </p:tgtEl>
                                        <p:attrNameLst>
                                          <p:attrName>style.visibility</p:attrName>
                                        </p:attrNameLst>
                                      </p:cBhvr>
                                      <p:to>
                                        <p:strVal val="visible"/>
                                      </p:to>
                                    </p:set>
                                    <p:animEffect transition="in" filter="wipe(down)">
                                      <p:cBhvr>
                                        <p:cTn id="7" dur="500"/>
                                        <p:tgtEl>
                                          <p:spTgt spid="228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87">
                                            <p:txEl>
                                              <p:pRg st="1" end="1"/>
                                            </p:txEl>
                                          </p:spTgt>
                                        </p:tgtEl>
                                        <p:attrNameLst>
                                          <p:attrName>style.visibility</p:attrName>
                                        </p:attrNameLst>
                                      </p:cBhvr>
                                      <p:to>
                                        <p:strVal val="visible"/>
                                      </p:to>
                                    </p:set>
                                    <p:animEffect transition="in" filter="wipe(down)">
                                      <p:cBhvr>
                                        <p:cTn id="10" dur="500"/>
                                        <p:tgtEl>
                                          <p:spTgt spid="228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87">
                                            <p:txEl>
                                              <p:pRg st="2" end="2"/>
                                            </p:txEl>
                                          </p:spTgt>
                                        </p:tgtEl>
                                        <p:attrNameLst>
                                          <p:attrName>style.visibility</p:attrName>
                                        </p:attrNameLst>
                                      </p:cBhvr>
                                      <p:to>
                                        <p:strVal val="visible"/>
                                      </p:to>
                                    </p:set>
                                    <p:animEffect transition="in" filter="wipe(down)">
                                      <p:cBhvr>
                                        <p:cTn id="13" dur="500"/>
                                        <p:tgtEl>
                                          <p:spTgt spid="228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87">
                                            <p:txEl>
                                              <p:pRg st="3" end="3"/>
                                            </p:txEl>
                                          </p:spTgt>
                                        </p:tgtEl>
                                        <p:attrNameLst>
                                          <p:attrName>style.visibility</p:attrName>
                                        </p:attrNameLst>
                                      </p:cBhvr>
                                      <p:to>
                                        <p:strVal val="visible"/>
                                      </p:to>
                                    </p:set>
                                    <p:animEffect transition="in" filter="wipe(down)">
                                      <p:cBhvr>
                                        <p:cTn id="16" dur="500"/>
                                        <p:tgtEl>
                                          <p:spTgt spid="228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87">
                                            <p:txEl>
                                              <p:pRg st="4" end="4"/>
                                            </p:txEl>
                                          </p:spTgt>
                                        </p:tgtEl>
                                        <p:attrNameLst>
                                          <p:attrName>style.visibility</p:attrName>
                                        </p:attrNameLst>
                                      </p:cBhvr>
                                      <p:to>
                                        <p:strVal val="visible"/>
                                      </p:to>
                                    </p:set>
                                    <p:animEffect transition="in" filter="wipe(down)">
                                      <p:cBhvr>
                                        <p:cTn id="19" dur="500"/>
                                        <p:tgtEl>
                                          <p:spTgt spid="228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87">
                                            <p:txEl>
                                              <p:pRg st="5" end="5"/>
                                            </p:txEl>
                                          </p:spTgt>
                                        </p:tgtEl>
                                        <p:attrNameLst>
                                          <p:attrName>style.visibility</p:attrName>
                                        </p:attrNameLst>
                                      </p:cBhvr>
                                      <p:to>
                                        <p:strVal val="visible"/>
                                      </p:to>
                                    </p:set>
                                    <p:animEffect transition="in" filter="wipe(down)">
                                      <p:cBhvr>
                                        <p:cTn id="22" dur="500"/>
                                        <p:tgtEl>
                                          <p:spTgt spid="2287">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87">
                                            <p:txEl>
                                              <p:pRg st="6" end="6"/>
                                            </p:txEl>
                                          </p:spTgt>
                                        </p:tgtEl>
                                        <p:attrNameLst>
                                          <p:attrName>style.visibility</p:attrName>
                                        </p:attrNameLst>
                                      </p:cBhvr>
                                      <p:to>
                                        <p:strVal val="visible"/>
                                      </p:to>
                                    </p:set>
                                    <p:animEffect transition="in" filter="wipe(down)">
                                      <p:cBhvr>
                                        <p:cTn id="25" dur="500"/>
                                        <p:tgtEl>
                                          <p:spTgt spid="2287">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87">
                                            <p:txEl>
                                              <p:pRg st="7" end="7"/>
                                            </p:txEl>
                                          </p:spTgt>
                                        </p:tgtEl>
                                        <p:attrNameLst>
                                          <p:attrName>style.visibility</p:attrName>
                                        </p:attrNameLst>
                                      </p:cBhvr>
                                      <p:to>
                                        <p:strVal val="visible"/>
                                      </p:to>
                                    </p:set>
                                    <p:animEffect transition="in" filter="wipe(down)">
                                      <p:cBhvr>
                                        <p:cTn id="28" dur="500"/>
                                        <p:tgtEl>
                                          <p:spTgt spid="2287">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87">
                                            <p:txEl>
                                              <p:pRg st="8" end="8"/>
                                            </p:txEl>
                                          </p:spTgt>
                                        </p:tgtEl>
                                        <p:attrNameLst>
                                          <p:attrName>style.visibility</p:attrName>
                                        </p:attrNameLst>
                                      </p:cBhvr>
                                      <p:to>
                                        <p:strVal val="visible"/>
                                      </p:to>
                                    </p:set>
                                    <p:animEffect transition="in" filter="wipe(down)">
                                      <p:cBhvr>
                                        <p:cTn id="31" dur="500"/>
                                        <p:tgtEl>
                                          <p:spTgt spid="2287">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87">
                                            <p:txEl>
                                              <p:pRg st="9" end="9"/>
                                            </p:txEl>
                                          </p:spTgt>
                                        </p:tgtEl>
                                        <p:attrNameLst>
                                          <p:attrName>style.visibility</p:attrName>
                                        </p:attrNameLst>
                                      </p:cBhvr>
                                      <p:to>
                                        <p:strVal val="visible"/>
                                      </p:to>
                                    </p:set>
                                    <p:animEffect transition="in" filter="wipe(down)">
                                      <p:cBhvr>
                                        <p:cTn id="34" dur="500"/>
                                        <p:tgtEl>
                                          <p:spTgt spid="2287">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87">
                                            <p:txEl>
                                              <p:pRg st="11" end="11"/>
                                            </p:txEl>
                                          </p:spTgt>
                                        </p:tgtEl>
                                        <p:attrNameLst>
                                          <p:attrName>style.visibility</p:attrName>
                                        </p:attrNameLst>
                                      </p:cBhvr>
                                      <p:to>
                                        <p:strVal val="visible"/>
                                      </p:to>
                                    </p:set>
                                    <p:animEffect transition="in" filter="wipe(down)">
                                      <p:cBhvr>
                                        <p:cTn id="45" dur="500"/>
                                        <p:tgtEl>
                                          <p:spTgt spid="2287">
                                            <p:txEl>
                                              <p:pRg st="11" end="11"/>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87">
                                            <p:txEl>
                                              <p:pRg st="12" end="12"/>
                                            </p:txEl>
                                          </p:spTgt>
                                        </p:tgtEl>
                                        <p:attrNameLst>
                                          <p:attrName>style.visibility</p:attrName>
                                        </p:attrNameLst>
                                      </p:cBhvr>
                                      <p:to>
                                        <p:strVal val="visible"/>
                                      </p:to>
                                    </p:set>
                                    <p:animEffect transition="in" filter="wipe(down)">
                                      <p:cBhvr>
                                        <p:cTn id="48" dur="500"/>
                                        <p:tgtEl>
                                          <p:spTgt spid="2287">
                                            <p:txEl>
                                              <p:pRg st="12" end="12"/>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287">
                                            <p:txEl>
                                              <p:pRg st="13" end="13"/>
                                            </p:txEl>
                                          </p:spTgt>
                                        </p:tgtEl>
                                        <p:attrNameLst>
                                          <p:attrName>style.visibility</p:attrName>
                                        </p:attrNameLst>
                                      </p:cBhvr>
                                      <p:to>
                                        <p:strVal val="visible"/>
                                      </p:to>
                                    </p:set>
                                    <p:animEffect transition="in" filter="wipe(down)">
                                      <p:cBhvr>
                                        <p:cTn id="51" dur="500"/>
                                        <p:tgtEl>
                                          <p:spTgt spid="2287">
                                            <p:txEl>
                                              <p:pRg st="13" end="13"/>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287">
                                            <p:txEl>
                                              <p:pRg st="14" end="14"/>
                                            </p:txEl>
                                          </p:spTgt>
                                        </p:tgtEl>
                                        <p:attrNameLst>
                                          <p:attrName>style.visibility</p:attrName>
                                        </p:attrNameLst>
                                      </p:cBhvr>
                                      <p:to>
                                        <p:strVal val="visible"/>
                                      </p:to>
                                    </p:set>
                                    <p:animEffect transition="in" filter="wipe(down)">
                                      <p:cBhvr>
                                        <p:cTn id="54" dur="500"/>
                                        <p:tgtEl>
                                          <p:spTgt spid="2287">
                                            <p:txEl>
                                              <p:pRg st="14" end="14"/>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 grpId="0" uiExpand="1" build="p"/>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2260" name="Google Shape;2260;p8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Memory Latencies</a:t>
            </a:r>
            <a:endParaRPr/>
          </a:p>
        </p:txBody>
      </p:sp>
      <p:sp>
        <p:nvSpPr>
          <p:cNvPr id="2" name="Text Placeholder 1"/>
          <p:cNvSpPr>
            <a:spLocks noGrp="1"/>
          </p:cNvSpPr>
          <p:nvPr>
            <p:ph type="body" idx="1"/>
          </p:nvPr>
        </p:nvSpPr>
        <p:spPr/>
        <p:txBody>
          <a:bodyPr/>
          <a:lstStyle/>
          <a:p>
            <a:endParaRPr lang="en-US"/>
          </a:p>
        </p:txBody>
      </p:sp>
      <p:sp>
        <p:nvSpPr>
          <p:cNvPr id="2263" name="Google Shape;2263;p8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29</a:t>
            </a:fld>
            <a:endParaRPr/>
          </a:p>
        </p:txBody>
      </p:sp>
      <p:pic>
        <p:nvPicPr>
          <p:cNvPr id="7" name="Picture 6"/>
          <p:cNvPicPr>
            <a:picLocks noChangeAspect="1"/>
          </p:cNvPicPr>
          <p:nvPr/>
        </p:nvPicPr>
        <p:blipFill>
          <a:blip r:embed="rId3"/>
          <a:stretch>
            <a:fillRect/>
          </a:stretch>
        </p:blipFill>
        <p:spPr>
          <a:xfrm>
            <a:off x="1829747" y="2099276"/>
            <a:ext cx="8460432" cy="24977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t>Splitting first level cache</a:t>
            </a:r>
          </a:p>
        </p:txBody>
      </p:sp>
      <p:sp>
        <p:nvSpPr>
          <p:cNvPr id="1029" name="Rectangle 3"/>
          <p:cNvSpPr>
            <a:spLocks noGrp="1" noChangeArrowheads="1"/>
          </p:cNvSpPr>
          <p:nvPr>
            <p:ph type="body" idx="1"/>
          </p:nvPr>
        </p:nvSpPr>
        <p:spPr/>
        <p:txBody>
          <a:bodyPr/>
          <a:lstStyle/>
          <a:p>
            <a:r>
              <a:rPr lang="en-US" dirty="0"/>
              <a:t>Use </a:t>
            </a:r>
            <a:r>
              <a:rPr lang="en-US" b="1" dirty="0"/>
              <a:t>split Instruction and Data </a:t>
            </a:r>
            <a:r>
              <a:rPr lang="en-US" b="1"/>
              <a:t>caches</a:t>
            </a:r>
            <a:r>
              <a:rPr lang="en-US"/>
              <a:t> </a:t>
            </a:r>
            <a:r>
              <a:rPr lang="en-US" b="1"/>
              <a:t>@ L1</a:t>
            </a:r>
            <a:endParaRPr lang="en-US" dirty="0"/>
          </a:p>
          <a:p>
            <a:pPr lvl="1"/>
            <a:r>
              <a:rPr lang="en-US" sz="2400" dirty="0">
                <a:solidFill>
                  <a:schemeClr val="accent2"/>
                </a:solidFill>
              </a:rPr>
              <a:t>Caches can be tuned differently</a:t>
            </a:r>
          </a:p>
          <a:p>
            <a:pPr lvl="1"/>
            <a:r>
              <a:rPr lang="en-US" sz="2400" dirty="0">
                <a:solidFill>
                  <a:schemeClr val="accent2"/>
                </a:solidFill>
              </a:rPr>
              <a:t>Avoids dual ported cache</a:t>
            </a:r>
          </a:p>
        </p:txBody>
      </p:sp>
      <p:sp>
        <p:nvSpPr>
          <p:cNvPr id="1034" name="Rectangle 10"/>
          <p:cNvSpPr>
            <a:spLocks noChangeArrowheads="1"/>
          </p:cNvSpPr>
          <p:nvPr/>
        </p:nvSpPr>
        <p:spPr bwMode="auto">
          <a:xfrm>
            <a:off x="9155951" y="3098112"/>
            <a:ext cx="2284790" cy="2367546"/>
          </a:xfrm>
          <a:prstGeom prst="rect">
            <a:avLst/>
          </a:prstGeom>
          <a:solidFill>
            <a:srgbClr val="CCFFCC"/>
          </a:solidFill>
          <a:ln w="25400" algn="ctr">
            <a:solidFill>
              <a:schemeClr val="tx1"/>
            </a:solidFill>
            <a:round/>
            <a:headEnd/>
            <a:tailEnd/>
          </a:ln>
        </p:spPr>
        <p:txBody>
          <a:bodyPr wrap="none" anchor="ctr"/>
          <a:lstStyle/>
          <a:p>
            <a:pPr algn="ctr"/>
            <a:r>
              <a:rPr lang="en-US" sz="2400"/>
              <a:t>Main Memory</a:t>
            </a:r>
          </a:p>
        </p:txBody>
      </p:sp>
      <p:sp>
        <p:nvSpPr>
          <p:cNvPr id="1040" name="TextBox 33"/>
          <p:cNvSpPr txBox="1">
            <a:spLocks noChangeArrowheads="1"/>
          </p:cNvSpPr>
          <p:nvPr/>
        </p:nvSpPr>
        <p:spPr bwMode="auto">
          <a:xfrm>
            <a:off x="2879000" y="5382005"/>
            <a:ext cx="527710" cy="461665"/>
          </a:xfrm>
          <a:prstGeom prst="rect">
            <a:avLst/>
          </a:prstGeom>
          <a:noFill/>
          <a:ln w="9525">
            <a:noFill/>
            <a:miter lim="800000"/>
            <a:headEnd/>
            <a:tailEnd/>
          </a:ln>
        </p:spPr>
        <p:txBody>
          <a:bodyPr wrap="none">
            <a:spAutoFit/>
          </a:bodyPr>
          <a:lstStyle/>
          <a:p>
            <a:r>
              <a:rPr lang="en-US" sz="2400"/>
              <a:t>L1</a:t>
            </a:r>
          </a:p>
        </p:txBody>
      </p:sp>
      <p:sp>
        <p:nvSpPr>
          <p:cNvPr id="1041" name="TextBox 34"/>
          <p:cNvSpPr txBox="1">
            <a:spLocks noChangeArrowheads="1"/>
          </p:cNvSpPr>
          <p:nvPr/>
        </p:nvSpPr>
        <p:spPr bwMode="auto">
          <a:xfrm>
            <a:off x="4420429" y="5382006"/>
            <a:ext cx="527710" cy="461665"/>
          </a:xfrm>
          <a:prstGeom prst="rect">
            <a:avLst/>
          </a:prstGeom>
          <a:noFill/>
          <a:ln w="9525">
            <a:noFill/>
            <a:miter lim="800000"/>
            <a:headEnd/>
            <a:tailEnd/>
          </a:ln>
        </p:spPr>
        <p:txBody>
          <a:bodyPr wrap="none">
            <a:spAutoFit/>
          </a:bodyPr>
          <a:lstStyle/>
          <a:p>
            <a:r>
              <a:rPr lang="en-US" sz="2400"/>
              <a:t>L2</a:t>
            </a:r>
          </a:p>
        </p:txBody>
      </p:sp>
      <p:sp>
        <p:nvSpPr>
          <p:cNvPr id="3" name="Slide Number Placeholder 2"/>
          <p:cNvSpPr>
            <a:spLocks noGrp="1"/>
          </p:cNvSpPr>
          <p:nvPr>
            <p:ph type="sldNum" idx="12"/>
          </p:nvPr>
        </p:nvSpPr>
        <p:spPr/>
        <p:txBody>
          <a:bodyPr/>
          <a:lstStyle/>
          <a:p>
            <a:fld id="{00000000-1234-1234-1234-123412341234}" type="slidenum">
              <a:rPr lang="en-US" smtClean="0"/>
              <a:pPr/>
              <a:t>3</a:t>
            </a:fld>
            <a:endParaRPr lang="en-US"/>
          </a:p>
        </p:txBody>
      </p:sp>
      <p:sp>
        <p:nvSpPr>
          <p:cNvPr id="18" name="Rectangle 9">
            <a:extLst>
              <a:ext uri="{FF2B5EF4-FFF2-40B4-BE49-F238E27FC236}">
                <a16:creationId xmlns:a16="http://schemas.microsoft.com/office/drawing/2014/main" id="{455F4D04-AD23-4CDF-BCD3-C9D8A31E7501}"/>
              </a:ext>
            </a:extLst>
          </p:cNvPr>
          <p:cNvSpPr>
            <a:spLocks noChangeArrowheads="1"/>
          </p:cNvSpPr>
          <p:nvPr/>
        </p:nvSpPr>
        <p:spPr bwMode="auto">
          <a:xfrm>
            <a:off x="6879160" y="3282467"/>
            <a:ext cx="1402740" cy="2009919"/>
          </a:xfrm>
          <a:prstGeom prst="rect">
            <a:avLst/>
          </a:prstGeom>
          <a:solidFill>
            <a:srgbClr val="FFCC99"/>
          </a:solidFill>
          <a:ln w="25400" algn="ctr">
            <a:solidFill>
              <a:schemeClr val="tx1"/>
            </a:solidFill>
            <a:round/>
            <a:headEnd/>
            <a:tailEnd/>
          </a:ln>
        </p:spPr>
        <p:txBody>
          <a:bodyPr wrap="none" anchor="ctr"/>
          <a:lstStyle/>
          <a:p>
            <a:pPr algn="ctr"/>
            <a:r>
              <a:rPr lang="en-US" sz="2400"/>
              <a:t>Shared</a:t>
            </a:r>
          </a:p>
          <a:p>
            <a:pPr algn="ctr"/>
            <a:r>
              <a:rPr lang="en-US" sz="2400"/>
              <a:t>I&amp;D</a:t>
            </a:r>
          </a:p>
          <a:p>
            <a:pPr algn="ctr"/>
            <a:r>
              <a:rPr lang="en-US" sz="2400"/>
              <a:t> $</a:t>
            </a:r>
          </a:p>
        </p:txBody>
      </p:sp>
      <p:cxnSp>
        <p:nvCxnSpPr>
          <p:cNvPr id="20" name="Straight Connector 31">
            <a:extLst>
              <a:ext uri="{FF2B5EF4-FFF2-40B4-BE49-F238E27FC236}">
                <a16:creationId xmlns:a16="http://schemas.microsoft.com/office/drawing/2014/main" id="{DDAEF7EB-2011-44C5-9382-55630DBD26E0}"/>
              </a:ext>
            </a:extLst>
          </p:cNvPr>
          <p:cNvCxnSpPr>
            <a:cxnSpLocks noChangeShapeType="1"/>
          </p:cNvCxnSpPr>
          <p:nvPr/>
        </p:nvCxnSpPr>
        <p:spPr bwMode="auto">
          <a:xfrm>
            <a:off x="8281900" y="4365586"/>
            <a:ext cx="874051" cy="0"/>
          </a:xfrm>
          <a:prstGeom prst="line">
            <a:avLst/>
          </a:prstGeom>
          <a:noFill/>
          <a:ln w="25400" algn="ctr">
            <a:solidFill>
              <a:schemeClr val="tx1"/>
            </a:solidFill>
            <a:round/>
            <a:headEnd/>
            <a:tailEnd/>
          </a:ln>
        </p:spPr>
      </p:cxnSp>
      <p:sp>
        <p:nvSpPr>
          <p:cNvPr id="23" name="TextBox 34">
            <a:extLst>
              <a:ext uri="{FF2B5EF4-FFF2-40B4-BE49-F238E27FC236}">
                <a16:creationId xmlns:a16="http://schemas.microsoft.com/office/drawing/2014/main" id="{0FC74188-E924-4B2C-8661-F774DDAE9970}"/>
              </a:ext>
            </a:extLst>
          </p:cNvPr>
          <p:cNvSpPr txBox="1">
            <a:spLocks noChangeArrowheads="1"/>
          </p:cNvSpPr>
          <p:nvPr/>
        </p:nvSpPr>
        <p:spPr bwMode="auto">
          <a:xfrm>
            <a:off x="7299123" y="5321155"/>
            <a:ext cx="527709" cy="461665"/>
          </a:xfrm>
          <a:prstGeom prst="rect">
            <a:avLst/>
          </a:prstGeom>
          <a:noFill/>
          <a:ln w="9525">
            <a:noFill/>
            <a:miter lim="800000"/>
            <a:headEnd/>
            <a:tailEnd/>
          </a:ln>
        </p:spPr>
        <p:txBody>
          <a:bodyPr wrap="none">
            <a:spAutoFit/>
          </a:bodyPr>
          <a:lstStyle/>
          <a:p>
            <a:r>
              <a:rPr lang="en-US" sz="2400"/>
              <a:t>L3</a:t>
            </a:r>
          </a:p>
        </p:txBody>
      </p:sp>
      <p:sp>
        <p:nvSpPr>
          <p:cNvPr id="24" name="TextBox 33">
            <a:extLst>
              <a:ext uri="{FF2B5EF4-FFF2-40B4-BE49-F238E27FC236}">
                <a16:creationId xmlns:a16="http://schemas.microsoft.com/office/drawing/2014/main" id="{2C6D9194-F862-4CDD-A9DF-648D5234F0D0}"/>
              </a:ext>
            </a:extLst>
          </p:cNvPr>
          <p:cNvSpPr txBox="1">
            <a:spLocks noChangeArrowheads="1"/>
          </p:cNvSpPr>
          <p:nvPr/>
        </p:nvSpPr>
        <p:spPr bwMode="auto">
          <a:xfrm>
            <a:off x="571697" y="5274409"/>
            <a:ext cx="1726755" cy="461665"/>
          </a:xfrm>
          <a:prstGeom prst="rect">
            <a:avLst/>
          </a:prstGeom>
          <a:noFill/>
          <a:ln w="9525">
            <a:noFill/>
            <a:miter lim="800000"/>
            <a:headEnd/>
            <a:tailEnd/>
          </a:ln>
        </p:spPr>
        <p:txBody>
          <a:bodyPr wrap="none">
            <a:spAutoFit/>
          </a:bodyPr>
          <a:lstStyle/>
          <a:p>
            <a:r>
              <a:rPr lang="en-US" sz="2400" i="1"/>
              <a:t>Single core</a:t>
            </a:r>
          </a:p>
        </p:txBody>
      </p:sp>
      <p:grpSp>
        <p:nvGrpSpPr>
          <p:cNvPr id="15" name="Group 14">
            <a:extLst>
              <a:ext uri="{FF2B5EF4-FFF2-40B4-BE49-F238E27FC236}">
                <a16:creationId xmlns:a16="http://schemas.microsoft.com/office/drawing/2014/main" id="{63C4472F-FE7B-491D-A695-2FB1C5302D4D}"/>
              </a:ext>
            </a:extLst>
          </p:cNvPr>
          <p:cNvGrpSpPr/>
          <p:nvPr/>
        </p:nvGrpSpPr>
        <p:grpSpPr>
          <a:xfrm>
            <a:off x="950773" y="2831760"/>
            <a:ext cx="5518982" cy="2387431"/>
            <a:chOff x="950773" y="3078227"/>
            <a:chExt cx="5518982" cy="2387431"/>
          </a:xfrm>
        </p:grpSpPr>
        <p:grpSp>
          <p:nvGrpSpPr>
            <p:cNvPr id="46" name="Group 45">
              <a:extLst>
                <a:ext uri="{FF2B5EF4-FFF2-40B4-BE49-F238E27FC236}">
                  <a16:creationId xmlns:a16="http://schemas.microsoft.com/office/drawing/2014/main" id="{1BE11553-E010-45AF-8116-794B3F80A544}"/>
                </a:ext>
              </a:extLst>
            </p:cNvPr>
            <p:cNvGrpSpPr/>
            <p:nvPr/>
          </p:nvGrpSpPr>
          <p:grpSpPr>
            <a:xfrm>
              <a:off x="1282035" y="3078227"/>
              <a:ext cx="4701257" cy="2061801"/>
              <a:chOff x="1774493" y="3147934"/>
              <a:chExt cx="4701257" cy="2061801"/>
            </a:xfrm>
          </p:grpSpPr>
          <p:sp>
            <p:nvSpPr>
              <p:cNvPr id="47" name="Rectangle 46">
                <a:extLst>
                  <a:ext uri="{FF2B5EF4-FFF2-40B4-BE49-F238E27FC236}">
                    <a16:creationId xmlns:a16="http://schemas.microsoft.com/office/drawing/2014/main" id="{36ED7231-0AEA-499B-85D8-69626E233E52}"/>
                  </a:ext>
                </a:extLst>
              </p:cNvPr>
              <p:cNvSpPr/>
              <p:nvPr/>
            </p:nvSpPr>
            <p:spPr>
              <a:xfrm>
                <a:off x="1774493" y="3147934"/>
                <a:ext cx="4701257" cy="2061801"/>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48" name="Rectangle 6">
                <a:extLst>
                  <a:ext uri="{FF2B5EF4-FFF2-40B4-BE49-F238E27FC236}">
                    <a16:creationId xmlns:a16="http://schemas.microsoft.com/office/drawing/2014/main" id="{F4DF9762-A7D3-4C92-BDB6-A51F1BBD2288}"/>
                  </a:ext>
                </a:extLst>
              </p:cNvPr>
              <p:cNvSpPr>
                <a:spLocks noChangeArrowheads="1"/>
              </p:cNvSpPr>
              <p:nvPr/>
            </p:nvSpPr>
            <p:spPr bwMode="auto">
              <a:xfrm>
                <a:off x="2063552" y="3658956"/>
                <a:ext cx="816767" cy="1061438"/>
              </a:xfrm>
              <a:prstGeom prst="rect">
                <a:avLst/>
              </a:prstGeom>
              <a:solidFill>
                <a:srgbClr val="FFFF99"/>
              </a:solidFill>
              <a:ln w="25400" algn="ctr">
                <a:solidFill>
                  <a:schemeClr val="tx1"/>
                </a:solidFill>
                <a:round/>
                <a:headEnd/>
                <a:tailEnd/>
              </a:ln>
            </p:spPr>
            <p:txBody>
              <a:bodyPr wrap="none" anchor="ctr"/>
              <a:lstStyle/>
              <a:p>
                <a:r>
                  <a:rPr lang="en-US" sz="2400"/>
                  <a:t>CPU</a:t>
                </a:r>
              </a:p>
            </p:txBody>
          </p:sp>
          <p:sp>
            <p:nvSpPr>
              <p:cNvPr id="49" name="Rectangle 7">
                <a:extLst>
                  <a:ext uri="{FF2B5EF4-FFF2-40B4-BE49-F238E27FC236}">
                    <a16:creationId xmlns:a16="http://schemas.microsoft.com/office/drawing/2014/main" id="{C6B9392F-0FE8-4234-BEFC-2FC8CE5347EA}"/>
                  </a:ext>
                </a:extLst>
              </p:cNvPr>
              <p:cNvSpPr>
                <a:spLocks noChangeArrowheads="1"/>
              </p:cNvSpPr>
              <p:nvPr/>
            </p:nvSpPr>
            <p:spPr bwMode="auto">
              <a:xfrm>
                <a:off x="3695287" y="3252372"/>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I$</a:t>
                </a:r>
              </a:p>
            </p:txBody>
          </p:sp>
          <p:sp>
            <p:nvSpPr>
              <p:cNvPr id="50" name="Rectangle 8">
                <a:extLst>
                  <a:ext uri="{FF2B5EF4-FFF2-40B4-BE49-F238E27FC236}">
                    <a16:creationId xmlns:a16="http://schemas.microsoft.com/office/drawing/2014/main" id="{74D7111D-0FE8-41A1-9A69-DA99976FE812}"/>
                  </a:ext>
                </a:extLst>
              </p:cNvPr>
              <p:cNvSpPr>
                <a:spLocks noChangeArrowheads="1"/>
              </p:cNvSpPr>
              <p:nvPr/>
            </p:nvSpPr>
            <p:spPr bwMode="auto">
              <a:xfrm>
                <a:off x="3695287" y="4394766"/>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D$</a:t>
                </a:r>
              </a:p>
            </p:txBody>
          </p:sp>
          <p:sp>
            <p:nvSpPr>
              <p:cNvPr id="51" name="Rectangle 9">
                <a:extLst>
                  <a:ext uri="{FF2B5EF4-FFF2-40B4-BE49-F238E27FC236}">
                    <a16:creationId xmlns:a16="http://schemas.microsoft.com/office/drawing/2014/main" id="{CE1816DC-D835-4AC0-B9A8-C83E5175FE2D}"/>
                  </a:ext>
                </a:extLst>
              </p:cNvPr>
              <p:cNvSpPr>
                <a:spLocks noChangeArrowheads="1"/>
              </p:cNvSpPr>
              <p:nvPr/>
            </p:nvSpPr>
            <p:spPr bwMode="auto">
              <a:xfrm>
                <a:off x="5409780" y="3414286"/>
                <a:ext cx="814968" cy="1469821"/>
              </a:xfrm>
              <a:prstGeom prst="rect">
                <a:avLst/>
              </a:prstGeom>
              <a:solidFill>
                <a:srgbClr val="FFCC99"/>
              </a:solidFill>
              <a:ln w="25400" algn="ctr">
                <a:solidFill>
                  <a:schemeClr val="tx1"/>
                </a:solidFill>
                <a:round/>
                <a:headEnd/>
                <a:tailEnd/>
              </a:ln>
            </p:spPr>
            <p:txBody>
              <a:bodyPr wrap="none" anchor="ctr"/>
              <a:lstStyle/>
              <a:p>
                <a:pPr algn="ctr"/>
                <a:r>
                  <a:rPr lang="en-US" sz="2400"/>
                  <a:t>I&amp;D</a:t>
                </a:r>
              </a:p>
              <a:p>
                <a:pPr algn="ctr"/>
                <a:r>
                  <a:rPr lang="en-US" sz="2400"/>
                  <a:t> $</a:t>
                </a:r>
              </a:p>
            </p:txBody>
          </p:sp>
          <p:cxnSp>
            <p:nvCxnSpPr>
              <p:cNvPr id="52" name="Elbow Connector 19">
                <a:extLst>
                  <a:ext uri="{FF2B5EF4-FFF2-40B4-BE49-F238E27FC236}">
                    <a16:creationId xmlns:a16="http://schemas.microsoft.com/office/drawing/2014/main" id="{0CB51EBE-45E8-4367-B887-13989A83A733}"/>
                  </a:ext>
                </a:extLst>
              </p:cNvPr>
              <p:cNvCxnSpPr>
                <a:cxnSpLocks noChangeShapeType="1"/>
                <a:endCxn id="50" idx="1"/>
              </p:cNvCxnSpPr>
              <p:nvPr/>
            </p:nvCxnSpPr>
            <p:spPr bwMode="auto">
              <a:xfrm>
                <a:off x="2880319" y="4475723"/>
                <a:ext cx="814968" cy="286048"/>
              </a:xfrm>
              <a:prstGeom prst="bentConnector3">
                <a:avLst>
                  <a:gd name="adj1" fmla="val 50000"/>
                </a:avLst>
              </a:prstGeom>
              <a:noFill/>
              <a:ln w="25400" algn="ctr">
                <a:solidFill>
                  <a:schemeClr val="tx1"/>
                </a:solidFill>
                <a:round/>
                <a:headEnd/>
                <a:tailEnd/>
              </a:ln>
            </p:spPr>
          </p:cxnSp>
          <p:cxnSp>
            <p:nvCxnSpPr>
              <p:cNvPr id="53" name="Elbow Connector 21">
                <a:extLst>
                  <a:ext uri="{FF2B5EF4-FFF2-40B4-BE49-F238E27FC236}">
                    <a16:creationId xmlns:a16="http://schemas.microsoft.com/office/drawing/2014/main" id="{1EC18B8B-9740-464E-A794-F38193653E7E}"/>
                  </a:ext>
                </a:extLst>
              </p:cNvPr>
              <p:cNvCxnSpPr>
                <a:cxnSpLocks noChangeShapeType="1"/>
                <a:endCxn id="49" idx="1"/>
              </p:cNvCxnSpPr>
              <p:nvPr/>
            </p:nvCxnSpPr>
            <p:spPr bwMode="auto">
              <a:xfrm flipV="1">
                <a:off x="2880319" y="3619377"/>
                <a:ext cx="814968" cy="284249"/>
              </a:xfrm>
              <a:prstGeom prst="bentConnector3">
                <a:avLst>
                  <a:gd name="adj1" fmla="val 50000"/>
                </a:avLst>
              </a:prstGeom>
              <a:noFill/>
              <a:ln w="25400" algn="ctr">
                <a:solidFill>
                  <a:schemeClr val="tx1"/>
                </a:solidFill>
                <a:round/>
                <a:headEnd/>
                <a:tailEnd/>
              </a:ln>
            </p:spPr>
          </p:cxnSp>
          <p:cxnSp>
            <p:nvCxnSpPr>
              <p:cNvPr id="54" name="Elbow Connector 25">
                <a:extLst>
                  <a:ext uri="{FF2B5EF4-FFF2-40B4-BE49-F238E27FC236}">
                    <a16:creationId xmlns:a16="http://schemas.microsoft.com/office/drawing/2014/main" id="{100E9027-C7C1-4B1B-BAA5-E69F54149845}"/>
                  </a:ext>
                </a:extLst>
              </p:cNvPr>
              <p:cNvCxnSpPr>
                <a:cxnSpLocks noChangeShapeType="1"/>
                <a:stCxn id="49" idx="3"/>
                <a:endCxn id="50" idx="3"/>
              </p:cNvCxnSpPr>
              <p:nvPr/>
            </p:nvCxnSpPr>
            <p:spPr bwMode="auto">
              <a:xfrm>
                <a:off x="4512054" y="3619377"/>
                <a:ext cx="1800" cy="1142394"/>
              </a:xfrm>
              <a:prstGeom prst="bentConnector3">
                <a:avLst>
                  <a:gd name="adj1" fmla="val 14395468"/>
                </a:avLst>
              </a:prstGeom>
              <a:noFill/>
              <a:ln w="25400" algn="ctr">
                <a:solidFill>
                  <a:schemeClr val="tx1"/>
                </a:solidFill>
                <a:round/>
                <a:headEnd/>
                <a:tailEnd/>
              </a:ln>
            </p:spPr>
          </p:cxnSp>
          <p:cxnSp>
            <p:nvCxnSpPr>
              <p:cNvPr id="55" name="Straight Connector 29">
                <a:extLst>
                  <a:ext uri="{FF2B5EF4-FFF2-40B4-BE49-F238E27FC236}">
                    <a16:creationId xmlns:a16="http://schemas.microsoft.com/office/drawing/2014/main" id="{B90CBC2B-1CA9-40C0-B7A3-49251083102C}"/>
                  </a:ext>
                </a:extLst>
              </p:cNvPr>
              <p:cNvCxnSpPr>
                <a:cxnSpLocks noChangeShapeType="1"/>
              </p:cNvCxnSpPr>
              <p:nvPr/>
            </p:nvCxnSpPr>
            <p:spPr bwMode="auto">
              <a:xfrm>
                <a:off x="4756725" y="4231053"/>
                <a:ext cx="653055" cy="0"/>
              </a:xfrm>
              <a:prstGeom prst="line">
                <a:avLst/>
              </a:prstGeom>
              <a:noFill/>
              <a:ln w="25400" algn="ctr">
                <a:solidFill>
                  <a:schemeClr val="tx1"/>
                </a:solidFill>
                <a:round/>
                <a:headEnd/>
                <a:tailEnd/>
              </a:ln>
            </p:spPr>
          </p:cxnSp>
        </p:grpSp>
        <p:grpSp>
          <p:nvGrpSpPr>
            <p:cNvPr id="36" name="Group 35">
              <a:extLst>
                <a:ext uri="{FF2B5EF4-FFF2-40B4-BE49-F238E27FC236}">
                  <a16:creationId xmlns:a16="http://schemas.microsoft.com/office/drawing/2014/main" id="{3B514039-052A-442D-A393-BCE16A826B81}"/>
                </a:ext>
              </a:extLst>
            </p:cNvPr>
            <p:cNvGrpSpPr/>
            <p:nvPr/>
          </p:nvGrpSpPr>
          <p:grpSpPr>
            <a:xfrm>
              <a:off x="1116404" y="3241042"/>
              <a:ext cx="4701257" cy="2061801"/>
              <a:chOff x="1774493" y="3147934"/>
              <a:chExt cx="4701257" cy="2061801"/>
            </a:xfrm>
          </p:grpSpPr>
          <p:sp>
            <p:nvSpPr>
              <p:cNvPr id="37" name="Rectangle 36">
                <a:extLst>
                  <a:ext uri="{FF2B5EF4-FFF2-40B4-BE49-F238E27FC236}">
                    <a16:creationId xmlns:a16="http://schemas.microsoft.com/office/drawing/2014/main" id="{16E87907-1A63-4196-B153-D59FA83689E2}"/>
                  </a:ext>
                </a:extLst>
              </p:cNvPr>
              <p:cNvSpPr/>
              <p:nvPr/>
            </p:nvSpPr>
            <p:spPr>
              <a:xfrm>
                <a:off x="1774493" y="3147934"/>
                <a:ext cx="4701257" cy="2061801"/>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38" name="Rectangle 6">
                <a:extLst>
                  <a:ext uri="{FF2B5EF4-FFF2-40B4-BE49-F238E27FC236}">
                    <a16:creationId xmlns:a16="http://schemas.microsoft.com/office/drawing/2014/main" id="{240E9D64-29AD-4719-9F74-7451FF0C61CF}"/>
                  </a:ext>
                </a:extLst>
              </p:cNvPr>
              <p:cNvSpPr>
                <a:spLocks noChangeArrowheads="1"/>
              </p:cNvSpPr>
              <p:nvPr/>
            </p:nvSpPr>
            <p:spPr bwMode="auto">
              <a:xfrm>
                <a:off x="2063552" y="3658956"/>
                <a:ext cx="816767" cy="1061438"/>
              </a:xfrm>
              <a:prstGeom prst="rect">
                <a:avLst/>
              </a:prstGeom>
              <a:solidFill>
                <a:srgbClr val="FFFF99"/>
              </a:solidFill>
              <a:ln w="25400" algn="ctr">
                <a:solidFill>
                  <a:schemeClr val="tx1"/>
                </a:solidFill>
                <a:round/>
                <a:headEnd/>
                <a:tailEnd/>
              </a:ln>
            </p:spPr>
            <p:txBody>
              <a:bodyPr wrap="none" anchor="ctr"/>
              <a:lstStyle/>
              <a:p>
                <a:r>
                  <a:rPr lang="en-US" sz="2400"/>
                  <a:t>CPU</a:t>
                </a:r>
              </a:p>
            </p:txBody>
          </p:sp>
          <p:sp>
            <p:nvSpPr>
              <p:cNvPr id="39" name="Rectangle 7">
                <a:extLst>
                  <a:ext uri="{FF2B5EF4-FFF2-40B4-BE49-F238E27FC236}">
                    <a16:creationId xmlns:a16="http://schemas.microsoft.com/office/drawing/2014/main" id="{D4DB5969-03D6-43A1-A997-DF9BB0CEB42C}"/>
                  </a:ext>
                </a:extLst>
              </p:cNvPr>
              <p:cNvSpPr>
                <a:spLocks noChangeArrowheads="1"/>
              </p:cNvSpPr>
              <p:nvPr/>
            </p:nvSpPr>
            <p:spPr bwMode="auto">
              <a:xfrm>
                <a:off x="3695287" y="3252372"/>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I$</a:t>
                </a:r>
              </a:p>
            </p:txBody>
          </p:sp>
          <p:sp>
            <p:nvSpPr>
              <p:cNvPr id="40" name="Rectangle 8">
                <a:extLst>
                  <a:ext uri="{FF2B5EF4-FFF2-40B4-BE49-F238E27FC236}">
                    <a16:creationId xmlns:a16="http://schemas.microsoft.com/office/drawing/2014/main" id="{0F87EDF3-B6C8-40CD-B0BF-5A966EB822DD}"/>
                  </a:ext>
                </a:extLst>
              </p:cNvPr>
              <p:cNvSpPr>
                <a:spLocks noChangeArrowheads="1"/>
              </p:cNvSpPr>
              <p:nvPr/>
            </p:nvSpPr>
            <p:spPr bwMode="auto">
              <a:xfrm>
                <a:off x="3695287" y="4394766"/>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D$</a:t>
                </a:r>
              </a:p>
            </p:txBody>
          </p:sp>
          <p:sp>
            <p:nvSpPr>
              <p:cNvPr id="41" name="Rectangle 9">
                <a:extLst>
                  <a:ext uri="{FF2B5EF4-FFF2-40B4-BE49-F238E27FC236}">
                    <a16:creationId xmlns:a16="http://schemas.microsoft.com/office/drawing/2014/main" id="{5247F7E1-C605-4DB4-B261-D883FA264D37}"/>
                  </a:ext>
                </a:extLst>
              </p:cNvPr>
              <p:cNvSpPr>
                <a:spLocks noChangeArrowheads="1"/>
              </p:cNvSpPr>
              <p:nvPr/>
            </p:nvSpPr>
            <p:spPr bwMode="auto">
              <a:xfrm>
                <a:off x="5409780" y="3414286"/>
                <a:ext cx="814968" cy="1469821"/>
              </a:xfrm>
              <a:prstGeom prst="rect">
                <a:avLst/>
              </a:prstGeom>
              <a:solidFill>
                <a:srgbClr val="FFCC99"/>
              </a:solidFill>
              <a:ln w="25400" algn="ctr">
                <a:solidFill>
                  <a:schemeClr val="tx1"/>
                </a:solidFill>
                <a:round/>
                <a:headEnd/>
                <a:tailEnd/>
              </a:ln>
            </p:spPr>
            <p:txBody>
              <a:bodyPr wrap="none" anchor="ctr"/>
              <a:lstStyle/>
              <a:p>
                <a:pPr algn="ctr"/>
                <a:r>
                  <a:rPr lang="en-US" sz="2400"/>
                  <a:t>I&amp;D</a:t>
                </a:r>
              </a:p>
              <a:p>
                <a:pPr algn="ctr"/>
                <a:r>
                  <a:rPr lang="en-US" sz="2400"/>
                  <a:t> $</a:t>
                </a:r>
              </a:p>
            </p:txBody>
          </p:sp>
          <p:cxnSp>
            <p:nvCxnSpPr>
              <p:cNvPr id="42" name="Elbow Connector 19">
                <a:extLst>
                  <a:ext uri="{FF2B5EF4-FFF2-40B4-BE49-F238E27FC236}">
                    <a16:creationId xmlns:a16="http://schemas.microsoft.com/office/drawing/2014/main" id="{8004CFC5-1C7F-4E22-ADA9-22ABF07154F9}"/>
                  </a:ext>
                </a:extLst>
              </p:cNvPr>
              <p:cNvCxnSpPr>
                <a:cxnSpLocks noChangeShapeType="1"/>
                <a:endCxn id="40" idx="1"/>
              </p:cNvCxnSpPr>
              <p:nvPr/>
            </p:nvCxnSpPr>
            <p:spPr bwMode="auto">
              <a:xfrm>
                <a:off x="2880319" y="4475723"/>
                <a:ext cx="814968" cy="286048"/>
              </a:xfrm>
              <a:prstGeom prst="bentConnector3">
                <a:avLst>
                  <a:gd name="adj1" fmla="val 50000"/>
                </a:avLst>
              </a:prstGeom>
              <a:noFill/>
              <a:ln w="25400" algn="ctr">
                <a:solidFill>
                  <a:schemeClr val="tx1"/>
                </a:solidFill>
                <a:round/>
                <a:headEnd/>
                <a:tailEnd/>
              </a:ln>
            </p:spPr>
          </p:cxnSp>
          <p:cxnSp>
            <p:nvCxnSpPr>
              <p:cNvPr id="43" name="Elbow Connector 21">
                <a:extLst>
                  <a:ext uri="{FF2B5EF4-FFF2-40B4-BE49-F238E27FC236}">
                    <a16:creationId xmlns:a16="http://schemas.microsoft.com/office/drawing/2014/main" id="{5AA8FD88-D2C5-4F45-830D-70F76BF0C01D}"/>
                  </a:ext>
                </a:extLst>
              </p:cNvPr>
              <p:cNvCxnSpPr>
                <a:cxnSpLocks noChangeShapeType="1"/>
                <a:endCxn id="39" idx="1"/>
              </p:cNvCxnSpPr>
              <p:nvPr/>
            </p:nvCxnSpPr>
            <p:spPr bwMode="auto">
              <a:xfrm flipV="1">
                <a:off x="2880319" y="3619377"/>
                <a:ext cx="814968" cy="284249"/>
              </a:xfrm>
              <a:prstGeom prst="bentConnector3">
                <a:avLst>
                  <a:gd name="adj1" fmla="val 50000"/>
                </a:avLst>
              </a:prstGeom>
              <a:noFill/>
              <a:ln w="25400" algn="ctr">
                <a:solidFill>
                  <a:schemeClr val="tx1"/>
                </a:solidFill>
                <a:round/>
                <a:headEnd/>
                <a:tailEnd/>
              </a:ln>
            </p:spPr>
          </p:cxnSp>
          <p:cxnSp>
            <p:nvCxnSpPr>
              <p:cNvPr id="44" name="Elbow Connector 25">
                <a:extLst>
                  <a:ext uri="{FF2B5EF4-FFF2-40B4-BE49-F238E27FC236}">
                    <a16:creationId xmlns:a16="http://schemas.microsoft.com/office/drawing/2014/main" id="{65A8D41B-777F-4B62-9BD9-B118C9DE3A02}"/>
                  </a:ext>
                </a:extLst>
              </p:cNvPr>
              <p:cNvCxnSpPr>
                <a:cxnSpLocks noChangeShapeType="1"/>
                <a:stCxn id="39" idx="3"/>
                <a:endCxn id="40" idx="3"/>
              </p:cNvCxnSpPr>
              <p:nvPr/>
            </p:nvCxnSpPr>
            <p:spPr bwMode="auto">
              <a:xfrm>
                <a:off x="4512054" y="3619377"/>
                <a:ext cx="1800" cy="1142394"/>
              </a:xfrm>
              <a:prstGeom prst="bentConnector3">
                <a:avLst>
                  <a:gd name="adj1" fmla="val 14395468"/>
                </a:avLst>
              </a:prstGeom>
              <a:noFill/>
              <a:ln w="25400" algn="ctr">
                <a:solidFill>
                  <a:schemeClr val="tx1"/>
                </a:solidFill>
                <a:round/>
                <a:headEnd/>
                <a:tailEnd/>
              </a:ln>
            </p:spPr>
          </p:cxnSp>
          <p:cxnSp>
            <p:nvCxnSpPr>
              <p:cNvPr id="45" name="Straight Connector 29">
                <a:extLst>
                  <a:ext uri="{FF2B5EF4-FFF2-40B4-BE49-F238E27FC236}">
                    <a16:creationId xmlns:a16="http://schemas.microsoft.com/office/drawing/2014/main" id="{68965839-2F61-4117-8B4F-0BE1E70B0D57}"/>
                  </a:ext>
                </a:extLst>
              </p:cNvPr>
              <p:cNvCxnSpPr>
                <a:cxnSpLocks noChangeShapeType="1"/>
              </p:cNvCxnSpPr>
              <p:nvPr/>
            </p:nvCxnSpPr>
            <p:spPr bwMode="auto">
              <a:xfrm>
                <a:off x="4756725" y="4231053"/>
                <a:ext cx="653055" cy="0"/>
              </a:xfrm>
              <a:prstGeom prst="line">
                <a:avLst/>
              </a:prstGeom>
              <a:noFill/>
              <a:ln w="25400" algn="ctr">
                <a:solidFill>
                  <a:schemeClr val="tx1"/>
                </a:solidFill>
                <a:round/>
                <a:headEnd/>
                <a:tailEnd/>
              </a:ln>
            </p:spPr>
          </p:cxnSp>
        </p:grpSp>
        <p:grpSp>
          <p:nvGrpSpPr>
            <p:cNvPr id="26" name="Group 25">
              <a:extLst>
                <a:ext uri="{FF2B5EF4-FFF2-40B4-BE49-F238E27FC236}">
                  <a16:creationId xmlns:a16="http://schemas.microsoft.com/office/drawing/2014/main" id="{3F7A2B6E-7892-45BF-9EDF-ECC7F1003A12}"/>
                </a:ext>
              </a:extLst>
            </p:cNvPr>
            <p:cNvGrpSpPr/>
            <p:nvPr/>
          </p:nvGrpSpPr>
          <p:grpSpPr>
            <a:xfrm>
              <a:off x="950773" y="3403857"/>
              <a:ext cx="4701257" cy="2061801"/>
              <a:chOff x="1774493" y="3147934"/>
              <a:chExt cx="4701257" cy="2061801"/>
            </a:xfrm>
          </p:grpSpPr>
          <p:sp>
            <p:nvSpPr>
              <p:cNvPr id="27" name="Rectangle 26">
                <a:extLst>
                  <a:ext uri="{FF2B5EF4-FFF2-40B4-BE49-F238E27FC236}">
                    <a16:creationId xmlns:a16="http://schemas.microsoft.com/office/drawing/2014/main" id="{367141B2-10F3-4218-B2FF-8CD356CACFE4}"/>
                  </a:ext>
                </a:extLst>
              </p:cNvPr>
              <p:cNvSpPr/>
              <p:nvPr/>
            </p:nvSpPr>
            <p:spPr>
              <a:xfrm>
                <a:off x="1774493" y="3147934"/>
                <a:ext cx="4701257" cy="2061801"/>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28" name="Rectangle 6">
                <a:extLst>
                  <a:ext uri="{FF2B5EF4-FFF2-40B4-BE49-F238E27FC236}">
                    <a16:creationId xmlns:a16="http://schemas.microsoft.com/office/drawing/2014/main" id="{B71020E0-6D05-49A0-AEAD-BBDD483FB0A7}"/>
                  </a:ext>
                </a:extLst>
              </p:cNvPr>
              <p:cNvSpPr>
                <a:spLocks noChangeArrowheads="1"/>
              </p:cNvSpPr>
              <p:nvPr/>
            </p:nvSpPr>
            <p:spPr bwMode="auto">
              <a:xfrm>
                <a:off x="2063552" y="3658956"/>
                <a:ext cx="816767" cy="1061438"/>
              </a:xfrm>
              <a:prstGeom prst="rect">
                <a:avLst/>
              </a:prstGeom>
              <a:solidFill>
                <a:srgbClr val="FFFF99"/>
              </a:solidFill>
              <a:ln w="25400" algn="ctr">
                <a:solidFill>
                  <a:schemeClr val="tx1"/>
                </a:solidFill>
                <a:round/>
                <a:headEnd/>
                <a:tailEnd/>
              </a:ln>
            </p:spPr>
            <p:txBody>
              <a:bodyPr wrap="none" anchor="ctr"/>
              <a:lstStyle/>
              <a:p>
                <a:r>
                  <a:rPr lang="en-US" sz="2400"/>
                  <a:t>CPU</a:t>
                </a:r>
              </a:p>
            </p:txBody>
          </p:sp>
          <p:sp>
            <p:nvSpPr>
              <p:cNvPr id="29" name="Rectangle 7">
                <a:extLst>
                  <a:ext uri="{FF2B5EF4-FFF2-40B4-BE49-F238E27FC236}">
                    <a16:creationId xmlns:a16="http://schemas.microsoft.com/office/drawing/2014/main" id="{7D6AB3BD-792A-4E1D-8FC6-AEE451CF32EB}"/>
                  </a:ext>
                </a:extLst>
              </p:cNvPr>
              <p:cNvSpPr>
                <a:spLocks noChangeArrowheads="1"/>
              </p:cNvSpPr>
              <p:nvPr/>
            </p:nvSpPr>
            <p:spPr bwMode="auto">
              <a:xfrm>
                <a:off x="3695287" y="3252372"/>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I$</a:t>
                </a:r>
              </a:p>
            </p:txBody>
          </p:sp>
          <p:sp>
            <p:nvSpPr>
              <p:cNvPr id="30" name="Rectangle 8">
                <a:extLst>
                  <a:ext uri="{FF2B5EF4-FFF2-40B4-BE49-F238E27FC236}">
                    <a16:creationId xmlns:a16="http://schemas.microsoft.com/office/drawing/2014/main" id="{4D9D82BE-8BDB-43D3-AE5F-C0FC825DB1F9}"/>
                  </a:ext>
                </a:extLst>
              </p:cNvPr>
              <p:cNvSpPr>
                <a:spLocks noChangeArrowheads="1"/>
              </p:cNvSpPr>
              <p:nvPr/>
            </p:nvSpPr>
            <p:spPr bwMode="auto">
              <a:xfrm>
                <a:off x="3695287" y="4394766"/>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D$</a:t>
                </a:r>
              </a:p>
            </p:txBody>
          </p:sp>
          <p:sp>
            <p:nvSpPr>
              <p:cNvPr id="31" name="Rectangle 9">
                <a:extLst>
                  <a:ext uri="{FF2B5EF4-FFF2-40B4-BE49-F238E27FC236}">
                    <a16:creationId xmlns:a16="http://schemas.microsoft.com/office/drawing/2014/main" id="{3666A49C-66C4-4D9F-9F5C-5990CA072429}"/>
                  </a:ext>
                </a:extLst>
              </p:cNvPr>
              <p:cNvSpPr>
                <a:spLocks noChangeArrowheads="1"/>
              </p:cNvSpPr>
              <p:nvPr/>
            </p:nvSpPr>
            <p:spPr bwMode="auto">
              <a:xfrm>
                <a:off x="5409780" y="3414286"/>
                <a:ext cx="814968" cy="1469821"/>
              </a:xfrm>
              <a:prstGeom prst="rect">
                <a:avLst/>
              </a:prstGeom>
              <a:solidFill>
                <a:srgbClr val="FFCC99"/>
              </a:solidFill>
              <a:ln w="25400" algn="ctr">
                <a:solidFill>
                  <a:schemeClr val="tx1"/>
                </a:solidFill>
                <a:round/>
                <a:headEnd/>
                <a:tailEnd/>
              </a:ln>
            </p:spPr>
            <p:txBody>
              <a:bodyPr wrap="none" anchor="ctr"/>
              <a:lstStyle/>
              <a:p>
                <a:pPr algn="ctr"/>
                <a:r>
                  <a:rPr lang="en-US" sz="2400"/>
                  <a:t>I&amp;D</a:t>
                </a:r>
              </a:p>
              <a:p>
                <a:pPr algn="ctr"/>
                <a:r>
                  <a:rPr lang="en-US" sz="2400"/>
                  <a:t> $</a:t>
                </a:r>
              </a:p>
            </p:txBody>
          </p:sp>
          <p:cxnSp>
            <p:nvCxnSpPr>
              <p:cNvPr id="32" name="Elbow Connector 19">
                <a:extLst>
                  <a:ext uri="{FF2B5EF4-FFF2-40B4-BE49-F238E27FC236}">
                    <a16:creationId xmlns:a16="http://schemas.microsoft.com/office/drawing/2014/main" id="{DBC1321E-F1DD-4AE2-9F5F-E1C5079B4EC6}"/>
                  </a:ext>
                </a:extLst>
              </p:cNvPr>
              <p:cNvCxnSpPr>
                <a:cxnSpLocks noChangeShapeType="1"/>
                <a:endCxn id="30" idx="1"/>
              </p:cNvCxnSpPr>
              <p:nvPr/>
            </p:nvCxnSpPr>
            <p:spPr bwMode="auto">
              <a:xfrm>
                <a:off x="2880319" y="4475723"/>
                <a:ext cx="814968" cy="286048"/>
              </a:xfrm>
              <a:prstGeom prst="bentConnector3">
                <a:avLst>
                  <a:gd name="adj1" fmla="val 50000"/>
                </a:avLst>
              </a:prstGeom>
              <a:noFill/>
              <a:ln w="25400" algn="ctr">
                <a:solidFill>
                  <a:schemeClr val="tx1"/>
                </a:solidFill>
                <a:round/>
                <a:headEnd/>
                <a:tailEnd/>
              </a:ln>
            </p:spPr>
          </p:cxnSp>
          <p:cxnSp>
            <p:nvCxnSpPr>
              <p:cNvPr id="33" name="Elbow Connector 21">
                <a:extLst>
                  <a:ext uri="{FF2B5EF4-FFF2-40B4-BE49-F238E27FC236}">
                    <a16:creationId xmlns:a16="http://schemas.microsoft.com/office/drawing/2014/main" id="{72A9FCC4-0507-4947-BC7E-D33F8375313C}"/>
                  </a:ext>
                </a:extLst>
              </p:cNvPr>
              <p:cNvCxnSpPr>
                <a:cxnSpLocks noChangeShapeType="1"/>
                <a:endCxn id="29" idx="1"/>
              </p:cNvCxnSpPr>
              <p:nvPr/>
            </p:nvCxnSpPr>
            <p:spPr bwMode="auto">
              <a:xfrm flipV="1">
                <a:off x="2880319" y="3619377"/>
                <a:ext cx="814968" cy="284249"/>
              </a:xfrm>
              <a:prstGeom prst="bentConnector3">
                <a:avLst>
                  <a:gd name="adj1" fmla="val 50000"/>
                </a:avLst>
              </a:prstGeom>
              <a:noFill/>
              <a:ln w="25400" algn="ctr">
                <a:solidFill>
                  <a:schemeClr val="tx1"/>
                </a:solidFill>
                <a:round/>
                <a:headEnd/>
                <a:tailEnd/>
              </a:ln>
            </p:spPr>
          </p:cxnSp>
          <p:cxnSp>
            <p:nvCxnSpPr>
              <p:cNvPr id="34" name="Elbow Connector 25">
                <a:extLst>
                  <a:ext uri="{FF2B5EF4-FFF2-40B4-BE49-F238E27FC236}">
                    <a16:creationId xmlns:a16="http://schemas.microsoft.com/office/drawing/2014/main" id="{D4A26811-D2AB-4B43-B129-8D3FED4204C6}"/>
                  </a:ext>
                </a:extLst>
              </p:cNvPr>
              <p:cNvCxnSpPr>
                <a:cxnSpLocks noChangeShapeType="1"/>
                <a:stCxn id="29" idx="3"/>
                <a:endCxn id="30" idx="3"/>
              </p:cNvCxnSpPr>
              <p:nvPr/>
            </p:nvCxnSpPr>
            <p:spPr bwMode="auto">
              <a:xfrm>
                <a:off x="4512054" y="3619377"/>
                <a:ext cx="1800" cy="1142394"/>
              </a:xfrm>
              <a:prstGeom prst="bentConnector3">
                <a:avLst>
                  <a:gd name="adj1" fmla="val 14395468"/>
                </a:avLst>
              </a:prstGeom>
              <a:noFill/>
              <a:ln w="25400" algn="ctr">
                <a:solidFill>
                  <a:schemeClr val="tx1"/>
                </a:solidFill>
                <a:round/>
                <a:headEnd/>
                <a:tailEnd/>
              </a:ln>
            </p:spPr>
          </p:cxnSp>
          <p:cxnSp>
            <p:nvCxnSpPr>
              <p:cNvPr id="35" name="Straight Connector 29">
                <a:extLst>
                  <a:ext uri="{FF2B5EF4-FFF2-40B4-BE49-F238E27FC236}">
                    <a16:creationId xmlns:a16="http://schemas.microsoft.com/office/drawing/2014/main" id="{830FE1C5-FD58-4E73-9F55-B2F2F08858BD}"/>
                  </a:ext>
                </a:extLst>
              </p:cNvPr>
              <p:cNvCxnSpPr>
                <a:cxnSpLocks noChangeShapeType="1"/>
              </p:cNvCxnSpPr>
              <p:nvPr/>
            </p:nvCxnSpPr>
            <p:spPr bwMode="auto">
              <a:xfrm>
                <a:off x="4756725" y="4231053"/>
                <a:ext cx="653055" cy="0"/>
              </a:xfrm>
              <a:prstGeom prst="line">
                <a:avLst/>
              </a:prstGeom>
              <a:noFill/>
              <a:ln w="25400" algn="ctr">
                <a:solidFill>
                  <a:schemeClr val="tx1"/>
                </a:solidFill>
                <a:round/>
                <a:headEnd/>
                <a:tailEnd/>
              </a:ln>
            </p:spPr>
          </p:cxnSp>
        </p:grpSp>
        <p:cxnSp>
          <p:nvCxnSpPr>
            <p:cNvPr id="59" name="Straight Connector 31">
              <a:extLst>
                <a:ext uri="{FF2B5EF4-FFF2-40B4-BE49-F238E27FC236}">
                  <a16:creationId xmlns:a16="http://schemas.microsoft.com/office/drawing/2014/main" id="{E389A5E2-1101-4AD0-B03B-B81CAC01ED46}"/>
                </a:ext>
              </a:extLst>
            </p:cNvPr>
            <p:cNvCxnSpPr>
              <a:cxnSpLocks noChangeShapeType="1"/>
            </p:cNvCxnSpPr>
            <p:nvPr/>
          </p:nvCxnSpPr>
          <p:spPr bwMode="auto">
            <a:xfrm>
              <a:off x="5635400" y="4479209"/>
              <a:ext cx="480587" cy="0"/>
            </a:xfrm>
            <a:prstGeom prst="line">
              <a:avLst/>
            </a:prstGeom>
            <a:noFill/>
            <a:ln w="25400" algn="ctr">
              <a:solidFill>
                <a:schemeClr val="tx1"/>
              </a:solidFill>
              <a:round/>
              <a:headEnd/>
              <a:tailEnd/>
            </a:ln>
          </p:spPr>
        </p:cxnSp>
        <p:cxnSp>
          <p:nvCxnSpPr>
            <p:cNvPr id="61" name="Straight Connector 31">
              <a:extLst>
                <a:ext uri="{FF2B5EF4-FFF2-40B4-BE49-F238E27FC236}">
                  <a16:creationId xmlns:a16="http://schemas.microsoft.com/office/drawing/2014/main" id="{5C87D210-B3F7-408F-8FD1-8ECDEE302C17}"/>
                </a:ext>
              </a:extLst>
            </p:cNvPr>
            <p:cNvCxnSpPr>
              <a:cxnSpLocks noChangeShapeType="1"/>
            </p:cNvCxnSpPr>
            <p:nvPr/>
          </p:nvCxnSpPr>
          <p:spPr bwMode="auto">
            <a:xfrm>
              <a:off x="5812284" y="4322364"/>
              <a:ext cx="480587" cy="0"/>
            </a:xfrm>
            <a:prstGeom prst="line">
              <a:avLst/>
            </a:prstGeom>
            <a:noFill/>
            <a:ln w="25400" algn="ctr">
              <a:solidFill>
                <a:schemeClr val="tx1"/>
              </a:solidFill>
              <a:round/>
              <a:headEnd/>
              <a:tailEnd/>
            </a:ln>
          </p:spPr>
        </p:cxnSp>
        <p:cxnSp>
          <p:nvCxnSpPr>
            <p:cNvPr id="62" name="Straight Connector 31">
              <a:extLst>
                <a:ext uri="{FF2B5EF4-FFF2-40B4-BE49-F238E27FC236}">
                  <a16:creationId xmlns:a16="http://schemas.microsoft.com/office/drawing/2014/main" id="{99C8B269-3FFE-4CAA-AC5F-384876E716AA}"/>
                </a:ext>
              </a:extLst>
            </p:cNvPr>
            <p:cNvCxnSpPr>
              <a:cxnSpLocks noChangeShapeType="1"/>
            </p:cNvCxnSpPr>
            <p:nvPr/>
          </p:nvCxnSpPr>
          <p:spPr bwMode="auto">
            <a:xfrm>
              <a:off x="5989168" y="4165519"/>
              <a:ext cx="480587" cy="0"/>
            </a:xfrm>
            <a:prstGeom prst="line">
              <a:avLst/>
            </a:prstGeom>
            <a:noFill/>
            <a:ln w="25400" algn="ctr">
              <a:solidFill>
                <a:schemeClr val="tx1"/>
              </a:solidFill>
              <a:round/>
              <a:headEnd/>
              <a:tailEnd/>
            </a:ln>
          </p:spPr>
        </p:cxnSp>
        <p:cxnSp>
          <p:nvCxnSpPr>
            <p:cNvPr id="13" name="Straight Connector 12">
              <a:extLst>
                <a:ext uri="{FF2B5EF4-FFF2-40B4-BE49-F238E27FC236}">
                  <a16:creationId xmlns:a16="http://schemas.microsoft.com/office/drawing/2014/main" id="{1D90BCC2-8F5A-48F8-8360-3A6B08F20A5B}"/>
                </a:ext>
              </a:extLst>
            </p:cNvPr>
            <p:cNvCxnSpPr/>
            <p:nvPr/>
          </p:nvCxnSpPr>
          <p:spPr>
            <a:xfrm flipH="1">
              <a:off x="5921115" y="4159549"/>
              <a:ext cx="548640" cy="49114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C79FBC2D-0AE0-4458-8D32-C321B3491C4F}"/>
              </a:ext>
            </a:extLst>
          </p:cNvPr>
          <p:cNvGrpSpPr/>
          <p:nvPr/>
        </p:nvGrpSpPr>
        <p:grpSpPr>
          <a:xfrm>
            <a:off x="785142" y="3320205"/>
            <a:ext cx="4701257" cy="2061801"/>
            <a:chOff x="1774493" y="3147934"/>
            <a:chExt cx="4701257" cy="2061801"/>
          </a:xfrm>
        </p:grpSpPr>
        <p:sp>
          <p:nvSpPr>
            <p:cNvPr id="6" name="Rectangle 5">
              <a:extLst>
                <a:ext uri="{FF2B5EF4-FFF2-40B4-BE49-F238E27FC236}">
                  <a16:creationId xmlns:a16="http://schemas.microsoft.com/office/drawing/2014/main" id="{3F96B38B-F36B-4297-8E72-8A9036F0A177}"/>
                </a:ext>
              </a:extLst>
            </p:cNvPr>
            <p:cNvSpPr/>
            <p:nvPr/>
          </p:nvSpPr>
          <p:spPr>
            <a:xfrm>
              <a:off x="1774493" y="3147934"/>
              <a:ext cx="4701257" cy="2061801"/>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1030" name="Rectangle 6"/>
            <p:cNvSpPr>
              <a:spLocks noChangeArrowheads="1"/>
            </p:cNvSpPr>
            <p:nvPr/>
          </p:nvSpPr>
          <p:spPr bwMode="auto">
            <a:xfrm>
              <a:off x="2063552" y="3658956"/>
              <a:ext cx="816767" cy="1061438"/>
            </a:xfrm>
            <a:prstGeom prst="rect">
              <a:avLst/>
            </a:prstGeom>
            <a:solidFill>
              <a:srgbClr val="FFFF99"/>
            </a:solidFill>
            <a:ln w="25400" algn="ctr">
              <a:solidFill>
                <a:schemeClr val="tx1"/>
              </a:solidFill>
              <a:round/>
              <a:headEnd/>
              <a:tailEnd/>
            </a:ln>
          </p:spPr>
          <p:txBody>
            <a:bodyPr wrap="none" anchor="ctr"/>
            <a:lstStyle/>
            <a:p>
              <a:r>
                <a:rPr lang="en-US" sz="2400"/>
                <a:t>CPU</a:t>
              </a:r>
            </a:p>
          </p:txBody>
        </p:sp>
        <p:sp>
          <p:nvSpPr>
            <p:cNvPr id="1031" name="Rectangle 7"/>
            <p:cNvSpPr>
              <a:spLocks noChangeArrowheads="1"/>
            </p:cNvSpPr>
            <p:nvPr/>
          </p:nvSpPr>
          <p:spPr bwMode="auto">
            <a:xfrm>
              <a:off x="3695287" y="3252372"/>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I$</a:t>
              </a:r>
            </a:p>
          </p:txBody>
        </p:sp>
        <p:sp>
          <p:nvSpPr>
            <p:cNvPr id="1032" name="Rectangle 8"/>
            <p:cNvSpPr>
              <a:spLocks noChangeArrowheads="1"/>
            </p:cNvSpPr>
            <p:nvPr/>
          </p:nvSpPr>
          <p:spPr bwMode="auto">
            <a:xfrm>
              <a:off x="3695287" y="4394766"/>
              <a:ext cx="816767" cy="734011"/>
            </a:xfrm>
            <a:prstGeom prst="rect">
              <a:avLst/>
            </a:prstGeom>
            <a:solidFill>
              <a:srgbClr val="FFCC99"/>
            </a:solidFill>
            <a:ln w="25400" algn="ctr">
              <a:solidFill>
                <a:schemeClr val="tx1"/>
              </a:solidFill>
              <a:round/>
              <a:headEnd/>
              <a:tailEnd/>
            </a:ln>
          </p:spPr>
          <p:txBody>
            <a:bodyPr wrap="none" anchor="ctr"/>
            <a:lstStyle/>
            <a:p>
              <a:pPr algn="ctr"/>
              <a:r>
                <a:rPr lang="en-US" sz="2400"/>
                <a:t>D$</a:t>
              </a:r>
            </a:p>
          </p:txBody>
        </p:sp>
        <p:sp>
          <p:nvSpPr>
            <p:cNvPr id="1033" name="Rectangle 9"/>
            <p:cNvSpPr>
              <a:spLocks noChangeArrowheads="1"/>
            </p:cNvSpPr>
            <p:nvPr/>
          </p:nvSpPr>
          <p:spPr bwMode="auto">
            <a:xfrm>
              <a:off x="5409780" y="3414286"/>
              <a:ext cx="814968" cy="1469821"/>
            </a:xfrm>
            <a:prstGeom prst="rect">
              <a:avLst/>
            </a:prstGeom>
            <a:solidFill>
              <a:srgbClr val="FFCC99"/>
            </a:solidFill>
            <a:ln w="25400" algn="ctr">
              <a:solidFill>
                <a:schemeClr val="tx1"/>
              </a:solidFill>
              <a:round/>
              <a:headEnd/>
              <a:tailEnd/>
            </a:ln>
          </p:spPr>
          <p:txBody>
            <a:bodyPr wrap="none" anchor="ctr"/>
            <a:lstStyle/>
            <a:p>
              <a:pPr algn="ctr"/>
              <a:r>
                <a:rPr lang="en-US" sz="2400"/>
                <a:t>I&amp;D</a:t>
              </a:r>
            </a:p>
            <a:p>
              <a:pPr algn="ctr"/>
              <a:r>
                <a:rPr lang="en-US" sz="2400"/>
                <a:t> $</a:t>
              </a:r>
            </a:p>
          </p:txBody>
        </p:sp>
        <p:cxnSp>
          <p:nvCxnSpPr>
            <p:cNvPr id="1035" name="Elbow Connector 19"/>
            <p:cNvCxnSpPr>
              <a:cxnSpLocks noChangeShapeType="1"/>
              <a:endCxn id="1032" idx="1"/>
            </p:cNvCxnSpPr>
            <p:nvPr/>
          </p:nvCxnSpPr>
          <p:spPr bwMode="auto">
            <a:xfrm>
              <a:off x="2880319" y="4475723"/>
              <a:ext cx="814968" cy="286048"/>
            </a:xfrm>
            <a:prstGeom prst="bentConnector3">
              <a:avLst>
                <a:gd name="adj1" fmla="val 50000"/>
              </a:avLst>
            </a:prstGeom>
            <a:noFill/>
            <a:ln w="25400" algn="ctr">
              <a:solidFill>
                <a:schemeClr val="tx1"/>
              </a:solidFill>
              <a:round/>
              <a:headEnd/>
              <a:tailEnd/>
            </a:ln>
          </p:spPr>
        </p:cxnSp>
        <p:cxnSp>
          <p:nvCxnSpPr>
            <p:cNvPr id="1036" name="Elbow Connector 21"/>
            <p:cNvCxnSpPr>
              <a:cxnSpLocks noChangeShapeType="1"/>
              <a:endCxn id="1031" idx="1"/>
            </p:cNvCxnSpPr>
            <p:nvPr/>
          </p:nvCxnSpPr>
          <p:spPr bwMode="auto">
            <a:xfrm flipV="1">
              <a:off x="2880319" y="3619377"/>
              <a:ext cx="814968" cy="284249"/>
            </a:xfrm>
            <a:prstGeom prst="bentConnector3">
              <a:avLst>
                <a:gd name="adj1" fmla="val 50000"/>
              </a:avLst>
            </a:prstGeom>
            <a:noFill/>
            <a:ln w="25400" algn="ctr">
              <a:solidFill>
                <a:schemeClr val="tx1"/>
              </a:solidFill>
              <a:round/>
              <a:headEnd/>
              <a:tailEnd/>
            </a:ln>
          </p:spPr>
        </p:cxnSp>
        <p:cxnSp>
          <p:nvCxnSpPr>
            <p:cNvPr id="1037" name="Elbow Connector 25"/>
            <p:cNvCxnSpPr>
              <a:cxnSpLocks noChangeShapeType="1"/>
              <a:stCxn id="1031" idx="3"/>
              <a:endCxn id="1032" idx="3"/>
            </p:cNvCxnSpPr>
            <p:nvPr/>
          </p:nvCxnSpPr>
          <p:spPr bwMode="auto">
            <a:xfrm>
              <a:off x="4512054" y="3619377"/>
              <a:ext cx="1800" cy="1142394"/>
            </a:xfrm>
            <a:prstGeom prst="bentConnector3">
              <a:avLst>
                <a:gd name="adj1" fmla="val 14395468"/>
              </a:avLst>
            </a:prstGeom>
            <a:noFill/>
            <a:ln w="25400" algn="ctr">
              <a:solidFill>
                <a:schemeClr val="tx1"/>
              </a:solidFill>
              <a:round/>
              <a:headEnd/>
              <a:tailEnd/>
            </a:ln>
          </p:spPr>
        </p:cxnSp>
        <p:cxnSp>
          <p:nvCxnSpPr>
            <p:cNvPr id="1038" name="Straight Connector 29"/>
            <p:cNvCxnSpPr>
              <a:cxnSpLocks noChangeShapeType="1"/>
            </p:cNvCxnSpPr>
            <p:nvPr/>
          </p:nvCxnSpPr>
          <p:spPr bwMode="auto">
            <a:xfrm>
              <a:off x="4756725" y="4231053"/>
              <a:ext cx="653055" cy="0"/>
            </a:xfrm>
            <a:prstGeom prst="line">
              <a:avLst/>
            </a:prstGeom>
            <a:noFill/>
            <a:ln w="25400" algn="ctr">
              <a:solidFill>
                <a:schemeClr val="tx1"/>
              </a:solidFill>
              <a:round/>
              <a:headEnd/>
              <a:tailEnd/>
            </a:ln>
          </p:spPr>
        </p:cxnSp>
      </p:grpSp>
      <p:cxnSp>
        <p:nvCxnSpPr>
          <p:cNvPr id="1039" name="Straight Connector 31"/>
          <p:cNvCxnSpPr>
            <a:cxnSpLocks noChangeShapeType="1"/>
          </p:cNvCxnSpPr>
          <p:nvPr/>
        </p:nvCxnSpPr>
        <p:spPr bwMode="auto">
          <a:xfrm>
            <a:off x="5235396" y="4403324"/>
            <a:ext cx="1643764" cy="0"/>
          </a:xfrm>
          <a:prstGeom prst="line">
            <a:avLst/>
          </a:prstGeom>
          <a:noFill/>
          <a:ln w="25400" algn="ctr">
            <a:solidFill>
              <a:schemeClr val="tx1"/>
            </a:solidFill>
            <a:round/>
            <a:headEnd/>
            <a:tailEnd/>
          </a:ln>
        </p:spPr>
      </p:cxnSp>
      <p:sp>
        <p:nvSpPr>
          <p:cNvPr id="16" name="Left Brace 15">
            <a:extLst>
              <a:ext uri="{FF2B5EF4-FFF2-40B4-BE49-F238E27FC236}">
                <a16:creationId xmlns:a16="http://schemas.microsoft.com/office/drawing/2014/main" id="{45FA00CC-3316-4CF9-B086-22F9B07863D0}"/>
              </a:ext>
            </a:extLst>
          </p:cNvPr>
          <p:cNvSpPr/>
          <p:nvPr/>
        </p:nvSpPr>
        <p:spPr>
          <a:xfrm rot="16200000">
            <a:off x="4379637" y="2236466"/>
            <a:ext cx="473739" cy="7735857"/>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8" name="TextBox 33">
            <a:extLst>
              <a:ext uri="{FF2B5EF4-FFF2-40B4-BE49-F238E27FC236}">
                <a16:creationId xmlns:a16="http://schemas.microsoft.com/office/drawing/2014/main" id="{D267D94F-71B8-4D5E-B21A-33F14805E1A8}"/>
              </a:ext>
            </a:extLst>
          </p:cNvPr>
          <p:cNvSpPr txBox="1">
            <a:spLocks noChangeArrowheads="1"/>
          </p:cNvSpPr>
          <p:nvPr/>
        </p:nvSpPr>
        <p:spPr bwMode="auto">
          <a:xfrm>
            <a:off x="3690134" y="6336459"/>
            <a:ext cx="2512226" cy="461665"/>
          </a:xfrm>
          <a:prstGeom prst="rect">
            <a:avLst/>
          </a:prstGeom>
          <a:noFill/>
          <a:ln w="9525">
            <a:noFill/>
            <a:miter lim="800000"/>
            <a:headEnd/>
            <a:tailEnd/>
          </a:ln>
        </p:spPr>
        <p:txBody>
          <a:bodyPr wrap="none">
            <a:spAutoFit/>
          </a:bodyPr>
          <a:lstStyle/>
          <a:p>
            <a:r>
              <a:rPr lang="en-US" sz="2400" i="1"/>
              <a:t>On die multi-core</a:t>
            </a:r>
          </a:p>
        </p:txBody>
      </p:sp>
      <p:sp>
        <p:nvSpPr>
          <p:cNvPr id="69" name="TextBox 33">
            <a:extLst>
              <a:ext uri="{FF2B5EF4-FFF2-40B4-BE49-F238E27FC236}">
                <a16:creationId xmlns:a16="http://schemas.microsoft.com/office/drawing/2014/main" id="{86D4ED4C-9A63-45B2-92F4-6727F3363D63}"/>
              </a:ext>
            </a:extLst>
          </p:cNvPr>
          <p:cNvSpPr txBox="1">
            <a:spLocks noChangeArrowheads="1"/>
          </p:cNvSpPr>
          <p:nvPr/>
        </p:nvSpPr>
        <p:spPr bwMode="auto">
          <a:xfrm>
            <a:off x="1227899" y="4880761"/>
            <a:ext cx="527709" cy="461665"/>
          </a:xfrm>
          <a:prstGeom prst="rect">
            <a:avLst/>
          </a:prstGeom>
          <a:noFill/>
          <a:ln w="9525">
            <a:noFill/>
            <a:miter lim="800000"/>
            <a:headEnd/>
            <a:tailEnd/>
          </a:ln>
        </p:spPr>
        <p:txBody>
          <a:bodyPr wrap="none">
            <a:spAutoFit/>
          </a:bodyPr>
          <a:lstStyle/>
          <a:p>
            <a:r>
              <a:rPr lang="en-US" sz="2400"/>
              <a:t>L0</a:t>
            </a:r>
          </a:p>
        </p:txBody>
      </p:sp>
      <p:pic>
        <p:nvPicPr>
          <p:cNvPr id="1026" name="Picture 2" descr="hard disk | Definition &amp; Facts | Britannica">
            <a:extLst>
              <a:ext uri="{FF2B5EF4-FFF2-40B4-BE49-F238E27FC236}">
                <a16:creationId xmlns:a16="http://schemas.microsoft.com/office/drawing/2014/main" id="{979B1B0D-A39C-4A3B-A4FB-304DCABB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996" y="37987"/>
            <a:ext cx="2894202" cy="24252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76646C90-533E-461A-8B3F-A8C41BCCF7DB}"/>
              </a:ext>
            </a:extLst>
          </p:cNvPr>
          <p:cNvCxnSpPr>
            <a:stCxn id="1034" idx="0"/>
            <a:endCxn id="1026" idx="2"/>
          </p:cNvCxnSpPr>
          <p:nvPr/>
        </p:nvCxnSpPr>
        <p:spPr>
          <a:xfrm flipH="1" flipV="1">
            <a:off x="10289097" y="2463222"/>
            <a:ext cx="9249" cy="634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9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3" name="Google Shape;2273;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Memory Bandwith (of a DIMM</a:t>
            </a:r>
            <a:endParaRPr/>
          </a:p>
        </p:txBody>
      </p:sp>
      <p:sp>
        <p:nvSpPr>
          <p:cNvPr id="2276" name="Google Shape;2276;p8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30</a:t>
            </a:fld>
            <a:endParaRPr/>
          </a:p>
        </p:txBody>
      </p:sp>
      <p:pic>
        <p:nvPicPr>
          <p:cNvPr id="7" name="Picture 6"/>
          <p:cNvPicPr>
            <a:picLocks noChangeAspect="1"/>
          </p:cNvPicPr>
          <p:nvPr/>
        </p:nvPicPr>
        <p:blipFill>
          <a:blip r:embed="rId3"/>
          <a:stretch>
            <a:fillRect/>
          </a:stretch>
        </p:blipFill>
        <p:spPr>
          <a:xfrm>
            <a:off x="550635" y="1221815"/>
            <a:ext cx="8361825" cy="3178668"/>
          </a:xfrm>
          <a:prstGeom prst="rect">
            <a:avLst/>
          </a:prstGeom>
        </p:spPr>
      </p:pic>
      <p:pic>
        <p:nvPicPr>
          <p:cNvPr id="1026" name="Picture 2" descr="What is DIMM?">
            <a:extLst>
              <a:ext uri="{FF2B5EF4-FFF2-40B4-BE49-F238E27FC236}">
                <a16:creationId xmlns:a16="http://schemas.microsoft.com/office/drawing/2014/main" id="{EC3817CC-85A3-452E-92F0-6DA669162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208" y="4581910"/>
            <a:ext cx="4608979" cy="2219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457D75-1F8E-4906-82DA-93E04A16C9A5}"/>
              </a:ext>
            </a:extLst>
          </p:cNvPr>
          <p:cNvSpPr txBox="1"/>
          <p:nvPr/>
        </p:nvSpPr>
        <p:spPr>
          <a:xfrm>
            <a:off x="6096000" y="5168259"/>
            <a:ext cx="1111624" cy="523220"/>
          </a:xfrm>
          <a:prstGeom prst="rect">
            <a:avLst/>
          </a:prstGeom>
          <a:noFill/>
        </p:spPr>
        <p:txBody>
          <a:bodyPr wrap="square" rtlCol="0">
            <a:spAutoFit/>
          </a:bodyPr>
          <a:lstStyle/>
          <a:p>
            <a:r>
              <a:rPr lang="en-US" i="1"/>
              <a:t>DIMM</a:t>
            </a:r>
          </a:p>
          <a:p>
            <a:r>
              <a:rPr lang="en-US" i="1"/>
              <a:t>package</a:t>
            </a:r>
            <a:endParaRPr lang="nl-NL"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Going in the 3</a:t>
            </a:r>
            <a:r>
              <a:rPr lang="en-US" baseline="30000"/>
              <a:t>rd</a:t>
            </a:r>
            <a:r>
              <a:rPr lang="en-US"/>
              <a:t> dimension: Stacked DRAM</a:t>
            </a:r>
          </a:p>
        </p:txBody>
      </p:sp>
      <p:sp>
        <p:nvSpPr>
          <p:cNvPr id="3" name="Text Placeholder 2"/>
          <p:cNvSpPr>
            <a:spLocks noGrp="1"/>
          </p:cNvSpPr>
          <p:nvPr>
            <p:ph type="body" idx="1"/>
          </p:nvPr>
        </p:nvSpPr>
        <p:spPr/>
        <p:txBody>
          <a:bodyPr/>
          <a:lstStyle/>
          <a:p>
            <a:r>
              <a:rPr lang="en-US"/>
              <a:t>Stacked DRAMs in same package as processor</a:t>
            </a:r>
          </a:p>
          <a:p>
            <a:pPr lvl="1"/>
            <a:r>
              <a:rPr lang="en-US"/>
              <a:t>High Bandwidth Memory (HBM)</a:t>
            </a:r>
          </a:p>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31</a:t>
            </a:fld>
            <a:endParaRPr lang="en-US"/>
          </a:p>
        </p:txBody>
      </p:sp>
      <p:pic>
        <p:nvPicPr>
          <p:cNvPr id="5" name="Picture 4"/>
          <p:cNvPicPr>
            <a:picLocks noChangeAspect="1"/>
          </p:cNvPicPr>
          <p:nvPr/>
        </p:nvPicPr>
        <p:blipFill>
          <a:blip r:embed="rId2"/>
          <a:stretch>
            <a:fillRect/>
          </a:stretch>
        </p:blipFill>
        <p:spPr>
          <a:xfrm>
            <a:off x="1698678" y="2743200"/>
            <a:ext cx="9028707" cy="3387256"/>
          </a:xfrm>
          <a:prstGeom prst="rect">
            <a:avLst/>
          </a:prstGeom>
        </p:spPr>
      </p:pic>
    </p:spTree>
    <p:extLst>
      <p:ext uri="{BB962C8B-B14F-4D97-AF65-F5344CB8AC3E}">
        <p14:creationId xmlns:p14="http://schemas.microsoft.com/office/powerpoint/2010/main" val="206130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p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Flash Memory</a:t>
            </a:r>
            <a:endParaRPr/>
          </a:p>
        </p:txBody>
      </p:sp>
      <p:sp>
        <p:nvSpPr>
          <p:cNvPr id="2326" name="Google Shape;2326;p8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Type of EEPROM </a:t>
            </a:r>
            <a:endParaRPr/>
          </a:p>
          <a:p>
            <a:pPr marL="742950" lvl="1" indent="-285750">
              <a:spcBef>
                <a:spcPts val="520"/>
              </a:spcBef>
              <a:buSzPts val="2600"/>
            </a:pPr>
            <a:r>
              <a:rPr lang="en-US" sz="2600"/>
              <a:t>(Electrical Erasable Programmable Read Only Memory)</a:t>
            </a:r>
          </a:p>
          <a:p>
            <a:pPr marL="742950" lvl="1" indent="-285750">
              <a:spcBef>
                <a:spcPts val="520"/>
              </a:spcBef>
              <a:buSzPts val="2600"/>
            </a:pPr>
            <a:r>
              <a:rPr lang="en-US"/>
              <a:t>NAND (denser) and NOR (faster)</a:t>
            </a:r>
            <a:endParaRPr/>
          </a:p>
          <a:p>
            <a:pPr marL="342900" indent="-342900">
              <a:lnSpc>
                <a:spcPct val="90000"/>
              </a:lnSpc>
            </a:pPr>
            <a:r>
              <a:rPr lang="en-US"/>
              <a:t>Must be erased (in blocks) before being overwritten</a:t>
            </a:r>
            <a:endParaRPr/>
          </a:p>
          <a:p>
            <a:pPr marL="342900" indent="-165100">
              <a:lnSpc>
                <a:spcPct val="90000"/>
              </a:lnSpc>
              <a:buNone/>
            </a:pPr>
            <a:endParaRPr b="1">
              <a:solidFill>
                <a:schemeClr val="accent2"/>
              </a:solidFill>
            </a:endParaRPr>
          </a:p>
          <a:p>
            <a:pPr marL="342900" indent="-342900">
              <a:lnSpc>
                <a:spcPct val="90000"/>
              </a:lnSpc>
              <a:buClr>
                <a:schemeClr val="accent2"/>
              </a:buClr>
            </a:pPr>
            <a:r>
              <a:rPr lang="en-US" b="1">
                <a:solidFill>
                  <a:schemeClr val="accent2"/>
                </a:solidFill>
              </a:rPr>
              <a:t>Non volatile memory (NVM)</a:t>
            </a:r>
            <a:endParaRPr/>
          </a:p>
          <a:p>
            <a:pPr marL="342900" indent="-342900">
              <a:lnSpc>
                <a:spcPct val="90000"/>
              </a:lnSpc>
              <a:buClr>
                <a:schemeClr val="accent2"/>
              </a:buClr>
            </a:pPr>
            <a:r>
              <a:rPr lang="en-US">
                <a:solidFill>
                  <a:srgbClr val="FF0000"/>
                </a:solidFill>
              </a:rPr>
              <a:t>Limited number of write cycles</a:t>
            </a:r>
          </a:p>
          <a:p>
            <a:pPr marL="342900" indent="-165100">
              <a:lnSpc>
                <a:spcPct val="90000"/>
              </a:lnSpc>
              <a:buNone/>
            </a:pPr>
            <a:endParaRPr/>
          </a:p>
          <a:p>
            <a:pPr marL="342900" indent="-342900">
              <a:lnSpc>
                <a:spcPct val="90000"/>
              </a:lnSpc>
            </a:pPr>
            <a:r>
              <a:rPr lang="en-US"/>
              <a:t>Cheaper than SDRAM, more expensive than disk</a:t>
            </a:r>
            <a:endParaRPr sz="2000"/>
          </a:p>
          <a:p>
            <a:pPr marL="342900" indent="-342900">
              <a:lnSpc>
                <a:spcPct val="90000"/>
              </a:lnSpc>
            </a:pPr>
            <a:r>
              <a:rPr lang="en-US"/>
              <a:t>Slower than SRAM, faster than disk</a:t>
            </a:r>
            <a:endParaRPr/>
          </a:p>
          <a:p>
            <a:pPr marL="742950" lvl="1" indent="-158750">
              <a:lnSpc>
                <a:spcPct val="90000"/>
              </a:lnSpc>
              <a:spcBef>
                <a:spcPts val="400"/>
              </a:spcBef>
              <a:buSzPts val="2000"/>
              <a:buNone/>
            </a:pPr>
            <a:endParaRPr sz="2000"/>
          </a:p>
          <a:p>
            <a:pPr marL="342900" indent="-190500">
              <a:lnSpc>
                <a:spcPct val="90000"/>
              </a:lnSpc>
              <a:spcBef>
                <a:spcPts val="480"/>
              </a:spcBef>
              <a:buSzPts val="2400"/>
              <a:buNone/>
            </a:pPr>
            <a:endParaRPr sz="2400"/>
          </a:p>
        </p:txBody>
      </p:sp>
      <p:sp>
        <p:nvSpPr>
          <p:cNvPr id="2328" name="Google Shape;2328;p89"/>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32</a:t>
            </a:fld>
            <a:endParaRPr/>
          </a:p>
        </p:txBody>
      </p:sp>
      <p:pic>
        <p:nvPicPr>
          <p:cNvPr id="3" name="Picture 2" descr="A circuit board&#10;&#10;Description automatically generated">
            <a:extLst>
              <a:ext uri="{FF2B5EF4-FFF2-40B4-BE49-F238E27FC236}">
                <a16:creationId xmlns:a16="http://schemas.microsoft.com/office/drawing/2014/main" id="{8BC1997F-25BC-432C-B1FA-7D7E34E66BD9}"/>
              </a:ext>
            </a:extLst>
          </p:cNvPr>
          <p:cNvPicPr>
            <a:picLocks noChangeAspect="1"/>
          </p:cNvPicPr>
          <p:nvPr/>
        </p:nvPicPr>
        <p:blipFill>
          <a:blip r:embed="rId3"/>
          <a:stretch>
            <a:fillRect/>
          </a:stretch>
        </p:blipFill>
        <p:spPr>
          <a:xfrm>
            <a:off x="8346637" y="3286101"/>
            <a:ext cx="3588568" cy="2691427"/>
          </a:xfrm>
          <a:prstGeom prst="rect">
            <a:avLst/>
          </a:prstGeom>
        </p:spPr>
      </p:pic>
      <p:sp>
        <p:nvSpPr>
          <p:cNvPr id="4" name="TextBox 3">
            <a:extLst>
              <a:ext uri="{FF2B5EF4-FFF2-40B4-BE49-F238E27FC236}">
                <a16:creationId xmlns:a16="http://schemas.microsoft.com/office/drawing/2014/main" id="{FE8E2F8C-B123-4F48-B0B7-13C8FFCFCFB6}"/>
              </a:ext>
            </a:extLst>
          </p:cNvPr>
          <p:cNvSpPr txBox="1"/>
          <p:nvPr/>
        </p:nvSpPr>
        <p:spPr>
          <a:xfrm>
            <a:off x="8299273" y="6028576"/>
            <a:ext cx="3635932" cy="553998"/>
          </a:xfrm>
          <a:prstGeom prst="rect">
            <a:avLst/>
          </a:prstGeom>
          <a:noFill/>
        </p:spPr>
        <p:txBody>
          <a:bodyPr wrap="none" rtlCol="0">
            <a:spAutoFit/>
          </a:bodyPr>
          <a:lstStyle/>
          <a:p>
            <a:r>
              <a:rPr lang="en-US" sz="1600"/>
              <a:t>Dissasemled Flash (Solid State) Drive</a:t>
            </a:r>
          </a:p>
          <a:p>
            <a:r>
              <a:rPr lang="en-US" i="1"/>
              <a:t>(source Wikipedia)</a:t>
            </a:r>
            <a:endParaRPr lang="nl-NL"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26">
                                            <p:txEl>
                                              <p:pRg st="6" end="6"/>
                                            </p:txEl>
                                          </p:spTgt>
                                        </p:tgtEl>
                                        <p:attrNameLst>
                                          <p:attrName>style.visibility</p:attrName>
                                        </p:attrNameLst>
                                      </p:cBhvr>
                                      <p:to>
                                        <p:strVal val="visible"/>
                                      </p:to>
                                    </p:set>
                                    <p:animEffect transition="in" filter="wipe(down)">
                                      <p:cBhvr>
                                        <p:cTn id="7" dur="500"/>
                                        <p:tgtEl>
                                          <p:spTgt spid="232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26">
                                            <p:txEl>
                                              <p:pRg st="8" end="8"/>
                                            </p:txEl>
                                          </p:spTgt>
                                        </p:tgtEl>
                                        <p:attrNameLst>
                                          <p:attrName>style.visibility</p:attrName>
                                        </p:attrNameLst>
                                      </p:cBhvr>
                                      <p:to>
                                        <p:strVal val="visible"/>
                                      </p:to>
                                    </p:set>
                                    <p:animEffect transition="in" filter="wipe(down)">
                                      <p:cBhvr>
                                        <p:cTn id="12" dur="500"/>
                                        <p:tgtEl>
                                          <p:spTgt spid="2326">
                                            <p:txEl>
                                              <p:pRg st="8" end="8"/>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326">
                                            <p:txEl>
                                              <p:pRg st="9" end="9"/>
                                            </p:txEl>
                                          </p:spTgt>
                                        </p:tgtEl>
                                        <p:attrNameLst>
                                          <p:attrName>style.visibility</p:attrName>
                                        </p:attrNameLst>
                                      </p:cBhvr>
                                      <p:to>
                                        <p:strVal val="visible"/>
                                      </p:to>
                                    </p:set>
                                    <p:animEffect transition="in" filter="wipe(down)">
                                      <p:cBhvr>
                                        <p:cTn id="15" dur="500"/>
                                        <p:tgtEl>
                                          <p:spTgt spid="23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NAND Flash performance comparison</a:t>
            </a:r>
          </a:p>
        </p:txBody>
      </p:sp>
      <p:sp>
        <p:nvSpPr>
          <p:cNvPr id="3" name="Text Placeholder 2"/>
          <p:cNvSpPr>
            <a:spLocks noGrp="1"/>
          </p:cNvSpPr>
          <p:nvPr>
            <p:ph type="body" idx="1"/>
          </p:nvPr>
        </p:nvSpPr>
        <p:spPr/>
        <p:txBody>
          <a:bodyPr/>
          <a:lstStyle/>
          <a:p>
            <a:pPr>
              <a:lnSpc>
                <a:spcPct val="90000"/>
              </a:lnSpc>
            </a:pPr>
            <a:r>
              <a:rPr lang="en-US"/>
              <a:t>Reads are sequential, reads entire page (0.5 to 4 KiB)</a:t>
            </a:r>
          </a:p>
          <a:p>
            <a:pPr lvl="1">
              <a:lnSpc>
                <a:spcPct val="90000"/>
              </a:lnSpc>
            </a:pPr>
            <a:r>
              <a:rPr lang="en-US"/>
              <a:t>25 us for first byte, </a:t>
            </a:r>
          </a:p>
          <a:p>
            <a:pPr lvl="1">
              <a:lnSpc>
                <a:spcPct val="90000"/>
              </a:lnSpc>
            </a:pPr>
            <a:r>
              <a:rPr lang="en-US"/>
              <a:t>40 MiB/s for subsequent bytes</a:t>
            </a:r>
          </a:p>
          <a:p>
            <a:pPr lvl="1">
              <a:lnSpc>
                <a:spcPct val="90000"/>
              </a:lnSpc>
            </a:pPr>
            <a:r>
              <a:rPr lang="en-US"/>
              <a:t>compare to SDRAM:  40 ns for first byte, 4.8 GB/s for subsequent bytes</a:t>
            </a:r>
          </a:p>
          <a:p>
            <a:pPr>
              <a:lnSpc>
                <a:spcPct val="90000"/>
              </a:lnSpc>
            </a:pPr>
            <a:r>
              <a:rPr lang="en-US"/>
              <a:t>2 KiB transfer: 75 usec </a:t>
            </a:r>
          </a:p>
          <a:p>
            <a:pPr lvl="1">
              <a:lnSpc>
                <a:spcPct val="90000"/>
              </a:lnSpc>
            </a:pPr>
            <a:r>
              <a:rPr lang="en-US"/>
              <a:t>500 ns for SDRAM, </a:t>
            </a:r>
            <a:r>
              <a:rPr lang="en-US">
                <a:solidFill>
                  <a:srgbClr val="FF0000"/>
                </a:solidFill>
              </a:rPr>
              <a:t>150X slower</a:t>
            </a:r>
          </a:p>
          <a:p>
            <a:pPr>
              <a:lnSpc>
                <a:spcPct val="90000"/>
              </a:lnSpc>
            </a:pPr>
            <a:r>
              <a:rPr lang="en-US">
                <a:solidFill>
                  <a:srgbClr val="00B050"/>
                </a:solidFill>
              </a:rPr>
              <a:t>300 to 500X faster </a:t>
            </a:r>
            <a:r>
              <a:rPr lang="en-US"/>
              <a:t>than magnetic disk</a:t>
            </a:r>
          </a:p>
          <a:p>
            <a:pPr>
              <a:lnSpc>
                <a:spcPct val="90000"/>
              </a:lnSpc>
            </a:pPr>
            <a:endParaRPr lang="en-US"/>
          </a:p>
          <a:p>
            <a:pPr>
              <a:lnSpc>
                <a:spcPct val="90000"/>
              </a:lnSpc>
            </a:pPr>
            <a:r>
              <a:rPr lang="en-US"/>
              <a:t>And, as already mentioned:</a:t>
            </a:r>
          </a:p>
          <a:p>
            <a:pPr lvl="1">
              <a:lnSpc>
                <a:spcPct val="90000"/>
              </a:lnSpc>
            </a:pPr>
            <a:r>
              <a:rPr lang="en-US"/>
              <a:t>Must be erased (in blocks) before being overwritten</a:t>
            </a:r>
          </a:p>
          <a:p>
            <a:pPr lvl="1">
              <a:lnSpc>
                <a:spcPct val="90000"/>
              </a:lnSpc>
            </a:pPr>
            <a:r>
              <a:rPr lang="en-US"/>
              <a:t>Nonvolatile, can use as little as zero power</a:t>
            </a:r>
          </a:p>
          <a:p>
            <a:pPr lvl="1">
              <a:lnSpc>
                <a:spcPct val="90000"/>
              </a:lnSpc>
            </a:pPr>
            <a:r>
              <a:rPr lang="en-US"/>
              <a:t>Limited number of write cycles (~100,000)</a:t>
            </a:r>
          </a:p>
          <a:p>
            <a:pPr lvl="1">
              <a:lnSpc>
                <a:spcPct val="90000"/>
              </a:lnSpc>
            </a:pPr>
            <a:r>
              <a:rPr lang="en-US"/>
              <a:t>Price: inbetween SDRAM and Magnetic disk</a:t>
            </a:r>
          </a:p>
          <a:p>
            <a:pPr>
              <a:lnSpc>
                <a:spcPct val="90000"/>
              </a:lnSpc>
            </a:pPr>
            <a:endParaRPr lang="en-US"/>
          </a:p>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a:p>
        </p:txBody>
      </p:sp>
    </p:spTree>
    <p:extLst>
      <p:ext uri="{BB962C8B-B14F-4D97-AF65-F5344CB8AC3E}">
        <p14:creationId xmlns:p14="http://schemas.microsoft.com/office/powerpoint/2010/main" val="29555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down)">
                                      <p:cBhvr>
                                        <p:cTn id="20" dur="500"/>
                                        <p:tgtEl>
                                          <p:spTgt spid="3">
                                            <p:txEl>
                                              <p:pRg st="8" end="8"/>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down)">
                                      <p:cBhvr>
                                        <p:cTn id="23" dur="500"/>
                                        <p:tgtEl>
                                          <p:spTgt spid="3">
                                            <p:txEl>
                                              <p:pRg st="9" end="9"/>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wipe(down)">
                                      <p:cBhvr>
                                        <p:cTn id="26" dur="500"/>
                                        <p:tgtEl>
                                          <p:spTgt spid="3">
                                            <p:txEl>
                                              <p:pRg st="10" end="1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down)">
                                      <p:cBhvr>
                                        <p:cTn id="29" dur="500"/>
                                        <p:tgtEl>
                                          <p:spTgt spid="3">
                                            <p:txEl>
                                              <p:pRg st="11" end="1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down)">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2338" name="Google Shape;2338;p9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Memory Dependability</a:t>
            </a:r>
            <a:endParaRPr/>
          </a:p>
        </p:txBody>
      </p:sp>
      <p:sp>
        <p:nvSpPr>
          <p:cNvPr id="2339" name="Google Shape;2339;p9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Memory is susceptible to cosmic rays</a:t>
            </a:r>
            <a:endParaRPr/>
          </a:p>
          <a:p>
            <a:pPr marL="342900" indent="-342900">
              <a:lnSpc>
                <a:spcPct val="90000"/>
              </a:lnSpc>
            </a:pPr>
            <a:r>
              <a:rPr lang="en-US" i="1"/>
              <a:t>Soft errors</a:t>
            </a:r>
            <a:r>
              <a:rPr lang="en-US"/>
              <a:t>:  dynamic errors</a:t>
            </a:r>
            <a:endParaRPr/>
          </a:p>
          <a:p>
            <a:pPr marL="742950" lvl="1" indent="-285750">
              <a:lnSpc>
                <a:spcPct val="90000"/>
              </a:lnSpc>
            </a:pPr>
            <a:r>
              <a:rPr lang="en-US"/>
              <a:t>Detected and fixed by Error Correcting Codes (ECC)</a:t>
            </a:r>
            <a:endParaRPr/>
          </a:p>
          <a:p>
            <a:pPr marL="342900" indent="-342900">
              <a:lnSpc>
                <a:spcPct val="90000"/>
              </a:lnSpc>
            </a:pPr>
            <a:r>
              <a:rPr lang="en-US" i="1"/>
              <a:t>Hard errors</a:t>
            </a:r>
            <a:r>
              <a:rPr lang="en-US"/>
              <a:t>:  permanent errors</a:t>
            </a:r>
            <a:endParaRPr/>
          </a:p>
          <a:p>
            <a:pPr marL="742950" lvl="1" indent="-285750">
              <a:lnSpc>
                <a:spcPct val="90000"/>
              </a:lnSpc>
            </a:pPr>
            <a:r>
              <a:rPr lang="en-US"/>
              <a:t>Use sparse rows to replace defective rows</a:t>
            </a:r>
            <a:endParaRPr/>
          </a:p>
          <a:p>
            <a:pPr marL="342900" indent="-165100">
              <a:lnSpc>
                <a:spcPct val="90000"/>
              </a:lnSpc>
              <a:buNone/>
            </a:pPr>
            <a:endParaRPr/>
          </a:p>
          <a:p>
            <a:pPr marL="342900" indent="-342900">
              <a:lnSpc>
                <a:spcPct val="90000"/>
              </a:lnSpc>
            </a:pPr>
            <a:r>
              <a:rPr lang="en-US"/>
              <a:t>Chipkill:  a RAID-like error recovery technique</a:t>
            </a:r>
          </a:p>
          <a:p>
            <a:pPr marL="800100" lvl="1" indent="-342900">
              <a:lnSpc>
                <a:spcPct val="90000"/>
              </a:lnSpc>
              <a:spcBef>
                <a:spcPts val="560"/>
              </a:spcBef>
              <a:buSzPts val="2800"/>
              <a:buFont typeface="Times New Roman"/>
              <a:buChar char="•"/>
            </a:pPr>
            <a:r>
              <a:rPr lang="en-US"/>
              <a:t>Note on RAID = Redundant Array of Inexpensive Disks</a:t>
            </a:r>
          </a:p>
          <a:p>
            <a:pPr marL="1257300" lvl="2" indent="-342900">
              <a:lnSpc>
                <a:spcPct val="90000"/>
              </a:lnSpc>
              <a:spcBef>
                <a:spcPts val="560"/>
              </a:spcBef>
              <a:buSzPts val="2800"/>
            </a:pPr>
            <a:r>
              <a:rPr lang="en-US"/>
              <a:t>RAID 1: mirroring disk (so 2 disks)</a:t>
            </a:r>
          </a:p>
          <a:p>
            <a:pPr marL="1257300" lvl="2" indent="-342900">
              <a:lnSpc>
                <a:spcPct val="90000"/>
              </a:lnSpc>
              <a:spcBef>
                <a:spcPts val="560"/>
              </a:spcBef>
              <a:buSzPts val="2800"/>
            </a:pPr>
            <a:r>
              <a:rPr lang="en-US"/>
              <a:t>RAID 5: can tolerate one broken disk</a:t>
            </a:r>
            <a:endParaRPr/>
          </a:p>
        </p:txBody>
      </p:sp>
      <p:sp>
        <p:nvSpPr>
          <p:cNvPr id="2341" name="Google Shape;2341;p9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39">
                                            <p:txEl>
                                              <p:pRg st="6" end="6"/>
                                            </p:txEl>
                                          </p:spTgt>
                                        </p:tgtEl>
                                        <p:attrNameLst>
                                          <p:attrName>style.visibility</p:attrName>
                                        </p:attrNameLst>
                                      </p:cBhvr>
                                      <p:to>
                                        <p:strVal val="visible"/>
                                      </p:to>
                                    </p:set>
                                    <p:animEffect transition="in" filter="wipe(down)">
                                      <p:cBhvr>
                                        <p:cTn id="7" dur="500"/>
                                        <p:tgtEl>
                                          <p:spTgt spid="2339">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39">
                                            <p:txEl>
                                              <p:pRg st="7" end="7"/>
                                            </p:txEl>
                                          </p:spTgt>
                                        </p:tgtEl>
                                        <p:attrNameLst>
                                          <p:attrName>style.visibility</p:attrName>
                                        </p:attrNameLst>
                                      </p:cBhvr>
                                      <p:to>
                                        <p:strVal val="visible"/>
                                      </p:to>
                                    </p:set>
                                    <p:animEffect transition="in" filter="wipe(down)">
                                      <p:cBhvr>
                                        <p:cTn id="10" dur="500"/>
                                        <p:tgtEl>
                                          <p:spTgt spid="2339">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339">
                                            <p:txEl>
                                              <p:pRg st="8" end="8"/>
                                            </p:txEl>
                                          </p:spTgt>
                                        </p:tgtEl>
                                        <p:attrNameLst>
                                          <p:attrName>style.visibility</p:attrName>
                                        </p:attrNameLst>
                                      </p:cBhvr>
                                      <p:to>
                                        <p:strVal val="visible"/>
                                      </p:to>
                                    </p:set>
                                    <p:animEffect transition="in" filter="wipe(down)">
                                      <p:cBhvr>
                                        <p:cTn id="13" dur="500"/>
                                        <p:tgtEl>
                                          <p:spTgt spid="2339">
                                            <p:txEl>
                                              <p:pRg st="8" end="8"/>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39">
                                            <p:txEl>
                                              <p:pRg st="9" end="9"/>
                                            </p:txEl>
                                          </p:spTgt>
                                        </p:tgtEl>
                                        <p:attrNameLst>
                                          <p:attrName>style.visibility</p:attrName>
                                        </p:attrNameLst>
                                      </p:cBhvr>
                                      <p:to>
                                        <p:strVal val="visible"/>
                                      </p:to>
                                    </p:set>
                                    <p:animEffect transition="in" filter="wipe(down)">
                                      <p:cBhvr>
                                        <p:cTn id="16" dur="500"/>
                                        <p:tgtEl>
                                          <p:spTgt spid="2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98"/>
        <p:cNvGrpSpPr/>
        <p:nvPr/>
      </p:nvGrpSpPr>
      <p:grpSpPr>
        <a:xfrm>
          <a:off x="0" y="0"/>
          <a:ext cx="0" cy="0"/>
          <a:chOff x="0" y="0"/>
          <a:chExt cx="0" cy="0"/>
        </a:xfrm>
      </p:grpSpPr>
      <p:sp>
        <p:nvSpPr>
          <p:cNvPr id="102" name="Google Shape;10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Topics</a:t>
            </a:r>
            <a:endParaRPr/>
          </a:p>
        </p:txBody>
      </p:sp>
      <p:sp>
        <p:nvSpPr>
          <p:cNvPr id="103" name="Google Shape;103;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Memory hierarchy motivation</a:t>
            </a:r>
            <a:endParaRPr/>
          </a:p>
          <a:p>
            <a:pPr marL="342900" indent="-342900"/>
            <a:r>
              <a:rPr lang="en-US"/>
              <a:t>Caches</a:t>
            </a:r>
            <a:endParaRPr/>
          </a:p>
          <a:p>
            <a:pPr marL="742950" lvl="1" indent="-285750"/>
            <a:r>
              <a:rPr lang="en-US"/>
              <a:t>direct mapped</a:t>
            </a:r>
            <a:endParaRPr/>
          </a:p>
          <a:p>
            <a:pPr marL="742950" lvl="1" indent="-285750"/>
            <a:r>
              <a:rPr lang="en-US"/>
              <a:t>set-associative</a:t>
            </a:r>
            <a:endParaRPr/>
          </a:p>
          <a:p>
            <a:pPr marL="342900" indent="-342900"/>
            <a:r>
              <a:rPr lang="en-US"/>
              <a:t>Cache performance improvements</a:t>
            </a:r>
            <a:endParaRPr/>
          </a:p>
          <a:p>
            <a:pPr marL="342900" indent="-342900"/>
            <a:r>
              <a:rPr lang="en-US"/>
              <a:t>Memory design</a:t>
            </a:r>
          </a:p>
          <a:p>
            <a:pPr marL="342900" indent="-342900"/>
            <a:r>
              <a:rPr lang="en-US" b="1"/>
              <a:t>Virtual memory</a:t>
            </a:r>
            <a:endParaRPr b="1"/>
          </a:p>
          <a:p>
            <a:pPr marL="742950" lvl="1" indent="-285750"/>
            <a:r>
              <a:rPr lang="en-US" b="1"/>
              <a:t>Address mapping </a:t>
            </a:r>
          </a:p>
          <a:p>
            <a:pPr marL="742950" lvl="1" indent="-285750"/>
            <a:r>
              <a:rPr lang="en-US" b="1"/>
              <a:t>Page tables</a:t>
            </a:r>
          </a:p>
          <a:p>
            <a:pPr marL="742950" lvl="1" indent="-285750"/>
            <a:r>
              <a:rPr lang="en-US" b="1"/>
              <a:t>Translation Lookaside Buffer: TLB</a:t>
            </a:r>
            <a:endParaRPr b="1"/>
          </a:p>
        </p:txBody>
      </p:sp>
      <p:sp>
        <p:nvSpPr>
          <p:cNvPr id="101" name="Google Shape;101;p1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35</a:t>
            </a:fld>
            <a:endParaRPr/>
          </a:p>
        </p:txBody>
      </p:sp>
      <p:pic>
        <p:nvPicPr>
          <p:cNvPr id="104" name="Google Shape;104;p14" descr="Front Cover"/>
          <p:cNvPicPr preferRelativeResize="0"/>
          <p:nvPr/>
        </p:nvPicPr>
        <p:blipFill rotWithShape="1">
          <a:blip r:embed="rId3">
            <a:alphaModFix/>
          </a:blip>
          <a:srcRect/>
          <a:stretch/>
        </p:blipFill>
        <p:spPr>
          <a:xfrm>
            <a:off x="10182605" y="4356495"/>
            <a:ext cx="1752600" cy="227290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8348" y="2940385"/>
            <a:ext cx="1827551" cy="2252134"/>
          </a:xfrm>
          <a:prstGeom prst="rect">
            <a:avLst/>
          </a:prstGeom>
        </p:spPr>
      </p:pic>
    </p:spTree>
    <p:extLst>
      <p:ext uri="{BB962C8B-B14F-4D97-AF65-F5344CB8AC3E}">
        <p14:creationId xmlns:p14="http://schemas.microsoft.com/office/powerpoint/2010/main" val="107884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Google Shape;1027;p61" descr="https://encrypted-tbn1.gstatic.com/images?q=tbn:ANd9GcTw5G9AAitAnCB4zU5uMRXq-JBY6rAnJYwYQfcwTRk0K7mMJmtXcA"/>
          <p:cNvPicPr preferRelativeResize="0"/>
          <p:nvPr/>
        </p:nvPicPr>
        <p:blipFill rotWithShape="1">
          <a:blip r:embed="rId3">
            <a:alphaModFix/>
          </a:blip>
          <a:srcRect/>
          <a:stretch/>
        </p:blipFill>
        <p:spPr>
          <a:xfrm>
            <a:off x="8081777" y="954937"/>
            <a:ext cx="3673941" cy="5788764"/>
          </a:xfrm>
          <a:prstGeom prst="rect">
            <a:avLst/>
          </a:prstGeom>
          <a:noFill/>
          <a:ln>
            <a:noFill/>
          </a:ln>
        </p:spPr>
      </p:pic>
      <p:sp>
        <p:nvSpPr>
          <p:cNvPr id="1028" name="Google Shape;1028;p6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Virtual Memory</a:t>
            </a:r>
            <a:endParaRPr/>
          </a:p>
        </p:txBody>
      </p:sp>
      <p:sp>
        <p:nvSpPr>
          <p:cNvPr id="1029" name="Google Shape;1029;p61"/>
          <p:cNvSpPr txBox="1">
            <a:spLocks noGrp="1"/>
          </p:cNvSpPr>
          <p:nvPr>
            <p:ph type="body" idx="1"/>
          </p:nvPr>
        </p:nvSpPr>
        <p:spPr>
          <a:xfrm>
            <a:off x="371387" y="1088740"/>
            <a:ext cx="7535484" cy="5508612"/>
          </a:xfrm>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b="1"/>
              <a:t>Protection </a:t>
            </a:r>
            <a:r>
              <a:rPr lang="en-US"/>
              <a:t>via virtual memory</a:t>
            </a:r>
            <a:endParaRPr/>
          </a:p>
          <a:p>
            <a:pPr marL="742950" lvl="1" indent="-285750">
              <a:lnSpc>
                <a:spcPct val="90000"/>
              </a:lnSpc>
            </a:pPr>
            <a:r>
              <a:rPr lang="en-US"/>
              <a:t>Keeps processes in their own memory space</a:t>
            </a:r>
            <a:endParaRPr/>
          </a:p>
          <a:p>
            <a:pPr marL="742950" lvl="1" indent="-133350">
              <a:lnSpc>
                <a:spcPct val="90000"/>
              </a:lnSpc>
              <a:buNone/>
            </a:pPr>
            <a:endParaRPr/>
          </a:p>
          <a:p>
            <a:pPr marL="342900" indent="-342900">
              <a:lnSpc>
                <a:spcPct val="90000"/>
              </a:lnSpc>
            </a:pPr>
            <a:r>
              <a:rPr lang="en-US"/>
              <a:t>Role of processor architecture:</a:t>
            </a:r>
            <a:endParaRPr/>
          </a:p>
          <a:p>
            <a:pPr marL="742950" lvl="1" indent="-285750">
              <a:lnSpc>
                <a:spcPct val="90000"/>
              </a:lnSpc>
            </a:pPr>
            <a:r>
              <a:rPr lang="en-US"/>
              <a:t>Provide user mode and supervisor mode</a:t>
            </a:r>
            <a:endParaRPr/>
          </a:p>
          <a:p>
            <a:pPr marL="742950" lvl="1" indent="-285750">
              <a:lnSpc>
                <a:spcPct val="90000"/>
              </a:lnSpc>
            </a:pPr>
            <a:r>
              <a:rPr lang="en-US"/>
              <a:t>Protect certain aspects of CPU state in user mode</a:t>
            </a:r>
            <a:endParaRPr/>
          </a:p>
          <a:p>
            <a:pPr marL="742950" lvl="1" indent="-285750">
              <a:lnSpc>
                <a:spcPct val="90000"/>
              </a:lnSpc>
            </a:pPr>
            <a:r>
              <a:rPr lang="en-US"/>
              <a:t>Provide mechanisms for switching between user and </a:t>
            </a:r>
            <a:br>
              <a:rPr lang="en-US"/>
            </a:br>
            <a:r>
              <a:rPr lang="en-US"/>
              <a:t>supervisor mode</a:t>
            </a:r>
            <a:endParaRPr/>
          </a:p>
          <a:p>
            <a:pPr marL="742950" lvl="1" indent="-285750">
              <a:lnSpc>
                <a:spcPct val="90000"/>
              </a:lnSpc>
            </a:pPr>
            <a:r>
              <a:rPr lang="en-US"/>
              <a:t>Provide mechanisms to limit memory accesses</a:t>
            </a:r>
            <a:endParaRPr/>
          </a:p>
          <a:p>
            <a:pPr marL="1143000" lvl="2" indent="-228600"/>
            <a:r>
              <a:rPr lang="en-US"/>
              <a:t>read-only pages</a:t>
            </a:r>
            <a:endParaRPr/>
          </a:p>
          <a:p>
            <a:pPr marL="1143000" lvl="2" indent="-228600"/>
            <a:r>
              <a:rPr lang="en-US"/>
              <a:t>executable pages</a:t>
            </a:r>
            <a:endParaRPr/>
          </a:p>
          <a:p>
            <a:pPr marL="1143000" lvl="2" indent="-228600"/>
            <a:r>
              <a:rPr lang="en-US"/>
              <a:t>shared pages</a:t>
            </a:r>
            <a:endParaRPr/>
          </a:p>
          <a:p>
            <a:pPr marL="742950" lvl="1" indent="-285750">
              <a:lnSpc>
                <a:spcPct val="90000"/>
              </a:lnSpc>
            </a:pPr>
            <a:r>
              <a:rPr lang="en-US"/>
              <a:t>Provide </a:t>
            </a:r>
            <a:r>
              <a:rPr lang="en-US" b="1">
                <a:solidFill>
                  <a:schemeClr val="accent2"/>
                </a:solidFill>
              </a:rPr>
              <a:t>TLB</a:t>
            </a:r>
            <a:r>
              <a:rPr lang="en-US"/>
              <a:t> to speedup address translation</a:t>
            </a:r>
            <a:endParaRPr/>
          </a:p>
        </p:txBody>
      </p:sp>
      <p:sp>
        <p:nvSpPr>
          <p:cNvPr id="1031" name="Google Shape;1031;p6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36</a:t>
            </a:fld>
            <a:endParaRPr/>
          </a:p>
        </p:txBody>
      </p:sp>
    </p:spTree>
    <p:extLst>
      <p:ext uri="{BB962C8B-B14F-4D97-AF65-F5344CB8AC3E}">
        <p14:creationId xmlns:p14="http://schemas.microsoft.com/office/powerpoint/2010/main" val="28315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p:tgtEl>
                                          <p:spTgt spid="10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xEl>
                                              <p:pRg st="3" end="3"/>
                                            </p:txEl>
                                          </p:spTgt>
                                        </p:tgtEl>
                                        <p:attrNameLst>
                                          <p:attrName>style.visibility</p:attrName>
                                        </p:attrNameLst>
                                      </p:cBhvr>
                                      <p:to>
                                        <p:strVal val="visible"/>
                                      </p:to>
                                    </p:set>
                                    <p:animEffect transition="in" filter="wipe(down)">
                                      <p:cBhvr>
                                        <p:cTn id="12" dur="500"/>
                                        <p:tgtEl>
                                          <p:spTgt spid="1029">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9">
                                            <p:txEl>
                                              <p:pRg st="4" end="4"/>
                                            </p:txEl>
                                          </p:spTgt>
                                        </p:tgtEl>
                                        <p:attrNameLst>
                                          <p:attrName>style.visibility</p:attrName>
                                        </p:attrNameLst>
                                      </p:cBhvr>
                                      <p:to>
                                        <p:strVal val="visible"/>
                                      </p:to>
                                    </p:set>
                                    <p:animEffect transition="in" filter="wipe(down)">
                                      <p:cBhvr>
                                        <p:cTn id="15" dur="500"/>
                                        <p:tgtEl>
                                          <p:spTgt spid="1029">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29">
                                            <p:txEl>
                                              <p:pRg st="5" end="5"/>
                                            </p:txEl>
                                          </p:spTgt>
                                        </p:tgtEl>
                                        <p:attrNameLst>
                                          <p:attrName>style.visibility</p:attrName>
                                        </p:attrNameLst>
                                      </p:cBhvr>
                                      <p:to>
                                        <p:strVal val="visible"/>
                                      </p:to>
                                    </p:set>
                                    <p:animEffect transition="in" filter="wipe(down)">
                                      <p:cBhvr>
                                        <p:cTn id="18" dur="500"/>
                                        <p:tgtEl>
                                          <p:spTgt spid="1029">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29">
                                            <p:txEl>
                                              <p:pRg st="6" end="6"/>
                                            </p:txEl>
                                          </p:spTgt>
                                        </p:tgtEl>
                                        <p:attrNameLst>
                                          <p:attrName>style.visibility</p:attrName>
                                        </p:attrNameLst>
                                      </p:cBhvr>
                                      <p:to>
                                        <p:strVal val="visible"/>
                                      </p:to>
                                    </p:set>
                                    <p:animEffect transition="in" filter="wipe(down)">
                                      <p:cBhvr>
                                        <p:cTn id="21" dur="500"/>
                                        <p:tgtEl>
                                          <p:spTgt spid="1029">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9">
                                            <p:txEl>
                                              <p:pRg st="7" end="7"/>
                                            </p:txEl>
                                          </p:spTgt>
                                        </p:tgtEl>
                                        <p:attrNameLst>
                                          <p:attrName>style.visibility</p:attrName>
                                        </p:attrNameLst>
                                      </p:cBhvr>
                                      <p:to>
                                        <p:strVal val="visible"/>
                                      </p:to>
                                    </p:set>
                                    <p:animEffect transition="in" filter="wipe(down)">
                                      <p:cBhvr>
                                        <p:cTn id="24" dur="500"/>
                                        <p:tgtEl>
                                          <p:spTgt spid="1029">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29">
                                            <p:txEl>
                                              <p:pRg st="8" end="8"/>
                                            </p:txEl>
                                          </p:spTgt>
                                        </p:tgtEl>
                                        <p:attrNameLst>
                                          <p:attrName>style.visibility</p:attrName>
                                        </p:attrNameLst>
                                      </p:cBhvr>
                                      <p:to>
                                        <p:strVal val="visible"/>
                                      </p:to>
                                    </p:set>
                                    <p:animEffect transition="in" filter="wipe(down)">
                                      <p:cBhvr>
                                        <p:cTn id="27" dur="500"/>
                                        <p:tgtEl>
                                          <p:spTgt spid="1029">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29">
                                            <p:txEl>
                                              <p:pRg st="9" end="9"/>
                                            </p:txEl>
                                          </p:spTgt>
                                        </p:tgtEl>
                                        <p:attrNameLst>
                                          <p:attrName>style.visibility</p:attrName>
                                        </p:attrNameLst>
                                      </p:cBhvr>
                                      <p:to>
                                        <p:strVal val="visible"/>
                                      </p:to>
                                    </p:set>
                                    <p:animEffect transition="in" filter="wipe(down)">
                                      <p:cBhvr>
                                        <p:cTn id="30" dur="500"/>
                                        <p:tgtEl>
                                          <p:spTgt spid="1029">
                                            <p:txEl>
                                              <p:pRg st="9" end="9"/>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29">
                                            <p:txEl>
                                              <p:pRg st="10" end="10"/>
                                            </p:txEl>
                                          </p:spTgt>
                                        </p:tgtEl>
                                        <p:attrNameLst>
                                          <p:attrName>style.visibility</p:attrName>
                                        </p:attrNameLst>
                                      </p:cBhvr>
                                      <p:to>
                                        <p:strVal val="visible"/>
                                      </p:to>
                                    </p:set>
                                    <p:animEffect transition="in" filter="wipe(down)">
                                      <p:cBhvr>
                                        <p:cTn id="33" dur="500"/>
                                        <p:tgtEl>
                                          <p:spTgt spid="1029">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29">
                                            <p:txEl>
                                              <p:pRg st="11" end="11"/>
                                            </p:txEl>
                                          </p:spTgt>
                                        </p:tgtEl>
                                        <p:attrNameLst>
                                          <p:attrName>style.visibility</p:attrName>
                                        </p:attrNameLst>
                                      </p:cBhvr>
                                      <p:to>
                                        <p:strVal val="visible"/>
                                      </p:to>
                                    </p:set>
                                    <p:animEffect transition="in" filter="wipe(down)">
                                      <p:cBhvr>
                                        <p:cTn id="38" dur="500"/>
                                        <p:tgtEl>
                                          <p:spTgt spid="102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62"/>
          <p:cNvSpPr txBox="1">
            <a:spLocks noGrp="1"/>
          </p:cNvSpPr>
          <p:nvPr>
            <p:ph type="title"/>
          </p:nvPr>
        </p:nvSpPr>
        <p:spPr/>
        <p:txBody>
          <a:bodyPr/>
          <a:lstStyle/>
          <a:p>
            <a:pPr lvl="0"/>
            <a:r>
              <a:rPr lang="en-US">
                <a:sym typeface="Times New Roman"/>
              </a:rPr>
              <a:t>Memory organization</a:t>
            </a:r>
            <a:endParaRPr lang="en-US"/>
          </a:p>
        </p:txBody>
      </p:sp>
      <p:sp>
        <p:nvSpPr>
          <p:cNvPr id="1040" name="Google Shape;1040;p62"/>
          <p:cNvSpPr txBox="1">
            <a:spLocks noGrp="1"/>
          </p:cNvSpPr>
          <p:nvPr>
            <p:ph type="body" idx="1"/>
          </p:nvPr>
        </p:nvSpPr>
        <p:spPr/>
        <p:txBody>
          <a:bodyPr/>
          <a:lstStyle/>
          <a:p>
            <a:pPr lvl="0"/>
            <a:r>
              <a:rPr lang="en-US">
                <a:sym typeface="Times New Roman"/>
              </a:rPr>
              <a:t>The operating system, together with the MMU hardware, takes care of separating the program address spaces</a:t>
            </a:r>
            <a:endParaRPr lang="en-US"/>
          </a:p>
          <a:p>
            <a:pPr lvl="0"/>
            <a:r>
              <a:rPr lang="en-US">
                <a:sym typeface="Times New Roman"/>
              </a:rPr>
              <a:t>Each process runs in its own ‘virtual’ environment, and uses logical addressing that is (often) different the the actual physical addresses</a:t>
            </a:r>
            <a:endParaRPr lang="en-US"/>
          </a:p>
          <a:p>
            <a:pPr marL="50800" indent="0">
              <a:buNone/>
            </a:pPr>
            <a:endParaRPr lang="en-US"/>
          </a:p>
          <a:p>
            <a:pPr lvl="0"/>
            <a:r>
              <a:rPr lang="en-US">
                <a:sym typeface="Times New Roman"/>
              </a:rPr>
              <a:t>Within the virtual world of a process, the full address space is available </a:t>
            </a:r>
            <a:br>
              <a:rPr lang="en-US">
                <a:sym typeface="Times New Roman"/>
              </a:rPr>
            </a:br>
            <a:r>
              <a:rPr lang="en-US" sz="2400" i="1">
                <a:sym typeface="Times New Roman"/>
              </a:rPr>
              <a:t>(see next slide)</a:t>
            </a:r>
            <a:endParaRPr lang="en-US" sz="2400" i="1"/>
          </a:p>
          <a:p>
            <a:pPr lvl="0"/>
            <a:endParaRPr lang="en-US">
              <a:sym typeface="Times New Roman"/>
            </a:endParaRPr>
          </a:p>
        </p:txBody>
      </p:sp>
      <p:sp>
        <p:nvSpPr>
          <p:cNvPr id="1043" name="Google Shape;1043;p62"/>
          <p:cNvSpPr txBox="1">
            <a:spLocks noGrp="1"/>
          </p:cNvSpPr>
          <p:nvPr>
            <p:ph type="sldNum" idx="12"/>
          </p:nvPr>
        </p:nvSpPr>
        <p:spPr/>
        <p:txBody>
          <a:bodyPr/>
          <a:lstStyle/>
          <a:p>
            <a:pPr lvl="0"/>
            <a:fld id="{00000000-1234-1234-1234-123412341234}" type="slidenum">
              <a:rPr lang="en-US" smtClean="0">
                <a:sym typeface="Times New Roman"/>
              </a:rPr>
              <a:pPr lvl="0"/>
              <a:t>37</a:t>
            </a:fld>
            <a:endParaRPr lang="en-US">
              <a:sym typeface="Times New Roman"/>
            </a:endParaRPr>
          </a:p>
        </p:txBody>
      </p:sp>
    </p:spTree>
    <p:extLst>
      <p:ext uri="{BB962C8B-B14F-4D97-AF65-F5344CB8AC3E}">
        <p14:creationId xmlns:p14="http://schemas.microsoft.com/office/powerpoint/2010/main" val="4112453648"/>
      </p:ext>
    </p:extLst>
  </p:cSld>
  <p:clrMapOvr>
    <a:masterClrMapping/>
  </p:clrMapOvr>
  <p:transition>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63"/>
          <p:cNvSpPr txBox="1">
            <a:spLocks noGrp="1"/>
          </p:cNvSpPr>
          <p:nvPr>
            <p:ph type="title"/>
          </p:nvPr>
        </p:nvSpPr>
        <p:spPr>
          <a:xfrm>
            <a:off x="437662" y="224644"/>
            <a:ext cx="11468919" cy="572916"/>
          </a:xfrm>
          <a:prstGeom prst="rect">
            <a:avLst/>
          </a:prstGeom>
          <a:noFill/>
          <a:ln>
            <a:noFill/>
          </a:ln>
        </p:spPr>
        <p:txBody>
          <a:bodyPr spcFirstLastPara="1" wrap="square" lIns="91425" tIns="45700" rIns="91425" bIns="45700" anchor="ctr" anchorCtr="0">
            <a:noAutofit/>
          </a:bodyPr>
          <a:lstStyle/>
          <a:p>
            <a:r>
              <a:rPr lang="en-US"/>
              <a:t>Memory Organization </a:t>
            </a:r>
            <a:r>
              <a:rPr lang="en-US">
                <a:solidFill>
                  <a:srgbClr val="00B050"/>
                </a:solidFill>
              </a:rPr>
              <a:t>(per process !)</a:t>
            </a:r>
            <a:endParaRPr>
              <a:solidFill>
                <a:srgbClr val="00B050"/>
              </a:solidFill>
            </a:endParaRPr>
          </a:p>
        </p:txBody>
      </p:sp>
      <p:sp>
        <p:nvSpPr>
          <p:cNvPr id="1074" name="Google Shape;1074;p6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38</a:t>
            </a:fld>
            <a:endParaRPr/>
          </a:p>
        </p:txBody>
      </p:sp>
      <p:sp>
        <p:nvSpPr>
          <p:cNvPr id="1052" name="Google Shape;1052;p63"/>
          <p:cNvSpPr/>
          <p:nvPr/>
        </p:nvSpPr>
        <p:spPr>
          <a:xfrm>
            <a:off x="7696200" y="1066800"/>
            <a:ext cx="2209800" cy="5334000"/>
          </a:xfrm>
          <a:prstGeom prst="rect">
            <a:avLst/>
          </a:prstGeom>
          <a:solidFill>
            <a:srgbClr val="FFCC99"/>
          </a:solidFill>
          <a:ln>
            <a:noFill/>
          </a:ln>
        </p:spPr>
        <p:txBody>
          <a:bodyPr spcFirstLastPara="1" wrap="square" lIns="91425" tIns="45700" rIns="91425" bIns="45700" anchor="ctr" anchorCtr="0">
            <a:noAutofit/>
          </a:bodyPr>
          <a:lstStyle/>
          <a:p>
            <a:endParaRPr sz="1800">
              <a:solidFill>
                <a:schemeClr val="dk1"/>
              </a:solidFill>
              <a:latin typeface="Times New Roman"/>
              <a:ea typeface="Times New Roman"/>
              <a:cs typeface="Times New Roman"/>
              <a:sym typeface="Times New Roman"/>
            </a:endParaRPr>
          </a:p>
          <a:p>
            <a:endParaRPr sz="1800">
              <a:solidFill>
                <a:schemeClr val="dk1"/>
              </a:solidFill>
              <a:latin typeface="Times New Roman"/>
              <a:ea typeface="Times New Roman"/>
              <a:cs typeface="Times New Roman"/>
              <a:sym typeface="Times New Roman"/>
            </a:endParaRPr>
          </a:p>
        </p:txBody>
      </p:sp>
      <p:sp>
        <p:nvSpPr>
          <p:cNvPr id="1053" name="Google Shape;1053;p63"/>
          <p:cNvSpPr/>
          <p:nvPr/>
        </p:nvSpPr>
        <p:spPr>
          <a:xfrm>
            <a:off x="7758114" y="5455920"/>
            <a:ext cx="2097086" cy="914400"/>
          </a:xfrm>
          <a:prstGeom prst="rect">
            <a:avLst/>
          </a:prstGeom>
          <a:solidFill>
            <a:srgbClr val="FFFFCC"/>
          </a:solidFill>
          <a:ln>
            <a:noFill/>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Machine code</a:t>
            </a:r>
            <a:endParaRPr/>
          </a:p>
        </p:txBody>
      </p:sp>
      <p:sp>
        <p:nvSpPr>
          <p:cNvPr id="1054" name="Google Shape;1054;p63"/>
          <p:cNvSpPr txBox="1"/>
          <p:nvPr/>
        </p:nvSpPr>
        <p:spPr>
          <a:xfrm>
            <a:off x="6400801" y="6324600"/>
            <a:ext cx="1311275" cy="338138"/>
          </a:xfrm>
          <a:prstGeom prst="rect">
            <a:avLst/>
          </a:prstGeom>
          <a:noFill/>
          <a:ln>
            <a:noFill/>
          </a:ln>
        </p:spPr>
        <p:txBody>
          <a:bodyPr spcFirstLastPara="1" wrap="square" lIns="91425" tIns="45700" rIns="91425" bIns="45700" anchor="t" anchorCtr="0">
            <a:noAutofit/>
          </a:bodyPr>
          <a:lstStyle/>
          <a:p>
            <a:r>
              <a:rPr lang="en-US" sz="1600">
                <a:solidFill>
                  <a:schemeClr val="dk1"/>
                </a:solidFill>
              </a:rPr>
              <a:t>0x00000000</a:t>
            </a:r>
            <a:endParaRPr/>
          </a:p>
        </p:txBody>
      </p:sp>
      <p:sp>
        <p:nvSpPr>
          <p:cNvPr id="1055" name="Google Shape;1055;p63"/>
          <p:cNvSpPr txBox="1"/>
          <p:nvPr/>
        </p:nvSpPr>
        <p:spPr>
          <a:xfrm>
            <a:off x="6438901" y="990600"/>
            <a:ext cx="1401763" cy="338138"/>
          </a:xfrm>
          <a:prstGeom prst="rect">
            <a:avLst/>
          </a:prstGeom>
          <a:noFill/>
          <a:ln>
            <a:noFill/>
          </a:ln>
        </p:spPr>
        <p:txBody>
          <a:bodyPr spcFirstLastPara="1" wrap="square" lIns="91425" tIns="45700" rIns="91425" bIns="45700" anchor="t" anchorCtr="0">
            <a:noAutofit/>
          </a:bodyPr>
          <a:lstStyle/>
          <a:p>
            <a:r>
              <a:rPr lang="en-US" sz="1600">
                <a:solidFill>
                  <a:schemeClr val="dk1"/>
                </a:solidFill>
              </a:rPr>
              <a:t>0xFFFFFFFF</a:t>
            </a:r>
            <a:endParaRPr/>
          </a:p>
        </p:txBody>
      </p:sp>
      <p:sp>
        <p:nvSpPr>
          <p:cNvPr id="1056" name="Google Shape;1056;p63"/>
          <p:cNvSpPr/>
          <p:nvPr/>
        </p:nvSpPr>
        <p:spPr>
          <a:xfrm>
            <a:off x="7758114" y="4922520"/>
            <a:ext cx="2097086" cy="457200"/>
          </a:xfrm>
          <a:prstGeom prst="rect">
            <a:avLst/>
          </a:prstGeom>
          <a:solidFill>
            <a:srgbClr val="FFFFCC"/>
          </a:solidFill>
          <a:ln>
            <a:noFill/>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Global variables</a:t>
            </a:r>
            <a:endParaRPr/>
          </a:p>
        </p:txBody>
      </p:sp>
      <p:sp>
        <p:nvSpPr>
          <p:cNvPr id="1057" name="Google Shape;1057;p63"/>
          <p:cNvSpPr/>
          <p:nvPr/>
        </p:nvSpPr>
        <p:spPr>
          <a:xfrm>
            <a:off x="7758114" y="4312920"/>
            <a:ext cx="2097086" cy="533400"/>
          </a:xfrm>
          <a:prstGeom prst="rect">
            <a:avLst/>
          </a:prstGeom>
          <a:solidFill>
            <a:srgbClr val="FFFFCC"/>
          </a:solidFill>
          <a:ln>
            <a:noFill/>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Stack </a:t>
            </a:r>
            <a:endParaRPr/>
          </a:p>
        </p:txBody>
      </p:sp>
      <p:sp>
        <p:nvSpPr>
          <p:cNvPr id="1058" name="Google Shape;1058;p63"/>
          <p:cNvSpPr/>
          <p:nvPr/>
        </p:nvSpPr>
        <p:spPr>
          <a:xfrm>
            <a:off x="7758114" y="1264920"/>
            <a:ext cx="2097086" cy="990600"/>
          </a:xfrm>
          <a:prstGeom prst="rect">
            <a:avLst/>
          </a:prstGeom>
          <a:solidFill>
            <a:srgbClr val="FFFFCC"/>
          </a:solidFill>
          <a:ln>
            <a:noFill/>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Heap</a:t>
            </a:r>
            <a:endParaRPr/>
          </a:p>
        </p:txBody>
      </p:sp>
      <p:cxnSp>
        <p:nvCxnSpPr>
          <p:cNvPr id="1059" name="Google Shape;1059;p63"/>
          <p:cNvCxnSpPr/>
          <p:nvPr/>
        </p:nvCxnSpPr>
        <p:spPr>
          <a:xfrm rot="10800000">
            <a:off x="8686800" y="3733800"/>
            <a:ext cx="0" cy="609600"/>
          </a:xfrm>
          <a:prstGeom prst="straightConnector1">
            <a:avLst/>
          </a:prstGeom>
          <a:noFill/>
          <a:ln w="25400" cap="flat" cmpd="sng">
            <a:solidFill>
              <a:schemeClr val="hlink"/>
            </a:solidFill>
            <a:prstDash val="solid"/>
            <a:round/>
            <a:headEnd type="none" w="sm" len="sm"/>
            <a:tailEnd type="triangle" w="med" len="med"/>
          </a:ln>
        </p:spPr>
      </p:cxnSp>
      <p:cxnSp>
        <p:nvCxnSpPr>
          <p:cNvPr id="1060" name="Google Shape;1060;p63"/>
          <p:cNvCxnSpPr/>
          <p:nvPr/>
        </p:nvCxnSpPr>
        <p:spPr>
          <a:xfrm>
            <a:off x="8686800" y="2286000"/>
            <a:ext cx="0" cy="609600"/>
          </a:xfrm>
          <a:prstGeom prst="straightConnector1">
            <a:avLst/>
          </a:prstGeom>
          <a:noFill/>
          <a:ln w="25400" cap="flat" cmpd="sng">
            <a:solidFill>
              <a:schemeClr val="hlink"/>
            </a:solidFill>
            <a:prstDash val="solid"/>
            <a:round/>
            <a:headEnd type="none" w="sm" len="sm"/>
            <a:tailEnd type="triangle" w="med" len="med"/>
          </a:ln>
        </p:spPr>
      </p:cxnSp>
      <p:sp>
        <p:nvSpPr>
          <p:cNvPr id="1061" name="Google Shape;1061;p63"/>
          <p:cNvSpPr/>
          <p:nvPr/>
        </p:nvSpPr>
        <p:spPr>
          <a:xfrm>
            <a:off x="1752600" y="5796280"/>
            <a:ext cx="3200400" cy="909320"/>
          </a:xfrm>
          <a:prstGeom prst="wedgeRoundRectCallout">
            <a:avLst>
              <a:gd name="adj1" fmla="val 134208"/>
              <a:gd name="adj2" fmla="val -29743"/>
              <a:gd name="adj3" fmla="val 16667"/>
            </a:avLst>
          </a:prstGeom>
          <a:solidFill>
            <a:srgbClr val="CCECFF"/>
          </a:solidFill>
          <a:ln w="127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The program itself:</a:t>
            </a:r>
            <a:endParaRPr/>
          </a:p>
          <a:p>
            <a:r>
              <a:rPr lang="en-US" sz="1800">
                <a:solidFill>
                  <a:schemeClr val="dk1"/>
                </a:solidFill>
                <a:latin typeface="Times New Roman"/>
                <a:ea typeface="Times New Roman"/>
                <a:cs typeface="Times New Roman"/>
                <a:sym typeface="Times New Roman"/>
              </a:rPr>
              <a:t>a set of machine instructions.</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This is in the .exe</a:t>
            </a:r>
            <a:endParaRPr sz="1600">
              <a:solidFill>
                <a:schemeClr val="dk1"/>
              </a:solidFill>
              <a:latin typeface="Courier New"/>
              <a:ea typeface="Courier New"/>
              <a:cs typeface="Courier New"/>
              <a:sym typeface="Courier New"/>
            </a:endParaRPr>
          </a:p>
        </p:txBody>
      </p:sp>
      <p:sp>
        <p:nvSpPr>
          <p:cNvPr id="1062" name="Google Shape;1062;p63"/>
          <p:cNvSpPr/>
          <p:nvPr/>
        </p:nvSpPr>
        <p:spPr>
          <a:xfrm>
            <a:off x="2219960" y="4191000"/>
            <a:ext cx="2656840" cy="1219200"/>
          </a:xfrm>
          <a:prstGeom prst="wedgeRoundRectCallout">
            <a:avLst>
              <a:gd name="adj1" fmla="val 154554"/>
              <a:gd name="adj2" fmla="val 39713"/>
              <a:gd name="adj3" fmla="val 16667"/>
            </a:avLst>
          </a:prstGeom>
          <a:solidFill>
            <a:srgbClr val="CCECFF"/>
          </a:solidFill>
          <a:ln w="127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Before the first line</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of the program is run,</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all global variables and </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constants are initialized.</a:t>
            </a:r>
            <a:endParaRPr sz="1600">
              <a:solidFill>
                <a:schemeClr val="dk1"/>
              </a:solidFill>
              <a:latin typeface="Courier New"/>
              <a:ea typeface="Courier New"/>
              <a:cs typeface="Courier New"/>
              <a:sym typeface="Courier New"/>
            </a:endParaRPr>
          </a:p>
        </p:txBody>
      </p:sp>
      <p:sp>
        <p:nvSpPr>
          <p:cNvPr id="1063" name="Google Shape;1063;p63"/>
          <p:cNvSpPr/>
          <p:nvPr/>
        </p:nvSpPr>
        <p:spPr>
          <a:xfrm>
            <a:off x="731520" y="3037840"/>
            <a:ext cx="4221480" cy="817880"/>
          </a:xfrm>
          <a:prstGeom prst="wedgeRoundRectCallout">
            <a:avLst>
              <a:gd name="adj1" fmla="val 115181"/>
              <a:gd name="adj2" fmla="val 138757"/>
              <a:gd name="adj3" fmla="val 16667"/>
            </a:avLst>
          </a:prstGeom>
          <a:solidFill>
            <a:srgbClr val="CCECFF"/>
          </a:solidFill>
          <a:ln w="127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The local variables in the routines. With each routine call, a new set of variables</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is put in the stack. </a:t>
            </a:r>
            <a:endParaRPr sz="1600">
              <a:solidFill>
                <a:schemeClr val="dk1"/>
              </a:solidFill>
              <a:latin typeface="Courier New"/>
              <a:ea typeface="Courier New"/>
              <a:cs typeface="Courier New"/>
              <a:sym typeface="Courier New"/>
            </a:endParaRPr>
          </a:p>
        </p:txBody>
      </p:sp>
      <p:sp>
        <p:nvSpPr>
          <p:cNvPr id="1064" name="Google Shape;1064;p63"/>
          <p:cNvSpPr txBox="1"/>
          <p:nvPr/>
        </p:nvSpPr>
        <p:spPr>
          <a:xfrm>
            <a:off x="8080376" y="3200400"/>
            <a:ext cx="1406525" cy="338138"/>
          </a:xfrm>
          <a:prstGeom prst="rect">
            <a:avLst/>
          </a:prstGeom>
          <a:noFill/>
          <a:ln>
            <a:noFill/>
          </a:ln>
        </p:spPr>
        <p:txBody>
          <a:bodyPr spcFirstLastPara="1" wrap="square" lIns="91425" tIns="45700" rIns="91425" bIns="45700" anchor="t" anchorCtr="0">
            <a:noAutofit/>
          </a:bodyPr>
          <a:lstStyle/>
          <a:p>
            <a:r>
              <a:rPr lang="en-US" sz="1600">
                <a:solidFill>
                  <a:schemeClr val="dk1"/>
                </a:solidFill>
              </a:rPr>
              <a:t>Free memory</a:t>
            </a:r>
            <a:endParaRPr/>
          </a:p>
        </p:txBody>
      </p:sp>
      <p:sp>
        <p:nvSpPr>
          <p:cNvPr id="1065" name="Google Shape;1065;p63"/>
          <p:cNvSpPr/>
          <p:nvPr/>
        </p:nvSpPr>
        <p:spPr>
          <a:xfrm>
            <a:off x="1676400" y="914400"/>
            <a:ext cx="3124200" cy="838200"/>
          </a:xfrm>
          <a:prstGeom prst="wedgeRoundRectCallout">
            <a:avLst>
              <a:gd name="adj1" fmla="val 135060"/>
              <a:gd name="adj2" fmla="val 49810"/>
              <a:gd name="adj3" fmla="val 16667"/>
            </a:avLst>
          </a:prstGeom>
          <a:solidFill>
            <a:srgbClr val="CCECFF"/>
          </a:solidFill>
          <a:ln w="127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The memory that is reserved</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by the memory manager </a:t>
            </a:r>
            <a:endParaRPr sz="1600">
              <a:solidFill>
                <a:schemeClr val="dk1"/>
              </a:solidFill>
              <a:latin typeface="Courier New"/>
              <a:ea typeface="Courier New"/>
              <a:cs typeface="Courier New"/>
              <a:sym typeface="Courier New"/>
            </a:endParaRPr>
          </a:p>
        </p:txBody>
      </p:sp>
      <p:sp>
        <p:nvSpPr>
          <p:cNvPr id="1066" name="Google Shape;1066;p63"/>
          <p:cNvSpPr/>
          <p:nvPr/>
        </p:nvSpPr>
        <p:spPr>
          <a:xfrm>
            <a:off x="2286000" y="1905000"/>
            <a:ext cx="2555240" cy="838200"/>
          </a:xfrm>
          <a:prstGeom prst="wedgeRoundRectCallout">
            <a:avLst>
              <a:gd name="adj1" fmla="val 161611"/>
              <a:gd name="adj2" fmla="val 115531"/>
              <a:gd name="adj3" fmla="val 16667"/>
            </a:avLst>
          </a:prstGeom>
          <a:solidFill>
            <a:srgbClr val="CCECFF"/>
          </a:solidFill>
          <a:ln w="127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Times New Roman"/>
                <a:ea typeface="Times New Roman"/>
                <a:cs typeface="Times New Roman"/>
                <a:sym typeface="Times New Roman"/>
              </a:rPr>
              <a:t>If the heap and the</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stack collide, we’re out</a:t>
            </a:r>
            <a:endParaRPr/>
          </a:p>
          <a:p>
            <a:r>
              <a:rPr lang="en-US" sz="1800">
                <a:solidFill>
                  <a:schemeClr val="dk1"/>
                </a:solidFill>
                <a:latin typeface="Times New Roman"/>
                <a:ea typeface="Times New Roman"/>
                <a:cs typeface="Times New Roman"/>
                <a:sym typeface="Times New Roman"/>
              </a:rPr>
              <a:t>of memory </a:t>
            </a:r>
            <a:endParaRPr sz="1600">
              <a:solidFill>
                <a:schemeClr val="dk1"/>
              </a:solidFill>
              <a:latin typeface="Courier New"/>
              <a:ea typeface="Courier New"/>
              <a:cs typeface="Courier New"/>
              <a:sym typeface="Courier New"/>
            </a:endParaRPr>
          </a:p>
        </p:txBody>
      </p:sp>
      <p:grpSp>
        <p:nvGrpSpPr>
          <p:cNvPr id="2" name="Group 1">
            <a:extLst>
              <a:ext uri="{FF2B5EF4-FFF2-40B4-BE49-F238E27FC236}">
                <a16:creationId xmlns:a16="http://schemas.microsoft.com/office/drawing/2014/main" id="{B3EFE0BA-0B71-4540-922D-247DB2E254BB}"/>
              </a:ext>
            </a:extLst>
          </p:cNvPr>
          <p:cNvGrpSpPr/>
          <p:nvPr/>
        </p:nvGrpSpPr>
        <p:grpSpPr>
          <a:xfrm>
            <a:off x="6247447" y="3974782"/>
            <a:ext cx="1448753" cy="368618"/>
            <a:chOff x="6247447" y="3974782"/>
            <a:chExt cx="1448753" cy="368618"/>
          </a:xfrm>
        </p:grpSpPr>
        <p:cxnSp>
          <p:nvCxnSpPr>
            <p:cNvPr id="1067" name="Google Shape;1067;p63"/>
            <p:cNvCxnSpPr/>
            <p:nvPr/>
          </p:nvCxnSpPr>
          <p:spPr>
            <a:xfrm>
              <a:off x="6858000" y="4343400"/>
              <a:ext cx="838200" cy="0"/>
            </a:xfrm>
            <a:prstGeom prst="straightConnector1">
              <a:avLst/>
            </a:prstGeom>
            <a:noFill/>
            <a:ln w="57150" cap="flat" cmpd="sng">
              <a:solidFill>
                <a:schemeClr val="accent2"/>
              </a:solidFill>
              <a:prstDash val="solid"/>
              <a:round/>
              <a:headEnd type="none" w="sm" len="sm"/>
              <a:tailEnd type="triangle" w="med" len="med"/>
            </a:ln>
          </p:spPr>
        </p:cxnSp>
        <p:sp>
          <p:nvSpPr>
            <p:cNvPr id="1068" name="Google Shape;1068;p63"/>
            <p:cNvSpPr txBox="1"/>
            <p:nvPr/>
          </p:nvSpPr>
          <p:spPr>
            <a:xfrm>
              <a:off x="6247447" y="3974782"/>
              <a:ext cx="1382713" cy="338138"/>
            </a:xfrm>
            <a:prstGeom prst="rect">
              <a:avLst/>
            </a:prstGeom>
            <a:noFill/>
            <a:ln>
              <a:noFill/>
            </a:ln>
          </p:spPr>
          <p:txBody>
            <a:bodyPr spcFirstLastPara="1" wrap="square" lIns="91425" tIns="45700" rIns="91425" bIns="45700" anchor="t" anchorCtr="0">
              <a:noAutofit/>
            </a:bodyPr>
            <a:lstStyle/>
            <a:p>
              <a:r>
                <a:rPr lang="en-US" sz="1600" i="1">
                  <a:solidFill>
                    <a:schemeClr val="dk1"/>
                  </a:solidFill>
                </a:rPr>
                <a:t>Stack pointer</a:t>
              </a:r>
              <a:endParaRPr i="1"/>
            </a:p>
          </p:txBody>
        </p:sp>
      </p:grpSp>
      <p:sp>
        <p:nvSpPr>
          <p:cNvPr id="1069" name="Google Shape;1069;p63"/>
          <p:cNvSpPr txBox="1"/>
          <p:nvPr/>
        </p:nvSpPr>
        <p:spPr>
          <a:xfrm>
            <a:off x="10001250" y="4876800"/>
            <a:ext cx="742950" cy="584200"/>
          </a:xfrm>
          <a:prstGeom prst="rect">
            <a:avLst/>
          </a:prstGeom>
          <a:noFill/>
          <a:ln>
            <a:noFill/>
          </a:ln>
        </p:spPr>
        <p:txBody>
          <a:bodyPr spcFirstLastPara="1" wrap="square" lIns="91425" tIns="45700" rIns="91425" bIns="45700" anchor="t" anchorCtr="0">
            <a:noAutofit/>
          </a:bodyPr>
          <a:lstStyle/>
          <a:p>
            <a:r>
              <a:rPr lang="en-US" sz="1600" i="1">
                <a:solidFill>
                  <a:schemeClr val="dk1"/>
                </a:solidFill>
              </a:rPr>
              <a:t>Fixed </a:t>
            </a:r>
            <a:endParaRPr i="1"/>
          </a:p>
          <a:p>
            <a:r>
              <a:rPr lang="en-US" sz="1600" i="1">
                <a:solidFill>
                  <a:schemeClr val="dk1"/>
                </a:solidFill>
              </a:rPr>
              <a:t>size</a:t>
            </a:r>
            <a:endParaRPr i="1"/>
          </a:p>
        </p:txBody>
      </p:sp>
      <p:sp>
        <p:nvSpPr>
          <p:cNvPr id="1070" name="Google Shape;1070;p63"/>
          <p:cNvSpPr txBox="1"/>
          <p:nvPr/>
        </p:nvSpPr>
        <p:spPr>
          <a:xfrm>
            <a:off x="10001250" y="5562600"/>
            <a:ext cx="742950" cy="584200"/>
          </a:xfrm>
          <a:prstGeom prst="rect">
            <a:avLst/>
          </a:prstGeom>
          <a:noFill/>
          <a:ln>
            <a:noFill/>
          </a:ln>
        </p:spPr>
        <p:txBody>
          <a:bodyPr spcFirstLastPara="1" wrap="square" lIns="91425" tIns="45700" rIns="91425" bIns="45700" anchor="t" anchorCtr="0">
            <a:noAutofit/>
          </a:bodyPr>
          <a:lstStyle/>
          <a:p>
            <a:r>
              <a:rPr lang="en-US" sz="1600" i="1">
                <a:solidFill>
                  <a:schemeClr val="dk1"/>
                </a:solidFill>
              </a:rPr>
              <a:t>Fixed </a:t>
            </a:r>
            <a:endParaRPr i="1"/>
          </a:p>
          <a:p>
            <a:r>
              <a:rPr lang="en-US" sz="1600" i="1">
                <a:solidFill>
                  <a:schemeClr val="dk1"/>
                </a:solidFill>
              </a:rPr>
              <a:t>size</a:t>
            </a:r>
            <a:endParaRPr i="1"/>
          </a:p>
        </p:txBody>
      </p:sp>
      <p:sp>
        <p:nvSpPr>
          <p:cNvPr id="1071" name="Google Shape;1071;p63"/>
          <p:cNvSpPr txBox="1"/>
          <p:nvPr/>
        </p:nvSpPr>
        <p:spPr>
          <a:xfrm>
            <a:off x="10033000" y="1484314"/>
            <a:ext cx="977900" cy="585787"/>
          </a:xfrm>
          <a:prstGeom prst="rect">
            <a:avLst/>
          </a:prstGeom>
          <a:noFill/>
          <a:ln>
            <a:noFill/>
          </a:ln>
        </p:spPr>
        <p:txBody>
          <a:bodyPr spcFirstLastPara="1" wrap="square" lIns="91425" tIns="45700" rIns="91425" bIns="45700" anchor="t" anchorCtr="0">
            <a:noAutofit/>
          </a:bodyPr>
          <a:lstStyle/>
          <a:p>
            <a:r>
              <a:rPr lang="en-US" sz="1600" i="1">
                <a:solidFill>
                  <a:schemeClr val="dk1"/>
                </a:solidFill>
              </a:rPr>
              <a:t>Variable </a:t>
            </a:r>
            <a:endParaRPr i="1"/>
          </a:p>
          <a:p>
            <a:r>
              <a:rPr lang="en-US" sz="1600" i="1">
                <a:solidFill>
                  <a:schemeClr val="dk1"/>
                </a:solidFill>
              </a:rPr>
              <a:t>size</a:t>
            </a:r>
            <a:endParaRPr i="1"/>
          </a:p>
        </p:txBody>
      </p:sp>
      <p:sp>
        <p:nvSpPr>
          <p:cNvPr id="1072" name="Google Shape;1072;p63"/>
          <p:cNvSpPr txBox="1"/>
          <p:nvPr/>
        </p:nvSpPr>
        <p:spPr>
          <a:xfrm>
            <a:off x="10033000" y="4221163"/>
            <a:ext cx="977900" cy="584200"/>
          </a:xfrm>
          <a:prstGeom prst="rect">
            <a:avLst/>
          </a:prstGeom>
          <a:noFill/>
          <a:ln>
            <a:noFill/>
          </a:ln>
        </p:spPr>
        <p:txBody>
          <a:bodyPr spcFirstLastPara="1" wrap="square" lIns="91425" tIns="45700" rIns="91425" bIns="45700" anchor="t" anchorCtr="0">
            <a:noAutofit/>
          </a:bodyPr>
          <a:lstStyle/>
          <a:p>
            <a:r>
              <a:rPr lang="en-US" sz="1600" i="1">
                <a:solidFill>
                  <a:schemeClr val="dk1"/>
                </a:solidFill>
              </a:rPr>
              <a:t>Variable </a:t>
            </a:r>
            <a:endParaRPr i="1"/>
          </a:p>
          <a:p>
            <a:r>
              <a:rPr lang="en-US" sz="1600" i="1">
                <a:solidFill>
                  <a:schemeClr val="dk1"/>
                </a:solidFill>
              </a:rPr>
              <a:t>size</a:t>
            </a:r>
            <a:endParaRPr i="1"/>
          </a:p>
        </p:txBody>
      </p:sp>
    </p:spTree>
    <p:extLst>
      <p:ext uri="{BB962C8B-B14F-4D97-AF65-F5344CB8AC3E}">
        <p14:creationId xmlns:p14="http://schemas.microsoft.com/office/powerpoint/2010/main" val="367355224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fade">
                                      <p:cBhvr>
                                        <p:cTn id="7" dur="500"/>
                                        <p:tgtEl>
                                          <p:spTgt spid="10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2"/>
                                        </p:tgtEl>
                                        <p:attrNameLst>
                                          <p:attrName>style.visibility</p:attrName>
                                        </p:attrNameLst>
                                      </p:cBhvr>
                                      <p:to>
                                        <p:strVal val="visible"/>
                                      </p:to>
                                    </p:set>
                                    <p:animEffect transition="in" filter="fade">
                                      <p:cBhvr>
                                        <p:cTn id="12" dur="500"/>
                                        <p:tgtEl>
                                          <p:spTgt spid="10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3"/>
                                        </p:tgtEl>
                                        <p:attrNameLst>
                                          <p:attrName>style.visibility</p:attrName>
                                        </p:attrNameLst>
                                      </p:cBhvr>
                                      <p:to>
                                        <p:strVal val="visible"/>
                                      </p:to>
                                    </p:set>
                                    <p:animEffect transition="in" filter="fade">
                                      <p:cBhvr>
                                        <p:cTn id="17" dur="500"/>
                                        <p:tgtEl>
                                          <p:spTgt spid="106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65"/>
                                        </p:tgtEl>
                                        <p:attrNameLst>
                                          <p:attrName>style.visibility</p:attrName>
                                        </p:attrNameLst>
                                      </p:cBhvr>
                                      <p:to>
                                        <p:strVal val="visible"/>
                                      </p:to>
                                    </p:set>
                                    <p:animEffect transition="in" filter="fade">
                                      <p:cBhvr>
                                        <p:cTn id="28" dur="500"/>
                                        <p:tgtEl>
                                          <p:spTgt spid="10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66"/>
                                        </p:tgtEl>
                                        <p:attrNameLst>
                                          <p:attrName>style.visibility</p:attrName>
                                        </p:attrNameLst>
                                      </p:cBhvr>
                                      <p:to>
                                        <p:strVal val="visible"/>
                                      </p:to>
                                    </p:set>
                                    <p:animEffect transition="in" filter="fade">
                                      <p:cBhvr>
                                        <p:cTn id="33" dur="500"/>
                                        <p:tgtEl>
                                          <p:spTgt spid="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65"/>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Virtual Memory</a:t>
            </a:r>
            <a:endParaRPr/>
          </a:p>
        </p:txBody>
      </p:sp>
      <p:sp>
        <p:nvSpPr>
          <p:cNvPr id="1123" name="Google Shape;1123;p65"/>
          <p:cNvSpPr txBox="1">
            <a:spLocks noGrp="1"/>
          </p:cNvSpPr>
          <p:nvPr>
            <p:ph type="body" idx="1"/>
          </p:nvPr>
        </p:nvSpPr>
        <p:spPr>
          <a:xfrm>
            <a:off x="371387" y="1088740"/>
            <a:ext cx="5969648" cy="5508612"/>
          </a:xfrm>
          <a:prstGeom prst="rect">
            <a:avLst/>
          </a:prstGeom>
          <a:noFill/>
          <a:ln>
            <a:noFill/>
          </a:ln>
        </p:spPr>
        <p:txBody>
          <a:bodyPr spcFirstLastPara="1" wrap="square" lIns="90475" tIns="44450" rIns="90475" bIns="44450" anchor="t" anchorCtr="0">
            <a:noAutofit/>
          </a:bodyPr>
          <a:lstStyle/>
          <a:p>
            <a:pPr marL="342900" indent="-342900">
              <a:spcBef>
                <a:spcPts val="0"/>
              </a:spcBef>
            </a:pPr>
            <a:r>
              <a:rPr lang="en-US"/>
              <a:t>Main memory acts as cache for </a:t>
            </a:r>
            <a:br>
              <a:rPr lang="en-US"/>
            </a:br>
            <a:r>
              <a:rPr lang="en-US"/>
              <a:t>the secondary storage (disk)</a:t>
            </a:r>
            <a:br>
              <a:rPr lang="en-US"/>
            </a:br>
            <a:br>
              <a:rPr lang="en-US"/>
            </a:br>
            <a:r>
              <a:rPr lang="en-US"/>
              <a:t>	</a:t>
            </a:r>
            <a:br>
              <a:rPr lang="en-US"/>
            </a:br>
            <a:br>
              <a:rPr lang="en-US"/>
            </a:br>
            <a:br>
              <a:rPr lang="en-US"/>
            </a:br>
            <a:br>
              <a:rPr lang="en-US"/>
            </a:br>
            <a:br>
              <a:rPr lang="en-US"/>
            </a:br>
            <a:br>
              <a:rPr lang="en-US"/>
            </a:br>
            <a:endParaRPr/>
          </a:p>
          <a:p>
            <a:pPr marL="342900" indent="-165100">
              <a:buNone/>
            </a:pPr>
            <a:endParaRPr/>
          </a:p>
          <a:p>
            <a:pPr marL="342900" indent="-165100">
              <a:lnSpc>
                <a:spcPct val="80000"/>
              </a:lnSpc>
              <a:buNone/>
            </a:pPr>
            <a:endParaRPr/>
          </a:p>
          <a:p>
            <a:pPr marL="342900" indent="-165100">
              <a:lnSpc>
                <a:spcPct val="80000"/>
              </a:lnSpc>
              <a:buNone/>
            </a:pPr>
            <a:endParaRPr/>
          </a:p>
          <a:p>
            <a:pPr marL="342900" indent="-165100">
              <a:lnSpc>
                <a:spcPct val="80000"/>
              </a:lnSpc>
              <a:buNone/>
            </a:pPr>
            <a:endParaRPr/>
          </a:p>
          <a:p>
            <a:pPr marL="342900" indent="-165100">
              <a:lnSpc>
                <a:spcPct val="80000"/>
              </a:lnSpc>
              <a:buNone/>
            </a:pPr>
            <a:endParaRPr/>
          </a:p>
        </p:txBody>
      </p:sp>
      <p:sp>
        <p:nvSpPr>
          <p:cNvPr id="1129" name="Google Shape;1129;p6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39</a:t>
            </a:fld>
            <a:endParaRPr/>
          </a:p>
        </p:txBody>
      </p:sp>
      <p:pic>
        <p:nvPicPr>
          <p:cNvPr id="1124" name="Google Shape;1124;p65"/>
          <p:cNvPicPr preferRelativeResize="0"/>
          <p:nvPr/>
        </p:nvPicPr>
        <p:blipFill rotWithShape="1">
          <a:blip r:embed="rId3">
            <a:alphaModFix/>
          </a:blip>
          <a:srcRect/>
          <a:stretch/>
        </p:blipFill>
        <p:spPr>
          <a:xfrm>
            <a:off x="5635812" y="1434726"/>
            <a:ext cx="6229349" cy="4477344"/>
          </a:xfrm>
          <a:prstGeom prst="rect">
            <a:avLst/>
          </a:prstGeom>
          <a:noFill/>
          <a:ln>
            <a:noFill/>
          </a:ln>
        </p:spPr>
      </p:pic>
      <p:sp>
        <p:nvSpPr>
          <p:cNvPr id="1125" name="Google Shape;1125;p65"/>
          <p:cNvSpPr txBox="1"/>
          <p:nvPr/>
        </p:nvSpPr>
        <p:spPr>
          <a:xfrm>
            <a:off x="5762874" y="1206126"/>
            <a:ext cx="1976713" cy="390628"/>
          </a:xfrm>
          <a:prstGeom prst="rect">
            <a:avLst/>
          </a:prstGeom>
          <a:solidFill>
            <a:schemeClr val="lt1"/>
          </a:solidFill>
          <a:ln>
            <a:noFill/>
          </a:ln>
        </p:spPr>
        <p:txBody>
          <a:bodyPr spcFirstLastPara="1" wrap="square" lIns="91425" tIns="45700" rIns="91425" bIns="45700" anchor="ctr" anchorCtr="0">
            <a:noAutofit/>
          </a:bodyPr>
          <a:lstStyle/>
          <a:p>
            <a:r>
              <a:rPr lang="en-US" sz="2000">
                <a:solidFill>
                  <a:srgbClr val="003399"/>
                </a:solidFill>
                <a:latin typeface="Times New Roman"/>
                <a:ea typeface="Times New Roman"/>
                <a:cs typeface="Times New Roman"/>
                <a:sym typeface="Times New Roman"/>
              </a:rPr>
              <a:t>virtual memory</a:t>
            </a:r>
            <a:endParaRPr sz="1600"/>
          </a:p>
        </p:txBody>
      </p:sp>
      <p:sp>
        <p:nvSpPr>
          <p:cNvPr id="1126" name="Google Shape;1126;p65"/>
          <p:cNvSpPr txBox="1"/>
          <p:nvPr/>
        </p:nvSpPr>
        <p:spPr>
          <a:xfrm>
            <a:off x="9883651" y="1137069"/>
            <a:ext cx="2110005" cy="390627"/>
          </a:xfrm>
          <a:prstGeom prst="rect">
            <a:avLst/>
          </a:prstGeom>
          <a:solidFill>
            <a:schemeClr val="lt1"/>
          </a:solidFill>
          <a:ln>
            <a:noFill/>
          </a:ln>
        </p:spPr>
        <p:txBody>
          <a:bodyPr spcFirstLastPara="1" wrap="square" lIns="91425" tIns="45700" rIns="91425" bIns="45700" anchor="ctr" anchorCtr="0">
            <a:noAutofit/>
          </a:bodyPr>
          <a:lstStyle/>
          <a:p>
            <a:r>
              <a:rPr lang="en-US" sz="2000">
                <a:solidFill>
                  <a:srgbClr val="003399"/>
                </a:solidFill>
                <a:latin typeface="Times New Roman"/>
                <a:ea typeface="Times New Roman"/>
                <a:cs typeface="Times New Roman"/>
                <a:sym typeface="Times New Roman"/>
              </a:rPr>
              <a:t>physical memory</a:t>
            </a:r>
            <a:endParaRPr sz="1600"/>
          </a:p>
        </p:txBody>
      </p:sp>
      <p:sp>
        <p:nvSpPr>
          <p:cNvPr id="1127" name="Google Shape;1127;p65"/>
          <p:cNvSpPr txBox="1"/>
          <p:nvPr/>
        </p:nvSpPr>
        <p:spPr>
          <a:xfrm>
            <a:off x="451341" y="5204943"/>
            <a:ext cx="5692471" cy="1603500"/>
          </a:xfrm>
          <a:prstGeom prst="rect">
            <a:avLst/>
          </a:prstGeom>
          <a:noFill/>
          <a:ln>
            <a:noFill/>
          </a:ln>
        </p:spPr>
        <p:txBody>
          <a:bodyPr spcFirstLastPara="1" wrap="square" lIns="91425" tIns="45700" rIns="91425" bIns="45700" anchor="t" anchorCtr="0">
            <a:noAutofit/>
          </a:bodyPr>
          <a:lstStyle/>
          <a:p>
            <a:pPr>
              <a:lnSpc>
                <a:spcPct val="80000"/>
              </a:lnSpc>
              <a:buClr>
                <a:schemeClr val="hlink"/>
              </a:buClr>
              <a:buSzPts val="1200"/>
              <a:buFont typeface="Arial"/>
              <a:buChar char="●"/>
            </a:pPr>
            <a:r>
              <a:rPr lang="en-US" sz="2400">
                <a:solidFill>
                  <a:schemeClr val="dk1"/>
                </a:solidFill>
              </a:rPr>
              <a:t>  Advantages:</a:t>
            </a:r>
            <a:endParaRPr/>
          </a:p>
          <a:p>
            <a:pPr marL="457200" lvl="1">
              <a:lnSpc>
                <a:spcPct val="80000"/>
              </a:lnSpc>
              <a:spcBef>
                <a:spcPts val="400"/>
              </a:spcBef>
              <a:buClr>
                <a:schemeClr val="dk2"/>
              </a:buClr>
              <a:buSzPts val="1500"/>
              <a:buFont typeface="Arial"/>
              <a:buChar char="●"/>
            </a:pPr>
            <a:r>
              <a:rPr lang="en-US" sz="2000">
                <a:solidFill>
                  <a:schemeClr val="dk1"/>
                </a:solidFill>
              </a:rPr>
              <a:t>illusion of having more physical memory</a:t>
            </a:r>
            <a:endParaRPr/>
          </a:p>
          <a:p>
            <a:pPr marL="457200" lvl="1">
              <a:lnSpc>
                <a:spcPct val="80000"/>
              </a:lnSpc>
              <a:spcBef>
                <a:spcPts val="400"/>
              </a:spcBef>
              <a:buClr>
                <a:schemeClr val="dk2"/>
              </a:buClr>
              <a:buSzPts val="1500"/>
              <a:buFont typeface="Arial"/>
              <a:buChar char="●"/>
            </a:pPr>
            <a:r>
              <a:rPr lang="en-US" sz="2000">
                <a:solidFill>
                  <a:schemeClr val="dk1"/>
                </a:solidFill>
              </a:rPr>
              <a:t>program relocation </a:t>
            </a:r>
            <a:endParaRPr/>
          </a:p>
          <a:p>
            <a:pPr marL="457200" lvl="1">
              <a:lnSpc>
                <a:spcPct val="80000"/>
              </a:lnSpc>
              <a:spcBef>
                <a:spcPts val="400"/>
              </a:spcBef>
              <a:buClr>
                <a:schemeClr val="dk2"/>
              </a:buClr>
              <a:buSzPts val="1500"/>
              <a:buFont typeface="Arial"/>
              <a:buChar char="●"/>
            </a:pPr>
            <a:r>
              <a:rPr lang="en-US" sz="2000">
                <a:solidFill>
                  <a:schemeClr val="dk1"/>
                </a:solidFill>
              </a:rPr>
              <a:t>protection</a:t>
            </a:r>
            <a:endParaRPr/>
          </a:p>
          <a:p>
            <a:endParaRPr sz="2000">
              <a:solidFill>
                <a:srgbClr val="003399"/>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4427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Grp="1" noChangeArrowheads="1"/>
          </p:cNvSpPr>
          <p:nvPr>
            <p:ph type="title"/>
          </p:nvPr>
        </p:nvSpPr>
        <p:spPr/>
        <p:txBody>
          <a:bodyPr/>
          <a:lstStyle/>
          <a:p>
            <a:pPr eaLnBrk="1" hangingPunct="1"/>
            <a:r>
              <a:rPr lang="en-US" sz="4000"/>
              <a:t>Multilevel Cache Considerations</a:t>
            </a:r>
            <a:endParaRPr lang="en-AU" sz="4000"/>
          </a:p>
        </p:txBody>
      </p:sp>
      <p:sp>
        <p:nvSpPr>
          <p:cNvPr id="54276" name="Rectangle 7"/>
          <p:cNvSpPr>
            <a:spLocks noGrp="1" noChangeArrowheads="1"/>
          </p:cNvSpPr>
          <p:nvPr>
            <p:ph type="body" idx="1"/>
          </p:nvPr>
        </p:nvSpPr>
        <p:spPr/>
        <p:txBody>
          <a:bodyPr/>
          <a:lstStyle/>
          <a:p>
            <a:pPr eaLnBrk="1" hangingPunct="1"/>
            <a:r>
              <a:rPr lang="en-US" sz="2800" dirty="0"/>
              <a:t>L1 cache</a:t>
            </a:r>
          </a:p>
          <a:p>
            <a:pPr lvl="1" eaLnBrk="1" hangingPunct="1"/>
            <a:r>
              <a:rPr lang="en-US" sz="2400" dirty="0"/>
              <a:t>Focus on minimal hit time</a:t>
            </a:r>
          </a:p>
          <a:p>
            <a:pPr lvl="1" eaLnBrk="1" hangingPunct="1"/>
            <a:r>
              <a:rPr lang="en-US" sz="2400" dirty="0"/>
              <a:t>Usually </a:t>
            </a:r>
            <a:r>
              <a:rPr lang="en-US" sz="2400" b="1" dirty="0"/>
              <a:t>separate</a:t>
            </a:r>
            <a:r>
              <a:rPr lang="en-US" sz="2400" dirty="0"/>
              <a:t> L1 Instruction and L1 Data cache</a:t>
            </a:r>
            <a:br>
              <a:rPr lang="en-US" sz="2400" dirty="0"/>
            </a:br>
            <a:r>
              <a:rPr lang="en-US" sz="2400">
                <a:solidFill>
                  <a:srgbClr val="FF0000"/>
                </a:solidFill>
              </a:rPr>
              <a:t>Why? (previous slide)</a:t>
            </a:r>
            <a:endParaRPr lang="en-US" sz="2400" dirty="0">
              <a:solidFill>
                <a:srgbClr val="FF0000"/>
              </a:solidFill>
            </a:endParaRPr>
          </a:p>
          <a:p>
            <a:pPr eaLnBrk="1" hangingPunct="1"/>
            <a:r>
              <a:rPr lang="en-US" sz="2800" dirty="0"/>
              <a:t>L2 cache</a:t>
            </a:r>
          </a:p>
          <a:p>
            <a:pPr lvl="1" eaLnBrk="1" hangingPunct="1"/>
            <a:r>
              <a:rPr lang="en-US" sz="2400" dirty="0"/>
              <a:t>Focus on low miss rate to avoid main memory access</a:t>
            </a:r>
          </a:p>
          <a:p>
            <a:pPr lvl="1" eaLnBrk="1" hangingPunct="1"/>
            <a:r>
              <a:rPr lang="en-US" sz="2400" dirty="0"/>
              <a:t>Hit time has less overall impact</a:t>
            </a:r>
          </a:p>
          <a:p>
            <a:pPr lvl="1" eaLnBrk="1" hangingPunct="1"/>
            <a:r>
              <a:rPr lang="en-US" sz="2400" b="1" dirty="0"/>
              <a:t>Shared</a:t>
            </a:r>
            <a:r>
              <a:rPr lang="en-US" sz="2400" dirty="0"/>
              <a:t> I &amp; D</a:t>
            </a:r>
            <a:r>
              <a:rPr lang="en-US" sz="2400"/>
              <a:t>; </a:t>
            </a:r>
            <a:r>
              <a:rPr lang="en-US" dirty="0">
                <a:solidFill>
                  <a:srgbClr val="FF0000"/>
                </a:solidFill>
              </a:rPr>
              <a:t>W</a:t>
            </a:r>
            <a:r>
              <a:rPr lang="en-US" sz="2400">
                <a:solidFill>
                  <a:srgbClr val="FF0000"/>
                </a:solidFill>
              </a:rPr>
              <a:t>hy</a:t>
            </a:r>
            <a:r>
              <a:rPr lang="en-US" sz="2400" dirty="0">
                <a:solidFill>
                  <a:srgbClr val="FF0000"/>
                </a:solidFill>
              </a:rPr>
              <a:t>?</a:t>
            </a:r>
            <a:endParaRPr lang="en-US" dirty="0">
              <a:solidFill>
                <a:srgbClr val="FF0000"/>
              </a:solidFill>
            </a:endParaRPr>
          </a:p>
          <a:p>
            <a:pPr eaLnBrk="1" hangingPunct="1"/>
            <a:r>
              <a:rPr lang="en-US" sz="2800" dirty="0"/>
              <a:t>L3 cache</a:t>
            </a:r>
          </a:p>
          <a:p>
            <a:pPr lvl="1"/>
            <a:r>
              <a:rPr lang="en-US" sz="2400" dirty="0"/>
              <a:t>Shared between all cores</a:t>
            </a:r>
            <a:r>
              <a:rPr lang="en-US" sz="2400"/>
              <a:t>: </a:t>
            </a:r>
            <a:r>
              <a:rPr lang="en-US" dirty="0">
                <a:solidFill>
                  <a:srgbClr val="FF0000"/>
                </a:solidFill>
              </a:rPr>
              <a:t>W</a:t>
            </a:r>
            <a:r>
              <a:rPr lang="en-US" sz="2400">
                <a:solidFill>
                  <a:srgbClr val="FF0000"/>
                </a:solidFill>
              </a:rPr>
              <a:t>h</a:t>
            </a:r>
            <a:r>
              <a:rPr lang="en-US" sz="2000">
                <a:solidFill>
                  <a:srgbClr val="FF0000"/>
                </a:solidFill>
              </a:rPr>
              <a:t>y</a:t>
            </a:r>
            <a:r>
              <a:rPr lang="en-US" sz="2000" dirty="0">
                <a:solidFill>
                  <a:srgbClr val="FF0000"/>
                </a:solidFill>
              </a:rPr>
              <a:t>?</a:t>
            </a:r>
            <a:endParaRPr lang="en-AU" sz="2000" dirty="0">
              <a:solidFill>
                <a:srgbClr val="FF0000"/>
              </a:solidFill>
            </a:endParaRPr>
          </a:p>
        </p:txBody>
      </p:sp>
      <p:sp>
        <p:nvSpPr>
          <p:cNvPr id="2" name="Slide Number Placeholder 1"/>
          <p:cNvSpPr>
            <a:spLocks noGrp="1"/>
          </p:cNvSpPr>
          <p:nvPr>
            <p:ph type="sldNum" idx="12"/>
          </p:nvPr>
        </p:nvSpPr>
        <p:spPr/>
        <p:txBody>
          <a:bodyPr/>
          <a:lstStyle/>
          <a:p>
            <a:fld id="{00000000-1234-1234-1234-123412341234}" type="slidenum">
              <a:rPr lang="en-US" smtClean="0"/>
              <a:pPr/>
              <a:t>4</a:t>
            </a:fld>
            <a:endParaRPr lang="en-US"/>
          </a:p>
        </p:txBody>
      </p:sp>
      <p:grpSp>
        <p:nvGrpSpPr>
          <p:cNvPr id="5" name="Group 4">
            <a:extLst>
              <a:ext uri="{FF2B5EF4-FFF2-40B4-BE49-F238E27FC236}">
                <a16:creationId xmlns:a16="http://schemas.microsoft.com/office/drawing/2014/main" id="{8EBCC48F-F3DE-43D1-99C9-E7BD8B65963E}"/>
              </a:ext>
            </a:extLst>
          </p:cNvPr>
          <p:cNvGrpSpPr/>
          <p:nvPr/>
        </p:nvGrpSpPr>
        <p:grpSpPr>
          <a:xfrm>
            <a:off x="5555018" y="4679576"/>
            <a:ext cx="6509840" cy="1947034"/>
            <a:chOff x="467544" y="4005064"/>
            <a:chExt cx="7915807" cy="2367546"/>
          </a:xfrm>
        </p:grpSpPr>
        <p:sp>
          <p:nvSpPr>
            <p:cNvPr id="6" name="Rectangle 6">
              <a:extLst>
                <a:ext uri="{FF2B5EF4-FFF2-40B4-BE49-F238E27FC236}">
                  <a16:creationId xmlns:a16="http://schemas.microsoft.com/office/drawing/2014/main" id="{E233161C-6ED3-447A-8316-0D860A19A547}"/>
                </a:ext>
              </a:extLst>
            </p:cNvPr>
            <p:cNvSpPr>
              <a:spLocks noChangeArrowheads="1"/>
            </p:cNvSpPr>
            <p:nvPr/>
          </p:nvSpPr>
          <p:spPr bwMode="auto">
            <a:xfrm>
              <a:off x="467544" y="4739075"/>
              <a:ext cx="816767" cy="1061438"/>
            </a:xfrm>
            <a:prstGeom prst="rect">
              <a:avLst/>
            </a:prstGeom>
            <a:solidFill>
              <a:srgbClr val="FFFF99"/>
            </a:solidFill>
            <a:ln w="25400" algn="ctr">
              <a:solidFill>
                <a:schemeClr val="tx1"/>
              </a:solidFill>
              <a:round/>
              <a:headEnd/>
              <a:tailEnd/>
            </a:ln>
          </p:spPr>
          <p:txBody>
            <a:bodyPr wrap="none" anchor="ctr"/>
            <a:lstStyle/>
            <a:p>
              <a:r>
                <a:rPr lang="en-US" sz="2000"/>
                <a:t>CPU</a:t>
              </a:r>
            </a:p>
          </p:txBody>
        </p:sp>
        <p:sp>
          <p:nvSpPr>
            <p:cNvPr id="7" name="Rectangle 8">
              <a:extLst>
                <a:ext uri="{FF2B5EF4-FFF2-40B4-BE49-F238E27FC236}">
                  <a16:creationId xmlns:a16="http://schemas.microsoft.com/office/drawing/2014/main" id="{D41177BE-AA07-472E-9D93-D5F422B4B7CE}"/>
                </a:ext>
              </a:extLst>
            </p:cNvPr>
            <p:cNvSpPr>
              <a:spLocks noChangeArrowheads="1"/>
            </p:cNvSpPr>
            <p:nvPr/>
          </p:nvSpPr>
          <p:spPr bwMode="auto">
            <a:xfrm>
              <a:off x="1835697" y="4941168"/>
              <a:ext cx="816767" cy="734012"/>
            </a:xfrm>
            <a:prstGeom prst="rect">
              <a:avLst/>
            </a:prstGeom>
            <a:solidFill>
              <a:srgbClr val="FFCC99"/>
            </a:solidFill>
            <a:ln w="25400" algn="ctr">
              <a:solidFill>
                <a:schemeClr val="tx1"/>
              </a:solidFill>
              <a:round/>
              <a:headEnd/>
              <a:tailEnd/>
            </a:ln>
          </p:spPr>
          <p:txBody>
            <a:bodyPr wrap="none" anchor="ctr"/>
            <a:lstStyle/>
            <a:p>
              <a:r>
                <a:rPr lang="en-US" sz="2000" dirty="0"/>
                <a:t>L1 $</a:t>
              </a:r>
            </a:p>
          </p:txBody>
        </p:sp>
        <p:sp>
          <p:nvSpPr>
            <p:cNvPr id="8" name="Rectangle 9">
              <a:extLst>
                <a:ext uri="{FF2B5EF4-FFF2-40B4-BE49-F238E27FC236}">
                  <a16:creationId xmlns:a16="http://schemas.microsoft.com/office/drawing/2014/main" id="{ADF8C73F-5B1F-48CC-9926-36286BA93BAC}"/>
                </a:ext>
              </a:extLst>
            </p:cNvPr>
            <p:cNvSpPr>
              <a:spLocks noChangeArrowheads="1"/>
            </p:cNvSpPr>
            <p:nvPr/>
          </p:nvSpPr>
          <p:spPr bwMode="auto">
            <a:xfrm>
              <a:off x="3059832" y="4509120"/>
              <a:ext cx="792088" cy="1469821"/>
            </a:xfrm>
            <a:prstGeom prst="rect">
              <a:avLst/>
            </a:prstGeom>
            <a:solidFill>
              <a:srgbClr val="FFCC99"/>
            </a:solidFill>
            <a:ln w="25400" algn="ctr">
              <a:solidFill>
                <a:schemeClr val="tx1"/>
              </a:solidFill>
              <a:round/>
              <a:headEnd/>
              <a:tailEnd/>
            </a:ln>
          </p:spPr>
          <p:txBody>
            <a:bodyPr wrap="none" anchor="ctr"/>
            <a:lstStyle/>
            <a:p>
              <a:r>
                <a:rPr lang="en-US" sz="2000" dirty="0"/>
                <a:t>L2 $</a:t>
              </a:r>
            </a:p>
          </p:txBody>
        </p:sp>
        <p:sp>
          <p:nvSpPr>
            <p:cNvPr id="9" name="Rectangle 10">
              <a:extLst>
                <a:ext uri="{FF2B5EF4-FFF2-40B4-BE49-F238E27FC236}">
                  <a16:creationId xmlns:a16="http://schemas.microsoft.com/office/drawing/2014/main" id="{B70E15A7-3EBE-46E2-8FC8-8E5BCD7A9A43}"/>
                </a:ext>
              </a:extLst>
            </p:cNvPr>
            <p:cNvSpPr>
              <a:spLocks noChangeArrowheads="1"/>
            </p:cNvSpPr>
            <p:nvPr/>
          </p:nvSpPr>
          <p:spPr bwMode="auto">
            <a:xfrm>
              <a:off x="6098561" y="4005064"/>
              <a:ext cx="2284790" cy="2367546"/>
            </a:xfrm>
            <a:prstGeom prst="rect">
              <a:avLst/>
            </a:prstGeom>
            <a:solidFill>
              <a:srgbClr val="CCFFCC"/>
            </a:solidFill>
            <a:ln w="25400" algn="ctr">
              <a:solidFill>
                <a:schemeClr val="tx1"/>
              </a:solidFill>
              <a:round/>
              <a:headEnd/>
              <a:tailEnd/>
            </a:ln>
          </p:spPr>
          <p:txBody>
            <a:bodyPr wrap="none" anchor="ctr"/>
            <a:lstStyle/>
            <a:p>
              <a:r>
                <a:rPr lang="en-US" sz="2000"/>
                <a:t>Main Memory</a:t>
              </a:r>
            </a:p>
          </p:txBody>
        </p:sp>
        <p:cxnSp>
          <p:nvCxnSpPr>
            <p:cNvPr id="10" name="Straight Connector 29">
              <a:extLst>
                <a:ext uri="{FF2B5EF4-FFF2-40B4-BE49-F238E27FC236}">
                  <a16:creationId xmlns:a16="http://schemas.microsoft.com/office/drawing/2014/main" id="{821CF5E9-07D1-4A2C-B0C2-808992558F3C}"/>
                </a:ext>
              </a:extLst>
            </p:cNvPr>
            <p:cNvCxnSpPr>
              <a:cxnSpLocks noChangeShapeType="1"/>
            </p:cNvCxnSpPr>
            <p:nvPr/>
          </p:nvCxnSpPr>
          <p:spPr bwMode="auto">
            <a:xfrm>
              <a:off x="2483768" y="5301208"/>
              <a:ext cx="559891" cy="0"/>
            </a:xfrm>
            <a:prstGeom prst="line">
              <a:avLst/>
            </a:prstGeom>
            <a:noFill/>
            <a:ln w="25400" algn="ctr">
              <a:solidFill>
                <a:schemeClr val="tx1"/>
              </a:solidFill>
              <a:round/>
              <a:headEnd/>
              <a:tailEnd/>
            </a:ln>
          </p:spPr>
        </p:cxnSp>
        <p:cxnSp>
          <p:nvCxnSpPr>
            <p:cNvPr id="11" name="Straight Connector 31">
              <a:extLst>
                <a:ext uri="{FF2B5EF4-FFF2-40B4-BE49-F238E27FC236}">
                  <a16:creationId xmlns:a16="http://schemas.microsoft.com/office/drawing/2014/main" id="{8D694DB8-C7A1-4722-9EE6-4025E6A7931D}"/>
                </a:ext>
              </a:extLst>
            </p:cNvPr>
            <p:cNvCxnSpPr>
              <a:cxnSpLocks noChangeShapeType="1"/>
            </p:cNvCxnSpPr>
            <p:nvPr/>
          </p:nvCxnSpPr>
          <p:spPr bwMode="auto">
            <a:xfrm>
              <a:off x="3851920" y="5301208"/>
              <a:ext cx="576064" cy="0"/>
            </a:xfrm>
            <a:prstGeom prst="line">
              <a:avLst/>
            </a:prstGeom>
            <a:noFill/>
            <a:ln w="25400" algn="ctr">
              <a:solidFill>
                <a:schemeClr val="tx1"/>
              </a:solidFill>
              <a:round/>
              <a:headEnd/>
              <a:tailEnd/>
            </a:ln>
          </p:spPr>
        </p:cxnSp>
        <p:cxnSp>
          <p:nvCxnSpPr>
            <p:cNvPr id="12" name="Straight Connector 29">
              <a:extLst>
                <a:ext uri="{FF2B5EF4-FFF2-40B4-BE49-F238E27FC236}">
                  <a16:creationId xmlns:a16="http://schemas.microsoft.com/office/drawing/2014/main" id="{59B9F31D-472C-4578-8418-8E6F36EE28B9}"/>
                </a:ext>
              </a:extLst>
            </p:cNvPr>
            <p:cNvCxnSpPr>
              <a:cxnSpLocks noChangeShapeType="1"/>
              <a:endCxn id="7" idx="1"/>
            </p:cNvCxnSpPr>
            <p:nvPr/>
          </p:nvCxnSpPr>
          <p:spPr bwMode="auto">
            <a:xfrm>
              <a:off x="1259632" y="5301208"/>
              <a:ext cx="576065" cy="6966"/>
            </a:xfrm>
            <a:prstGeom prst="line">
              <a:avLst/>
            </a:prstGeom>
            <a:noFill/>
            <a:ln w="25400" algn="ctr">
              <a:solidFill>
                <a:schemeClr val="tx1"/>
              </a:solidFill>
              <a:round/>
              <a:headEnd/>
              <a:tailEnd/>
            </a:ln>
          </p:spPr>
        </p:cxnSp>
        <p:sp>
          <p:nvSpPr>
            <p:cNvPr id="13" name="Rectangle 9">
              <a:extLst>
                <a:ext uri="{FF2B5EF4-FFF2-40B4-BE49-F238E27FC236}">
                  <a16:creationId xmlns:a16="http://schemas.microsoft.com/office/drawing/2014/main" id="{12E09509-55E7-4EBF-94ED-76F27051958F}"/>
                </a:ext>
              </a:extLst>
            </p:cNvPr>
            <p:cNvSpPr>
              <a:spLocks noChangeArrowheads="1"/>
            </p:cNvSpPr>
            <p:nvPr/>
          </p:nvSpPr>
          <p:spPr bwMode="auto">
            <a:xfrm>
              <a:off x="4427984" y="4221088"/>
              <a:ext cx="1080120" cy="1948032"/>
            </a:xfrm>
            <a:prstGeom prst="rect">
              <a:avLst/>
            </a:prstGeom>
            <a:solidFill>
              <a:srgbClr val="FFCC99"/>
            </a:solidFill>
            <a:ln w="25400" algn="ctr">
              <a:solidFill>
                <a:schemeClr val="tx1"/>
              </a:solidFill>
              <a:round/>
              <a:headEnd/>
              <a:tailEnd/>
            </a:ln>
          </p:spPr>
          <p:txBody>
            <a:bodyPr wrap="none" anchor="ctr"/>
            <a:lstStyle/>
            <a:p>
              <a:r>
                <a:rPr lang="en-US" sz="2000" dirty="0"/>
                <a:t>  L3 $</a:t>
              </a:r>
            </a:p>
          </p:txBody>
        </p:sp>
        <p:cxnSp>
          <p:nvCxnSpPr>
            <p:cNvPr id="14" name="Straight Connector 31">
              <a:extLst>
                <a:ext uri="{FF2B5EF4-FFF2-40B4-BE49-F238E27FC236}">
                  <a16:creationId xmlns:a16="http://schemas.microsoft.com/office/drawing/2014/main" id="{053C3D15-FB0D-4439-8700-FC1F4FDE6CA8}"/>
                </a:ext>
              </a:extLst>
            </p:cNvPr>
            <p:cNvCxnSpPr>
              <a:cxnSpLocks noChangeShapeType="1"/>
            </p:cNvCxnSpPr>
            <p:nvPr/>
          </p:nvCxnSpPr>
          <p:spPr bwMode="auto">
            <a:xfrm>
              <a:off x="5508104" y="5301208"/>
              <a:ext cx="576064" cy="0"/>
            </a:xfrm>
            <a:prstGeom prst="line">
              <a:avLst/>
            </a:prstGeom>
            <a:noFill/>
            <a:ln w="25400" algn="ctr">
              <a:solidFill>
                <a:schemeClr val="tx1"/>
              </a:solidFill>
              <a:round/>
              <a:headEnd/>
              <a:tailEnd/>
            </a:ln>
          </p:spPr>
        </p:cxnSp>
      </p:grpSp>
    </p:spTree>
    <p:extLst>
      <p:ext uri="{BB962C8B-B14F-4D97-AF65-F5344CB8AC3E}">
        <p14:creationId xmlns:p14="http://schemas.microsoft.com/office/powerpoint/2010/main" val="2984826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66"/>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Pages:  virtual memory blocks</a:t>
            </a:r>
            <a:endParaRPr/>
          </a:p>
        </p:txBody>
      </p:sp>
      <p:sp>
        <p:nvSpPr>
          <p:cNvPr id="1138" name="Google Shape;1138;p66"/>
          <p:cNvSpPr txBox="1">
            <a:spLocks noGrp="1"/>
          </p:cNvSpPr>
          <p:nvPr>
            <p:ph type="body" idx="1"/>
          </p:nvPr>
        </p:nvSpPr>
        <p:spPr>
          <a:prstGeom prst="rect">
            <a:avLst/>
          </a:prstGeom>
          <a:noFill/>
          <a:ln>
            <a:noFill/>
          </a:ln>
        </p:spPr>
        <p:txBody>
          <a:bodyPr spcFirstLastPara="1" wrap="square" lIns="90475" tIns="44450" rIns="90475" bIns="44450" anchor="t" anchorCtr="0">
            <a:noAutofit/>
          </a:bodyPr>
          <a:lstStyle/>
          <a:p>
            <a:pPr marL="342900" indent="-342900">
              <a:spcBef>
                <a:spcPts val="0"/>
              </a:spcBef>
            </a:pPr>
            <a:r>
              <a:rPr lang="en-US" b="1">
                <a:solidFill>
                  <a:srgbClr val="FF0000"/>
                </a:solidFill>
              </a:rPr>
              <a:t>Page faults:</a:t>
            </a:r>
            <a:r>
              <a:rPr lang="en-US"/>
              <a:t> data is not in memory, retrieve it from disk</a:t>
            </a:r>
            <a:endParaRPr/>
          </a:p>
          <a:p>
            <a:pPr marL="742950" lvl="1" indent="-285750"/>
            <a:r>
              <a:rPr lang="en-US"/>
              <a:t>huge miss penalty, thus pages should be fairly large (e.g., 4KB)</a:t>
            </a:r>
            <a:endParaRPr/>
          </a:p>
          <a:p>
            <a:pPr marL="742950" lvl="1" indent="-285750"/>
            <a:r>
              <a:rPr lang="en-US"/>
              <a:t>reducing page faults is important (LRU is worth the price)</a:t>
            </a:r>
            <a:endParaRPr/>
          </a:p>
          <a:p>
            <a:pPr marL="742950" lvl="1" indent="-285750"/>
            <a:r>
              <a:rPr lang="en-US"/>
              <a:t>can handle the faults in software instead of hardware</a:t>
            </a:r>
            <a:endParaRPr/>
          </a:p>
          <a:p>
            <a:pPr marL="742950" lvl="1" indent="-285750"/>
            <a:r>
              <a:rPr lang="en-US"/>
              <a:t>using write-through is too expensive so we use writeback (with dirty bit per page)</a:t>
            </a:r>
          </a:p>
          <a:p>
            <a:pPr marL="742950" lvl="1" indent="-285750"/>
            <a:endParaRPr lang="en-US"/>
          </a:p>
          <a:p>
            <a:pPr marL="285750" indent="-285750"/>
            <a:r>
              <a:rPr lang="en-US"/>
              <a:t>Translating a virtual into</a:t>
            </a:r>
            <a:br>
              <a:rPr lang="en-US"/>
            </a:br>
            <a:r>
              <a:rPr lang="en-US"/>
              <a:t>a physical address:</a:t>
            </a:r>
          </a:p>
          <a:p>
            <a:pPr marL="742950" lvl="1" indent="-285750"/>
            <a:r>
              <a:rPr lang="en-US"/>
              <a:t>Page offset does not change</a:t>
            </a:r>
            <a:br>
              <a:rPr lang="en-US"/>
            </a:br>
            <a:br>
              <a:rPr lang="en-US"/>
            </a:br>
            <a:endParaRPr/>
          </a:p>
        </p:txBody>
      </p:sp>
      <p:sp>
        <p:nvSpPr>
          <p:cNvPr id="1141" name="Google Shape;1141;p6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40</a:t>
            </a:fld>
            <a:endParaRPr/>
          </a:p>
        </p:txBody>
      </p:sp>
      <p:pic>
        <p:nvPicPr>
          <p:cNvPr id="1139" name="Google Shape;1139;p66"/>
          <p:cNvPicPr preferRelativeResize="0"/>
          <p:nvPr/>
        </p:nvPicPr>
        <p:blipFill rotWithShape="1">
          <a:blip r:embed="rId3">
            <a:alphaModFix/>
          </a:blip>
          <a:srcRect/>
          <a:stretch/>
        </p:blipFill>
        <p:spPr>
          <a:xfrm>
            <a:off x="4956575" y="3473158"/>
            <a:ext cx="6440554" cy="3226290"/>
          </a:xfrm>
          <a:prstGeom prst="rect">
            <a:avLst/>
          </a:prstGeom>
          <a:noFill/>
          <a:ln>
            <a:noFill/>
          </a:ln>
        </p:spPr>
      </p:pic>
    </p:spTree>
    <p:extLst>
      <p:ext uri="{BB962C8B-B14F-4D97-AF65-F5344CB8AC3E}">
        <p14:creationId xmlns:p14="http://schemas.microsoft.com/office/powerpoint/2010/main" val="32451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38">
                                            <p:txEl>
                                              <p:pRg st="1" end="1"/>
                                            </p:txEl>
                                          </p:spTgt>
                                        </p:tgtEl>
                                        <p:attrNameLst>
                                          <p:attrName>style.visibility</p:attrName>
                                        </p:attrNameLst>
                                      </p:cBhvr>
                                      <p:to>
                                        <p:strVal val="visible"/>
                                      </p:to>
                                    </p:set>
                                    <p:animEffect transition="in" filter="wipe(down)">
                                      <p:cBhvr>
                                        <p:cTn id="7" dur="500"/>
                                        <p:tgtEl>
                                          <p:spTgt spid="113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38">
                                            <p:txEl>
                                              <p:pRg st="2" end="2"/>
                                            </p:txEl>
                                          </p:spTgt>
                                        </p:tgtEl>
                                        <p:attrNameLst>
                                          <p:attrName>style.visibility</p:attrName>
                                        </p:attrNameLst>
                                      </p:cBhvr>
                                      <p:to>
                                        <p:strVal val="visible"/>
                                      </p:to>
                                    </p:set>
                                    <p:animEffect transition="in" filter="wipe(down)">
                                      <p:cBhvr>
                                        <p:cTn id="10" dur="500"/>
                                        <p:tgtEl>
                                          <p:spTgt spid="1138">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138">
                                            <p:txEl>
                                              <p:pRg st="3" end="3"/>
                                            </p:txEl>
                                          </p:spTgt>
                                        </p:tgtEl>
                                        <p:attrNameLst>
                                          <p:attrName>style.visibility</p:attrName>
                                        </p:attrNameLst>
                                      </p:cBhvr>
                                      <p:to>
                                        <p:strVal val="visible"/>
                                      </p:to>
                                    </p:set>
                                    <p:animEffect transition="in" filter="wipe(down)">
                                      <p:cBhvr>
                                        <p:cTn id="13" dur="500"/>
                                        <p:tgtEl>
                                          <p:spTgt spid="113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38">
                                            <p:txEl>
                                              <p:pRg st="4" end="4"/>
                                            </p:txEl>
                                          </p:spTgt>
                                        </p:tgtEl>
                                        <p:attrNameLst>
                                          <p:attrName>style.visibility</p:attrName>
                                        </p:attrNameLst>
                                      </p:cBhvr>
                                      <p:to>
                                        <p:strVal val="visible"/>
                                      </p:to>
                                    </p:set>
                                    <p:animEffect transition="in" filter="wipe(down)">
                                      <p:cBhvr>
                                        <p:cTn id="18" dur="500"/>
                                        <p:tgtEl>
                                          <p:spTgt spid="113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38">
                                            <p:txEl>
                                              <p:pRg st="6" end="6"/>
                                            </p:txEl>
                                          </p:spTgt>
                                        </p:tgtEl>
                                        <p:attrNameLst>
                                          <p:attrName>style.visibility</p:attrName>
                                        </p:attrNameLst>
                                      </p:cBhvr>
                                      <p:to>
                                        <p:strVal val="visible"/>
                                      </p:to>
                                    </p:set>
                                    <p:animEffect transition="in" filter="wipe(down)">
                                      <p:cBhvr>
                                        <p:cTn id="23" dur="500"/>
                                        <p:tgtEl>
                                          <p:spTgt spid="1138">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38">
                                            <p:txEl>
                                              <p:pRg st="7" end="7"/>
                                            </p:txEl>
                                          </p:spTgt>
                                        </p:tgtEl>
                                        <p:attrNameLst>
                                          <p:attrName>style.visibility</p:attrName>
                                        </p:attrNameLst>
                                      </p:cBhvr>
                                      <p:to>
                                        <p:strVal val="visible"/>
                                      </p:to>
                                    </p:set>
                                    <p:animEffect transition="in" filter="wipe(down)">
                                      <p:cBhvr>
                                        <p:cTn id="26" dur="500"/>
                                        <p:tgtEl>
                                          <p:spTgt spid="1138">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139"/>
                                        </p:tgtEl>
                                        <p:attrNameLst>
                                          <p:attrName>style.visibility</p:attrName>
                                        </p:attrNameLst>
                                      </p:cBhvr>
                                      <p:to>
                                        <p:strVal val="visible"/>
                                      </p:to>
                                    </p:set>
                                    <p:animEffect transition="in" filter="wipe(down)">
                                      <p:cBhvr>
                                        <p:cTn id="29" dur="500"/>
                                        <p:tgtEl>
                                          <p:spTgt spid="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67"/>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Page Tables </a:t>
            </a:r>
            <a:r>
              <a:rPr lang="en-US">
                <a:solidFill>
                  <a:srgbClr val="00B050"/>
                </a:solidFill>
              </a:rPr>
              <a:t>(one per process!)</a:t>
            </a:r>
            <a:endParaRPr>
              <a:solidFill>
                <a:srgbClr val="00B050"/>
              </a:solidFill>
            </a:endParaRPr>
          </a:p>
        </p:txBody>
      </p:sp>
      <p:sp>
        <p:nvSpPr>
          <p:cNvPr id="1360" name="Google Shape;1360;p6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41</a:t>
            </a:fld>
            <a:endParaRPr/>
          </a:p>
        </p:txBody>
      </p:sp>
      <p:grpSp>
        <p:nvGrpSpPr>
          <p:cNvPr id="3" name="Group 2">
            <a:extLst>
              <a:ext uri="{FF2B5EF4-FFF2-40B4-BE49-F238E27FC236}">
                <a16:creationId xmlns:a16="http://schemas.microsoft.com/office/drawing/2014/main" id="{676FE5E9-C462-48FE-9A53-208F391BBFC6}"/>
              </a:ext>
            </a:extLst>
          </p:cNvPr>
          <p:cNvGrpSpPr/>
          <p:nvPr/>
        </p:nvGrpSpPr>
        <p:grpSpPr>
          <a:xfrm>
            <a:off x="3305879" y="1098955"/>
            <a:ext cx="7332298" cy="5520905"/>
            <a:chOff x="2291623" y="736951"/>
            <a:chExt cx="7332298" cy="5520905"/>
          </a:xfrm>
        </p:grpSpPr>
        <p:grpSp>
          <p:nvGrpSpPr>
            <p:cNvPr id="1150" name="Google Shape;1150;p67"/>
            <p:cNvGrpSpPr/>
            <p:nvPr/>
          </p:nvGrpSpPr>
          <p:grpSpPr>
            <a:xfrm>
              <a:off x="2291623" y="736951"/>
              <a:ext cx="7332298" cy="5520905"/>
              <a:chOff x="537" y="529"/>
              <a:chExt cx="4481" cy="3374"/>
            </a:xfrm>
          </p:grpSpPr>
          <p:sp>
            <p:nvSpPr>
              <p:cNvPr id="1151" name="Google Shape;1151;p67"/>
              <p:cNvSpPr/>
              <p:nvPr/>
            </p:nvSpPr>
            <p:spPr>
              <a:xfrm>
                <a:off x="1431" y="1542"/>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2" name="Google Shape;1152;p67"/>
              <p:cNvSpPr/>
              <p:nvPr/>
            </p:nvSpPr>
            <p:spPr>
              <a:xfrm>
                <a:off x="1431" y="1542"/>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3" name="Google Shape;1153;p67"/>
              <p:cNvSpPr/>
              <p:nvPr/>
            </p:nvSpPr>
            <p:spPr>
              <a:xfrm>
                <a:off x="1314" y="1542"/>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4" name="Google Shape;1154;p67"/>
              <p:cNvSpPr/>
              <p:nvPr/>
            </p:nvSpPr>
            <p:spPr>
              <a:xfrm>
                <a:off x="1314" y="1542"/>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5" name="Google Shape;1155;p67"/>
              <p:cNvSpPr/>
              <p:nvPr/>
            </p:nvSpPr>
            <p:spPr>
              <a:xfrm>
                <a:off x="1431" y="1858"/>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6" name="Google Shape;1156;p67"/>
              <p:cNvSpPr/>
              <p:nvPr/>
            </p:nvSpPr>
            <p:spPr>
              <a:xfrm>
                <a:off x="1431" y="1858"/>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7" name="Google Shape;1157;p67"/>
              <p:cNvSpPr/>
              <p:nvPr/>
            </p:nvSpPr>
            <p:spPr>
              <a:xfrm>
                <a:off x="1314" y="1858"/>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8" name="Google Shape;1158;p67"/>
              <p:cNvSpPr/>
              <p:nvPr/>
            </p:nvSpPr>
            <p:spPr>
              <a:xfrm>
                <a:off x="1314" y="1858"/>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59" name="Google Shape;1159;p67"/>
              <p:cNvSpPr/>
              <p:nvPr/>
            </p:nvSpPr>
            <p:spPr>
              <a:xfrm>
                <a:off x="1431" y="2173"/>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0" name="Google Shape;1160;p67"/>
              <p:cNvSpPr/>
              <p:nvPr/>
            </p:nvSpPr>
            <p:spPr>
              <a:xfrm>
                <a:off x="1431" y="2173"/>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1" name="Google Shape;1161;p67"/>
              <p:cNvSpPr/>
              <p:nvPr/>
            </p:nvSpPr>
            <p:spPr>
              <a:xfrm>
                <a:off x="1314" y="2173"/>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2" name="Google Shape;1162;p67"/>
              <p:cNvSpPr/>
              <p:nvPr/>
            </p:nvSpPr>
            <p:spPr>
              <a:xfrm>
                <a:off x="1314" y="2173"/>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3" name="Google Shape;1163;p67"/>
              <p:cNvSpPr/>
              <p:nvPr/>
            </p:nvSpPr>
            <p:spPr>
              <a:xfrm>
                <a:off x="1431" y="2489"/>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4" name="Google Shape;1164;p67"/>
              <p:cNvSpPr/>
              <p:nvPr/>
            </p:nvSpPr>
            <p:spPr>
              <a:xfrm>
                <a:off x="1431" y="2489"/>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5" name="Google Shape;1165;p67"/>
              <p:cNvSpPr/>
              <p:nvPr/>
            </p:nvSpPr>
            <p:spPr>
              <a:xfrm>
                <a:off x="1314" y="2489"/>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6" name="Google Shape;1166;p67"/>
              <p:cNvSpPr/>
              <p:nvPr/>
            </p:nvSpPr>
            <p:spPr>
              <a:xfrm>
                <a:off x="1314" y="2489"/>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7" name="Google Shape;1167;p67"/>
              <p:cNvSpPr/>
              <p:nvPr/>
            </p:nvSpPr>
            <p:spPr>
              <a:xfrm>
                <a:off x="1431" y="2804"/>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8" name="Google Shape;1168;p67"/>
              <p:cNvSpPr/>
              <p:nvPr/>
            </p:nvSpPr>
            <p:spPr>
              <a:xfrm>
                <a:off x="1431" y="2804"/>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69" name="Google Shape;1169;p67"/>
              <p:cNvSpPr/>
              <p:nvPr/>
            </p:nvSpPr>
            <p:spPr>
              <a:xfrm>
                <a:off x="1314" y="2804"/>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0" name="Google Shape;1170;p67"/>
              <p:cNvSpPr/>
              <p:nvPr/>
            </p:nvSpPr>
            <p:spPr>
              <a:xfrm>
                <a:off x="1314" y="2804"/>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1" name="Google Shape;1171;p67"/>
              <p:cNvSpPr/>
              <p:nvPr/>
            </p:nvSpPr>
            <p:spPr>
              <a:xfrm>
                <a:off x="1431" y="3120"/>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2" name="Google Shape;1172;p67"/>
              <p:cNvSpPr/>
              <p:nvPr/>
            </p:nvSpPr>
            <p:spPr>
              <a:xfrm>
                <a:off x="1431" y="3120"/>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3" name="Google Shape;1173;p67"/>
              <p:cNvSpPr/>
              <p:nvPr/>
            </p:nvSpPr>
            <p:spPr>
              <a:xfrm>
                <a:off x="1314" y="3120"/>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4" name="Google Shape;1174;p67"/>
              <p:cNvSpPr/>
              <p:nvPr/>
            </p:nvSpPr>
            <p:spPr>
              <a:xfrm>
                <a:off x="1314" y="3120"/>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5" name="Google Shape;1175;p67"/>
              <p:cNvSpPr/>
              <p:nvPr/>
            </p:nvSpPr>
            <p:spPr>
              <a:xfrm>
                <a:off x="1431" y="1384"/>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6" name="Google Shape;1176;p67"/>
              <p:cNvSpPr/>
              <p:nvPr/>
            </p:nvSpPr>
            <p:spPr>
              <a:xfrm>
                <a:off x="1431" y="1384"/>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7" name="Google Shape;1177;p67"/>
              <p:cNvSpPr/>
              <p:nvPr/>
            </p:nvSpPr>
            <p:spPr>
              <a:xfrm>
                <a:off x="1314" y="1384"/>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8" name="Google Shape;1178;p67"/>
              <p:cNvSpPr/>
              <p:nvPr/>
            </p:nvSpPr>
            <p:spPr>
              <a:xfrm>
                <a:off x="1314" y="1384"/>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79" name="Google Shape;1179;p67"/>
              <p:cNvSpPr/>
              <p:nvPr/>
            </p:nvSpPr>
            <p:spPr>
              <a:xfrm>
                <a:off x="1431" y="1700"/>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0" name="Google Shape;1180;p67"/>
              <p:cNvSpPr/>
              <p:nvPr/>
            </p:nvSpPr>
            <p:spPr>
              <a:xfrm>
                <a:off x="1431" y="1700"/>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1" name="Google Shape;1181;p67"/>
              <p:cNvSpPr/>
              <p:nvPr/>
            </p:nvSpPr>
            <p:spPr>
              <a:xfrm>
                <a:off x="1314" y="1700"/>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2" name="Google Shape;1182;p67"/>
              <p:cNvSpPr/>
              <p:nvPr/>
            </p:nvSpPr>
            <p:spPr>
              <a:xfrm>
                <a:off x="1314" y="1700"/>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3" name="Google Shape;1183;p67"/>
              <p:cNvSpPr/>
              <p:nvPr/>
            </p:nvSpPr>
            <p:spPr>
              <a:xfrm>
                <a:off x="1431" y="2016"/>
                <a:ext cx="1137" cy="157"/>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4" name="Google Shape;1184;p67"/>
              <p:cNvSpPr/>
              <p:nvPr/>
            </p:nvSpPr>
            <p:spPr>
              <a:xfrm>
                <a:off x="1431" y="2016"/>
                <a:ext cx="1137" cy="157"/>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5" name="Google Shape;1185;p67"/>
              <p:cNvSpPr/>
              <p:nvPr/>
            </p:nvSpPr>
            <p:spPr>
              <a:xfrm>
                <a:off x="1314" y="2016"/>
                <a:ext cx="117" cy="157"/>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6" name="Google Shape;1186;p67"/>
              <p:cNvSpPr/>
              <p:nvPr/>
            </p:nvSpPr>
            <p:spPr>
              <a:xfrm>
                <a:off x="1314" y="2016"/>
                <a:ext cx="117" cy="157"/>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7" name="Google Shape;1187;p67"/>
              <p:cNvSpPr/>
              <p:nvPr/>
            </p:nvSpPr>
            <p:spPr>
              <a:xfrm>
                <a:off x="1431" y="2331"/>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8" name="Google Shape;1188;p67"/>
              <p:cNvSpPr/>
              <p:nvPr/>
            </p:nvSpPr>
            <p:spPr>
              <a:xfrm>
                <a:off x="1431" y="2331"/>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89" name="Google Shape;1189;p67"/>
              <p:cNvSpPr/>
              <p:nvPr/>
            </p:nvSpPr>
            <p:spPr>
              <a:xfrm>
                <a:off x="1314" y="2331"/>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0" name="Google Shape;1190;p67"/>
              <p:cNvSpPr/>
              <p:nvPr/>
            </p:nvSpPr>
            <p:spPr>
              <a:xfrm>
                <a:off x="1314" y="2331"/>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1" name="Google Shape;1191;p67"/>
              <p:cNvSpPr/>
              <p:nvPr/>
            </p:nvSpPr>
            <p:spPr>
              <a:xfrm>
                <a:off x="1431" y="2647"/>
                <a:ext cx="1137" cy="157"/>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2" name="Google Shape;1192;p67"/>
              <p:cNvSpPr/>
              <p:nvPr/>
            </p:nvSpPr>
            <p:spPr>
              <a:xfrm>
                <a:off x="1431" y="2647"/>
                <a:ext cx="1137" cy="157"/>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3" name="Google Shape;1193;p67"/>
              <p:cNvSpPr/>
              <p:nvPr/>
            </p:nvSpPr>
            <p:spPr>
              <a:xfrm>
                <a:off x="1314" y="2647"/>
                <a:ext cx="117" cy="157"/>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4" name="Google Shape;1194;p67"/>
              <p:cNvSpPr/>
              <p:nvPr/>
            </p:nvSpPr>
            <p:spPr>
              <a:xfrm>
                <a:off x="1314" y="2647"/>
                <a:ext cx="117" cy="157"/>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5" name="Google Shape;1195;p67"/>
              <p:cNvSpPr/>
              <p:nvPr/>
            </p:nvSpPr>
            <p:spPr>
              <a:xfrm>
                <a:off x="1431" y="2962"/>
                <a:ext cx="1137" cy="158"/>
              </a:xfrm>
              <a:custGeom>
                <a:avLst/>
                <a:gdLst/>
                <a:ahLst/>
                <a:cxnLst/>
                <a:rect l="l" t="t" r="r" b="b"/>
                <a:pathLst>
                  <a:path w="120000" h="120000" extrusionOk="0">
                    <a:moveTo>
                      <a:pt x="119577" y="120000"/>
                    </a:moveTo>
                    <a:lnTo>
                      <a:pt x="120000" y="0"/>
                    </a:lnTo>
                    <a:lnTo>
                      <a:pt x="0" y="0"/>
                    </a:lnTo>
                    <a:lnTo>
                      <a:pt x="0" y="120000"/>
                    </a:lnTo>
                    <a:lnTo>
                      <a:pt x="120000" y="120000"/>
                    </a:lnTo>
                    <a:lnTo>
                      <a:pt x="119577"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6" name="Google Shape;1196;p67"/>
              <p:cNvSpPr/>
              <p:nvPr/>
            </p:nvSpPr>
            <p:spPr>
              <a:xfrm>
                <a:off x="1431" y="2962"/>
                <a:ext cx="1137" cy="158"/>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7" name="Google Shape;1197;p67"/>
              <p:cNvSpPr/>
              <p:nvPr/>
            </p:nvSpPr>
            <p:spPr>
              <a:xfrm>
                <a:off x="1314" y="2962"/>
                <a:ext cx="117" cy="158"/>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8" name="Google Shape;1198;p67"/>
              <p:cNvSpPr/>
              <p:nvPr/>
            </p:nvSpPr>
            <p:spPr>
              <a:xfrm>
                <a:off x="1314" y="2962"/>
                <a:ext cx="117"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199" name="Google Shape;1199;p67"/>
              <p:cNvSpPr/>
              <p:nvPr/>
            </p:nvSpPr>
            <p:spPr>
              <a:xfrm>
                <a:off x="3442" y="2845"/>
                <a:ext cx="1563" cy="1058"/>
              </a:xfrm>
              <a:custGeom>
                <a:avLst/>
                <a:gdLst/>
                <a:ahLst/>
                <a:cxnLst/>
                <a:rect l="l" t="t" r="r" b="b"/>
                <a:pathLst>
                  <a:path w="120000" h="120000" extrusionOk="0">
                    <a:moveTo>
                      <a:pt x="119769" y="15085"/>
                    </a:moveTo>
                    <a:lnTo>
                      <a:pt x="119001" y="12930"/>
                    </a:lnTo>
                    <a:lnTo>
                      <a:pt x="116852" y="10434"/>
                    </a:lnTo>
                    <a:lnTo>
                      <a:pt x="113166" y="8279"/>
                    </a:lnTo>
                    <a:lnTo>
                      <a:pt x="108330" y="6465"/>
                    </a:lnTo>
                    <a:lnTo>
                      <a:pt x="102264" y="4650"/>
                    </a:lnTo>
                    <a:lnTo>
                      <a:pt x="95278" y="2948"/>
                    </a:lnTo>
                    <a:lnTo>
                      <a:pt x="87523" y="1814"/>
                    </a:lnTo>
                    <a:lnTo>
                      <a:pt x="78771" y="793"/>
                    </a:lnTo>
                    <a:lnTo>
                      <a:pt x="69558" y="453"/>
                    </a:lnTo>
                    <a:lnTo>
                      <a:pt x="59884" y="0"/>
                    </a:lnTo>
                    <a:lnTo>
                      <a:pt x="50211" y="453"/>
                    </a:lnTo>
                    <a:lnTo>
                      <a:pt x="40998" y="793"/>
                    </a:lnTo>
                    <a:lnTo>
                      <a:pt x="32245" y="1814"/>
                    </a:lnTo>
                    <a:lnTo>
                      <a:pt x="24491" y="2948"/>
                    </a:lnTo>
                    <a:lnTo>
                      <a:pt x="17428" y="4650"/>
                    </a:lnTo>
                    <a:lnTo>
                      <a:pt x="11362" y="6465"/>
                    </a:lnTo>
                    <a:lnTo>
                      <a:pt x="6525" y="8279"/>
                    </a:lnTo>
                    <a:lnTo>
                      <a:pt x="2917" y="10434"/>
                    </a:lnTo>
                    <a:lnTo>
                      <a:pt x="767" y="12930"/>
                    </a:lnTo>
                    <a:lnTo>
                      <a:pt x="0" y="15425"/>
                    </a:lnTo>
                    <a:lnTo>
                      <a:pt x="0" y="104914"/>
                    </a:lnTo>
                    <a:lnTo>
                      <a:pt x="767" y="107410"/>
                    </a:lnTo>
                    <a:lnTo>
                      <a:pt x="2917" y="109565"/>
                    </a:lnTo>
                    <a:lnTo>
                      <a:pt x="6525" y="111720"/>
                    </a:lnTo>
                    <a:lnTo>
                      <a:pt x="11362" y="113875"/>
                    </a:lnTo>
                    <a:lnTo>
                      <a:pt x="17428" y="115689"/>
                    </a:lnTo>
                    <a:lnTo>
                      <a:pt x="24491" y="117051"/>
                    </a:lnTo>
                    <a:lnTo>
                      <a:pt x="32245" y="118525"/>
                    </a:lnTo>
                    <a:lnTo>
                      <a:pt x="40998" y="119206"/>
                    </a:lnTo>
                    <a:lnTo>
                      <a:pt x="50211" y="120000"/>
                    </a:lnTo>
                    <a:lnTo>
                      <a:pt x="59884" y="120000"/>
                    </a:lnTo>
                    <a:lnTo>
                      <a:pt x="69558" y="120000"/>
                    </a:lnTo>
                    <a:lnTo>
                      <a:pt x="78771" y="119206"/>
                    </a:lnTo>
                    <a:lnTo>
                      <a:pt x="87523" y="118525"/>
                    </a:lnTo>
                    <a:lnTo>
                      <a:pt x="95278" y="117051"/>
                    </a:lnTo>
                    <a:lnTo>
                      <a:pt x="102264" y="115689"/>
                    </a:lnTo>
                    <a:lnTo>
                      <a:pt x="108330" y="113875"/>
                    </a:lnTo>
                    <a:lnTo>
                      <a:pt x="113166" y="111720"/>
                    </a:lnTo>
                    <a:lnTo>
                      <a:pt x="116852" y="109565"/>
                    </a:lnTo>
                    <a:lnTo>
                      <a:pt x="119001" y="107410"/>
                    </a:lnTo>
                    <a:lnTo>
                      <a:pt x="120000" y="104914"/>
                    </a:lnTo>
                    <a:lnTo>
                      <a:pt x="120000" y="15425"/>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00" name="Google Shape;1200;p67"/>
              <p:cNvSpPr/>
              <p:nvPr/>
            </p:nvSpPr>
            <p:spPr>
              <a:xfrm>
                <a:off x="3928" y="870"/>
                <a:ext cx="117" cy="142"/>
              </a:xfrm>
              <a:prstGeom prst="rect">
                <a:avLst/>
              </a:prstGeom>
              <a:noFill/>
              <a:ln>
                <a:noFill/>
              </a:ln>
            </p:spPr>
            <p:txBody>
              <a:bodyPr spcFirstLastPara="1" wrap="square" lIns="0" tIns="0" rIns="0" bIns="0" anchor="t" anchorCtr="0">
                <a:noAutofit/>
              </a:bodyPr>
              <a:lstStyle/>
              <a:p>
                <a:r>
                  <a:rPr lang="en-US" sz="1300"/>
                  <a:t>P</a:t>
                </a:r>
                <a:endParaRPr sz="1800">
                  <a:solidFill>
                    <a:srgbClr val="003399"/>
                  </a:solidFill>
                  <a:latin typeface="Times New Roman"/>
                  <a:ea typeface="Times New Roman"/>
                  <a:cs typeface="Times New Roman"/>
                  <a:sym typeface="Times New Roman"/>
                </a:endParaRPr>
              </a:p>
            </p:txBody>
          </p:sp>
          <p:sp>
            <p:nvSpPr>
              <p:cNvPr id="1201" name="Google Shape;1201;p67"/>
              <p:cNvSpPr/>
              <p:nvPr/>
            </p:nvSpPr>
            <p:spPr>
              <a:xfrm>
                <a:off x="3998" y="870"/>
                <a:ext cx="104" cy="142"/>
              </a:xfrm>
              <a:prstGeom prst="rect">
                <a:avLst/>
              </a:prstGeom>
              <a:noFill/>
              <a:ln>
                <a:noFill/>
              </a:ln>
            </p:spPr>
            <p:txBody>
              <a:bodyPr spcFirstLastPara="1" wrap="square" lIns="0" tIns="0" rIns="0" bIns="0" anchor="t" anchorCtr="0">
                <a:noAutofit/>
              </a:bodyPr>
              <a:lstStyle/>
              <a:p>
                <a:r>
                  <a:rPr lang="en-US" sz="1300"/>
                  <a:t>h</a:t>
                </a:r>
                <a:endParaRPr sz="1800">
                  <a:solidFill>
                    <a:srgbClr val="003399"/>
                  </a:solidFill>
                  <a:latin typeface="Times New Roman"/>
                  <a:ea typeface="Times New Roman"/>
                  <a:cs typeface="Times New Roman"/>
                  <a:sym typeface="Times New Roman"/>
                </a:endParaRPr>
              </a:p>
            </p:txBody>
          </p:sp>
          <p:sp>
            <p:nvSpPr>
              <p:cNvPr id="1202" name="Google Shape;1202;p67"/>
              <p:cNvSpPr/>
              <p:nvPr/>
            </p:nvSpPr>
            <p:spPr>
              <a:xfrm>
                <a:off x="4058" y="870"/>
                <a:ext cx="95" cy="142"/>
              </a:xfrm>
              <a:prstGeom prst="rect">
                <a:avLst/>
              </a:prstGeom>
              <a:noFill/>
              <a:ln>
                <a:noFill/>
              </a:ln>
            </p:spPr>
            <p:txBody>
              <a:bodyPr spcFirstLastPara="1" wrap="square" lIns="0" tIns="0" rIns="0" bIns="0" anchor="t" anchorCtr="0">
                <a:noAutofit/>
              </a:bodyPr>
              <a:lstStyle/>
              <a:p>
                <a:r>
                  <a:rPr lang="en-US" sz="1300"/>
                  <a:t>y</a:t>
                </a:r>
                <a:endParaRPr sz="1800">
                  <a:solidFill>
                    <a:srgbClr val="003399"/>
                  </a:solidFill>
                  <a:latin typeface="Times New Roman"/>
                  <a:ea typeface="Times New Roman"/>
                  <a:cs typeface="Times New Roman"/>
                  <a:sym typeface="Times New Roman"/>
                </a:endParaRPr>
              </a:p>
            </p:txBody>
          </p:sp>
          <p:sp>
            <p:nvSpPr>
              <p:cNvPr id="1203" name="Google Shape;1203;p67"/>
              <p:cNvSpPr/>
              <p:nvPr/>
            </p:nvSpPr>
            <p:spPr>
              <a:xfrm>
                <a:off x="4108" y="870"/>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204" name="Google Shape;1204;p67"/>
              <p:cNvSpPr/>
              <p:nvPr/>
            </p:nvSpPr>
            <p:spPr>
              <a:xfrm>
                <a:off x="4162" y="870"/>
                <a:ext cx="69" cy="142"/>
              </a:xfrm>
              <a:prstGeom prst="rect">
                <a:avLst/>
              </a:prstGeom>
              <a:noFill/>
              <a:ln>
                <a:noFill/>
              </a:ln>
            </p:spPr>
            <p:txBody>
              <a:bodyPr spcFirstLastPara="1" wrap="square" lIns="0" tIns="0" rIns="0" bIns="0" anchor="t" anchorCtr="0">
                <a:noAutofit/>
              </a:bodyPr>
              <a:lstStyle/>
              <a:p>
                <a:r>
                  <a:rPr lang="en-US" sz="1300"/>
                  <a:t>i</a:t>
                </a:r>
                <a:endParaRPr sz="1800">
                  <a:solidFill>
                    <a:srgbClr val="003399"/>
                  </a:solidFill>
                  <a:latin typeface="Times New Roman"/>
                  <a:ea typeface="Times New Roman"/>
                  <a:cs typeface="Times New Roman"/>
                  <a:sym typeface="Times New Roman"/>
                </a:endParaRPr>
              </a:p>
            </p:txBody>
          </p:sp>
          <p:sp>
            <p:nvSpPr>
              <p:cNvPr id="1205" name="Google Shape;1205;p67"/>
              <p:cNvSpPr/>
              <p:nvPr/>
            </p:nvSpPr>
            <p:spPr>
              <a:xfrm>
                <a:off x="4184" y="870"/>
                <a:ext cx="101" cy="142"/>
              </a:xfrm>
              <a:prstGeom prst="rect">
                <a:avLst/>
              </a:prstGeom>
              <a:noFill/>
              <a:ln>
                <a:noFill/>
              </a:ln>
            </p:spPr>
            <p:txBody>
              <a:bodyPr spcFirstLastPara="1" wrap="square" lIns="0" tIns="0" rIns="0" bIns="0" anchor="t" anchorCtr="0">
                <a:noAutofit/>
              </a:bodyPr>
              <a:lstStyle/>
              <a:p>
                <a:r>
                  <a:rPr lang="en-US" sz="1300"/>
                  <a:t>c</a:t>
                </a:r>
                <a:endParaRPr sz="1800">
                  <a:solidFill>
                    <a:srgbClr val="003399"/>
                  </a:solidFill>
                  <a:latin typeface="Times New Roman"/>
                  <a:ea typeface="Times New Roman"/>
                  <a:cs typeface="Times New Roman"/>
                  <a:sym typeface="Times New Roman"/>
                </a:endParaRPr>
              </a:p>
            </p:txBody>
          </p:sp>
          <p:sp>
            <p:nvSpPr>
              <p:cNvPr id="1206" name="Google Shape;1206;p67"/>
              <p:cNvSpPr/>
              <p:nvPr/>
            </p:nvSpPr>
            <p:spPr>
              <a:xfrm>
                <a:off x="4238" y="870"/>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07" name="Google Shape;1207;p67"/>
              <p:cNvSpPr/>
              <p:nvPr/>
            </p:nvSpPr>
            <p:spPr>
              <a:xfrm>
                <a:off x="4295" y="870"/>
                <a:ext cx="69" cy="142"/>
              </a:xfrm>
              <a:prstGeom prst="rect">
                <a:avLst/>
              </a:prstGeom>
              <a:noFill/>
              <a:ln>
                <a:noFill/>
              </a:ln>
            </p:spPr>
            <p:txBody>
              <a:bodyPr spcFirstLastPara="1" wrap="square" lIns="0" tIns="0" rIns="0" bIns="0" anchor="t" anchorCtr="0">
                <a:noAutofit/>
              </a:bodyPr>
              <a:lstStyle/>
              <a:p>
                <a:r>
                  <a:rPr lang="en-US" sz="1300"/>
                  <a:t>l</a:t>
                </a:r>
                <a:endParaRPr sz="1800">
                  <a:solidFill>
                    <a:srgbClr val="003399"/>
                  </a:solidFill>
                  <a:latin typeface="Times New Roman"/>
                  <a:ea typeface="Times New Roman"/>
                  <a:cs typeface="Times New Roman"/>
                  <a:sym typeface="Times New Roman"/>
                </a:endParaRPr>
              </a:p>
            </p:txBody>
          </p:sp>
          <p:sp>
            <p:nvSpPr>
              <p:cNvPr id="1208" name="Google Shape;1208;p67"/>
              <p:cNvSpPr/>
              <p:nvPr/>
            </p:nvSpPr>
            <p:spPr>
              <a:xfrm>
                <a:off x="4320" y="870"/>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209" name="Google Shape;1209;p67"/>
              <p:cNvSpPr/>
              <p:nvPr/>
            </p:nvSpPr>
            <p:spPr>
              <a:xfrm>
                <a:off x="4348" y="870"/>
                <a:ext cx="133" cy="142"/>
              </a:xfrm>
              <a:prstGeom prst="rect">
                <a:avLst/>
              </a:prstGeom>
              <a:noFill/>
              <a:ln>
                <a:noFill/>
              </a:ln>
            </p:spPr>
            <p:txBody>
              <a:bodyPr spcFirstLastPara="1" wrap="square" lIns="0" tIns="0" rIns="0" bIns="0" anchor="t" anchorCtr="0">
                <a:noAutofit/>
              </a:bodyPr>
              <a:lstStyle/>
              <a:p>
                <a:r>
                  <a:rPr lang="en-US" sz="1300"/>
                  <a:t>m</a:t>
                </a:r>
                <a:endParaRPr sz="1800">
                  <a:solidFill>
                    <a:srgbClr val="003399"/>
                  </a:solidFill>
                  <a:latin typeface="Times New Roman"/>
                  <a:ea typeface="Times New Roman"/>
                  <a:cs typeface="Times New Roman"/>
                  <a:sym typeface="Times New Roman"/>
                </a:endParaRPr>
              </a:p>
            </p:txBody>
          </p:sp>
          <p:sp>
            <p:nvSpPr>
              <p:cNvPr id="1210" name="Google Shape;1210;p67"/>
              <p:cNvSpPr/>
              <p:nvPr/>
            </p:nvSpPr>
            <p:spPr>
              <a:xfrm>
                <a:off x="4437" y="870"/>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211" name="Google Shape;1211;p67"/>
              <p:cNvSpPr/>
              <p:nvPr/>
            </p:nvSpPr>
            <p:spPr>
              <a:xfrm>
                <a:off x="4493" y="870"/>
                <a:ext cx="133" cy="142"/>
              </a:xfrm>
              <a:prstGeom prst="rect">
                <a:avLst/>
              </a:prstGeom>
              <a:noFill/>
              <a:ln>
                <a:noFill/>
              </a:ln>
            </p:spPr>
            <p:txBody>
              <a:bodyPr spcFirstLastPara="1" wrap="square" lIns="0" tIns="0" rIns="0" bIns="0" anchor="t" anchorCtr="0">
                <a:noAutofit/>
              </a:bodyPr>
              <a:lstStyle/>
              <a:p>
                <a:r>
                  <a:rPr lang="en-US" sz="1300"/>
                  <a:t>m</a:t>
                </a:r>
                <a:endParaRPr sz="1800">
                  <a:solidFill>
                    <a:srgbClr val="003399"/>
                  </a:solidFill>
                  <a:latin typeface="Times New Roman"/>
                  <a:ea typeface="Times New Roman"/>
                  <a:cs typeface="Times New Roman"/>
                  <a:sym typeface="Times New Roman"/>
                </a:endParaRPr>
              </a:p>
            </p:txBody>
          </p:sp>
          <p:sp>
            <p:nvSpPr>
              <p:cNvPr id="1212" name="Google Shape;1212;p67"/>
              <p:cNvSpPr/>
              <p:nvPr/>
            </p:nvSpPr>
            <p:spPr>
              <a:xfrm>
                <a:off x="4582" y="870"/>
                <a:ext cx="101" cy="142"/>
              </a:xfrm>
              <a:prstGeom prst="rect">
                <a:avLst/>
              </a:prstGeom>
              <a:noFill/>
              <a:ln>
                <a:noFill/>
              </a:ln>
            </p:spPr>
            <p:txBody>
              <a:bodyPr spcFirstLastPara="1" wrap="square" lIns="0" tIns="0" rIns="0" bIns="0" anchor="t" anchorCtr="0">
                <a:noAutofit/>
              </a:bodyPr>
              <a:lstStyle/>
              <a:p>
                <a:r>
                  <a:rPr lang="en-US" sz="1300"/>
                  <a:t>o</a:t>
                </a:r>
                <a:endParaRPr sz="1800">
                  <a:solidFill>
                    <a:srgbClr val="003399"/>
                  </a:solidFill>
                  <a:latin typeface="Times New Roman"/>
                  <a:ea typeface="Times New Roman"/>
                  <a:cs typeface="Times New Roman"/>
                  <a:sym typeface="Times New Roman"/>
                </a:endParaRPr>
              </a:p>
            </p:txBody>
          </p:sp>
          <p:sp>
            <p:nvSpPr>
              <p:cNvPr id="1213" name="Google Shape;1213;p67"/>
              <p:cNvSpPr/>
              <p:nvPr/>
            </p:nvSpPr>
            <p:spPr>
              <a:xfrm>
                <a:off x="4642" y="870"/>
                <a:ext cx="82" cy="142"/>
              </a:xfrm>
              <a:prstGeom prst="rect">
                <a:avLst/>
              </a:prstGeom>
              <a:noFill/>
              <a:ln>
                <a:noFill/>
              </a:ln>
            </p:spPr>
            <p:txBody>
              <a:bodyPr spcFirstLastPara="1" wrap="square" lIns="0" tIns="0" rIns="0" bIns="0" anchor="t" anchorCtr="0">
                <a:noAutofit/>
              </a:bodyPr>
              <a:lstStyle/>
              <a:p>
                <a:r>
                  <a:rPr lang="en-US" sz="1300"/>
                  <a:t>r</a:t>
                </a:r>
                <a:endParaRPr sz="1800">
                  <a:solidFill>
                    <a:srgbClr val="003399"/>
                  </a:solidFill>
                  <a:latin typeface="Times New Roman"/>
                  <a:ea typeface="Times New Roman"/>
                  <a:cs typeface="Times New Roman"/>
                  <a:sym typeface="Times New Roman"/>
                </a:endParaRPr>
              </a:p>
            </p:txBody>
          </p:sp>
          <p:sp>
            <p:nvSpPr>
              <p:cNvPr id="1214" name="Google Shape;1214;p67"/>
              <p:cNvSpPr/>
              <p:nvPr/>
            </p:nvSpPr>
            <p:spPr>
              <a:xfrm>
                <a:off x="4677" y="870"/>
                <a:ext cx="95" cy="142"/>
              </a:xfrm>
              <a:prstGeom prst="rect">
                <a:avLst/>
              </a:prstGeom>
              <a:noFill/>
              <a:ln>
                <a:noFill/>
              </a:ln>
            </p:spPr>
            <p:txBody>
              <a:bodyPr spcFirstLastPara="1" wrap="square" lIns="0" tIns="0" rIns="0" bIns="0" anchor="t" anchorCtr="0">
                <a:noAutofit/>
              </a:bodyPr>
              <a:lstStyle/>
              <a:p>
                <a:r>
                  <a:rPr lang="en-US" sz="1300"/>
                  <a:t>y</a:t>
                </a:r>
                <a:endParaRPr sz="1800">
                  <a:solidFill>
                    <a:srgbClr val="003399"/>
                  </a:solidFill>
                  <a:latin typeface="Times New Roman"/>
                  <a:ea typeface="Times New Roman"/>
                  <a:cs typeface="Times New Roman"/>
                  <a:sym typeface="Times New Roman"/>
                </a:endParaRPr>
              </a:p>
            </p:txBody>
          </p:sp>
          <p:sp>
            <p:nvSpPr>
              <p:cNvPr id="1215" name="Google Shape;1215;p67"/>
              <p:cNvSpPr/>
              <p:nvPr/>
            </p:nvSpPr>
            <p:spPr>
              <a:xfrm>
                <a:off x="3619" y="1047"/>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16" name="Google Shape;1216;p67"/>
              <p:cNvSpPr/>
              <p:nvPr/>
            </p:nvSpPr>
            <p:spPr>
              <a:xfrm>
                <a:off x="3619" y="1205"/>
                <a:ext cx="1399" cy="157"/>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17" name="Google Shape;1217;p67"/>
              <p:cNvSpPr/>
              <p:nvPr/>
            </p:nvSpPr>
            <p:spPr>
              <a:xfrm>
                <a:off x="3619" y="1362"/>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18" name="Google Shape;1218;p67"/>
              <p:cNvSpPr/>
              <p:nvPr/>
            </p:nvSpPr>
            <p:spPr>
              <a:xfrm>
                <a:off x="3619" y="1520"/>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19" name="Google Shape;1219;p67"/>
              <p:cNvSpPr/>
              <p:nvPr/>
            </p:nvSpPr>
            <p:spPr>
              <a:xfrm>
                <a:off x="3619" y="1678"/>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0" name="Google Shape;1220;p67"/>
              <p:cNvSpPr/>
              <p:nvPr/>
            </p:nvSpPr>
            <p:spPr>
              <a:xfrm>
                <a:off x="3619" y="1836"/>
                <a:ext cx="1399" cy="157"/>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1" name="Google Shape;1221;p67"/>
              <p:cNvSpPr/>
              <p:nvPr/>
            </p:nvSpPr>
            <p:spPr>
              <a:xfrm>
                <a:off x="3619" y="1993"/>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2" name="Google Shape;1222;p67"/>
              <p:cNvSpPr/>
              <p:nvPr/>
            </p:nvSpPr>
            <p:spPr>
              <a:xfrm>
                <a:off x="3619" y="2151"/>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3" name="Google Shape;1223;p67"/>
              <p:cNvSpPr/>
              <p:nvPr/>
            </p:nvSpPr>
            <p:spPr>
              <a:xfrm>
                <a:off x="3619" y="2309"/>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4" name="Google Shape;1224;p67"/>
              <p:cNvSpPr/>
              <p:nvPr/>
            </p:nvSpPr>
            <p:spPr>
              <a:xfrm>
                <a:off x="3546" y="3183"/>
                <a:ext cx="1399" cy="158"/>
              </a:xfrm>
              <a:custGeom>
                <a:avLst/>
                <a:gdLst/>
                <a:ahLst/>
                <a:cxnLst/>
                <a:rect l="l" t="t" r="r" b="b"/>
                <a:pathLst>
                  <a:path w="120000" h="120000" extrusionOk="0">
                    <a:moveTo>
                      <a:pt x="119999" y="117721"/>
                    </a:moveTo>
                    <a:lnTo>
                      <a:pt x="119999" y="0"/>
                    </a:lnTo>
                    <a:lnTo>
                      <a:pt x="0" y="0"/>
                    </a:lnTo>
                    <a:lnTo>
                      <a:pt x="0" y="120000"/>
                    </a:lnTo>
                    <a:lnTo>
                      <a:pt x="119999" y="120000"/>
                    </a:lnTo>
                    <a:lnTo>
                      <a:pt x="119999" y="117721"/>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5" name="Google Shape;1225;p67"/>
              <p:cNvSpPr/>
              <p:nvPr/>
            </p:nvSpPr>
            <p:spPr>
              <a:xfrm>
                <a:off x="3546" y="3183"/>
                <a:ext cx="1399" cy="158"/>
              </a:xfrm>
              <a:custGeom>
                <a:avLst/>
                <a:gdLst/>
                <a:ahLst/>
                <a:cxnLst/>
                <a:rect l="l" t="t" r="r" b="b"/>
                <a:pathLst>
                  <a:path w="120000" h="120000" extrusionOk="0">
                    <a:moveTo>
                      <a:pt x="119999" y="117721"/>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6" name="Google Shape;1226;p67"/>
              <p:cNvSpPr/>
              <p:nvPr/>
            </p:nvSpPr>
            <p:spPr>
              <a:xfrm>
                <a:off x="3546" y="3391"/>
                <a:ext cx="1399" cy="158"/>
              </a:xfrm>
              <a:custGeom>
                <a:avLst/>
                <a:gdLst/>
                <a:ahLst/>
                <a:cxnLst/>
                <a:rect l="l" t="t" r="r" b="b"/>
                <a:pathLst>
                  <a:path w="120000" h="120000" extrusionOk="0">
                    <a:moveTo>
                      <a:pt x="119999" y="120000"/>
                    </a:moveTo>
                    <a:lnTo>
                      <a:pt x="119999" y="0"/>
                    </a:lnTo>
                    <a:lnTo>
                      <a:pt x="0" y="0"/>
                    </a:lnTo>
                    <a:lnTo>
                      <a:pt x="0" y="120000"/>
                    </a:lnTo>
                    <a:lnTo>
                      <a:pt x="119999"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7" name="Google Shape;1227;p67"/>
              <p:cNvSpPr/>
              <p:nvPr/>
            </p:nvSpPr>
            <p:spPr>
              <a:xfrm>
                <a:off x="3546" y="3391"/>
                <a:ext cx="1399" cy="158"/>
              </a:xfrm>
              <a:custGeom>
                <a:avLst/>
                <a:gdLst/>
                <a:ahLst/>
                <a:cxnLst/>
                <a:rect l="l" t="t" r="r" b="b"/>
                <a:pathLst>
                  <a:path w="120000" h="120000" extrusionOk="0">
                    <a:moveTo>
                      <a:pt x="119999" y="120000"/>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8" name="Google Shape;1228;p67"/>
              <p:cNvSpPr/>
              <p:nvPr/>
            </p:nvSpPr>
            <p:spPr>
              <a:xfrm>
                <a:off x="3546" y="3603"/>
                <a:ext cx="1399" cy="158"/>
              </a:xfrm>
              <a:custGeom>
                <a:avLst/>
                <a:gdLst/>
                <a:ahLst/>
                <a:cxnLst/>
                <a:rect l="l" t="t" r="r" b="b"/>
                <a:pathLst>
                  <a:path w="120000" h="120000" extrusionOk="0">
                    <a:moveTo>
                      <a:pt x="119999" y="116962"/>
                    </a:moveTo>
                    <a:lnTo>
                      <a:pt x="119999" y="0"/>
                    </a:lnTo>
                    <a:lnTo>
                      <a:pt x="0" y="0"/>
                    </a:lnTo>
                    <a:lnTo>
                      <a:pt x="0" y="120000"/>
                    </a:lnTo>
                    <a:lnTo>
                      <a:pt x="119999" y="120000"/>
                    </a:lnTo>
                    <a:lnTo>
                      <a:pt x="119999" y="116962"/>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29" name="Google Shape;1229;p67"/>
              <p:cNvSpPr/>
              <p:nvPr/>
            </p:nvSpPr>
            <p:spPr>
              <a:xfrm>
                <a:off x="3546" y="3603"/>
                <a:ext cx="1399" cy="158"/>
              </a:xfrm>
              <a:custGeom>
                <a:avLst/>
                <a:gdLst/>
                <a:ahLst/>
                <a:cxnLst/>
                <a:rect l="l" t="t" r="r" b="b"/>
                <a:pathLst>
                  <a:path w="120000" h="120000" extrusionOk="0">
                    <a:moveTo>
                      <a:pt x="119999" y="116962"/>
                    </a:moveTo>
                    <a:lnTo>
                      <a:pt x="119999" y="0"/>
                    </a:lnTo>
                    <a:lnTo>
                      <a:pt x="0" y="0"/>
                    </a:lnTo>
                    <a:lnTo>
                      <a:pt x="0" y="120000"/>
                    </a:lnTo>
                    <a:lnTo>
                      <a:pt x="119999"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30" name="Google Shape;1230;p67"/>
              <p:cNvSpPr/>
              <p:nvPr/>
            </p:nvSpPr>
            <p:spPr>
              <a:xfrm>
                <a:off x="3439" y="2978"/>
                <a:ext cx="1566" cy="139"/>
              </a:xfrm>
              <a:custGeom>
                <a:avLst/>
                <a:gdLst/>
                <a:ahLst/>
                <a:cxnLst/>
                <a:rect l="l" t="t" r="r" b="b"/>
                <a:pathLst>
                  <a:path w="120000" h="120000" extrusionOk="0">
                    <a:moveTo>
                      <a:pt x="0" y="0"/>
                    </a:moveTo>
                    <a:lnTo>
                      <a:pt x="996" y="21582"/>
                    </a:lnTo>
                    <a:lnTo>
                      <a:pt x="3141" y="37985"/>
                    </a:lnTo>
                    <a:lnTo>
                      <a:pt x="6743" y="56978"/>
                    </a:lnTo>
                    <a:lnTo>
                      <a:pt x="11570" y="70791"/>
                    </a:lnTo>
                    <a:lnTo>
                      <a:pt x="17624" y="84604"/>
                    </a:lnTo>
                    <a:lnTo>
                      <a:pt x="24674" y="94964"/>
                    </a:lnTo>
                    <a:lnTo>
                      <a:pt x="32413" y="106187"/>
                    </a:lnTo>
                    <a:lnTo>
                      <a:pt x="41149" y="114820"/>
                    </a:lnTo>
                    <a:lnTo>
                      <a:pt x="50344" y="117410"/>
                    </a:lnTo>
                    <a:lnTo>
                      <a:pt x="60000" y="120000"/>
                    </a:lnTo>
                    <a:lnTo>
                      <a:pt x="69655" y="117410"/>
                    </a:lnTo>
                    <a:lnTo>
                      <a:pt x="78850" y="114820"/>
                    </a:lnTo>
                    <a:lnTo>
                      <a:pt x="87586" y="106187"/>
                    </a:lnTo>
                    <a:lnTo>
                      <a:pt x="95325" y="94964"/>
                    </a:lnTo>
                    <a:lnTo>
                      <a:pt x="102298" y="84604"/>
                    </a:lnTo>
                    <a:lnTo>
                      <a:pt x="108352" y="70791"/>
                    </a:lnTo>
                    <a:lnTo>
                      <a:pt x="113180" y="56978"/>
                    </a:lnTo>
                    <a:lnTo>
                      <a:pt x="116858" y="37985"/>
                    </a:lnTo>
                    <a:lnTo>
                      <a:pt x="119003" y="21582"/>
                    </a:lnTo>
                    <a:lnTo>
                      <a:pt x="120000" y="2589"/>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31" name="Google Shape;1231;p67"/>
              <p:cNvSpPr/>
              <p:nvPr/>
            </p:nvSpPr>
            <p:spPr>
              <a:xfrm>
                <a:off x="3941" y="2675"/>
                <a:ext cx="123" cy="142"/>
              </a:xfrm>
              <a:prstGeom prst="rect">
                <a:avLst/>
              </a:prstGeom>
              <a:noFill/>
              <a:ln>
                <a:noFill/>
              </a:ln>
            </p:spPr>
            <p:txBody>
              <a:bodyPr spcFirstLastPara="1" wrap="square" lIns="0" tIns="0" rIns="0" bIns="0" anchor="t" anchorCtr="0">
                <a:noAutofit/>
              </a:bodyPr>
              <a:lstStyle/>
              <a:p>
                <a:r>
                  <a:rPr lang="en-US" sz="1300"/>
                  <a:t>D</a:t>
                </a:r>
                <a:endParaRPr sz="1800">
                  <a:solidFill>
                    <a:srgbClr val="003399"/>
                  </a:solidFill>
                  <a:latin typeface="Times New Roman"/>
                  <a:ea typeface="Times New Roman"/>
                  <a:cs typeface="Times New Roman"/>
                  <a:sym typeface="Times New Roman"/>
                </a:endParaRPr>
              </a:p>
            </p:txBody>
          </p:sp>
          <p:sp>
            <p:nvSpPr>
              <p:cNvPr id="1232" name="Google Shape;1232;p67"/>
              <p:cNvSpPr/>
              <p:nvPr/>
            </p:nvSpPr>
            <p:spPr>
              <a:xfrm>
                <a:off x="4017" y="2675"/>
                <a:ext cx="69" cy="142"/>
              </a:xfrm>
              <a:prstGeom prst="rect">
                <a:avLst/>
              </a:prstGeom>
              <a:noFill/>
              <a:ln>
                <a:noFill/>
              </a:ln>
            </p:spPr>
            <p:txBody>
              <a:bodyPr spcFirstLastPara="1" wrap="square" lIns="0" tIns="0" rIns="0" bIns="0" anchor="t" anchorCtr="0">
                <a:noAutofit/>
              </a:bodyPr>
              <a:lstStyle/>
              <a:p>
                <a:r>
                  <a:rPr lang="en-US" sz="1300"/>
                  <a:t>i</a:t>
                </a:r>
                <a:endParaRPr sz="1800">
                  <a:solidFill>
                    <a:srgbClr val="003399"/>
                  </a:solidFill>
                  <a:latin typeface="Times New Roman"/>
                  <a:ea typeface="Times New Roman"/>
                  <a:cs typeface="Times New Roman"/>
                  <a:sym typeface="Times New Roman"/>
                </a:endParaRPr>
              </a:p>
            </p:txBody>
          </p:sp>
          <p:sp>
            <p:nvSpPr>
              <p:cNvPr id="1233" name="Google Shape;1233;p67"/>
              <p:cNvSpPr/>
              <p:nvPr/>
            </p:nvSpPr>
            <p:spPr>
              <a:xfrm>
                <a:off x="4042" y="2675"/>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234" name="Google Shape;1234;p67"/>
              <p:cNvSpPr/>
              <p:nvPr/>
            </p:nvSpPr>
            <p:spPr>
              <a:xfrm>
                <a:off x="4096" y="2675"/>
                <a:ext cx="98" cy="142"/>
              </a:xfrm>
              <a:prstGeom prst="rect">
                <a:avLst/>
              </a:prstGeom>
              <a:noFill/>
              <a:ln>
                <a:noFill/>
              </a:ln>
            </p:spPr>
            <p:txBody>
              <a:bodyPr spcFirstLastPara="1" wrap="square" lIns="0" tIns="0" rIns="0" bIns="0" anchor="t" anchorCtr="0">
                <a:noAutofit/>
              </a:bodyPr>
              <a:lstStyle/>
              <a:p>
                <a:r>
                  <a:rPr lang="en-US" sz="1300"/>
                  <a:t>k</a:t>
                </a:r>
                <a:endParaRPr sz="1800">
                  <a:solidFill>
                    <a:srgbClr val="003399"/>
                  </a:solidFill>
                  <a:latin typeface="Times New Roman"/>
                  <a:ea typeface="Times New Roman"/>
                  <a:cs typeface="Times New Roman"/>
                  <a:sym typeface="Times New Roman"/>
                </a:endParaRPr>
              </a:p>
            </p:txBody>
          </p:sp>
          <p:sp>
            <p:nvSpPr>
              <p:cNvPr id="1235" name="Google Shape;1235;p67"/>
              <p:cNvSpPr/>
              <p:nvPr/>
            </p:nvSpPr>
            <p:spPr>
              <a:xfrm>
                <a:off x="4146" y="2675"/>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236" name="Google Shape;1236;p67"/>
              <p:cNvSpPr/>
              <p:nvPr/>
            </p:nvSpPr>
            <p:spPr>
              <a:xfrm>
                <a:off x="4175" y="2675"/>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237" name="Google Shape;1237;p67"/>
              <p:cNvSpPr/>
              <p:nvPr/>
            </p:nvSpPr>
            <p:spPr>
              <a:xfrm>
                <a:off x="4228" y="2675"/>
                <a:ext cx="76" cy="142"/>
              </a:xfrm>
              <a:prstGeom prst="rect">
                <a:avLst/>
              </a:prstGeom>
              <a:noFill/>
              <a:ln>
                <a:noFill/>
              </a:ln>
            </p:spPr>
            <p:txBody>
              <a:bodyPr spcFirstLastPara="1" wrap="square" lIns="0" tIns="0" rIns="0" bIns="0" anchor="t" anchorCtr="0">
                <a:noAutofit/>
              </a:bodyPr>
              <a:lstStyle/>
              <a:p>
                <a:r>
                  <a:rPr lang="en-US" sz="1300"/>
                  <a:t>t</a:t>
                </a:r>
                <a:endParaRPr sz="1800">
                  <a:solidFill>
                    <a:srgbClr val="003399"/>
                  </a:solidFill>
                  <a:latin typeface="Times New Roman"/>
                  <a:ea typeface="Times New Roman"/>
                  <a:cs typeface="Times New Roman"/>
                  <a:sym typeface="Times New Roman"/>
                </a:endParaRPr>
              </a:p>
            </p:txBody>
          </p:sp>
          <p:sp>
            <p:nvSpPr>
              <p:cNvPr id="1238" name="Google Shape;1238;p67"/>
              <p:cNvSpPr/>
              <p:nvPr/>
            </p:nvSpPr>
            <p:spPr>
              <a:xfrm>
                <a:off x="4257" y="2675"/>
                <a:ext cx="101" cy="142"/>
              </a:xfrm>
              <a:prstGeom prst="rect">
                <a:avLst/>
              </a:prstGeom>
              <a:noFill/>
              <a:ln>
                <a:noFill/>
              </a:ln>
            </p:spPr>
            <p:txBody>
              <a:bodyPr spcFirstLastPara="1" wrap="square" lIns="0" tIns="0" rIns="0" bIns="0" anchor="t" anchorCtr="0">
                <a:noAutofit/>
              </a:bodyPr>
              <a:lstStyle/>
              <a:p>
                <a:r>
                  <a:rPr lang="en-US" sz="1300"/>
                  <a:t>o</a:t>
                </a:r>
                <a:endParaRPr sz="1800">
                  <a:solidFill>
                    <a:srgbClr val="003399"/>
                  </a:solidFill>
                  <a:latin typeface="Times New Roman"/>
                  <a:ea typeface="Times New Roman"/>
                  <a:cs typeface="Times New Roman"/>
                  <a:sym typeface="Times New Roman"/>
                </a:endParaRPr>
              </a:p>
            </p:txBody>
          </p:sp>
          <p:sp>
            <p:nvSpPr>
              <p:cNvPr id="1239" name="Google Shape;1239;p67"/>
              <p:cNvSpPr/>
              <p:nvPr/>
            </p:nvSpPr>
            <p:spPr>
              <a:xfrm>
                <a:off x="4317" y="2675"/>
                <a:ext cx="82" cy="142"/>
              </a:xfrm>
              <a:prstGeom prst="rect">
                <a:avLst/>
              </a:prstGeom>
              <a:noFill/>
              <a:ln>
                <a:noFill/>
              </a:ln>
            </p:spPr>
            <p:txBody>
              <a:bodyPr spcFirstLastPara="1" wrap="square" lIns="0" tIns="0" rIns="0" bIns="0" anchor="t" anchorCtr="0">
                <a:noAutofit/>
              </a:bodyPr>
              <a:lstStyle/>
              <a:p>
                <a:r>
                  <a:rPr lang="en-US" sz="1300"/>
                  <a:t>r</a:t>
                </a:r>
                <a:endParaRPr sz="1800">
                  <a:solidFill>
                    <a:srgbClr val="003399"/>
                  </a:solidFill>
                  <a:latin typeface="Times New Roman"/>
                  <a:ea typeface="Times New Roman"/>
                  <a:cs typeface="Times New Roman"/>
                  <a:sym typeface="Times New Roman"/>
                </a:endParaRPr>
              </a:p>
            </p:txBody>
          </p:sp>
          <p:sp>
            <p:nvSpPr>
              <p:cNvPr id="1240" name="Google Shape;1240;p67"/>
              <p:cNvSpPr/>
              <p:nvPr/>
            </p:nvSpPr>
            <p:spPr>
              <a:xfrm>
                <a:off x="4351" y="2675"/>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41" name="Google Shape;1241;p67"/>
              <p:cNvSpPr/>
              <p:nvPr/>
            </p:nvSpPr>
            <p:spPr>
              <a:xfrm>
                <a:off x="4411" y="2675"/>
                <a:ext cx="104" cy="142"/>
              </a:xfrm>
              <a:prstGeom prst="rect">
                <a:avLst/>
              </a:prstGeom>
              <a:noFill/>
              <a:ln>
                <a:noFill/>
              </a:ln>
            </p:spPr>
            <p:txBody>
              <a:bodyPr spcFirstLastPara="1" wrap="square" lIns="0" tIns="0" rIns="0" bIns="0" anchor="t" anchorCtr="0">
                <a:noAutofit/>
              </a:bodyPr>
              <a:lstStyle/>
              <a:p>
                <a:r>
                  <a:rPr lang="en-US" sz="1300"/>
                  <a:t>g</a:t>
                </a:r>
                <a:endParaRPr sz="1800">
                  <a:solidFill>
                    <a:srgbClr val="003399"/>
                  </a:solidFill>
                  <a:latin typeface="Times New Roman"/>
                  <a:ea typeface="Times New Roman"/>
                  <a:cs typeface="Times New Roman"/>
                  <a:sym typeface="Times New Roman"/>
                </a:endParaRPr>
              </a:p>
            </p:txBody>
          </p:sp>
          <p:sp>
            <p:nvSpPr>
              <p:cNvPr id="1242" name="Google Shape;1242;p67"/>
              <p:cNvSpPr/>
              <p:nvPr/>
            </p:nvSpPr>
            <p:spPr>
              <a:xfrm>
                <a:off x="4468" y="2675"/>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243" name="Google Shape;1243;p67"/>
              <p:cNvSpPr/>
              <p:nvPr/>
            </p:nvSpPr>
            <p:spPr>
              <a:xfrm>
                <a:off x="1431" y="1227"/>
                <a:ext cx="1137" cy="157"/>
              </a:xfrm>
              <a:custGeom>
                <a:avLst/>
                <a:gdLst/>
                <a:ahLst/>
                <a:cxnLst/>
                <a:rect l="l" t="t" r="r" b="b"/>
                <a:pathLst>
                  <a:path w="120000" h="120000" extrusionOk="0">
                    <a:moveTo>
                      <a:pt x="119577"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44" name="Google Shape;1244;p67"/>
              <p:cNvSpPr/>
              <p:nvPr/>
            </p:nvSpPr>
            <p:spPr>
              <a:xfrm>
                <a:off x="1267" y="1053"/>
                <a:ext cx="117" cy="142"/>
              </a:xfrm>
              <a:prstGeom prst="rect">
                <a:avLst/>
              </a:prstGeom>
              <a:noFill/>
              <a:ln>
                <a:noFill/>
              </a:ln>
            </p:spPr>
            <p:txBody>
              <a:bodyPr spcFirstLastPara="1" wrap="square" lIns="0" tIns="0" rIns="0" bIns="0" anchor="t" anchorCtr="0">
                <a:noAutofit/>
              </a:bodyPr>
              <a:lstStyle/>
              <a:p>
                <a:r>
                  <a:rPr lang="en-US" sz="1300"/>
                  <a:t>V</a:t>
                </a:r>
                <a:endParaRPr sz="1800">
                  <a:solidFill>
                    <a:srgbClr val="003399"/>
                  </a:solidFill>
                  <a:latin typeface="Times New Roman"/>
                  <a:ea typeface="Times New Roman"/>
                  <a:cs typeface="Times New Roman"/>
                  <a:sym typeface="Times New Roman"/>
                </a:endParaRPr>
              </a:p>
            </p:txBody>
          </p:sp>
          <p:sp>
            <p:nvSpPr>
              <p:cNvPr id="1245" name="Google Shape;1245;p67"/>
              <p:cNvSpPr/>
              <p:nvPr/>
            </p:nvSpPr>
            <p:spPr>
              <a:xfrm>
                <a:off x="1336" y="1053"/>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46" name="Google Shape;1246;p67"/>
              <p:cNvSpPr/>
              <p:nvPr/>
            </p:nvSpPr>
            <p:spPr>
              <a:xfrm>
                <a:off x="1393" y="1053"/>
                <a:ext cx="69" cy="142"/>
              </a:xfrm>
              <a:prstGeom prst="rect">
                <a:avLst/>
              </a:prstGeom>
              <a:noFill/>
              <a:ln>
                <a:noFill/>
              </a:ln>
            </p:spPr>
            <p:txBody>
              <a:bodyPr spcFirstLastPara="1" wrap="square" lIns="0" tIns="0" rIns="0" bIns="0" anchor="t" anchorCtr="0">
                <a:noAutofit/>
              </a:bodyPr>
              <a:lstStyle/>
              <a:p>
                <a:r>
                  <a:rPr lang="en-US" sz="1300"/>
                  <a:t>l</a:t>
                </a:r>
                <a:endParaRPr sz="1800">
                  <a:solidFill>
                    <a:srgbClr val="003399"/>
                  </a:solidFill>
                  <a:latin typeface="Times New Roman"/>
                  <a:ea typeface="Times New Roman"/>
                  <a:cs typeface="Times New Roman"/>
                  <a:sym typeface="Times New Roman"/>
                </a:endParaRPr>
              </a:p>
            </p:txBody>
          </p:sp>
          <p:sp>
            <p:nvSpPr>
              <p:cNvPr id="1247" name="Google Shape;1247;p67"/>
              <p:cNvSpPr/>
              <p:nvPr/>
            </p:nvSpPr>
            <p:spPr>
              <a:xfrm>
                <a:off x="1418" y="1053"/>
                <a:ext cx="69" cy="142"/>
              </a:xfrm>
              <a:prstGeom prst="rect">
                <a:avLst/>
              </a:prstGeom>
              <a:noFill/>
              <a:ln>
                <a:noFill/>
              </a:ln>
            </p:spPr>
            <p:txBody>
              <a:bodyPr spcFirstLastPara="1" wrap="square" lIns="0" tIns="0" rIns="0" bIns="0" anchor="t" anchorCtr="0">
                <a:noAutofit/>
              </a:bodyPr>
              <a:lstStyle/>
              <a:p>
                <a:r>
                  <a:rPr lang="en-US" sz="1300"/>
                  <a:t>i</a:t>
                </a:r>
                <a:endParaRPr sz="1800">
                  <a:solidFill>
                    <a:srgbClr val="003399"/>
                  </a:solidFill>
                  <a:latin typeface="Times New Roman"/>
                  <a:ea typeface="Times New Roman"/>
                  <a:cs typeface="Times New Roman"/>
                  <a:sym typeface="Times New Roman"/>
                </a:endParaRPr>
              </a:p>
            </p:txBody>
          </p:sp>
          <p:sp>
            <p:nvSpPr>
              <p:cNvPr id="1248" name="Google Shape;1248;p67"/>
              <p:cNvSpPr/>
              <p:nvPr/>
            </p:nvSpPr>
            <p:spPr>
              <a:xfrm>
                <a:off x="1440" y="1053"/>
                <a:ext cx="104" cy="142"/>
              </a:xfrm>
              <a:prstGeom prst="rect">
                <a:avLst/>
              </a:prstGeom>
              <a:noFill/>
              <a:ln>
                <a:noFill/>
              </a:ln>
            </p:spPr>
            <p:txBody>
              <a:bodyPr spcFirstLastPara="1" wrap="square" lIns="0" tIns="0" rIns="0" bIns="0" anchor="t" anchorCtr="0">
                <a:noAutofit/>
              </a:bodyPr>
              <a:lstStyle/>
              <a:p>
                <a:r>
                  <a:rPr lang="en-US" sz="1300"/>
                  <a:t>d</a:t>
                </a:r>
                <a:endParaRPr sz="1800">
                  <a:solidFill>
                    <a:srgbClr val="003399"/>
                  </a:solidFill>
                  <a:latin typeface="Times New Roman"/>
                  <a:ea typeface="Times New Roman"/>
                  <a:cs typeface="Times New Roman"/>
                  <a:sym typeface="Times New Roman"/>
                </a:endParaRPr>
              </a:p>
            </p:txBody>
          </p:sp>
          <p:sp>
            <p:nvSpPr>
              <p:cNvPr id="1249" name="Google Shape;1249;p67"/>
              <p:cNvSpPr/>
              <p:nvPr/>
            </p:nvSpPr>
            <p:spPr>
              <a:xfrm>
                <a:off x="1314" y="1227"/>
                <a:ext cx="117" cy="157"/>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50" name="Google Shape;1250;p67"/>
              <p:cNvSpPr/>
              <p:nvPr/>
            </p:nvSpPr>
            <p:spPr>
              <a:xfrm>
                <a:off x="1343" y="1400"/>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1" name="Google Shape;1251;p67"/>
              <p:cNvSpPr/>
              <p:nvPr/>
            </p:nvSpPr>
            <p:spPr>
              <a:xfrm>
                <a:off x="1343" y="1558"/>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2" name="Google Shape;1252;p67"/>
              <p:cNvSpPr/>
              <p:nvPr/>
            </p:nvSpPr>
            <p:spPr>
              <a:xfrm>
                <a:off x="1343" y="1716"/>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3" name="Google Shape;1253;p67"/>
              <p:cNvSpPr/>
              <p:nvPr/>
            </p:nvSpPr>
            <p:spPr>
              <a:xfrm>
                <a:off x="1343" y="1873"/>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4" name="Google Shape;1254;p67"/>
              <p:cNvSpPr/>
              <p:nvPr/>
            </p:nvSpPr>
            <p:spPr>
              <a:xfrm>
                <a:off x="1343" y="2031"/>
                <a:ext cx="104" cy="142"/>
              </a:xfrm>
              <a:prstGeom prst="rect">
                <a:avLst/>
              </a:prstGeom>
              <a:noFill/>
              <a:ln>
                <a:noFill/>
              </a:ln>
            </p:spPr>
            <p:txBody>
              <a:bodyPr spcFirstLastPara="1" wrap="square" lIns="0" tIns="0" rIns="0" bIns="0" anchor="t" anchorCtr="0">
                <a:noAutofit/>
              </a:bodyPr>
              <a:lstStyle/>
              <a:p>
                <a:r>
                  <a:rPr lang="en-US" sz="1300"/>
                  <a:t>0</a:t>
                </a:r>
                <a:endParaRPr sz="1800">
                  <a:solidFill>
                    <a:srgbClr val="003399"/>
                  </a:solidFill>
                  <a:latin typeface="Times New Roman"/>
                  <a:ea typeface="Times New Roman"/>
                  <a:cs typeface="Times New Roman"/>
                  <a:sym typeface="Times New Roman"/>
                </a:endParaRPr>
              </a:p>
            </p:txBody>
          </p:sp>
          <p:sp>
            <p:nvSpPr>
              <p:cNvPr id="1255" name="Google Shape;1255;p67"/>
              <p:cNvSpPr/>
              <p:nvPr/>
            </p:nvSpPr>
            <p:spPr>
              <a:xfrm>
                <a:off x="1343" y="2189"/>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6" name="Google Shape;1256;p67"/>
              <p:cNvSpPr/>
              <p:nvPr/>
            </p:nvSpPr>
            <p:spPr>
              <a:xfrm>
                <a:off x="1343" y="2347"/>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7" name="Google Shape;1257;p67"/>
              <p:cNvSpPr/>
              <p:nvPr/>
            </p:nvSpPr>
            <p:spPr>
              <a:xfrm>
                <a:off x="1343" y="2504"/>
                <a:ext cx="104" cy="142"/>
              </a:xfrm>
              <a:prstGeom prst="rect">
                <a:avLst/>
              </a:prstGeom>
              <a:noFill/>
              <a:ln>
                <a:noFill/>
              </a:ln>
            </p:spPr>
            <p:txBody>
              <a:bodyPr spcFirstLastPara="1" wrap="square" lIns="0" tIns="0" rIns="0" bIns="0" anchor="t" anchorCtr="0">
                <a:noAutofit/>
              </a:bodyPr>
              <a:lstStyle/>
              <a:p>
                <a:r>
                  <a:rPr lang="en-US" sz="1300"/>
                  <a:t>0</a:t>
                </a:r>
                <a:endParaRPr sz="1800">
                  <a:solidFill>
                    <a:srgbClr val="003399"/>
                  </a:solidFill>
                  <a:latin typeface="Times New Roman"/>
                  <a:ea typeface="Times New Roman"/>
                  <a:cs typeface="Times New Roman"/>
                  <a:sym typeface="Times New Roman"/>
                </a:endParaRPr>
              </a:p>
            </p:txBody>
          </p:sp>
          <p:sp>
            <p:nvSpPr>
              <p:cNvPr id="1258" name="Google Shape;1258;p67"/>
              <p:cNvSpPr/>
              <p:nvPr/>
            </p:nvSpPr>
            <p:spPr>
              <a:xfrm>
                <a:off x="1343" y="2662"/>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59" name="Google Shape;1259;p67"/>
              <p:cNvSpPr/>
              <p:nvPr/>
            </p:nvSpPr>
            <p:spPr>
              <a:xfrm>
                <a:off x="1343" y="2820"/>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60" name="Google Shape;1260;p67"/>
              <p:cNvSpPr/>
              <p:nvPr/>
            </p:nvSpPr>
            <p:spPr>
              <a:xfrm>
                <a:off x="1343" y="2978"/>
                <a:ext cx="104" cy="142"/>
              </a:xfrm>
              <a:prstGeom prst="rect">
                <a:avLst/>
              </a:prstGeom>
              <a:noFill/>
              <a:ln>
                <a:noFill/>
              </a:ln>
            </p:spPr>
            <p:txBody>
              <a:bodyPr spcFirstLastPara="1" wrap="square" lIns="0" tIns="0" rIns="0" bIns="0" anchor="t" anchorCtr="0">
                <a:noAutofit/>
              </a:bodyPr>
              <a:lstStyle/>
              <a:p>
                <a:r>
                  <a:rPr lang="en-US" sz="1300"/>
                  <a:t>0</a:t>
                </a:r>
                <a:endParaRPr sz="1800">
                  <a:solidFill>
                    <a:srgbClr val="003399"/>
                  </a:solidFill>
                  <a:latin typeface="Times New Roman"/>
                  <a:ea typeface="Times New Roman"/>
                  <a:cs typeface="Times New Roman"/>
                  <a:sym typeface="Times New Roman"/>
                </a:endParaRPr>
              </a:p>
            </p:txBody>
          </p:sp>
          <p:sp>
            <p:nvSpPr>
              <p:cNvPr id="1261" name="Google Shape;1261;p67"/>
              <p:cNvSpPr/>
              <p:nvPr/>
            </p:nvSpPr>
            <p:spPr>
              <a:xfrm>
                <a:off x="1343" y="3136"/>
                <a:ext cx="104" cy="142"/>
              </a:xfrm>
              <a:prstGeom prst="rect">
                <a:avLst/>
              </a:prstGeom>
              <a:noFill/>
              <a:ln>
                <a:noFill/>
              </a:ln>
            </p:spPr>
            <p:txBody>
              <a:bodyPr spcFirstLastPara="1" wrap="square" lIns="0" tIns="0" rIns="0" bIns="0" anchor="t" anchorCtr="0">
                <a:noAutofit/>
              </a:bodyPr>
              <a:lstStyle/>
              <a:p>
                <a:r>
                  <a:rPr lang="en-US" sz="1300"/>
                  <a:t>1</a:t>
                </a:r>
                <a:endParaRPr sz="1800">
                  <a:solidFill>
                    <a:srgbClr val="003399"/>
                  </a:solidFill>
                  <a:latin typeface="Times New Roman"/>
                  <a:ea typeface="Times New Roman"/>
                  <a:cs typeface="Times New Roman"/>
                  <a:sym typeface="Times New Roman"/>
                </a:endParaRPr>
              </a:p>
            </p:txBody>
          </p:sp>
          <p:sp>
            <p:nvSpPr>
              <p:cNvPr id="1262" name="Google Shape;1262;p67"/>
              <p:cNvSpPr/>
              <p:nvPr/>
            </p:nvSpPr>
            <p:spPr>
              <a:xfrm>
                <a:off x="1725" y="785"/>
                <a:ext cx="117" cy="142"/>
              </a:xfrm>
              <a:prstGeom prst="rect">
                <a:avLst/>
              </a:prstGeom>
              <a:noFill/>
              <a:ln>
                <a:noFill/>
              </a:ln>
            </p:spPr>
            <p:txBody>
              <a:bodyPr spcFirstLastPara="1" wrap="square" lIns="0" tIns="0" rIns="0" bIns="0" anchor="t" anchorCtr="0">
                <a:noAutofit/>
              </a:bodyPr>
              <a:lstStyle/>
              <a:p>
                <a:r>
                  <a:rPr lang="en-US" sz="1300"/>
                  <a:t>P</a:t>
                </a:r>
                <a:endParaRPr sz="1800">
                  <a:solidFill>
                    <a:srgbClr val="003399"/>
                  </a:solidFill>
                  <a:latin typeface="Times New Roman"/>
                  <a:ea typeface="Times New Roman"/>
                  <a:cs typeface="Times New Roman"/>
                  <a:sym typeface="Times New Roman"/>
                </a:endParaRPr>
              </a:p>
            </p:txBody>
          </p:sp>
          <p:sp>
            <p:nvSpPr>
              <p:cNvPr id="1263" name="Google Shape;1263;p67"/>
              <p:cNvSpPr/>
              <p:nvPr/>
            </p:nvSpPr>
            <p:spPr>
              <a:xfrm>
                <a:off x="1794" y="785"/>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64" name="Google Shape;1264;p67"/>
              <p:cNvSpPr/>
              <p:nvPr/>
            </p:nvSpPr>
            <p:spPr>
              <a:xfrm>
                <a:off x="1851" y="785"/>
                <a:ext cx="104" cy="142"/>
              </a:xfrm>
              <a:prstGeom prst="rect">
                <a:avLst/>
              </a:prstGeom>
              <a:noFill/>
              <a:ln>
                <a:noFill/>
              </a:ln>
            </p:spPr>
            <p:txBody>
              <a:bodyPr spcFirstLastPara="1" wrap="square" lIns="0" tIns="0" rIns="0" bIns="0" anchor="t" anchorCtr="0">
                <a:noAutofit/>
              </a:bodyPr>
              <a:lstStyle/>
              <a:p>
                <a:r>
                  <a:rPr lang="en-US" sz="1300"/>
                  <a:t>g</a:t>
                </a:r>
                <a:endParaRPr sz="1800">
                  <a:solidFill>
                    <a:srgbClr val="003399"/>
                  </a:solidFill>
                  <a:latin typeface="Times New Roman"/>
                  <a:ea typeface="Times New Roman"/>
                  <a:cs typeface="Times New Roman"/>
                  <a:sym typeface="Times New Roman"/>
                </a:endParaRPr>
              </a:p>
            </p:txBody>
          </p:sp>
          <p:sp>
            <p:nvSpPr>
              <p:cNvPr id="1265" name="Google Shape;1265;p67"/>
              <p:cNvSpPr/>
              <p:nvPr/>
            </p:nvSpPr>
            <p:spPr>
              <a:xfrm>
                <a:off x="1911" y="785"/>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266" name="Google Shape;1266;p67"/>
              <p:cNvSpPr/>
              <p:nvPr/>
            </p:nvSpPr>
            <p:spPr>
              <a:xfrm>
                <a:off x="1968" y="785"/>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267" name="Google Shape;1267;p67"/>
              <p:cNvSpPr/>
              <p:nvPr/>
            </p:nvSpPr>
            <p:spPr>
              <a:xfrm>
                <a:off x="1999" y="785"/>
                <a:ext cx="76" cy="142"/>
              </a:xfrm>
              <a:prstGeom prst="rect">
                <a:avLst/>
              </a:prstGeom>
              <a:noFill/>
              <a:ln>
                <a:noFill/>
              </a:ln>
            </p:spPr>
            <p:txBody>
              <a:bodyPr spcFirstLastPara="1" wrap="square" lIns="0" tIns="0" rIns="0" bIns="0" anchor="t" anchorCtr="0">
                <a:noAutofit/>
              </a:bodyPr>
              <a:lstStyle/>
              <a:p>
                <a:r>
                  <a:rPr lang="en-US" sz="1300"/>
                  <a:t>t</a:t>
                </a:r>
                <a:endParaRPr sz="1800">
                  <a:solidFill>
                    <a:srgbClr val="003399"/>
                  </a:solidFill>
                  <a:latin typeface="Times New Roman"/>
                  <a:ea typeface="Times New Roman"/>
                  <a:cs typeface="Times New Roman"/>
                  <a:sym typeface="Times New Roman"/>
                </a:endParaRPr>
              </a:p>
            </p:txBody>
          </p:sp>
          <p:sp>
            <p:nvSpPr>
              <p:cNvPr id="1268" name="Google Shape;1268;p67"/>
              <p:cNvSpPr/>
              <p:nvPr/>
            </p:nvSpPr>
            <p:spPr>
              <a:xfrm>
                <a:off x="2028" y="785"/>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69" name="Google Shape;1269;p67"/>
              <p:cNvSpPr/>
              <p:nvPr/>
            </p:nvSpPr>
            <p:spPr>
              <a:xfrm>
                <a:off x="2084" y="785"/>
                <a:ext cx="104" cy="142"/>
              </a:xfrm>
              <a:prstGeom prst="rect">
                <a:avLst/>
              </a:prstGeom>
              <a:noFill/>
              <a:ln>
                <a:noFill/>
              </a:ln>
            </p:spPr>
            <p:txBody>
              <a:bodyPr spcFirstLastPara="1" wrap="square" lIns="0" tIns="0" rIns="0" bIns="0" anchor="t" anchorCtr="0">
                <a:noAutofit/>
              </a:bodyPr>
              <a:lstStyle/>
              <a:p>
                <a:r>
                  <a:rPr lang="en-US" sz="1300"/>
                  <a:t>b</a:t>
                </a:r>
                <a:endParaRPr sz="1800">
                  <a:solidFill>
                    <a:srgbClr val="003399"/>
                  </a:solidFill>
                  <a:latin typeface="Times New Roman"/>
                  <a:ea typeface="Times New Roman"/>
                  <a:cs typeface="Times New Roman"/>
                  <a:sym typeface="Times New Roman"/>
                </a:endParaRPr>
              </a:p>
            </p:txBody>
          </p:sp>
          <p:sp>
            <p:nvSpPr>
              <p:cNvPr id="1270" name="Google Shape;1270;p67"/>
              <p:cNvSpPr/>
              <p:nvPr/>
            </p:nvSpPr>
            <p:spPr>
              <a:xfrm>
                <a:off x="2144" y="785"/>
                <a:ext cx="69" cy="142"/>
              </a:xfrm>
              <a:prstGeom prst="rect">
                <a:avLst/>
              </a:prstGeom>
              <a:noFill/>
              <a:ln>
                <a:noFill/>
              </a:ln>
            </p:spPr>
            <p:txBody>
              <a:bodyPr spcFirstLastPara="1" wrap="square" lIns="0" tIns="0" rIns="0" bIns="0" anchor="t" anchorCtr="0">
                <a:noAutofit/>
              </a:bodyPr>
              <a:lstStyle/>
              <a:p>
                <a:r>
                  <a:rPr lang="en-US" sz="1300"/>
                  <a:t>l</a:t>
                </a:r>
                <a:endParaRPr sz="1800">
                  <a:solidFill>
                    <a:srgbClr val="003399"/>
                  </a:solidFill>
                  <a:latin typeface="Times New Roman"/>
                  <a:ea typeface="Times New Roman"/>
                  <a:cs typeface="Times New Roman"/>
                  <a:sym typeface="Times New Roman"/>
                </a:endParaRPr>
              </a:p>
            </p:txBody>
          </p:sp>
          <p:sp>
            <p:nvSpPr>
              <p:cNvPr id="1271" name="Google Shape;1271;p67"/>
              <p:cNvSpPr/>
              <p:nvPr/>
            </p:nvSpPr>
            <p:spPr>
              <a:xfrm>
                <a:off x="2167" y="785"/>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272" name="Google Shape;1272;p67"/>
              <p:cNvSpPr/>
              <p:nvPr/>
            </p:nvSpPr>
            <p:spPr>
              <a:xfrm>
                <a:off x="1895" y="1438"/>
                <a:ext cx="54" cy="51"/>
              </a:xfrm>
              <a:custGeom>
                <a:avLst/>
                <a:gdLst/>
                <a:ahLst/>
                <a:cxnLst/>
                <a:rect l="l" t="t" r="r" b="b"/>
                <a:pathLst>
                  <a:path w="120000" h="120000" extrusionOk="0">
                    <a:moveTo>
                      <a:pt x="55555" y="120000"/>
                    </a:moveTo>
                    <a:lnTo>
                      <a:pt x="71111" y="120000"/>
                    </a:lnTo>
                    <a:lnTo>
                      <a:pt x="77777" y="120000"/>
                    </a:lnTo>
                    <a:lnTo>
                      <a:pt x="84444" y="110588"/>
                    </a:lnTo>
                    <a:lnTo>
                      <a:pt x="91111" y="110588"/>
                    </a:lnTo>
                    <a:lnTo>
                      <a:pt x="97777" y="103529"/>
                    </a:lnTo>
                    <a:lnTo>
                      <a:pt x="104444" y="96470"/>
                    </a:lnTo>
                    <a:lnTo>
                      <a:pt x="113333" y="89411"/>
                    </a:lnTo>
                    <a:lnTo>
                      <a:pt x="113333" y="82352"/>
                    </a:lnTo>
                    <a:lnTo>
                      <a:pt x="120000" y="68235"/>
                    </a:lnTo>
                    <a:lnTo>
                      <a:pt x="120000" y="58823"/>
                    </a:lnTo>
                    <a:lnTo>
                      <a:pt x="120000" y="51764"/>
                    </a:lnTo>
                    <a:lnTo>
                      <a:pt x="113333" y="37647"/>
                    </a:lnTo>
                    <a:lnTo>
                      <a:pt x="113333" y="30588"/>
                    </a:lnTo>
                    <a:lnTo>
                      <a:pt x="104444" y="23529"/>
                    </a:lnTo>
                    <a:lnTo>
                      <a:pt x="97777" y="14117"/>
                    </a:lnTo>
                    <a:lnTo>
                      <a:pt x="91111" y="7058"/>
                    </a:lnTo>
                    <a:lnTo>
                      <a:pt x="84444" y="7058"/>
                    </a:lnTo>
                    <a:lnTo>
                      <a:pt x="77777" y="0"/>
                    </a:lnTo>
                    <a:lnTo>
                      <a:pt x="71111" y="0"/>
                    </a:lnTo>
                    <a:lnTo>
                      <a:pt x="62222" y="0"/>
                    </a:lnTo>
                    <a:lnTo>
                      <a:pt x="48888" y="0"/>
                    </a:lnTo>
                    <a:lnTo>
                      <a:pt x="42222" y="0"/>
                    </a:lnTo>
                    <a:lnTo>
                      <a:pt x="35555" y="7058"/>
                    </a:lnTo>
                    <a:lnTo>
                      <a:pt x="28888" y="7058"/>
                    </a:lnTo>
                    <a:lnTo>
                      <a:pt x="22222" y="14117"/>
                    </a:lnTo>
                    <a:lnTo>
                      <a:pt x="13333" y="23529"/>
                    </a:lnTo>
                    <a:lnTo>
                      <a:pt x="6666" y="30588"/>
                    </a:lnTo>
                    <a:lnTo>
                      <a:pt x="6666" y="37647"/>
                    </a:lnTo>
                    <a:lnTo>
                      <a:pt x="0" y="51764"/>
                    </a:lnTo>
                    <a:lnTo>
                      <a:pt x="0" y="58823"/>
                    </a:lnTo>
                    <a:lnTo>
                      <a:pt x="0" y="68235"/>
                    </a:lnTo>
                    <a:lnTo>
                      <a:pt x="6666" y="82352"/>
                    </a:lnTo>
                    <a:lnTo>
                      <a:pt x="6666" y="89411"/>
                    </a:lnTo>
                    <a:lnTo>
                      <a:pt x="13333" y="96470"/>
                    </a:lnTo>
                    <a:lnTo>
                      <a:pt x="22222" y="103529"/>
                    </a:lnTo>
                    <a:lnTo>
                      <a:pt x="28888" y="110588"/>
                    </a:lnTo>
                    <a:lnTo>
                      <a:pt x="35555" y="110588"/>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3" name="Google Shape;1273;p67"/>
              <p:cNvSpPr/>
              <p:nvPr/>
            </p:nvSpPr>
            <p:spPr>
              <a:xfrm>
                <a:off x="1895" y="1596"/>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91200"/>
                    </a:lnTo>
                    <a:lnTo>
                      <a:pt x="113333" y="84000"/>
                    </a:lnTo>
                    <a:lnTo>
                      <a:pt x="120000" y="67200"/>
                    </a:lnTo>
                    <a:lnTo>
                      <a:pt x="120000" y="60000"/>
                    </a:lnTo>
                    <a:lnTo>
                      <a:pt x="120000" y="52800"/>
                    </a:lnTo>
                    <a:lnTo>
                      <a:pt x="113333" y="38400"/>
                    </a:lnTo>
                    <a:lnTo>
                      <a:pt x="113333" y="312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31200"/>
                    </a:lnTo>
                    <a:lnTo>
                      <a:pt x="6666" y="38400"/>
                    </a:lnTo>
                    <a:lnTo>
                      <a:pt x="0" y="52800"/>
                    </a:lnTo>
                    <a:lnTo>
                      <a:pt x="0" y="60000"/>
                    </a:lnTo>
                    <a:lnTo>
                      <a:pt x="0" y="67200"/>
                    </a:lnTo>
                    <a:lnTo>
                      <a:pt x="6666" y="84000"/>
                    </a:lnTo>
                    <a:lnTo>
                      <a:pt x="6666" y="912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4" name="Google Shape;1274;p67"/>
              <p:cNvSpPr/>
              <p:nvPr/>
            </p:nvSpPr>
            <p:spPr>
              <a:xfrm>
                <a:off x="1895" y="1754"/>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91200"/>
                    </a:lnTo>
                    <a:lnTo>
                      <a:pt x="113333" y="81600"/>
                    </a:lnTo>
                    <a:lnTo>
                      <a:pt x="120000" y="67200"/>
                    </a:lnTo>
                    <a:lnTo>
                      <a:pt x="120000" y="60000"/>
                    </a:lnTo>
                    <a:lnTo>
                      <a:pt x="120000" y="52800"/>
                    </a:lnTo>
                    <a:lnTo>
                      <a:pt x="113333" y="36000"/>
                    </a:lnTo>
                    <a:lnTo>
                      <a:pt x="113333" y="288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28800"/>
                    </a:lnTo>
                    <a:lnTo>
                      <a:pt x="6666" y="36000"/>
                    </a:lnTo>
                    <a:lnTo>
                      <a:pt x="0" y="52800"/>
                    </a:lnTo>
                    <a:lnTo>
                      <a:pt x="0" y="60000"/>
                    </a:lnTo>
                    <a:lnTo>
                      <a:pt x="0" y="67200"/>
                    </a:lnTo>
                    <a:lnTo>
                      <a:pt x="6666" y="81600"/>
                    </a:lnTo>
                    <a:lnTo>
                      <a:pt x="6666" y="912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5" name="Google Shape;1275;p67"/>
              <p:cNvSpPr/>
              <p:nvPr/>
            </p:nvSpPr>
            <p:spPr>
              <a:xfrm>
                <a:off x="1895" y="1911"/>
                <a:ext cx="54" cy="51"/>
              </a:xfrm>
              <a:custGeom>
                <a:avLst/>
                <a:gdLst/>
                <a:ahLst/>
                <a:cxnLst/>
                <a:rect l="l" t="t" r="r" b="b"/>
                <a:pathLst>
                  <a:path w="120000" h="120000" extrusionOk="0">
                    <a:moveTo>
                      <a:pt x="55555" y="120000"/>
                    </a:moveTo>
                    <a:lnTo>
                      <a:pt x="71111" y="120000"/>
                    </a:lnTo>
                    <a:lnTo>
                      <a:pt x="77777" y="120000"/>
                    </a:lnTo>
                    <a:lnTo>
                      <a:pt x="84444" y="112941"/>
                    </a:lnTo>
                    <a:lnTo>
                      <a:pt x="91111" y="112941"/>
                    </a:lnTo>
                    <a:lnTo>
                      <a:pt x="97777" y="105882"/>
                    </a:lnTo>
                    <a:lnTo>
                      <a:pt x="104444" y="96470"/>
                    </a:lnTo>
                    <a:lnTo>
                      <a:pt x="113333" y="89411"/>
                    </a:lnTo>
                    <a:lnTo>
                      <a:pt x="113333" y="82352"/>
                    </a:lnTo>
                    <a:lnTo>
                      <a:pt x="120000" y="68235"/>
                    </a:lnTo>
                    <a:lnTo>
                      <a:pt x="120000" y="61176"/>
                    </a:lnTo>
                    <a:lnTo>
                      <a:pt x="120000" y="54117"/>
                    </a:lnTo>
                    <a:lnTo>
                      <a:pt x="113333" y="37647"/>
                    </a:lnTo>
                    <a:lnTo>
                      <a:pt x="113333" y="30588"/>
                    </a:lnTo>
                    <a:lnTo>
                      <a:pt x="104444" y="23529"/>
                    </a:lnTo>
                    <a:lnTo>
                      <a:pt x="97777" y="16470"/>
                    </a:lnTo>
                    <a:lnTo>
                      <a:pt x="91111" y="9411"/>
                    </a:lnTo>
                    <a:lnTo>
                      <a:pt x="84444" y="9411"/>
                    </a:lnTo>
                    <a:lnTo>
                      <a:pt x="77777" y="0"/>
                    </a:lnTo>
                    <a:lnTo>
                      <a:pt x="71111" y="0"/>
                    </a:lnTo>
                    <a:lnTo>
                      <a:pt x="62222" y="0"/>
                    </a:lnTo>
                    <a:lnTo>
                      <a:pt x="48888" y="0"/>
                    </a:lnTo>
                    <a:lnTo>
                      <a:pt x="42222" y="0"/>
                    </a:lnTo>
                    <a:lnTo>
                      <a:pt x="35555" y="9411"/>
                    </a:lnTo>
                    <a:lnTo>
                      <a:pt x="28888" y="9411"/>
                    </a:lnTo>
                    <a:lnTo>
                      <a:pt x="22222" y="16470"/>
                    </a:lnTo>
                    <a:lnTo>
                      <a:pt x="13333" y="23529"/>
                    </a:lnTo>
                    <a:lnTo>
                      <a:pt x="6666" y="30588"/>
                    </a:lnTo>
                    <a:lnTo>
                      <a:pt x="6666" y="37647"/>
                    </a:lnTo>
                    <a:lnTo>
                      <a:pt x="0" y="54117"/>
                    </a:lnTo>
                    <a:lnTo>
                      <a:pt x="0" y="61176"/>
                    </a:lnTo>
                    <a:lnTo>
                      <a:pt x="0" y="68235"/>
                    </a:lnTo>
                    <a:lnTo>
                      <a:pt x="6666" y="82352"/>
                    </a:lnTo>
                    <a:lnTo>
                      <a:pt x="6666" y="89411"/>
                    </a:lnTo>
                    <a:lnTo>
                      <a:pt x="13333" y="96470"/>
                    </a:lnTo>
                    <a:lnTo>
                      <a:pt x="22222" y="105882"/>
                    </a:lnTo>
                    <a:lnTo>
                      <a:pt x="28888" y="112941"/>
                    </a:lnTo>
                    <a:lnTo>
                      <a:pt x="35555" y="112941"/>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6" name="Google Shape;1276;p67"/>
              <p:cNvSpPr/>
              <p:nvPr/>
            </p:nvSpPr>
            <p:spPr>
              <a:xfrm>
                <a:off x="1895" y="2069"/>
                <a:ext cx="54" cy="51"/>
              </a:xfrm>
              <a:custGeom>
                <a:avLst/>
                <a:gdLst/>
                <a:ahLst/>
                <a:cxnLst/>
                <a:rect l="l" t="t" r="r" b="b"/>
                <a:pathLst>
                  <a:path w="120000" h="120000" extrusionOk="0">
                    <a:moveTo>
                      <a:pt x="55555" y="120000"/>
                    </a:moveTo>
                    <a:lnTo>
                      <a:pt x="71111" y="120000"/>
                    </a:lnTo>
                    <a:lnTo>
                      <a:pt x="77777" y="120000"/>
                    </a:lnTo>
                    <a:lnTo>
                      <a:pt x="84444" y="112941"/>
                    </a:lnTo>
                    <a:lnTo>
                      <a:pt x="91111" y="112941"/>
                    </a:lnTo>
                    <a:lnTo>
                      <a:pt x="97777" y="103529"/>
                    </a:lnTo>
                    <a:lnTo>
                      <a:pt x="104444" y="96470"/>
                    </a:lnTo>
                    <a:lnTo>
                      <a:pt x="113333" y="89411"/>
                    </a:lnTo>
                    <a:lnTo>
                      <a:pt x="113333" y="82352"/>
                    </a:lnTo>
                    <a:lnTo>
                      <a:pt x="120000" y="68235"/>
                    </a:lnTo>
                    <a:lnTo>
                      <a:pt x="120000" y="58823"/>
                    </a:lnTo>
                    <a:lnTo>
                      <a:pt x="120000" y="51764"/>
                    </a:lnTo>
                    <a:lnTo>
                      <a:pt x="113333" y="37647"/>
                    </a:lnTo>
                    <a:lnTo>
                      <a:pt x="113333" y="30588"/>
                    </a:lnTo>
                    <a:lnTo>
                      <a:pt x="104444" y="23529"/>
                    </a:lnTo>
                    <a:lnTo>
                      <a:pt x="97777" y="16470"/>
                    </a:lnTo>
                    <a:lnTo>
                      <a:pt x="91111" y="7058"/>
                    </a:lnTo>
                    <a:lnTo>
                      <a:pt x="84444" y="7058"/>
                    </a:lnTo>
                    <a:lnTo>
                      <a:pt x="77777" y="0"/>
                    </a:lnTo>
                    <a:lnTo>
                      <a:pt x="71111" y="0"/>
                    </a:lnTo>
                    <a:lnTo>
                      <a:pt x="62222" y="0"/>
                    </a:lnTo>
                    <a:lnTo>
                      <a:pt x="48888" y="0"/>
                    </a:lnTo>
                    <a:lnTo>
                      <a:pt x="42222" y="0"/>
                    </a:lnTo>
                    <a:lnTo>
                      <a:pt x="35555" y="7058"/>
                    </a:lnTo>
                    <a:lnTo>
                      <a:pt x="28888" y="7058"/>
                    </a:lnTo>
                    <a:lnTo>
                      <a:pt x="22222" y="16470"/>
                    </a:lnTo>
                    <a:lnTo>
                      <a:pt x="13333" y="23529"/>
                    </a:lnTo>
                    <a:lnTo>
                      <a:pt x="6666" y="30588"/>
                    </a:lnTo>
                    <a:lnTo>
                      <a:pt x="6666" y="37647"/>
                    </a:lnTo>
                    <a:lnTo>
                      <a:pt x="0" y="51764"/>
                    </a:lnTo>
                    <a:lnTo>
                      <a:pt x="0" y="58823"/>
                    </a:lnTo>
                    <a:lnTo>
                      <a:pt x="0" y="68235"/>
                    </a:lnTo>
                    <a:lnTo>
                      <a:pt x="6666" y="82352"/>
                    </a:lnTo>
                    <a:lnTo>
                      <a:pt x="6666" y="89411"/>
                    </a:lnTo>
                    <a:lnTo>
                      <a:pt x="13333" y="96470"/>
                    </a:lnTo>
                    <a:lnTo>
                      <a:pt x="22222" y="103529"/>
                    </a:lnTo>
                    <a:lnTo>
                      <a:pt x="28888" y="112941"/>
                    </a:lnTo>
                    <a:lnTo>
                      <a:pt x="35555" y="112941"/>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7" name="Google Shape;1277;p67"/>
              <p:cNvSpPr/>
              <p:nvPr/>
            </p:nvSpPr>
            <p:spPr>
              <a:xfrm>
                <a:off x="1895" y="2227"/>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91200"/>
                    </a:lnTo>
                    <a:lnTo>
                      <a:pt x="113333" y="84000"/>
                    </a:lnTo>
                    <a:lnTo>
                      <a:pt x="120000" y="67200"/>
                    </a:lnTo>
                    <a:lnTo>
                      <a:pt x="120000" y="60000"/>
                    </a:lnTo>
                    <a:lnTo>
                      <a:pt x="120000" y="52800"/>
                    </a:lnTo>
                    <a:lnTo>
                      <a:pt x="113333" y="38400"/>
                    </a:lnTo>
                    <a:lnTo>
                      <a:pt x="113333" y="312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31200"/>
                    </a:lnTo>
                    <a:lnTo>
                      <a:pt x="6666" y="38400"/>
                    </a:lnTo>
                    <a:lnTo>
                      <a:pt x="0" y="52800"/>
                    </a:lnTo>
                    <a:lnTo>
                      <a:pt x="0" y="60000"/>
                    </a:lnTo>
                    <a:lnTo>
                      <a:pt x="0" y="67200"/>
                    </a:lnTo>
                    <a:lnTo>
                      <a:pt x="6666" y="84000"/>
                    </a:lnTo>
                    <a:lnTo>
                      <a:pt x="6666" y="912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8" name="Google Shape;1278;p67"/>
              <p:cNvSpPr/>
              <p:nvPr/>
            </p:nvSpPr>
            <p:spPr>
              <a:xfrm>
                <a:off x="1895" y="2385"/>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91200"/>
                    </a:lnTo>
                    <a:lnTo>
                      <a:pt x="113333" y="81600"/>
                    </a:lnTo>
                    <a:lnTo>
                      <a:pt x="120000" y="67200"/>
                    </a:lnTo>
                    <a:lnTo>
                      <a:pt x="120000" y="60000"/>
                    </a:lnTo>
                    <a:lnTo>
                      <a:pt x="120000" y="52800"/>
                    </a:lnTo>
                    <a:lnTo>
                      <a:pt x="113333" y="38400"/>
                    </a:lnTo>
                    <a:lnTo>
                      <a:pt x="113333" y="288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28800"/>
                    </a:lnTo>
                    <a:lnTo>
                      <a:pt x="6666" y="38400"/>
                    </a:lnTo>
                    <a:lnTo>
                      <a:pt x="0" y="52800"/>
                    </a:lnTo>
                    <a:lnTo>
                      <a:pt x="0" y="60000"/>
                    </a:lnTo>
                    <a:lnTo>
                      <a:pt x="0" y="67200"/>
                    </a:lnTo>
                    <a:lnTo>
                      <a:pt x="6666" y="81600"/>
                    </a:lnTo>
                    <a:lnTo>
                      <a:pt x="6666" y="912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79" name="Google Shape;1279;p67"/>
              <p:cNvSpPr/>
              <p:nvPr/>
            </p:nvSpPr>
            <p:spPr>
              <a:xfrm>
                <a:off x="1895" y="2543"/>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88800"/>
                    </a:lnTo>
                    <a:lnTo>
                      <a:pt x="113333" y="81600"/>
                    </a:lnTo>
                    <a:lnTo>
                      <a:pt x="120000" y="67200"/>
                    </a:lnTo>
                    <a:lnTo>
                      <a:pt x="120000" y="60000"/>
                    </a:lnTo>
                    <a:lnTo>
                      <a:pt x="120000" y="52800"/>
                    </a:lnTo>
                    <a:lnTo>
                      <a:pt x="113333" y="36000"/>
                    </a:lnTo>
                    <a:lnTo>
                      <a:pt x="113333" y="288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28800"/>
                    </a:lnTo>
                    <a:lnTo>
                      <a:pt x="6666" y="36000"/>
                    </a:lnTo>
                    <a:lnTo>
                      <a:pt x="0" y="52800"/>
                    </a:lnTo>
                    <a:lnTo>
                      <a:pt x="0" y="60000"/>
                    </a:lnTo>
                    <a:lnTo>
                      <a:pt x="0" y="67200"/>
                    </a:lnTo>
                    <a:lnTo>
                      <a:pt x="6666" y="81600"/>
                    </a:lnTo>
                    <a:lnTo>
                      <a:pt x="6666" y="888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80" name="Google Shape;1280;p67"/>
              <p:cNvSpPr/>
              <p:nvPr/>
            </p:nvSpPr>
            <p:spPr>
              <a:xfrm>
                <a:off x="1895" y="2700"/>
                <a:ext cx="54" cy="51"/>
              </a:xfrm>
              <a:custGeom>
                <a:avLst/>
                <a:gdLst/>
                <a:ahLst/>
                <a:cxnLst/>
                <a:rect l="l" t="t" r="r" b="b"/>
                <a:pathLst>
                  <a:path w="120000" h="120000" extrusionOk="0">
                    <a:moveTo>
                      <a:pt x="55555" y="120000"/>
                    </a:moveTo>
                    <a:lnTo>
                      <a:pt x="71111" y="120000"/>
                    </a:lnTo>
                    <a:lnTo>
                      <a:pt x="77777" y="120000"/>
                    </a:lnTo>
                    <a:lnTo>
                      <a:pt x="84444" y="112941"/>
                    </a:lnTo>
                    <a:lnTo>
                      <a:pt x="91111" y="112941"/>
                    </a:lnTo>
                    <a:lnTo>
                      <a:pt x="97777" y="103529"/>
                    </a:lnTo>
                    <a:lnTo>
                      <a:pt x="104444" y="96470"/>
                    </a:lnTo>
                    <a:lnTo>
                      <a:pt x="113333" y="89411"/>
                    </a:lnTo>
                    <a:lnTo>
                      <a:pt x="113333" y="82352"/>
                    </a:lnTo>
                    <a:lnTo>
                      <a:pt x="120000" y="68235"/>
                    </a:lnTo>
                    <a:lnTo>
                      <a:pt x="120000" y="61176"/>
                    </a:lnTo>
                    <a:lnTo>
                      <a:pt x="120000" y="51764"/>
                    </a:lnTo>
                    <a:lnTo>
                      <a:pt x="113333" y="37647"/>
                    </a:lnTo>
                    <a:lnTo>
                      <a:pt x="113333" y="30588"/>
                    </a:lnTo>
                    <a:lnTo>
                      <a:pt x="104444" y="23529"/>
                    </a:lnTo>
                    <a:lnTo>
                      <a:pt x="97777" y="16470"/>
                    </a:lnTo>
                    <a:lnTo>
                      <a:pt x="91111" y="7058"/>
                    </a:lnTo>
                    <a:lnTo>
                      <a:pt x="84444" y="7058"/>
                    </a:lnTo>
                    <a:lnTo>
                      <a:pt x="77777" y="0"/>
                    </a:lnTo>
                    <a:lnTo>
                      <a:pt x="71111" y="0"/>
                    </a:lnTo>
                    <a:lnTo>
                      <a:pt x="62222" y="0"/>
                    </a:lnTo>
                    <a:lnTo>
                      <a:pt x="48888" y="0"/>
                    </a:lnTo>
                    <a:lnTo>
                      <a:pt x="42222" y="0"/>
                    </a:lnTo>
                    <a:lnTo>
                      <a:pt x="35555" y="7058"/>
                    </a:lnTo>
                    <a:lnTo>
                      <a:pt x="28888" y="7058"/>
                    </a:lnTo>
                    <a:lnTo>
                      <a:pt x="22222" y="16470"/>
                    </a:lnTo>
                    <a:lnTo>
                      <a:pt x="13333" y="23529"/>
                    </a:lnTo>
                    <a:lnTo>
                      <a:pt x="6666" y="30588"/>
                    </a:lnTo>
                    <a:lnTo>
                      <a:pt x="6666" y="37647"/>
                    </a:lnTo>
                    <a:lnTo>
                      <a:pt x="0" y="51764"/>
                    </a:lnTo>
                    <a:lnTo>
                      <a:pt x="0" y="61176"/>
                    </a:lnTo>
                    <a:lnTo>
                      <a:pt x="0" y="68235"/>
                    </a:lnTo>
                    <a:lnTo>
                      <a:pt x="6666" y="82352"/>
                    </a:lnTo>
                    <a:lnTo>
                      <a:pt x="6666" y="89411"/>
                    </a:lnTo>
                    <a:lnTo>
                      <a:pt x="13333" y="96470"/>
                    </a:lnTo>
                    <a:lnTo>
                      <a:pt x="22222" y="103529"/>
                    </a:lnTo>
                    <a:lnTo>
                      <a:pt x="28888" y="112941"/>
                    </a:lnTo>
                    <a:lnTo>
                      <a:pt x="35555" y="112941"/>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81" name="Google Shape;1281;p67"/>
              <p:cNvSpPr/>
              <p:nvPr/>
            </p:nvSpPr>
            <p:spPr>
              <a:xfrm>
                <a:off x="1895" y="2858"/>
                <a:ext cx="54" cy="51"/>
              </a:xfrm>
              <a:custGeom>
                <a:avLst/>
                <a:gdLst/>
                <a:ahLst/>
                <a:cxnLst/>
                <a:rect l="l" t="t" r="r" b="b"/>
                <a:pathLst>
                  <a:path w="120000" h="120000" extrusionOk="0">
                    <a:moveTo>
                      <a:pt x="55555" y="120000"/>
                    </a:moveTo>
                    <a:lnTo>
                      <a:pt x="71111" y="120000"/>
                    </a:lnTo>
                    <a:lnTo>
                      <a:pt x="77777" y="120000"/>
                    </a:lnTo>
                    <a:lnTo>
                      <a:pt x="84444" y="110588"/>
                    </a:lnTo>
                    <a:lnTo>
                      <a:pt x="91111" y="110588"/>
                    </a:lnTo>
                    <a:lnTo>
                      <a:pt x="97777" y="103529"/>
                    </a:lnTo>
                    <a:lnTo>
                      <a:pt x="104444" y="96470"/>
                    </a:lnTo>
                    <a:lnTo>
                      <a:pt x="113333" y="89411"/>
                    </a:lnTo>
                    <a:lnTo>
                      <a:pt x="113333" y="82352"/>
                    </a:lnTo>
                    <a:lnTo>
                      <a:pt x="120000" y="65882"/>
                    </a:lnTo>
                    <a:lnTo>
                      <a:pt x="120000" y="58823"/>
                    </a:lnTo>
                    <a:lnTo>
                      <a:pt x="120000" y="51764"/>
                    </a:lnTo>
                    <a:lnTo>
                      <a:pt x="113333" y="37647"/>
                    </a:lnTo>
                    <a:lnTo>
                      <a:pt x="113333" y="30588"/>
                    </a:lnTo>
                    <a:lnTo>
                      <a:pt x="104444" y="23529"/>
                    </a:lnTo>
                    <a:lnTo>
                      <a:pt x="97777" y="14117"/>
                    </a:lnTo>
                    <a:lnTo>
                      <a:pt x="91111" y="7058"/>
                    </a:lnTo>
                    <a:lnTo>
                      <a:pt x="84444" y="7058"/>
                    </a:lnTo>
                    <a:lnTo>
                      <a:pt x="77777" y="0"/>
                    </a:lnTo>
                    <a:lnTo>
                      <a:pt x="71111" y="0"/>
                    </a:lnTo>
                    <a:lnTo>
                      <a:pt x="62222" y="0"/>
                    </a:lnTo>
                    <a:lnTo>
                      <a:pt x="48888" y="0"/>
                    </a:lnTo>
                    <a:lnTo>
                      <a:pt x="42222" y="0"/>
                    </a:lnTo>
                    <a:lnTo>
                      <a:pt x="35555" y="7058"/>
                    </a:lnTo>
                    <a:lnTo>
                      <a:pt x="28888" y="7058"/>
                    </a:lnTo>
                    <a:lnTo>
                      <a:pt x="22222" y="14117"/>
                    </a:lnTo>
                    <a:lnTo>
                      <a:pt x="13333" y="23529"/>
                    </a:lnTo>
                    <a:lnTo>
                      <a:pt x="6666" y="30588"/>
                    </a:lnTo>
                    <a:lnTo>
                      <a:pt x="6666" y="37647"/>
                    </a:lnTo>
                    <a:lnTo>
                      <a:pt x="0" y="51764"/>
                    </a:lnTo>
                    <a:lnTo>
                      <a:pt x="0" y="58823"/>
                    </a:lnTo>
                    <a:lnTo>
                      <a:pt x="0" y="65882"/>
                    </a:lnTo>
                    <a:lnTo>
                      <a:pt x="6666" y="82352"/>
                    </a:lnTo>
                    <a:lnTo>
                      <a:pt x="6666" y="89411"/>
                    </a:lnTo>
                    <a:lnTo>
                      <a:pt x="13333" y="96470"/>
                    </a:lnTo>
                    <a:lnTo>
                      <a:pt x="22222" y="103529"/>
                    </a:lnTo>
                    <a:lnTo>
                      <a:pt x="28888" y="110588"/>
                    </a:lnTo>
                    <a:lnTo>
                      <a:pt x="35555" y="110588"/>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82" name="Google Shape;1282;p67"/>
              <p:cNvSpPr/>
              <p:nvPr/>
            </p:nvSpPr>
            <p:spPr>
              <a:xfrm>
                <a:off x="1895" y="3016"/>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91200"/>
                    </a:lnTo>
                    <a:lnTo>
                      <a:pt x="113333" y="84000"/>
                    </a:lnTo>
                    <a:lnTo>
                      <a:pt x="120000" y="67200"/>
                    </a:lnTo>
                    <a:lnTo>
                      <a:pt x="120000" y="60000"/>
                    </a:lnTo>
                    <a:lnTo>
                      <a:pt x="120000" y="52800"/>
                    </a:lnTo>
                    <a:lnTo>
                      <a:pt x="113333" y="38400"/>
                    </a:lnTo>
                    <a:lnTo>
                      <a:pt x="113333" y="288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28800"/>
                    </a:lnTo>
                    <a:lnTo>
                      <a:pt x="6666" y="38400"/>
                    </a:lnTo>
                    <a:lnTo>
                      <a:pt x="0" y="52800"/>
                    </a:lnTo>
                    <a:lnTo>
                      <a:pt x="0" y="60000"/>
                    </a:lnTo>
                    <a:lnTo>
                      <a:pt x="0" y="67200"/>
                    </a:lnTo>
                    <a:lnTo>
                      <a:pt x="6666" y="84000"/>
                    </a:lnTo>
                    <a:lnTo>
                      <a:pt x="6666" y="912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83" name="Google Shape;1283;p67"/>
              <p:cNvSpPr/>
              <p:nvPr/>
            </p:nvSpPr>
            <p:spPr>
              <a:xfrm>
                <a:off x="1895" y="3174"/>
                <a:ext cx="54" cy="50"/>
              </a:xfrm>
              <a:custGeom>
                <a:avLst/>
                <a:gdLst/>
                <a:ahLst/>
                <a:cxnLst/>
                <a:rect l="l" t="t" r="r" b="b"/>
                <a:pathLst>
                  <a:path w="120000" h="120000" extrusionOk="0">
                    <a:moveTo>
                      <a:pt x="55555" y="120000"/>
                    </a:moveTo>
                    <a:lnTo>
                      <a:pt x="71111" y="120000"/>
                    </a:lnTo>
                    <a:lnTo>
                      <a:pt x="77777" y="120000"/>
                    </a:lnTo>
                    <a:lnTo>
                      <a:pt x="84444" y="112800"/>
                    </a:lnTo>
                    <a:lnTo>
                      <a:pt x="91111" y="112800"/>
                    </a:lnTo>
                    <a:lnTo>
                      <a:pt x="97777" y="105600"/>
                    </a:lnTo>
                    <a:lnTo>
                      <a:pt x="104444" y="98400"/>
                    </a:lnTo>
                    <a:lnTo>
                      <a:pt x="113333" y="88800"/>
                    </a:lnTo>
                    <a:lnTo>
                      <a:pt x="113333" y="81600"/>
                    </a:lnTo>
                    <a:lnTo>
                      <a:pt x="120000" y="67200"/>
                    </a:lnTo>
                    <a:lnTo>
                      <a:pt x="120000" y="60000"/>
                    </a:lnTo>
                    <a:lnTo>
                      <a:pt x="120000" y="52800"/>
                    </a:lnTo>
                    <a:lnTo>
                      <a:pt x="113333" y="36000"/>
                    </a:lnTo>
                    <a:lnTo>
                      <a:pt x="113333" y="28800"/>
                    </a:lnTo>
                    <a:lnTo>
                      <a:pt x="104444" y="21600"/>
                    </a:lnTo>
                    <a:lnTo>
                      <a:pt x="97777" y="14400"/>
                    </a:lnTo>
                    <a:lnTo>
                      <a:pt x="91111" y="7200"/>
                    </a:lnTo>
                    <a:lnTo>
                      <a:pt x="84444" y="7200"/>
                    </a:lnTo>
                    <a:lnTo>
                      <a:pt x="77777" y="0"/>
                    </a:lnTo>
                    <a:lnTo>
                      <a:pt x="71111" y="0"/>
                    </a:lnTo>
                    <a:lnTo>
                      <a:pt x="62222" y="0"/>
                    </a:lnTo>
                    <a:lnTo>
                      <a:pt x="48888" y="0"/>
                    </a:lnTo>
                    <a:lnTo>
                      <a:pt x="42222" y="0"/>
                    </a:lnTo>
                    <a:lnTo>
                      <a:pt x="35555" y="7200"/>
                    </a:lnTo>
                    <a:lnTo>
                      <a:pt x="28888" y="7200"/>
                    </a:lnTo>
                    <a:lnTo>
                      <a:pt x="22222" y="14400"/>
                    </a:lnTo>
                    <a:lnTo>
                      <a:pt x="13333" y="21600"/>
                    </a:lnTo>
                    <a:lnTo>
                      <a:pt x="6666" y="28800"/>
                    </a:lnTo>
                    <a:lnTo>
                      <a:pt x="6666" y="36000"/>
                    </a:lnTo>
                    <a:lnTo>
                      <a:pt x="0" y="52800"/>
                    </a:lnTo>
                    <a:lnTo>
                      <a:pt x="0" y="60000"/>
                    </a:lnTo>
                    <a:lnTo>
                      <a:pt x="0" y="67200"/>
                    </a:lnTo>
                    <a:lnTo>
                      <a:pt x="6666" y="81600"/>
                    </a:lnTo>
                    <a:lnTo>
                      <a:pt x="6666" y="88800"/>
                    </a:lnTo>
                    <a:lnTo>
                      <a:pt x="13333" y="98400"/>
                    </a:lnTo>
                    <a:lnTo>
                      <a:pt x="22222" y="105600"/>
                    </a:lnTo>
                    <a:lnTo>
                      <a:pt x="28888" y="112800"/>
                    </a:lnTo>
                    <a:lnTo>
                      <a:pt x="35555" y="112800"/>
                    </a:lnTo>
                    <a:lnTo>
                      <a:pt x="42222" y="120000"/>
                    </a:lnTo>
                    <a:lnTo>
                      <a:pt x="48888" y="120000"/>
                    </a:lnTo>
                    <a:lnTo>
                      <a:pt x="62222" y="120000"/>
                    </a:lnTo>
                    <a:lnTo>
                      <a:pt x="55555" y="12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84" name="Google Shape;1284;p67"/>
              <p:cNvSpPr/>
              <p:nvPr/>
            </p:nvSpPr>
            <p:spPr>
              <a:xfrm>
                <a:off x="537" y="832"/>
                <a:ext cx="632" cy="158"/>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285" name="Google Shape;1285;p67"/>
              <p:cNvSpPr/>
              <p:nvPr/>
            </p:nvSpPr>
            <p:spPr>
              <a:xfrm>
                <a:off x="579" y="529"/>
                <a:ext cx="117" cy="142"/>
              </a:xfrm>
              <a:prstGeom prst="rect">
                <a:avLst/>
              </a:prstGeom>
              <a:noFill/>
              <a:ln>
                <a:noFill/>
              </a:ln>
            </p:spPr>
            <p:txBody>
              <a:bodyPr spcFirstLastPara="1" wrap="square" lIns="0" tIns="0" rIns="0" bIns="0" anchor="t" anchorCtr="0">
                <a:noAutofit/>
              </a:bodyPr>
              <a:lstStyle/>
              <a:p>
                <a:r>
                  <a:rPr lang="en-US" sz="1300"/>
                  <a:t>V</a:t>
                </a:r>
                <a:endParaRPr sz="1800">
                  <a:solidFill>
                    <a:srgbClr val="003399"/>
                  </a:solidFill>
                  <a:latin typeface="Times New Roman"/>
                  <a:ea typeface="Times New Roman"/>
                  <a:cs typeface="Times New Roman"/>
                  <a:sym typeface="Times New Roman"/>
                </a:endParaRPr>
              </a:p>
            </p:txBody>
          </p:sp>
          <p:sp>
            <p:nvSpPr>
              <p:cNvPr id="1286" name="Google Shape;1286;p67"/>
              <p:cNvSpPr/>
              <p:nvPr/>
            </p:nvSpPr>
            <p:spPr>
              <a:xfrm>
                <a:off x="648" y="529"/>
                <a:ext cx="69" cy="142"/>
              </a:xfrm>
              <a:prstGeom prst="rect">
                <a:avLst/>
              </a:prstGeom>
              <a:noFill/>
              <a:ln>
                <a:noFill/>
              </a:ln>
            </p:spPr>
            <p:txBody>
              <a:bodyPr spcFirstLastPara="1" wrap="square" lIns="0" tIns="0" rIns="0" bIns="0" anchor="t" anchorCtr="0">
                <a:noAutofit/>
              </a:bodyPr>
              <a:lstStyle/>
              <a:p>
                <a:r>
                  <a:rPr lang="en-US" sz="1300"/>
                  <a:t>i</a:t>
                </a:r>
                <a:endParaRPr sz="1800">
                  <a:solidFill>
                    <a:srgbClr val="003399"/>
                  </a:solidFill>
                  <a:latin typeface="Times New Roman"/>
                  <a:ea typeface="Times New Roman"/>
                  <a:cs typeface="Times New Roman"/>
                  <a:sym typeface="Times New Roman"/>
                </a:endParaRPr>
              </a:p>
            </p:txBody>
          </p:sp>
          <p:sp>
            <p:nvSpPr>
              <p:cNvPr id="1287" name="Google Shape;1287;p67"/>
              <p:cNvSpPr/>
              <p:nvPr/>
            </p:nvSpPr>
            <p:spPr>
              <a:xfrm>
                <a:off x="673" y="529"/>
                <a:ext cx="82" cy="142"/>
              </a:xfrm>
              <a:prstGeom prst="rect">
                <a:avLst/>
              </a:prstGeom>
              <a:noFill/>
              <a:ln>
                <a:noFill/>
              </a:ln>
            </p:spPr>
            <p:txBody>
              <a:bodyPr spcFirstLastPara="1" wrap="square" lIns="0" tIns="0" rIns="0" bIns="0" anchor="t" anchorCtr="0">
                <a:noAutofit/>
              </a:bodyPr>
              <a:lstStyle/>
              <a:p>
                <a:r>
                  <a:rPr lang="en-US" sz="1300"/>
                  <a:t>r</a:t>
                </a:r>
                <a:endParaRPr sz="1800">
                  <a:solidFill>
                    <a:srgbClr val="003399"/>
                  </a:solidFill>
                  <a:latin typeface="Times New Roman"/>
                  <a:ea typeface="Times New Roman"/>
                  <a:cs typeface="Times New Roman"/>
                  <a:sym typeface="Times New Roman"/>
                </a:endParaRPr>
              </a:p>
            </p:txBody>
          </p:sp>
          <p:sp>
            <p:nvSpPr>
              <p:cNvPr id="1288" name="Google Shape;1288;p67"/>
              <p:cNvSpPr/>
              <p:nvPr/>
            </p:nvSpPr>
            <p:spPr>
              <a:xfrm>
                <a:off x="708" y="529"/>
                <a:ext cx="76" cy="142"/>
              </a:xfrm>
              <a:prstGeom prst="rect">
                <a:avLst/>
              </a:prstGeom>
              <a:noFill/>
              <a:ln>
                <a:noFill/>
              </a:ln>
            </p:spPr>
            <p:txBody>
              <a:bodyPr spcFirstLastPara="1" wrap="square" lIns="0" tIns="0" rIns="0" bIns="0" anchor="t" anchorCtr="0">
                <a:noAutofit/>
              </a:bodyPr>
              <a:lstStyle/>
              <a:p>
                <a:r>
                  <a:rPr lang="en-US" sz="1300"/>
                  <a:t>t</a:t>
                </a:r>
                <a:endParaRPr sz="1800">
                  <a:solidFill>
                    <a:srgbClr val="003399"/>
                  </a:solidFill>
                  <a:latin typeface="Times New Roman"/>
                  <a:ea typeface="Times New Roman"/>
                  <a:cs typeface="Times New Roman"/>
                  <a:sym typeface="Times New Roman"/>
                </a:endParaRPr>
              </a:p>
            </p:txBody>
          </p:sp>
          <p:sp>
            <p:nvSpPr>
              <p:cNvPr id="1289" name="Google Shape;1289;p67"/>
              <p:cNvSpPr/>
              <p:nvPr/>
            </p:nvSpPr>
            <p:spPr>
              <a:xfrm>
                <a:off x="736" y="529"/>
                <a:ext cx="104" cy="142"/>
              </a:xfrm>
              <a:prstGeom prst="rect">
                <a:avLst/>
              </a:prstGeom>
              <a:noFill/>
              <a:ln>
                <a:noFill/>
              </a:ln>
            </p:spPr>
            <p:txBody>
              <a:bodyPr spcFirstLastPara="1" wrap="square" lIns="0" tIns="0" rIns="0" bIns="0" anchor="t" anchorCtr="0">
                <a:noAutofit/>
              </a:bodyPr>
              <a:lstStyle/>
              <a:p>
                <a:r>
                  <a:rPr lang="en-US" sz="1300"/>
                  <a:t>u</a:t>
                </a:r>
                <a:endParaRPr sz="1800">
                  <a:solidFill>
                    <a:srgbClr val="003399"/>
                  </a:solidFill>
                  <a:latin typeface="Times New Roman"/>
                  <a:ea typeface="Times New Roman"/>
                  <a:cs typeface="Times New Roman"/>
                  <a:sym typeface="Times New Roman"/>
                </a:endParaRPr>
              </a:p>
            </p:txBody>
          </p:sp>
          <p:sp>
            <p:nvSpPr>
              <p:cNvPr id="1290" name="Google Shape;1290;p67"/>
              <p:cNvSpPr/>
              <p:nvPr/>
            </p:nvSpPr>
            <p:spPr>
              <a:xfrm>
                <a:off x="796" y="529"/>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91" name="Google Shape;1291;p67"/>
              <p:cNvSpPr/>
              <p:nvPr/>
            </p:nvSpPr>
            <p:spPr>
              <a:xfrm>
                <a:off x="853" y="529"/>
                <a:ext cx="69" cy="142"/>
              </a:xfrm>
              <a:prstGeom prst="rect">
                <a:avLst/>
              </a:prstGeom>
              <a:noFill/>
              <a:ln>
                <a:noFill/>
              </a:ln>
            </p:spPr>
            <p:txBody>
              <a:bodyPr spcFirstLastPara="1" wrap="square" lIns="0" tIns="0" rIns="0" bIns="0" anchor="t" anchorCtr="0">
                <a:noAutofit/>
              </a:bodyPr>
              <a:lstStyle/>
              <a:p>
                <a:r>
                  <a:rPr lang="en-US" sz="1300"/>
                  <a:t>l</a:t>
                </a:r>
                <a:endParaRPr sz="1800">
                  <a:solidFill>
                    <a:srgbClr val="003399"/>
                  </a:solidFill>
                  <a:latin typeface="Times New Roman"/>
                  <a:ea typeface="Times New Roman"/>
                  <a:cs typeface="Times New Roman"/>
                  <a:sym typeface="Times New Roman"/>
                </a:endParaRPr>
              </a:p>
            </p:txBody>
          </p:sp>
          <p:sp>
            <p:nvSpPr>
              <p:cNvPr id="1292" name="Google Shape;1292;p67"/>
              <p:cNvSpPr/>
              <p:nvPr/>
            </p:nvSpPr>
            <p:spPr>
              <a:xfrm>
                <a:off x="878" y="529"/>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293" name="Google Shape;1293;p67"/>
              <p:cNvSpPr/>
              <p:nvPr/>
            </p:nvSpPr>
            <p:spPr>
              <a:xfrm>
                <a:off x="907" y="529"/>
                <a:ext cx="104" cy="142"/>
              </a:xfrm>
              <a:prstGeom prst="rect">
                <a:avLst/>
              </a:prstGeom>
              <a:noFill/>
              <a:ln>
                <a:noFill/>
              </a:ln>
            </p:spPr>
            <p:txBody>
              <a:bodyPr spcFirstLastPara="1" wrap="square" lIns="0" tIns="0" rIns="0" bIns="0" anchor="t" anchorCtr="0">
                <a:noAutofit/>
              </a:bodyPr>
              <a:lstStyle/>
              <a:p>
                <a:r>
                  <a:rPr lang="en-US" sz="1300"/>
                  <a:t>p</a:t>
                </a:r>
                <a:endParaRPr sz="1800">
                  <a:solidFill>
                    <a:srgbClr val="003399"/>
                  </a:solidFill>
                  <a:latin typeface="Times New Roman"/>
                  <a:ea typeface="Times New Roman"/>
                  <a:cs typeface="Times New Roman"/>
                  <a:sym typeface="Times New Roman"/>
                </a:endParaRPr>
              </a:p>
            </p:txBody>
          </p:sp>
          <p:sp>
            <p:nvSpPr>
              <p:cNvPr id="1294" name="Google Shape;1294;p67"/>
              <p:cNvSpPr/>
              <p:nvPr/>
            </p:nvSpPr>
            <p:spPr>
              <a:xfrm>
                <a:off x="964" y="529"/>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295" name="Google Shape;1295;p67"/>
              <p:cNvSpPr/>
              <p:nvPr/>
            </p:nvSpPr>
            <p:spPr>
              <a:xfrm>
                <a:off x="1024" y="529"/>
                <a:ext cx="104" cy="142"/>
              </a:xfrm>
              <a:prstGeom prst="rect">
                <a:avLst/>
              </a:prstGeom>
              <a:noFill/>
              <a:ln>
                <a:noFill/>
              </a:ln>
            </p:spPr>
            <p:txBody>
              <a:bodyPr spcFirstLastPara="1" wrap="square" lIns="0" tIns="0" rIns="0" bIns="0" anchor="t" anchorCtr="0">
                <a:noAutofit/>
              </a:bodyPr>
              <a:lstStyle/>
              <a:p>
                <a:r>
                  <a:rPr lang="en-US" sz="1300"/>
                  <a:t>g</a:t>
                </a:r>
                <a:endParaRPr sz="1800">
                  <a:solidFill>
                    <a:srgbClr val="003399"/>
                  </a:solidFill>
                  <a:latin typeface="Times New Roman"/>
                  <a:ea typeface="Times New Roman"/>
                  <a:cs typeface="Times New Roman"/>
                  <a:sym typeface="Times New Roman"/>
                </a:endParaRPr>
              </a:p>
            </p:txBody>
          </p:sp>
          <p:sp>
            <p:nvSpPr>
              <p:cNvPr id="1296" name="Google Shape;1296;p67"/>
              <p:cNvSpPr/>
              <p:nvPr/>
            </p:nvSpPr>
            <p:spPr>
              <a:xfrm>
                <a:off x="1081" y="529"/>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297" name="Google Shape;1297;p67"/>
              <p:cNvSpPr/>
              <p:nvPr/>
            </p:nvSpPr>
            <p:spPr>
              <a:xfrm>
                <a:off x="1140" y="529"/>
                <a:ext cx="126" cy="142"/>
              </a:xfrm>
              <a:prstGeom prst="rect">
                <a:avLst/>
              </a:prstGeom>
              <a:noFill/>
              <a:ln>
                <a:noFill/>
              </a:ln>
            </p:spPr>
            <p:txBody>
              <a:bodyPr spcFirstLastPara="1" wrap="square" lIns="0" tIns="0" rIns="0" bIns="0" anchor="t" anchorCtr="0">
                <a:noAutofit/>
              </a:bodyPr>
              <a:lstStyle/>
              <a:p>
                <a:endParaRPr sz="1800">
                  <a:solidFill>
                    <a:srgbClr val="003399"/>
                  </a:solidFill>
                  <a:latin typeface="Times New Roman"/>
                  <a:ea typeface="Times New Roman"/>
                  <a:cs typeface="Times New Roman"/>
                  <a:sym typeface="Times New Roman"/>
                </a:endParaRPr>
              </a:p>
            </p:txBody>
          </p:sp>
          <p:sp>
            <p:nvSpPr>
              <p:cNvPr id="1298" name="Google Shape;1298;p67"/>
              <p:cNvSpPr/>
              <p:nvPr/>
            </p:nvSpPr>
            <p:spPr>
              <a:xfrm>
                <a:off x="680" y="655"/>
                <a:ext cx="104" cy="142"/>
              </a:xfrm>
              <a:prstGeom prst="rect">
                <a:avLst/>
              </a:prstGeom>
              <a:noFill/>
              <a:ln>
                <a:noFill/>
              </a:ln>
            </p:spPr>
            <p:txBody>
              <a:bodyPr spcFirstLastPara="1" wrap="square" lIns="0" tIns="0" rIns="0" bIns="0" anchor="t" anchorCtr="0">
                <a:noAutofit/>
              </a:bodyPr>
              <a:lstStyle/>
              <a:p>
                <a:r>
                  <a:rPr lang="en-US" sz="1300"/>
                  <a:t>n</a:t>
                </a:r>
                <a:endParaRPr sz="1800">
                  <a:solidFill>
                    <a:srgbClr val="003399"/>
                  </a:solidFill>
                  <a:latin typeface="Times New Roman"/>
                  <a:ea typeface="Times New Roman"/>
                  <a:cs typeface="Times New Roman"/>
                  <a:sym typeface="Times New Roman"/>
                </a:endParaRPr>
              </a:p>
            </p:txBody>
          </p:sp>
          <p:sp>
            <p:nvSpPr>
              <p:cNvPr id="1299" name="Google Shape;1299;p67"/>
              <p:cNvSpPr/>
              <p:nvPr/>
            </p:nvSpPr>
            <p:spPr>
              <a:xfrm>
                <a:off x="736" y="655"/>
                <a:ext cx="104" cy="142"/>
              </a:xfrm>
              <a:prstGeom prst="rect">
                <a:avLst/>
              </a:prstGeom>
              <a:noFill/>
              <a:ln>
                <a:noFill/>
              </a:ln>
            </p:spPr>
            <p:txBody>
              <a:bodyPr spcFirstLastPara="1" wrap="square" lIns="0" tIns="0" rIns="0" bIns="0" anchor="t" anchorCtr="0">
                <a:noAutofit/>
              </a:bodyPr>
              <a:lstStyle/>
              <a:p>
                <a:r>
                  <a:rPr lang="en-US" sz="1300"/>
                  <a:t>u</a:t>
                </a:r>
                <a:endParaRPr sz="1800">
                  <a:solidFill>
                    <a:srgbClr val="003399"/>
                  </a:solidFill>
                  <a:latin typeface="Times New Roman"/>
                  <a:ea typeface="Times New Roman"/>
                  <a:cs typeface="Times New Roman"/>
                  <a:sym typeface="Times New Roman"/>
                </a:endParaRPr>
              </a:p>
            </p:txBody>
          </p:sp>
          <p:sp>
            <p:nvSpPr>
              <p:cNvPr id="1300" name="Google Shape;1300;p67"/>
              <p:cNvSpPr/>
              <p:nvPr/>
            </p:nvSpPr>
            <p:spPr>
              <a:xfrm>
                <a:off x="796" y="655"/>
                <a:ext cx="133" cy="142"/>
              </a:xfrm>
              <a:prstGeom prst="rect">
                <a:avLst/>
              </a:prstGeom>
              <a:noFill/>
              <a:ln>
                <a:noFill/>
              </a:ln>
            </p:spPr>
            <p:txBody>
              <a:bodyPr spcFirstLastPara="1" wrap="square" lIns="0" tIns="0" rIns="0" bIns="0" anchor="t" anchorCtr="0">
                <a:noAutofit/>
              </a:bodyPr>
              <a:lstStyle/>
              <a:p>
                <a:r>
                  <a:rPr lang="en-US" sz="1300"/>
                  <a:t>m</a:t>
                </a:r>
                <a:endParaRPr sz="1800">
                  <a:solidFill>
                    <a:srgbClr val="003399"/>
                  </a:solidFill>
                  <a:latin typeface="Times New Roman"/>
                  <a:ea typeface="Times New Roman"/>
                  <a:cs typeface="Times New Roman"/>
                  <a:sym typeface="Times New Roman"/>
                </a:endParaRPr>
              </a:p>
            </p:txBody>
          </p:sp>
          <p:sp>
            <p:nvSpPr>
              <p:cNvPr id="1301" name="Google Shape;1301;p67"/>
              <p:cNvSpPr/>
              <p:nvPr/>
            </p:nvSpPr>
            <p:spPr>
              <a:xfrm>
                <a:off x="882" y="655"/>
                <a:ext cx="104" cy="142"/>
              </a:xfrm>
              <a:prstGeom prst="rect">
                <a:avLst/>
              </a:prstGeom>
              <a:noFill/>
              <a:ln>
                <a:noFill/>
              </a:ln>
            </p:spPr>
            <p:txBody>
              <a:bodyPr spcFirstLastPara="1" wrap="square" lIns="0" tIns="0" rIns="0" bIns="0" anchor="t" anchorCtr="0">
                <a:noAutofit/>
              </a:bodyPr>
              <a:lstStyle/>
              <a:p>
                <a:r>
                  <a:rPr lang="en-US" sz="1300"/>
                  <a:t>b</a:t>
                </a:r>
                <a:endParaRPr sz="1800">
                  <a:solidFill>
                    <a:srgbClr val="003399"/>
                  </a:solidFill>
                  <a:latin typeface="Times New Roman"/>
                  <a:ea typeface="Times New Roman"/>
                  <a:cs typeface="Times New Roman"/>
                  <a:sym typeface="Times New Roman"/>
                </a:endParaRPr>
              </a:p>
            </p:txBody>
          </p:sp>
          <p:sp>
            <p:nvSpPr>
              <p:cNvPr id="1302" name="Google Shape;1302;p67"/>
              <p:cNvSpPr/>
              <p:nvPr/>
            </p:nvSpPr>
            <p:spPr>
              <a:xfrm>
                <a:off x="942" y="655"/>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303" name="Google Shape;1303;p67"/>
              <p:cNvSpPr/>
              <p:nvPr/>
            </p:nvSpPr>
            <p:spPr>
              <a:xfrm>
                <a:off x="998" y="655"/>
                <a:ext cx="82" cy="142"/>
              </a:xfrm>
              <a:prstGeom prst="rect">
                <a:avLst/>
              </a:prstGeom>
              <a:noFill/>
              <a:ln>
                <a:noFill/>
              </a:ln>
            </p:spPr>
            <p:txBody>
              <a:bodyPr spcFirstLastPara="1" wrap="square" lIns="0" tIns="0" rIns="0" bIns="0" anchor="t" anchorCtr="0">
                <a:noAutofit/>
              </a:bodyPr>
              <a:lstStyle/>
              <a:p>
                <a:r>
                  <a:rPr lang="en-US" sz="1300"/>
                  <a:t>r</a:t>
                </a:r>
                <a:endParaRPr sz="1800">
                  <a:solidFill>
                    <a:srgbClr val="003399"/>
                  </a:solidFill>
                  <a:latin typeface="Times New Roman"/>
                  <a:ea typeface="Times New Roman"/>
                  <a:cs typeface="Times New Roman"/>
                  <a:sym typeface="Times New Roman"/>
                </a:endParaRPr>
              </a:p>
            </p:txBody>
          </p:sp>
          <p:sp>
            <p:nvSpPr>
              <p:cNvPr id="1304" name="Google Shape;1304;p67"/>
              <p:cNvSpPr/>
              <p:nvPr/>
            </p:nvSpPr>
            <p:spPr>
              <a:xfrm>
                <a:off x="853" y="990"/>
                <a:ext cx="414" cy="1262"/>
              </a:xfrm>
              <a:custGeom>
                <a:avLst/>
                <a:gdLst/>
                <a:ahLst/>
                <a:cxnLst/>
                <a:rect l="l" t="t" r="r" b="b"/>
                <a:pathLst>
                  <a:path w="120000" h="120000" extrusionOk="0">
                    <a:moveTo>
                      <a:pt x="0" y="0"/>
                    </a:moveTo>
                    <a:lnTo>
                      <a:pt x="0" y="120000"/>
                    </a:lnTo>
                    <a:lnTo>
                      <a:pt x="120000" y="120000"/>
                    </a:lnTo>
                  </a:path>
                </a:pathLst>
              </a:custGeom>
              <a:noFill/>
              <a:ln w="206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305" name="Google Shape;1305;p67"/>
              <p:cNvSpPr/>
              <p:nvPr/>
            </p:nvSpPr>
            <p:spPr>
              <a:xfrm>
                <a:off x="3553" y="1056"/>
                <a:ext cx="56" cy="57"/>
              </a:xfrm>
              <a:custGeom>
                <a:avLst/>
                <a:gdLst/>
                <a:ahLst/>
                <a:cxnLst/>
                <a:rect l="l" t="t" r="r" b="b"/>
                <a:pathLst>
                  <a:path w="120000" h="120000" extrusionOk="0">
                    <a:moveTo>
                      <a:pt x="0" y="40000"/>
                    </a:moveTo>
                    <a:lnTo>
                      <a:pt x="79285" y="119999"/>
                    </a:lnTo>
                    <a:lnTo>
                      <a:pt x="119999" y="0"/>
                    </a:lnTo>
                    <a:lnTo>
                      <a:pt x="0" y="40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306" name="Google Shape;1306;p67"/>
              <p:cNvSpPr/>
              <p:nvPr/>
            </p:nvSpPr>
            <p:spPr>
              <a:xfrm>
                <a:off x="3486" y="3133"/>
                <a:ext cx="57" cy="50"/>
              </a:xfrm>
              <a:custGeom>
                <a:avLst/>
                <a:gdLst/>
                <a:ahLst/>
                <a:cxnLst/>
                <a:rect l="l" t="t" r="r" b="b"/>
                <a:pathLst>
                  <a:path w="120000" h="120000" extrusionOk="0">
                    <a:moveTo>
                      <a:pt x="54736" y="0"/>
                    </a:moveTo>
                    <a:lnTo>
                      <a:pt x="0" y="112800"/>
                    </a:lnTo>
                    <a:lnTo>
                      <a:pt x="119999" y="120000"/>
                    </a:lnTo>
                    <a:lnTo>
                      <a:pt x="54736" y="7200"/>
                    </a:lnTo>
                    <a:lnTo>
                      <a:pt x="54736"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307" name="Google Shape;1307;p67"/>
              <p:cNvSpPr/>
              <p:nvPr/>
            </p:nvSpPr>
            <p:spPr>
              <a:xfrm>
                <a:off x="1595" y="924"/>
                <a:ext cx="117" cy="142"/>
              </a:xfrm>
              <a:prstGeom prst="rect">
                <a:avLst/>
              </a:prstGeom>
              <a:noFill/>
              <a:ln>
                <a:noFill/>
              </a:ln>
            </p:spPr>
            <p:txBody>
              <a:bodyPr spcFirstLastPara="1" wrap="square" lIns="0" tIns="0" rIns="0" bIns="0" anchor="t" anchorCtr="0">
                <a:noAutofit/>
              </a:bodyPr>
              <a:lstStyle/>
              <a:p>
                <a:r>
                  <a:rPr lang="en-US" sz="1300"/>
                  <a:t>P</a:t>
                </a:r>
                <a:endParaRPr sz="1800">
                  <a:solidFill>
                    <a:srgbClr val="003399"/>
                  </a:solidFill>
                  <a:latin typeface="Times New Roman"/>
                  <a:ea typeface="Times New Roman"/>
                  <a:cs typeface="Times New Roman"/>
                  <a:sym typeface="Times New Roman"/>
                </a:endParaRPr>
              </a:p>
            </p:txBody>
          </p:sp>
          <p:sp>
            <p:nvSpPr>
              <p:cNvPr id="1308" name="Google Shape;1308;p67"/>
              <p:cNvSpPr/>
              <p:nvPr/>
            </p:nvSpPr>
            <p:spPr>
              <a:xfrm>
                <a:off x="1665" y="924"/>
                <a:ext cx="104" cy="142"/>
              </a:xfrm>
              <a:prstGeom prst="rect">
                <a:avLst/>
              </a:prstGeom>
              <a:noFill/>
              <a:ln>
                <a:noFill/>
              </a:ln>
            </p:spPr>
            <p:txBody>
              <a:bodyPr spcFirstLastPara="1" wrap="square" lIns="0" tIns="0" rIns="0" bIns="0" anchor="t" anchorCtr="0">
                <a:noAutofit/>
              </a:bodyPr>
              <a:lstStyle/>
              <a:p>
                <a:r>
                  <a:rPr lang="en-US" sz="1300"/>
                  <a:t>h</a:t>
                </a:r>
                <a:endParaRPr sz="1800">
                  <a:solidFill>
                    <a:srgbClr val="003399"/>
                  </a:solidFill>
                  <a:latin typeface="Times New Roman"/>
                  <a:ea typeface="Times New Roman"/>
                  <a:cs typeface="Times New Roman"/>
                  <a:sym typeface="Times New Roman"/>
                </a:endParaRPr>
              </a:p>
            </p:txBody>
          </p:sp>
          <p:sp>
            <p:nvSpPr>
              <p:cNvPr id="1309" name="Google Shape;1309;p67"/>
              <p:cNvSpPr/>
              <p:nvPr/>
            </p:nvSpPr>
            <p:spPr>
              <a:xfrm>
                <a:off x="1725" y="924"/>
                <a:ext cx="95" cy="142"/>
              </a:xfrm>
              <a:prstGeom prst="rect">
                <a:avLst/>
              </a:prstGeom>
              <a:noFill/>
              <a:ln>
                <a:noFill/>
              </a:ln>
            </p:spPr>
            <p:txBody>
              <a:bodyPr spcFirstLastPara="1" wrap="square" lIns="0" tIns="0" rIns="0" bIns="0" anchor="t" anchorCtr="0">
                <a:noAutofit/>
              </a:bodyPr>
              <a:lstStyle/>
              <a:p>
                <a:r>
                  <a:rPr lang="en-US" sz="1300"/>
                  <a:t>y</a:t>
                </a:r>
                <a:endParaRPr sz="1800">
                  <a:solidFill>
                    <a:srgbClr val="003399"/>
                  </a:solidFill>
                  <a:latin typeface="Times New Roman"/>
                  <a:ea typeface="Times New Roman"/>
                  <a:cs typeface="Times New Roman"/>
                  <a:sym typeface="Times New Roman"/>
                </a:endParaRPr>
              </a:p>
            </p:txBody>
          </p:sp>
          <p:sp>
            <p:nvSpPr>
              <p:cNvPr id="1310" name="Google Shape;1310;p67"/>
              <p:cNvSpPr/>
              <p:nvPr/>
            </p:nvSpPr>
            <p:spPr>
              <a:xfrm>
                <a:off x="1778" y="924"/>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311" name="Google Shape;1311;p67"/>
              <p:cNvSpPr/>
              <p:nvPr/>
            </p:nvSpPr>
            <p:spPr>
              <a:xfrm>
                <a:off x="1829" y="924"/>
                <a:ext cx="69" cy="142"/>
              </a:xfrm>
              <a:prstGeom prst="rect">
                <a:avLst/>
              </a:prstGeom>
              <a:noFill/>
              <a:ln>
                <a:noFill/>
              </a:ln>
            </p:spPr>
            <p:txBody>
              <a:bodyPr spcFirstLastPara="1" wrap="square" lIns="0" tIns="0" rIns="0" bIns="0" anchor="t" anchorCtr="0">
                <a:noAutofit/>
              </a:bodyPr>
              <a:lstStyle/>
              <a:p>
                <a:r>
                  <a:rPr lang="en-US" sz="1300"/>
                  <a:t>i</a:t>
                </a:r>
                <a:endParaRPr sz="1800">
                  <a:solidFill>
                    <a:srgbClr val="003399"/>
                  </a:solidFill>
                  <a:latin typeface="Times New Roman"/>
                  <a:ea typeface="Times New Roman"/>
                  <a:cs typeface="Times New Roman"/>
                  <a:sym typeface="Times New Roman"/>
                </a:endParaRPr>
              </a:p>
            </p:txBody>
          </p:sp>
          <p:sp>
            <p:nvSpPr>
              <p:cNvPr id="1312" name="Google Shape;1312;p67"/>
              <p:cNvSpPr/>
              <p:nvPr/>
            </p:nvSpPr>
            <p:spPr>
              <a:xfrm>
                <a:off x="1854" y="924"/>
                <a:ext cx="101" cy="142"/>
              </a:xfrm>
              <a:prstGeom prst="rect">
                <a:avLst/>
              </a:prstGeom>
              <a:noFill/>
              <a:ln>
                <a:noFill/>
              </a:ln>
            </p:spPr>
            <p:txBody>
              <a:bodyPr spcFirstLastPara="1" wrap="square" lIns="0" tIns="0" rIns="0" bIns="0" anchor="t" anchorCtr="0">
                <a:noAutofit/>
              </a:bodyPr>
              <a:lstStyle/>
              <a:p>
                <a:r>
                  <a:rPr lang="en-US" sz="1300"/>
                  <a:t>c</a:t>
                </a:r>
                <a:endParaRPr sz="1800">
                  <a:solidFill>
                    <a:srgbClr val="003399"/>
                  </a:solidFill>
                  <a:latin typeface="Times New Roman"/>
                  <a:ea typeface="Times New Roman"/>
                  <a:cs typeface="Times New Roman"/>
                  <a:sym typeface="Times New Roman"/>
                </a:endParaRPr>
              </a:p>
            </p:txBody>
          </p:sp>
          <p:sp>
            <p:nvSpPr>
              <p:cNvPr id="1313" name="Google Shape;1313;p67"/>
              <p:cNvSpPr/>
              <p:nvPr/>
            </p:nvSpPr>
            <p:spPr>
              <a:xfrm>
                <a:off x="1905" y="924"/>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314" name="Google Shape;1314;p67"/>
              <p:cNvSpPr/>
              <p:nvPr/>
            </p:nvSpPr>
            <p:spPr>
              <a:xfrm>
                <a:off x="1965" y="924"/>
                <a:ext cx="69" cy="142"/>
              </a:xfrm>
              <a:prstGeom prst="rect">
                <a:avLst/>
              </a:prstGeom>
              <a:noFill/>
              <a:ln>
                <a:noFill/>
              </a:ln>
            </p:spPr>
            <p:txBody>
              <a:bodyPr spcFirstLastPara="1" wrap="square" lIns="0" tIns="0" rIns="0" bIns="0" anchor="t" anchorCtr="0">
                <a:noAutofit/>
              </a:bodyPr>
              <a:lstStyle/>
              <a:p>
                <a:r>
                  <a:rPr lang="en-US" sz="1300"/>
                  <a:t>l</a:t>
                </a:r>
                <a:endParaRPr sz="1800">
                  <a:solidFill>
                    <a:srgbClr val="003399"/>
                  </a:solidFill>
                  <a:latin typeface="Times New Roman"/>
                  <a:ea typeface="Times New Roman"/>
                  <a:cs typeface="Times New Roman"/>
                  <a:sym typeface="Times New Roman"/>
                </a:endParaRPr>
              </a:p>
            </p:txBody>
          </p:sp>
          <p:sp>
            <p:nvSpPr>
              <p:cNvPr id="1315" name="Google Shape;1315;p67"/>
              <p:cNvSpPr/>
              <p:nvPr/>
            </p:nvSpPr>
            <p:spPr>
              <a:xfrm>
                <a:off x="1987" y="924"/>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316" name="Google Shape;1316;p67"/>
              <p:cNvSpPr/>
              <p:nvPr/>
            </p:nvSpPr>
            <p:spPr>
              <a:xfrm>
                <a:off x="2015" y="924"/>
                <a:ext cx="104" cy="142"/>
              </a:xfrm>
              <a:prstGeom prst="rect">
                <a:avLst/>
              </a:prstGeom>
              <a:noFill/>
              <a:ln>
                <a:noFill/>
              </a:ln>
            </p:spPr>
            <p:txBody>
              <a:bodyPr spcFirstLastPara="1" wrap="square" lIns="0" tIns="0" rIns="0" bIns="0" anchor="t" anchorCtr="0">
                <a:noAutofit/>
              </a:bodyPr>
              <a:lstStyle/>
              <a:p>
                <a:r>
                  <a:rPr lang="en-US" sz="1300"/>
                  <a:t>p</a:t>
                </a:r>
                <a:endParaRPr sz="1800">
                  <a:solidFill>
                    <a:srgbClr val="003399"/>
                  </a:solidFill>
                  <a:latin typeface="Times New Roman"/>
                  <a:ea typeface="Times New Roman"/>
                  <a:cs typeface="Times New Roman"/>
                  <a:sym typeface="Times New Roman"/>
                </a:endParaRPr>
              </a:p>
            </p:txBody>
          </p:sp>
          <p:sp>
            <p:nvSpPr>
              <p:cNvPr id="1317" name="Google Shape;1317;p67"/>
              <p:cNvSpPr/>
              <p:nvPr/>
            </p:nvSpPr>
            <p:spPr>
              <a:xfrm>
                <a:off x="2075" y="924"/>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318" name="Google Shape;1318;p67"/>
              <p:cNvSpPr/>
              <p:nvPr/>
            </p:nvSpPr>
            <p:spPr>
              <a:xfrm>
                <a:off x="2135" y="924"/>
                <a:ext cx="104" cy="142"/>
              </a:xfrm>
              <a:prstGeom prst="rect">
                <a:avLst/>
              </a:prstGeom>
              <a:noFill/>
              <a:ln>
                <a:noFill/>
              </a:ln>
            </p:spPr>
            <p:txBody>
              <a:bodyPr spcFirstLastPara="1" wrap="square" lIns="0" tIns="0" rIns="0" bIns="0" anchor="t" anchorCtr="0">
                <a:noAutofit/>
              </a:bodyPr>
              <a:lstStyle/>
              <a:p>
                <a:r>
                  <a:rPr lang="en-US" sz="1300"/>
                  <a:t>g</a:t>
                </a:r>
                <a:endParaRPr sz="1800">
                  <a:solidFill>
                    <a:srgbClr val="003399"/>
                  </a:solidFill>
                  <a:latin typeface="Times New Roman"/>
                  <a:ea typeface="Times New Roman"/>
                  <a:cs typeface="Times New Roman"/>
                  <a:sym typeface="Times New Roman"/>
                </a:endParaRPr>
              </a:p>
            </p:txBody>
          </p:sp>
          <p:sp>
            <p:nvSpPr>
              <p:cNvPr id="1319" name="Google Shape;1319;p67"/>
              <p:cNvSpPr/>
              <p:nvPr/>
            </p:nvSpPr>
            <p:spPr>
              <a:xfrm>
                <a:off x="2192" y="924"/>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320" name="Google Shape;1320;p67"/>
              <p:cNvSpPr/>
              <p:nvPr/>
            </p:nvSpPr>
            <p:spPr>
              <a:xfrm>
                <a:off x="2252" y="924"/>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321" name="Google Shape;1321;p67"/>
              <p:cNvSpPr/>
              <p:nvPr/>
            </p:nvSpPr>
            <p:spPr>
              <a:xfrm>
                <a:off x="2280" y="924"/>
                <a:ext cx="101" cy="142"/>
              </a:xfrm>
              <a:prstGeom prst="rect">
                <a:avLst/>
              </a:prstGeom>
              <a:noFill/>
              <a:ln>
                <a:noFill/>
              </a:ln>
            </p:spPr>
            <p:txBody>
              <a:bodyPr spcFirstLastPara="1" wrap="square" lIns="0" tIns="0" rIns="0" bIns="0" anchor="t" anchorCtr="0">
                <a:noAutofit/>
              </a:bodyPr>
              <a:lstStyle/>
              <a:p>
                <a:r>
                  <a:rPr lang="en-US" sz="1300"/>
                  <a:t>o</a:t>
                </a:r>
                <a:endParaRPr sz="1800">
                  <a:solidFill>
                    <a:srgbClr val="003399"/>
                  </a:solidFill>
                  <a:latin typeface="Times New Roman"/>
                  <a:ea typeface="Times New Roman"/>
                  <a:cs typeface="Times New Roman"/>
                  <a:sym typeface="Times New Roman"/>
                </a:endParaRPr>
              </a:p>
            </p:txBody>
          </p:sp>
          <p:sp>
            <p:nvSpPr>
              <p:cNvPr id="1322" name="Google Shape;1322;p67"/>
              <p:cNvSpPr/>
              <p:nvPr/>
            </p:nvSpPr>
            <p:spPr>
              <a:xfrm>
                <a:off x="2337" y="924"/>
                <a:ext cx="82" cy="142"/>
              </a:xfrm>
              <a:prstGeom prst="rect">
                <a:avLst/>
              </a:prstGeom>
              <a:noFill/>
              <a:ln>
                <a:noFill/>
              </a:ln>
            </p:spPr>
            <p:txBody>
              <a:bodyPr spcFirstLastPara="1" wrap="square" lIns="0" tIns="0" rIns="0" bIns="0" anchor="t" anchorCtr="0">
                <a:noAutofit/>
              </a:bodyPr>
              <a:lstStyle/>
              <a:p>
                <a:r>
                  <a:rPr lang="en-US" sz="1300"/>
                  <a:t>r</a:t>
                </a:r>
                <a:endParaRPr sz="1800">
                  <a:solidFill>
                    <a:srgbClr val="003399"/>
                  </a:solidFill>
                  <a:latin typeface="Times New Roman"/>
                  <a:ea typeface="Times New Roman"/>
                  <a:cs typeface="Times New Roman"/>
                  <a:sym typeface="Times New Roman"/>
                </a:endParaRPr>
              </a:p>
            </p:txBody>
          </p:sp>
          <p:sp>
            <p:nvSpPr>
              <p:cNvPr id="1323" name="Google Shape;1323;p67"/>
              <p:cNvSpPr/>
              <p:nvPr/>
            </p:nvSpPr>
            <p:spPr>
              <a:xfrm>
                <a:off x="2372" y="924"/>
                <a:ext cx="126" cy="142"/>
              </a:xfrm>
              <a:prstGeom prst="rect">
                <a:avLst/>
              </a:prstGeom>
              <a:noFill/>
              <a:ln>
                <a:noFill/>
              </a:ln>
            </p:spPr>
            <p:txBody>
              <a:bodyPr spcFirstLastPara="1" wrap="square" lIns="0" tIns="0" rIns="0" bIns="0" anchor="t" anchorCtr="0">
                <a:noAutofit/>
              </a:bodyPr>
              <a:lstStyle/>
              <a:p>
                <a:endParaRPr sz="1800">
                  <a:solidFill>
                    <a:srgbClr val="003399"/>
                  </a:solidFill>
                  <a:latin typeface="Times New Roman"/>
                  <a:ea typeface="Times New Roman"/>
                  <a:cs typeface="Times New Roman"/>
                  <a:sym typeface="Times New Roman"/>
                </a:endParaRPr>
              </a:p>
            </p:txBody>
          </p:sp>
          <p:sp>
            <p:nvSpPr>
              <p:cNvPr id="1324" name="Google Shape;1324;p67"/>
              <p:cNvSpPr/>
              <p:nvPr/>
            </p:nvSpPr>
            <p:spPr>
              <a:xfrm>
                <a:off x="1674" y="1047"/>
                <a:ext cx="104" cy="142"/>
              </a:xfrm>
              <a:prstGeom prst="rect">
                <a:avLst/>
              </a:prstGeom>
              <a:noFill/>
              <a:ln>
                <a:noFill/>
              </a:ln>
            </p:spPr>
            <p:txBody>
              <a:bodyPr spcFirstLastPara="1" wrap="square" lIns="0" tIns="0" rIns="0" bIns="0" anchor="t" anchorCtr="0">
                <a:noAutofit/>
              </a:bodyPr>
              <a:lstStyle/>
              <a:p>
                <a:r>
                  <a:rPr lang="en-US" sz="1300"/>
                  <a:t>d</a:t>
                </a:r>
                <a:endParaRPr sz="1800">
                  <a:solidFill>
                    <a:srgbClr val="003399"/>
                  </a:solidFill>
                  <a:latin typeface="Times New Roman"/>
                  <a:ea typeface="Times New Roman"/>
                  <a:cs typeface="Times New Roman"/>
                  <a:sym typeface="Times New Roman"/>
                </a:endParaRPr>
              </a:p>
            </p:txBody>
          </p:sp>
          <p:sp>
            <p:nvSpPr>
              <p:cNvPr id="1325" name="Google Shape;1325;p67"/>
              <p:cNvSpPr/>
              <p:nvPr/>
            </p:nvSpPr>
            <p:spPr>
              <a:xfrm>
                <a:off x="1734" y="1047"/>
                <a:ext cx="69" cy="142"/>
              </a:xfrm>
              <a:prstGeom prst="rect">
                <a:avLst/>
              </a:prstGeom>
              <a:noFill/>
              <a:ln>
                <a:noFill/>
              </a:ln>
            </p:spPr>
            <p:txBody>
              <a:bodyPr spcFirstLastPara="1" wrap="square" lIns="0" tIns="0" rIns="0" bIns="0" anchor="t" anchorCtr="0">
                <a:noAutofit/>
              </a:bodyPr>
              <a:lstStyle/>
              <a:p>
                <a:r>
                  <a:rPr lang="en-US" sz="1300"/>
                  <a:t>i</a:t>
                </a:r>
                <a:endParaRPr sz="1800">
                  <a:solidFill>
                    <a:srgbClr val="003399"/>
                  </a:solidFill>
                  <a:latin typeface="Times New Roman"/>
                  <a:ea typeface="Times New Roman"/>
                  <a:cs typeface="Times New Roman"/>
                  <a:sym typeface="Times New Roman"/>
                </a:endParaRPr>
              </a:p>
            </p:txBody>
          </p:sp>
          <p:sp>
            <p:nvSpPr>
              <p:cNvPr id="1326" name="Google Shape;1326;p67"/>
              <p:cNvSpPr/>
              <p:nvPr/>
            </p:nvSpPr>
            <p:spPr>
              <a:xfrm>
                <a:off x="1756" y="1047"/>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327" name="Google Shape;1327;p67"/>
              <p:cNvSpPr/>
              <p:nvPr/>
            </p:nvSpPr>
            <p:spPr>
              <a:xfrm>
                <a:off x="1810" y="1047"/>
                <a:ext cx="98" cy="142"/>
              </a:xfrm>
              <a:prstGeom prst="rect">
                <a:avLst/>
              </a:prstGeom>
              <a:noFill/>
              <a:ln>
                <a:noFill/>
              </a:ln>
            </p:spPr>
            <p:txBody>
              <a:bodyPr spcFirstLastPara="1" wrap="square" lIns="0" tIns="0" rIns="0" bIns="0" anchor="t" anchorCtr="0">
                <a:noAutofit/>
              </a:bodyPr>
              <a:lstStyle/>
              <a:p>
                <a:r>
                  <a:rPr lang="en-US" sz="1300"/>
                  <a:t>k</a:t>
                </a:r>
                <a:endParaRPr sz="1800">
                  <a:solidFill>
                    <a:srgbClr val="003399"/>
                  </a:solidFill>
                  <a:latin typeface="Times New Roman"/>
                  <a:ea typeface="Times New Roman"/>
                  <a:cs typeface="Times New Roman"/>
                  <a:sym typeface="Times New Roman"/>
                </a:endParaRPr>
              </a:p>
            </p:txBody>
          </p:sp>
          <p:sp>
            <p:nvSpPr>
              <p:cNvPr id="1328" name="Google Shape;1328;p67"/>
              <p:cNvSpPr/>
              <p:nvPr/>
            </p:nvSpPr>
            <p:spPr>
              <a:xfrm>
                <a:off x="1860" y="1047"/>
                <a:ext cx="76" cy="142"/>
              </a:xfrm>
              <a:prstGeom prst="rect">
                <a:avLst/>
              </a:prstGeom>
              <a:noFill/>
              <a:ln>
                <a:noFill/>
              </a:ln>
            </p:spPr>
            <p:txBody>
              <a:bodyPr spcFirstLastPara="1" wrap="square" lIns="0" tIns="0" rIns="0" bIns="0" anchor="t" anchorCtr="0">
                <a:noAutofit/>
              </a:bodyPr>
              <a:lstStyle/>
              <a:p>
                <a:r>
                  <a:rPr lang="en-US" sz="1300"/>
                  <a:t> </a:t>
                </a:r>
                <a:endParaRPr sz="1800">
                  <a:solidFill>
                    <a:srgbClr val="003399"/>
                  </a:solidFill>
                  <a:latin typeface="Times New Roman"/>
                  <a:ea typeface="Times New Roman"/>
                  <a:cs typeface="Times New Roman"/>
                  <a:sym typeface="Times New Roman"/>
                </a:endParaRPr>
              </a:p>
            </p:txBody>
          </p:sp>
          <p:sp>
            <p:nvSpPr>
              <p:cNvPr id="1329" name="Google Shape;1329;p67"/>
              <p:cNvSpPr/>
              <p:nvPr/>
            </p:nvSpPr>
            <p:spPr>
              <a:xfrm>
                <a:off x="1892" y="1047"/>
                <a:ext cx="101" cy="142"/>
              </a:xfrm>
              <a:prstGeom prst="rect">
                <a:avLst/>
              </a:prstGeom>
              <a:noFill/>
              <a:ln>
                <a:noFill/>
              </a:ln>
            </p:spPr>
            <p:txBody>
              <a:bodyPr spcFirstLastPara="1" wrap="square" lIns="0" tIns="0" rIns="0" bIns="0" anchor="t" anchorCtr="0">
                <a:noAutofit/>
              </a:bodyPr>
              <a:lstStyle/>
              <a:p>
                <a:r>
                  <a:rPr lang="en-US" sz="1300"/>
                  <a:t>a</a:t>
                </a:r>
                <a:endParaRPr sz="1800">
                  <a:solidFill>
                    <a:srgbClr val="003399"/>
                  </a:solidFill>
                  <a:latin typeface="Times New Roman"/>
                  <a:ea typeface="Times New Roman"/>
                  <a:cs typeface="Times New Roman"/>
                  <a:sym typeface="Times New Roman"/>
                </a:endParaRPr>
              </a:p>
            </p:txBody>
          </p:sp>
          <p:sp>
            <p:nvSpPr>
              <p:cNvPr id="1330" name="Google Shape;1330;p67"/>
              <p:cNvSpPr/>
              <p:nvPr/>
            </p:nvSpPr>
            <p:spPr>
              <a:xfrm>
                <a:off x="1949" y="1047"/>
                <a:ext cx="104" cy="142"/>
              </a:xfrm>
              <a:prstGeom prst="rect">
                <a:avLst/>
              </a:prstGeom>
              <a:noFill/>
              <a:ln>
                <a:noFill/>
              </a:ln>
            </p:spPr>
            <p:txBody>
              <a:bodyPr spcFirstLastPara="1" wrap="square" lIns="0" tIns="0" rIns="0" bIns="0" anchor="t" anchorCtr="0">
                <a:noAutofit/>
              </a:bodyPr>
              <a:lstStyle/>
              <a:p>
                <a:r>
                  <a:rPr lang="en-US" sz="1300"/>
                  <a:t>d</a:t>
                </a:r>
                <a:endParaRPr sz="1800">
                  <a:solidFill>
                    <a:srgbClr val="003399"/>
                  </a:solidFill>
                  <a:latin typeface="Times New Roman"/>
                  <a:ea typeface="Times New Roman"/>
                  <a:cs typeface="Times New Roman"/>
                  <a:sym typeface="Times New Roman"/>
                </a:endParaRPr>
              </a:p>
            </p:txBody>
          </p:sp>
          <p:sp>
            <p:nvSpPr>
              <p:cNvPr id="1331" name="Google Shape;1331;p67"/>
              <p:cNvSpPr/>
              <p:nvPr/>
            </p:nvSpPr>
            <p:spPr>
              <a:xfrm>
                <a:off x="2009" y="1047"/>
                <a:ext cx="104" cy="142"/>
              </a:xfrm>
              <a:prstGeom prst="rect">
                <a:avLst/>
              </a:prstGeom>
              <a:noFill/>
              <a:ln>
                <a:noFill/>
              </a:ln>
            </p:spPr>
            <p:txBody>
              <a:bodyPr spcFirstLastPara="1" wrap="square" lIns="0" tIns="0" rIns="0" bIns="0" anchor="t" anchorCtr="0">
                <a:noAutofit/>
              </a:bodyPr>
              <a:lstStyle/>
              <a:p>
                <a:r>
                  <a:rPr lang="en-US" sz="1300"/>
                  <a:t>d</a:t>
                </a:r>
                <a:endParaRPr sz="1800">
                  <a:solidFill>
                    <a:srgbClr val="003399"/>
                  </a:solidFill>
                  <a:latin typeface="Times New Roman"/>
                  <a:ea typeface="Times New Roman"/>
                  <a:cs typeface="Times New Roman"/>
                  <a:sym typeface="Times New Roman"/>
                </a:endParaRPr>
              </a:p>
            </p:txBody>
          </p:sp>
          <p:sp>
            <p:nvSpPr>
              <p:cNvPr id="1332" name="Google Shape;1332;p67"/>
              <p:cNvSpPr/>
              <p:nvPr/>
            </p:nvSpPr>
            <p:spPr>
              <a:xfrm>
                <a:off x="2066" y="1047"/>
                <a:ext cx="82" cy="142"/>
              </a:xfrm>
              <a:prstGeom prst="rect">
                <a:avLst/>
              </a:prstGeom>
              <a:noFill/>
              <a:ln>
                <a:noFill/>
              </a:ln>
            </p:spPr>
            <p:txBody>
              <a:bodyPr spcFirstLastPara="1" wrap="square" lIns="0" tIns="0" rIns="0" bIns="0" anchor="t" anchorCtr="0">
                <a:noAutofit/>
              </a:bodyPr>
              <a:lstStyle/>
              <a:p>
                <a:r>
                  <a:rPr lang="en-US" sz="1300"/>
                  <a:t>r</a:t>
                </a:r>
                <a:endParaRPr sz="1800">
                  <a:solidFill>
                    <a:srgbClr val="003399"/>
                  </a:solidFill>
                  <a:latin typeface="Times New Roman"/>
                  <a:ea typeface="Times New Roman"/>
                  <a:cs typeface="Times New Roman"/>
                  <a:sym typeface="Times New Roman"/>
                </a:endParaRPr>
              </a:p>
            </p:txBody>
          </p:sp>
          <p:sp>
            <p:nvSpPr>
              <p:cNvPr id="1333" name="Google Shape;1333;p67"/>
              <p:cNvSpPr/>
              <p:nvPr/>
            </p:nvSpPr>
            <p:spPr>
              <a:xfrm>
                <a:off x="2100" y="1047"/>
                <a:ext cx="101" cy="142"/>
              </a:xfrm>
              <a:prstGeom prst="rect">
                <a:avLst/>
              </a:prstGeom>
              <a:noFill/>
              <a:ln>
                <a:noFill/>
              </a:ln>
            </p:spPr>
            <p:txBody>
              <a:bodyPr spcFirstLastPara="1" wrap="square" lIns="0" tIns="0" rIns="0" bIns="0" anchor="t" anchorCtr="0">
                <a:noAutofit/>
              </a:bodyPr>
              <a:lstStyle/>
              <a:p>
                <a:r>
                  <a:rPr lang="en-US" sz="1300"/>
                  <a:t>e</a:t>
                </a:r>
                <a:endParaRPr sz="1800">
                  <a:solidFill>
                    <a:srgbClr val="003399"/>
                  </a:solidFill>
                  <a:latin typeface="Times New Roman"/>
                  <a:ea typeface="Times New Roman"/>
                  <a:cs typeface="Times New Roman"/>
                  <a:sym typeface="Times New Roman"/>
                </a:endParaRPr>
              </a:p>
            </p:txBody>
          </p:sp>
          <p:sp>
            <p:nvSpPr>
              <p:cNvPr id="1334" name="Google Shape;1334;p67"/>
              <p:cNvSpPr/>
              <p:nvPr/>
            </p:nvSpPr>
            <p:spPr>
              <a:xfrm>
                <a:off x="2160" y="1047"/>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335" name="Google Shape;1335;p67"/>
              <p:cNvSpPr/>
              <p:nvPr/>
            </p:nvSpPr>
            <p:spPr>
              <a:xfrm>
                <a:off x="2214" y="1047"/>
                <a:ext cx="101" cy="142"/>
              </a:xfrm>
              <a:prstGeom prst="rect">
                <a:avLst/>
              </a:prstGeom>
              <a:noFill/>
              <a:ln>
                <a:noFill/>
              </a:ln>
            </p:spPr>
            <p:txBody>
              <a:bodyPr spcFirstLastPara="1" wrap="square" lIns="0" tIns="0" rIns="0" bIns="0" anchor="t" anchorCtr="0">
                <a:noAutofit/>
              </a:bodyPr>
              <a:lstStyle/>
              <a:p>
                <a:r>
                  <a:rPr lang="en-US" sz="1300"/>
                  <a:t>s</a:t>
                </a:r>
                <a:endParaRPr sz="1800">
                  <a:solidFill>
                    <a:srgbClr val="003399"/>
                  </a:solidFill>
                  <a:latin typeface="Times New Roman"/>
                  <a:ea typeface="Times New Roman"/>
                  <a:cs typeface="Times New Roman"/>
                  <a:sym typeface="Times New Roman"/>
                </a:endParaRPr>
              </a:p>
            </p:txBody>
          </p:sp>
          <p:sp>
            <p:nvSpPr>
              <p:cNvPr id="1336" name="Google Shape;1336;p67"/>
              <p:cNvSpPr/>
              <p:nvPr/>
            </p:nvSpPr>
            <p:spPr>
              <a:xfrm>
                <a:off x="1251" y="2224"/>
                <a:ext cx="54" cy="53"/>
              </a:xfrm>
              <a:custGeom>
                <a:avLst/>
                <a:gdLst/>
                <a:ahLst/>
                <a:cxnLst/>
                <a:rect l="l" t="t" r="r" b="b"/>
                <a:pathLst>
                  <a:path w="120000" h="120000" extrusionOk="0">
                    <a:moveTo>
                      <a:pt x="0" y="0"/>
                    </a:moveTo>
                    <a:lnTo>
                      <a:pt x="6666" y="120000"/>
                    </a:lnTo>
                    <a:lnTo>
                      <a:pt x="120000" y="63396"/>
                    </a:lnTo>
                    <a:lnTo>
                      <a:pt x="6666" y="6792"/>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37" name="Google Shape;1337;p67"/>
              <p:cNvCxnSpPr/>
              <p:nvPr/>
            </p:nvCxnSpPr>
            <p:spPr>
              <a:xfrm>
                <a:off x="1920" y="2094"/>
                <a:ext cx="1595" cy="1073"/>
              </a:xfrm>
              <a:prstGeom prst="straightConnector1">
                <a:avLst/>
              </a:prstGeom>
              <a:noFill/>
              <a:ln w="20625" cap="flat" cmpd="sng">
                <a:solidFill>
                  <a:srgbClr val="000000"/>
                </a:solidFill>
                <a:prstDash val="solid"/>
                <a:round/>
                <a:headEnd type="none" w="sm" len="sm"/>
                <a:tailEnd type="none" w="sm" len="sm"/>
              </a:ln>
            </p:spPr>
          </p:cxnSp>
          <p:sp>
            <p:nvSpPr>
              <p:cNvPr id="1338" name="Google Shape;1338;p67"/>
              <p:cNvSpPr/>
              <p:nvPr/>
            </p:nvSpPr>
            <p:spPr>
              <a:xfrm>
                <a:off x="3489" y="3568"/>
                <a:ext cx="54" cy="54"/>
              </a:xfrm>
              <a:custGeom>
                <a:avLst/>
                <a:gdLst/>
                <a:ahLst/>
                <a:cxnLst/>
                <a:rect l="l" t="t" r="r" b="b"/>
                <a:pathLst>
                  <a:path w="120000" h="120000" extrusionOk="0">
                    <a:moveTo>
                      <a:pt x="8888" y="0"/>
                    </a:moveTo>
                    <a:lnTo>
                      <a:pt x="0" y="120000"/>
                    </a:lnTo>
                    <a:lnTo>
                      <a:pt x="120000" y="77777"/>
                    </a:lnTo>
                    <a:lnTo>
                      <a:pt x="8888" y="6666"/>
                    </a:lnTo>
                    <a:lnTo>
                      <a:pt x="8888"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39" name="Google Shape;1339;p67"/>
              <p:cNvCxnSpPr/>
              <p:nvPr/>
            </p:nvCxnSpPr>
            <p:spPr>
              <a:xfrm>
                <a:off x="1920" y="3041"/>
                <a:ext cx="1569" cy="555"/>
              </a:xfrm>
              <a:prstGeom prst="straightConnector1">
                <a:avLst/>
              </a:prstGeom>
              <a:noFill/>
              <a:ln w="20625" cap="flat" cmpd="sng">
                <a:solidFill>
                  <a:srgbClr val="000000"/>
                </a:solidFill>
                <a:prstDash val="solid"/>
                <a:round/>
                <a:headEnd type="none" w="sm" len="sm"/>
                <a:tailEnd type="none" w="sm" len="sm"/>
              </a:ln>
            </p:spPr>
          </p:cxnSp>
          <p:sp>
            <p:nvSpPr>
              <p:cNvPr id="1340" name="Google Shape;1340;p67"/>
              <p:cNvSpPr/>
              <p:nvPr/>
            </p:nvSpPr>
            <p:spPr>
              <a:xfrm>
                <a:off x="3483" y="3350"/>
                <a:ext cx="60" cy="51"/>
              </a:xfrm>
              <a:custGeom>
                <a:avLst/>
                <a:gdLst/>
                <a:ahLst/>
                <a:cxnLst/>
                <a:rect l="l" t="t" r="r" b="b"/>
                <a:pathLst>
                  <a:path w="120000" h="120000" extrusionOk="0">
                    <a:moveTo>
                      <a:pt x="32000" y="0"/>
                    </a:moveTo>
                    <a:lnTo>
                      <a:pt x="0" y="120000"/>
                    </a:lnTo>
                    <a:lnTo>
                      <a:pt x="120000" y="96470"/>
                    </a:lnTo>
                    <a:lnTo>
                      <a:pt x="3200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41" name="Google Shape;1341;p67"/>
              <p:cNvCxnSpPr/>
              <p:nvPr/>
            </p:nvCxnSpPr>
            <p:spPr>
              <a:xfrm>
                <a:off x="1920" y="2568"/>
                <a:ext cx="1582" cy="814"/>
              </a:xfrm>
              <a:prstGeom prst="straightConnector1">
                <a:avLst/>
              </a:prstGeom>
              <a:noFill/>
              <a:ln w="20625" cap="flat" cmpd="sng">
                <a:solidFill>
                  <a:srgbClr val="000000"/>
                </a:solidFill>
                <a:prstDash val="solid"/>
                <a:round/>
                <a:headEnd type="none" w="sm" len="sm"/>
                <a:tailEnd type="none" w="sm" len="sm"/>
              </a:ln>
            </p:spPr>
          </p:cxnSp>
          <p:cxnSp>
            <p:nvCxnSpPr>
              <p:cNvPr id="1342" name="Google Shape;1342;p67"/>
              <p:cNvCxnSpPr/>
              <p:nvPr/>
            </p:nvCxnSpPr>
            <p:spPr>
              <a:xfrm rot="10800000" flipH="1">
                <a:off x="1920" y="1085"/>
                <a:ext cx="1661" cy="1641"/>
              </a:xfrm>
              <a:prstGeom prst="straightConnector1">
                <a:avLst/>
              </a:prstGeom>
              <a:noFill/>
              <a:ln w="20625" cap="flat" cmpd="sng">
                <a:solidFill>
                  <a:srgbClr val="000000"/>
                </a:solidFill>
                <a:prstDash val="solid"/>
                <a:round/>
                <a:headEnd type="none" w="sm" len="sm"/>
                <a:tailEnd type="none" w="sm" len="sm"/>
              </a:ln>
            </p:spPr>
          </p:cxnSp>
          <p:sp>
            <p:nvSpPr>
              <p:cNvPr id="1343" name="Google Shape;1343;p67"/>
              <p:cNvSpPr/>
              <p:nvPr/>
            </p:nvSpPr>
            <p:spPr>
              <a:xfrm>
                <a:off x="3553" y="1217"/>
                <a:ext cx="56" cy="57"/>
              </a:xfrm>
              <a:custGeom>
                <a:avLst/>
                <a:gdLst/>
                <a:ahLst/>
                <a:cxnLst/>
                <a:rect l="l" t="t" r="r" b="b"/>
                <a:pathLst>
                  <a:path w="120000" h="120000" extrusionOk="0">
                    <a:moveTo>
                      <a:pt x="0" y="46315"/>
                    </a:moveTo>
                    <a:lnTo>
                      <a:pt x="87857" y="119999"/>
                    </a:lnTo>
                    <a:lnTo>
                      <a:pt x="119999" y="0"/>
                    </a:lnTo>
                    <a:lnTo>
                      <a:pt x="0" y="46315"/>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44" name="Google Shape;1344;p67"/>
              <p:cNvCxnSpPr/>
              <p:nvPr/>
            </p:nvCxnSpPr>
            <p:spPr>
              <a:xfrm rot="10800000" flipH="1">
                <a:off x="1920" y="1246"/>
                <a:ext cx="1664" cy="1953"/>
              </a:xfrm>
              <a:prstGeom prst="straightConnector1">
                <a:avLst/>
              </a:prstGeom>
              <a:noFill/>
              <a:ln w="20625" cap="flat" cmpd="sng">
                <a:solidFill>
                  <a:srgbClr val="000000"/>
                </a:solidFill>
                <a:prstDash val="solid"/>
                <a:round/>
                <a:headEnd type="none" w="sm" len="sm"/>
                <a:tailEnd type="none" w="sm" len="sm"/>
              </a:ln>
            </p:spPr>
          </p:cxnSp>
          <p:sp>
            <p:nvSpPr>
              <p:cNvPr id="1345" name="Google Shape;1345;p67"/>
              <p:cNvSpPr/>
              <p:nvPr/>
            </p:nvSpPr>
            <p:spPr>
              <a:xfrm>
                <a:off x="3553" y="1347"/>
                <a:ext cx="56" cy="50"/>
              </a:xfrm>
              <a:custGeom>
                <a:avLst/>
                <a:gdLst/>
                <a:ahLst/>
                <a:cxnLst/>
                <a:rect l="l" t="t" r="r" b="b"/>
                <a:pathLst>
                  <a:path w="120000" h="120000" extrusionOk="0">
                    <a:moveTo>
                      <a:pt x="0" y="0"/>
                    </a:moveTo>
                    <a:lnTo>
                      <a:pt x="12857" y="120000"/>
                    </a:lnTo>
                    <a:lnTo>
                      <a:pt x="119999" y="45600"/>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46" name="Google Shape;1346;p67"/>
              <p:cNvCxnSpPr/>
              <p:nvPr/>
            </p:nvCxnSpPr>
            <p:spPr>
              <a:xfrm rot="10800000" flipH="1">
                <a:off x="1920" y="1369"/>
                <a:ext cx="1652" cy="252"/>
              </a:xfrm>
              <a:prstGeom prst="straightConnector1">
                <a:avLst/>
              </a:prstGeom>
              <a:noFill/>
              <a:ln w="20625" cap="flat" cmpd="sng">
                <a:solidFill>
                  <a:srgbClr val="000000"/>
                </a:solidFill>
                <a:prstDash val="solid"/>
                <a:round/>
                <a:headEnd type="none" w="sm" len="sm"/>
                <a:tailEnd type="none" w="sm" len="sm"/>
              </a:ln>
            </p:spPr>
          </p:cxnSp>
          <p:sp>
            <p:nvSpPr>
              <p:cNvPr id="1347" name="Google Shape;1347;p67"/>
              <p:cNvSpPr/>
              <p:nvPr/>
            </p:nvSpPr>
            <p:spPr>
              <a:xfrm>
                <a:off x="3549" y="1520"/>
                <a:ext cx="60" cy="51"/>
              </a:xfrm>
              <a:custGeom>
                <a:avLst/>
                <a:gdLst/>
                <a:ahLst/>
                <a:cxnLst/>
                <a:rect l="l" t="t" r="r" b="b"/>
                <a:pathLst>
                  <a:path w="120000" h="120000" extrusionOk="0">
                    <a:moveTo>
                      <a:pt x="0" y="0"/>
                    </a:moveTo>
                    <a:lnTo>
                      <a:pt x="46000" y="120000"/>
                    </a:lnTo>
                    <a:lnTo>
                      <a:pt x="120000" y="7058"/>
                    </a:lnTo>
                    <a:lnTo>
                      <a:pt x="0" y="7058"/>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48" name="Google Shape;1348;p67"/>
              <p:cNvCxnSpPr/>
              <p:nvPr/>
            </p:nvCxnSpPr>
            <p:spPr>
              <a:xfrm rot="10800000" flipH="1">
                <a:off x="1920" y="1539"/>
                <a:ext cx="1655" cy="713"/>
              </a:xfrm>
              <a:prstGeom prst="straightConnector1">
                <a:avLst/>
              </a:prstGeom>
              <a:noFill/>
              <a:ln w="20625" cap="flat" cmpd="sng">
                <a:solidFill>
                  <a:srgbClr val="000000"/>
                </a:solidFill>
                <a:prstDash val="solid"/>
                <a:round/>
                <a:headEnd type="none" w="sm" len="sm"/>
                <a:tailEnd type="none" w="sm" len="sm"/>
              </a:ln>
            </p:spPr>
          </p:cxnSp>
          <p:sp>
            <p:nvSpPr>
              <p:cNvPr id="1349" name="Google Shape;1349;p67"/>
              <p:cNvSpPr/>
              <p:nvPr/>
            </p:nvSpPr>
            <p:spPr>
              <a:xfrm>
                <a:off x="3549" y="1687"/>
                <a:ext cx="60" cy="51"/>
              </a:xfrm>
              <a:custGeom>
                <a:avLst/>
                <a:gdLst/>
                <a:ahLst/>
                <a:cxnLst/>
                <a:rect l="l" t="t" r="r" b="b"/>
                <a:pathLst>
                  <a:path w="120000" h="120000" extrusionOk="0">
                    <a:moveTo>
                      <a:pt x="0" y="16470"/>
                    </a:moveTo>
                    <a:lnTo>
                      <a:pt x="64000" y="120000"/>
                    </a:lnTo>
                    <a:lnTo>
                      <a:pt x="120000" y="0"/>
                    </a:lnTo>
                    <a:lnTo>
                      <a:pt x="0" y="23529"/>
                    </a:lnTo>
                    <a:lnTo>
                      <a:pt x="0" y="1647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50" name="Google Shape;1350;p67"/>
              <p:cNvCxnSpPr/>
              <p:nvPr/>
            </p:nvCxnSpPr>
            <p:spPr>
              <a:xfrm rot="10800000" flipH="1">
                <a:off x="1920" y="1706"/>
                <a:ext cx="1658" cy="1177"/>
              </a:xfrm>
              <a:prstGeom prst="straightConnector1">
                <a:avLst/>
              </a:prstGeom>
              <a:noFill/>
              <a:ln w="20625" cap="flat" cmpd="sng">
                <a:solidFill>
                  <a:srgbClr val="000000"/>
                </a:solidFill>
                <a:prstDash val="solid"/>
                <a:round/>
                <a:headEnd type="none" w="sm" len="sm"/>
                <a:tailEnd type="none" w="sm" len="sm"/>
              </a:ln>
            </p:spPr>
          </p:cxnSp>
        </p:grpSp>
        <p:sp>
          <p:nvSpPr>
            <p:cNvPr id="1351" name="Google Shape;1351;p67"/>
            <p:cNvSpPr/>
            <p:nvPr/>
          </p:nvSpPr>
          <p:spPr>
            <a:xfrm>
              <a:off x="7164388" y="2849564"/>
              <a:ext cx="88900" cy="84137"/>
            </a:xfrm>
            <a:custGeom>
              <a:avLst/>
              <a:gdLst/>
              <a:ahLst/>
              <a:cxnLst/>
              <a:rect l="l" t="t" r="r" b="b"/>
              <a:pathLst>
                <a:path w="120000" h="120000" extrusionOk="0">
                  <a:moveTo>
                    <a:pt x="19285" y="0"/>
                  </a:moveTo>
                  <a:lnTo>
                    <a:pt x="0" y="120000"/>
                  </a:lnTo>
                  <a:lnTo>
                    <a:pt x="119999" y="86037"/>
                  </a:lnTo>
                  <a:lnTo>
                    <a:pt x="19285" y="6792"/>
                  </a:lnTo>
                  <a:lnTo>
                    <a:pt x="19285"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52" name="Google Shape;1352;p67"/>
            <p:cNvCxnSpPr/>
            <p:nvPr/>
          </p:nvCxnSpPr>
          <p:spPr>
            <a:xfrm>
              <a:off x="4572000" y="2322513"/>
              <a:ext cx="2616200" cy="576262"/>
            </a:xfrm>
            <a:prstGeom prst="straightConnector1">
              <a:avLst/>
            </a:prstGeom>
            <a:noFill/>
            <a:ln w="20625" cap="flat" cmpd="sng">
              <a:solidFill>
                <a:srgbClr val="000000"/>
              </a:solidFill>
              <a:prstDash val="solid"/>
              <a:round/>
              <a:headEnd type="none" w="sm" len="sm"/>
              <a:tailEnd type="none" w="sm" len="sm"/>
            </a:ln>
          </p:spPr>
        </p:cxnSp>
        <p:sp>
          <p:nvSpPr>
            <p:cNvPr id="1353" name="Google Shape;1353;p67"/>
            <p:cNvSpPr/>
            <p:nvPr/>
          </p:nvSpPr>
          <p:spPr>
            <a:xfrm>
              <a:off x="7164388" y="3109914"/>
              <a:ext cx="88900" cy="84137"/>
            </a:xfrm>
            <a:custGeom>
              <a:avLst/>
              <a:gdLst/>
              <a:ahLst/>
              <a:cxnLst/>
              <a:rect l="l" t="t" r="r" b="b"/>
              <a:pathLst>
                <a:path w="120000" h="120000" extrusionOk="0">
                  <a:moveTo>
                    <a:pt x="12857" y="0"/>
                  </a:moveTo>
                  <a:lnTo>
                    <a:pt x="0" y="120000"/>
                  </a:lnTo>
                  <a:lnTo>
                    <a:pt x="119999" y="76981"/>
                  </a:lnTo>
                  <a:lnTo>
                    <a:pt x="12857"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54" name="Google Shape;1354;p67"/>
            <p:cNvCxnSpPr/>
            <p:nvPr/>
          </p:nvCxnSpPr>
          <p:spPr>
            <a:xfrm>
              <a:off x="4572000" y="2824163"/>
              <a:ext cx="2616200" cy="330200"/>
            </a:xfrm>
            <a:prstGeom prst="straightConnector1">
              <a:avLst/>
            </a:prstGeom>
            <a:noFill/>
            <a:ln w="20625" cap="flat" cmpd="sng">
              <a:solidFill>
                <a:srgbClr val="000000"/>
              </a:solidFill>
              <a:prstDash val="solid"/>
              <a:round/>
              <a:headEnd type="none" w="sm" len="sm"/>
              <a:tailEnd type="none" w="sm" len="sm"/>
            </a:ln>
          </p:spPr>
        </p:cxnSp>
        <p:sp>
          <p:nvSpPr>
            <p:cNvPr id="1355" name="Google Shape;1355;p67"/>
            <p:cNvSpPr/>
            <p:nvPr/>
          </p:nvSpPr>
          <p:spPr>
            <a:xfrm>
              <a:off x="7164388" y="3360739"/>
              <a:ext cx="88900" cy="84137"/>
            </a:xfrm>
            <a:custGeom>
              <a:avLst/>
              <a:gdLst/>
              <a:ahLst/>
              <a:cxnLst/>
              <a:rect l="l" t="t" r="r" b="b"/>
              <a:pathLst>
                <a:path w="120000" h="120000" extrusionOk="0">
                  <a:moveTo>
                    <a:pt x="12857" y="0"/>
                  </a:moveTo>
                  <a:lnTo>
                    <a:pt x="0" y="120000"/>
                  </a:lnTo>
                  <a:lnTo>
                    <a:pt x="119999" y="76981"/>
                  </a:lnTo>
                  <a:lnTo>
                    <a:pt x="12857"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56" name="Google Shape;1356;p67"/>
            <p:cNvCxnSpPr/>
            <p:nvPr/>
          </p:nvCxnSpPr>
          <p:spPr>
            <a:xfrm>
              <a:off x="4572000" y="3074988"/>
              <a:ext cx="2622550" cy="330200"/>
            </a:xfrm>
            <a:prstGeom prst="straightConnector1">
              <a:avLst/>
            </a:prstGeom>
            <a:noFill/>
            <a:ln w="20625" cap="flat" cmpd="sng">
              <a:solidFill>
                <a:srgbClr val="000000"/>
              </a:solidFill>
              <a:prstDash val="solid"/>
              <a:round/>
              <a:headEnd type="none" w="sm" len="sm"/>
              <a:tailEnd type="none" w="sm" len="sm"/>
            </a:ln>
          </p:spPr>
        </p:cxnSp>
        <p:sp>
          <p:nvSpPr>
            <p:cNvPr id="1357" name="Google Shape;1357;p67"/>
            <p:cNvSpPr/>
            <p:nvPr/>
          </p:nvSpPr>
          <p:spPr>
            <a:xfrm>
              <a:off x="7164388" y="3625850"/>
              <a:ext cx="88900" cy="84138"/>
            </a:xfrm>
            <a:custGeom>
              <a:avLst/>
              <a:gdLst/>
              <a:ahLst/>
              <a:cxnLst/>
              <a:rect l="l" t="t" r="r" b="b"/>
              <a:pathLst>
                <a:path w="120000" h="120000" extrusionOk="0">
                  <a:moveTo>
                    <a:pt x="0" y="0"/>
                  </a:moveTo>
                  <a:lnTo>
                    <a:pt x="6428" y="120000"/>
                  </a:lnTo>
                  <a:lnTo>
                    <a:pt x="119999" y="56603"/>
                  </a:lnTo>
                  <a:lnTo>
                    <a:pt x="6428" y="6792"/>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358" name="Google Shape;1358;p67"/>
            <p:cNvCxnSpPr/>
            <p:nvPr/>
          </p:nvCxnSpPr>
          <p:spPr>
            <a:xfrm rot="10800000" flipH="1">
              <a:off x="4572000" y="3670301"/>
              <a:ext cx="2616200" cy="155575"/>
            </a:xfrm>
            <a:prstGeom prst="straightConnector1">
              <a:avLst/>
            </a:prstGeom>
            <a:noFill/>
            <a:ln w="20625" cap="flat" cmpd="sng">
              <a:solidFill>
                <a:srgbClr val="000000"/>
              </a:solidFill>
              <a:prstDash val="solid"/>
              <a:round/>
              <a:headEnd type="none" w="sm" len="sm"/>
              <a:tailEnd type="none" w="sm" len="sm"/>
            </a:ln>
          </p:spPr>
        </p:cxnSp>
      </p:grpSp>
      <p:sp>
        <p:nvSpPr>
          <p:cNvPr id="2" name="TextBox 1">
            <a:extLst>
              <a:ext uri="{FF2B5EF4-FFF2-40B4-BE49-F238E27FC236}">
                <a16:creationId xmlns:a16="http://schemas.microsoft.com/office/drawing/2014/main" id="{0E1DBD1F-A83A-44C5-BE46-F2F1E8A1A504}"/>
              </a:ext>
            </a:extLst>
          </p:cNvPr>
          <p:cNvSpPr txBox="1"/>
          <p:nvPr/>
        </p:nvSpPr>
        <p:spPr>
          <a:xfrm>
            <a:off x="158109" y="6435923"/>
            <a:ext cx="3886000" cy="307777"/>
          </a:xfrm>
          <a:prstGeom prst="rect">
            <a:avLst/>
          </a:prstGeom>
          <a:noFill/>
        </p:spPr>
        <p:txBody>
          <a:bodyPr wrap="none" rtlCol="0">
            <a:spAutoFit/>
          </a:bodyPr>
          <a:lstStyle/>
          <a:p>
            <a:r>
              <a:rPr lang="en-US" i="1"/>
              <a:t>Note: check the difference with picture slide 30</a:t>
            </a:r>
            <a:endParaRPr lang="nl-NL" i="1"/>
          </a:p>
        </p:txBody>
      </p:sp>
    </p:spTree>
    <p:extLst>
      <p:ext uri="{BB962C8B-B14F-4D97-AF65-F5344CB8AC3E}">
        <p14:creationId xmlns:p14="http://schemas.microsoft.com/office/powerpoint/2010/main" val="406300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68"/>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Page Tables</a:t>
            </a:r>
            <a:endParaRPr/>
          </a:p>
        </p:txBody>
      </p:sp>
      <p:sp>
        <p:nvSpPr>
          <p:cNvPr id="1369" name="Google Shape;1369;p68"/>
          <p:cNvSpPr txBox="1">
            <a:spLocks noGrp="1"/>
          </p:cNvSpPr>
          <p:nvPr>
            <p:ph type="body" idx="1"/>
          </p:nvPr>
        </p:nvSpPr>
        <p:spPr>
          <a:prstGeom prst="rect">
            <a:avLst/>
          </a:prstGeom>
          <a:noFill/>
          <a:ln>
            <a:noFill/>
          </a:ln>
        </p:spPr>
        <p:txBody>
          <a:bodyPr spcFirstLastPara="1" wrap="square" lIns="90475" tIns="44450" rIns="90475" bIns="44450" anchor="t" anchorCtr="0">
            <a:noAutofit/>
          </a:bodyPr>
          <a:lstStyle/>
          <a:p>
            <a:pPr marL="342900" indent="-342900">
              <a:spcBef>
                <a:spcPts val="0"/>
              </a:spcBef>
              <a:buNone/>
            </a:pPr>
            <a:r>
              <a:rPr lang="en-US"/>
              <a:t> </a:t>
            </a:r>
            <a:endParaRPr/>
          </a:p>
        </p:txBody>
      </p:sp>
      <p:sp>
        <p:nvSpPr>
          <p:cNvPr id="1372" name="Google Shape;1372;p6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42</a:t>
            </a:fld>
            <a:endParaRPr/>
          </a:p>
        </p:txBody>
      </p:sp>
      <p:pic>
        <p:nvPicPr>
          <p:cNvPr id="1370" name="Google Shape;1370;p68"/>
          <p:cNvPicPr preferRelativeResize="0"/>
          <p:nvPr/>
        </p:nvPicPr>
        <p:blipFill rotWithShape="1">
          <a:blip r:embed="rId3">
            <a:alphaModFix/>
          </a:blip>
          <a:srcRect/>
          <a:stretch/>
        </p:blipFill>
        <p:spPr>
          <a:xfrm>
            <a:off x="3719736" y="344101"/>
            <a:ext cx="7127558" cy="6347845"/>
          </a:xfrm>
          <a:prstGeom prst="rect">
            <a:avLst/>
          </a:prstGeom>
          <a:noFill/>
          <a:ln>
            <a:noFill/>
          </a:ln>
        </p:spPr>
      </p:pic>
    </p:spTree>
    <p:extLst>
      <p:ext uri="{BB962C8B-B14F-4D97-AF65-F5344CB8AC3E}">
        <p14:creationId xmlns:p14="http://schemas.microsoft.com/office/powerpoint/2010/main" val="3989119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Size of page table</a:t>
            </a:r>
            <a:endParaRPr/>
          </a:p>
        </p:txBody>
      </p:sp>
      <p:sp>
        <p:nvSpPr>
          <p:cNvPr id="1381" name="Google Shape;1381;p6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Assume</a:t>
            </a:r>
            <a:endParaRPr/>
          </a:p>
          <a:p>
            <a:pPr marL="742950" lvl="1" indent="-285750"/>
            <a:r>
              <a:rPr lang="en-US"/>
              <a:t>40-bit virtual address; 32-bit physical</a:t>
            </a:r>
            <a:endParaRPr/>
          </a:p>
          <a:p>
            <a:pPr marL="742950" lvl="1" indent="-285750"/>
            <a:r>
              <a:rPr lang="en-US"/>
              <a:t>4 Kbyte pages; 4 bytes per page table entry (PTE)</a:t>
            </a:r>
            <a:endParaRPr/>
          </a:p>
          <a:p>
            <a:pPr marL="742950" lvl="1" indent="-133350">
              <a:buNone/>
            </a:pPr>
            <a:endParaRPr/>
          </a:p>
          <a:p>
            <a:pPr marL="742950" lvl="1" indent="-133350">
              <a:buNone/>
            </a:pPr>
            <a:endParaRPr/>
          </a:p>
        </p:txBody>
      </p:sp>
      <p:sp>
        <p:nvSpPr>
          <p:cNvPr id="1385" name="Google Shape;1385;p69"/>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43</a:t>
            </a:fld>
            <a:endParaRPr/>
          </a:p>
        </p:txBody>
      </p:sp>
      <p:sp>
        <p:nvSpPr>
          <p:cNvPr id="1382" name="Google Shape;1382;p69"/>
          <p:cNvSpPr/>
          <p:nvPr/>
        </p:nvSpPr>
        <p:spPr>
          <a:xfrm>
            <a:off x="1981200" y="2743200"/>
            <a:ext cx="8382000" cy="914400"/>
          </a:xfrm>
          <a:prstGeom prst="rect">
            <a:avLst/>
          </a:prstGeom>
          <a:noFill/>
          <a:ln>
            <a:noFill/>
          </a:ln>
        </p:spPr>
        <p:txBody>
          <a:bodyPr spcFirstLastPara="1" wrap="square" lIns="92075" tIns="46025" rIns="92075" bIns="46025" anchor="t" anchorCtr="0">
            <a:noAutofit/>
          </a:bodyPr>
          <a:lstStyle/>
          <a:p>
            <a:pPr marL="342900" indent="-342900">
              <a:buClr>
                <a:schemeClr val="hlink"/>
              </a:buClr>
              <a:buSzPts val="1200"/>
              <a:buFont typeface="Arial"/>
              <a:buChar char="●"/>
            </a:pPr>
            <a:r>
              <a:rPr lang="en-US" sz="2400">
                <a:solidFill>
                  <a:schemeClr val="dk1"/>
                </a:solidFill>
              </a:rPr>
              <a:t>Solution</a:t>
            </a:r>
            <a:endParaRPr/>
          </a:p>
          <a:p>
            <a:pPr marL="742950" lvl="1" indent="-285750">
              <a:spcBef>
                <a:spcPts val="400"/>
              </a:spcBef>
              <a:buClr>
                <a:schemeClr val="dk2"/>
              </a:buClr>
              <a:buSzPts val="1500"/>
              <a:buFont typeface="Arial"/>
              <a:buChar char="●"/>
            </a:pPr>
            <a:r>
              <a:rPr lang="en-US" sz="2000">
                <a:solidFill>
                  <a:schemeClr val="dk1"/>
                </a:solidFill>
              </a:rPr>
              <a:t>Size = N</a:t>
            </a:r>
            <a:r>
              <a:rPr lang="en-US" sz="2000" baseline="-25000">
                <a:solidFill>
                  <a:schemeClr val="dk1"/>
                </a:solidFill>
              </a:rPr>
              <a:t>entries</a:t>
            </a:r>
            <a:r>
              <a:rPr lang="en-US" sz="2000">
                <a:solidFill>
                  <a:schemeClr val="dk1"/>
                </a:solidFill>
              </a:rPr>
              <a:t> * Size-of-entry = (2 </a:t>
            </a:r>
            <a:r>
              <a:rPr lang="en-US" sz="2000" baseline="30000">
                <a:solidFill>
                  <a:schemeClr val="dk1"/>
                </a:solidFill>
              </a:rPr>
              <a:t>40</a:t>
            </a:r>
            <a:r>
              <a:rPr lang="en-US" sz="2000">
                <a:solidFill>
                  <a:schemeClr val="dk1"/>
                </a:solidFill>
              </a:rPr>
              <a:t> / 2 </a:t>
            </a:r>
            <a:r>
              <a:rPr lang="en-US" sz="2000" baseline="30000">
                <a:solidFill>
                  <a:schemeClr val="dk1"/>
                </a:solidFill>
              </a:rPr>
              <a:t>12</a:t>
            </a:r>
            <a:r>
              <a:rPr lang="en-US" sz="2000">
                <a:solidFill>
                  <a:schemeClr val="dk1"/>
                </a:solidFill>
              </a:rPr>
              <a:t> ) * 4 bytes = 1 Gbyte</a:t>
            </a:r>
            <a:endParaRPr/>
          </a:p>
        </p:txBody>
      </p:sp>
      <p:sp>
        <p:nvSpPr>
          <p:cNvPr id="1383" name="Google Shape;1383;p69"/>
          <p:cNvSpPr/>
          <p:nvPr/>
        </p:nvSpPr>
        <p:spPr>
          <a:xfrm>
            <a:off x="1981200" y="4038600"/>
            <a:ext cx="8382000" cy="914400"/>
          </a:xfrm>
          <a:prstGeom prst="rect">
            <a:avLst/>
          </a:prstGeom>
          <a:noFill/>
          <a:ln>
            <a:noFill/>
          </a:ln>
        </p:spPr>
        <p:txBody>
          <a:bodyPr spcFirstLastPara="1" wrap="square" lIns="92075" tIns="46025" rIns="92075" bIns="46025" anchor="t" anchorCtr="0">
            <a:noAutofit/>
          </a:bodyPr>
          <a:lstStyle/>
          <a:p>
            <a:pPr marL="342900" indent="-342900">
              <a:buClr>
                <a:schemeClr val="hlink"/>
              </a:buClr>
              <a:buSzPts val="1200"/>
              <a:buFont typeface="Arial"/>
              <a:buChar char="●"/>
            </a:pPr>
            <a:r>
              <a:rPr lang="en-US" sz="2400">
                <a:solidFill>
                  <a:schemeClr val="dk1"/>
                </a:solidFill>
              </a:rPr>
              <a:t>Reduce size:</a:t>
            </a:r>
            <a:endParaRPr/>
          </a:p>
          <a:p>
            <a:pPr marL="742950" lvl="1" indent="-285750">
              <a:spcBef>
                <a:spcPts val="400"/>
              </a:spcBef>
              <a:buClr>
                <a:schemeClr val="dk2"/>
              </a:buClr>
              <a:buSzPts val="1500"/>
              <a:buFont typeface="Arial"/>
              <a:buChar char="●"/>
            </a:pPr>
            <a:r>
              <a:rPr lang="en-US" sz="2000">
                <a:solidFill>
                  <a:schemeClr val="dk1"/>
                </a:solidFill>
              </a:rPr>
              <a:t>Dynamic allocation of page table entries</a:t>
            </a:r>
            <a:endParaRPr/>
          </a:p>
          <a:p>
            <a:pPr marL="742950" lvl="1" indent="-285750">
              <a:spcBef>
                <a:spcPts val="400"/>
              </a:spcBef>
              <a:buClr>
                <a:schemeClr val="dk2"/>
              </a:buClr>
              <a:buSzPts val="1500"/>
              <a:buFont typeface="Arial"/>
              <a:buChar char="●"/>
            </a:pPr>
            <a:r>
              <a:rPr lang="en-US" sz="2000">
                <a:solidFill>
                  <a:schemeClr val="dk1"/>
                </a:solidFill>
              </a:rPr>
              <a:t>Hashing: inverted page table </a:t>
            </a:r>
            <a:endParaRPr/>
          </a:p>
          <a:p>
            <a:pPr marL="1143000" lvl="2" indent="-228600">
              <a:spcBef>
                <a:spcPts val="400"/>
              </a:spcBef>
              <a:buClr>
                <a:schemeClr val="dk2"/>
              </a:buClr>
              <a:buSzPts val="1500"/>
              <a:buFont typeface="Arial"/>
              <a:buChar char="●"/>
            </a:pPr>
            <a:r>
              <a:rPr lang="en-US" sz="2000">
                <a:solidFill>
                  <a:schemeClr val="dk1"/>
                </a:solidFill>
              </a:rPr>
              <a:t>1 entry per physical available instead of virtual page</a:t>
            </a:r>
            <a:endParaRPr/>
          </a:p>
          <a:p>
            <a:pPr marL="742950" lvl="1" indent="-285750">
              <a:spcBef>
                <a:spcPts val="400"/>
              </a:spcBef>
              <a:buClr>
                <a:schemeClr val="dk2"/>
              </a:buClr>
              <a:buSzPts val="1500"/>
              <a:buFont typeface="Arial"/>
              <a:buChar char="●"/>
            </a:pPr>
            <a:r>
              <a:rPr lang="en-US" sz="2000">
                <a:solidFill>
                  <a:schemeClr val="dk1"/>
                </a:solidFill>
              </a:rPr>
              <a:t>Page the page table itself (i.e. part of it can be on disk)</a:t>
            </a:r>
            <a:endParaRPr/>
          </a:p>
          <a:p>
            <a:pPr marL="742950" lvl="1" indent="-285750">
              <a:spcBef>
                <a:spcPts val="400"/>
              </a:spcBef>
              <a:buClr>
                <a:schemeClr val="dk2"/>
              </a:buClr>
              <a:buSzPts val="1500"/>
              <a:buFont typeface="Arial"/>
              <a:buChar char="●"/>
            </a:pPr>
            <a:r>
              <a:rPr lang="en-US" sz="2000">
                <a:solidFill>
                  <a:schemeClr val="dk1"/>
                </a:solidFill>
              </a:rPr>
              <a:t>Use larger page size (multiple page sizes)</a:t>
            </a:r>
            <a:endParaRPr/>
          </a:p>
        </p:txBody>
      </p:sp>
    </p:spTree>
    <p:extLst>
      <p:ext uri="{BB962C8B-B14F-4D97-AF65-F5344CB8AC3E}">
        <p14:creationId xmlns:p14="http://schemas.microsoft.com/office/powerpoint/2010/main" val="376506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
                                        </p:tgtEl>
                                        <p:attrNameLst>
                                          <p:attrName>style.visibility</p:attrName>
                                        </p:attrNameLst>
                                      </p:cBhvr>
                                      <p:to>
                                        <p:strVal val="visible"/>
                                      </p:to>
                                    </p:set>
                                    <p:animEffect transition="in" filter="fade">
                                      <p:cBhvr>
                                        <p:cTn id="7" dur="500"/>
                                        <p:tgtEl>
                                          <p:spTgt spid="13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3"/>
                                        </p:tgtEl>
                                        <p:attrNameLst>
                                          <p:attrName>style.visibility</p:attrName>
                                        </p:attrNameLst>
                                      </p:cBhvr>
                                      <p:to>
                                        <p:strVal val="visible"/>
                                      </p:to>
                                    </p:set>
                                    <p:animEffect transition="in" filter="fade">
                                      <p:cBhvr>
                                        <p:cTn id="12" dur="500"/>
                                        <p:tgtEl>
                                          <p:spTgt spid="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Fast Translation Using a </a:t>
            </a:r>
            <a:r>
              <a:rPr lang="en-US" b="1"/>
              <a:t>TLB</a:t>
            </a:r>
            <a:endParaRPr b="1"/>
          </a:p>
        </p:txBody>
      </p:sp>
      <p:sp>
        <p:nvSpPr>
          <p:cNvPr id="1396" name="Google Shape;1396;p7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Address translation requires extra memory references</a:t>
            </a:r>
            <a:endParaRPr/>
          </a:p>
          <a:p>
            <a:pPr marL="742950" lvl="1" indent="-285750"/>
            <a:r>
              <a:rPr lang="en-US"/>
              <a:t>One to access the PTE (page table entry)</a:t>
            </a:r>
            <a:endParaRPr/>
          </a:p>
          <a:p>
            <a:pPr marL="742950" lvl="1" indent="-285750"/>
            <a:r>
              <a:rPr lang="en-US"/>
              <a:t>Then the actual memory access</a:t>
            </a:r>
            <a:endParaRPr/>
          </a:p>
          <a:p>
            <a:pPr marL="342900" indent="-165100">
              <a:buNone/>
            </a:pPr>
            <a:endParaRPr/>
          </a:p>
          <a:p>
            <a:pPr marL="342900" indent="-342900"/>
            <a:r>
              <a:rPr lang="en-US"/>
              <a:t>However access to page tables has good locality</a:t>
            </a:r>
            <a:endParaRPr/>
          </a:p>
          <a:p>
            <a:pPr marL="742950" lvl="1" indent="-285750"/>
            <a:r>
              <a:rPr lang="en-US"/>
              <a:t>So use a </a:t>
            </a:r>
            <a:r>
              <a:rPr lang="en-US" i="1"/>
              <a:t>fast cache of PTEs within the CPU</a:t>
            </a:r>
            <a:endParaRPr/>
          </a:p>
          <a:p>
            <a:pPr marL="742950" lvl="1" indent="-285750"/>
            <a:r>
              <a:rPr lang="en-US"/>
              <a:t>Called a </a:t>
            </a:r>
            <a:r>
              <a:rPr lang="en-US" b="1">
                <a:solidFill>
                  <a:schemeClr val="accent2"/>
                </a:solidFill>
              </a:rPr>
              <a:t>Translation Look-aside Buffer (TLB)</a:t>
            </a:r>
            <a:endParaRPr/>
          </a:p>
          <a:p>
            <a:pPr marL="742950" lvl="1" indent="-285750"/>
            <a:r>
              <a:rPr lang="en-US"/>
              <a:t>Typical: </a:t>
            </a:r>
          </a:p>
          <a:p>
            <a:pPr marL="1200150" lvl="2" indent="-285750"/>
            <a:r>
              <a:rPr lang="en-US"/>
              <a:t>16–512 PTEs, 0.5–1 cycle for hit, 10–100 cycles for miss, 0.01%–1% miss rate</a:t>
            </a:r>
            <a:endParaRPr/>
          </a:p>
          <a:p>
            <a:pPr marL="742950" lvl="1" indent="-285750"/>
            <a:r>
              <a:rPr lang="en-US"/>
              <a:t>Misses could be handled by hardware or software</a:t>
            </a:r>
            <a:endParaRPr/>
          </a:p>
        </p:txBody>
      </p:sp>
      <p:sp>
        <p:nvSpPr>
          <p:cNvPr id="1398" name="Google Shape;1398;p7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44</a:t>
            </a:fld>
            <a:endParaRPr/>
          </a:p>
        </p:txBody>
      </p:sp>
    </p:spTree>
    <p:extLst>
      <p:ext uri="{BB962C8B-B14F-4D97-AF65-F5344CB8AC3E}">
        <p14:creationId xmlns:p14="http://schemas.microsoft.com/office/powerpoint/2010/main" val="22289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96">
                                            <p:txEl>
                                              <p:pRg st="4" end="4"/>
                                            </p:txEl>
                                          </p:spTgt>
                                        </p:tgtEl>
                                        <p:attrNameLst>
                                          <p:attrName>style.visibility</p:attrName>
                                        </p:attrNameLst>
                                      </p:cBhvr>
                                      <p:to>
                                        <p:strVal val="visible"/>
                                      </p:to>
                                    </p:set>
                                    <p:animEffect transition="in" filter="wipe(down)">
                                      <p:cBhvr>
                                        <p:cTn id="7" dur="500"/>
                                        <p:tgtEl>
                                          <p:spTgt spid="1396">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96">
                                            <p:txEl>
                                              <p:pRg st="5" end="5"/>
                                            </p:txEl>
                                          </p:spTgt>
                                        </p:tgtEl>
                                        <p:attrNameLst>
                                          <p:attrName>style.visibility</p:attrName>
                                        </p:attrNameLst>
                                      </p:cBhvr>
                                      <p:to>
                                        <p:strVal val="visible"/>
                                      </p:to>
                                    </p:set>
                                    <p:animEffect transition="in" filter="wipe(down)">
                                      <p:cBhvr>
                                        <p:cTn id="10" dur="500"/>
                                        <p:tgtEl>
                                          <p:spTgt spid="1396">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396">
                                            <p:txEl>
                                              <p:pRg st="6" end="6"/>
                                            </p:txEl>
                                          </p:spTgt>
                                        </p:tgtEl>
                                        <p:attrNameLst>
                                          <p:attrName>style.visibility</p:attrName>
                                        </p:attrNameLst>
                                      </p:cBhvr>
                                      <p:to>
                                        <p:strVal val="visible"/>
                                      </p:to>
                                    </p:set>
                                    <p:animEffect transition="in" filter="wipe(down)">
                                      <p:cBhvr>
                                        <p:cTn id="13" dur="500"/>
                                        <p:tgtEl>
                                          <p:spTgt spid="1396">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396">
                                            <p:txEl>
                                              <p:pRg st="7" end="7"/>
                                            </p:txEl>
                                          </p:spTgt>
                                        </p:tgtEl>
                                        <p:attrNameLst>
                                          <p:attrName>style.visibility</p:attrName>
                                        </p:attrNameLst>
                                      </p:cBhvr>
                                      <p:to>
                                        <p:strVal val="visible"/>
                                      </p:to>
                                    </p:set>
                                    <p:animEffect transition="in" filter="wipe(down)">
                                      <p:cBhvr>
                                        <p:cTn id="16" dur="500"/>
                                        <p:tgtEl>
                                          <p:spTgt spid="1396">
                                            <p:txEl>
                                              <p:pRg st="7" end="7"/>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396">
                                            <p:txEl>
                                              <p:pRg st="8" end="8"/>
                                            </p:txEl>
                                          </p:spTgt>
                                        </p:tgtEl>
                                        <p:attrNameLst>
                                          <p:attrName>style.visibility</p:attrName>
                                        </p:attrNameLst>
                                      </p:cBhvr>
                                      <p:to>
                                        <p:strVal val="visible"/>
                                      </p:to>
                                    </p:set>
                                    <p:animEffect transition="in" filter="wipe(down)">
                                      <p:cBhvr>
                                        <p:cTn id="19" dur="500"/>
                                        <p:tgtEl>
                                          <p:spTgt spid="1396">
                                            <p:txEl>
                                              <p:pRg st="8" end="8"/>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96">
                                            <p:txEl>
                                              <p:pRg st="9" end="9"/>
                                            </p:txEl>
                                          </p:spTgt>
                                        </p:tgtEl>
                                        <p:attrNameLst>
                                          <p:attrName>style.visibility</p:attrName>
                                        </p:attrNameLst>
                                      </p:cBhvr>
                                      <p:to>
                                        <p:strVal val="visible"/>
                                      </p:to>
                                    </p:set>
                                    <p:animEffect transition="in" filter="wipe(down)">
                                      <p:cBhvr>
                                        <p:cTn id="22" dur="500"/>
                                        <p:tgtEl>
                                          <p:spTgt spid="13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7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Making Address Translation Fast</a:t>
            </a:r>
            <a:endParaRPr/>
          </a:p>
        </p:txBody>
      </p:sp>
      <p:sp>
        <p:nvSpPr>
          <p:cNvPr id="1407" name="Google Shape;1407;p7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A cache for address translations:  </a:t>
            </a:r>
            <a:r>
              <a:rPr lang="en-US" b="1">
                <a:solidFill>
                  <a:srgbClr val="FF0000"/>
                </a:solidFill>
              </a:rPr>
              <a:t>translation lookaside buffer (TLB)</a:t>
            </a:r>
            <a:endParaRPr b="1">
              <a:solidFill>
                <a:srgbClr val="FF0000"/>
              </a:solidFill>
            </a:endParaRPr>
          </a:p>
        </p:txBody>
      </p:sp>
      <p:sp>
        <p:nvSpPr>
          <p:cNvPr id="1410" name="Google Shape;1410;p7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45</a:t>
            </a:fld>
            <a:endParaRPr/>
          </a:p>
        </p:txBody>
      </p:sp>
      <p:sp>
        <p:nvSpPr>
          <p:cNvPr id="1411" name="Google Shape;1411;p71"/>
          <p:cNvSpPr/>
          <p:nvPr/>
        </p:nvSpPr>
        <p:spPr>
          <a:xfrm>
            <a:off x="6908800" y="1684339"/>
            <a:ext cx="0" cy="274637"/>
          </a:xfrm>
          <a:prstGeom prst="rect">
            <a:avLst/>
          </a:prstGeom>
          <a:noFill/>
          <a:ln>
            <a:noFill/>
          </a:ln>
        </p:spPr>
        <p:txBody>
          <a:bodyPr spcFirstLastPara="1" wrap="square" lIns="0" tIns="0" rIns="0" bIns="0" anchor="t" anchorCtr="0">
            <a:noAutofit/>
          </a:bodyPr>
          <a:lstStyle/>
          <a:p>
            <a:endParaRPr sz="1800">
              <a:solidFill>
                <a:srgbClr val="003399"/>
              </a:solidFill>
              <a:latin typeface="Times New Roman"/>
              <a:ea typeface="Times New Roman"/>
              <a:cs typeface="Times New Roman"/>
              <a:sym typeface="Times New Roman"/>
            </a:endParaRPr>
          </a:p>
        </p:txBody>
      </p:sp>
      <p:sp>
        <p:nvSpPr>
          <p:cNvPr id="1412" name="Google Shape;1412;p71"/>
          <p:cNvSpPr/>
          <p:nvPr/>
        </p:nvSpPr>
        <p:spPr>
          <a:xfrm>
            <a:off x="4498975" y="1638300"/>
            <a:ext cx="0" cy="274638"/>
          </a:xfrm>
          <a:prstGeom prst="rect">
            <a:avLst/>
          </a:prstGeom>
          <a:noFill/>
          <a:ln>
            <a:noFill/>
          </a:ln>
        </p:spPr>
        <p:txBody>
          <a:bodyPr spcFirstLastPara="1" wrap="square" lIns="0" tIns="0" rIns="0" bIns="0" anchor="t" anchorCtr="0">
            <a:noAutofit/>
          </a:bodyPr>
          <a:lstStyle/>
          <a:p>
            <a:endParaRPr sz="1800">
              <a:solidFill>
                <a:srgbClr val="003399"/>
              </a:solidFill>
              <a:latin typeface="Times New Roman"/>
              <a:ea typeface="Times New Roman"/>
              <a:cs typeface="Times New Roman"/>
              <a:sym typeface="Times New Roman"/>
            </a:endParaRPr>
          </a:p>
        </p:txBody>
      </p:sp>
      <p:grpSp>
        <p:nvGrpSpPr>
          <p:cNvPr id="1413" name="Google Shape;1413;p71"/>
          <p:cNvGrpSpPr/>
          <p:nvPr/>
        </p:nvGrpSpPr>
        <p:grpSpPr>
          <a:xfrm>
            <a:off x="3071664" y="1739153"/>
            <a:ext cx="7622135" cy="4960464"/>
            <a:chOff x="856" y="1048"/>
            <a:chExt cx="4624" cy="3021"/>
          </a:xfrm>
        </p:grpSpPr>
        <p:sp>
          <p:nvSpPr>
            <p:cNvPr id="1414" name="Google Shape;1414;p71"/>
            <p:cNvSpPr/>
            <p:nvPr/>
          </p:nvSpPr>
          <p:spPr>
            <a:xfrm>
              <a:off x="2805" y="1858"/>
              <a:ext cx="664" cy="119"/>
            </a:xfrm>
            <a:custGeom>
              <a:avLst/>
              <a:gdLst/>
              <a:ahLst/>
              <a:cxnLst/>
              <a:rect l="l" t="t" r="r" b="b"/>
              <a:pathLst>
                <a:path w="120000" h="120000" extrusionOk="0">
                  <a:moveTo>
                    <a:pt x="119999" y="117983"/>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15" name="Google Shape;1415;p71"/>
            <p:cNvSpPr/>
            <p:nvPr/>
          </p:nvSpPr>
          <p:spPr>
            <a:xfrm>
              <a:off x="2050" y="1500"/>
              <a:ext cx="10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16" name="Google Shape;1416;p71"/>
            <p:cNvSpPr/>
            <p:nvPr/>
          </p:nvSpPr>
          <p:spPr>
            <a:xfrm>
              <a:off x="2050" y="1738"/>
              <a:ext cx="101" cy="120"/>
            </a:xfrm>
            <a:custGeom>
              <a:avLst/>
              <a:gdLst/>
              <a:ahLst/>
              <a:cxnLst/>
              <a:rect l="l" t="t" r="r" b="b"/>
              <a:pathLst>
                <a:path w="120000" h="120000" extrusionOk="0">
                  <a:moveTo>
                    <a:pt x="120000" y="117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17" name="Google Shape;1417;p71"/>
            <p:cNvSpPr/>
            <p:nvPr/>
          </p:nvSpPr>
          <p:spPr>
            <a:xfrm>
              <a:off x="2050" y="1977"/>
              <a:ext cx="10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18" name="Google Shape;1418;p71"/>
            <p:cNvSpPr/>
            <p:nvPr/>
          </p:nvSpPr>
          <p:spPr>
            <a:xfrm>
              <a:off x="2151" y="1500"/>
              <a:ext cx="654"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19" name="Google Shape;1419;p71"/>
            <p:cNvSpPr/>
            <p:nvPr/>
          </p:nvSpPr>
          <p:spPr>
            <a:xfrm>
              <a:off x="2151" y="1738"/>
              <a:ext cx="654" cy="120"/>
            </a:xfrm>
            <a:custGeom>
              <a:avLst/>
              <a:gdLst/>
              <a:ahLst/>
              <a:cxnLst/>
              <a:rect l="l" t="t" r="r" b="b"/>
              <a:pathLst>
                <a:path w="120000" h="120000" extrusionOk="0">
                  <a:moveTo>
                    <a:pt x="120000" y="117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0" name="Google Shape;1420;p71"/>
            <p:cNvSpPr/>
            <p:nvPr/>
          </p:nvSpPr>
          <p:spPr>
            <a:xfrm>
              <a:off x="2151" y="1977"/>
              <a:ext cx="654"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1" name="Google Shape;1421;p71"/>
            <p:cNvSpPr/>
            <p:nvPr/>
          </p:nvSpPr>
          <p:spPr>
            <a:xfrm>
              <a:off x="2153" y="2757"/>
              <a:ext cx="661" cy="122"/>
            </a:xfrm>
            <a:custGeom>
              <a:avLst/>
              <a:gdLst/>
              <a:ahLst/>
              <a:cxnLst/>
              <a:rect l="l" t="t" r="r" b="b"/>
              <a:pathLst>
                <a:path w="120000" h="120000" extrusionOk="0">
                  <a:moveTo>
                    <a:pt x="120000" y="117049"/>
                  </a:moveTo>
                  <a:lnTo>
                    <a:pt x="120000" y="0"/>
                  </a:lnTo>
                  <a:lnTo>
                    <a:pt x="0" y="0"/>
                  </a:lnTo>
                  <a:lnTo>
                    <a:pt x="0" y="120000"/>
                  </a:lnTo>
                  <a:lnTo>
                    <a:pt x="120000" y="120000"/>
                  </a:lnTo>
                  <a:lnTo>
                    <a:pt x="120000" y="117049"/>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2" name="Google Shape;1422;p71"/>
            <p:cNvSpPr/>
            <p:nvPr/>
          </p:nvSpPr>
          <p:spPr>
            <a:xfrm>
              <a:off x="2153" y="2757"/>
              <a:ext cx="661" cy="122"/>
            </a:xfrm>
            <a:custGeom>
              <a:avLst/>
              <a:gdLst/>
              <a:ahLst/>
              <a:cxnLst/>
              <a:rect l="l" t="t" r="r" b="b"/>
              <a:pathLst>
                <a:path w="120000" h="120000" extrusionOk="0">
                  <a:moveTo>
                    <a:pt x="120000" y="117049"/>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3" name="Google Shape;1423;p71"/>
            <p:cNvSpPr/>
            <p:nvPr/>
          </p:nvSpPr>
          <p:spPr>
            <a:xfrm>
              <a:off x="2050" y="2755"/>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4" name="Google Shape;1424;p71"/>
            <p:cNvSpPr/>
            <p:nvPr/>
          </p:nvSpPr>
          <p:spPr>
            <a:xfrm>
              <a:off x="2050" y="2755"/>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5" name="Google Shape;1425;p71"/>
            <p:cNvSpPr/>
            <p:nvPr/>
          </p:nvSpPr>
          <p:spPr>
            <a:xfrm>
              <a:off x="2153" y="2996"/>
              <a:ext cx="66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6" name="Google Shape;1426;p71"/>
            <p:cNvSpPr/>
            <p:nvPr/>
          </p:nvSpPr>
          <p:spPr>
            <a:xfrm>
              <a:off x="2153" y="2996"/>
              <a:ext cx="66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7" name="Google Shape;1427;p71"/>
            <p:cNvSpPr/>
            <p:nvPr/>
          </p:nvSpPr>
          <p:spPr>
            <a:xfrm>
              <a:off x="2050" y="2993"/>
              <a:ext cx="101" cy="120"/>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8" name="Google Shape;1428;p71"/>
            <p:cNvSpPr/>
            <p:nvPr/>
          </p:nvSpPr>
          <p:spPr>
            <a:xfrm>
              <a:off x="2050" y="2993"/>
              <a:ext cx="101"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29" name="Google Shape;1429;p71"/>
            <p:cNvSpPr/>
            <p:nvPr/>
          </p:nvSpPr>
          <p:spPr>
            <a:xfrm>
              <a:off x="2153" y="3232"/>
              <a:ext cx="66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0" name="Google Shape;1430;p71"/>
            <p:cNvSpPr/>
            <p:nvPr/>
          </p:nvSpPr>
          <p:spPr>
            <a:xfrm>
              <a:off x="2153" y="3232"/>
              <a:ext cx="66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1" name="Google Shape;1431;p71"/>
            <p:cNvSpPr/>
            <p:nvPr/>
          </p:nvSpPr>
          <p:spPr>
            <a:xfrm>
              <a:off x="2050" y="3232"/>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2" name="Google Shape;1432;p71"/>
            <p:cNvSpPr/>
            <p:nvPr/>
          </p:nvSpPr>
          <p:spPr>
            <a:xfrm>
              <a:off x="2050" y="3232"/>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3" name="Google Shape;1433;p71"/>
            <p:cNvSpPr/>
            <p:nvPr/>
          </p:nvSpPr>
          <p:spPr>
            <a:xfrm>
              <a:off x="2153" y="3473"/>
              <a:ext cx="66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4" name="Google Shape;1434;p71"/>
            <p:cNvSpPr/>
            <p:nvPr/>
          </p:nvSpPr>
          <p:spPr>
            <a:xfrm>
              <a:off x="2153" y="3473"/>
              <a:ext cx="66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5" name="Google Shape;1435;p71"/>
            <p:cNvSpPr/>
            <p:nvPr/>
          </p:nvSpPr>
          <p:spPr>
            <a:xfrm>
              <a:off x="2050" y="3471"/>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6" name="Google Shape;1436;p71"/>
            <p:cNvSpPr/>
            <p:nvPr/>
          </p:nvSpPr>
          <p:spPr>
            <a:xfrm>
              <a:off x="2050" y="3471"/>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7" name="Google Shape;1437;p71"/>
            <p:cNvSpPr/>
            <p:nvPr/>
          </p:nvSpPr>
          <p:spPr>
            <a:xfrm>
              <a:off x="2153" y="3712"/>
              <a:ext cx="66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8" name="Google Shape;1438;p71"/>
            <p:cNvSpPr/>
            <p:nvPr/>
          </p:nvSpPr>
          <p:spPr>
            <a:xfrm>
              <a:off x="2153" y="3712"/>
              <a:ext cx="66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39" name="Google Shape;1439;p71"/>
            <p:cNvSpPr/>
            <p:nvPr/>
          </p:nvSpPr>
          <p:spPr>
            <a:xfrm>
              <a:off x="2050" y="3709"/>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0" name="Google Shape;1440;p71"/>
            <p:cNvSpPr/>
            <p:nvPr/>
          </p:nvSpPr>
          <p:spPr>
            <a:xfrm>
              <a:off x="2050" y="3709"/>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1" name="Google Shape;1441;p71"/>
            <p:cNvSpPr/>
            <p:nvPr/>
          </p:nvSpPr>
          <p:spPr>
            <a:xfrm>
              <a:off x="2153" y="3950"/>
              <a:ext cx="661" cy="119"/>
            </a:xfrm>
            <a:custGeom>
              <a:avLst/>
              <a:gdLst/>
              <a:ahLst/>
              <a:cxnLst/>
              <a:rect l="l" t="t" r="r" b="b"/>
              <a:pathLst>
                <a:path w="120000" h="120000" extrusionOk="0">
                  <a:moveTo>
                    <a:pt x="120000" y="117983"/>
                  </a:moveTo>
                  <a:lnTo>
                    <a:pt x="120000" y="0"/>
                  </a:lnTo>
                  <a:lnTo>
                    <a:pt x="0" y="0"/>
                  </a:lnTo>
                  <a:lnTo>
                    <a:pt x="0" y="120000"/>
                  </a:lnTo>
                  <a:lnTo>
                    <a:pt x="120000" y="120000"/>
                  </a:lnTo>
                  <a:lnTo>
                    <a:pt x="120000" y="117983"/>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2" name="Google Shape;1442;p71"/>
            <p:cNvSpPr/>
            <p:nvPr/>
          </p:nvSpPr>
          <p:spPr>
            <a:xfrm>
              <a:off x="2153" y="3950"/>
              <a:ext cx="66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3" name="Google Shape;1443;p71"/>
            <p:cNvSpPr/>
            <p:nvPr/>
          </p:nvSpPr>
          <p:spPr>
            <a:xfrm>
              <a:off x="2050" y="3948"/>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4" name="Google Shape;1444;p71"/>
            <p:cNvSpPr/>
            <p:nvPr/>
          </p:nvSpPr>
          <p:spPr>
            <a:xfrm>
              <a:off x="2050" y="3948"/>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5" name="Google Shape;1445;p71"/>
            <p:cNvSpPr/>
            <p:nvPr/>
          </p:nvSpPr>
          <p:spPr>
            <a:xfrm>
              <a:off x="4087" y="2588"/>
              <a:ext cx="45" cy="38"/>
            </a:xfrm>
            <a:custGeom>
              <a:avLst/>
              <a:gdLst/>
              <a:ahLst/>
              <a:cxnLst/>
              <a:rect l="l" t="t" r="r" b="b"/>
              <a:pathLst>
                <a:path w="120000" h="120000" extrusionOk="0">
                  <a:moveTo>
                    <a:pt x="58666" y="0"/>
                  </a:moveTo>
                  <a:lnTo>
                    <a:pt x="0" y="104210"/>
                  </a:lnTo>
                  <a:lnTo>
                    <a:pt x="120000" y="120000"/>
                  </a:lnTo>
                  <a:lnTo>
                    <a:pt x="64000" y="0"/>
                  </a:lnTo>
                  <a:lnTo>
                    <a:pt x="58666" y="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6" name="Google Shape;1446;p71"/>
            <p:cNvSpPr/>
            <p:nvPr/>
          </p:nvSpPr>
          <p:spPr>
            <a:xfrm>
              <a:off x="4087" y="2588"/>
              <a:ext cx="45" cy="38"/>
            </a:xfrm>
            <a:custGeom>
              <a:avLst/>
              <a:gdLst/>
              <a:ahLst/>
              <a:cxnLst/>
              <a:rect l="l" t="t" r="r" b="b"/>
              <a:pathLst>
                <a:path w="120000" h="120000" extrusionOk="0">
                  <a:moveTo>
                    <a:pt x="58666" y="0"/>
                  </a:moveTo>
                  <a:lnTo>
                    <a:pt x="0" y="104210"/>
                  </a:lnTo>
                  <a:lnTo>
                    <a:pt x="120000" y="120000"/>
                  </a:lnTo>
                  <a:lnTo>
                    <a:pt x="64000" y="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7" name="Google Shape;1447;p71"/>
            <p:cNvSpPr/>
            <p:nvPr/>
          </p:nvSpPr>
          <p:spPr>
            <a:xfrm>
              <a:off x="4087" y="2235"/>
              <a:ext cx="45" cy="38"/>
            </a:xfrm>
            <a:custGeom>
              <a:avLst/>
              <a:gdLst/>
              <a:ahLst/>
              <a:cxnLst/>
              <a:rect l="l" t="t" r="r" b="b"/>
              <a:pathLst>
                <a:path w="120000" h="120000" extrusionOk="0">
                  <a:moveTo>
                    <a:pt x="45333" y="0"/>
                  </a:moveTo>
                  <a:lnTo>
                    <a:pt x="0" y="120000"/>
                  </a:lnTo>
                  <a:lnTo>
                    <a:pt x="120000" y="110526"/>
                  </a:lnTo>
                  <a:lnTo>
                    <a:pt x="45333" y="6315"/>
                  </a:lnTo>
                  <a:lnTo>
                    <a:pt x="45333" y="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8" name="Google Shape;1448;p71"/>
            <p:cNvSpPr/>
            <p:nvPr/>
          </p:nvSpPr>
          <p:spPr>
            <a:xfrm>
              <a:off x="4087" y="2235"/>
              <a:ext cx="45" cy="38"/>
            </a:xfrm>
            <a:custGeom>
              <a:avLst/>
              <a:gdLst/>
              <a:ahLst/>
              <a:cxnLst/>
              <a:rect l="l" t="t" r="r" b="b"/>
              <a:pathLst>
                <a:path w="120000" h="120000" extrusionOk="0">
                  <a:moveTo>
                    <a:pt x="45333" y="0"/>
                  </a:moveTo>
                  <a:lnTo>
                    <a:pt x="0" y="120000"/>
                  </a:lnTo>
                  <a:lnTo>
                    <a:pt x="120000" y="110526"/>
                  </a:lnTo>
                  <a:lnTo>
                    <a:pt x="45333" y="6315"/>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49" name="Google Shape;1449;p71"/>
            <p:cNvSpPr/>
            <p:nvPr/>
          </p:nvSpPr>
          <p:spPr>
            <a:xfrm>
              <a:off x="4087" y="1994"/>
              <a:ext cx="45" cy="38"/>
            </a:xfrm>
            <a:custGeom>
              <a:avLst/>
              <a:gdLst/>
              <a:ahLst/>
              <a:cxnLst/>
              <a:rect l="l" t="t" r="r" b="b"/>
              <a:pathLst>
                <a:path w="120000" h="120000" extrusionOk="0">
                  <a:moveTo>
                    <a:pt x="50666" y="0"/>
                  </a:moveTo>
                  <a:lnTo>
                    <a:pt x="0" y="110526"/>
                  </a:lnTo>
                  <a:lnTo>
                    <a:pt x="120000" y="120000"/>
                  </a:lnTo>
                  <a:lnTo>
                    <a:pt x="58666" y="0"/>
                  </a:lnTo>
                  <a:lnTo>
                    <a:pt x="50666" y="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0" name="Google Shape;1450;p71"/>
            <p:cNvSpPr/>
            <p:nvPr/>
          </p:nvSpPr>
          <p:spPr>
            <a:xfrm>
              <a:off x="4087" y="1994"/>
              <a:ext cx="45" cy="38"/>
            </a:xfrm>
            <a:custGeom>
              <a:avLst/>
              <a:gdLst/>
              <a:ahLst/>
              <a:cxnLst/>
              <a:rect l="l" t="t" r="r" b="b"/>
              <a:pathLst>
                <a:path w="120000" h="120000" extrusionOk="0">
                  <a:moveTo>
                    <a:pt x="50666" y="0"/>
                  </a:moveTo>
                  <a:lnTo>
                    <a:pt x="0" y="110526"/>
                  </a:lnTo>
                  <a:lnTo>
                    <a:pt x="120000" y="120000"/>
                  </a:lnTo>
                  <a:lnTo>
                    <a:pt x="58666" y="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1" name="Google Shape;1451;p71"/>
            <p:cNvSpPr/>
            <p:nvPr/>
          </p:nvSpPr>
          <p:spPr>
            <a:xfrm>
              <a:off x="4092" y="1657"/>
              <a:ext cx="40" cy="41"/>
            </a:xfrm>
            <a:custGeom>
              <a:avLst/>
              <a:gdLst/>
              <a:ahLst/>
              <a:cxnLst/>
              <a:rect l="l" t="t" r="r" b="b"/>
              <a:pathLst>
                <a:path w="120000" h="120000" extrusionOk="0">
                  <a:moveTo>
                    <a:pt x="0" y="0"/>
                  </a:moveTo>
                  <a:lnTo>
                    <a:pt x="0" y="120000"/>
                  </a:lnTo>
                  <a:lnTo>
                    <a:pt x="120000" y="64390"/>
                  </a:lnTo>
                  <a:lnTo>
                    <a:pt x="0" y="8780"/>
                  </a:lnTo>
                  <a:lnTo>
                    <a:pt x="0" y="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2" name="Google Shape;1452;p71"/>
            <p:cNvSpPr/>
            <p:nvPr/>
          </p:nvSpPr>
          <p:spPr>
            <a:xfrm>
              <a:off x="4092" y="1657"/>
              <a:ext cx="40" cy="41"/>
            </a:xfrm>
            <a:custGeom>
              <a:avLst/>
              <a:gdLst/>
              <a:ahLst/>
              <a:cxnLst/>
              <a:rect l="l" t="t" r="r" b="b"/>
              <a:pathLst>
                <a:path w="120000" h="120000" extrusionOk="0">
                  <a:moveTo>
                    <a:pt x="0" y="0"/>
                  </a:moveTo>
                  <a:lnTo>
                    <a:pt x="0" y="120000"/>
                  </a:lnTo>
                  <a:lnTo>
                    <a:pt x="120000" y="64390"/>
                  </a:lnTo>
                  <a:lnTo>
                    <a:pt x="0" y="878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3" name="Google Shape;1453;p71"/>
            <p:cNvSpPr/>
            <p:nvPr/>
          </p:nvSpPr>
          <p:spPr>
            <a:xfrm>
              <a:off x="2805" y="1858"/>
              <a:ext cx="664" cy="119"/>
            </a:xfrm>
            <a:custGeom>
              <a:avLst/>
              <a:gdLst/>
              <a:ahLst/>
              <a:cxnLst/>
              <a:rect l="l" t="t" r="r" b="b"/>
              <a:pathLst>
                <a:path w="120000" h="120000" extrusionOk="0">
                  <a:moveTo>
                    <a:pt x="119999" y="117983"/>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4" name="Google Shape;1454;p71"/>
            <p:cNvSpPr/>
            <p:nvPr/>
          </p:nvSpPr>
          <p:spPr>
            <a:xfrm>
              <a:off x="3125" y="1674"/>
              <a:ext cx="979" cy="10"/>
            </a:xfrm>
            <a:custGeom>
              <a:avLst/>
              <a:gdLst/>
              <a:ahLst/>
              <a:cxnLst/>
              <a:rect l="l" t="t" r="r" b="b"/>
              <a:pathLst>
                <a:path w="120000" h="120000" extrusionOk="0">
                  <a:moveTo>
                    <a:pt x="0" y="120000"/>
                  </a:moveTo>
                  <a:lnTo>
                    <a:pt x="120000" y="120000"/>
                  </a:lnTo>
                  <a:lnTo>
                    <a:pt x="120000" y="0"/>
                  </a:lnTo>
                  <a:lnTo>
                    <a:pt x="245" y="0"/>
                  </a:lnTo>
                  <a:lnTo>
                    <a:pt x="245" y="120000"/>
                  </a:lnTo>
                  <a:lnTo>
                    <a:pt x="0" y="12000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5" name="Google Shape;1455;p71"/>
            <p:cNvSpPr/>
            <p:nvPr/>
          </p:nvSpPr>
          <p:spPr>
            <a:xfrm>
              <a:off x="3125" y="1674"/>
              <a:ext cx="979" cy="10"/>
            </a:xfrm>
            <a:custGeom>
              <a:avLst/>
              <a:gdLst/>
              <a:ahLst/>
              <a:cxnLst/>
              <a:rect l="l" t="t" r="r" b="b"/>
              <a:pathLst>
                <a:path w="120000" h="120000" extrusionOk="0">
                  <a:moveTo>
                    <a:pt x="0" y="120000"/>
                  </a:moveTo>
                  <a:lnTo>
                    <a:pt x="120000" y="120000"/>
                  </a:lnTo>
                  <a:lnTo>
                    <a:pt x="120000" y="0"/>
                  </a:lnTo>
                  <a:lnTo>
                    <a:pt x="245" y="0"/>
                  </a:lnTo>
                  <a:lnTo>
                    <a:pt x="245" y="12000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6" name="Google Shape;1456;p71"/>
            <p:cNvSpPr/>
            <p:nvPr/>
          </p:nvSpPr>
          <p:spPr>
            <a:xfrm>
              <a:off x="3132" y="1438"/>
              <a:ext cx="977" cy="584"/>
            </a:xfrm>
            <a:custGeom>
              <a:avLst/>
              <a:gdLst/>
              <a:ahLst/>
              <a:cxnLst/>
              <a:rect l="l" t="t" r="r" b="b"/>
              <a:pathLst>
                <a:path w="120000" h="120000" extrusionOk="0">
                  <a:moveTo>
                    <a:pt x="0" y="1849"/>
                  </a:moveTo>
                  <a:lnTo>
                    <a:pt x="119385" y="119999"/>
                  </a:lnTo>
                  <a:lnTo>
                    <a:pt x="120000" y="118150"/>
                  </a:lnTo>
                  <a:lnTo>
                    <a:pt x="859" y="0"/>
                  </a:lnTo>
                  <a:lnTo>
                    <a:pt x="245" y="1849"/>
                  </a:lnTo>
                  <a:lnTo>
                    <a:pt x="0" y="1849"/>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7" name="Google Shape;1457;p71"/>
            <p:cNvSpPr/>
            <p:nvPr/>
          </p:nvSpPr>
          <p:spPr>
            <a:xfrm>
              <a:off x="3132" y="1438"/>
              <a:ext cx="977" cy="584"/>
            </a:xfrm>
            <a:custGeom>
              <a:avLst/>
              <a:gdLst/>
              <a:ahLst/>
              <a:cxnLst/>
              <a:rect l="l" t="t" r="r" b="b"/>
              <a:pathLst>
                <a:path w="120000" h="120000" extrusionOk="0">
                  <a:moveTo>
                    <a:pt x="0" y="1849"/>
                  </a:moveTo>
                  <a:lnTo>
                    <a:pt x="119385" y="119999"/>
                  </a:lnTo>
                  <a:lnTo>
                    <a:pt x="120000" y="118150"/>
                  </a:lnTo>
                  <a:lnTo>
                    <a:pt x="859" y="0"/>
                  </a:lnTo>
                  <a:lnTo>
                    <a:pt x="245" y="1849"/>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8" name="Google Shape;1458;p71"/>
            <p:cNvSpPr/>
            <p:nvPr/>
          </p:nvSpPr>
          <p:spPr>
            <a:xfrm>
              <a:off x="3125" y="1796"/>
              <a:ext cx="984" cy="470"/>
            </a:xfrm>
            <a:custGeom>
              <a:avLst/>
              <a:gdLst/>
              <a:ahLst/>
              <a:cxnLst/>
              <a:rect l="l" t="t" r="r" b="b"/>
              <a:pathLst>
                <a:path w="120000" h="120000" extrusionOk="0">
                  <a:moveTo>
                    <a:pt x="0" y="1787"/>
                  </a:moveTo>
                  <a:lnTo>
                    <a:pt x="119634" y="120000"/>
                  </a:lnTo>
                  <a:lnTo>
                    <a:pt x="120000" y="117446"/>
                  </a:lnTo>
                  <a:lnTo>
                    <a:pt x="609" y="0"/>
                  </a:lnTo>
                  <a:lnTo>
                    <a:pt x="243" y="1787"/>
                  </a:lnTo>
                  <a:lnTo>
                    <a:pt x="0" y="1787"/>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59" name="Google Shape;1459;p71"/>
            <p:cNvSpPr/>
            <p:nvPr/>
          </p:nvSpPr>
          <p:spPr>
            <a:xfrm>
              <a:off x="3125" y="1796"/>
              <a:ext cx="984" cy="470"/>
            </a:xfrm>
            <a:custGeom>
              <a:avLst/>
              <a:gdLst/>
              <a:ahLst/>
              <a:cxnLst/>
              <a:rect l="l" t="t" r="r" b="b"/>
              <a:pathLst>
                <a:path w="120000" h="120000" extrusionOk="0">
                  <a:moveTo>
                    <a:pt x="0" y="1787"/>
                  </a:moveTo>
                  <a:lnTo>
                    <a:pt x="119634" y="120000"/>
                  </a:lnTo>
                  <a:lnTo>
                    <a:pt x="120000" y="117446"/>
                  </a:lnTo>
                  <a:lnTo>
                    <a:pt x="609" y="0"/>
                  </a:lnTo>
                  <a:lnTo>
                    <a:pt x="243" y="1787"/>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0" name="Google Shape;1460;p71"/>
            <p:cNvSpPr/>
            <p:nvPr/>
          </p:nvSpPr>
          <p:spPr>
            <a:xfrm>
              <a:off x="3125" y="2032"/>
              <a:ext cx="986" cy="582"/>
            </a:xfrm>
            <a:custGeom>
              <a:avLst/>
              <a:gdLst/>
              <a:ahLst/>
              <a:cxnLst/>
              <a:rect l="l" t="t" r="r" b="b"/>
              <a:pathLst>
                <a:path w="120000" h="120000" extrusionOk="0">
                  <a:moveTo>
                    <a:pt x="0" y="1443"/>
                  </a:moveTo>
                  <a:lnTo>
                    <a:pt x="119148" y="120000"/>
                  </a:lnTo>
                  <a:lnTo>
                    <a:pt x="120000" y="118556"/>
                  </a:lnTo>
                  <a:lnTo>
                    <a:pt x="851" y="0"/>
                  </a:lnTo>
                  <a:lnTo>
                    <a:pt x="243" y="1443"/>
                  </a:lnTo>
                  <a:lnTo>
                    <a:pt x="0" y="1443"/>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1" name="Google Shape;1461;p71"/>
            <p:cNvSpPr/>
            <p:nvPr/>
          </p:nvSpPr>
          <p:spPr>
            <a:xfrm>
              <a:off x="3125" y="2032"/>
              <a:ext cx="986" cy="582"/>
            </a:xfrm>
            <a:custGeom>
              <a:avLst/>
              <a:gdLst/>
              <a:ahLst/>
              <a:cxnLst/>
              <a:rect l="l" t="t" r="r" b="b"/>
              <a:pathLst>
                <a:path w="120000" h="120000" extrusionOk="0">
                  <a:moveTo>
                    <a:pt x="0" y="1443"/>
                  </a:moveTo>
                  <a:lnTo>
                    <a:pt x="119148" y="120000"/>
                  </a:lnTo>
                  <a:lnTo>
                    <a:pt x="120000" y="118556"/>
                  </a:lnTo>
                  <a:lnTo>
                    <a:pt x="851" y="0"/>
                  </a:lnTo>
                  <a:lnTo>
                    <a:pt x="243" y="1443"/>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2" name="Google Shape;1462;p71"/>
            <p:cNvSpPr/>
            <p:nvPr/>
          </p:nvSpPr>
          <p:spPr>
            <a:xfrm>
              <a:off x="2153" y="2638"/>
              <a:ext cx="66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3" name="Google Shape;1463;p71"/>
            <p:cNvSpPr/>
            <p:nvPr/>
          </p:nvSpPr>
          <p:spPr>
            <a:xfrm>
              <a:off x="2153" y="2638"/>
              <a:ext cx="66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4" name="Google Shape;1464;p71"/>
            <p:cNvSpPr/>
            <p:nvPr/>
          </p:nvSpPr>
          <p:spPr>
            <a:xfrm>
              <a:off x="2050" y="2635"/>
              <a:ext cx="101" cy="120"/>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5" name="Google Shape;1465;p71"/>
            <p:cNvSpPr/>
            <p:nvPr/>
          </p:nvSpPr>
          <p:spPr>
            <a:xfrm>
              <a:off x="2050" y="2635"/>
              <a:ext cx="101"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6" name="Google Shape;1466;p71"/>
            <p:cNvSpPr/>
            <p:nvPr/>
          </p:nvSpPr>
          <p:spPr>
            <a:xfrm>
              <a:off x="2153" y="2874"/>
              <a:ext cx="661" cy="122"/>
            </a:xfrm>
            <a:custGeom>
              <a:avLst/>
              <a:gdLst/>
              <a:ahLst/>
              <a:cxnLst/>
              <a:rect l="l" t="t" r="r" b="b"/>
              <a:pathLst>
                <a:path w="120000" h="120000" extrusionOk="0">
                  <a:moveTo>
                    <a:pt x="120000" y="117049"/>
                  </a:moveTo>
                  <a:lnTo>
                    <a:pt x="120000" y="0"/>
                  </a:lnTo>
                  <a:lnTo>
                    <a:pt x="0" y="0"/>
                  </a:lnTo>
                  <a:lnTo>
                    <a:pt x="0" y="120000"/>
                  </a:lnTo>
                  <a:lnTo>
                    <a:pt x="120000" y="120000"/>
                  </a:lnTo>
                  <a:lnTo>
                    <a:pt x="120000" y="117049"/>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7" name="Google Shape;1467;p71"/>
            <p:cNvSpPr/>
            <p:nvPr/>
          </p:nvSpPr>
          <p:spPr>
            <a:xfrm>
              <a:off x="2153" y="2874"/>
              <a:ext cx="661" cy="122"/>
            </a:xfrm>
            <a:custGeom>
              <a:avLst/>
              <a:gdLst/>
              <a:ahLst/>
              <a:cxnLst/>
              <a:rect l="l" t="t" r="r" b="b"/>
              <a:pathLst>
                <a:path w="120000" h="120000" extrusionOk="0">
                  <a:moveTo>
                    <a:pt x="120000" y="117049"/>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8" name="Google Shape;1468;p71"/>
            <p:cNvSpPr/>
            <p:nvPr/>
          </p:nvSpPr>
          <p:spPr>
            <a:xfrm>
              <a:off x="2050" y="2874"/>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69" name="Google Shape;1469;p71"/>
            <p:cNvSpPr/>
            <p:nvPr/>
          </p:nvSpPr>
          <p:spPr>
            <a:xfrm>
              <a:off x="2050" y="2874"/>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0" name="Google Shape;1470;p71"/>
            <p:cNvSpPr/>
            <p:nvPr/>
          </p:nvSpPr>
          <p:spPr>
            <a:xfrm>
              <a:off x="2153" y="3115"/>
              <a:ext cx="661" cy="119"/>
            </a:xfrm>
            <a:custGeom>
              <a:avLst/>
              <a:gdLst/>
              <a:ahLst/>
              <a:cxnLst/>
              <a:rect l="l" t="t" r="r" b="b"/>
              <a:pathLst>
                <a:path w="120000" h="120000" extrusionOk="0">
                  <a:moveTo>
                    <a:pt x="120000" y="117983"/>
                  </a:moveTo>
                  <a:lnTo>
                    <a:pt x="120000" y="0"/>
                  </a:lnTo>
                  <a:lnTo>
                    <a:pt x="0" y="0"/>
                  </a:lnTo>
                  <a:lnTo>
                    <a:pt x="0" y="120000"/>
                  </a:lnTo>
                  <a:lnTo>
                    <a:pt x="120000" y="120000"/>
                  </a:lnTo>
                  <a:lnTo>
                    <a:pt x="120000" y="117983"/>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1" name="Google Shape;1471;p71"/>
            <p:cNvSpPr/>
            <p:nvPr/>
          </p:nvSpPr>
          <p:spPr>
            <a:xfrm>
              <a:off x="2153" y="3115"/>
              <a:ext cx="66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2" name="Google Shape;1472;p71"/>
            <p:cNvSpPr/>
            <p:nvPr/>
          </p:nvSpPr>
          <p:spPr>
            <a:xfrm>
              <a:off x="2050" y="3113"/>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3" name="Google Shape;1473;p71"/>
            <p:cNvSpPr/>
            <p:nvPr/>
          </p:nvSpPr>
          <p:spPr>
            <a:xfrm>
              <a:off x="2050" y="3113"/>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4" name="Google Shape;1474;p71"/>
            <p:cNvSpPr/>
            <p:nvPr/>
          </p:nvSpPr>
          <p:spPr>
            <a:xfrm>
              <a:off x="2153" y="3351"/>
              <a:ext cx="661" cy="122"/>
            </a:xfrm>
            <a:custGeom>
              <a:avLst/>
              <a:gdLst/>
              <a:ahLst/>
              <a:cxnLst/>
              <a:rect l="l" t="t" r="r" b="b"/>
              <a:pathLst>
                <a:path w="120000" h="120000" extrusionOk="0">
                  <a:moveTo>
                    <a:pt x="120000" y="118032"/>
                  </a:moveTo>
                  <a:lnTo>
                    <a:pt x="120000" y="0"/>
                  </a:lnTo>
                  <a:lnTo>
                    <a:pt x="0" y="0"/>
                  </a:lnTo>
                  <a:lnTo>
                    <a:pt x="0" y="120000"/>
                  </a:lnTo>
                  <a:lnTo>
                    <a:pt x="120000" y="120000"/>
                  </a:lnTo>
                  <a:lnTo>
                    <a:pt x="120000" y="118032"/>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5" name="Google Shape;1475;p71"/>
            <p:cNvSpPr/>
            <p:nvPr/>
          </p:nvSpPr>
          <p:spPr>
            <a:xfrm>
              <a:off x="2153" y="3351"/>
              <a:ext cx="661" cy="122"/>
            </a:xfrm>
            <a:custGeom>
              <a:avLst/>
              <a:gdLst/>
              <a:ahLst/>
              <a:cxnLst/>
              <a:rect l="l" t="t" r="r" b="b"/>
              <a:pathLst>
                <a:path w="120000" h="120000" extrusionOk="0">
                  <a:moveTo>
                    <a:pt x="120000" y="118032"/>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6" name="Google Shape;1476;p71"/>
            <p:cNvSpPr/>
            <p:nvPr/>
          </p:nvSpPr>
          <p:spPr>
            <a:xfrm>
              <a:off x="2050" y="3351"/>
              <a:ext cx="101" cy="120"/>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7" name="Google Shape;1477;p71"/>
            <p:cNvSpPr/>
            <p:nvPr/>
          </p:nvSpPr>
          <p:spPr>
            <a:xfrm>
              <a:off x="2050" y="3351"/>
              <a:ext cx="101"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8" name="Google Shape;1478;p71"/>
            <p:cNvSpPr/>
            <p:nvPr/>
          </p:nvSpPr>
          <p:spPr>
            <a:xfrm>
              <a:off x="2153" y="3592"/>
              <a:ext cx="661" cy="120"/>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79" name="Google Shape;1479;p71"/>
            <p:cNvSpPr/>
            <p:nvPr/>
          </p:nvSpPr>
          <p:spPr>
            <a:xfrm>
              <a:off x="2153" y="3592"/>
              <a:ext cx="661"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0" name="Google Shape;1480;p71"/>
            <p:cNvSpPr/>
            <p:nvPr/>
          </p:nvSpPr>
          <p:spPr>
            <a:xfrm>
              <a:off x="2050" y="3590"/>
              <a:ext cx="101" cy="119"/>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FFFFFF"/>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1" name="Google Shape;1481;p71"/>
            <p:cNvSpPr/>
            <p:nvPr/>
          </p:nvSpPr>
          <p:spPr>
            <a:xfrm>
              <a:off x="2050" y="3590"/>
              <a:ext cx="10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2" name="Google Shape;1482;p71"/>
            <p:cNvSpPr/>
            <p:nvPr/>
          </p:nvSpPr>
          <p:spPr>
            <a:xfrm>
              <a:off x="2153" y="3828"/>
              <a:ext cx="661" cy="122"/>
            </a:xfrm>
            <a:custGeom>
              <a:avLst/>
              <a:gdLst/>
              <a:ahLst/>
              <a:cxnLst/>
              <a:rect l="l" t="t" r="r" b="b"/>
              <a:pathLst>
                <a:path w="120000" h="120000" extrusionOk="0">
                  <a:moveTo>
                    <a:pt x="120000" y="118032"/>
                  </a:moveTo>
                  <a:lnTo>
                    <a:pt x="120000" y="0"/>
                  </a:lnTo>
                  <a:lnTo>
                    <a:pt x="0" y="0"/>
                  </a:lnTo>
                  <a:lnTo>
                    <a:pt x="0" y="120000"/>
                  </a:lnTo>
                  <a:lnTo>
                    <a:pt x="120000" y="120000"/>
                  </a:lnTo>
                  <a:lnTo>
                    <a:pt x="120000" y="118032"/>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3" name="Google Shape;1483;p71"/>
            <p:cNvSpPr/>
            <p:nvPr/>
          </p:nvSpPr>
          <p:spPr>
            <a:xfrm>
              <a:off x="2153" y="3828"/>
              <a:ext cx="661" cy="122"/>
            </a:xfrm>
            <a:custGeom>
              <a:avLst/>
              <a:gdLst/>
              <a:ahLst/>
              <a:cxnLst/>
              <a:rect l="l" t="t" r="r" b="b"/>
              <a:pathLst>
                <a:path w="120000" h="120000" extrusionOk="0">
                  <a:moveTo>
                    <a:pt x="120000" y="118032"/>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4" name="Google Shape;1484;p71"/>
            <p:cNvSpPr/>
            <p:nvPr/>
          </p:nvSpPr>
          <p:spPr>
            <a:xfrm>
              <a:off x="2050" y="3828"/>
              <a:ext cx="101" cy="120"/>
            </a:xfrm>
            <a:custGeom>
              <a:avLst/>
              <a:gdLst/>
              <a:ahLst/>
              <a:cxnLst/>
              <a:rect l="l" t="t" r="r" b="b"/>
              <a:pathLst>
                <a:path w="120000" h="120000" extrusionOk="0">
                  <a:moveTo>
                    <a:pt x="120000" y="120000"/>
                  </a:moveTo>
                  <a:lnTo>
                    <a:pt x="120000" y="0"/>
                  </a:lnTo>
                  <a:lnTo>
                    <a:pt x="0" y="0"/>
                  </a:lnTo>
                  <a:lnTo>
                    <a:pt x="0" y="120000"/>
                  </a:lnTo>
                  <a:lnTo>
                    <a:pt x="120000"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5" name="Google Shape;1485;p71"/>
            <p:cNvSpPr/>
            <p:nvPr/>
          </p:nvSpPr>
          <p:spPr>
            <a:xfrm>
              <a:off x="2050" y="3828"/>
              <a:ext cx="101"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6" name="Google Shape;1486;p71"/>
            <p:cNvSpPr/>
            <p:nvPr/>
          </p:nvSpPr>
          <p:spPr>
            <a:xfrm>
              <a:off x="2153" y="2519"/>
              <a:ext cx="661" cy="119"/>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7" name="Google Shape;1487;p71"/>
            <p:cNvSpPr/>
            <p:nvPr/>
          </p:nvSpPr>
          <p:spPr>
            <a:xfrm>
              <a:off x="2050" y="2519"/>
              <a:ext cx="101" cy="116"/>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488" name="Google Shape;1488;p71"/>
            <p:cNvSpPr/>
            <p:nvPr/>
          </p:nvSpPr>
          <p:spPr>
            <a:xfrm>
              <a:off x="2077" y="2647"/>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89" name="Google Shape;1489;p71"/>
            <p:cNvSpPr/>
            <p:nvPr/>
          </p:nvSpPr>
          <p:spPr>
            <a:xfrm>
              <a:off x="2077" y="2767"/>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0" name="Google Shape;1490;p71"/>
            <p:cNvSpPr/>
            <p:nvPr/>
          </p:nvSpPr>
          <p:spPr>
            <a:xfrm>
              <a:off x="2077" y="2886"/>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1" name="Google Shape;1491;p71"/>
            <p:cNvSpPr/>
            <p:nvPr/>
          </p:nvSpPr>
          <p:spPr>
            <a:xfrm>
              <a:off x="2077" y="3005"/>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2" name="Google Shape;1492;p71"/>
            <p:cNvSpPr/>
            <p:nvPr/>
          </p:nvSpPr>
          <p:spPr>
            <a:xfrm>
              <a:off x="2077" y="3125"/>
              <a:ext cx="44" cy="96"/>
            </a:xfrm>
            <a:prstGeom prst="rect">
              <a:avLst/>
            </a:prstGeom>
            <a:noFill/>
            <a:ln>
              <a:noFill/>
            </a:ln>
          </p:spPr>
          <p:txBody>
            <a:bodyPr spcFirstLastPara="1" wrap="square" lIns="0" tIns="0" rIns="0" bIns="0" anchor="t" anchorCtr="0">
              <a:noAutofit/>
            </a:bodyPr>
            <a:lstStyle/>
            <a:p>
              <a:r>
                <a:rPr lang="en-US" sz="1000"/>
                <a:t>0</a:t>
              </a:r>
              <a:endParaRPr sz="1800">
                <a:solidFill>
                  <a:srgbClr val="003399"/>
                </a:solidFill>
                <a:latin typeface="Times New Roman"/>
                <a:ea typeface="Times New Roman"/>
                <a:cs typeface="Times New Roman"/>
                <a:sym typeface="Times New Roman"/>
              </a:endParaRPr>
            </a:p>
          </p:txBody>
        </p:sp>
        <p:sp>
          <p:nvSpPr>
            <p:cNvPr id="1493" name="Google Shape;1493;p71"/>
            <p:cNvSpPr/>
            <p:nvPr/>
          </p:nvSpPr>
          <p:spPr>
            <a:xfrm>
              <a:off x="2077" y="3244"/>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4" name="Google Shape;1494;p71"/>
            <p:cNvSpPr/>
            <p:nvPr/>
          </p:nvSpPr>
          <p:spPr>
            <a:xfrm>
              <a:off x="2077" y="3363"/>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5" name="Google Shape;1495;p71"/>
            <p:cNvSpPr/>
            <p:nvPr/>
          </p:nvSpPr>
          <p:spPr>
            <a:xfrm>
              <a:off x="2077" y="3482"/>
              <a:ext cx="44" cy="96"/>
            </a:xfrm>
            <a:prstGeom prst="rect">
              <a:avLst/>
            </a:prstGeom>
            <a:noFill/>
            <a:ln>
              <a:noFill/>
            </a:ln>
          </p:spPr>
          <p:txBody>
            <a:bodyPr spcFirstLastPara="1" wrap="square" lIns="0" tIns="0" rIns="0" bIns="0" anchor="t" anchorCtr="0">
              <a:noAutofit/>
            </a:bodyPr>
            <a:lstStyle/>
            <a:p>
              <a:r>
                <a:rPr lang="en-US" sz="1000"/>
                <a:t>0</a:t>
              </a:r>
              <a:endParaRPr sz="1800">
                <a:solidFill>
                  <a:srgbClr val="003399"/>
                </a:solidFill>
                <a:latin typeface="Times New Roman"/>
                <a:ea typeface="Times New Roman"/>
                <a:cs typeface="Times New Roman"/>
                <a:sym typeface="Times New Roman"/>
              </a:endParaRPr>
            </a:p>
          </p:txBody>
        </p:sp>
        <p:sp>
          <p:nvSpPr>
            <p:cNvPr id="1496" name="Google Shape;1496;p71"/>
            <p:cNvSpPr/>
            <p:nvPr/>
          </p:nvSpPr>
          <p:spPr>
            <a:xfrm>
              <a:off x="2077" y="3602"/>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7" name="Google Shape;1497;p71"/>
            <p:cNvSpPr/>
            <p:nvPr/>
          </p:nvSpPr>
          <p:spPr>
            <a:xfrm>
              <a:off x="2077" y="3721"/>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498" name="Google Shape;1498;p71"/>
            <p:cNvSpPr/>
            <p:nvPr/>
          </p:nvSpPr>
          <p:spPr>
            <a:xfrm>
              <a:off x="2077" y="3840"/>
              <a:ext cx="44" cy="96"/>
            </a:xfrm>
            <a:prstGeom prst="rect">
              <a:avLst/>
            </a:prstGeom>
            <a:noFill/>
            <a:ln>
              <a:noFill/>
            </a:ln>
          </p:spPr>
          <p:txBody>
            <a:bodyPr spcFirstLastPara="1" wrap="square" lIns="0" tIns="0" rIns="0" bIns="0" anchor="t" anchorCtr="0">
              <a:noAutofit/>
            </a:bodyPr>
            <a:lstStyle/>
            <a:p>
              <a:r>
                <a:rPr lang="en-US" sz="1000"/>
                <a:t>0</a:t>
              </a:r>
              <a:endParaRPr sz="1800">
                <a:solidFill>
                  <a:srgbClr val="003399"/>
                </a:solidFill>
                <a:latin typeface="Times New Roman"/>
                <a:ea typeface="Times New Roman"/>
                <a:cs typeface="Times New Roman"/>
                <a:sym typeface="Times New Roman"/>
              </a:endParaRPr>
            </a:p>
          </p:txBody>
        </p:sp>
        <p:sp>
          <p:nvSpPr>
            <p:cNvPr id="1499" name="Google Shape;1499;p71"/>
            <p:cNvSpPr/>
            <p:nvPr/>
          </p:nvSpPr>
          <p:spPr>
            <a:xfrm>
              <a:off x="2077" y="3960"/>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500" name="Google Shape;1500;p71"/>
            <p:cNvSpPr/>
            <p:nvPr/>
          </p:nvSpPr>
          <p:spPr>
            <a:xfrm>
              <a:off x="2459" y="2676"/>
              <a:ext cx="40" cy="41"/>
            </a:xfrm>
            <a:custGeom>
              <a:avLst/>
              <a:gdLst/>
              <a:ahLst/>
              <a:cxnLst/>
              <a:rect l="l" t="t" r="r" b="b"/>
              <a:pathLst>
                <a:path w="120000" h="120000" extrusionOk="0">
                  <a:moveTo>
                    <a:pt x="57000" y="111219"/>
                  </a:moveTo>
                  <a:lnTo>
                    <a:pt x="72000" y="120000"/>
                  </a:lnTo>
                  <a:lnTo>
                    <a:pt x="78000" y="111219"/>
                  </a:lnTo>
                  <a:lnTo>
                    <a:pt x="84000" y="111219"/>
                  </a:lnTo>
                  <a:lnTo>
                    <a:pt x="93000" y="105365"/>
                  </a:lnTo>
                  <a:lnTo>
                    <a:pt x="99000" y="96585"/>
                  </a:lnTo>
                  <a:lnTo>
                    <a:pt x="108000" y="90731"/>
                  </a:lnTo>
                  <a:lnTo>
                    <a:pt x="114000" y="84878"/>
                  </a:lnTo>
                  <a:lnTo>
                    <a:pt x="114000" y="76097"/>
                  </a:lnTo>
                  <a:lnTo>
                    <a:pt x="120000" y="70243"/>
                  </a:lnTo>
                  <a:lnTo>
                    <a:pt x="120000" y="55609"/>
                  </a:lnTo>
                  <a:lnTo>
                    <a:pt x="120000" y="49756"/>
                  </a:lnTo>
                  <a:lnTo>
                    <a:pt x="114000" y="40975"/>
                  </a:lnTo>
                  <a:lnTo>
                    <a:pt x="114000" y="35121"/>
                  </a:lnTo>
                  <a:lnTo>
                    <a:pt x="108000" y="20487"/>
                  </a:lnTo>
                  <a:lnTo>
                    <a:pt x="99000" y="20487"/>
                  </a:lnTo>
                  <a:lnTo>
                    <a:pt x="93000" y="14634"/>
                  </a:lnTo>
                  <a:lnTo>
                    <a:pt x="84000" y="5853"/>
                  </a:lnTo>
                  <a:lnTo>
                    <a:pt x="78000" y="0"/>
                  </a:lnTo>
                  <a:lnTo>
                    <a:pt x="72000" y="0"/>
                  </a:lnTo>
                  <a:lnTo>
                    <a:pt x="57000" y="0"/>
                  </a:lnTo>
                  <a:lnTo>
                    <a:pt x="48000" y="0"/>
                  </a:lnTo>
                  <a:lnTo>
                    <a:pt x="42000" y="0"/>
                  </a:lnTo>
                  <a:lnTo>
                    <a:pt x="36000" y="5853"/>
                  </a:lnTo>
                  <a:lnTo>
                    <a:pt x="27000" y="14634"/>
                  </a:lnTo>
                  <a:lnTo>
                    <a:pt x="21000" y="20487"/>
                  </a:lnTo>
                  <a:lnTo>
                    <a:pt x="15000" y="20487"/>
                  </a:lnTo>
                  <a:lnTo>
                    <a:pt x="6000" y="35121"/>
                  </a:lnTo>
                  <a:lnTo>
                    <a:pt x="6000" y="40975"/>
                  </a:lnTo>
                  <a:lnTo>
                    <a:pt x="0" y="49756"/>
                  </a:lnTo>
                  <a:lnTo>
                    <a:pt x="0" y="55609"/>
                  </a:lnTo>
                  <a:lnTo>
                    <a:pt x="0" y="70243"/>
                  </a:lnTo>
                  <a:lnTo>
                    <a:pt x="6000" y="76097"/>
                  </a:lnTo>
                  <a:lnTo>
                    <a:pt x="6000" y="84878"/>
                  </a:lnTo>
                  <a:lnTo>
                    <a:pt x="15000" y="90731"/>
                  </a:lnTo>
                  <a:lnTo>
                    <a:pt x="21000" y="96585"/>
                  </a:lnTo>
                  <a:lnTo>
                    <a:pt x="27000" y="105365"/>
                  </a:lnTo>
                  <a:lnTo>
                    <a:pt x="36000" y="111219"/>
                  </a:lnTo>
                  <a:lnTo>
                    <a:pt x="42000" y="111219"/>
                  </a:lnTo>
                  <a:lnTo>
                    <a:pt x="48000" y="120000"/>
                  </a:lnTo>
                  <a:lnTo>
                    <a:pt x="57000" y="120000"/>
                  </a:lnTo>
                  <a:lnTo>
                    <a:pt x="57000" y="111219"/>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1" name="Google Shape;1501;p71"/>
            <p:cNvSpPr/>
            <p:nvPr/>
          </p:nvSpPr>
          <p:spPr>
            <a:xfrm>
              <a:off x="2459" y="2795"/>
              <a:ext cx="40" cy="41"/>
            </a:xfrm>
            <a:custGeom>
              <a:avLst/>
              <a:gdLst/>
              <a:ahLst/>
              <a:cxnLst/>
              <a:rect l="l" t="t" r="r" b="b"/>
              <a:pathLst>
                <a:path w="120000" h="120000" extrusionOk="0">
                  <a:moveTo>
                    <a:pt x="57000" y="114146"/>
                  </a:moveTo>
                  <a:lnTo>
                    <a:pt x="72000" y="120000"/>
                  </a:lnTo>
                  <a:lnTo>
                    <a:pt x="78000" y="114146"/>
                  </a:lnTo>
                  <a:lnTo>
                    <a:pt x="84000" y="114146"/>
                  </a:lnTo>
                  <a:lnTo>
                    <a:pt x="93000" y="105365"/>
                  </a:lnTo>
                  <a:lnTo>
                    <a:pt x="99000" y="99512"/>
                  </a:lnTo>
                  <a:lnTo>
                    <a:pt x="108000" y="90731"/>
                  </a:lnTo>
                  <a:lnTo>
                    <a:pt x="114000" y="84878"/>
                  </a:lnTo>
                  <a:lnTo>
                    <a:pt x="114000" y="79024"/>
                  </a:lnTo>
                  <a:lnTo>
                    <a:pt x="120000" y="70243"/>
                  </a:lnTo>
                  <a:lnTo>
                    <a:pt x="120000" y="55609"/>
                  </a:lnTo>
                  <a:lnTo>
                    <a:pt x="120000" y="49756"/>
                  </a:lnTo>
                  <a:lnTo>
                    <a:pt x="114000" y="43902"/>
                  </a:lnTo>
                  <a:lnTo>
                    <a:pt x="114000" y="35121"/>
                  </a:lnTo>
                  <a:lnTo>
                    <a:pt x="108000" y="23414"/>
                  </a:lnTo>
                  <a:lnTo>
                    <a:pt x="99000" y="23414"/>
                  </a:lnTo>
                  <a:lnTo>
                    <a:pt x="93000" y="14634"/>
                  </a:lnTo>
                  <a:lnTo>
                    <a:pt x="84000" y="8780"/>
                  </a:lnTo>
                  <a:lnTo>
                    <a:pt x="78000" y="0"/>
                  </a:lnTo>
                  <a:lnTo>
                    <a:pt x="72000" y="0"/>
                  </a:lnTo>
                  <a:lnTo>
                    <a:pt x="57000" y="0"/>
                  </a:lnTo>
                  <a:lnTo>
                    <a:pt x="48000" y="0"/>
                  </a:lnTo>
                  <a:lnTo>
                    <a:pt x="42000" y="0"/>
                  </a:lnTo>
                  <a:lnTo>
                    <a:pt x="36000" y="8780"/>
                  </a:lnTo>
                  <a:lnTo>
                    <a:pt x="27000" y="14634"/>
                  </a:lnTo>
                  <a:lnTo>
                    <a:pt x="21000" y="23414"/>
                  </a:lnTo>
                  <a:lnTo>
                    <a:pt x="15000" y="23414"/>
                  </a:lnTo>
                  <a:lnTo>
                    <a:pt x="6000" y="35121"/>
                  </a:lnTo>
                  <a:lnTo>
                    <a:pt x="6000" y="43902"/>
                  </a:lnTo>
                  <a:lnTo>
                    <a:pt x="0" y="49756"/>
                  </a:lnTo>
                  <a:lnTo>
                    <a:pt x="0" y="55609"/>
                  </a:lnTo>
                  <a:lnTo>
                    <a:pt x="0" y="70243"/>
                  </a:lnTo>
                  <a:lnTo>
                    <a:pt x="6000" y="79024"/>
                  </a:lnTo>
                  <a:lnTo>
                    <a:pt x="6000" y="84878"/>
                  </a:lnTo>
                  <a:lnTo>
                    <a:pt x="15000" y="90731"/>
                  </a:lnTo>
                  <a:lnTo>
                    <a:pt x="21000" y="99512"/>
                  </a:lnTo>
                  <a:lnTo>
                    <a:pt x="27000" y="105365"/>
                  </a:lnTo>
                  <a:lnTo>
                    <a:pt x="36000" y="114146"/>
                  </a:lnTo>
                  <a:lnTo>
                    <a:pt x="42000" y="114146"/>
                  </a:lnTo>
                  <a:lnTo>
                    <a:pt x="48000" y="120000"/>
                  </a:lnTo>
                  <a:lnTo>
                    <a:pt x="57000" y="120000"/>
                  </a:lnTo>
                  <a:lnTo>
                    <a:pt x="57000" y="114146"/>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2" name="Google Shape;1502;p71"/>
            <p:cNvSpPr/>
            <p:nvPr/>
          </p:nvSpPr>
          <p:spPr>
            <a:xfrm>
              <a:off x="2459" y="2915"/>
              <a:ext cx="40" cy="40"/>
            </a:xfrm>
            <a:custGeom>
              <a:avLst/>
              <a:gdLst/>
              <a:ahLst/>
              <a:cxnLst/>
              <a:rect l="l" t="t" r="r" b="b"/>
              <a:pathLst>
                <a:path w="120000" h="120000" extrusionOk="0">
                  <a:moveTo>
                    <a:pt x="57000" y="114000"/>
                  </a:moveTo>
                  <a:lnTo>
                    <a:pt x="72000" y="120000"/>
                  </a:lnTo>
                  <a:lnTo>
                    <a:pt x="78000" y="114000"/>
                  </a:lnTo>
                  <a:lnTo>
                    <a:pt x="84000" y="114000"/>
                  </a:lnTo>
                  <a:lnTo>
                    <a:pt x="93000" y="105000"/>
                  </a:lnTo>
                  <a:lnTo>
                    <a:pt x="99000" y="99000"/>
                  </a:lnTo>
                  <a:lnTo>
                    <a:pt x="108000" y="93000"/>
                  </a:lnTo>
                  <a:lnTo>
                    <a:pt x="114000" y="84000"/>
                  </a:lnTo>
                  <a:lnTo>
                    <a:pt x="114000" y="78000"/>
                  </a:lnTo>
                  <a:lnTo>
                    <a:pt x="120000" y="72000"/>
                  </a:lnTo>
                  <a:lnTo>
                    <a:pt x="120000" y="57000"/>
                  </a:lnTo>
                  <a:lnTo>
                    <a:pt x="120000" y="48000"/>
                  </a:lnTo>
                  <a:lnTo>
                    <a:pt x="114000" y="42000"/>
                  </a:lnTo>
                  <a:lnTo>
                    <a:pt x="114000" y="36000"/>
                  </a:lnTo>
                  <a:lnTo>
                    <a:pt x="108000" y="21000"/>
                  </a:lnTo>
                  <a:lnTo>
                    <a:pt x="99000" y="21000"/>
                  </a:lnTo>
                  <a:lnTo>
                    <a:pt x="93000" y="12000"/>
                  </a:lnTo>
                  <a:lnTo>
                    <a:pt x="84000" y="6000"/>
                  </a:lnTo>
                  <a:lnTo>
                    <a:pt x="78000" y="0"/>
                  </a:lnTo>
                  <a:lnTo>
                    <a:pt x="72000" y="0"/>
                  </a:lnTo>
                  <a:lnTo>
                    <a:pt x="57000" y="0"/>
                  </a:lnTo>
                  <a:lnTo>
                    <a:pt x="48000" y="0"/>
                  </a:lnTo>
                  <a:lnTo>
                    <a:pt x="42000" y="0"/>
                  </a:lnTo>
                  <a:lnTo>
                    <a:pt x="36000" y="6000"/>
                  </a:lnTo>
                  <a:lnTo>
                    <a:pt x="27000" y="12000"/>
                  </a:lnTo>
                  <a:lnTo>
                    <a:pt x="21000" y="21000"/>
                  </a:lnTo>
                  <a:lnTo>
                    <a:pt x="15000" y="21000"/>
                  </a:lnTo>
                  <a:lnTo>
                    <a:pt x="6000" y="36000"/>
                  </a:lnTo>
                  <a:lnTo>
                    <a:pt x="6000" y="42000"/>
                  </a:lnTo>
                  <a:lnTo>
                    <a:pt x="0" y="48000"/>
                  </a:lnTo>
                  <a:lnTo>
                    <a:pt x="0" y="57000"/>
                  </a:lnTo>
                  <a:lnTo>
                    <a:pt x="0" y="72000"/>
                  </a:lnTo>
                  <a:lnTo>
                    <a:pt x="6000" y="78000"/>
                  </a:lnTo>
                  <a:lnTo>
                    <a:pt x="6000" y="84000"/>
                  </a:lnTo>
                  <a:lnTo>
                    <a:pt x="15000" y="93000"/>
                  </a:lnTo>
                  <a:lnTo>
                    <a:pt x="21000" y="99000"/>
                  </a:lnTo>
                  <a:lnTo>
                    <a:pt x="27000" y="105000"/>
                  </a:lnTo>
                  <a:lnTo>
                    <a:pt x="36000" y="114000"/>
                  </a:lnTo>
                  <a:lnTo>
                    <a:pt x="42000" y="114000"/>
                  </a:lnTo>
                  <a:lnTo>
                    <a:pt x="48000" y="120000"/>
                  </a:lnTo>
                  <a:lnTo>
                    <a:pt x="57000" y="120000"/>
                  </a:lnTo>
                  <a:lnTo>
                    <a:pt x="57000" y="114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3" name="Google Shape;1503;p71"/>
            <p:cNvSpPr/>
            <p:nvPr/>
          </p:nvSpPr>
          <p:spPr>
            <a:xfrm>
              <a:off x="2459" y="3034"/>
              <a:ext cx="40" cy="41"/>
            </a:xfrm>
            <a:custGeom>
              <a:avLst/>
              <a:gdLst/>
              <a:ahLst/>
              <a:cxnLst/>
              <a:rect l="l" t="t" r="r" b="b"/>
              <a:pathLst>
                <a:path w="120000" h="120000" extrusionOk="0">
                  <a:moveTo>
                    <a:pt x="57000" y="111219"/>
                  </a:moveTo>
                  <a:lnTo>
                    <a:pt x="72000" y="120000"/>
                  </a:lnTo>
                  <a:lnTo>
                    <a:pt x="78000" y="111219"/>
                  </a:lnTo>
                  <a:lnTo>
                    <a:pt x="84000" y="111219"/>
                  </a:lnTo>
                  <a:lnTo>
                    <a:pt x="93000" y="105365"/>
                  </a:lnTo>
                  <a:lnTo>
                    <a:pt x="99000" y="96585"/>
                  </a:lnTo>
                  <a:lnTo>
                    <a:pt x="108000" y="90731"/>
                  </a:lnTo>
                  <a:lnTo>
                    <a:pt x="114000" y="84878"/>
                  </a:lnTo>
                  <a:lnTo>
                    <a:pt x="114000" y="76097"/>
                  </a:lnTo>
                  <a:lnTo>
                    <a:pt x="120000" y="70243"/>
                  </a:lnTo>
                  <a:lnTo>
                    <a:pt x="120000" y="55609"/>
                  </a:lnTo>
                  <a:lnTo>
                    <a:pt x="120000" y="49756"/>
                  </a:lnTo>
                  <a:lnTo>
                    <a:pt x="114000" y="40975"/>
                  </a:lnTo>
                  <a:lnTo>
                    <a:pt x="114000" y="35121"/>
                  </a:lnTo>
                  <a:lnTo>
                    <a:pt x="108000" y="20487"/>
                  </a:lnTo>
                  <a:lnTo>
                    <a:pt x="99000" y="20487"/>
                  </a:lnTo>
                  <a:lnTo>
                    <a:pt x="93000" y="14634"/>
                  </a:lnTo>
                  <a:lnTo>
                    <a:pt x="84000" y="5853"/>
                  </a:lnTo>
                  <a:lnTo>
                    <a:pt x="78000" y="0"/>
                  </a:lnTo>
                  <a:lnTo>
                    <a:pt x="72000" y="0"/>
                  </a:lnTo>
                  <a:lnTo>
                    <a:pt x="57000" y="0"/>
                  </a:lnTo>
                  <a:lnTo>
                    <a:pt x="48000" y="0"/>
                  </a:lnTo>
                  <a:lnTo>
                    <a:pt x="42000" y="0"/>
                  </a:lnTo>
                  <a:lnTo>
                    <a:pt x="36000" y="5853"/>
                  </a:lnTo>
                  <a:lnTo>
                    <a:pt x="27000" y="14634"/>
                  </a:lnTo>
                  <a:lnTo>
                    <a:pt x="21000" y="20487"/>
                  </a:lnTo>
                  <a:lnTo>
                    <a:pt x="15000" y="20487"/>
                  </a:lnTo>
                  <a:lnTo>
                    <a:pt x="6000" y="35121"/>
                  </a:lnTo>
                  <a:lnTo>
                    <a:pt x="6000" y="40975"/>
                  </a:lnTo>
                  <a:lnTo>
                    <a:pt x="0" y="49756"/>
                  </a:lnTo>
                  <a:lnTo>
                    <a:pt x="0" y="55609"/>
                  </a:lnTo>
                  <a:lnTo>
                    <a:pt x="0" y="70243"/>
                  </a:lnTo>
                  <a:lnTo>
                    <a:pt x="6000" y="76097"/>
                  </a:lnTo>
                  <a:lnTo>
                    <a:pt x="6000" y="84878"/>
                  </a:lnTo>
                  <a:lnTo>
                    <a:pt x="15000" y="90731"/>
                  </a:lnTo>
                  <a:lnTo>
                    <a:pt x="21000" y="96585"/>
                  </a:lnTo>
                  <a:lnTo>
                    <a:pt x="27000" y="105365"/>
                  </a:lnTo>
                  <a:lnTo>
                    <a:pt x="36000" y="111219"/>
                  </a:lnTo>
                  <a:lnTo>
                    <a:pt x="42000" y="111219"/>
                  </a:lnTo>
                  <a:lnTo>
                    <a:pt x="48000" y="120000"/>
                  </a:lnTo>
                  <a:lnTo>
                    <a:pt x="57000" y="120000"/>
                  </a:lnTo>
                  <a:lnTo>
                    <a:pt x="57000" y="111219"/>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4" name="Google Shape;1504;p71"/>
            <p:cNvSpPr/>
            <p:nvPr/>
          </p:nvSpPr>
          <p:spPr>
            <a:xfrm>
              <a:off x="2459" y="3153"/>
              <a:ext cx="40" cy="41"/>
            </a:xfrm>
            <a:custGeom>
              <a:avLst/>
              <a:gdLst/>
              <a:ahLst/>
              <a:cxnLst/>
              <a:rect l="l" t="t" r="r" b="b"/>
              <a:pathLst>
                <a:path w="120000" h="120000" extrusionOk="0">
                  <a:moveTo>
                    <a:pt x="57000" y="111219"/>
                  </a:moveTo>
                  <a:lnTo>
                    <a:pt x="72000" y="120000"/>
                  </a:lnTo>
                  <a:lnTo>
                    <a:pt x="78000" y="111219"/>
                  </a:lnTo>
                  <a:lnTo>
                    <a:pt x="84000" y="111219"/>
                  </a:lnTo>
                  <a:lnTo>
                    <a:pt x="93000" y="105365"/>
                  </a:lnTo>
                  <a:lnTo>
                    <a:pt x="99000" y="99512"/>
                  </a:lnTo>
                  <a:lnTo>
                    <a:pt x="108000" y="90731"/>
                  </a:lnTo>
                  <a:lnTo>
                    <a:pt x="114000" y="84878"/>
                  </a:lnTo>
                  <a:lnTo>
                    <a:pt x="114000" y="76097"/>
                  </a:lnTo>
                  <a:lnTo>
                    <a:pt x="120000" y="70243"/>
                  </a:lnTo>
                  <a:lnTo>
                    <a:pt x="120000" y="55609"/>
                  </a:lnTo>
                  <a:lnTo>
                    <a:pt x="120000" y="49756"/>
                  </a:lnTo>
                  <a:lnTo>
                    <a:pt x="114000" y="43902"/>
                  </a:lnTo>
                  <a:lnTo>
                    <a:pt x="114000" y="35121"/>
                  </a:lnTo>
                  <a:lnTo>
                    <a:pt x="108000" y="20487"/>
                  </a:lnTo>
                  <a:lnTo>
                    <a:pt x="99000" y="20487"/>
                  </a:lnTo>
                  <a:lnTo>
                    <a:pt x="93000" y="14634"/>
                  </a:lnTo>
                  <a:lnTo>
                    <a:pt x="84000" y="8780"/>
                  </a:lnTo>
                  <a:lnTo>
                    <a:pt x="78000" y="0"/>
                  </a:lnTo>
                  <a:lnTo>
                    <a:pt x="72000" y="0"/>
                  </a:lnTo>
                  <a:lnTo>
                    <a:pt x="57000" y="0"/>
                  </a:lnTo>
                  <a:lnTo>
                    <a:pt x="48000" y="0"/>
                  </a:lnTo>
                  <a:lnTo>
                    <a:pt x="42000" y="0"/>
                  </a:lnTo>
                  <a:lnTo>
                    <a:pt x="36000" y="8780"/>
                  </a:lnTo>
                  <a:lnTo>
                    <a:pt x="27000" y="14634"/>
                  </a:lnTo>
                  <a:lnTo>
                    <a:pt x="21000" y="20487"/>
                  </a:lnTo>
                  <a:lnTo>
                    <a:pt x="15000" y="20487"/>
                  </a:lnTo>
                  <a:lnTo>
                    <a:pt x="6000" y="35121"/>
                  </a:lnTo>
                  <a:lnTo>
                    <a:pt x="6000" y="43902"/>
                  </a:lnTo>
                  <a:lnTo>
                    <a:pt x="0" y="49756"/>
                  </a:lnTo>
                  <a:lnTo>
                    <a:pt x="0" y="55609"/>
                  </a:lnTo>
                  <a:lnTo>
                    <a:pt x="0" y="70243"/>
                  </a:lnTo>
                  <a:lnTo>
                    <a:pt x="6000" y="76097"/>
                  </a:lnTo>
                  <a:lnTo>
                    <a:pt x="6000" y="84878"/>
                  </a:lnTo>
                  <a:lnTo>
                    <a:pt x="15000" y="90731"/>
                  </a:lnTo>
                  <a:lnTo>
                    <a:pt x="21000" y="99512"/>
                  </a:lnTo>
                  <a:lnTo>
                    <a:pt x="27000" y="105365"/>
                  </a:lnTo>
                  <a:lnTo>
                    <a:pt x="36000" y="111219"/>
                  </a:lnTo>
                  <a:lnTo>
                    <a:pt x="42000" y="111219"/>
                  </a:lnTo>
                  <a:lnTo>
                    <a:pt x="48000" y="120000"/>
                  </a:lnTo>
                  <a:lnTo>
                    <a:pt x="57000" y="120000"/>
                  </a:lnTo>
                  <a:lnTo>
                    <a:pt x="57000" y="111219"/>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5" name="Google Shape;1505;p71"/>
            <p:cNvSpPr/>
            <p:nvPr/>
          </p:nvSpPr>
          <p:spPr>
            <a:xfrm>
              <a:off x="2459" y="3273"/>
              <a:ext cx="40" cy="40"/>
            </a:xfrm>
            <a:custGeom>
              <a:avLst/>
              <a:gdLst/>
              <a:ahLst/>
              <a:cxnLst/>
              <a:rect l="l" t="t" r="r" b="b"/>
              <a:pathLst>
                <a:path w="120000" h="120000" extrusionOk="0">
                  <a:moveTo>
                    <a:pt x="57000" y="114000"/>
                  </a:moveTo>
                  <a:lnTo>
                    <a:pt x="72000" y="120000"/>
                  </a:lnTo>
                  <a:lnTo>
                    <a:pt x="78000" y="114000"/>
                  </a:lnTo>
                  <a:lnTo>
                    <a:pt x="84000" y="114000"/>
                  </a:lnTo>
                  <a:lnTo>
                    <a:pt x="93000" y="105000"/>
                  </a:lnTo>
                  <a:lnTo>
                    <a:pt x="99000" y="99000"/>
                  </a:lnTo>
                  <a:lnTo>
                    <a:pt x="108000" y="93000"/>
                  </a:lnTo>
                  <a:lnTo>
                    <a:pt x="114000" y="84000"/>
                  </a:lnTo>
                  <a:lnTo>
                    <a:pt x="114000" y="78000"/>
                  </a:lnTo>
                  <a:lnTo>
                    <a:pt x="120000" y="69000"/>
                  </a:lnTo>
                  <a:lnTo>
                    <a:pt x="120000" y="57000"/>
                  </a:lnTo>
                  <a:lnTo>
                    <a:pt x="120000" y="48000"/>
                  </a:lnTo>
                  <a:lnTo>
                    <a:pt x="114000" y="42000"/>
                  </a:lnTo>
                  <a:lnTo>
                    <a:pt x="114000" y="33000"/>
                  </a:lnTo>
                  <a:lnTo>
                    <a:pt x="108000" y="21000"/>
                  </a:lnTo>
                  <a:lnTo>
                    <a:pt x="99000" y="21000"/>
                  </a:lnTo>
                  <a:lnTo>
                    <a:pt x="93000" y="12000"/>
                  </a:lnTo>
                  <a:lnTo>
                    <a:pt x="84000" y="6000"/>
                  </a:lnTo>
                  <a:lnTo>
                    <a:pt x="78000" y="0"/>
                  </a:lnTo>
                  <a:lnTo>
                    <a:pt x="72000" y="0"/>
                  </a:lnTo>
                  <a:lnTo>
                    <a:pt x="57000" y="0"/>
                  </a:lnTo>
                  <a:lnTo>
                    <a:pt x="48000" y="0"/>
                  </a:lnTo>
                  <a:lnTo>
                    <a:pt x="42000" y="0"/>
                  </a:lnTo>
                  <a:lnTo>
                    <a:pt x="36000" y="6000"/>
                  </a:lnTo>
                  <a:lnTo>
                    <a:pt x="27000" y="12000"/>
                  </a:lnTo>
                  <a:lnTo>
                    <a:pt x="21000" y="21000"/>
                  </a:lnTo>
                  <a:lnTo>
                    <a:pt x="15000" y="21000"/>
                  </a:lnTo>
                  <a:lnTo>
                    <a:pt x="6000" y="33000"/>
                  </a:lnTo>
                  <a:lnTo>
                    <a:pt x="6000" y="42000"/>
                  </a:lnTo>
                  <a:lnTo>
                    <a:pt x="0" y="48000"/>
                  </a:lnTo>
                  <a:lnTo>
                    <a:pt x="0" y="57000"/>
                  </a:lnTo>
                  <a:lnTo>
                    <a:pt x="0" y="69000"/>
                  </a:lnTo>
                  <a:lnTo>
                    <a:pt x="6000" y="78000"/>
                  </a:lnTo>
                  <a:lnTo>
                    <a:pt x="6000" y="84000"/>
                  </a:lnTo>
                  <a:lnTo>
                    <a:pt x="15000" y="93000"/>
                  </a:lnTo>
                  <a:lnTo>
                    <a:pt x="21000" y="99000"/>
                  </a:lnTo>
                  <a:lnTo>
                    <a:pt x="27000" y="105000"/>
                  </a:lnTo>
                  <a:lnTo>
                    <a:pt x="36000" y="114000"/>
                  </a:lnTo>
                  <a:lnTo>
                    <a:pt x="42000" y="114000"/>
                  </a:lnTo>
                  <a:lnTo>
                    <a:pt x="48000" y="120000"/>
                  </a:lnTo>
                  <a:lnTo>
                    <a:pt x="57000" y="120000"/>
                  </a:lnTo>
                  <a:lnTo>
                    <a:pt x="57000" y="114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6" name="Google Shape;1506;p71"/>
            <p:cNvSpPr/>
            <p:nvPr/>
          </p:nvSpPr>
          <p:spPr>
            <a:xfrm>
              <a:off x="2459" y="3392"/>
              <a:ext cx="40" cy="40"/>
            </a:xfrm>
            <a:custGeom>
              <a:avLst/>
              <a:gdLst/>
              <a:ahLst/>
              <a:cxnLst/>
              <a:rect l="l" t="t" r="r" b="b"/>
              <a:pathLst>
                <a:path w="120000" h="120000" extrusionOk="0">
                  <a:moveTo>
                    <a:pt x="57000" y="114000"/>
                  </a:moveTo>
                  <a:lnTo>
                    <a:pt x="72000" y="120000"/>
                  </a:lnTo>
                  <a:lnTo>
                    <a:pt x="78000" y="114000"/>
                  </a:lnTo>
                  <a:lnTo>
                    <a:pt x="84000" y="114000"/>
                  </a:lnTo>
                  <a:lnTo>
                    <a:pt x="93000" y="108000"/>
                  </a:lnTo>
                  <a:lnTo>
                    <a:pt x="99000" y="99000"/>
                  </a:lnTo>
                  <a:lnTo>
                    <a:pt x="108000" y="93000"/>
                  </a:lnTo>
                  <a:lnTo>
                    <a:pt x="114000" y="84000"/>
                  </a:lnTo>
                  <a:lnTo>
                    <a:pt x="114000" y="78000"/>
                  </a:lnTo>
                  <a:lnTo>
                    <a:pt x="120000" y="72000"/>
                  </a:lnTo>
                  <a:lnTo>
                    <a:pt x="120000" y="57000"/>
                  </a:lnTo>
                  <a:lnTo>
                    <a:pt x="120000" y="51000"/>
                  </a:lnTo>
                  <a:lnTo>
                    <a:pt x="114000" y="42000"/>
                  </a:lnTo>
                  <a:lnTo>
                    <a:pt x="114000" y="36000"/>
                  </a:lnTo>
                  <a:lnTo>
                    <a:pt x="108000" y="21000"/>
                  </a:lnTo>
                  <a:lnTo>
                    <a:pt x="99000" y="21000"/>
                  </a:lnTo>
                  <a:lnTo>
                    <a:pt x="93000" y="15000"/>
                  </a:lnTo>
                  <a:lnTo>
                    <a:pt x="84000" y="6000"/>
                  </a:lnTo>
                  <a:lnTo>
                    <a:pt x="78000" y="0"/>
                  </a:lnTo>
                  <a:lnTo>
                    <a:pt x="72000" y="0"/>
                  </a:lnTo>
                  <a:lnTo>
                    <a:pt x="57000" y="0"/>
                  </a:lnTo>
                  <a:lnTo>
                    <a:pt x="48000" y="0"/>
                  </a:lnTo>
                  <a:lnTo>
                    <a:pt x="42000" y="0"/>
                  </a:lnTo>
                  <a:lnTo>
                    <a:pt x="36000" y="6000"/>
                  </a:lnTo>
                  <a:lnTo>
                    <a:pt x="27000" y="15000"/>
                  </a:lnTo>
                  <a:lnTo>
                    <a:pt x="21000" y="21000"/>
                  </a:lnTo>
                  <a:lnTo>
                    <a:pt x="15000" y="21000"/>
                  </a:lnTo>
                  <a:lnTo>
                    <a:pt x="6000" y="36000"/>
                  </a:lnTo>
                  <a:lnTo>
                    <a:pt x="6000" y="42000"/>
                  </a:lnTo>
                  <a:lnTo>
                    <a:pt x="0" y="51000"/>
                  </a:lnTo>
                  <a:lnTo>
                    <a:pt x="0" y="57000"/>
                  </a:lnTo>
                  <a:lnTo>
                    <a:pt x="0" y="72000"/>
                  </a:lnTo>
                  <a:lnTo>
                    <a:pt x="6000" y="78000"/>
                  </a:lnTo>
                  <a:lnTo>
                    <a:pt x="6000" y="84000"/>
                  </a:lnTo>
                  <a:lnTo>
                    <a:pt x="15000" y="93000"/>
                  </a:lnTo>
                  <a:lnTo>
                    <a:pt x="21000" y="99000"/>
                  </a:lnTo>
                  <a:lnTo>
                    <a:pt x="27000" y="108000"/>
                  </a:lnTo>
                  <a:lnTo>
                    <a:pt x="36000" y="114000"/>
                  </a:lnTo>
                  <a:lnTo>
                    <a:pt x="42000" y="114000"/>
                  </a:lnTo>
                  <a:lnTo>
                    <a:pt x="48000" y="120000"/>
                  </a:lnTo>
                  <a:lnTo>
                    <a:pt x="57000" y="120000"/>
                  </a:lnTo>
                  <a:lnTo>
                    <a:pt x="57000" y="114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7" name="Google Shape;1507;p71"/>
            <p:cNvSpPr/>
            <p:nvPr/>
          </p:nvSpPr>
          <p:spPr>
            <a:xfrm>
              <a:off x="2459" y="3511"/>
              <a:ext cx="40" cy="41"/>
            </a:xfrm>
            <a:custGeom>
              <a:avLst/>
              <a:gdLst/>
              <a:ahLst/>
              <a:cxnLst/>
              <a:rect l="l" t="t" r="r" b="b"/>
              <a:pathLst>
                <a:path w="120000" h="120000" extrusionOk="0">
                  <a:moveTo>
                    <a:pt x="57000" y="111219"/>
                  </a:moveTo>
                  <a:lnTo>
                    <a:pt x="72000" y="120000"/>
                  </a:lnTo>
                  <a:lnTo>
                    <a:pt x="78000" y="111219"/>
                  </a:lnTo>
                  <a:lnTo>
                    <a:pt x="84000" y="111219"/>
                  </a:lnTo>
                  <a:lnTo>
                    <a:pt x="93000" y="105365"/>
                  </a:lnTo>
                  <a:lnTo>
                    <a:pt x="99000" y="99512"/>
                  </a:lnTo>
                  <a:lnTo>
                    <a:pt x="108000" y="90731"/>
                  </a:lnTo>
                  <a:lnTo>
                    <a:pt x="114000" y="84878"/>
                  </a:lnTo>
                  <a:lnTo>
                    <a:pt x="114000" y="76097"/>
                  </a:lnTo>
                  <a:lnTo>
                    <a:pt x="120000" y="70243"/>
                  </a:lnTo>
                  <a:lnTo>
                    <a:pt x="120000" y="55609"/>
                  </a:lnTo>
                  <a:lnTo>
                    <a:pt x="120000" y="49756"/>
                  </a:lnTo>
                  <a:lnTo>
                    <a:pt x="114000" y="40975"/>
                  </a:lnTo>
                  <a:lnTo>
                    <a:pt x="114000" y="35121"/>
                  </a:lnTo>
                  <a:lnTo>
                    <a:pt x="108000" y="20487"/>
                  </a:lnTo>
                  <a:lnTo>
                    <a:pt x="99000" y="20487"/>
                  </a:lnTo>
                  <a:lnTo>
                    <a:pt x="93000" y="14634"/>
                  </a:lnTo>
                  <a:lnTo>
                    <a:pt x="84000" y="8780"/>
                  </a:lnTo>
                  <a:lnTo>
                    <a:pt x="78000" y="0"/>
                  </a:lnTo>
                  <a:lnTo>
                    <a:pt x="72000" y="0"/>
                  </a:lnTo>
                  <a:lnTo>
                    <a:pt x="57000" y="0"/>
                  </a:lnTo>
                  <a:lnTo>
                    <a:pt x="48000" y="0"/>
                  </a:lnTo>
                  <a:lnTo>
                    <a:pt x="42000" y="0"/>
                  </a:lnTo>
                  <a:lnTo>
                    <a:pt x="36000" y="8780"/>
                  </a:lnTo>
                  <a:lnTo>
                    <a:pt x="27000" y="14634"/>
                  </a:lnTo>
                  <a:lnTo>
                    <a:pt x="21000" y="20487"/>
                  </a:lnTo>
                  <a:lnTo>
                    <a:pt x="15000" y="20487"/>
                  </a:lnTo>
                  <a:lnTo>
                    <a:pt x="6000" y="35121"/>
                  </a:lnTo>
                  <a:lnTo>
                    <a:pt x="6000" y="40975"/>
                  </a:lnTo>
                  <a:lnTo>
                    <a:pt x="0" y="49756"/>
                  </a:lnTo>
                  <a:lnTo>
                    <a:pt x="0" y="55609"/>
                  </a:lnTo>
                  <a:lnTo>
                    <a:pt x="0" y="70243"/>
                  </a:lnTo>
                  <a:lnTo>
                    <a:pt x="6000" y="76097"/>
                  </a:lnTo>
                  <a:lnTo>
                    <a:pt x="6000" y="84878"/>
                  </a:lnTo>
                  <a:lnTo>
                    <a:pt x="15000" y="90731"/>
                  </a:lnTo>
                  <a:lnTo>
                    <a:pt x="21000" y="99512"/>
                  </a:lnTo>
                  <a:lnTo>
                    <a:pt x="27000" y="105365"/>
                  </a:lnTo>
                  <a:lnTo>
                    <a:pt x="36000" y="111219"/>
                  </a:lnTo>
                  <a:lnTo>
                    <a:pt x="42000" y="111219"/>
                  </a:lnTo>
                  <a:lnTo>
                    <a:pt x="48000" y="120000"/>
                  </a:lnTo>
                  <a:lnTo>
                    <a:pt x="57000" y="120000"/>
                  </a:lnTo>
                  <a:lnTo>
                    <a:pt x="57000" y="111219"/>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8" name="Google Shape;1508;p71"/>
            <p:cNvSpPr/>
            <p:nvPr/>
          </p:nvSpPr>
          <p:spPr>
            <a:xfrm>
              <a:off x="2459" y="3630"/>
              <a:ext cx="40" cy="41"/>
            </a:xfrm>
            <a:custGeom>
              <a:avLst/>
              <a:gdLst/>
              <a:ahLst/>
              <a:cxnLst/>
              <a:rect l="l" t="t" r="r" b="b"/>
              <a:pathLst>
                <a:path w="120000" h="120000" extrusionOk="0">
                  <a:moveTo>
                    <a:pt x="57000" y="114146"/>
                  </a:moveTo>
                  <a:lnTo>
                    <a:pt x="72000" y="120000"/>
                  </a:lnTo>
                  <a:lnTo>
                    <a:pt x="78000" y="114146"/>
                  </a:lnTo>
                  <a:lnTo>
                    <a:pt x="84000" y="114146"/>
                  </a:lnTo>
                  <a:lnTo>
                    <a:pt x="93000" y="105365"/>
                  </a:lnTo>
                  <a:lnTo>
                    <a:pt x="99000" y="99512"/>
                  </a:lnTo>
                  <a:lnTo>
                    <a:pt x="108000" y="90731"/>
                  </a:lnTo>
                  <a:lnTo>
                    <a:pt x="114000" y="84878"/>
                  </a:lnTo>
                  <a:lnTo>
                    <a:pt x="114000" y="79024"/>
                  </a:lnTo>
                  <a:lnTo>
                    <a:pt x="120000" y="70243"/>
                  </a:lnTo>
                  <a:lnTo>
                    <a:pt x="120000" y="58536"/>
                  </a:lnTo>
                  <a:lnTo>
                    <a:pt x="120000" y="49756"/>
                  </a:lnTo>
                  <a:lnTo>
                    <a:pt x="114000" y="43902"/>
                  </a:lnTo>
                  <a:lnTo>
                    <a:pt x="114000" y="35121"/>
                  </a:lnTo>
                  <a:lnTo>
                    <a:pt x="108000" y="23414"/>
                  </a:lnTo>
                  <a:lnTo>
                    <a:pt x="99000" y="23414"/>
                  </a:lnTo>
                  <a:lnTo>
                    <a:pt x="93000" y="14634"/>
                  </a:lnTo>
                  <a:lnTo>
                    <a:pt x="84000" y="8780"/>
                  </a:lnTo>
                  <a:lnTo>
                    <a:pt x="78000" y="0"/>
                  </a:lnTo>
                  <a:lnTo>
                    <a:pt x="72000" y="0"/>
                  </a:lnTo>
                  <a:lnTo>
                    <a:pt x="57000" y="0"/>
                  </a:lnTo>
                  <a:lnTo>
                    <a:pt x="48000" y="0"/>
                  </a:lnTo>
                  <a:lnTo>
                    <a:pt x="42000" y="0"/>
                  </a:lnTo>
                  <a:lnTo>
                    <a:pt x="36000" y="8780"/>
                  </a:lnTo>
                  <a:lnTo>
                    <a:pt x="27000" y="14634"/>
                  </a:lnTo>
                  <a:lnTo>
                    <a:pt x="21000" y="23414"/>
                  </a:lnTo>
                  <a:lnTo>
                    <a:pt x="15000" y="23414"/>
                  </a:lnTo>
                  <a:lnTo>
                    <a:pt x="6000" y="35121"/>
                  </a:lnTo>
                  <a:lnTo>
                    <a:pt x="6000" y="43902"/>
                  </a:lnTo>
                  <a:lnTo>
                    <a:pt x="0" y="49756"/>
                  </a:lnTo>
                  <a:lnTo>
                    <a:pt x="0" y="58536"/>
                  </a:lnTo>
                  <a:lnTo>
                    <a:pt x="0" y="70243"/>
                  </a:lnTo>
                  <a:lnTo>
                    <a:pt x="6000" y="79024"/>
                  </a:lnTo>
                  <a:lnTo>
                    <a:pt x="6000" y="84878"/>
                  </a:lnTo>
                  <a:lnTo>
                    <a:pt x="15000" y="90731"/>
                  </a:lnTo>
                  <a:lnTo>
                    <a:pt x="21000" y="99512"/>
                  </a:lnTo>
                  <a:lnTo>
                    <a:pt x="27000" y="105365"/>
                  </a:lnTo>
                  <a:lnTo>
                    <a:pt x="36000" y="114146"/>
                  </a:lnTo>
                  <a:lnTo>
                    <a:pt x="42000" y="114146"/>
                  </a:lnTo>
                  <a:lnTo>
                    <a:pt x="48000" y="120000"/>
                  </a:lnTo>
                  <a:lnTo>
                    <a:pt x="57000" y="120000"/>
                  </a:lnTo>
                  <a:lnTo>
                    <a:pt x="57000" y="114146"/>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09" name="Google Shape;1509;p71"/>
            <p:cNvSpPr/>
            <p:nvPr/>
          </p:nvSpPr>
          <p:spPr>
            <a:xfrm>
              <a:off x="2459" y="3750"/>
              <a:ext cx="40" cy="40"/>
            </a:xfrm>
            <a:custGeom>
              <a:avLst/>
              <a:gdLst/>
              <a:ahLst/>
              <a:cxnLst/>
              <a:rect l="l" t="t" r="r" b="b"/>
              <a:pathLst>
                <a:path w="120000" h="120000" extrusionOk="0">
                  <a:moveTo>
                    <a:pt x="57000" y="114000"/>
                  </a:moveTo>
                  <a:lnTo>
                    <a:pt x="72000" y="120000"/>
                  </a:lnTo>
                  <a:lnTo>
                    <a:pt x="78000" y="114000"/>
                  </a:lnTo>
                  <a:lnTo>
                    <a:pt x="84000" y="114000"/>
                  </a:lnTo>
                  <a:lnTo>
                    <a:pt x="93000" y="108000"/>
                  </a:lnTo>
                  <a:lnTo>
                    <a:pt x="99000" y="99000"/>
                  </a:lnTo>
                  <a:lnTo>
                    <a:pt x="108000" y="93000"/>
                  </a:lnTo>
                  <a:lnTo>
                    <a:pt x="114000" y="84000"/>
                  </a:lnTo>
                  <a:lnTo>
                    <a:pt x="114000" y="78000"/>
                  </a:lnTo>
                  <a:lnTo>
                    <a:pt x="120000" y="72000"/>
                  </a:lnTo>
                  <a:lnTo>
                    <a:pt x="120000" y="57000"/>
                  </a:lnTo>
                  <a:lnTo>
                    <a:pt x="120000" y="48000"/>
                  </a:lnTo>
                  <a:lnTo>
                    <a:pt x="114000" y="42000"/>
                  </a:lnTo>
                  <a:lnTo>
                    <a:pt x="114000" y="36000"/>
                  </a:lnTo>
                  <a:lnTo>
                    <a:pt x="108000" y="21000"/>
                  </a:lnTo>
                  <a:lnTo>
                    <a:pt x="99000" y="21000"/>
                  </a:lnTo>
                  <a:lnTo>
                    <a:pt x="93000" y="15000"/>
                  </a:lnTo>
                  <a:lnTo>
                    <a:pt x="84000" y="6000"/>
                  </a:lnTo>
                  <a:lnTo>
                    <a:pt x="78000" y="0"/>
                  </a:lnTo>
                  <a:lnTo>
                    <a:pt x="72000" y="0"/>
                  </a:lnTo>
                  <a:lnTo>
                    <a:pt x="57000" y="0"/>
                  </a:lnTo>
                  <a:lnTo>
                    <a:pt x="48000" y="0"/>
                  </a:lnTo>
                  <a:lnTo>
                    <a:pt x="42000" y="0"/>
                  </a:lnTo>
                  <a:lnTo>
                    <a:pt x="36000" y="6000"/>
                  </a:lnTo>
                  <a:lnTo>
                    <a:pt x="27000" y="15000"/>
                  </a:lnTo>
                  <a:lnTo>
                    <a:pt x="21000" y="21000"/>
                  </a:lnTo>
                  <a:lnTo>
                    <a:pt x="15000" y="21000"/>
                  </a:lnTo>
                  <a:lnTo>
                    <a:pt x="6000" y="36000"/>
                  </a:lnTo>
                  <a:lnTo>
                    <a:pt x="6000" y="42000"/>
                  </a:lnTo>
                  <a:lnTo>
                    <a:pt x="0" y="48000"/>
                  </a:lnTo>
                  <a:lnTo>
                    <a:pt x="0" y="57000"/>
                  </a:lnTo>
                  <a:lnTo>
                    <a:pt x="0" y="72000"/>
                  </a:lnTo>
                  <a:lnTo>
                    <a:pt x="6000" y="78000"/>
                  </a:lnTo>
                  <a:lnTo>
                    <a:pt x="6000" y="84000"/>
                  </a:lnTo>
                  <a:lnTo>
                    <a:pt x="15000" y="93000"/>
                  </a:lnTo>
                  <a:lnTo>
                    <a:pt x="21000" y="99000"/>
                  </a:lnTo>
                  <a:lnTo>
                    <a:pt x="27000" y="108000"/>
                  </a:lnTo>
                  <a:lnTo>
                    <a:pt x="36000" y="114000"/>
                  </a:lnTo>
                  <a:lnTo>
                    <a:pt x="42000" y="114000"/>
                  </a:lnTo>
                  <a:lnTo>
                    <a:pt x="48000" y="120000"/>
                  </a:lnTo>
                  <a:lnTo>
                    <a:pt x="57000" y="120000"/>
                  </a:lnTo>
                  <a:lnTo>
                    <a:pt x="57000" y="11400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0" name="Google Shape;1510;p71"/>
            <p:cNvSpPr/>
            <p:nvPr/>
          </p:nvSpPr>
          <p:spPr>
            <a:xfrm>
              <a:off x="2459" y="3869"/>
              <a:ext cx="40" cy="41"/>
            </a:xfrm>
            <a:custGeom>
              <a:avLst/>
              <a:gdLst/>
              <a:ahLst/>
              <a:cxnLst/>
              <a:rect l="l" t="t" r="r" b="b"/>
              <a:pathLst>
                <a:path w="120000" h="120000" extrusionOk="0">
                  <a:moveTo>
                    <a:pt x="57000" y="111219"/>
                  </a:moveTo>
                  <a:lnTo>
                    <a:pt x="72000" y="120000"/>
                  </a:lnTo>
                  <a:lnTo>
                    <a:pt x="78000" y="111219"/>
                  </a:lnTo>
                  <a:lnTo>
                    <a:pt x="84000" y="111219"/>
                  </a:lnTo>
                  <a:lnTo>
                    <a:pt x="93000" y="105365"/>
                  </a:lnTo>
                  <a:lnTo>
                    <a:pt x="99000" y="96585"/>
                  </a:lnTo>
                  <a:lnTo>
                    <a:pt x="108000" y="90731"/>
                  </a:lnTo>
                  <a:lnTo>
                    <a:pt x="114000" y="84878"/>
                  </a:lnTo>
                  <a:lnTo>
                    <a:pt x="114000" y="76097"/>
                  </a:lnTo>
                  <a:lnTo>
                    <a:pt x="120000" y="70243"/>
                  </a:lnTo>
                  <a:lnTo>
                    <a:pt x="120000" y="55609"/>
                  </a:lnTo>
                  <a:lnTo>
                    <a:pt x="120000" y="49756"/>
                  </a:lnTo>
                  <a:lnTo>
                    <a:pt x="114000" y="40975"/>
                  </a:lnTo>
                  <a:lnTo>
                    <a:pt x="114000" y="35121"/>
                  </a:lnTo>
                  <a:lnTo>
                    <a:pt x="108000" y="20487"/>
                  </a:lnTo>
                  <a:lnTo>
                    <a:pt x="99000" y="20487"/>
                  </a:lnTo>
                  <a:lnTo>
                    <a:pt x="93000" y="14634"/>
                  </a:lnTo>
                  <a:lnTo>
                    <a:pt x="84000" y="5853"/>
                  </a:lnTo>
                  <a:lnTo>
                    <a:pt x="78000" y="0"/>
                  </a:lnTo>
                  <a:lnTo>
                    <a:pt x="72000" y="0"/>
                  </a:lnTo>
                  <a:lnTo>
                    <a:pt x="57000" y="0"/>
                  </a:lnTo>
                  <a:lnTo>
                    <a:pt x="48000" y="0"/>
                  </a:lnTo>
                  <a:lnTo>
                    <a:pt x="42000" y="0"/>
                  </a:lnTo>
                  <a:lnTo>
                    <a:pt x="36000" y="5853"/>
                  </a:lnTo>
                  <a:lnTo>
                    <a:pt x="27000" y="14634"/>
                  </a:lnTo>
                  <a:lnTo>
                    <a:pt x="21000" y="20487"/>
                  </a:lnTo>
                  <a:lnTo>
                    <a:pt x="15000" y="20487"/>
                  </a:lnTo>
                  <a:lnTo>
                    <a:pt x="6000" y="35121"/>
                  </a:lnTo>
                  <a:lnTo>
                    <a:pt x="6000" y="40975"/>
                  </a:lnTo>
                  <a:lnTo>
                    <a:pt x="0" y="49756"/>
                  </a:lnTo>
                  <a:lnTo>
                    <a:pt x="0" y="55609"/>
                  </a:lnTo>
                  <a:lnTo>
                    <a:pt x="0" y="70243"/>
                  </a:lnTo>
                  <a:lnTo>
                    <a:pt x="6000" y="76097"/>
                  </a:lnTo>
                  <a:lnTo>
                    <a:pt x="6000" y="84878"/>
                  </a:lnTo>
                  <a:lnTo>
                    <a:pt x="15000" y="90731"/>
                  </a:lnTo>
                  <a:lnTo>
                    <a:pt x="21000" y="96585"/>
                  </a:lnTo>
                  <a:lnTo>
                    <a:pt x="27000" y="105365"/>
                  </a:lnTo>
                  <a:lnTo>
                    <a:pt x="36000" y="111219"/>
                  </a:lnTo>
                  <a:lnTo>
                    <a:pt x="42000" y="111219"/>
                  </a:lnTo>
                  <a:lnTo>
                    <a:pt x="48000" y="120000"/>
                  </a:lnTo>
                  <a:lnTo>
                    <a:pt x="57000" y="120000"/>
                  </a:lnTo>
                  <a:lnTo>
                    <a:pt x="57000" y="111219"/>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1" name="Google Shape;1511;p71"/>
            <p:cNvSpPr/>
            <p:nvPr/>
          </p:nvSpPr>
          <p:spPr>
            <a:xfrm>
              <a:off x="2459" y="3988"/>
              <a:ext cx="40" cy="41"/>
            </a:xfrm>
            <a:custGeom>
              <a:avLst/>
              <a:gdLst/>
              <a:ahLst/>
              <a:cxnLst/>
              <a:rect l="l" t="t" r="r" b="b"/>
              <a:pathLst>
                <a:path w="120000" h="120000" extrusionOk="0">
                  <a:moveTo>
                    <a:pt x="57000" y="114146"/>
                  </a:moveTo>
                  <a:lnTo>
                    <a:pt x="72000" y="120000"/>
                  </a:lnTo>
                  <a:lnTo>
                    <a:pt x="78000" y="114146"/>
                  </a:lnTo>
                  <a:lnTo>
                    <a:pt x="84000" y="114146"/>
                  </a:lnTo>
                  <a:lnTo>
                    <a:pt x="93000" y="105365"/>
                  </a:lnTo>
                  <a:lnTo>
                    <a:pt x="99000" y="99512"/>
                  </a:lnTo>
                  <a:lnTo>
                    <a:pt x="108000" y="90731"/>
                  </a:lnTo>
                  <a:lnTo>
                    <a:pt x="114000" y="84878"/>
                  </a:lnTo>
                  <a:lnTo>
                    <a:pt x="114000" y="79024"/>
                  </a:lnTo>
                  <a:lnTo>
                    <a:pt x="120000" y="70243"/>
                  </a:lnTo>
                  <a:lnTo>
                    <a:pt x="120000" y="55609"/>
                  </a:lnTo>
                  <a:lnTo>
                    <a:pt x="120000" y="49756"/>
                  </a:lnTo>
                  <a:lnTo>
                    <a:pt x="114000" y="43902"/>
                  </a:lnTo>
                  <a:lnTo>
                    <a:pt x="114000" y="35121"/>
                  </a:lnTo>
                  <a:lnTo>
                    <a:pt x="108000" y="20487"/>
                  </a:lnTo>
                  <a:lnTo>
                    <a:pt x="99000" y="20487"/>
                  </a:lnTo>
                  <a:lnTo>
                    <a:pt x="93000" y="14634"/>
                  </a:lnTo>
                  <a:lnTo>
                    <a:pt x="84000" y="8780"/>
                  </a:lnTo>
                  <a:lnTo>
                    <a:pt x="78000" y="0"/>
                  </a:lnTo>
                  <a:lnTo>
                    <a:pt x="72000" y="0"/>
                  </a:lnTo>
                  <a:lnTo>
                    <a:pt x="57000" y="0"/>
                  </a:lnTo>
                  <a:lnTo>
                    <a:pt x="48000" y="0"/>
                  </a:lnTo>
                  <a:lnTo>
                    <a:pt x="42000" y="0"/>
                  </a:lnTo>
                  <a:lnTo>
                    <a:pt x="36000" y="8780"/>
                  </a:lnTo>
                  <a:lnTo>
                    <a:pt x="27000" y="14634"/>
                  </a:lnTo>
                  <a:lnTo>
                    <a:pt x="21000" y="20487"/>
                  </a:lnTo>
                  <a:lnTo>
                    <a:pt x="15000" y="20487"/>
                  </a:lnTo>
                  <a:lnTo>
                    <a:pt x="6000" y="35121"/>
                  </a:lnTo>
                  <a:lnTo>
                    <a:pt x="6000" y="43902"/>
                  </a:lnTo>
                  <a:lnTo>
                    <a:pt x="0" y="49756"/>
                  </a:lnTo>
                  <a:lnTo>
                    <a:pt x="0" y="55609"/>
                  </a:lnTo>
                  <a:lnTo>
                    <a:pt x="0" y="70243"/>
                  </a:lnTo>
                  <a:lnTo>
                    <a:pt x="6000" y="79024"/>
                  </a:lnTo>
                  <a:lnTo>
                    <a:pt x="6000" y="84878"/>
                  </a:lnTo>
                  <a:lnTo>
                    <a:pt x="15000" y="90731"/>
                  </a:lnTo>
                  <a:lnTo>
                    <a:pt x="21000" y="99512"/>
                  </a:lnTo>
                  <a:lnTo>
                    <a:pt x="27000" y="105365"/>
                  </a:lnTo>
                  <a:lnTo>
                    <a:pt x="36000" y="114146"/>
                  </a:lnTo>
                  <a:lnTo>
                    <a:pt x="42000" y="114146"/>
                  </a:lnTo>
                  <a:lnTo>
                    <a:pt x="48000" y="120000"/>
                  </a:lnTo>
                  <a:lnTo>
                    <a:pt x="57000" y="120000"/>
                  </a:lnTo>
                  <a:lnTo>
                    <a:pt x="57000" y="114146"/>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2" name="Google Shape;1512;p71"/>
            <p:cNvSpPr/>
            <p:nvPr/>
          </p:nvSpPr>
          <p:spPr>
            <a:xfrm>
              <a:off x="2050" y="1380"/>
              <a:ext cx="101" cy="120"/>
            </a:xfrm>
            <a:custGeom>
              <a:avLst/>
              <a:gdLst/>
              <a:ahLst/>
              <a:cxnLst/>
              <a:rect l="l" t="t" r="r" b="b"/>
              <a:pathLst>
                <a:path w="120000" h="120000" extrusionOk="0">
                  <a:moveTo>
                    <a:pt x="120000" y="117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3" name="Google Shape;1513;p71"/>
            <p:cNvSpPr/>
            <p:nvPr/>
          </p:nvSpPr>
          <p:spPr>
            <a:xfrm>
              <a:off x="2050" y="1619"/>
              <a:ext cx="10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4" name="Google Shape;1514;p71"/>
            <p:cNvSpPr/>
            <p:nvPr/>
          </p:nvSpPr>
          <p:spPr>
            <a:xfrm>
              <a:off x="2050" y="1858"/>
              <a:ext cx="10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5" name="Google Shape;1515;p71"/>
            <p:cNvSpPr/>
            <p:nvPr/>
          </p:nvSpPr>
          <p:spPr>
            <a:xfrm>
              <a:off x="2805" y="1261"/>
              <a:ext cx="664" cy="119"/>
            </a:xfrm>
            <a:custGeom>
              <a:avLst/>
              <a:gdLst/>
              <a:ahLst/>
              <a:cxnLst/>
              <a:rect l="l" t="t" r="r" b="b"/>
              <a:pathLst>
                <a:path w="120000" h="120000" extrusionOk="0">
                  <a:moveTo>
                    <a:pt x="119999" y="117983"/>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6" name="Google Shape;1516;p71"/>
            <p:cNvSpPr/>
            <p:nvPr/>
          </p:nvSpPr>
          <p:spPr>
            <a:xfrm>
              <a:off x="2050" y="1261"/>
              <a:ext cx="101"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17" name="Google Shape;1517;p71"/>
            <p:cNvSpPr/>
            <p:nvPr/>
          </p:nvSpPr>
          <p:spPr>
            <a:xfrm>
              <a:off x="2077" y="1392"/>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518" name="Google Shape;1518;p71"/>
            <p:cNvSpPr/>
            <p:nvPr/>
          </p:nvSpPr>
          <p:spPr>
            <a:xfrm>
              <a:off x="2077" y="1512"/>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519" name="Google Shape;1519;p71"/>
            <p:cNvSpPr/>
            <p:nvPr/>
          </p:nvSpPr>
          <p:spPr>
            <a:xfrm>
              <a:off x="2077" y="1631"/>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520" name="Google Shape;1520;p71"/>
            <p:cNvSpPr/>
            <p:nvPr/>
          </p:nvSpPr>
          <p:spPr>
            <a:xfrm>
              <a:off x="2077" y="1750"/>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521" name="Google Shape;1521;p71"/>
            <p:cNvSpPr/>
            <p:nvPr/>
          </p:nvSpPr>
          <p:spPr>
            <a:xfrm>
              <a:off x="2077" y="1870"/>
              <a:ext cx="44" cy="96"/>
            </a:xfrm>
            <a:prstGeom prst="rect">
              <a:avLst/>
            </a:prstGeom>
            <a:noFill/>
            <a:ln>
              <a:noFill/>
            </a:ln>
          </p:spPr>
          <p:txBody>
            <a:bodyPr spcFirstLastPara="1" wrap="square" lIns="0" tIns="0" rIns="0" bIns="0" anchor="t" anchorCtr="0">
              <a:noAutofit/>
            </a:bodyPr>
            <a:lstStyle/>
            <a:p>
              <a:r>
                <a:rPr lang="en-US" sz="1000"/>
                <a:t>0</a:t>
              </a:r>
              <a:endParaRPr sz="1800">
                <a:solidFill>
                  <a:srgbClr val="003399"/>
                </a:solidFill>
                <a:latin typeface="Times New Roman"/>
                <a:ea typeface="Times New Roman"/>
                <a:cs typeface="Times New Roman"/>
                <a:sym typeface="Times New Roman"/>
              </a:endParaRPr>
            </a:p>
          </p:txBody>
        </p:sp>
        <p:sp>
          <p:nvSpPr>
            <p:cNvPr id="1522" name="Google Shape;1522;p71"/>
            <p:cNvSpPr/>
            <p:nvPr/>
          </p:nvSpPr>
          <p:spPr>
            <a:xfrm>
              <a:off x="2077" y="1989"/>
              <a:ext cx="44" cy="96"/>
            </a:xfrm>
            <a:prstGeom prst="rect">
              <a:avLst/>
            </a:prstGeom>
            <a:noFill/>
            <a:ln>
              <a:noFill/>
            </a:ln>
          </p:spPr>
          <p:txBody>
            <a:bodyPr spcFirstLastPara="1" wrap="square" lIns="0" tIns="0" rIns="0" bIns="0" anchor="t" anchorCtr="0">
              <a:noAutofit/>
            </a:bodyPr>
            <a:lstStyle/>
            <a:p>
              <a:r>
                <a:rPr lang="en-US" sz="1000"/>
                <a:t>1</a:t>
              </a:r>
              <a:endParaRPr sz="1800">
                <a:solidFill>
                  <a:srgbClr val="003399"/>
                </a:solidFill>
                <a:latin typeface="Times New Roman"/>
                <a:ea typeface="Times New Roman"/>
                <a:cs typeface="Times New Roman"/>
                <a:sym typeface="Times New Roman"/>
              </a:endParaRPr>
            </a:p>
          </p:txBody>
        </p:sp>
        <p:sp>
          <p:nvSpPr>
            <p:cNvPr id="1523" name="Google Shape;1523;p71"/>
            <p:cNvSpPr/>
            <p:nvPr/>
          </p:nvSpPr>
          <p:spPr>
            <a:xfrm>
              <a:off x="2151" y="1380"/>
              <a:ext cx="654" cy="120"/>
            </a:xfrm>
            <a:custGeom>
              <a:avLst/>
              <a:gdLst/>
              <a:ahLst/>
              <a:cxnLst/>
              <a:rect l="l" t="t" r="r" b="b"/>
              <a:pathLst>
                <a:path w="120000" h="120000" extrusionOk="0">
                  <a:moveTo>
                    <a:pt x="120000" y="117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24" name="Google Shape;1524;p71"/>
            <p:cNvSpPr/>
            <p:nvPr/>
          </p:nvSpPr>
          <p:spPr>
            <a:xfrm>
              <a:off x="2151" y="1619"/>
              <a:ext cx="654"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25" name="Google Shape;1525;p71"/>
            <p:cNvSpPr/>
            <p:nvPr/>
          </p:nvSpPr>
          <p:spPr>
            <a:xfrm>
              <a:off x="2151" y="1858"/>
              <a:ext cx="654"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26" name="Google Shape;1526;p71"/>
            <p:cNvSpPr/>
            <p:nvPr/>
          </p:nvSpPr>
          <p:spPr>
            <a:xfrm>
              <a:off x="2151" y="1261"/>
              <a:ext cx="654"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27" name="Google Shape;1527;p71"/>
            <p:cNvSpPr/>
            <p:nvPr/>
          </p:nvSpPr>
          <p:spPr>
            <a:xfrm>
              <a:off x="1308" y="1259"/>
              <a:ext cx="688" cy="119"/>
            </a:xfrm>
            <a:custGeom>
              <a:avLst/>
              <a:gdLst/>
              <a:ahLst/>
              <a:cxnLst/>
              <a:rect l="l" t="t" r="r" b="b"/>
              <a:pathLst>
                <a:path w="120000" h="120000" extrusionOk="0">
                  <a:moveTo>
                    <a:pt x="119476"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28" name="Google Shape;1528;p71"/>
            <p:cNvSpPr/>
            <p:nvPr/>
          </p:nvSpPr>
          <p:spPr>
            <a:xfrm>
              <a:off x="1702" y="1378"/>
              <a:ext cx="313" cy="1914"/>
            </a:xfrm>
            <a:custGeom>
              <a:avLst/>
              <a:gdLst/>
              <a:ahLst/>
              <a:cxnLst/>
              <a:rect l="l" t="t" r="r" b="b"/>
              <a:pathLst>
                <a:path w="120000" h="120000" extrusionOk="0">
                  <a:moveTo>
                    <a:pt x="0" y="0"/>
                  </a:move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29" name="Google Shape;1529;p71"/>
            <p:cNvSpPr/>
            <p:nvPr/>
          </p:nvSpPr>
          <p:spPr>
            <a:xfrm>
              <a:off x="4092" y="1688"/>
              <a:ext cx="40" cy="46"/>
            </a:xfrm>
            <a:custGeom>
              <a:avLst/>
              <a:gdLst/>
              <a:ahLst/>
              <a:cxnLst/>
              <a:rect l="l" t="t" r="r" b="b"/>
              <a:pathLst>
                <a:path w="120000" h="120000" extrusionOk="0">
                  <a:moveTo>
                    <a:pt x="0" y="57391"/>
                  </a:moveTo>
                  <a:lnTo>
                    <a:pt x="99000" y="120000"/>
                  </a:lnTo>
                  <a:lnTo>
                    <a:pt x="120000" y="0"/>
                  </a:lnTo>
                  <a:lnTo>
                    <a:pt x="0" y="57391"/>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0" name="Google Shape;1530;p71"/>
            <p:cNvSpPr/>
            <p:nvPr/>
          </p:nvSpPr>
          <p:spPr>
            <a:xfrm>
              <a:off x="4094" y="1810"/>
              <a:ext cx="38" cy="43"/>
            </a:xfrm>
            <a:custGeom>
              <a:avLst/>
              <a:gdLst/>
              <a:ahLst/>
              <a:cxnLst/>
              <a:rect l="l" t="t" r="r" b="b"/>
              <a:pathLst>
                <a:path w="120000" h="120000" extrusionOk="0">
                  <a:moveTo>
                    <a:pt x="0" y="58604"/>
                  </a:moveTo>
                  <a:lnTo>
                    <a:pt x="107368" y="120000"/>
                  </a:lnTo>
                  <a:lnTo>
                    <a:pt x="120000" y="0"/>
                  </a:lnTo>
                  <a:lnTo>
                    <a:pt x="0" y="66976"/>
                  </a:lnTo>
                  <a:lnTo>
                    <a:pt x="0" y="58604"/>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1" name="Google Shape;1531;p71"/>
            <p:cNvSpPr/>
            <p:nvPr/>
          </p:nvSpPr>
          <p:spPr>
            <a:xfrm>
              <a:off x="4087" y="1920"/>
              <a:ext cx="45" cy="38"/>
            </a:xfrm>
            <a:custGeom>
              <a:avLst/>
              <a:gdLst/>
              <a:ahLst/>
              <a:cxnLst/>
              <a:rect l="l" t="t" r="r" b="b"/>
              <a:pathLst>
                <a:path w="120000" h="120000" extrusionOk="0">
                  <a:moveTo>
                    <a:pt x="0" y="0"/>
                  </a:moveTo>
                  <a:lnTo>
                    <a:pt x="50666" y="120000"/>
                  </a:lnTo>
                  <a:lnTo>
                    <a:pt x="120000" y="0"/>
                  </a:lnTo>
                  <a:lnTo>
                    <a:pt x="0" y="6315"/>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2" name="Google Shape;1532;p71"/>
            <p:cNvSpPr/>
            <p:nvPr/>
          </p:nvSpPr>
          <p:spPr>
            <a:xfrm>
              <a:off x="4087" y="2041"/>
              <a:ext cx="45" cy="41"/>
            </a:xfrm>
            <a:custGeom>
              <a:avLst/>
              <a:gdLst/>
              <a:ahLst/>
              <a:cxnLst/>
              <a:rect l="l" t="t" r="r" b="b"/>
              <a:pathLst>
                <a:path w="120000" h="120000" extrusionOk="0">
                  <a:moveTo>
                    <a:pt x="0" y="14634"/>
                  </a:moveTo>
                  <a:lnTo>
                    <a:pt x="64000" y="120000"/>
                  </a:lnTo>
                  <a:lnTo>
                    <a:pt x="120000" y="0"/>
                  </a:lnTo>
                  <a:lnTo>
                    <a:pt x="0" y="23414"/>
                  </a:lnTo>
                  <a:lnTo>
                    <a:pt x="0" y="14634"/>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3" name="Google Shape;1533;p71"/>
            <p:cNvSpPr/>
            <p:nvPr/>
          </p:nvSpPr>
          <p:spPr>
            <a:xfrm>
              <a:off x="4089" y="2163"/>
              <a:ext cx="43" cy="45"/>
            </a:xfrm>
            <a:custGeom>
              <a:avLst/>
              <a:gdLst/>
              <a:ahLst/>
              <a:cxnLst/>
              <a:rect l="l" t="t" r="r" b="b"/>
              <a:pathLst>
                <a:path w="120000" h="120000" extrusionOk="0">
                  <a:moveTo>
                    <a:pt x="0" y="45333"/>
                  </a:moveTo>
                  <a:lnTo>
                    <a:pt x="86511" y="120000"/>
                  </a:lnTo>
                  <a:lnTo>
                    <a:pt x="120000" y="0"/>
                  </a:lnTo>
                  <a:lnTo>
                    <a:pt x="8372" y="50666"/>
                  </a:lnTo>
                  <a:lnTo>
                    <a:pt x="0" y="45333"/>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4" name="Google Shape;1534;p71"/>
            <p:cNvSpPr/>
            <p:nvPr/>
          </p:nvSpPr>
          <p:spPr>
            <a:xfrm>
              <a:off x="4087" y="2280"/>
              <a:ext cx="45" cy="38"/>
            </a:xfrm>
            <a:custGeom>
              <a:avLst/>
              <a:gdLst/>
              <a:ahLst/>
              <a:cxnLst/>
              <a:rect l="l" t="t" r="r" b="b"/>
              <a:pathLst>
                <a:path w="120000" h="120000" extrusionOk="0">
                  <a:moveTo>
                    <a:pt x="0" y="15789"/>
                  </a:moveTo>
                  <a:lnTo>
                    <a:pt x="64000" y="120000"/>
                  </a:lnTo>
                  <a:lnTo>
                    <a:pt x="120000" y="0"/>
                  </a:lnTo>
                  <a:lnTo>
                    <a:pt x="0" y="22105"/>
                  </a:lnTo>
                  <a:lnTo>
                    <a:pt x="0" y="15789"/>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5" name="Google Shape;1535;p71"/>
            <p:cNvSpPr/>
            <p:nvPr/>
          </p:nvSpPr>
          <p:spPr>
            <a:xfrm>
              <a:off x="4087" y="2385"/>
              <a:ext cx="45" cy="38"/>
            </a:xfrm>
            <a:custGeom>
              <a:avLst/>
              <a:gdLst/>
              <a:ahLst/>
              <a:cxnLst/>
              <a:rect l="l" t="t" r="r" b="b"/>
              <a:pathLst>
                <a:path w="120000" h="120000" extrusionOk="0">
                  <a:moveTo>
                    <a:pt x="0" y="0"/>
                  </a:moveTo>
                  <a:lnTo>
                    <a:pt x="26666" y="120000"/>
                  </a:lnTo>
                  <a:lnTo>
                    <a:pt x="120000" y="37894"/>
                  </a:lnTo>
                  <a:lnTo>
                    <a:pt x="5333" y="0"/>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6" name="Google Shape;1536;p71"/>
            <p:cNvSpPr/>
            <p:nvPr/>
          </p:nvSpPr>
          <p:spPr>
            <a:xfrm>
              <a:off x="4087" y="2504"/>
              <a:ext cx="45" cy="38"/>
            </a:xfrm>
            <a:custGeom>
              <a:avLst/>
              <a:gdLst/>
              <a:ahLst/>
              <a:cxnLst/>
              <a:rect l="l" t="t" r="r" b="b"/>
              <a:pathLst>
                <a:path w="120000" h="120000" extrusionOk="0">
                  <a:moveTo>
                    <a:pt x="0" y="0"/>
                  </a:moveTo>
                  <a:lnTo>
                    <a:pt x="26666" y="120000"/>
                  </a:lnTo>
                  <a:lnTo>
                    <a:pt x="120000" y="37894"/>
                  </a:lnTo>
                  <a:lnTo>
                    <a:pt x="5333" y="0"/>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7" name="Google Shape;1537;p71"/>
            <p:cNvSpPr/>
            <p:nvPr/>
          </p:nvSpPr>
          <p:spPr>
            <a:xfrm>
              <a:off x="4087" y="2635"/>
              <a:ext cx="45" cy="36"/>
            </a:xfrm>
            <a:custGeom>
              <a:avLst/>
              <a:gdLst/>
              <a:ahLst/>
              <a:cxnLst/>
              <a:rect l="l" t="t" r="r" b="b"/>
              <a:pathLst>
                <a:path w="120000" h="120000" extrusionOk="0">
                  <a:moveTo>
                    <a:pt x="0" y="0"/>
                  </a:moveTo>
                  <a:lnTo>
                    <a:pt x="50666" y="120000"/>
                  </a:lnTo>
                  <a:lnTo>
                    <a:pt x="120000" y="0"/>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38" name="Google Shape;1538;p71"/>
            <p:cNvSpPr/>
            <p:nvPr/>
          </p:nvSpPr>
          <p:spPr>
            <a:xfrm>
              <a:off x="2003" y="1657"/>
              <a:ext cx="40" cy="41"/>
            </a:xfrm>
            <a:custGeom>
              <a:avLst/>
              <a:gdLst/>
              <a:ahLst/>
              <a:cxnLst/>
              <a:rect l="l" t="t" r="r" b="b"/>
              <a:pathLst>
                <a:path w="120000" h="120000" extrusionOk="0">
                  <a:moveTo>
                    <a:pt x="0" y="0"/>
                  </a:moveTo>
                  <a:lnTo>
                    <a:pt x="0" y="120000"/>
                  </a:lnTo>
                  <a:lnTo>
                    <a:pt x="120000" y="55609"/>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539" name="Google Shape;1539;p71"/>
            <p:cNvCxnSpPr/>
            <p:nvPr/>
          </p:nvCxnSpPr>
          <p:spPr>
            <a:xfrm>
              <a:off x="1702" y="1676"/>
              <a:ext cx="310" cy="1"/>
            </a:xfrm>
            <a:prstGeom prst="straightConnector1">
              <a:avLst/>
            </a:prstGeom>
            <a:noFill/>
            <a:ln w="15875" cap="flat" cmpd="sng">
              <a:solidFill>
                <a:srgbClr val="000000"/>
              </a:solidFill>
              <a:prstDash val="solid"/>
              <a:round/>
              <a:headEnd type="none" w="sm" len="sm"/>
              <a:tailEnd type="none" w="sm" len="sm"/>
            </a:ln>
          </p:spPr>
        </p:cxnSp>
        <p:sp>
          <p:nvSpPr>
            <p:cNvPr id="1540" name="Google Shape;1540;p71"/>
            <p:cNvSpPr/>
            <p:nvPr/>
          </p:nvSpPr>
          <p:spPr>
            <a:xfrm>
              <a:off x="2003" y="3273"/>
              <a:ext cx="40" cy="40"/>
            </a:xfrm>
            <a:custGeom>
              <a:avLst/>
              <a:gdLst/>
              <a:ahLst/>
              <a:cxnLst/>
              <a:rect l="l" t="t" r="r" b="b"/>
              <a:pathLst>
                <a:path w="120000" h="120000" extrusionOk="0">
                  <a:moveTo>
                    <a:pt x="0" y="0"/>
                  </a:moveTo>
                  <a:lnTo>
                    <a:pt x="0" y="120000"/>
                  </a:lnTo>
                  <a:lnTo>
                    <a:pt x="120000" y="57000"/>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1" name="Google Shape;1541;p71"/>
            <p:cNvSpPr/>
            <p:nvPr/>
          </p:nvSpPr>
          <p:spPr>
            <a:xfrm>
              <a:off x="3113" y="1421"/>
              <a:ext cx="41" cy="38"/>
            </a:xfrm>
            <a:custGeom>
              <a:avLst/>
              <a:gdLst/>
              <a:ahLst/>
              <a:cxnLst/>
              <a:rect l="l" t="t" r="r" b="b"/>
              <a:pathLst>
                <a:path w="120000" h="120000" extrusionOk="0">
                  <a:moveTo>
                    <a:pt x="55609" y="120000"/>
                  </a:moveTo>
                  <a:lnTo>
                    <a:pt x="70243" y="120000"/>
                  </a:lnTo>
                  <a:lnTo>
                    <a:pt x="76097" y="120000"/>
                  </a:lnTo>
                  <a:lnTo>
                    <a:pt x="90731" y="113684"/>
                  </a:lnTo>
                  <a:lnTo>
                    <a:pt x="96585" y="113684"/>
                  </a:lnTo>
                  <a:lnTo>
                    <a:pt x="105365" y="104210"/>
                  </a:lnTo>
                  <a:lnTo>
                    <a:pt x="105365" y="97894"/>
                  </a:lnTo>
                  <a:lnTo>
                    <a:pt x="111219" y="91578"/>
                  </a:lnTo>
                  <a:lnTo>
                    <a:pt x="120000" y="75789"/>
                  </a:lnTo>
                  <a:lnTo>
                    <a:pt x="120000" y="69473"/>
                  </a:lnTo>
                  <a:lnTo>
                    <a:pt x="120000" y="60000"/>
                  </a:lnTo>
                  <a:lnTo>
                    <a:pt x="120000" y="44210"/>
                  </a:lnTo>
                  <a:lnTo>
                    <a:pt x="120000" y="37894"/>
                  </a:lnTo>
                  <a:lnTo>
                    <a:pt x="111219" y="31578"/>
                  </a:lnTo>
                  <a:lnTo>
                    <a:pt x="105365" y="22105"/>
                  </a:lnTo>
                  <a:lnTo>
                    <a:pt x="105365" y="15789"/>
                  </a:lnTo>
                  <a:lnTo>
                    <a:pt x="96585" y="6315"/>
                  </a:lnTo>
                  <a:lnTo>
                    <a:pt x="90731" y="0"/>
                  </a:lnTo>
                  <a:lnTo>
                    <a:pt x="76097" y="0"/>
                  </a:lnTo>
                  <a:lnTo>
                    <a:pt x="70243" y="0"/>
                  </a:lnTo>
                  <a:lnTo>
                    <a:pt x="61463" y="0"/>
                  </a:lnTo>
                  <a:lnTo>
                    <a:pt x="49756" y="0"/>
                  </a:lnTo>
                  <a:lnTo>
                    <a:pt x="40975" y="0"/>
                  </a:lnTo>
                  <a:lnTo>
                    <a:pt x="35121" y="0"/>
                  </a:lnTo>
                  <a:lnTo>
                    <a:pt x="26341" y="6315"/>
                  </a:lnTo>
                  <a:lnTo>
                    <a:pt x="20487" y="15789"/>
                  </a:lnTo>
                  <a:lnTo>
                    <a:pt x="14634" y="22105"/>
                  </a:lnTo>
                  <a:lnTo>
                    <a:pt x="5853" y="31578"/>
                  </a:lnTo>
                  <a:lnTo>
                    <a:pt x="5853" y="37894"/>
                  </a:lnTo>
                  <a:lnTo>
                    <a:pt x="0" y="44210"/>
                  </a:lnTo>
                  <a:lnTo>
                    <a:pt x="0" y="60000"/>
                  </a:lnTo>
                  <a:lnTo>
                    <a:pt x="0" y="69473"/>
                  </a:lnTo>
                  <a:lnTo>
                    <a:pt x="5853" y="75789"/>
                  </a:lnTo>
                  <a:lnTo>
                    <a:pt x="5853" y="91578"/>
                  </a:lnTo>
                  <a:lnTo>
                    <a:pt x="14634" y="97894"/>
                  </a:lnTo>
                  <a:lnTo>
                    <a:pt x="20487" y="104210"/>
                  </a:lnTo>
                  <a:lnTo>
                    <a:pt x="26341" y="113684"/>
                  </a:lnTo>
                  <a:lnTo>
                    <a:pt x="35121" y="113684"/>
                  </a:lnTo>
                  <a:lnTo>
                    <a:pt x="40975" y="120000"/>
                  </a:lnTo>
                  <a:lnTo>
                    <a:pt x="49756" y="120000"/>
                  </a:lnTo>
                  <a:lnTo>
                    <a:pt x="61463" y="120000"/>
                  </a:lnTo>
                  <a:lnTo>
                    <a:pt x="55609" y="12000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2" name="Google Shape;1542;p71"/>
            <p:cNvSpPr/>
            <p:nvPr/>
          </p:nvSpPr>
          <p:spPr>
            <a:xfrm>
              <a:off x="3113" y="1421"/>
              <a:ext cx="41" cy="38"/>
            </a:xfrm>
            <a:custGeom>
              <a:avLst/>
              <a:gdLst/>
              <a:ahLst/>
              <a:cxnLst/>
              <a:rect l="l" t="t" r="r" b="b"/>
              <a:pathLst>
                <a:path w="120000" h="120000" extrusionOk="0">
                  <a:moveTo>
                    <a:pt x="55609" y="120000"/>
                  </a:moveTo>
                  <a:lnTo>
                    <a:pt x="70243" y="120000"/>
                  </a:lnTo>
                  <a:lnTo>
                    <a:pt x="76097" y="120000"/>
                  </a:lnTo>
                  <a:lnTo>
                    <a:pt x="90731" y="113684"/>
                  </a:lnTo>
                  <a:lnTo>
                    <a:pt x="96585" y="113684"/>
                  </a:lnTo>
                  <a:lnTo>
                    <a:pt x="105365" y="104210"/>
                  </a:lnTo>
                  <a:lnTo>
                    <a:pt x="105365" y="97894"/>
                  </a:lnTo>
                  <a:lnTo>
                    <a:pt x="111219" y="91578"/>
                  </a:lnTo>
                  <a:lnTo>
                    <a:pt x="120000" y="75789"/>
                  </a:lnTo>
                  <a:lnTo>
                    <a:pt x="120000" y="69473"/>
                  </a:lnTo>
                  <a:lnTo>
                    <a:pt x="120000" y="60000"/>
                  </a:lnTo>
                  <a:lnTo>
                    <a:pt x="120000" y="44210"/>
                  </a:lnTo>
                  <a:lnTo>
                    <a:pt x="120000" y="37894"/>
                  </a:lnTo>
                  <a:lnTo>
                    <a:pt x="111219" y="31578"/>
                  </a:lnTo>
                  <a:lnTo>
                    <a:pt x="105365" y="22105"/>
                  </a:lnTo>
                  <a:lnTo>
                    <a:pt x="105365" y="15789"/>
                  </a:lnTo>
                  <a:lnTo>
                    <a:pt x="96585" y="6315"/>
                  </a:lnTo>
                  <a:lnTo>
                    <a:pt x="90731" y="0"/>
                  </a:lnTo>
                  <a:lnTo>
                    <a:pt x="76097" y="0"/>
                  </a:lnTo>
                  <a:lnTo>
                    <a:pt x="70243" y="0"/>
                  </a:lnTo>
                  <a:lnTo>
                    <a:pt x="61463" y="0"/>
                  </a:lnTo>
                  <a:lnTo>
                    <a:pt x="49756" y="0"/>
                  </a:lnTo>
                  <a:lnTo>
                    <a:pt x="40975" y="0"/>
                  </a:lnTo>
                  <a:lnTo>
                    <a:pt x="35121" y="0"/>
                  </a:lnTo>
                  <a:lnTo>
                    <a:pt x="26341" y="6315"/>
                  </a:lnTo>
                  <a:lnTo>
                    <a:pt x="20487" y="15789"/>
                  </a:lnTo>
                  <a:lnTo>
                    <a:pt x="14634" y="22105"/>
                  </a:lnTo>
                  <a:lnTo>
                    <a:pt x="5853" y="31578"/>
                  </a:lnTo>
                  <a:lnTo>
                    <a:pt x="5853" y="37894"/>
                  </a:lnTo>
                  <a:lnTo>
                    <a:pt x="0" y="44210"/>
                  </a:lnTo>
                  <a:lnTo>
                    <a:pt x="0" y="60000"/>
                  </a:lnTo>
                  <a:lnTo>
                    <a:pt x="0" y="69473"/>
                  </a:lnTo>
                  <a:lnTo>
                    <a:pt x="5853" y="75789"/>
                  </a:lnTo>
                  <a:lnTo>
                    <a:pt x="5853" y="91578"/>
                  </a:lnTo>
                  <a:lnTo>
                    <a:pt x="14634" y="97894"/>
                  </a:lnTo>
                  <a:lnTo>
                    <a:pt x="20487" y="104210"/>
                  </a:lnTo>
                  <a:lnTo>
                    <a:pt x="26341" y="113684"/>
                  </a:lnTo>
                  <a:lnTo>
                    <a:pt x="35121" y="113684"/>
                  </a:lnTo>
                  <a:lnTo>
                    <a:pt x="40975" y="120000"/>
                  </a:lnTo>
                  <a:lnTo>
                    <a:pt x="49756" y="120000"/>
                  </a:lnTo>
                  <a:lnTo>
                    <a:pt x="61463" y="12000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3" name="Google Shape;1543;p71"/>
            <p:cNvSpPr/>
            <p:nvPr/>
          </p:nvSpPr>
          <p:spPr>
            <a:xfrm>
              <a:off x="3113" y="1660"/>
              <a:ext cx="41" cy="38"/>
            </a:xfrm>
            <a:custGeom>
              <a:avLst/>
              <a:gdLst/>
              <a:ahLst/>
              <a:cxnLst/>
              <a:rect l="l" t="t" r="r" b="b"/>
              <a:pathLst>
                <a:path w="120000" h="120000" extrusionOk="0">
                  <a:moveTo>
                    <a:pt x="55609" y="120000"/>
                  </a:moveTo>
                  <a:lnTo>
                    <a:pt x="70243" y="120000"/>
                  </a:lnTo>
                  <a:lnTo>
                    <a:pt x="76097" y="120000"/>
                  </a:lnTo>
                  <a:lnTo>
                    <a:pt x="90731" y="110526"/>
                  </a:lnTo>
                  <a:lnTo>
                    <a:pt x="96585" y="110526"/>
                  </a:lnTo>
                  <a:lnTo>
                    <a:pt x="105365" y="104210"/>
                  </a:lnTo>
                  <a:lnTo>
                    <a:pt x="105365" y="97894"/>
                  </a:lnTo>
                  <a:lnTo>
                    <a:pt x="111219" y="88421"/>
                  </a:lnTo>
                  <a:lnTo>
                    <a:pt x="120000" y="75789"/>
                  </a:lnTo>
                  <a:lnTo>
                    <a:pt x="120000" y="66315"/>
                  </a:lnTo>
                  <a:lnTo>
                    <a:pt x="120000" y="60000"/>
                  </a:lnTo>
                  <a:lnTo>
                    <a:pt x="120000" y="44210"/>
                  </a:lnTo>
                  <a:lnTo>
                    <a:pt x="120000" y="37894"/>
                  </a:lnTo>
                  <a:lnTo>
                    <a:pt x="111219" y="28421"/>
                  </a:lnTo>
                  <a:lnTo>
                    <a:pt x="105365" y="22105"/>
                  </a:lnTo>
                  <a:lnTo>
                    <a:pt x="105365" y="12631"/>
                  </a:lnTo>
                  <a:lnTo>
                    <a:pt x="96585" y="6315"/>
                  </a:lnTo>
                  <a:lnTo>
                    <a:pt x="90731" y="0"/>
                  </a:lnTo>
                  <a:lnTo>
                    <a:pt x="76097" y="0"/>
                  </a:lnTo>
                  <a:lnTo>
                    <a:pt x="70243" y="0"/>
                  </a:lnTo>
                  <a:lnTo>
                    <a:pt x="61463" y="0"/>
                  </a:lnTo>
                  <a:lnTo>
                    <a:pt x="49756" y="0"/>
                  </a:lnTo>
                  <a:lnTo>
                    <a:pt x="40975" y="0"/>
                  </a:lnTo>
                  <a:lnTo>
                    <a:pt x="35121" y="0"/>
                  </a:lnTo>
                  <a:lnTo>
                    <a:pt x="26341" y="6315"/>
                  </a:lnTo>
                  <a:lnTo>
                    <a:pt x="20487" y="12631"/>
                  </a:lnTo>
                  <a:lnTo>
                    <a:pt x="14634" y="22105"/>
                  </a:lnTo>
                  <a:lnTo>
                    <a:pt x="5853" y="28421"/>
                  </a:lnTo>
                  <a:lnTo>
                    <a:pt x="5853" y="37894"/>
                  </a:lnTo>
                  <a:lnTo>
                    <a:pt x="0" y="44210"/>
                  </a:lnTo>
                  <a:lnTo>
                    <a:pt x="0" y="60000"/>
                  </a:lnTo>
                  <a:lnTo>
                    <a:pt x="0" y="66315"/>
                  </a:lnTo>
                  <a:lnTo>
                    <a:pt x="5853" y="75789"/>
                  </a:lnTo>
                  <a:lnTo>
                    <a:pt x="5853" y="88421"/>
                  </a:lnTo>
                  <a:lnTo>
                    <a:pt x="14634" y="97894"/>
                  </a:lnTo>
                  <a:lnTo>
                    <a:pt x="20487" y="104210"/>
                  </a:lnTo>
                  <a:lnTo>
                    <a:pt x="26341" y="110526"/>
                  </a:lnTo>
                  <a:lnTo>
                    <a:pt x="35121" y="110526"/>
                  </a:lnTo>
                  <a:lnTo>
                    <a:pt x="40975" y="120000"/>
                  </a:lnTo>
                  <a:lnTo>
                    <a:pt x="49756" y="120000"/>
                  </a:lnTo>
                  <a:lnTo>
                    <a:pt x="61463" y="120000"/>
                  </a:lnTo>
                  <a:lnTo>
                    <a:pt x="55609" y="12000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4" name="Google Shape;1544;p71"/>
            <p:cNvSpPr/>
            <p:nvPr/>
          </p:nvSpPr>
          <p:spPr>
            <a:xfrm>
              <a:off x="3113" y="1660"/>
              <a:ext cx="41" cy="38"/>
            </a:xfrm>
            <a:custGeom>
              <a:avLst/>
              <a:gdLst/>
              <a:ahLst/>
              <a:cxnLst/>
              <a:rect l="l" t="t" r="r" b="b"/>
              <a:pathLst>
                <a:path w="120000" h="120000" extrusionOk="0">
                  <a:moveTo>
                    <a:pt x="55609" y="120000"/>
                  </a:moveTo>
                  <a:lnTo>
                    <a:pt x="70243" y="120000"/>
                  </a:lnTo>
                  <a:lnTo>
                    <a:pt x="76097" y="120000"/>
                  </a:lnTo>
                  <a:lnTo>
                    <a:pt x="90731" y="110526"/>
                  </a:lnTo>
                  <a:lnTo>
                    <a:pt x="96585" y="110526"/>
                  </a:lnTo>
                  <a:lnTo>
                    <a:pt x="105365" y="104210"/>
                  </a:lnTo>
                  <a:lnTo>
                    <a:pt x="105365" y="97894"/>
                  </a:lnTo>
                  <a:lnTo>
                    <a:pt x="111219" y="88421"/>
                  </a:lnTo>
                  <a:lnTo>
                    <a:pt x="120000" y="75789"/>
                  </a:lnTo>
                  <a:lnTo>
                    <a:pt x="120000" y="66315"/>
                  </a:lnTo>
                  <a:lnTo>
                    <a:pt x="120000" y="60000"/>
                  </a:lnTo>
                  <a:lnTo>
                    <a:pt x="120000" y="44210"/>
                  </a:lnTo>
                  <a:lnTo>
                    <a:pt x="120000" y="37894"/>
                  </a:lnTo>
                  <a:lnTo>
                    <a:pt x="111219" y="28421"/>
                  </a:lnTo>
                  <a:lnTo>
                    <a:pt x="105365" y="22105"/>
                  </a:lnTo>
                  <a:lnTo>
                    <a:pt x="105365" y="12631"/>
                  </a:lnTo>
                  <a:lnTo>
                    <a:pt x="96585" y="6315"/>
                  </a:lnTo>
                  <a:lnTo>
                    <a:pt x="90731" y="0"/>
                  </a:lnTo>
                  <a:lnTo>
                    <a:pt x="76097" y="0"/>
                  </a:lnTo>
                  <a:lnTo>
                    <a:pt x="70243" y="0"/>
                  </a:lnTo>
                  <a:lnTo>
                    <a:pt x="61463" y="0"/>
                  </a:lnTo>
                  <a:lnTo>
                    <a:pt x="49756" y="0"/>
                  </a:lnTo>
                  <a:lnTo>
                    <a:pt x="40975" y="0"/>
                  </a:lnTo>
                  <a:lnTo>
                    <a:pt x="35121" y="0"/>
                  </a:lnTo>
                  <a:lnTo>
                    <a:pt x="26341" y="6315"/>
                  </a:lnTo>
                  <a:lnTo>
                    <a:pt x="20487" y="12631"/>
                  </a:lnTo>
                  <a:lnTo>
                    <a:pt x="14634" y="22105"/>
                  </a:lnTo>
                  <a:lnTo>
                    <a:pt x="5853" y="28421"/>
                  </a:lnTo>
                  <a:lnTo>
                    <a:pt x="5853" y="37894"/>
                  </a:lnTo>
                  <a:lnTo>
                    <a:pt x="0" y="44210"/>
                  </a:lnTo>
                  <a:lnTo>
                    <a:pt x="0" y="60000"/>
                  </a:lnTo>
                  <a:lnTo>
                    <a:pt x="0" y="66315"/>
                  </a:lnTo>
                  <a:lnTo>
                    <a:pt x="5853" y="75789"/>
                  </a:lnTo>
                  <a:lnTo>
                    <a:pt x="5853" y="88421"/>
                  </a:lnTo>
                  <a:lnTo>
                    <a:pt x="14634" y="97894"/>
                  </a:lnTo>
                  <a:lnTo>
                    <a:pt x="20487" y="104210"/>
                  </a:lnTo>
                  <a:lnTo>
                    <a:pt x="26341" y="110526"/>
                  </a:lnTo>
                  <a:lnTo>
                    <a:pt x="35121" y="110526"/>
                  </a:lnTo>
                  <a:lnTo>
                    <a:pt x="40975" y="120000"/>
                  </a:lnTo>
                  <a:lnTo>
                    <a:pt x="49756" y="120000"/>
                  </a:lnTo>
                  <a:lnTo>
                    <a:pt x="61463" y="12000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5" name="Google Shape;1545;p71"/>
            <p:cNvSpPr/>
            <p:nvPr/>
          </p:nvSpPr>
          <p:spPr>
            <a:xfrm>
              <a:off x="3113" y="1779"/>
              <a:ext cx="41" cy="38"/>
            </a:xfrm>
            <a:custGeom>
              <a:avLst/>
              <a:gdLst/>
              <a:ahLst/>
              <a:cxnLst/>
              <a:rect l="l" t="t" r="r" b="b"/>
              <a:pathLst>
                <a:path w="120000" h="120000" extrusionOk="0">
                  <a:moveTo>
                    <a:pt x="55609" y="120000"/>
                  </a:moveTo>
                  <a:lnTo>
                    <a:pt x="70243" y="120000"/>
                  </a:lnTo>
                  <a:lnTo>
                    <a:pt x="76097" y="120000"/>
                  </a:lnTo>
                  <a:lnTo>
                    <a:pt x="90731" y="113684"/>
                  </a:lnTo>
                  <a:lnTo>
                    <a:pt x="96585" y="113684"/>
                  </a:lnTo>
                  <a:lnTo>
                    <a:pt x="105365" y="104210"/>
                  </a:lnTo>
                  <a:lnTo>
                    <a:pt x="105365" y="97894"/>
                  </a:lnTo>
                  <a:lnTo>
                    <a:pt x="111219" y="91578"/>
                  </a:lnTo>
                  <a:lnTo>
                    <a:pt x="120000" y="75789"/>
                  </a:lnTo>
                  <a:lnTo>
                    <a:pt x="120000" y="66315"/>
                  </a:lnTo>
                  <a:lnTo>
                    <a:pt x="120000" y="60000"/>
                  </a:lnTo>
                  <a:lnTo>
                    <a:pt x="120000" y="44210"/>
                  </a:lnTo>
                  <a:lnTo>
                    <a:pt x="120000" y="37894"/>
                  </a:lnTo>
                  <a:lnTo>
                    <a:pt x="111219" y="28421"/>
                  </a:lnTo>
                  <a:lnTo>
                    <a:pt x="105365" y="22105"/>
                  </a:lnTo>
                  <a:lnTo>
                    <a:pt x="105365" y="15789"/>
                  </a:lnTo>
                  <a:lnTo>
                    <a:pt x="96585" y="6315"/>
                  </a:lnTo>
                  <a:lnTo>
                    <a:pt x="90731" y="0"/>
                  </a:lnTo>
                  <a:lnTo>
                    <a:pt x="76097" y="0"/>
                  </a:lnTo>
                  <a:lnTo>
                    <a:pt x="70243" y="0"/>
                  </a:lnTo>
                  <a:lnTo>
                    <a:pt x="61463" y="0"/>
                  </a:lnTo>
                  <a:lnTo>
                    <a:pt x="49756" y="0"/>
                  </a:lnTo>
                  <a:lnTo>
                    <a:pt x="40975" y="0"/>
                  </a:lnTo>
                  <a:lnTo>
                    <a:pt x="35121" y="0"/>
                  </a:lnTo>
                  <a:lnTo>
                    <a:pt x="26341" y="6315"/>
                  </a:lnTo>
                  <a:lnTo>
                    <a:pt x="20487" y="15789"/>
                  </a:lnTo>
                  <a:lnTo>
                    <a:pt x="14634" y="22105"/>
                  </a:lnTo>
                  <a:lnTo>
                    <a:pt x="5853" y="28421"/>
                  </a:lnTo>
                  <a:lnTo>
                    <a:pt x="5853" y="37894"/>
                  </a:lnTo>
                  <a:lnTo>
                    <a:pt x="0" y="44210"/>
                  </a:lnTo>
                  <a:lnTo>
                    <a:pt x="0" y="60000"/>
                  </a:lnTo>
                  <a:lnTo>
                    <a:pt x="0" y="66315"/>
                  </a:lnTo>
                  <a:lnTo>
                    <a:pt x="5853" y="75789"/>
                  </a:lnTo>
                  <a:lnTo>
                    <a:pt x="5853" y="91578"/>
                  </a:lnTo>
                  <a:lnTo>
                    <a:pt x="14634" y="97894"/>
                  </a:lnTo>
                  <a:lnTo>
                    <a:pt x="20487" y="104210"/>
                  </a:lnTo>
                  <a:lnTo>
                    <a:pt x="26341" y="113684"/>
                  </a:lnTo>
                  <a:lnTo>
                    <a:pt x="35121" y="113684"/>
                  </a:lnTo>
                  <a:lnTo>
                    <a:pt x="40975" y="120000"/>
                  </a:lnTo>
                  <a:lnTo>
                    <a:pt x="49756" y="120000"/>
                  </a:lnTo>
                  <a:lnTo>
                    <a:pt x="61463" y="120000"/>
                  </a:lnTo>
                  <a:lnTo>
                    <a:pt x="55609" y="12000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6" name="Google Shape;1546;p71"/>
            <p:cNvSpPr/>
            <p:nvPr/>
          </p:nvSpPr>
          <p:spPr>
            <a:xfrm>
              <a:off x="3113" y="1779"/>
              <a:ext cx="41" cy="38"/>
            </a:xfrm>
            <a:custGeom>
              <a:avLst/>
              <a:gdLst/>
              <a:ahLst/>
              <a:cxnLst/>
              <a:rect l="l" t="t" r="r" b="b"/>
              <a:pathLst>
                <a:path w="120000" h="120000" extrusionOk="0">
                  <a:moveTo>
                    <a:pt x="55609" y="120000"/>
                  </a:moveTo>
                  <a:lnTo>
                    <a:pt x="70243" y="120000"/>
                  </a:lnTo>
                  <a:lnTo>
                    <a:pt x="76097" y="120000"/>
                  </a:lnTo>
                  <a:lnTo>
                    <a:pt x="90731" y="113684"/>
                  </a:lnTo>
                  <a:lnTo>
                    <a:pt x="96585" y="113684"/>
                  </a:lnTo>
                  <a:lnTo>
                    <a:pt x="105365" y="104210"/>
                  </a:lnTo>
                  <a:lnTo>
                    <a:pt x="105365" y="97894"/>
                  </a:lnTo>
                  <a:lnTo>
                    <a:pt x="111219" y="91578"/>
                  </a:lnTo>
                  <a:lnTo>
                    <a:pt x="120000" y="75789"/>
                  </a:lnTo>
                  <a:lnTo>
                    <a:pt x="120000" y="66315"/>
                  </a:lnTo>
                  <a:lnTo>
                    <a:pt x="120000" y="60000"/>
                  </a:lnTo>
                  <a:lnTo>
                    <a:pt x="120000" y="44210"/>
                  </a:lnTo>
                  <a:lnTo>
                    <a:pt x="120000" y="37894"/>
                  </a:lnTo>
                  <a:lnTo>
                    <a:pt x="111219" y="28421"/>
                  </a:lnTo>
                  <a:lnTo>
                    <a:pt x="105365" y="22105"/>
                  </a:lnTo>
                  <a:lnTo>
                    <a:pt x="105365" y="15789"/>
                  </a:lnTo>
                  <a:lnTo>
                    <a:pt x="96585" y="6315"/>
                  </a:lnTo>
                  <a:lnTo>
                    <a:pt x="90731" y="0"/>
                  </a:lnTo>
                  <a:lnTo>
                    <a:pt x="76097" y="0"/>
                  </a:lnTo>
                  <a:lnTo>
                    <a:pt x="70243" y="0"/>
                  </a:lnTo>
                  <a:lnTo>
                    <a:pt x="61463" y="0"/>
                  </a:lnTo>
                  <a:lnTo>
                    <a:pt x="49756" y="0"/>
                  </a:lnTo>
                  <a:lnTo>
                    <a:pt x="40975" y="0"/>
                  </a:lnTo>
                  <a:lnTo>
                    <a:pt x="35121" y="0"/>
                  </a:lnTo>
                  <a:lnTo>
                    <a:pt x="26341" y="6315"/>
                  </a:lnTo>
                  <a:lnTo>
                    <a:pt x="20487" y="15789"/>
                  </a:lnTo>
                  <a:lnTo>
                    <a:pt x="14634" y="22105"/>
                  </a:lnTo>
                  <a:lnTo>
                    <a:pt x="5853" y="28421"/>
                  </a:lnTo>
                  <a:lnTo>
                    <a:pt x="5853" y="37894"/>
                  </a:lnTo>
                  <a:lnTo>
                    <a:pt x="0" y="44210"/>
                  </a:lnTo>
                  <a:lnTo>
                    <a:pt x="0" y="60000"/>
                  </a:lnTo>
                  <a:lnTo>
                    <a:pt x="0" y="66315"/>
                  </a:lnTo>
                  <a:lnTo>
                    <a:pt x="5853" y="75789"/>
                  </a:lnTo>
                  <a:lnTo>
                    <a:pt x="5853" y="91578"/>
                  </a:lnTo>
                  <a:lnTo>
                    <a:pt x="14634" y="97894"/>
                  </a:lnTo>
                  <a:lnTo>
                    <a:pt x="20487" y="104210"/>
                  </a:lnTo>
                  <a:lnTo>
                    <a:pt x="26341" y="113684"/>
                  </a:lnTo>
                  <a:lnTo>
                    <a:pt x="35121" y="113684"/>
                  </a:lnTo>
                  <a:lnTo>
                    <a:pt x="40975" y="120000"/>
                  </a:lnTo>
                  <a:lnTo>
                    <a:pt x="49756" y="120000"/>
                  </a:lnTo>
                  <a:lnTo>
                    <a:pt x="61463" y="12000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7" name="Google Shape;1547;p71"/>
            <p:cNvSpPr/>
            <p:nvPr/>
          </p:nvSpPr>
          <p:spPr>
            <a:xfrm>
              <a:off x="3113" y="2018"/>
              <a:ext cx="41" cy="38"/>
            </a:xfrm>
            <a:custGeom>
              <a:avLst/>
              <a:gdLst/>
              <a:ahLst/>
              <a:cxnLst/>
              <a:rect l="l" t="t" r="r" b="b"/>
              <a:pathLst>
                <a:path w="120000" h="120000" extrusionOk="0">
                  <a:moveTo>
                    <a:pt x="55609" y="120000"/>
                  </a:moveTo>
                  <a:lnTo>
                    <a:pt x="70243" y="120000"/>
                  </a:lnTo>
                  <a:lnTo>
                    <a:pt x="76097" y="120000"/>
                  </a:lnTo>
                  <a:lnTo>
                    <a:pt x="90731" y="110526"/>
                  </a:lnTo>
                  <a:lnTo>
                    <a:pt x="96585" y="110526"/>
                  </a:lnTo>
                  <a:lnTo>
                    <a:pt x="105365" y="104210"/>
                  </a:lnTo>
                  <a:lnTo>
                    <a:pt x="105365" y="97894"/>
                  </a:lnTo>
                  <a:lnTo>
                    <a:pt x="111219" y="88421"/>
                  </a:lnTo>
                  <a:lnTo>
                    <a:pt x="120000" y="72631"/>
                  </a:lnTo>
                  <a:lnTo>
                    <a:pt x="120000" y="66315"/>
                  </a:lnTo>
                  <a:lnTo>
                    <a:pt x="120000" y="60000"/>
                  </a:lnTo>
                  <a:lnTo>
                    <a:pt x="120000" y="44210"/>
                  </a:lnTo>
                  <a:lnTo>
                    <a:pt x="120000" y="34736"/>
                  </a:lnTo>
                  <a:lnTo>
                    <a:pt x="111219" y="28421"/>
                  </a:lnTo>
                  <a:lnTo>
                    <a:pt x="105365" y="22105"/>
                  </a:lnTo>
                  <a:lnTo>
                    <a:pt x="105365" y="12631"/>
                  </a:lnTo>
                  <a:lnTo>
                    <a:pt x="96585" y="6315"/>
                  </a:lnTo>
                  <a:lnTo>
                    <a:pt x="90731" y="0"/>
                  </a:lnTo>
                  <a:lnTo>
                    <a:pt x="76097" y="0"/>
                  </a:lnTo>
                  <a:lnTo>
                    <a:pt x="70243" y="0"/>
                  </a:lnTo>
                  <a:lnTo>
                    <a:pt x="61463" y="0"/>
                  </a:lnTo>
                  <a:lnTo>
                    <a:pt x="49756" y="0"/>
                  </a:lnTo>
                  <a:lnTo>
                    <a:pt x="40975" y="0"/>
                  </a:lnTo>
                  <a:lnTo>
                    <a:pt x="35121" y="0"/>
                  </a:lnTo>
                  <a:lnTo>
                    <a:pt x="26341" y="6315"/>
                  </a:lnTo>
                  <a:lnTo>
                    <a:pt x="20487" y="12631"/>
                  </a:lnTo>
                  <a:lnTo>
                    <a:pt x="14634" y="22105"/>
                  </a:lnTo>
                  <a:lnTo>
                    <a:pt x="5853" y="28421"/>
                  </a:lnTo>
                  <a:lnTo>
                    <a:pt x="5853" y="34736"/>
                  </a:lnTo>
                  <a:lnTo>
                    <a:pt x="0" y="44210"/>
                  </a:lnTo>
                  <a:lnTo>
                    <a:pt x="0" y="60000"/>
                  </a:lnTo>
                  <a:lnTo>
                    <a:pt x="0" y="66315"/>
                  </a:lnTo>
                  <a:lnTo>
                    <a:pt x="5853" y="72631"/>
                  </a:lnTo>
                  <a:lnTo>
                    <a:pt x="5853" y="88421"/>
                  </a:lnTo>
                  <a:lnTo>
                    <a:pt x="14634" y="97894"/>
                  </a:lnTo>
                  <a:lnTo>
                    <a:pt x="20487" y="104210"/>
                  </a:lnTo>
                  <a:lnTo>
                    <a:pt x="26341" y="110526"/>
                  </a:lnTo>
                  <a:lnTo>
                    <a:pt x="35121" y="110526"/>
                  </a:lnTo>
                  <a:lnTo>
                    <a:pt x="40975" y="120000"/>
                  </a:lnTo>
                  <a:lnTo>
                    <a:pt x="49756" y="120000"/>
                  </a:lnTo>
                  <a:lnTo>
                    <a:pt x="61463" y="120000"/>
                  </a:lnTo>
                  <a:lnTo>
                    <a:pt x="55609" y="12000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8" name="Google Shape;1548;p71"/>
            <p:cNvSpPr/>
            <p:nvPr/>
          </p:nvSpPr>
          <p:spPr>
            <a:xfrm>
              <a:off x="3113" y="2018"/>
              <a:ext cx="41" cy="38"/>
            </a:xfrm>
            <a:custGeom>
              <a:avLst/>
              <a:gdLst/>
              <a:ahLst/>
              <a:cxnLst/>
              <a:rect l="l" t="t" r="r" b="b"/>
              <a:pathLst>
                <a:path w="120000" h="120000" extrusionOk="0">
                  <a:moveTo>
                    <a:pt x="55609" y="120000"/>
                  </a:moveTo>
                  <a:lnTo>
                    <a:pt x="70243" y="120000"/>
                  </a:lnTo>
                  <a:lnTo>
                    <a:pt x="76097" y="120000"/>
                  </a:lnTo>
                  <a:lnTo>
                    <a:pt x="90731" y="110526"/>
                  </a:lnTo>
                  <a:lnTo>
                    <a:pt x="96585" y="110526"/>
                  </a:lnTo>
                  <a:lnTo>
                    <a:pt x="105365" y="104210"/>
                  </a:lnTo>
                  <a:lnTo>
                    <a:pt x="105365" y="97894"/>
                  </a:lnTo>
                  <a:lnTo>
                    <a:pt x="111219" y="88421"/>
                  </a:lnTo>
                  <a:lnTo>
                    <a:pt x="120000" y="72631"/>
                  </a:lnTo>
                  <a:lnTo>
                    <a:pt x="120000" y="66315"/>
                  </a:lnTo>
                  <a:lnTo>
                    <a:pt x="120000" y="60000"/>
                  </a:lnTo>
                  <a:lnTo>
                    <a:pt x="120000" y="44210"/>
                  </a:lnTo>
                  <a:lnTo>
                    <a:pt x="120000" y="34736"/>
                  </a:lnTo>
                  <a:lnTo>
                    <a:pt x="111219" y="28421"/>
                  </a:lnTo>
                  <a:lnTo>
                    <a:pt x="105365" y="22105"/>
                  </a:lnTo>
                  <a:lnTo>
                    <a:pt x="105365" y="12631"/>
                  </a:lnTo>
                  <a:lnTo>
                    <a:pt x="96585" y="6315"/>
                  </a:lnTo>
                  <a:lnTo>
                    <a:pt x="90731" y="0"/>
                  </a:lnTo>
                  <a:lnTo>
                    <a:pt x="76097" y="0"/>
                  </a:lnTo>
                  <a:lnTo>
                    <a:pt x="70243" y="0"/>
                  </a:lnTo>
                  <a:lnTo>
                    <a:pt x="61463" y="0"/>
                  </a:lnTo>
                  <a:lnTo>
                    <a:pt x="49756" y="0"/>
                  </a:lnTo>
                  <a:lnTo>
                    <a:pt x="40975" y="0"/>
                  </a:lnTo>
                  <a:lnTo>
                    <a:pt x="35121" y="0"/>
                  </a:lnTo>
                  <a:lnTo>
                    <a:pt x="26341" y="6315"/>
                  </a:lnTo>
                  <a:lnTo>
                    <a:pt x="20487" y="12631"/>
                  </a:lnTo>
                  <a:lnTo>
                    <a:pt x="14634" y="22105"/>
                  </a:lnTo>
                  <a:lnTo>
                    <a:pt x="5853" y="28421"/>
                  </a:lnTo>
                  <a:lnTo>
                    <a:pt x="5853" y="34736"/>
                  </a:lnTo>
                  <a:lnTo>
                    <a:pt x="0" y="44210"/>
                  </a:lnTo>
                  <a:lnTo>
                    <a:pt x="0" y="60000"/>
                  </a:lnTo>
                  <a:lnTo>
                    <a:pt x="0" y="66315"/>
                  </a:lnTo>
                  <a:lnTo>
                    <a:pt x="5853" y="72631"/>
                  </a:lnTo>
                  <a:lnTo>
                    <a:pt x="5853" y="88421"/>
                  </a:lnTo>
                  <a:lnTo>
                    <a:pt x="14634" y="97894"/>
                  </a:lnTo>
                  <a:lnTo>
                    <a:pt x="20487" y="104210"/>
                  </a:lnTo>
                  <a:lnTo>
                    <a:pt x="26341" y="110526"/>
                  </a:lnTo>
                  <a:lnTo>
                    <a:pt x="35121" y="110526"/>
                  </a:lnTo>
                  <a:lnTo>
                    <a:pt x="40975" y="120000"/>
                  </a:lnTo>
                  <a:lnTo>
                    <a:pt x="49756" y="120000"/>
                  </a:lnTo>
                  <a:lnTo>
                    <a:pt x="61463" y="12000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49" name="Google Shape;1549;p71"/>
            <p:cNvSpPr/>
            <p:nvPr/>
          </p:nvSpPr>
          <p:spPr>
            <a:xfrm>
              <a:off x="4087" y="2113"/>
              <a:ext cx="45" cy="38"/>
            </a:xfrm>
            <a:custGeom>
              <a:avLst/>
              <a:gdLst/>
              <a:ahLst/>
              <a:cxnLst/>
              <a:rect l="l" t="t" r="r" b="b"/>
              <a:pathLst>
                <a:path w="120000" h="120000" extrusionOk="0">
                  <a:moveTo>
                    <a:pt x="50666" y="0"/>
                  </a:moveTo>
                  <a:lnTo>
                    <a:pt x="0" y="113684"/>
                  </a:lnTo>
                  <a:lnTo>
                    <a:pt x="120000" y="120000"/>
                  </a:lnTo>
                  <a:lnTo>
                    <a:pt x="58666" y="0"/>
                  </a:lnTo>
                  <a:lnTo>
                    <a:pt x="50666" y="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50" name="Google Shape;1550;p71"/>
            <p:cNvSpPr/>
            <p:nvPr/>
          </p:nvSpPr>
          <p:spPr>
            <a:xfrm>
              <a:off x="4087" y="2113"/>
              <a:ext cx="45" cy="38"/>
            </a:xfrm>
            <a:custGeom>
              <a:avLst/>
              <a:gdLst/>
              <a:ahLst/>
              <a:cxnLst/>
              <a:rect l="l" t="t" r="r" b="b"/>
              <a:pathLst>
                <a:path w="120000" h="120000" extrusionOk="0">
                  <a:moveTo>
                    <a:pt x="50666" y="0"/>
                  </a:moveTo>
                  <a:lnTo>
                    <a:pt x="0" y="113684"/>
                  </a:lnTo>
                  <a:lnTo>
                    <a:pt x="120000" y="120000"/>
                  </a:lnTo>
                  <a:lnTo>
                    <a:pt x="58666" y="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51" name="Google Shape;1551;p71"/>
            <p:cNvSpPr/>
            <p:nvPr/>
          </p:nvSpPr>
          <p:spPr>
            <a:xfrm>
              <a:off x="3122" y="1555"/>
              <a:ext cx="987" cy="587"/>
            </a:xfrm>
            <a:custGeom>
              <a:avLst/>
              <a:gdLst/>
              <a:ahLst/>
              <a:cxnLst/>
              <a:rect l="l" t="t" r="r" b="b"/>
              <a:pathLst>
                <a:path w="120000" h="120000" extrusionOk="0">
                  <a:moveTo>
                    <a:pt x="0" y="1431"/>
                  </a:moveTo>
                  <a:lnTo>
                    <a:pt x="119392" y="120000"/>
                  </a:lnTo>
                  <a:lnTo>
                    <a:pt x="120000" y="117955"/>
                  </a:lnTo>
                  <a:lnTo>
                    <a:pt x="972" y="0"/>
                  </a:lnTo>
                  <a:lnTo>
                    <a:pt x="364" y="1431"/>
                  </a:lnTo>
                  <a:lnTo>
                    <a:pt x="0" y="1431"/>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52" name="Google Shape;1552;p71"/>
            <p:cNvSpPr/>
            <p:nvPr/>
          </p:nvSpPr>
          <p:spPr>
            <a:xfrm>
              <a:off x="3122" y="1555"/>
              <a:ext cx="987" cy="587"/>
            </a:xfrm>
            <a:custGeom>
              <a:avLst/>
              <a:gdLst/>
              <a:ahLst/>
              <a:cxnLst/>
              <a:rect l="l" t="t" r="r" b="b"/>
              <a:pathLst>
                <a:path w="120000" h="120000" extrusionOk="0">
                  <a:moveTo>
                    <a:pt x="0" y="1431"/>
                  </a:moveTo>
                  <a:lnTo>
                    <a:pt x="119392" y="120000"/>
                  </a:lnTo>
                  <a:lnTo>
                    <a:pt x="120000" y="117955"/>
                  </a:lnTo>
                  <a:lnTo>
                    <a:pt x="972" y="0"/>
                  </a:lnTo>
                  <a:lnTo>
                    <a:pt x="364" y="1431"/>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53" name="Google Shape;1553;p71"/>
            <p:cNvSpPr/>
            <p:nvPr/>
          </p:nvSpPr>
          <p:spPr>
            <a:xfrm>
              <a:off x="3113" y="1540"/>
              <a:ext cx="41" cy="39"/>
            </a:xfrm>
            <a:custGeom>
              <a:avLst/>
              <a:gdLst/>
              <a:ahLst/>
              <a:cxnLst/>
              <a:rect l="l" t="t" r="r" b="b"/>
              <a:pathLst>
                <a:path w="120000" h="120000" extrusionOk="0">
                  <a:moveTo>
                    <a:pt x="55609" y="120000"/>
                  </a:moveTo>
                  <a:lnTo>
                    <a:pt x="70243" y="120000"/>
                  </a:lnTo>
                  <a:lnTo>
                    <a:pt x="76097" y="120000"/>
                  </a:lnTo>
                  <a:lnTo>
                    <a:pt x="90731" y="110769"/>
                  </a:lnTo>
                  <a:lnTo>
                    <a:pt x="96585" y="110769"/>
                  </a:lnTo>
                  <a:lnTo>
                    <a:pt x="105365" y="104615"/>
                  </a:lnTo>
                  <a:lnTo>
                    <a:pt x="105365" y="95384"/>
                  </a:lnTo>
                  <a:lnTo>
                    <a:pt x="111219" y="89230"/>
                  </a:lnTo>
                  <a:lnTo>
                    <a:pt x="120000" y="73846"/>
                  </a:lnTo>
                  <a:lnTo>
                    <a:pt x="120000" y="67692"/>
                  </a:lnTo>
                  <a:lnTo>
                    <a:pt x="120000" y="58461"/>
                  </a:lnTo>
                  <a:lnTo>
                    <a:pt x="120000" y="46153"/>
                  </a:lnTo>
                  <a:lnTo>
                    <a:pt x="120000" y="36923"/>
                  </a:lnTo>
                  <a:lnTo>
                    <a:pt x="111219" y="30769"/>
                  </a:lnTo>
                  <a:lnTo>
                    <a:pt x="105365" y="24615"/>
                  </a:lnTo>
                  <a:lnTo>
                    <a:pt x="105365" y="15384"/>
                  </a:lnTo>
                  <a:lnTo>
                    <a:pt x="96585" y="9230"/>
                  </a:lnTo>
                  <a:lnTo>
                    <a:pt x="90731" y="0"/>
                  </a:lnTo>
                  <a:lnTo>
                    <a:pt x="76097" y="0"/>
                  </a:lnTo>
                  <a:lnTo>
                    <a:pt x="70243" y="0"/>
                  </a:lnTo>
                  <a:lnTo>
                    <a:pt x="61463" y="0"/>
                  </a:lnTo>
                  <a:lnTo>
                    <a:pt x="49756" y="0"/>
                  </a:lnTo>
                  <a:lnTo>
                    <a:pt x="40975" y="0"/>
                  </a:lnTo>
                  <a:lnTo>
                    <a:pt x="35121" y="0"/>
                  </a:lnTo>
                  <a:lnTo>
                    <a:pt x="26341" y="9230"/>
                  </a:lnTo>
                  <a:lnTo>
                    <a:pt x="20487" y="15384"/>
                  </a:lnTo>
                  <a:lnTo>
                    <a:pt x="14634" y="24615"/>
                  </a:lnTo>
                  <a:lnTo>
                    <a:pt x="5853" y="30769"/>
                  </a:lnTo>
                  <a:lnTo>
                    <a:pt x="5853" y="36923"/>
                  </a:lnTo>
                  <a:lnTo>
                    <a:pt x="0" y="46153"/>
                  </a:lnTo>
                  <a:lnTo>
                    <a:pt x="0" y="58461"/>
                  </a:lnTo>
                  <a:lnTo>
                    <a:pt x="0" y="67692"/>
                  </a:lnTo>
                  <a:lnTo>
                    <a:pt x="5853" y="73846"/>
                  </a:lnTo>
                  <a:lnTo>
                    <a:pt x="5853" y="89230"/>
                  </a:lnTo>
                  <a:lnTo>
                    <a:pt x="14634" y="95384"/>
                  </a:lnTo>
                  <a:lnTo>
                    <a:pt x="20487" y="104615"/>
                  </a:lnTo>
                  <a:lnTo>
                    <a:pt x="26341" y="110769"/>
                  </a:lnTo>
                  <a:lnTo>
                    <a:pt x="35121" y="110769"/>
                  </a:lnTo>
                  <a:lnTo>
                    <a:pt x="40975" y="120000"/>
                  </a:lnTo>
                  <a:lnTo>
                    <a:pt x="49756" y="120000"/>
                  </a:lnTo>
                  <a:lnTo>
                    <a:pt x="61463" y="120000"/>
                  </a:lnTo>
                  <a:lnTo>
                    <a:pt x="55609" y="120000"/>
                  </a:lnTo>
                  <a:close/>
                </a:path>
              </a:pathLst>
            </a:custGeom>
            <a:solidFill>
              <a:srgbClr val="EB75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54" name="Google Shape;1554;p71"/>
            <p:cNvSpPr/>
            <p:nvPr/>
          </p:nvSpPr>
          <p:spPr>
            <a:xfrm>
              <a:off x="3113" y="1540"/>
              <a:ext cx="41" cy="39"/>
            </a:xfrm>
            <a:custGeom>
              <a:avLst/>
              <a:gdLst/>
              <a:ahLst/>
              <a:cxnLst/>
              <a:rect l="l" t="t" r="r" b="b"/>
              <a:pathLst>
                <a:path w="120000" h="120000" extrusionOk="0">
                  <a:moveTo>
                    <a:pt x="55609" y="120000"/>
                  </a:moveTo>
                  <a:lnTo>
                    <a:pt x="70243" y="120000"/>
                  </a:lnTo>
                  <a:lnTo>
                    <a:pt x="76097" y="120000"/>
                  </a:lnTo>
                  <a:lnTo>
                    <a:pt x="90731" y="110769"/>
                  </a:lnTo>
                  <a:lnTo>
                    <a:pt x="96585" y="110769"/>
                  </a:lnTo>
                  <a:lnTo>
                    <a:pt x="105365" y="104615"/>
                  </a:lnTo>
                  <a:lnTo>
                    <a:pt x="105365" y="95384"/>
                  </a:lnTo>
                  <a:lnTo>
                    <a:pt x="111219" y="89230"/>
                  </a:lnTo>
                  <a:lnTo>
                    <a:pt x="120000" y="73846"/>
                  </a:lnTo>
                  <a:lnTo>
                    <a:pt x="120000" y="67692"/>
                  </a:lnTo>
                  <a:lnTo>
                    <a:pt x="120000" y="58461"/>
                  </a:lnTo>
                  <a:lnTo>
                    <a:pt x="120000" y="46153"/>
                  </a:lnTo>
                  <a:lnTo>
                    <a:pt x="120000" y="36923"/>
                  </a:lnTo>
                  <a:lnTo>
                    <a:pt x="111219" y="30769"/>
                  </a:lnTo>
                  <a:lnTo>
                    <a:pt x="105365" y="24615"/>
                  </a:lnTo>
                  <a:lnTo>
                    <a:pt x="105365" y="15384"/>
                  </a:lnTo>
                  <a:lnTo>
                    <a:pt x="96585" y="9230"/>
                  </a:lnTo>
                  <a:lnTo>
                    <a:pt x="90731" y="0"/>
                  </a:lnTo>
                  <a:lnTo>
                    <a:pt x="76097" y="0"/>
                  </a:lnTo>
                  <a:lnTo>
                    <a:pt x="70243" y="0"/>
                  </a:lnTo>
                  <a:lnTo>
                    <a:pt x="61463" y="0"/>
                  </a:lnTo>
                  <a:lnTo>
                    <a:pt x="49756" y="0"/>
                  </a:lnTo>
                  <a:lnTo>
                    <a:pt x="40975" y="0"/>
                  </a:lnTo>
                  <a:lnTo>
                    <a:pt x="35121" y="0"/>
                  </a:lnTo>
                  <a:lnTo>
                    <a:pt x="26341" y="9230"/>
                  </a:lnTo>
                  <a:lnTo>
                    <a:pt x="20487" y="15384"/>
                  </a:lnTo>
                  <a:lnTo>
                    <a:pt x="14634" y="24615"/>
                  </a:lnTo>
                  <a:lnTo>
                    <a:pt x="5853" y="30769"/>
                  </a:lnTo>
                  <a:lnTo>
                    <a:pt x="5853" y="36923"/>
                  </a:lnTo>
                  <a:lnTo>
                    <a:pt x="0" y="46153"/>
                  </a:lnTo>
                  <a:lnTo>
                    <a:pt x="0" y="58461"/>
                  </a:lnTo>
                  <a:lnTo>
                    <a:pt x="0" y="67692"/>
                  </a:lnTo>
                  <a:lnTo>
                    <a:pt x="5853" y="73846"/>
                  </a:lnTo>
                  <a:lnTo>
                    <a:pt x="5853" y="89230"/>
                  </a:lnTo>
                  <a:lnTo>
                    <a:pt x="14634" y="95384"/>
                  </a:lnTo>
                  <a:lnTo>
                    <a:pt x="20487" y="104615"/>
                  </a:lnTo>
                  <a:lnTo>
                    <a:pt x="26341" y="110769"/>
                  </a:lnTo>
                  <a:lnTo>
                    <a:pt x="35121" y="110769"/>
                  </a:lnTo>
                  <a:lnTo>
                    <a:pt x="40975" y="120000"/>
                  </a:lnTo>
                  <a:lnTo>
                    <a:pt x="49756" y="120000"/>
                  </a:lnTo>
                  <a:lnTo>
                    <a:pt x="61463" y="120000"/>
                  </a:lnTo>
                </a:path>
              </a:pathLst>
            </a:custGeom>
            <a:noFill/>
            <a:ln w="9525" cap="flat" cmpd="sng">
              <a:solidFill>
                <a:srgbClr val="EB75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555" name="Google Shape;1555;p71"/>
            <p:cNvCxnSpPr/>
            <p:nvPr/>
          </p:nvCxnSpPr>
          <p:spPr>
            <a:xfrm rot="10800000" flipH="1">
              <a:off x="2485" y="1712"/>
              <a:ext cx="1631" cy="1940"/>
            </a:xfrm>
            <a:prstGeom prst="straightConnector1">
              <a:avLst/>
            </a:prstGeom>
            <a:noFill/>
            <a:ln w="15875" cap="flat" cmpd="sng">
              <a:solidFill>
                <a:srgbClr val="000000"/>
              </a:solidFill>
              <a:prstDash val="solid"/>
              <a:round/>
              <a:headEnd type="none" w="sm" len="sm"/>
              <a:tailEnd type="none" w="sm" len="sm"/>
            </a:ln>
          </p:spPr>
        </p:cxnSp>
        <p:cxnSp>
          <p:nvCxnSpPr>
            <p:cNvPr id="1556" name="Google Shape;1556;p71"/>
            <p:cNvCxnSpPr/>
            <p:nvPr/>
          </p:nvCxnSpPr>
          <p:spPr>
            <a:xfrm rot="10800000" flipH="1">
              <a:off x="2490" y="1829"/>
              <a:ext cx="1630" cy="2178"/>
            </a:xfrm>
            <a:prstGeom prst="straightConnector1">
              <a:avLst/>
            </a:prstGeom>
            <a:noFill/>
            <a:ln w="15875" cap="flat" cmpd="sng">
              <a:solidFill>
                <a:srgbClr val="000000"/>
              </a:solidFill>
              <a:prstDash val="solid"/>
              <a:round/>
              <a:headEnd type="none" w="sm" len="sm"/>
              <a:tailEnd type="none" w="sm" len="sm"/>
            </a:ln>
          </p:spPr>
        </p:cxnSp>
        <p:cxnSp>
          <p:nvCxnSpPr>
            <p:cNvPr id="1557" name="Google Shape;1557;p71"/>
            <p:cNvCxnSpPr/>
            <p:nvPr/>
          </p:nvCxnSpPr>
          <p:spPr>
            <a:xfrm rot="10800000" flipH="1">
              <a:off x="2485" y="1934"/>
              <a:ext cx="1621" cy="764"/>
            </a:xfrm>
            <a:prstGeom prst="straightConnector1">
              <a:avLst/>
            </a:prstGeom>
            <a:noFill/>
            <a:ln w="15875" cap="flat" cmpd="sng">
              <a:solidFill>
                <a:srgbClr val="000000"/>
              </a:solidFill>
              <a:prstDash val="solid"/>
              <a:round/>
              <a:headEnd type="none" w="sm" len="sm"/>
              <a:tailEnd type="none" w="sm" len="sm"/>
            </a:ln>
          </p:spPr>
        </p:cxnSp>
        <p:cxnSp>
          <p:nvCxnSpPr>
            <p:cNvPr id="1558" name="Google Shape;1558;p71"/>
            <p:cNvCxnSpPr/>
            <p:nvPr/>
          </p:nvCxnSpPr>
          <p:spPr>
            <a:xfrm rot="10800000" flipH="1">
              <a:off x="2485" y="2058"/>
              <a:ext cx="1624" cy="1000"/>
            </a:xfrm>
            <a:prstGeom prst="straightConnector1">
              <a:avLst/>
            </a:prstGeom>
            <a:noFill/>
            <a:ln w="15875" cap="flat" cmpd="sng">
              <a:solidFill>
                <a:srgbClr val="000000"/>
              </a:solidFill>
              <a:prstDash val="solid"/>
              <a:round/>
              <a:headEnd type="none" w="sm" len="sm"/>
              <a:tailEnd type="none" w="sm" len="sm"/>
            </a:ln>
          </p:spPr>
        </p:cxnSp>
        <p:cxnSp>
          <p:nvCxnSpPr>
            <p:cNvPr id="1559" name="Google Shape;1559;p71"/>
            <p:cNvCxnSpPr/>
            <p:nvPr/>
          </p:nvCxnSpPr>
          <p:spPr>
            <a:xfrm rot="10800000" flipH="1">
              <a:off x="2490" y="2187"/>
              <a:ext cx="1623" cy="1584"/>
            </a:xfrm>
            <a:prstGeom prst="straightConnector1">
              <a:avLst/>
            </a:prstGeom>
            <a:noFill/>
            <a:ln w="15875" cap="flat" cmpd="sng">
              <a:solidFill>
                <a:srgbClr val="000000"/>
              </a:solidFill>
              <a:prstDash val="solid"/>
              <a:round/>
              <a:headEnd type="none" w="sm" len="sm"/>
              <a:tailEnd type="none" w="sm" len="sm"/>
            </a:ln>
          </p:spPr>
        </p:cxnSp>
        <p:cxnSp>
          <p:nvCxnSpPr>
            <p:cNvPr id="1560" name="Google Shape;1560;p71"/>
            <p:cNvCxnSpPr/>
            <p:nvPr/>
          </p:nvCxnSpPr>
          <p:spPr>
            <a:xfrm rot="10800000" flipH="1">
              <a:off x="2485" y="2297"/>
              <a:ext cx="1624" cy="997"/>
            </a:xfrm>
            <a:prstGeom prst="straightConnector1">
              <a:avLst/>
            </a:prstGeom>
            <a:noFill/>
            <a:ln w="15875" cap="flat" cmpd="sng">
              <a:solidFill>
                <a:srgbClr val="000000"/>
              </a:solidFill>
              <a:prstDash val="solid"/>
              <a:round/>
              <a:headEnd type="none" w="sm" len="sm"/>
              <a:tailEnd type="none" w="sm" len="sm"/>
            </a:ln>
          </p:spPr>
        </p:cxnSp>
        <p:cxnSp>
          <p:nvCxnSpPr>
            <p:cNvPr id="1561" name="Google Shape;1561;p71"/>
            <p:cNvCxnSpPr/>
            <p:nvPr/>
          </p:nvCxnSpPr>
          <p:spPr>
            <a:xfrm rot="10800000" flipH="1">
              <a:off x="2485" y="2402"/>
              <a:ext cx="1619" cy="415"/>
            </a:xfrm>
            <a:prstGeom prst="straightConnector1">
              <a:avLst/>
            </a:prstGeom>
            <a:noFill/>
            <a:ln w="15875" cap="flat" cmpd="sng">
              <a:solidFill>
                <a:srgbClr val="000000"/>
              </a:solidFill>
              <a:prstDash val="solid"/>
              <a:round/>
              <a:headEnd type="none" w="sm" len="sm"/>
              <a:tailEnd type="none" w="sm" len="sm"/>
            </a:ln>
          </p:spPr>
        </p:cxnSp>
        <p:cxnSp>
          <p:nvCxnSpPr>
            <p:cNvPr id="1562" name="Google Shape;1562;p71"/>
            <p:cNvCxnSpPr/>
            <p:nvPr/>
          </p:nvCxnSpPr>
          <p:spPr>
            <a:xfrm rot="10800000" flipH="1">
              <a:off x="2478" y="2521"/>
              <a:ext cx="1628" cy="413"/>
            </a:xfrm>
            <a:prstGeom prst="straightConnector1">
              <a:avLst/>
            </a:prstGeom>
            <a:noFill/>
            <a:ln w="15875" cap="flat" cmpd="sng">
              <a:solidFill>
                <a:srgbClr val="000000"/>
              </a:solidFill>
              <a:prstDash val="solid"/>
              <a:round/>
              <a:headEnd type="none" w="sm" len="sm"/>
              <a:tailEnd type="none" w="sm" len="sm"/>
            </a:ln>
          </p:spPr>
        </p:cxnSp>
        <p:cxnSp>
          <p:nvCxnSpPr>
            <p:cNvPr id="1563" name="Google Shape;1563;p71"/>
            <p:cNvCxnSpPr/>
            <p:nvPr/>
          </p:nvCxnSpPr>
          <p:spPr>
            <a:xfrm rot="10800000" flipH="1">
              <a:off x="2485" y="2650"/>
              <a:ext cx="1619" cy="768"/>
            </a:xfrm>
            <a:prstGeom prst="straightConnector1">
              <a:avLst/>
            </a:prstGeom>
            <a:noFill/>
            <a:ln w="15875" cap="flat" cmpd="sng">
              <a:solidFill>
                <a:srgbClr val="000000"/>
              </a:solidFill>
              <a:prstDash val="solid"/>
              <a:round/>
              <a:headEnd type="none" w="sm" len="sm"/>
              <a:tailEnd type="none" w="sm" len="sm"/>
            </a:ln>
          </p:spPr>
        </p:cxnSp>
        <p:sp>
          <p:nvSpPr>
            <p:cNvPr id="1564" name="Google Shape;1564;p71"/>
            <p:cNvSpPr/>
            <p:nvPr/>
          </p:nvSpPr>
          <p:spPr>
            <a:xfrm>
              <a:off x="2805" y="1380"/>
              <a:ext cx="664" cy="120"/>
            </a:xfrm>
            <a:custGeom>
              <a:avLst/>
              <a:gdLst/>
              <a:ahLst/>
              <a:cxnLst/>
              <a:rect l="l" t="t" r="r" b="b"/>
              <a:pathLst>
                <a:path w="120000" h="120000" extrusionOk="0">
                  <a:moveTo>
                    <a:pt x="119999" y="117000"/>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65" name="Google Shape;1565;p71"/>
            <p:cNvSpPr/>
            <p:nvPr/>
          </p:nvSpPr>
          <p:spPr>
            <a:xfrm>
              <a:off x="2805" y="1500"/>
              <a:ext cx="664" cy="119"/>
            </a:xfrm>
            <a:custGeom>
              <a:avLst/>
              <a:gdLst/>
              <a:ahLst/>
              <a:cxnLst/>
              <a:rect l="l" t="t" r="r" b="b"/>
              <a:pathLst>
                <a:path w="120000" h="120000" extrusionOk="0">
                  <a:moveTo>
                    <a:pt x="119999" y="117983"/>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66" name="Google Shape;1566;p71"/>
            <p:cNvSpPr/>
            <p:nvPr/>
          </p:nvSpPr>
          <p:spPr>
            <a:xfrm>
              <a:off x="2805" y="1738"/>
              <a:ext cx="664" cy="120"/>
            </a:xfrm>
            <a:custGeom>
              <a:avLst/>
              <a:gdLst/>
              <a:ahLst/>
              <a:cxnLst/>
              <a:rect l="l" t="t" r="r" b="b"/>
              <a:pathLst>
                <a:path w="120000" h="120000" extrusionOk="0">
                  <a:moveTo>
                    <a:pt x="119999" y="117000"/>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67" name="Google Shape;1567;p71"/>
            <p:cNvSpPr/>
            <p:nvPr/>
          </p:nvSpPr>
          <p:spPr>
            <a:xfrm>
              <a:off x="2805" y="1977"/>
              <a:ext cx="664" cy="119"/>
            </a:xfrm>
            <a:custGeom>
              <a:avLst/>
              <a:gdLst/>
              <a:ahLst/>
              <a:cxnLst/>
              <a:rect l="l" t="t" r="r" b="b"/>
              <a:pathLst>
                <a:path w="120000" h="120000" extrusionOk="0">
                  <a:moveTo>
                    <a:pt x="119999" y="117983"/>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68" name="Google Shape;1568;p71"/>
            <p:cNvSpPr/>
            <p:nvPr/>
          </p:nvSpPr>
          <p:spPr>
            <a:xfrm>
              <a:off x="2805" y="1619"/>
              <a:ext cx="664" cy="119"/>
            </a:xfrm>
            <a:custGeom>
              <a:avLst/>
              <a:gdLst/>
              <a:ahLst/>
              <a:cxnLst/>
              <a:rect l="l" t="t" r="r" b="b"/>
              <a:pathLst>
                <a:path w="120000" h="120000" extrusionOk="0">
                  <a:moveTo>
                    <a:pt x="119999" y="117983"/>
                  </a:moveTo>
                  <a:lnTo>
                    <a:pt x="119999" y="0"/>
                  </a:lnTo>
                  <a:lnTo>
                    <a:pt x="0" y="0"/>
                  </a:lnTo>
                  <a:lnTo>
                    <a:pt x="0" y="120000"/>
                  </a:lnTo>
                  <a:lnTo>
                    <a:pt x="119999"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69" name="Google Shape;1569;p71"/>
            <p:cNvSpPr/>
            <p:nvPr/>
          </p:nvSpPr>
          <p:spPr>
            <a:xfrm>
              <a:off x="3932" y="3039"/>
              <a:ext cx="1182" cy="799"/>
            </a:xfrm>
            <a:custGeom>
              <a:avLst/>
              <a:gdLst/>
              <a:ahLst/>
              <a:cxnLst/>
              <a:rect l="l" t="t" r="r" b="b"/>
              <a:pathLst>
                <a:path w="120000" h="120000" extrusionOk="0">
                  <a:moveTo>
                    <a:pt x="120000" y="15018"/>
                  </a:moveTo>
                  <a:lnTo>
                    <a:pt x="119289" y="12465"/>
                  </a:lnTo>
                  <a:lnTo>
                    <a:pt x="117055" y="10362"/>
                  </a:lnTo>
                  <a:lnTo>
                    <a:pt x="113401" y="8260"/>
                  </a:lnTo>
                  <a:lnTo>
                    <a:pt x="108527" y="6007"/>
                  </a:lnTo>
                  <a:lnTo>
                    <a:pt x="102538" y="4205"/>
                  </a:lnTo>
                  <a:lnTo>
                    <a:pt x="95532" y="2853"/>
                  </a:lnTo>
                  <a:lnTo>
                    <a:pt x="87715" y="1351"/>
                  </a:lnTo>
                  <a:lnTo>
                    <a:pt x="78984" y="600"/>
                  </a:lnTo>
                  <a:lnTo>
                    <a:pt x="69746" y="0"/>
                  </a:lnTo>
                  <a:lnTo>
                    <a:pt x="60101" y="0"/>
                  </a:lnTo>
                  <a:lnTo>
                    <a:pt x="50355" y="0"/>
                  </a:lnTo>
                  <a:lnTo>
                    <a:pt x="41218" y="600"/>
                  </a:lnTo>
                  <a:lnTo>
                    <a:pt x="32487" y="1351"/>
                  </a:lnTo>
                  <a:lnTo>
                    <a:pt x="24670" y="2853"/>
                  </a:lnTo>
                  <a:lnTo>
                    <a:pt x="17664" y="4205"/>
                  </a:lnTo>
                  <a:lnTo>
                    <a:pt x="11573" y="6007"/>
                  </a:lnTo>
                  <a:lnTo>
                    <a:pt x="6802" y="8260"/>
                  </a:lnTo>
                  <a:lnTo>
                    <a:pt x="3147" y="10362"/>
                  </a:lnTo>
                  <a:lnTo>
                    <a:pt x="913" y="12465"/>
                  </a:lnTo>
                  <a:lnTo>
                    <a:pt x="0" y="15018"/>
                  </a:lnTo>
                  <a:lnTo>
                    <a:pt x="0" y="104530"/>
                  </a:lnTo>
                  <a:lnTo>
                    <a:pt x="913" y="107083"/>
                  </a:lnTo>
                  <a:lnTo>
                    <a:pt x="3147" y="109637"/>
                  </a:lnTo>
                  <a:lnTo>
                    <a:pt x="6802" y="111739"/>
                  </a:lnTo>
                  <a:lnTo>
                    <a:pt x="11573" y="113842"/>
                  </a:lnTo>
                  <a:lnTo>
                    <a:pt x="17664" y="115644"/>
                  </a:lnTo>
                  <a:lnTo>
                    <a:pt x="24670" y="117146"/>
                  </a:lnTo>
                  <a:lnTo>
                    <a:pt x="32487" y="118197"/>
                  </a:lnTo>
                  <a:lnTo>
                    <a:pt x="41218" y="119249"/>
                  </a:lnTo>
                  <a:lnTo>
                    <a:pt x="50355" y="119699"/>
                  </a:lnTo>
                  <a:lnTo>
                    <a:pt x="60101" y="120000"/>
                  </a:lnTo>
                  <a:lnTo>
                    <a:pt x="69746" y="119699"/>
                  </a:lnTo>
                  <a:lnTo>
                    <a:pt x="78984" y="119249"/>
                  </a:lnTo>
                  <a:lnTo>
                    <a:pt x="87715" y="118197"/>
                  </a:lnTo>
                  <a:lnTo>
                    <a:pt x="95532" y="117146"/>
                  </a:lnTo>
                  <a:lnTo>
                    <a:pt x="102538" y="115644"/>
                  </a:lnTo>
                  <a:lnTo>
                    <a:pt x="108527" y="113842"/>
                  </a:lnTo>
                  <a:lnTo>
                    <a:pt x="113401" y="111739"/>
                  </a:lnTo>
                  <a:lnTo>
                    <a:pt x="117055" y="109637"/>
                  </a:lnTo>
                  <a:lnTo>
                    <a:pt x="119289" y="107083"/>
                  </a:lnTo>
                  <a:lnTo>
                    <a:pt x="120000" y="104530"/>
                  </a:lnTo>
                  <a:lnTo>
                    <a:pt x="120000" y="15018"/>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0" name="Google Shape;1570;p71"/>
            <p:cNvSpPr/>
            <p:nvPr/>
          </p:nvSpPr>
          <p:spPr>
            <a:xfrm>
              <a:off x="4137" y="1676"/>
              <a:ext cx="979"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1" name="Google Shape;1571;p71"/>
            <p:cNvSpPr/>
            <p:nvPr/>
          </p:nvSpPr>
          <p:spPr>
            <a:xfrm>
              <a:off x="4137" y="1796"/>
              <a:ext cx="979"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2" name="Google Shape;1572;p71"/>
            <p:cNvSpPr/>
            <p:nvPr/>
          </p:nvSpPr>
          <p:spPr>
            <a:xfrm>
              <a:off x="4137" y="1915"/>
              <a:ext cx="979" cy="117"/>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3" name="Google Shape;1573;p71"/>
            <p:cNvSpPr/>
            <p:nvPr/>
          </p:nvSpPr>
          <p:spPr>
            <a:xfrm>
              <a:off x="4137" y="2032"/>
              <a:ext cx="979"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4" name="Google Shape;1574;p71"/>
            <p:cNvSpPr/>
            <p:nvPr/>
          </p:nvSpPr>
          <p:spPr>
            <a:xfrm>
              <a:off x="4137" y="2151"/>
              <a:ext cx="979" cy="117"/>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5" name="Google Shape;1575;p71"/>
            <p:cNvSpPr/>
            <p:nvPr/>
          </p:nvSpPr>
          <p:spPr>
            <a:xfrm>
              <a:off x="4137" y="2268"/>
              <a:ext cx="979" cy="119"/>
            </a:xfrm>
            <a:custGeom>
              <a:avLst/>
              <a:gdLst/>
              <a:ahLst/>
              <a:cxnLst/>
              <a:rect l="l" t="t" r="r" b="b"/>
              <a:pathLst>
                <a:path w="120000" h="120000" extrusionOk="0">
                  <a:moveTo>
                    <a:pt x="120000" y="117983"/>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6" name="Google Shape;1576;p71"/>
            <p:cNvSpPr/>
            <p:nvPr/>
          </p:nvSpPr>
          <p:spPr>
            <a:xfrm>
              <a:off x="4137" y="2387"/>
              <a:ext cx="979" cy="117"/>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7" name="Google Shape;1577;p71"/>
            <p:cNvSpPr/>
            <p:nvPr/>
          </p:nvSpPr>
          <p:spPr>
            <a:xfrm>
              <a:off x="4137" y="2504"/>
              <a:ext cx="979" cy="120"/>
            </a:xfrm>
            <a:custGeom>
              <a:avLst/>
              <a:gdLst/>
              <a:ahLst/>
              <a:cxnLst/>
              <a:rect l="l" t="t" r="r" b="b"/>
              <a:pathLst>
                <a:path w="120000" h="120000" extrusionOk="0">
                  <a:moveTo>
                    <a:pt x="120000"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8" name="Google Shape;1578;p71"/>
            <p:cNvSpPr/>
            <p:nvPr/>
          </p:nvSpPr>
          <p:spPr>
            <a:xfrm>
              <a:off x="4137" y="2624"/>
              <a:ext cx="979" cy="119"/>
            </a:xfrm>
            <a:custGeom>
              <a:avLst/>
              <a:gdLst/>
              <a:ahLst/>
              <a:cxnLst/>
              <a:rect l="l" t="t" r="r" b="b"/>
              <a:pathLst>
                <a:path w="120000" h="120000" extrusionOk="0">
                  <a:moveTo>
                    <a:pt x="120000" y="116974"/>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79" name="Google Shape;1579;p71"/>
            <p:cNvSpPr/>
            <p:nvPr/>
          </p:nvSpPr>
          <p:spPr>
            <a:xfrm>
              <a:off x="4013" y="3292"/>
              <a:ext cx="1058" cy="119"/>
            </a:xfrm>
            <a:custGeom>
              <a:avLst/>
              <a:gdLst/>
              <a:ahLst/>
              <a:cxnLst/>
              <a:rect l="l" t="t" r="r" b="b"/>
              <a:pathLst>
                <a:path w="120000" h="120000" extrusionOk="0">
                  <a:moveTo>
                    <a:pt x="119659" y="120000"/>
                  </a:moveTo>
                  <a:lnTo>
                    <a:pt x="120000" y="0"/>
                  </a:lnTo>
                  <a:lnTo>
                    <a:pt x="0" y="0"/>
                  </a:lnTo>
                  <a:lnTo>
                    <a:pt x="0" y="120000"/>
                  </a:lnTo>
                  <a:lnTo>
                    <a:pt x="120000" y="120000"/>
                  </a:lnTo>
                  <a:lnTo>
                    <a:pt x="119659"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0" name="Google Shape;1580;p71"/>
            <p:cNvSpPr/>
            <p:nvPr/>
          </p:nvSpPr>
          <p:spPr>
            <a:xfrm>
              <a:off x="4013" y="3292"/>
              <a:ext cx="1058" cy="119"/>
            </a:xfrm>
            <a:custGeom>
              <a:avLst/>
              <a:gdLst/>
              <a:ahLst/>
              <a:cxnLst/>
              <a:rect l="l" t="t" r="r" b="b"/>
              <a:pathLst>
                <a:path w="120000" h="120000" extrusionOk="0">
                  <a:moveTo>
                    <a:pt x="119659"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1" name="Google Shape;1581;p71"/>
            <p:cNvSpPr/>
            <p:nvPr/>
          </p:nvSpPr>
          <p:spPr>
            <a:xfrm>
              <a:off x="4013" y="3451"/>
              <a:ext cx="1058" cy="120"/>
            </a:xfrm>
            <a:custGeom>
              <a:avLst/>
              <a:gdLst/>
              <a:ahLst/>
              <a:cxnLst/>
              <a:rect l="l" t="t" r="r" b="b"/>
              <a:pathLst>
                <a:path w="120000" h="120000" extrusionOk="0">
                  <a:moveTo>
                    <a:pt x="119659" y="117000"/>
                  </a:moveTo>
                  <a:lnTo>
                    <a:pt x="120000" y="0"/>
                  </a:lnTo>
                  <a:lnTo>
                    <a:pt x="0" y="0"/>
                  </a:lnTo>
                  <a:lnTo>
                    <a:pt x="0" y="120000"/>
                  </a:lnTo>
                  <a:lnTo>
                    <a:pt x="120000" y="120000"/>
                  </a:lnTo>
                  <a:lnTo>
                    <a:pt x="119659" y="117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2" name="Google Shape;1582;p71"/>
            <p:cNvSpPr/>
            <p:nvPr/>
          </p:nvSpPr>
          <p:spPr>
            <a:xfrm>
              <a:off x="4013" y="3451"/>
              <a:ext cx="1058" cy="120"/>
            </a:xfrm>
            <a:custGeom>
              <a:avLst/>
              <a:gdLst/>
              <a:ahLst/>
              <a:cxnLst/>
              <a:rect l="l" t="t" r="r" b="b"/>
              <a:pathLst>
                <a:path w="120000" h="120000" extrusionOk="0">
                  <a:moveTo>
                    <a:pt x="119659" y="117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3" name="Google Shape;1583;p71"/>
            <p:cNvSpPr/>
            <p:nvPr/>
          </p:nvSpPr>
          <p:spPr>
            <a:xfrm>
              <a:off x="4013" y="3609"/>
              <a:ext cx="1058" cy="119"/>
            </a:xfrm>
            <a:custGeom>
              <a:avLst/>
              <a:gdLst/>
              <a:ahLst/>
              <a:cxnLst/>
              <a:rect l="l" t="t" r="r" b="b"/>
              <a:pathLst>
                <a:path w="120000" h="120000" extrusionOk="0">
                  <a:moveTo>
                    <a:pt x="119659" y="120000"/>
                  </a:moveTo>
                  <a:lnTo>
                    <a:pt x="120000" y="0"/>
                  </a:lnTo>
                  <a:lnTo>
                    <a:pt x="0" y="0"/>
                  </a:lnTo>
                  <a:lnTo>
                    <a:pt x="0" y="120000"/>
                  </a:lnTo>
                  <a:lnTo>
                    <a:pt x="120000" y="120000"/>
                  </a:lnTo>
                  <a:lnTo>
                    <a:pt x="119659" y="120000"/>
                  </a:lnTo>
                  <a:close/>
                </a:path>
              </a:pathLst>
            </a:custGeom>
            <a:solidFill>
              <a:srgbClr val="CCCCCC"/>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4" name="Google Shape;1584;p71"/>
            <p:cNvSpPr/>
            <p:nvPr/>
          </p:nvSpPr>
          <p:spPr>
            <a:xfrm>
              <a:off x="4013" y="3609"/>
              <a:ext cx="1058" cy="119"/>
            </a:xfrm>
            <a:custGeom>
              <a:avLst/>
              <a:gdLst/>
              <a:ahLst/>
              <a:cxnLst/>
              <a:rect l="l" t="t" r="r" b="b"/>
              <a:pathLst>
                <a:path w="120000" h="120000" extrusionOk="0">
                  <a:moveTo>
                    <a:pt x="119659" y="120000"/>
                  </a:moveTo>
                  <a:lnTo>
                    <a:pt x="120000" y="0"/>
                  </a:lnTo>
                  <a:lnTo>
                    <a:pt x="0" y="0"/>
                  </a:lnTo>
                  <a:lnTo>
                    <a:pt x="0" y="120000"/>
                  </a:lnTo>
                  <a:lnTo>
                    <a:pt x="120000" y="12000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5" name="Google Shape;1585;p71"/>
            <p:cNvSpPr/>
            <p:nvPr/>
          </p:nvSpPr>
          <p:spPr>
            <a:xfrm>
              <a:off x="3932" y="3139"/>
              <a:ext cx="1182" cy="103"/>
            </a:xfrm>
            <a:custGeom>
              <a:avLst/>
              <a:gdLst/>
              <a:ahLst/>
              <a:cxnLst/>
              <a:rect l="l" t="t" r="r" b="b"/>
              <a:pathLst>
                <a:path w="120000" h="120000" extrusionOk="0">
                  <a:moveTo>
                    <a:pt x="0" y="0"/>
                  </a:moveTo>
                  <a:lnTo>
                    <a:pt x="913" y="19805"/>
                  </a:lnTo>
                  <a:lnTo>
                    <a:pt x="3147" y="38446"/>
                  </a:lnTo>
                  <a:lnTo>
                    <a:pt x="6802" y="55922"/>
                  </a:lnTo>
                  <a:lnTo>
                    <a:pt x="11573" y="72233"/>
                  </a:lnTo>
                  <a:lnTo>
                    <a:pt x="17664" y="86213"/>
                  </a:lnTo>
                  <a:lnTo>
                    <a:pt x="24670" y="96699"/>
                  </a:lnTo>
                  <a:lnTo>
                    <a:pt x="32487" y="108349"/>
                  </a:lnTo>
                  <a:lnTo>
                    <a:pt x="41218" y="114174"/>
                  </a:lnTo>
                  <a:lnTo>
                    <a:pt x="50355" y="120000"/>
                  </a:lnTo>
                  <a:lnTo>
                    <a:pt x="60101" y="120000"/>
                  </a:lnTo>
                  <a:lnTo>
                    <a:pt x="69746" y="120000"/>
                  </a:lnTo>
                  <a:lnTo>
                    <a:pt x="78984" y="114174"/>
                  </a:lnTo>
                  <a:lnTo>
                    <a:pt x="87715" y="108349"/>
                  </a:lnTo>
                  <a:lnTo>
                    <a:pt x="95532" y="96699"/>
                  </a:lnTo>
                  <a:lnTo>
                    <a:pt x="102538" y="86213"/>
                  </a:lnTo>
                  <a:lnTo>
                    <a:pt x="108527" y="72233"/>
                  </a:lnTo>
                  <a:lnTo>
                    <a:pt x="113401" y="55922"/>
                  </a:lnTo>
                  <a:lnTo>
                    <a:pt x="117055" y="38446"/>
                  </a:lnTo>
                  <a:lnTo>
                    <a:pt x="119289" y="19805"/>
                  </a:lnTo>
                  <a:lnTo>
                    <a:pt x="120000" y="0"/>
                  </a:lnTo>
                </a:path>
              </a:pathLst>
            </a:cu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6" name="Google Shape;1586;p71"/>
            <p:cNvSpPr/>
            <p:nvPr/>
          </p:nvSpPr>
          <p:spPr>
            <a:xfrm>
              <a:off x="3970" y="3263"/>
              <a:ext cx="41" cy="41"/>
            </a:xfrm>
            <a:custGeom>
              <a:avLst/>
              <a:gdLst/>
              <a:ahLst/>
              <a:cxnLst/>
              <a:rect l="l" t="t" r="r" b="b"/>
              <a:pathLst>
                <a:path w="120000" h="120000" extrusionOk="0">
                  <a:moveTo>
                    <a:pt x="14634" y="0"/>
                  </a:moveTo>
                  <a:lnTo>
                    <a:pt x="0" y="120000"/>
                  </a:lnTo>
                  <a:lnTo>
                    <a:pt x="120000" y="76097"/>
                  </a:lnTo>
                  <a:lnTo>
                    <a:pt x="14634"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7" name="Google Shape;1587;p71"/>
            <p:cNvSpPr/>
            <p:nvPr/>
          </p:nvSpPr>
          <p:spPr>
            <a:xfrm>
              <a:off x="3968" y="3599"/>
              <a:ext cx="43" cy="39"/>
            </a:xfrm>
            <a:custGeom>
              <a:avLst/>
              <a:gdLst/>
              <a:ahLst/>
              <a:cxnLst/>
              <a:rect l="l" t="t" r="r" b="b"/>
              <a:pathLst>
                <a:path w="120000" h="120000" extrusionOk="0">
                  <a:moveTo>
                    <a:pt x="0" y="0"/>
                  </a:moveTo>
                  <a:lnTo>
                    <a:pt x="25116" y="120000"/>
                  </a:lnTo>
                  <a:lnTo>
                    <a:pt x="120000" y="30769"/>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1588" name="Google Shape;1588;p71"/>
            <p:cNvSpPr/>
            <p:nvPr/>
          </p:nvSpPr>
          <p:spPr>
            <a:xfrm>
              <a:off x="3968" y="3430"/>
              <a:ext cx="43" cy="41"/>
            </a:xfrm>
            <a:custGeom>
              <a:avLst/>
              <a:gdLst/>
              <a:ahLst/>
              <a:cxnLst/>
              <a:rect l="l" t="t" r="r" b="b"/>
              <a:pathLst>
                <a:path w="120000" h="120000" extrusionOk="0">
                  <a:moveTo>
                    <a:pt x="0" y="0"/>
                  </a:moveTo>
                  <a:lnTo>
                    <a:pt x="11162" y="120000"/>
                  </a:lnTo>
                  <a:lnTo>
                    <a:pt x="120000" y="55609"/>
                  </a:lnTo>
                  <a:lnTo>
                    <a:pt x="5581" y="0"/>
                  </a:lnTo>
                  <a:lnTo>
                    <a:pt x="0" y="0"/>
                  </a:lnTo>
                  <a:close/>
                </a:path>
              </a:pathLst>
            </a:custGeom>
            <a:solidFill>
              <a:srgbClr val="000000"/>
            </a:solidFill>
            <a:ln>
              <a:noFill/>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cxnSp>
          <p:nvCxnSpPr>
            <p:cNvPr id="1589" name="Google Shape;1589;p71"/>
            <p:cNvCxnSpPr/>
            <p:nvPr/>
          </p:nvCxnSpPr>
          <p:spPr>
            <a:xfrm>
              <a:off x="2478" y="3172"/>
              <a:ext cx="1533" cy="117"/>
            </a:xfrm>
            <a:prstGeom prst="straightConnector1">
              <a:avLst/>
            </a:prstGeom>
            <a:noFill/>
            <a:ln w="15875" cap="flat" cmpd="sng">
              <a:solidFill>
                <a:srgbClr val="000000"/>
              </a:solidFill>
              <a:prstDash val="solid"/>
              <a:round/>
              <a:headEnd type="none" w="sm" len="sm"/>
              <a:tailEnd type="none" w="sm" len="sm"/>
            </a:ln>
          </p:spPr>
        </p:cxnSp>
        <p:cxnSp>
          <p:nvCxnSpPr>
            <p:cNvPr id="1590" name="Google Shape;1590;p71"/>
            <p:cNvCxnSpPr/>
            <p:nvPr/>
          </p:nvCxnSpPr>
          <p:spPr>
            <a:xfrm rot="10800000" flipH="1">
              <a:off x="2485" y="3616"/>
              <a:ext cx="1502" cy="272"/>
            </a:xfrm>
            <a:prstGeom prst="straightConnector1">
              <a:avLst/>
            </a:prstGeom>
            <a:noFill/>
            <a:ln w="15875" cap="flat" cmpd="sng">
              <a:solidFill>
                <a:srgbClr val="000000"/>
              </a:solidFill>
              <a:prstDash val="solid"/>
              <a:round/>
              <a:headEnd type="none" w="sm" len="sm"/>
              <a:tailEnd type="none" w="sm" len="sm"/>
            </a:ln>
          </p:spPr>
        </p:cxnSp>
        <p:cxnSp>
          <p:nvCxnSpPr>
            <p:cNvPr id="1591" name="Google Shape;1591;p71"/>
            <p:cNvCxnSpPr/>
            <p:nvPr/>
          </p:nvCxnSpPr>
          <p:spPr>
            <a:xfrm rot="10800000" flipH="1">
              <a:off x="2478" y="3449"/>
              <a:ext cx="1533" cy="81"/>
            </a:xfrm>
            <a:prstGeom prst="straightConnector1">
              <a:avLst/>
            </a:prstGeom>
            <a:noFill/>
            <a:ln w="15875" cap="flat" cmpd="sng">
              <a:solidFill>
                <a:srgbClr val="000000"/>
              </a:solidFill>
              <a:prstDash val="solid"/>
              <a:round/>
              <a:headEnd type="none" w="sm" len="sm"/>
              <a:tailEnd type="none" w="sm" len="sm"/>
            </a:ln>
          </p:spPr>
        </p:cxnSp>
        <p:sp>
          <p:nvSpPr>
            <p:cNvPr id="1592" name="Google Shape;1592;p71"/>
            <p:cNvSpPr txBox="1"/>
            <p:nvPr/>
          </p:nvSpPr>
          <p:spPr>
            <a:xfrm>
              <a:off x="856" y="1525"/>
              <a:ext cx="839" cy="368"/>
            </a:xfrm>
            <a:prstGeom prst="rect">
              <a:avLst/>
            </a:prstGeom>
            <a:noFill/>
            <a:ln>
              <a:noFill/>
            </a:ln>
          </p:spPr>
          <p:txBody>
            <a:bodyPr spcFirstLastPara="1" wrap="square" lIns="91425" tIns="45700" rIns="91425" bIns="45700" anchor="t" anchorCtr="0">
              <a:noAutofit/>
            </a:bodyPr>
            <a:lstStyle/>
            <a:p>
              <a:r>
                <a:rPr lang="en-US" sz="1600">
                  <a:solidFill>
                    <a:schemeClr val="dk1"/>
                  </a:solidFill>
                  <a:latin typeface="Times New Roman"/>
                  <a:ea typeface="Times New Roman"/>
                  <a:cs typeface="Times New Roman"/>
                  <a:sym typeface="Times New Roman"/>
                </a:rPr>
                <a:t>Virtual page</a:t>
              </a:r>
              <a:endParaRPr/>
            </a:p>
            <a:p>
              <a:r>
                <a:rPr lang="en-US" sz="1600">
                  <a:solidFill>
                    <a:schemeClr val="dk1"/>
                  </a:solidFill>
                  <a:latin typeface="Times New Roman"/>
                  <a:ea typeface="Times New Roman"/>
                  <a:cs typeface="Times New Roman"/>
                  <a:sym typeface="Times New Roman"/>
                </a:rPr>
                <a:t>number</a:t>
              </a:r>
              <a:endParaRPr/>
            </a:p>
          </p:txBody>
        </p:sp>
        <p:sp>
          <p:nvSpPr>
            <p:cNvPr id="1593" name="Google Shape;1593;p71"/>
            <p:cNvSpPr txBox="1"/>
            <p:nvPr/>
          </p:nvSpPr>
          <p:spPr>
            <a:xfrm>
              <a:off x="1759" y="2341"/>
              <a:ext cx="413" cy="213"/>
            </a:xfrm>
            <a:prstGeom prst="rect">
              <a:avLst/>
            </a:prstGeom>
            <a:noFill/>
            <a:ln>
              <a:noFill/>
            </a:ln>
          </p:spPr>
          <p:txBody>
            <a:bodyPr spcFirstLastPara="1" wrap="square" lIns="91425" tIns="45700" rIns="91425" bIns="45700" anchor="t" anchorCtr="0">
              <a:noAutofit/>
            </a:bodyPr>
            <a:lstStyle/>
            <a:p>
              <a:r>
                <a:rPr lang="en-US" sz="1600">
                  <a:solidFill>
                    <a:schemeClr val="dk1"/>
                  </a:solidFill>
                  <a:latin typeface="Times New Roman"/>
                  <a:ea typeface="Times New Roman"/>
                  <a:cs typeface="Times New Roman"/>
                  <a:sym typeface="Times New Roman"/>
                </a:rPr>
                <a:t>Valid</a:t>
              </a:r>
              <a:endParaRPr sz="2400">
                <a:solidFill>
                  <a:schemeClr val="dk1"/>
                </a:solidFill>
                <a:latin typeface="Times New Roman"/>
                <a:ea typeface="Times New Roman"/>
                <a:cs typeface="Times New Roman"/>
                <a:sym typeface="Times New Roman"/>
              </a:endParaRPr>
            </a:p>
          </p:txBody>
        </p:sp>
        <p:sp>
          <p:nvSpPr>
            <p:cNvPr id="1594" name="Google Shape;1594;p71"/>
            <p:cNvSpPr txBox="1"/>
            <p:nvPr/>
          </p:nvSpPr>
          <p:spPr>
            <a:xfrm>
              <a:off x="2377" y="1434"/>
              <a:ext cx="437" cy="250"/>
            </a:xfrm>
            <a:prstGeom prst="rect">
              <a:avLst/>
            </a:prstGeom>
            <a:noFill/>
            <a:ln>
              <a:noFill/>
            </a:ln>
          </p:spPr>
          <p:txBody>
            <a:bodyPr spcFirstLastPara="1" wrap="square" lIns="91425" tIns="45700" rIns="91425" bIns="45700" anchor="t" anchorCtr="0">
              <a:noAutofit/>
            </a:bodyPr>
            <a:lstStyle/>
            <a:p>
              <a:r>
                <a:rPr lang="en-US" sz="2000" b="1">
                  <a:solidFill>
                    <a:srgbClr val="FF0000"/>
                  </a:solidFill>
                  <a:latin typeface="Times New Roman"/>
                  <a:ea typeface="Times New Roman"/>
                  <a:cs typeface="Times New Roman"/>
                  <a:sym typeface="Times New Roman"/>
                </a:rPr>
                <a:t>TLB</a:t>
              </a:r>
              <a:endParaRPr b="1">
                <a:solidFill>
                  <a:srgbClr val="FF0000"/>
                </a:solidFill>
              </a:endParaRPr>
            </a:p>
          </p:txBody>
        </p:sp>
        <p:sp>
          <p:nvSpPr>
            <p:cNvPr id="1595" name="Google Shape;1595;p71"/>
            <p:cNvSpPr txBox="1"/>
            <p:nvPr/>
          </p:nvSpPr>
          <p:spPr>
            <a:xfrm>
              <a:off x="4176" y="1488"/>
              <a:ext cx="1097" cy="213"/>
            </a:xfrm>
            <a:prstGeom prst="rect">
              <a:avLst/>
            </a:prstGeom>
            <a:noFill/>
            <a:ln>
              <a:noFill/>
            </a:ln>
          </p:spPr>
          <p:txBody>
            <a:bodyPr spcFirstLastPara="1" wrap="square" lIns="91425" tIns="45700" rIns="91425" bIns="45700" anchor="t" anchorCtr="0">
              <a:noAutofit/>
            </a:bodyPr>
            <a:lstStyle/>
            <a:p>
              <a:r>
                <a:rPr lang="en-US" sz="1600">
                  <a:solidFill>
                    <a:schemeClr val="dk1"/>
                  </a:solidFill>
                  <a:latin typeface="Times New Roman"/>
                  <a:ea typeface="Times New Roman"/>
                  <a:cs typeface="Times New Roman"/>
                  <a:sym typeface="Times New Roman"/>
                </a:rPr>
                <a:t>Physical memory</a:t>
              </a:r>
              <a:endParaRPr/>
            </a:p>
          </p:txBody>
        </p:sp>
        <p:sp>
          <p:nvSpPr>
            <p:cNvPr id="1596" name="Google Shape;1596;p71"/>
            <p:cNvSpPr txBox="1"/>
            <p:nvPr/>
          </p:nvSpPr>
          <p:spPr>
            <a:xfrm>
              <a:off x="4608" y="2832"/>
              <a:ext cx="872" cy="213"/>
            </a:xfrm>
            <a:prstGeom prst="rect">
              <a:avLst/>
            </a:prstGeom>
            <a:noFill/>
            <a:ln>
              <a:noFill/>
            </a:ln>
          </p:spPr>
          <p:txBody>
            <a:bodyPr spcFirstLastPara="1" wrap="square" lIns="91425" tIns="45700" rIns="91425" bIns="45700" anchor="t" anchorCtr="0">
              <a:noAutofit/>
            </a:bodyPr>
            <a:lstStyle/>
            <a:p>
              <a:r>
                <a:rPr lang="en-US" sz="1600">
                  <a:solidFill>
                    <a:schemeClr val="dk1"/>
                  </a:solidFill>
                  <a:latin typeface="Times New Roman"/>
                  <a:ea typeface="Times New Roman"/>
                  <a:cs typeface="Times New Roman"/>
                  <a:sym typeface="Times New Roman"/>
                </a:rPr>
                <a:t>Disk storage</a:t>
              </a:r>
              <a:endParaRPr/>
            </a:p>
          </p:txBody>
        </p:sp>
        <p:sp>
          <p:nvSpPr>
            <p:cNvPr id="1597" name="Google Shape;1597;p71"/>
            <p:cNvSpPr txBox="1"/>
            <p:nvPr/>
          </p:nvSpPr>
          <p:spPr>
            <a:xfrm>
              <a:off x="1217" y="3475"/>
              <a:ext cx="736" cy="213"/>
            </a:xfrm>
            <a:prstGeom prst="rect">
              <a:avLst/>
            </a:prstGeom>
            <a:noFill/>
            <a:ln>
              <a:noFill/>
            </a:ln>
          </p:spPr>
          <p:txBody>
            <a:bodyPr spcFirstLastPara="1" wrap="square" lIns="91425" tIns="45700" rIns="91425" bIns="45700" anchor="t" anchorCtr="0">
              <a:noAutofit/>
            </a:bodyPr>
            <a:lstStyle/>
            <a:p>
              <a:r>
                <a:rPr lang="en-US" sz="1600">
                  <a:solidFill>
                    <a:schemeClr val="dk1"/>
                  </a:solidFill>
                  <a:latin typeface="Times New Roman"/>
                  <a:ea typeface="Times New Roman"/>
                  <a:cs typeface="Times New Roman"/>
                  <a:sym typeface="Times New Roman"/>
                </a:rPr>
                <a:t>Page table</a:t>
              </a:r>
              <a:endParaRPr/>
            </a:p>
          </p:txBody>
        </p:sp>
        <p:sp>
          <p:nvSpPr>
            <p:cNvPr id="1598" name="Google Shape;1598;p71"/>
            <p:cNvSpPr txBox="1"/>
            <p:nvPr/>
          </p:nvSpPr>
          <p:spPr>
            <a:xfrm>
              <a:off x="2112" y="2208"/>
              <a:ext cx="926" cy="330"/>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Times New Roman"/>
                  <a:ea typeface="Times New Roman"/>
                  <a:cs typeface="Times New Roman"/>
                  <a:sym typeface="Times New Roman"/>
                </a:rPr>
                <a:t>Physical page</a:t>
              </a:r>
              <a:endParaRPr/>
            </a:p>
            <a:p>
              <a:r>
                <a:rPr lang="en-US">
                  <a:solidFill>
                    <a:schemeClr val="dk1"/>
                  </a:solidFill>
                  <a:latin typeface="Times New Roman"/>
                  <a:ea typeface="Times New Roman"/>
                  <a:cs typeface="Times New Roman"/>
                  <a:sym typeface="Times New Roman"/>
                </a:rPr>
                <a:t>or disk address</a:t>
              </a:r>
              <a:endParaRPr/>
            </a:p>
          </p:txBody>
        </p:sp>
        <p:sp>
          <p:nvSpPr>
            <p:cNvPr id="1599" name="Google Shape;1599;p71"/>
            <p:cNvSpPr txBox="1"/>
            <p:nvPr/>
          </p:nvSpPr>
          <p:spPr>
            <a:xfrm>
              <a:off x="1930" y="1048"/>
              <a:ext cx="1918" cy="213"/>
            </a:xfrm>
            <a:prstGeom prst="rect">
              <a:avLst/>
            </a:prstGeom>
            <a:noFill/>
            <a:ln>
              <a:noFill/>
            </a:ln>
          </p:spPr>
          <p:txBody>
            <a:bodyPr spcFirstLastPara="1" wrap="square" lIns="91425" tIns="45700" rIns="91425" bIns="45700" anchor="t" anchorCtr="0">
              <a:noAutofit/>
            </a:bodyPr>
            <a:lstStyle/>
            <a:p>
              <a:r>
                <a:rPr lang="en-US" sz="1600">
                  <a:solidFill>
                    <a:schemeClr val="dk1"/>
                  </a:solidFill>
                  <a:latin typeface="Times New Roman"/>
                  <a:ea typeface="Times New Roman"/>
                  <a:cs typeface="Times New Roman"/>
                  <a:sym typeface="Times New Roman"/>
                </a:rPr>
                <a:t>Valid   Tag          Page address</a:t>
              </a:r>
              <a:endParaRPr/>
            </a:p>
          </p:txBody>
        </p:sp>
      </p:grpSp>
    </p:spTree>
    <p:extLst>
      <p:ext uri="{BB962C8B-B14F-4D97-AF65-F5344CB8AC3E}">
        <p14:creationId xmlns:p14="http://schemas.microsoft.com/office/powerpoint/2010/main" val="2165549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69"/>
        <p:cNvGrpSpPr/>
        <p:nvPr/>
      </p:nvGrpSpPr>
      <p:grpSpPr>
        <a:xfrm>
          <a:off x="0" y="0"/>
          <a:ext cx="0" cy="0"/>
          <a:chOff x="0" y="0"/>
          <a:chExt cx="0" cy="0"/>
        </a:xfrm>
      </p:grpSpPr>
      <p:sp>
        <p:nvSpPr>
          <p:cNvPr id="2470" name="Google Shape;2470;p10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Typical memory hierarchy </a:t>
            </a:r>
            <a:endParaRPr/>
          </a:p>
        </p:txBody>
      </p:sp>
      <p:sp>
        <p:nvSpPr>
          <p:cNvPr id="2" name="Text Placeholder 1">
            <a:extLst>
              <a:ext uri="{FF2B5EF4-FFF2-40B4-BE49-F238E27FC236}">
                <a16:creationId xmlns:a16="http://schemas.microsoft.com/office/drawing/2014/main" id="{2B46F4F6-4B81-43F7-BB78-5C4FC2B58924}"/>
              </a:ext>
            </a:extLst>
          </p:cNvPr>
          <p:cNvSpPr>
            <a:spLocks noGrp="1"/>
          </p:cNvSpPr>
          <p:nvPr>
            <p:ph type="body" idx="1"/>
          </p:nvPr>
        </p:nvSpPr>
        <p:spPr/>
        <p:txBody>
          <a:bodyPr/>
          <a:lstStyle/>
          <a:p>
            <a:endParaRPr lang="nl-NL"/>
          </a:p>
        </p:txBody>
      </p:sp>
      <p:sp>
        <p:nvSpPr>
          <p:cNvPr id="3" name="Text Placeholder 2">
            <a:extLst>
              <a:ext uri="{FF2B5EF4-FFF2-40B4-BE49-F238E27FC236}">
                <a16:creationId xmlns:a16="http://schemas.microsoft.com/office/drawing/2014/main" id="{0790CB2C-F52E-4170-A255-B798906D2AAD}"/>
              </a:ext>
            </a:extLst>
          </p:cNvPr>
          <p:cNvSpPr>
            <a:spLocks noGrp="1"/>
          </p:cNvSpPr>
          <p:nvPr>
            <p:ph type="body" idx="2"/>
          </p:nvPr>
        </p:nvSpPr>
        <p:spPr>
          <a:xfrm>
            <a:off x="7308376" y="1219200"/>
            <a:ext cx="4578824" cy="5029200"/>
          </a:xfrm>
        </p:spPr>
        <p:txBody>
          <a:bodyPr/>
          <a:lstStyle/>
          <a:p>
            <a:r>
              <a:rPr lang="en-US"/>
              <a:t>PID: processor ID</a:t>
            </a:r>
          </a:p>
          <a:p>
            <a:r>
              <a:rPr lang="en-US"/>
              <a:t>PPN: physical page nr.</a:t>
            </a:r>
          </a:p>
          <a:p>
            <a:r>
              <a:rPr lang="en-US"/>
              <a:t>L1 cache and TLB are accessed in parallel</a:t>
            </a:r>
          </a:p>
          <a:p>
            <a:pPr lvl="1"/>
            <a:r>
              <a:rPr lang="en-US"/>
              <a:t>assumes L1 cache ≤ 1 page</a:t>
            </a:r>
            <a:endParaRPr lang="nl-NL"/>
          </a:p>
        </p:txBody>
      </p:sp>
      <p:sp>
        <p:nvSpPr>
          <p:cNvPr id="2471" name="Google Shape;2471;p103"/>
          <p:cNvSpPr txBox="1">
            <a:spLocks noGrp="1"/>
          </p:cNvSpPr>
          <p:nvPr>
            <p:ph type="dt" idx="10"/>
          </p:nvPr>
        </p:nvSpPr>
        <p:spPr>
          <a:prstGeom prst="rect">
            <a:avLst/>
          </a:prstGeom>
          <a:noFill/>
          <a:ln>
            <a:noFill/>
          </a:ln>
        </p:spPr>
        <p:txBody>
          <a:bodyPr spcFirstLastPara="1" wrap="square" lIns="91425" tIns="45700" rIns="91425" bIns="45700" anchor="t" anchorCtr="0">
            <a:noAutofit/>
          </a:bodyPr>
          <a:lstStyle/>
          <a:p>
            <a:r>
              <a:rPr lang="en-US"/>
              <a:t>12/22/2016</a:t>
            </a:r>
            <a:endParaRPr/>
          </a:p>
        </p:txBody>
      </p:sp>
      <p:sp>
        <p:nvSpPr>
          <p:cNvPr id="2472" name="Google Shape;2472;p103"/>
          <p:cNvSpPr txBox="1">
            <a:spLocks noGrp="1"/>
          </p:cNvSpPr>
          <p:nvPr>
            <p:ph type="ftr" idx="11"/>
          </p:nvPr>
        </p:nvSpPr>
        <p:spPr>
          <a:prstGeom prst="rect">
            <a:avLst/>
          </a:prstGeom>
          <a:noFill/>
          <a:ln>
            <a:noFill/>
          </a:ln>
        </p:spPr>
        <p:txBody>
          <a:bodyPr spcFirstLastPara="1" wrap="square" lIns="91425" tIns="45700" rIns="91425" bIns="45700" anchor="t" anchorCtr="0">
            <a:noAutofit/>
          </a:bodyPr>
          <a:lstStyle/>
          <a:p>
            <a:r>
              <a:rPr lang="en-US"/>
              <a:t>ECA  H.Corporaal</a:t>
            </a:r>
            <a:endParaRPr/>
          </a:p>
        </p:txBody>
      </p:sp>
      <p:sp>
        <p:nvSpPr>
          <p:cNvPr id="2473" name="Google Shape;2473;p10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46</a:t>
            </a:fld>
            <a:endParaRPr/>
          </a:p>
        </p:txBody>
      </p:sp>
      <p:pic>
        <p:nvPicPr>
          <p:cNvPr id="2474" name="Google Shape;2474;p103"/>
          <p:cNvPicPr preferRelativeResize="0"/>
          <p:nvPr/>
        </p:nvPicPr>
        <p:blipFill rotWithShape="1">
          <a:blip r:embed="rId3">
            <a:alphaModFix/>
          </a:blip>
          <a:srcRect/>
          <a:stretch/>
        </p:blipFill>
        <p:spPr>
          <a:xfrm>
            <a:off x="-115347" y="990600"/>
            <a:ext cx="8135216" cy="556849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72"/>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TLBs and caches</a:t>
            </a:r>
            <a:endParaRPr/>
          </a:p>
        </p:txBody>
      </p:sp>
      <p:sp>
        <p:nvSpPr>
          <p:cNvPr id="1956" name="Google Shape;1956;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47</a:t>
            </a:fld>
            <a:endParaRPr/>
          </a:p>
        </p:txBody>
      </p:sp>
      <p:grpSp>
        <p:nvGrpSpPr>
          <p:cNvPr id="3" name="Group 2"/>
          <p:cNvGrpSpPr/>
          <p:nvPr/>
        </p:nvGrpSpPr>
        <p:grpSpPr>
          <a:xfrm>
            <a:off x="3373439" y="300068"/>
            <a:ext cx="8295321" cy="6032472"/>
            <a:chOff x="2611439" y="1000126"/>
            <a:chExt cx="7332661" cy="5332413"/>
          </a:xfrm>
        </p:grpSpPr>
        <p:sp>
          <p:nvSpPr>
            <p:cNvPr id="1607" name="Google Shape;1607;p72"/>
            <p:cNvSpPr/>
            <p:nvPr/>
          </p:nvSpPr>
          <p:spPr>
            <a:xfrm>
              <a:off x="6710363" y="4624389"/>
              <a:ext cx="2328862" cy="333375"/>
            </a:xfrm>
            <a:custGeom>
              <a:avLst/>
              <a:gdLst/>
              <a:ahLst/>
              <a:cxnLst/>
              <a:rect l="l" t="t" r="r" b="b"/>
              <a:pathLst>
                <a:path w="120000" h="120000" extrusionOk="0">
                  <a:moveTo>
                    <a:pt x="120000" y="120000"/>
                  </a:moveTo>
                  <a:lnTo>
                    <a:pt x="120000" y="0"/>
                  </a:lnTo>
                  <a:lnTo>
                    <a:pt x="0"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08" name="Google Shape;1608;p72"/>
            <p:cNvSpPr/>
            <p:nvPr/>
          </p:nvSpPr>
          <p:spPr>
            <a:xfrm>
              <a:off x="5815013" y="2757489"/>
              <a:ext cx="93662" cy="168275"/>
            </a:xfrm>
            <a:prstGeom prst="rect">
              <a:avLst/>
            </a:prstGeom>
            <a:noFill/>
            <a:ln>
              <a:noFill/>
            </a:ln>
          </p:spPr>
          <p:txBody>
            <a:bodyPr spcFirstLastPara="1" wrap="square" lIns="0" tIns="0" rIns="0" bIns="0" anchor="t" anchorCtr="0">
              <a:noAutofit/>
            </a:bodyPr>
            <a:lstStyle/>
            <a:p>
              <a:r>
                <a:rPr lang="en-US"/>
                <a:t>Y</a:t>
              </a:r>
              <a:endParaRPr sz="2400">
                <a:solidFill>
                  <a:srgbClr val="003399"/>
                </a:solidFill>
                <a:latin typeface="Times New Roman"/>
                <a:ea typeface="Times New Roman"/>
                <a:cs typeface="Times New Roman"/>
                <a:sym typeface="Times New Roman"/>
              </a:endParaRPr>
            </a:p>
          </p:txBody>
        </p:sp>
        <p:sp>
          <p:nvSpPr>
            <p:cNvPr id="1609" name="Google Shape;1609;p72"/>
            <p:cNvSpPr/>
            <p:nvPr/>
          </p:nvSpPr>
          <p:spPr>
            <a:xfrm>
              <a:off x="5908675" y="2757489"/>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10" name="Google Shape;1610;p72"/>
            <p:cNvSpPr/>
            <p:nvPr/>
          </p:nvSpPr>
          <p:spPr>
            <a:xfrm>
              <a:off x="5989638" y="2757489"/>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611" name="Google Shape;1611;p72"/>
            <p:cNvSpPr/>
            <p:nvPr/>
          </p:nvSpPr>
          <p:spPr>
            <a:xfrm>
              <a:off x="3889375" y="2927351"/>
              <a:ext cx="71438" cy="73025"/>
            </a:xfrm>
            <a:custGeom>
              <a:avLst/>
              <a:gdLst/>
              <a:ahLst/>
              <a:cxnLst/>
              <a:rect l="l" t="t" r="r" b="b"/>
              <a:pathLst>
                <a:path w="120000" h="120000" extrusionOk="0">
                  <a:moveTo>
                    <a:pt x="114666" y="112173"/>
                  </a:moveTo>
                  <a:lnTo>
                    <a:pt x="120000" y="0"/>
                  </a:lnTo>
                  <a:lnTo>
                    <a:pt x="0" y="54782"/>
                  </a:lnTo>
                  <a:lnTo>
                    <a:pt x="120000" y="120000"/>
                  </a:lnTo>
                  <a:lnTo>
                    <a:pt x="114666" y="112173"/>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2" name="Google Shape;1612;p72"/>
            <p:cNvSpPr/>
            <p:nvPr/>
          </p:nvSpPr>
          <p:spPr>
            <a:xfrm>
              <a:off x="3944939" y="2960689"/>
              <a:ext cx="2486025" cy="338137"/>
            </a:xfrm>
            <a:custGeom>
              <a:avLst/>
              <a:gdLst/>
              <a:ahLst/>
              <a:cxnLst/>
              <a:rect l="l" t="t" r="r" b="b"/>
              <a:pathLst>
                <a:path w="120000" h="120000" extrusionOk="0">
                  <a:moveTo>
                    <a:pt x="120000" y="119999"/>
                  </a:moveTo>
                  <a:lnTo>
                    <a:pt x="120000" y="0"/>
                  </a:lnTo>
                  <a:lnTo>
                    <a:pt x="0"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3" name="Google Shape;1613;p72"/>
            <p:cNvSpPr/>
            <p:nvPr/>
          </p:nvSpPr>
          <p:spPr>
            <a:xfrm>
              <a:off x="6073776" y="5894389"/>
              <a:ext cx="68263" cy="71437"/>
            </a:xfrm>
            <a:custGeom>
              <a:avLst/>
              <a:gdLst/>
              <a:ahLst/>
              <a:cxnLst/>
              <a:rect l="l" t="t" r="r" b="b"/>
              <a:pathLst>
                <a:path w="120000" h="120000" extrusionOk="0">
                  <a:moveTo>
                    <a:pt x="120000" y="0"/>
                  </a:moveTo>
                  <a:lnTo>
                    <a:pt x="0" y="0"/>
                  </a:lnTo>
                  <a:lnTo>
                    <a:pt x="61395"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4" name="Google Shape;1614;p72"/>
            <p:cNvSpPr/>
            <p:nvPr/>
          </p:nvSpPr>
          <p:spPr>
            <a:xfrm>
              <a:off x="3952876" y="5573713"/>
              <a:ext cx="2155825" cy="336550"/>
            </a:xfrm>
            <a:custGeom>
              <a:avLst/>
              <a:gdLst/>
              <a:ahLst/>
              <a:cxnLst/>
              <a:rect l="l" t="t" r="r" b="b"/>
              <a:pathLst>
                <a:path w="120000" h="120000" extrusionOk="0">
                  <a:moveTo>
                    <a:pt x="120000" y="120000"/>
                  </a:moveTo>
                  <a:lnTo>
                    <a:pt x="120000" y="0"/>
                  </a:lnTo>
                  <a:lnTo>
                    <a:pt x="0"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5" name="Google Shape;1615;p72"/>
            <p:cNvSpPr/>
            <p:nvPr/>
          </p:nvSpPr>
          <p:spPr>
            <a:xfrm>
              <a:off x="5143500" y="4113213"/>
              <a:ext cx="109538" cy="74612"/>
            </a:xfrm>
            <a:custGeom>
              <a:avLst/>
              <a:gdLst/>
              <a:ahLst/>
              <a:cxnLst/>
              <a:rect l="l" t="t" r="r" b="b"/>
              <a:pathLst>
                <a:path w="120000" h="120000" extrusionOk="0">
                  <a:moveTo>
                    <a:pt x="120000" y="0"/>
                  </a:moveTo>
                  <a:lnTo>
                    <a:pt x="0" y="7826"/>
                  </a:lnTo>
                  <a:lnTo>
                    <a:pt x="64000" y="120000"/>
                  </a:lnTo>
                  <a:lnTo>
                    <a:pt x="120000" y="7826"/>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6" name="Google Shape;1616;p72"/>
            <p:cNvSpPr/>
            <p:nvPr/>
          </p:nvSpPr>
          <p:spPr>
            <a:xfrm>
              <a:off x="7664451" y="4119564"/>
              <a:ext cx="68263" cy="73025"/>
            </a:xfrm>
            <a:custGeom>
              <a:avLst/>
              <a:gdLst/>
              <a:ahLst/>
              <a:cxnLst/>
              <a:rect l="l" t="t" r="r" b="b"/>
              <a:pathLst>
                <a:path w="120000" h="120000" extrusionOk="0">
                  <a:moveTo>
                    <a:pt x="120000" y="0"/>
                  </a:moveTo>
                  <a:lnTo>
                    <a:pt x="0" y="7826"/>
                  </a:lnTo>
                  <a:lnTo>
                    <a:pt x="61395" y="120000"/>
                  </a:lnTo>
                  <a:lnTo>
                    <a:pt x="120000" y="7826"/>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7" name="Google Shape;1617;p72"/>
            <p:cNvSpPr/>
            <p:nvPr/>
          </p:nvSpPr>
          <p:spPr>
            <a:xfrm>
              <a:off x="5794376" y="3363913"/>
              <a:ext cx="1273175" cy="876300"/>
            </a:xfrm>
            <a:custGeom>
              <a:avLst/>
              <a:gdLst/>
              <a:ahLst/>
              <a:cxnLst/>
              <a:rect l="l" t="t" r="r" b="b"/>
              <a:pathLst>
                <a:path w="120000" h="120000" extrusionOk="0">
                  <a:moveTo>
                    <a:pt x="60000" y="0"/>
                  </a:moveTo>
                  <a:lnTo>
                    <a:pt x="0" y="60217"/>
                  </a:lnTo>
                  <a:lnTo>
                    <a:pt x="60000" y="120000"/>
                  </a:lnTo>
                  <a:lnTo>
                    <a:pt x="120000" y="60217"/>
                  </a:lnTo>
                  <a:lnTo>
                    <a:pt x="60000" y="0"/>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8" name="Google Shape;1618;p72"/>
            <p:cNvSpPr/>
            <p:nvPr/>
          </p:nvSpPr>
          <p:spPr>
            <a:xfrm>
              <a:off x="5794376" y="3363913"/>
              <a:ext cx="1273175" cy="876300"/>
            </a:xfrm>
            <a:custGeom>
              <a:avLst/>
              <a:gdLst/>
              <a:ahLst/>
              <a:cxnLst/>
              <a:rect l="l" t="t" r="r" b="b"/>
              <a:pathLst>
                <a:path w="120000" h="120000" extrusionOk="0">
                  <a:moveTo>
                    <a:pt x="60000" y="0"/>
                  </a:moveTo>
                  <a:lnTo>
                    <a:pt x="0" y="60217"/>
                  </a:lnTo>
                  <a:lnTo>
                    <a:pt x="60000" y="120000"/>
                  </a:lnTo>
                  <a:lnTo>
                    <a:pt x="120000" y="60217"/>
                  </a:lnTo>
                  <a:lnTo>
                    <a:pt x="60000"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19" name="Google Shape;1619;p72"/>
            <p:cNvSpPr/>
            <p:nvPr/>
          </p:nvSpPr>
          <p:spPr>
            <a:xfrm>
              <a:off x="4521200" y="4200525"/>
              <a:ext cx="1276350" cy="534988"/>
            </a:xfrm>
            <a:custGeom>
              <a:avLst/>
              <a:gdLst/>
              <a:ahLst/>
              <a:cxnLst/>
              <a:rect l="l" t="t" r="r" b="b"/>
              <a:pathLst>
                <a:path w="120000" h="120000" extrusionOk="0">
                  <a:moveTo>
                    <a:pt x="0" y="120000"/>
                  </a:moveTo>
                  <a:lnTo>
                    <a:pt x="447" y="0"/>
                  </a:lnTo>
                  <a:lnTo>
                    <a:pt x="120000" y="0"/>
                  </a:lnTo>
                  <a:lnTo>
                    <a:pt x="120000" y="120000"/>
                  </a:lnTo>
                  <a:lnTo>
                    <a:pt x="447" y="120000"/>
                  </a:lnTo>
                  <a:lnTo>
                    <a:pt x="0" y="120000"/>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0" name="Google Shape;1620;p72"/>
            <p:cNvSpPr/>
            <p:nvPr/>
          </p:nvSpPr>
          <p:spPr>
            <a:xfrm>
              <a:off x="4521200" y="4200525"/>
              <a:ext cx="1276350" cy="534988"/>
            </a:xfrm>
            <a:custGeom>
              <a:avLst/>
              <a:gdLst/>
              <a:ahLst/>
              <a:cxnLst/>
              <a:rect l="l" t="t" r="r" b="b"/>
              <a:pathLst>
                <a:path w="120000" h="120000" extrusionOk="0">
                  <a:moveTo>
                    <a:pt x="0" y="120000"/>
                  </a:moveTo>
                  <a:lnTo>
                    <a:pt x="447" y="0"/>
                  </a:lnTo>
                  <a:lnTo>
                    <a:pt x="120000" y="0"/>
                  </a:lnTo>
                  <a:lnTo>
                    <a:pt x="120000" y="120000"/>
                  </a:lnTo>
                  <a:lnTo>
                    <a:pt x="447" y="12000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1" name="Google Shape;1621;p72"/>
            <p:cNvSpPr/>
            <p:nvPr/>
          </p:nvSpPr>
          <p:spPr>
            <a:xfrm>
              <a:off x="8140700" y="5043489"/>
              <a:ext cx="1803400" cy="879475"/>
            </a:xfrm>
            <a:custGeom>
              <a:avLst/>
              <a:gdLst/>
              <a:ahLst/>
              <a:cxnLst/>
              <a:rect l="l" t="t" r="r" b="b"/>
              <a:pathLst>
                <a:path w="120000" h="120000" extrusionOk="0">
                  <a:moveTo>
                    <a:pt x="120000" y="119566"/>
                  </a:moveTo>
                  <a:lnTo>
                    <a:pt x="120000" y="0"/>
                  </a:lnTo>
                  <a:lnTo>
                    <a:pt x="0" y="0"/>
                  </a:lnTo>
                  <a:lnTo>
                    <a:pt x="0" y="120000"/>
                  </a:lnTo>
                  <a:lnTo>
                    <a:pt x="120000" y="120000"/>
                  </a:lnTo>
                  <a:lnTo>
                    <a:pt x="120000" y="119566"/>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2" name="Google Shape;1622;p72"/>
            <p:cNvSpPr/>
            <p:nvPr/>
          </p:nvSpPr>
          <p:spPr>
            <a:xfrm>
              <a:off x="8140700" y="5043489"/>
              <a:ext cx="1803400" cy="879475"/>
            </a:xfrm>
            <a:custGeom>
              <a:avLst/>
              <a:gdLst/>
              <a:ahLst/>
              <a:cxnLst/>
              <a:rect l="l" t="t" r="r" b="b"/>
              <a:pathLst>
                <a:path w="120000" h="120000" extrusionOk="0">
                  <a:moveTo>
                    <a:pt x="120000" y="119566"/>
                  </a:moveTo>
                  <a:lnTo>
                    <a:pt x="120000" y="0"/>
                  </a:lnTo>
                  <a:lnTo>
                    <a:pt x="0" y="0"/>
                  </a:lnTo>
                  <a:lnTo>
                    <a:pt x="0" y="120000"/>
                  </a:lnTo>
                  <a:lnTo>
                    <a:pt x="120000" y="12000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3" name="Google Shape;1623;p72"/>
            <p:cNvSpPr/>
            <p:nvPr/>
          </p:nvSpPr>
          <p:spPr>
            <a:xfrm>
              <a:off x="4525963" y="5137150"/>
              <a:ext cx="1268412" cy="876300"/>
            </a:xfrm>
            <a:custGeom>
              <a:avLst/>
              <a:gdLst/>
              <a:ahLst/>
              <a:cxnLst/>
              <a:rect l="l" t="t" r="r" b="b"/>
              <a:pathLst>
                <a:path w="120000" h="120000" extrusionOk="0">
                  <a:moveTo>
                    <a:pt x="59774" y="0"/>
                  </a:moveTo>
                  <a:lnTo>
                    <a:pt x="0" y="59782"/>
                  </a:lnTo>
                  <a:lnTo>
                    <a:pt x="60225" y="120000"/>
                  </a:lnTo>
                  <a:lnTo>
                    <a:pt x="120000" y="59782"/>
                  </a:lnTo>
                  <a:lnTo>
                    <a:pt x="60225" y="0"/>
                  </a:lnTo>
                  <a:lnTo>
                    <a:pt x="59774" y="0"/>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4" name="Google Shape;1624;p72"/>
            <p:cNvSpPr/>
            <p:nvPr/>
          </p:nvSpPr>
          <p:spPr>
            <a:xfrm>
              <a:off x="4525963" y="5137150"/>
              <a:ext cx="1268412" cy="876300"/>
            </a:xfrm>
            <a:custGeom>
              <a:avLst/>
              <a:gdLst/>
              <a:ahLst/>
              <a:cxnLst/>
              <a:rect l="l" t="t" r="r" b="b"/>
              <a:pathLst>
                <a:path w="120000" h="120000" extrusionOk="0">
                  <a:moveTo>
                    <a:pt x="59774" y="0"/>
                  </a:moveTo>
                  <a:lnTo>
                    <a:pt x="0" y="59782"/>
                  </a:lnTo>
                  <a:lnTo>
                    <a:pt x="60225" y="120000"/>
                  </a:lnTo>
                  <a:lnTo>
                    <a:pt x="120000" y="59782"/>
                  </a:lnTo>
                  <a:lnTo>
                    <a:pt x="60225"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5" name="Google Shape;1625;p72"/>
            <p:cNvSpPr/>
            <p:nvPr/>
          </p:nvSpPr>
          <p:spPr>
            <a:xfrm>
              <a:off x="2611439" y="5308600"/>
              <a:ext cx="1277937" cy="533400"/>
            </a:xfrm>
            <a:custGeom>
              <a:avLst/>
              <a:gdLst/>
              <a:ahLst/>
              <a:cxnLst/>
              <a:rect l="l" t="t" r="r" b="b"/>
              <a:pathLst>
                <a:path w="120000" h="120000" extrusionOk="0">
                  <a:moveTo>
                    <a:pt x="0" y="119285"/>
                  </a:moveTo>
                  <a:lnTo>
                    <a:pt x="447" y="0"/>
                  </a:lnTo>
                  <a:lnTo>
                    <a:pt x="120000" y="0"/>
                  </a:lnTo>
                  <a:lnTo>
                    <a:pt x="120000" y="120000"/>
                  </a:lnTo>
                  <a:lnTo>
                    <a:pt x="447" y="120000"/>
                  </a:lnTo>
                  <a:lnTo>
                    <a:pt x="0" y="119285"/>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6" name="Google Shape;1626;p72"/>
            <p:cNvSpPr/>
            <p:nvPr/>
          </p:nvSpPr>
          <p:spPr>
            <a:xfrm>
              <a:off x="2611439" y="5308600"/>
              <a:ext cx="1277937" cy="533400"/>
            </a:xfrm>
            <a:custGeom>
              <a:avLst/>
              <a:gdLst/>
              <a:ahLst/>
              <a:cxnLst/>
              <a:rect l="l" t="t" r="r" b="b"/>
              <a:pathLst>
                <a:path w="120000" h="120000" extrusionOk="0">
                  <a:moveTo>
                    <a:pt x="0" y="119285"/>
                  </a:moveTo>
                  <a:lnTo>
                    <a:pt x="447" y="0"/>
                  </a:lnTo>
                  <a:lnTo>
                    <a:pt x="120000" y="0"/>
                  </a:lnTo>
                  <a:lnTo>
                    <a:pt x="120000" y="120000"/>
                  </a:lnTo>
                  <a:lnTo>
                    <a:pt x="447" y="12000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7" name="Google Shape;1627;p72"/>
            <p:cNvSpPr/>
            <p:nvPr/>
          </p:nvSpPr>
          <p:spPr>
            <a:xfrm>
              <a:off x="6396038" y="3281364"/>
              <a:ext cx="68262" cy="73025"/>
            </a:xfrm>
            <a:custGeom>
              <a:avLst/>
              <a:gdLst/>
              <a:ahLst/>
              <a:cxnLst/>
              <a:rect l="l" t="t" r="r" b="b"/>
              <a:pathLst>
                <a:path w="120000" h="120000" extrusionOk="0">
                  <a:moveTo>
                    <a:pt x="120000" y="0"/>
                  </a:moveTo>
                  <a:lnTo>
                    <a:pt x="0" y="0"/>
                  </a:lnTo>
                  <a:lnTo>
                    <a:pt x="61395"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8" name="Google Shape;1628;p72"/>
            <p:cNvSpPr/>
            <p:nvPr/>
          </p:nvSpPr>
          <p:spPr>
            <a:xfrm>
              <a:off x="4525963" y="2525713"/>
              <a:ext cx="1268412" cy="876300"/>
            </a:xfrm>
            <a:custGeom>
              <a:avLst/>
              <a:gdLst/>
              <a:ahLst/>
              <a:cxnLst/>
              <a:rect l="l" t="t" r="r" b="b"/>
              <a:pathLst>
                <a:path w="120000" h="120000" extrusionOk="0">
                  <a:moveTo>
                    <a:pt x="59774" y="0"/>
                  </a:moveTo>
                  <a:lnTo>
                    <a:pt x="0" y="59565"/>
                  </a:lnTo>
                  <a:lnTo>
                    <a:pt x="60225" y="120000"/>
                  </a:lnTo>
                  <a:lnTo>
                    <a:pt x="120000" y="59565"/>
                  </a:lnTo>
                  <a:lnTo>
                    <a:pt x="60225" y="0"/>
                  </a:lnTo>
                  <a:lnTo>
                    <a:pt x="59774" y="0"/>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29" name="Google Shape;1629;p72"/>
            <p:cNvSpPr/>
            <p:nvPr/>
          </p:nvSpPr>
          <p:spPr>
            <a:xfrm>
              <a:off x="4525963" y="2525713"/>
              <a:ext cx="1268412" cy="876300"/>
            </a:xfrm>
            <a:custGeom>
              <a:avLst/>
              <a:gdLst/>
              <a:ahLst/>
              <a:cxnLst/>
              <a:rect l="l" t="t" r="r" b="b"/>
              <a:pathLst>
                <a:path w="120000" h="120000" extrusionOk="0">
                  <a:moveTo>
                    <a:pt x="59774" y="0"/>
                  </a:moveTo>
                  <a:lnTo>
                    <a:pt x="0" y="59565"/>
                  </a:lnTo>
                  <a:lnTo>
                    <a:pt x="60225" y="120000"/>
                  </a:lnTo>
                  <a:lnTo>
                    <a:pt x="120000" y="59565"/>
                  </a:lnTo>
                  <a:lnTo>
                    <a:pt x="60225"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30" name="Google Shape;1630;p72"/>
            <p:cNvSpPr/>
            <p:nvPr/>
          </p:nvSpPr>
          <p:spPr>
            <a:xfrm>
              <a:off x="5124450" y="2444750"/>
              <a:ext cx="71438" cy="71438"/>
            </a:xfrm>
            <a:custGeom>
              <a:avLst/>
              <a:gdLst/>
              <a:ahLst/>
              <a:cxnLst/>
              <a:rect l="l" t="t" r="r" b="b"/>
              <a:pathLst>
                <a:path w="120000" h="120000" extrusionOk="0">
                  <a:moveTo>
                    <a:pt x="120000" y="0"/>
                  </a:moveTo>
                  <a:lnTo>
                    <a:pt x="0" y="0"/>
                  </a:lnTo>
                  <a:lnTo>
                    <a:pt x="64000"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cxnSp>
          <p:nvCxnSpPr>
            <p:cNvPr id="1631" name="Google Shape;1631;p72"/>
            <p:cNvCxnSpPr/>
            <p:nvPr/>
          </p:nvCxnSpPr>
          <p:spPr>
            <a:xfrm rot="10800000" flipH="1">
              <a:off x="5157788" y="2124075"/>
              <a:ext cx="4762" cy="336550"/>
            </a:xfrm>
            <a:prstGeom prst="straightConnector1">
              <a:avLst/>
            </a:prstGeom>
            <a:noFill/>
            <a:ln w="17450" cap="flat" cmpd="sng">
              <a:solidFill>
                <a:srgbClr val="000000"/>
              </a:solidFill>
              <a:prstDash val="solid"/>
              <a:round/>
              <a:headEnd type="none" w="sm" len="sm"/>
              <a:tailEnd type="none" w="sm" len="sm"/>
            </a:ln>
          </p:spPr>
        </p:cxnSp>
        <p:sp>
          <p:nvSpPr>
            <p:cNvPr id="1632" name="Google Shape;1632;p72"/>
            <p:cNvSpPr/>
            <p:nvPr/>
          </p:nvSpPr>
          <p:spPr>
            <a:xfrm>
              <a:off x="4521200" y="1589089"/>
              <a:ext cx="1276350" cy="534987"/>
            </a:xfrm>
            <a:custGeom>
              <a:avLst/>
              <a:gdLst/>
              <a:ahLst/>
              <a:cxnLst/>
              <a:rect l="l" t="t" r="r" b="b"/>
              <a:pathLst>
                <a:path w="120000" h="120000" extrusionOk="0">
                  <a:moveTo>
                    <a:pt x="0" y="118931"/>
                  </a:moveTo>
                  <a:lnTo>
                    <a:pt x="447" y="0"/>
                  </a:lnTo>
                  <a:lnTo>
                    <a:pt x="120000" y="0"/>
                  </a:lnTo>
                  <a:lnTo>
                    <a:pt x="120000" y="120000"/>
                  </a:lnTo>
                  <a:lnTo>
                    <a:pt x="447" y="120000"/>
                  </a:lnTo>
                  <a:lnTo>
                    <a:pt x="0" y="118931"/>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33" name="Google Shape;1633;p72"/>
            <p:cNvSpPr/>
            <p:nvPr/>
          </p:nvSpPr>
          <p:spPr>
            <a:xfrm>
              <a:off x="4521200" y="1589089"/>
              <a:ext cx="1276350" cy="534987"/>
            </a:xfrm>
            <a:custGeom>
              <a:avLst/>
              <a:gdLst/>
              <a:ahLst/>
              <a:cxnLst/>
              <a:rect l="l" t="t" r="r" b="b"/>
              <a:pathLst>
                <a:path w="120000" h="120000" extrusionOk="0">
                  <a:moveTo>
                    <a:pt x="0" y="118931"/>
                  </a:moveTo>
                  <a:lnTo>
                    <a:pt x="447" y="0"/>
                  </a:lnTo>
                  <a:lnTo>
                    <a:pt x="120000" y="0"/>
                  </a:lnTo>
                  <a:lnTo>
                    <a:pt x="120000" y="120000"/>
                  </a:lnTo>
                  <a:lnTo>
                    <a:pt x="447" y="12000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34" name="Google Shape;1634;p72"/>
            <p:cNvSpPr/>
            <p:nvPr/>
          </p:nvSpPr>
          <p:spPr>
            <a:xfrm>
              <a:off x="5730875" y="5992814"/>
              <a:ext cx="101600"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635" name="Google Shape;1635;p72"/>
            <p:cNvSpPr/>
            <p:nvPr/>
          </p:nvSpPr>
          <p:spPr>
            <a:xfrm>
              <a:off x="5832475" y="5992814"/>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36" name="Google Shape;1636;p72"/>
            <p:cNvSpPr/>
            <p:nvPr/>
          </p:nvSpPr>
          <p:spPr>
            <a:xfrm>
              <a:off x="5908675" y="5992814"/>
              <a:ext cx="31750"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637" name="Google Shape;1637;p72"/>
            <p:cNvSpPr/>
            <p:nvPr/>
          </p:nvSpPr>
          <p:spPr>
            <a:xfrm>
              <a:off x="5942013" y="5992814"/>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638" name="Google Shape;1638;p72"/>
            <p:cNvSpPr/>
            <p:nvPr/>
          </p:nvSpPr>
          <p:spPr>
            <a:xfrm>
              <a:off x="5972175" y="5992814"/>
              <a:ext cx="69850" cy="168275"/>
            </a:xfrm>
            <a:prstGeom prst="rect">
              <a:avLst/>
            </a:prstGeom>
            <a:noFill/>
            <a:ln>
              <a:noFill/>
            </a:ln>
          </p:spPr>
          <p:txBody>
            <a:bodyPr spcFirstLastPara="1" wrap="square" lIns="0" tIns="0" rIns="0" bIns="0" anchor="t" anchorCtr="0">
              <a:noAutofit/>
            </a:bodyPr>
            <a:lstStyle/>
            <a:p>
              <a:r>
                <a:rPr lang="en-US"/>
                <a:t>v</a:t>
              </a:r>
              <a:endParaRPr sz="2400">
                <a:solidFill>
                  <a:srgbClr val="003399"/>
                </a:solidFill>
                <a:latin typeface="Times New Roman"/>
                <a:ea typeface="Times New Roman"/>
                <a:cs typeface="Times New Roman"/>
                <a:sym typeface="Times New Roman"/>
              </a:endParaRPr>
            </a:p>
          </p:txBody>
        </p:sp>
        <p:sp>
          <p:nvSpPr>
            <p:cNvPr id="1639" name="Google Shape;1639;p72"/>
            <p:cNvSpPr/>
            <p:nvPr/>
          </p:nvSpPr>
          <p:spPr>
            <a:xfrm>
              <a:off x="6045200" y="5992814"/>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40" name="Google Shape;1640;p72"/>
            <p:cNvSpPr/>
            <p:nvPr/>
          </p:nvSpPr>
          <p:spPr>
            <a:xfrm>
              <a:off x="6121400" y="5992814"/>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641" name="Google Shape;1641;p72"/>
            <p:cNvSpPr/>
            <p:nvPr/>
          </p:nvSpPr>
          <p:spPr>
            <a:xfrm>
              <a:off x="6167438" y="599281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42" name="Google Shape;1642;p72"/>
            <p:cNvSpPr/>
            <p:nvPr/>
          </p:nvSpPr>
          <p:spPr>
            <a:xfrm>
              <a:off x="6210300" y="5992814"/>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643" name="Google Shape;1643;p72"/>
            <p:cNvSpPr/>
            <p:nvPr/>
          </p:nvSpPr>
          <p:spPr>
            <a:xfrm>
              <a:off x="6286500" y="5992814"/>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644" name="Google Shape;1644;p72"/>
            <p:cNvSpPr/>
            <p:nvPr/>
          </p:nvSpPr>
          <p:spPr>
            <a:xfrm>
              <a:off x="6367463" y="59928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45" name="Google Shape;1645;p72"/>
            <p:cNvSpPr/>
            <p:nvPr/>
          </p:nvSpPr>
          <p:spPr>
            <a:xfrm>
              <a:off x="6405564" y="5992814"/>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646" name="Google Shape;1646;p72"/>
            <p:cNvSpPr/>
            <p:nvPr/>
          </p:nvSpPr>
          <p:spPr>
            <a:xfrm>
              <a:off x="6481763" y="5992814"/>
              <a:ext cx="0" cy="274637"/>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647" name="Google Shape;1647;p72"/>
            <p:cNvSpPr/>
            <p:nvPr/>
          </p:nvSpPr>
          <p:spPr>
            <a:xfrm>
              <a:off x="5768975" y="616426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48" name="Google Shape;1648;p72"/>
            <p:cNvSpPr/>
            <p:nvPr/>
          </p:nvSpPr>
          <p:spPr>
            <a:xfrm>
              <a:off x="5807075" y="6164264"/>
              <a:ext cx="77788"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649" name="Google Shape;1649;p72"/>
            <p:cNvSpPr/>
            <p:nvPr/>
          </p:nvSpPr>
          <p:spPr>
            <a:xfrm>
              <a:off x="5883275" y="61642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50" name="Google Shape;1650;p72"/>
            <p:cNvSpPr/>
            <p:nvPr/>
          </p:nvSpPr>
          <p:spPr>
            <a:xfrm>
              <a:off x="5926138" y="616426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51" name="Google Shape;1651;p72"/>
            <p:cNvSpPr/>
            <p:nvPr/>
          </p:nvSpPr>
          <p:spPr>
            <a:xfrm>
              <a:off x="5964239" y="6164264"/>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652" name="Google Shape;1652;p72"/>
            <p:cNvSpPr/>
            <p:nvPr/>
          </p:nvSpPr>
          <p:spPr>
            <a:xfrm>
              <a:off x="6040439" y="616426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53" name="Google Shape;1653;p72"/>
            <p:cNvSpPr/>
            <p:nvPr/>
          </p:nvSpPr>
          <p:spPr>
            <a:xfrm>
              <a:off x="6121400" y="61642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54" name="Google Shape;1654;p72"/>
            <p:cNvSpPr/>
            <p:nvPr/>
          </p:nvSpPr>
          <p:spPr>
            <a:xfrm>
              <a:off x="6159500" y="6164264"/>
              <a:ext cx="10160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655" name="Google Shape;1655;p72"/>
            <p:cNvSpPr/>
            <p:nvPr/>
          </p:nvSpPr>
          <p:spPr>
            <a:xfrm>
              <a:off x="6261101" y="6164264"/>
              <a:ext cx="93663"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656" name="Google Shape;1656;p72"/>
            <p:cNvSpPr/>
            <p:nvPr/>
          </p:nvSpPr>
          <p:spPr>
            <a:xfrm>
              <a:off x="6354763" y="6164264"/>
              <a:ext cx="101600" cy="168275"/>
            </a:xfrm>
            <a:prstGeom prst="rect">
              <a:avLst/>
            </a:prstGeom>
            <a:noFill/>
            <a:ln>
              <a:noFill/>
            </a:ln>
          </p:spPr>
          <p:txBody>
            <a:bodyPr spcFirstLastPara="1" wrap="square" lIns="0" tIns="0" rIns="0" bIns="0" anchor="t" anchorCtr="0">
              <a:noAutofit/>
            </a:bodyPr>
            <a:lstStyle/>
            <a:p>
              <a:r>
                <a:rPr lang="en-US"/>
                <a:t>U</a:t>
              </a:r>
              <a:endParaRPr sz="2400">
                <a:solidFill>
                  <a:srgbClr val="003399"/>
                </a:solidFill>
                <a:latin typeface="Times New Roman"/>
                <a:ea typeface="Times New Roman"/>
                <a:cs typeface="Times New Roman"/>
                <a:sym typeface="Times New Roman"/>
              </a:endParaRPr>
            </a:p>
          </p:txBody>
        </p:sp>
        <p:sp>
          <p:nvSpPr>
            <p:cNvPr id="1657" name="Google Shape;1657;p72"/>
            <p:cNvSpPr/>
            <p:nvPr/>
          </p:nvSpPr>
          <p:spPr>
            <a:xfrm>
              <a:off x="4440239" y="4432300"/>
              <a:ext cx="73025" cy="71438"/>
            </a:xfrm>
            <a:custGeom>
              <a:avLst/>
              <a:gdLst/>
              <a:ahLst/>
              <a:cxnLst/>
              <a:rect l="l" t="t" r="r" b="b"/>
              <a:pathLst>
                <a:path w="120000" h="120000" extrusionOk="0">
                  <a:moveTo>
                    <a:pt x="0" y="0"/>
                  </a:moveTo>
                  <a:lnTo>
                    <a:pt x="7826" y="120000"/>
                  </a:lnTo>
                  <a:lnTo>
                    <a:pt x="120000" y="64000"/>
                  </a:lnTo>
                  <a:lnTo>
                    <a:pt x="7826" y="0"/>
                  </a:lnTo>
                  <a:lnTo>
                    <a:pt x="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58" name="Google Shape;1658;p72"/>
            <p:cNvSpPr/>
            <p:nvPr/>
          </p:nvSpPr>
          <p:spPr>
            <a:xfrm>
              <a:off x="3248025" y="4470400"/>
              <a:ext cx="1214438" cy="838200"/>
            </a:xfrm>
            <a:custGeom>
              <a:avLst/>
              <a:gdLst/>
              <a:ahLst/>
              <a:cxnLst/>
              <a:rect l="l" t="t" r="r" b="b"/>
              <a:pathLst>
                <a:path w="120000" h="120000" extrusionOk="0">
                  <a:moveTo>
                    <a:pt x="0" y="120000"/>
                  </a:moveTo>
                  <a:lnTo>
                    <a:pt x="470" y="0"/>
                  </a:lnTo>
                  <a:lnTo>
                    <a:pt x="120000"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59" name="Google Shape;1659;p72"/>
            <p:cNvSpPr/>
            <p:nvPr/>
          </p:nvSpPr>
          <p:spPr>
            <a:xfrm>
              <a:off x="5124450" y="5056189"/>
              <a:ext cx="71438" cy="73025"/>
            </a:xfrm>
            <a:custGeom>
              <a:avLst/>
              <a:gdLst/>
              <a:ahLst/>
              <a:cxnLst/>
              <a:rect l="l" t="t" r="r" b="b"/>
              <a:pathLst>
                <a:path w="120000" h="120000" extrusionOk="0">
                  <a:moveTo>
                    <a:pt x="120000" y="0"/>
                  </a:moveTo>
                  <a:lnTo>
                    <a:pt x="0" y="0"/>
                  </a:lnTo>
                  <a:lnTo>
                    <a:pt x="64000"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cxnSp>
          <p:nvCxnSpPr>
            <p:cNvPr id="1660" name="Google Shape;1660;p72"/>
            <p:cNvCxnSpPr/>
            <p:nvPr/>
          </p:nvCxnSpPr>
          <p:spPr>
            <a:xfrm>
              <a:off x="5157788" y="4735514"/>
              <a:ext cx="4762" cy="358775"/>
            </a:xfrm>
            <a:prstGeom prst="straightConnector1">
              <a:avLst/>
            </a:prstGeom>
            <a:noFill/>
            <a:ln w="17450" cap="flat" cmpd="sng">
              <a:solidFill>
                <a:srgbClr val="000000"/>
              </a:solidFill>
              <a:prstDash val="solid"/>
              <a:round/>
              <a:headEnd type="none" w="sm" len="sm"/>
              <a:tailEnd type="none" w="sm" len="sm"/>
            </a:ln>
          </p:spPr>
        </p:cxnSp>
        <p:sp>
          <p:nvSpPr>
            <p:cNvPr id="1661" name="Google Shape;1661;p72"/>
            <p:cNvSpPr/>
            <p:nvPr/>
          </p:nvSpPr>
          <p:spPr>
            <a:xfrm>
              <a:off x="3897314" y="5538789"/>
              <a:ext cx="73025" cy="73025"/>
            </a:xfrm>
            <a:custGeom>
              <a:avLst/>
              <a:gdLst/>
              <a:ahLst/>
              <a:cxnLst/>
              <a:rect l="l" t="t" r="r" b="b"/>
              <a:pathLst>
                <a:path w="120000" h="120000" extrusionOk="0">
                  <a:moveTo>
                    <a:pt x="112173" y="112173"/>
                  </a:moveTo>
                  <a:lnTo>
                    <a:pt x="120000" y="0"/>
                  </a:lnTo>
                  <a:lnTo>
                    <a:pt x="0" y="57391"/>
                  </a:lnTo>
                  <a:lnTo>
                    <a:pt x="120000" y="120000"/>
                  </a:lnTo>
                  <a:lnTo>
                    <a:pt x="112173" y="112173"/>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662" name="Google Shape;1662;p72"/>
            <p:cNvSpPr/>
            <p:nvPr/>
          </p:nvSpPr>
          <p:spPr>
            <a:xfrm>
              <a:off x="6230938" y="3717926"/>
              <a:ext cx="131762" cy="168275"/>
            </a:xfrm>
            <a:prstGeom prst="rect">
              <a:avLst/>
            </a:prstGeom>
            <a:noFill/>
            <a:ln>
              <a:noFill/>
            </a:ln>
          </p:spPr>
          <p:txBody>
            <a:bodyPr spcFirstLastPara="1" wrap="square" lIns="0" tIns="0" rIns="0" bIns="0" anchor="t" anchorCtr="0">
              <a:noAutofit/>
            </a:bodyPr>
            <a:lstStyle/>
            <a:p>
              <a:r>
                <a:rPr lang="en-US"/>
                <a:t>W</a:t>
              </a:r>
              <a:endParaRPr sz="2400">
                <a:solidFill>
                  <a:srgbClr val="003399"/>
                </a:solidFill>
                <a:latin typeface="Times New Roman"/>
                <a:ea typeface="Times New Roman"/>
                <a:cs typeface="Times New Roman"/>
                <a:sym typeface="Times New Roman"/>
              </a:endParaRPr>
            </a:p>
          </p:txBody>
        </p:sp>
        <p:sp>
          <p:nvSpPr>
            <p:cNvPr id="1663" name="Google Shape;1663;p72"/>
            <p:cNvSpPr/>
            <p:nvPr/>
          </p:nvSpPr>
          <p:spPr>
            <a:xfrm>
              <a:off x="6367464" y="3717926"/>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664" name="Google Shape;1664;p72"/>
            <p:cNvSpPr/>
            <p:nvPr/>
          </p:nvSpPr>
          <p:spPr>
            <a:xfrm>
              <a:off x="6413500" y="371792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665" name="Google Shape;1665;p72"/>
            <p:cNvSpPr/>
            <p:nvPr/>
          </p:nvSpPr>
          <p:spPr>
            <a:xfrm>
              <a:off x="6443663" y="371792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66" name="Google Shape;1666;p72"/>
            <p:cNvSpPr/>
            <p:nvPr/>
          </p:nvSpPr>
          <p:spPr>
            <a:xfrm>
              <a:off x="6481764" y="3717926"/>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67" name="Google Shape;1667;p72"/>
            <p:cNvSpPr/>
            <p:nvPr/>
          </p:nvSpPr>
          <p:spPr>
            <a:xfrm>
              <a:off x="6562725" y="3717926"/>
              <a:ext cx="77788" cy="168275"/>
            </a:xfrm>
            <a:prstGeom prst="rect">
              <a:avLst/>
            </a:prstGeom>
            <a:noFill/>
            <a:ln>
              <a:noFill/>
            </a:ln>
          </p:spPr>
          <p:txBody>
            <a:bodyPr spcFirstLastPara="1" wrap="square" lIns="0" tIns="0" rIns="0" bIns="0" anchor="t" anchorCtr="0">
              <a:noAutofit/>
            </a:bodyPr>
            <a:lstStyle/>
            <a:p>
              <a:r>
                <a:rPr lang="en-US"/>
                <a:t>?</a:t>
              </a:r>
              <a:endParaRPr sz="2400">
                <a:solidFill>
                  <a:srgbClr val="003399"/>
                </a:solidFill>
                <a:latin typeface="Times New Roman"/>
                <a:ea typeface="Times New Roman"/>
                <a:cs typeface="Times New Roman"/>
                <a:sym typeface="Times New Roman"/>
              </a:endParaRPr>
            </a:p>
          </p:txBody>
        </p:sp>
        <p:sp>
          <p:nvSpPr>
            <p:cNvPr id="1668" name="Google Shape;1668;p72"/>
            <p:cNvSpPr/>
            <p:nvPr/>
          </p:nvSpPr>
          <p:spPr>
            <a:xfrm>
              <a:off x="4673601" y="4300539"/>
              <a:ext cx="85725"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69" name="Google Shape;1669;p72"/>
            <p:cNvSpPr/>
            <p:nvPr/>
          </p:nvSpPr>
          <p:spPr>
            <a:xfrm>
              <a:off x="4759325" y="4300539"/>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670" name="Google Shape;1670;p72"/>
            <p:cNvSpPr/>
            <p:nvPr/>
          </p:nvSpPr>
          <p:spPr>
            <a:xfrm>
              <a:off x="4805363" y="4300539"/>
              <a:ext cx="69850" cy="168275"/>
            </a:xfrm>
            <a:prstGeom prst="rect">
              <a:avLst/>
            </a:prstGeom>
            <a:noFill/>
            <a:ln>
              <a:noFill/>
            </a:ln>
          </p:spPr>
          <p:txBody>
            <a:bodyPr spcFirstLastPara="1" wrap="square" lIns="0" tIns="0" rIns="0" bIns="0" anchor="t" anchorCtr="0">
              <a:noAutofit/>
            </a:bodyPr>
            <a:lstStyle/>
            <a:p>
              <a:r>
                <a:rPr lang="en-US"/>
                <a:t>y</a:t>
              </a:r>
              <a:endParaRPr sz="2400">
                <a:solidFill>
                  <a:srgbClr val="003399"/>
                </a:solidFill>
                <a:latin typeface="Times New Roman"/>
                <a:ea typeface="Times New Roman"/>
                <a:cs typeface="Times New Roman"/>
                <a:sym typeface="Times New Roman"/>
              </a:endParaRPr>
            </a:p>
          </p:txBody>
        </p:sp>
        <p:sp>
          <p:nvSpPr>
            <p:cNvPr id="1671" name="Google Shape;1671;p72"/>
            <p:cNvSpPr/>
            <p:nvPr/>
          </p:nvSpPr>
          <p:spPr>
            <a:xfrm>
              <a:off x="4878388" y="430053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72" name="Google Shape;1672;p72"/>
            <p:cNvSpPr/>
            <p:nvPr/>
          </p:nvSpPr>
          <p:spPr>
            <a:xfrm>
              <a:off x="4916488" y="4300539"/>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73" name="Google Shape;1673;p72"/>
            <p:cNvSpPr/>
            <p:nvPr/>
          </p:nvSpPr>
          <p:spPr>
            <a:xfrm>
              <a:off x="4954589" y="4300539"/>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674" name="Google Shape;1674;p72"/>
            <p:cNvSpPr/>
            <p:nvPr/>
          </p:nvSpPr>
          <p:spPr>
            <a:xfrm>
              <a:off x="5033963" y="430053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75" name="Google Shape;1675;p72"/>
            <p:cNvSpPr/>
            <p:nvPr/>
          </p:nvSpPr>
          <p:spPr>
            <a:xfrm>
              <a:off x="5072064" y="4300539"/>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676" name="Google Shape;1676;p72"/>
            <p:cNvSpPr/>
            <p:nvPr/>
          </p:nvSpPr>
          <p:spPr>
            <a:xfrm>
              <a:off x="5119689" y="4300539"/>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77" name="Google Shape;1677;p72"/>
            <p:cNvSpPr/>
            <p:nvPr/>
          </p:nvSpPr>
          <p:spPr>
            <a:xfrm>
              <a:off x="5200650" y="4300539"/>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678" name="Google Shape;1678;p72"/>
            <p:cNvSpPr/>
            <p:nvPr/>
          </p:nvSpPr>
          <p:spPr>
            <a:xfrm>
              <a:off x="5276850" y="4300539"/>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679" name="Google Shape;1679;p72"/>
            <p:cNvSpPr/>
            <p:nvPr/>
          </p:nvSpPr>
          <p:spPr>
            <a:xfrm>
              <a:off x="5357813" y="430053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80" name="Google Shape;1680;p72"/>
            <p:cNvSpPr/>
            <p:nvPr/>
          </p:nvSpPr>
          <p:spPr>
            <a:xfrm>
              <a:off x="5395914" y="4300539"/>
              <a:ext cx="77787"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681" name="Google Shape;1681;p72"/>
            <p:cNvSpPr/>
            <p:nvPr/>
          </p:nvSpPr>
          <p:spPr>
            <a:xfrm>
              <a:off x="5472114" y="4300539"/>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682" name="Google Shape;1682;p72"/>
            <p:cNvSpPr/>
            <p:nvPr/>
          </p:nvSpPr>
          <p:spPr>
            <a:xfrm>
              <a:off x="5551488" y="4300539"/>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83" name="Google Shape;1683;p72"/>
            <p:cNvSpPr/>
            <p:nvPr/>
          </p:nvSpPr>
          <p:spPr>
            <a:xfrm>
              <a:off x="5591175" y="4300539"/>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684" name="Google Shape;1684;p72"/>
            <p:cNvSpPr/>
            <p:nvPr/>
          </p:nvSpPr>
          <p:spPr>
            <a:xfrm>
              <a:off x="5670550" y="4300539"/>
              <a:ext cx="0" cy="274637"/>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685" name="Google Shape;1685;p72"/>
            <p:cNvSpPr/>
            <p:nvPr/>
          </p:nvSpPr>
          <p:spPr>
            <a:xfrm>
              <a:off x="4813300" y="4470401"/>
              <a:ext cx="38100" cy="168275"/>
            </a:xfrm>
            <a:prstGeom prst="rect">
              <a:avLst/>
            </a:prstGeom>
            <a:noFill/>
            <a:ln>
              <a:noFill/>
            </a:ln>
          </p:spPr>
          <p:txBody>
            <a:bodyPr spcFirstLastPara="1" wrap="square" lIns="0" tIns="0" rIns="0" bIns="0" anchor="t" anchorCtr="0">
              <a:noAutofit/>
            </a:bodyPr>
            <a:lstStyle/>
            <a:p>
              <a:r>
                <a:rPr lang="en-US"/>
                <a:t>f</a:t>
              </a:r>
              <a:endParaRPr sz="2400">
                <a:solidFill>
                  <a:srgbClr val="003399"/>
                </a:solidFill>
                <a:latin typeface="Times New Roman"/>
                <a:ea typeface="Times New Roman"/>
                <a:cs typeface="Times New Roman"/>
                <a:sym typeface="Times New Roman"/>
              </a:endParaRPr>
            </a:p>
          </p:txBody>
        </p:sp>
        <p:sp>
          <p:nvSpPr>
            <p:cNvPr id="1686" name="Google Shape;1686;p72"/>
            <p:cNvSpPr/>
            <p:nvPr/>
          </p:nvSpPr>
          <p:spPr>
            <a:xfrm>
              <a:off x="4856164" y="4470401"/>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687" name="Google Shape;1687;p72"/>
            <p:cNvSpPr/>
            <p:nvPr/>
          </p:nvSpPr>
          <p:spPr>
            <a:xfrm>
              <a:off x="4903789" y="4470401"/>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688" name="Google Shape;1688;p72"/>
            <p:cNvSpPr/>
            <p:nvPr/>
          </p:nvSpPr>
          <p:spPr>
            <a:xfrm>
              <a:off x="4979989" y="4470401"/>
              <a:ext cx="115887" cy="168275"/>
            </a:xfrm>
            <a:prstGeom prst="rect">
              <a:avLst/>
            </a:prstGeom>
            <a:noFill/>
            <a:ln>
              <a:noFill/>
            </a:ln>
          </p:spPr>
          <p:txBody>
            <a:bodyPr spcFirstLastPara="1" wrap="square" lIns="0" tIns="0" rIns="0" bIns="0" anchor="t" anchorCtr="0">
              <a:noAutofit/>
            </a:bodyPr>
            <a:lstStyle/>
            <a:p>
              <a:r>
                <a:rPr lang="en-US"/>
                <a:t>m</a:t>
              </a:r>
              <a:endParaRPr sz="2400">
                <a:solidFill>
                  <a:srgbClr val="003399"/>
                </a:solidFill>
                <a:latin typeface="Times New Roman"/>
                <a:ea typeface="Times New Roman"/>
                <a:cs typeface="Times New Roman"/>
                <a:sym typeface="Times New Roman"/>
              </a:endParaRPr>
            </a:p>
          </p:txBody>
        </p:sp>
        <p:sp>
          <p:nvSpPr>
            <p:cNvPr id="1689" name="Google Shape;1689;p72"/>
            <p:cNvSpPr/>
            <p:nvPr/>
          </p:nvSpPr>
          <p:spPr>
            <a:xfrm>
              <a:off x="5099050" y="447040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690" name="Google Shape;1690;p72"/>
            <p:cNvSpPr/>
            <p:nvPr/>
          </p:nvSpPr>
          <p:spPr>
            <a:xfrm>
              <a:off x="5137150" y="4470401"/>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691" name="Google Shape;1691;p72"/>
            <p:cNvSpPr/>
            <p:nvPr/>
          </p:nvSpPr>
          <p:spPr>
            <a:xfrm>
              <a:off x="5208589" y="4470401"/>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692" name="Google Shape;1692;p72"/>
            <p:cNvSpPr/>
            <p:nvPr/>
          </p:nvSpPr>
          <p:spPr>
            <a:xfrm>
              <a:off x="5284788" y="4470401"/>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693" name="Google Shape;1693;p72"/>
            <p:cNvSpPr/>
            <p:nvPr/>
          </p:nvSpPr>
          <p:spPr>
            <a:xfrm>
              <a:off x="5357814" y="4470401"/>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694" name="Google Shape;1694;p72"/>
            <p:cNvSpPr/>
            <p:nvPr/>
          </p:nvSpPr>
          <p:spPr>
            <a:xfrm>
              <a:off x="5437189" y="4470401"/>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695" name="Google Shape;1695;p72"/>
            <p:cNvSpPr/>
            <p:nvPr/>
          </p:nvSpPr>
          <p:spPr>
            <a:xfrm>
              <a:off x="8361363" y="5146676"/>
              <a:ext cx="131762" cy="168275"/>
            </a:xfrm>
            <a:prstGeom prst="rect">
              <a:avLst/>
            </a:prstGeom>
            <a:noFill/>
            <a:ln>
              <a:noFill/>
            </a:ln>
          </p:spPr>
          <p:txBody>
            <a:bodyPr spcFirstLastPara="1" wrap="square" lIns="0" tIns="0" rIns="0" bIns="0" anchor="t" anchorCtr="0">
              <a:noAutofit/>
            </a:bodyPr>
            <a:lstStyle/>
            <a:p>
              <a:r>
                <a:rPr lang="en-US"/>
                <a:t>W</a:t>
              </a:r>
              <a:endParaRPr sz="2400">
                <a:solidFill>
                  <a:srgbClr val="003399"/>
                </a:solidFill>
                <a:latin typeface="Times New Roman"/>
                <a:ea typeface="Times New Roman"/>
                <a:cs typeface="Times New Roman"/>
                <a:sym typeface="Times New Roman"/>
              </a:endParaRPr>
            </a:p>
          </p:txBody>
        </p:sp>
        <p:sp>
          <p:nvSpPr>
            <p:cNvPr id="1696" name="Google Shape;1696;p72"/>
            <p:cNvSpPr/>
            <p:nvPr/>
          </p:nvSpPr>
          <p:spPr>
            <a:xfrm>
              <a:off x="8496300" y="5146676"/>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697" name="Google Shape;1697;p72"/>
            <p:cNvSpPr/>
            <p:nvPr/>
          </p:nvSpPr>
          <p:spPr>
            <a:xfrm>
              <a:off x="8543925" y="514667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698" name="Google Shape;1698;p72"/>
            <p:cNvSpPr/>
            <p:nvPr/>
          </p:nvSpPr>
          <p:spPr>
            <a:xfrm>
              <a:off x="8572500" y="514667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699" name="Google Shape;1699;p72"/>
            <p:cNvSpPr/>
            <p:nvPr/>
          </p:nvSpPr>
          <p:spPr>
            <a:xfrm>
              <a:off x="8615364" y="5146676"/>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00" name="Google Shape;1700;p72"/>
            <p:cNvSpPr/>
            <p:nvPr/>
          </p:nvSpPr>
          <p:spPr>
            <a:xfrm>
              <a:off x="8691563" y="5146676"/>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01" name="Google Shape;1701;p72"/>
            <p:cNvSpPr/>
            <p:nvPr/>
          </p:nvSpPr>
          <p:spPr>
            <a:xfrm>
              <a:off x="8729664" y="5146676"/>
              <a:ext cx="77787"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02" name="Google Shape;1702;p72"/>
            <p:cNvSpPr/>
            <p:nvPr/>
          </p:nvSpPr>
          <p:spPr>
            <a:xfrm>
              <a:off x="8810625" y="5146676"/>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03" name="Google Shape;1703;p72"/>
            <p:cNvSpPr/>
            <p:nvPr/>
          </p:nvSpPr>
          <p:spPr>
            <a:xfrm>
              <a:off x="8886825" y="514667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04" name="Google Shape;1704;p72"/>
            <p:cNvSpPr/>
            <p:nvPr/>
          </p:nvSpPr>
          <p:spPr>
            <a:xfrm>
              <a:off x="8929689" y="5146676"/>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05" name="Google Shape;1705;p72"/>
            <p:cNvSpPr/>
            <p:nvPr/>
          </p:nvSpPr>
          <p:spPr>
            <a:xfrm>
              <a:off x="9005888" y="5146676"/>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06" name="Google Shape;1706;p72"/>
            <p:cNvSpPr/>
            <p:nvPr/>
          </p:nvSpPr>
          <p:spPr>
            <a:xfrm>
              <a:off x="9043988" y="514667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707" name="Google Shape;1707;p72"/>
            <p:cNvSpPr/>
            <p:nvPr/>
          </p:nvSpPr>
          <p:spPr>
            <a:xfrm>
              <a:off x="9077325" y="5146676"/>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708" name="Google Shape;1708;p72"/>
            <p:cNvSpPr/>
            <p:nvPr/>
          </p:nvSpPr>
          <p:spPr>
            <a:xfrm>
              <a:off x="9155113" y="514667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09" name="Google Shape;1709;p72"/>
            <p:cNvSpPr/>
            <p:nvPr/>
          </p:nvSpPr>
          <p:spPr>
            <a:xfrm>
              <a:off x="9196389" y="5146676"/>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710" name="Google Shape;1710;p72"/>
            <p:cNvSpPr/>
            <p:nvPr/>
          </p:nvSpPr>
          <p:spPr>
            <a:xfrm>
              <a:off x="9272588" y="5146676"/>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11" name="Google Shape;1711;p72"/>
            <p:cNvSpPr/>
            <p:nvPr/>
          </p:nvSpPr>
          <p:spPr>
            <a:xfrm>
              <a:off x="9310688" y="5146676"/>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712" name="Google Shape;1712;p72"/>
            <p:cNvSpPr/>
            <p:nvPr/>
          </p:nvSpPr>
          <p:spPr>
            <a:xfrm>
              <a:off x="9383714" y="5146676"/>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13" name="Google Shape;1713;p72"/>
            <p:cNvSpPr/>
            <p:nvPr/>
          </p:nvSpPr>
          <p:spPr>
            <a:xfrm>
              <a:off x="9464675" y="5146676"/>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714" name="Google Shape;1714;p72"/>
            <p:cNvSpPr/>
            <p:nvPr/>
          </p:nvSpPr>
          <p:spPr>
            <a:xfrm>
              <a:off x="9531350" y="5146676"/>
              <a:ext cx="77788"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15" name="Google Shape;1715;p72"/>
            <p:cNvSpPr/>
            <p:nvPr/>
          </p:nvSpPr>
          <p:spPr>
            <a:xfrm>
              <a:off x="9612314" y="5146676"/>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16" name="Google Shape;1716;p72"/>
            <p:cNvSpPr/>
            <p:nvPr/>
          </p:nvSpPr>
          <p:spPr>
            <a:xfrm>
              <a:off x="9688513" y="5146676"/>
              <a:ext cx="38100" cy="168275"/>
            </a:xfrm>
            <a:prstGeom prst="rect">
              <a:avLst/>
            </a:prstGeom>
            <a:noFill/>
            <a:ln>
              <a:noFill/>
            </a:ln>
          </p:spPr>
          <p:txBody>
            <a:bodyPr spcFirstLastPara="1" wrap="square" lIns="0" tIns="0" rIns="0" bIns="0" anchor="t" anchorCtr="0">
              <a:noAutofit/>
            </a:bodyPr>
            <a:lstStyle/>
            <a:p>
              <a:r>
                <a:rPr lang="en-US"/>
                <a:t>,</a:t>
              </a:r>
              <a:endParaRPr sz="2400">
                <a:solidFill>
                  <a:srgbClr val="003399"/>
                </a:solidFill>
                <a:latin typeface="Times New Roman"/>
                <a:ea typeface="Times New Roman"/>
                <a:cs typeface="Times New Roman"/>
                <a:sym typeface="Times New Roman"/>
              </a:endParaRPr>
            </a:p>
          </p:txBody>
        </p:sp>
        <p:sp>
          <p:nvSpPr>
            <p:cNvPr id="1717" name="Google Shape;1717;p72"/>
            <p:cNvSpPr/>
            <p:nvPr/>
          </p:nvSpPr>
          <p:spPr>
            <a:xfrm>
              <a:off x="9731375" y="5146675"/>
              <a:ext cx="0" cy="274638"/>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718" name="Google Shape;1718;p72"/>
            <p:cNvSpPr/>
            <p:nvPr/>
          </p:nvSpPr>
          <p:spPr>
            <a:xfrm>
              <a:off x="8313739" y="5313364"/>
              <a:ext cx="77787" cy="168275"/>
            </a:xfrm>
            <a:prstGeom prst="rect">
              <a:avLst/>
            </a:prstGeom>
            <a:noFill/>
            <a:ln>
              <a:noFill/>
            </a:ln>
          </p:spPr>
          <p:txBody>
            <a:bodyPr spcFirstLastPara="1" wrap="square" lIns="0" tIns="0" rIns="0" bIns="0" anchor="t" anchorCtr="0">
              <a:noAutofit/>
            </a:bodyPr>
            <a:lstStyle/>
            <a:p>
              <a:r>
                <a:rPr lang="en-US"/>
                <a:t>u</a:t>
              </a:r>
              <a:endParaRPr sz="2400">
                <a:solidFill>
                  <a:srgbClr val="003399"/>
                </a:solidFill>
                <a:latin typeface="Times New Roman"/>
                <a:ea typeface="Times New Roman"/>
                <a:cs typeface="Times New Roman"/>
                <a:sym typeface="Times New Roman"/>
              </a:endParaRPr>
            </a:p>
          </p:txBody>
        </p:sp>
        <p:sp>
          <p:nvSpPr>
            <p:cNvPr id="1719" name="Google Shape;1719;p72"/>
            <p:cNvSpPr/>
            <p:nvPr/>
          </p:nvSpPr>
          <p:spPr>
            <a:xfrm>
              <a:off x="8389939" y="5313364"/>
              <a:ext cx="77787"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720" name="Google Shape;1720;p72"/>
            <p:cNvSpPr/>
            <p:nvPr/>
          </p:nvSpPr>
          <p:spPr>
            <a:xfrm>
              <a:off x="8470900" y="5313364"/>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21" name="Google Shape;1721;p72"/>
            <p:cNvSpPr/>
            <p:nvPr/>
          </p:nvSpPr>
          <p:spPr>
            <a:xfrm>
              <a:off x="8547100" y="5313364"/>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22" name="Google Shape;1722;p72"/>
            <p:cNvSpPr/>
            <p:nvPr/>
          </p:nvSpPr>
          <p:spPr>
            <a:xfrm>
              <a:off x="8628063" y="531336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23" name="Google Shape;1723;p72"/>
            <p:cNvSpPr/>
            <p:nvPr/>
          </p:nvSpPr>
          <p:spPr>
            <a:xfrm>
              <a:off x="8666164" y="531336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24" name="Google Shape;1724;p72"/>
            <p:cNvSpPr/>
            <p:nvPr/>
          </p:nvSpPr>
          <p:spPr>
            <a:xfrm>
              <a:off x="8747125" y="53133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25" name="Google Shape;1725;p72"/>
            <p:cNvSpPr/>
            <p:nvPr/>
          </p:nvSpPr>
          <p:spPr>
            <a:xfrm>
              <a:off x="8785225" y="531336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26" name="Google Shape;1726;p72"/>
            <p:cNvSpPr/>
            <p:nvPr/>
          </p:nvSpPr>
          <p:spPr>
            <a:xfrm>
              <a:off x="8823325" y="5313364"/>
              <a:ext cx="77788"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27" name="Google Shape;1727;p72"/>
            <p:cNvSpPr/>
            <p:nvPr/>
          </p:nvSpPr>
          <p:spPr>
            <a:xfrm>
              <a:off x="8904289" y="531336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28" name="Google Shape;1728;p72"/>
            <p:cNvSpPr/>
            <p:nvPr/>
          </p:nvSpPr>
          <p:spPr>
            <a:xfrm>
              <a:off x="8980488" y="53133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29" name="Google Shape;1729;p72"/>
            <p:cNvSpPr/>
            <p:nvPr/>
          </p:nvSpPr>
          <p:spPr>
            <a:xfrm>
              <a:off x="9018588" y="531336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30" name="Google Shape;1730;p72"/>
            <p:cNvSpPr/>
            <p:nvPr/>
          </p:nvSpPr>
          <p:spPr>
            <a:xfrm>
              <a:off x="9061450" y="5313364"/>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31" name="Google Shape;1731;p72"/>
            <p:cNvSpPr/>
            <p:nvPr/>
          </p:nvSpPr>
          <p:spPr>
            <a:xfrm>
              <a:off x="9137650" y="5313364"/>
              <a:ext cx="77788" cy="168275"/>
            </a:xfrm>
            <a:prstGeom prst="rect">
              <a:avLst/>
            </a:prstGeom>
            <a:noFill/>
            <a:ln>
              <a:noFill/>
            </a:ln>
          </p:spPr>
          <p:txBody>
            <a:bodyPr spcFirstLastPara="1" wrap="square" lIns="0" tIns="0" rIns="0" bIns="0" anchor="t" anchorCtr="0">
              <a:noAutofit/>
            </a:bodyPr>
            <a:lstStyle/>
            <a:p>
              <a:r>
                <a:rPr lang="en-US"/>
                <a:t>g</a:t>
              </a:r>
              <a:endParaRPr sz="2400">
                <a:solidFill>
                  <a:srgbClr val="003399"/>
                </a:solidFill>
                <a:latin typeface="Times New Roman"/>
                <a:ea typeface="Times New Roman"/>
                <a:cs typeface="Times New Roman"/>
                <a:sym typeface="Times New Roman"/>
              </a:endParaRPr>
            </a:p>
          </p:txBody>
        </p:sp>
        <p:sp>
          <p:nvSpPr>
            <p:cNvPr id="1732" name="Google Shape;1732;p72"/>
            <p:cNvSpPr/>
            <p:nvPr/>
          </p:nvSpPr>
          <p:spPr>
            <a:xfrm>
              <a:off x="9218613" y="5313364"/>
              <a:ext cx="38100" cy="168275"/>
            </a:xfrm>
            <a:prstGeom prst="rect">
              <a:avLst/>
            </a:prstGeom>
            <a:noFill/>
            <a:ln>
              <a:noFill/>
            </a:ln>
          </p:spPr>
          <p:txBody>
            <a:bodyPr spcFirstLastPara="1" wrap="square" lIns="0" tIns="0" rIns="0" bIns="0" anchor="t" anchorCtr="0">
              <a:noAutofit/>
            </a:bodyPr>
            <a:lstStyle/>
            <a:p>
              <a:r>
                <a:rPr lang="en-US"/>
                <a:t>,</a:t>
              </a:r>
              <a:endParaRPr sz="2400">
                <a:solidFill>
                  <a:srgbClr val="003399"/>
                </a:solidFill>
                <a:latin typeface="Times New Roman"/>
                <a:ea typeface="Times New Roman"/>
                <a:cs typeface="Times New Roman"/>
                <a:sym typeface="Times New Roman"/>
              </a:endParaRPr>
            </a:p>
          </p:txBody>
        </p:sp>
        <p:sp>
          <p:nvSpPr>
            <p:cNvPr id="1733" name="Google Shape;1733;p72"/>
            <p:cNvSpPr/>
            <p:nvPr/>
          </p:nvSpPr>
          <p:spPr>
            <a:xfrm>
              <a:off x="9256713" y="53133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34" name="Google Shape;1734;p72"/>
            <p:cNvSpPr/>
            <p:nvPr/>
          </p:nvSpPr>
          <p:spPr>
            <a:xfrm>
              <a:off x="9294814" y="5313364"/>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35" name="Google Shape;1735;p72"/>
            <p:cNvSpPr/>
            <p:nvPr/>
          </p:nvSpPr>
          <p:spPr>
            <a:xfrm>
              <a:off x="9375775" y="5313364"/>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736" name="Google Shape;1736;p72"/>
            <p:cNvSpPr/>
            <p:nvPr/>
          </p:nvSpPr>
          <p:spPr>
            <a:xfrm>
              <a:off x="9451975" y="5313364"/>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37" name="Google Shape;1737;p72"/>
            <p:cNvSpPr/>
            <p:nvPr/>
          </p:nvSpPr>
          <p:spPr>
            <a:xfrm>
              <a:off x="9531350" y="53133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38" name="Google Shape;1738;p72"/>
            <p:cNvSpPr/>
            <p:nvPr/>
          </p:nvSpPr>
          <p:spPr>
            <a:xfrm>
              <a:off x="9569450" y="5313364"/>
              <a:ext cx="77788"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739" name="Google Shape;1739;p72"/>
            <p:cNvSpPr/>
            <p:nvPr/>
          </p:nvSpPr>
          <p:spPr>
            <a:xfrm>
              <a:off x="9650414" y="5313364"/>
              <a:ext cx="77787" cy="168275"/>
            </a:xfrm>
            <a:prstGeom prst="rect">
              <a:avLst/>
            </a:prstGeom>
            <a:noFill/>
            <a:ln>
              <a:noFill/>
            </a:ln>
          </p:spPr>
          <p:txBody>
            <a:bodyPr spcFirstLastPara="1" wrap="square" lIns="0" tIns="0" rIns="0" bIns="0" anchor="t" anchorCtr="0">
              <a:noAutofit/>
            </a:bodyPr>
            <a:lstStyle/>
            <a:p>
              <a:r>
                <a:rPr lang="en-US"/>
                <a:t>u</a:t>
              </a:r>
              <a:endParaRPr sz="2400">
                <a:solidFill>
                  <a:srgbClr val="003399"/>
                </a:solidFill>
                <a:latin typeface="Times New Roman"/>
                <a:ea typeface="Times New Roman"/>
                <a:cs typeface="Times New Roman"/>
                <a:sym typeface="Times New Roman"/>
              </a:endParaRPr>
            </a:p>
          </p:txBody>
        </p:sp>
        <p:sp>
          <p:nvSpPr>
            <p:cNvPr id="1740" name="Google Shape;1740;p72"/>
            <p:cNvSpPr/>
            <p:nvPr/>
          </p:nvSpPr>
          <p:spPr>
            <a:xfrm>
              <a:off x="9726613" y="531336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41" name="Google Shape;1741;p72"/>
            <p:cNvSpPr/>
            <p:nvPr/>
          </p:nvSpPr>
          <p:spPr>
            <a:xfrm>
              <a:off x="9764713" y="5313364"/>
              <a:ext cx="0" cy="274637"/>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742" name="Google Shape;1742;p72"/>
            <p:cNvSpPr/>
            <p:nvPr/>
          </p:nvSpPr>
          <p:spPr>
            <a:xfrm>
              <a:off x="8259763" y="54848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43" name="Google Shape;1743;p72"/>
            <p:cNvSpPr/>
            <p:nvPr/>
          </p:nvSpPr>
          <p:spPr>
            <a:xfrm>
              <a:off x="8297864" y="5484814"/>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44" name="Google Shape;1744;p72"/>
            <p:cNvSpPr/>
            <p:nvPr/>
          </p:nvSpPr>
          <p:spPr>
            <a:xfrm>
              <a:off x="8377239" y="548481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45" name="Google Shape;1745;p72"/>
            <p:cNvSpPr/>
            <p:nvPr/>
          </p:nvSpPr>
          <p:spPr>
            <a:xfrm>
              <a:off x="8455025" y="548481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46" name="Google Shape;1746;p72"/>
            <p:cNvSpPr/>
            <p:nvPr/>
          </p:nvSpPr>
          <p:spPr>
            <a:xfrm>
              <a:off x="8493125" y="5484814"/>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47" name="Google Shape;1747;p72"/>
            <p:cNvSpPr/>
            <p:nvPr/>
          </p:nvSpPr>
          <p:spPr>
            <a:xfrm>
              <a:off x="8572500" y="5484814"/>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48" name="Google Shape;1748;p72"/>
            <p:cNvSpPr/>
            <p:nvPr/>
          </p:nvSpPr>
          <p:spPr>
            <a:xfrm>
              <a:off x="8648700" y="54848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49" name="Google Shape;1749;p72"/>
            <p:cNvSpPr/>
            <p:nvPr/>
          </p:nvSpPr>
          <p:spPr>
            <a:xfrm>
              <a:off x="8691564" y="5484814"/>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50" name="Google Shape;1750;p72"/>
            <p:cNvSpPr/>
            <p:nvPr/>
          </p:nvSpPr>
          <p:spPr>
            <a:xfrm>
              <a:off x="8767763" y="548481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51" name="Google Shape;1751;p72"/>
            <p:cNvSpPr/>
            <p:nvPr/>
          </p:nvSpPr>
          <p:spPr>
            <a:xfrm>
              <a:off x="8805864" y="5484814"/>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52" name="Google Shape;1752;p72"/>
            <p:cNvSpPr/>
            <p:nvPr/>
          </p:nvSpPr>
          <p:spPr>
            <a:xfrm>
              <a:off x="8886825" y="5484814"/>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753" name="Google Shape;1753;p72"/>
            <p:cNvSpPr/>
            <p:nvPr/>
          </p:nvSpPr>
          <p:spPr>
            <a:xfrm>
              <a:off x="8963025" y="5484814"/>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54" name="Google Shape;1754;p72"/>
            <p:cNvSpPr/>
            <p:nvPr/>
          </p:nvSpPr>
          <p:spPr>
            <a:xfrm>
              <a:off x="9043988" y="548481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55" name="Google Shape;1755;p72"/>
            <p:cNvSpPr/>
            <p:nvPr/>
          </p:nvSpPr>
          <p:spPr>
            <a:xfrm>
              <a:off x="9082088" y="54848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56" name="Google Shape;1756;p72"/>
            <p:cNvSpPr/>
            <p:nvPr/>
          </p:nvSpPr>
          <p:spPr>
            <a:xfrm>
              <a:off x="9120189" y="5484814"/>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57" name="Google Shape;1757;p72"/>
            <p:cNvSpPr/>
            <p:nvPr/>
          </p:nvSpPr>
          <p:spPr>
            <a:xfrm>
              <a:off x="9201150" y="5484814"/>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58" name="Google Shape;1758;p72"/>
            <p:cNvSpPr/>
            <p:nvPr/>
          </p:nvSpPr>
          <p:spPr>
            <a:xfrm>
              <a:off x="9282113" y="548481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59" name="Google Shape;1759;p72"/>
            <p:cNvSpPr/>
            <p:nvPr/>
          </p:nvSpPr>
          <p:spPr>
            <a:xfrm>
              <a:off x="9320214" y="5484814"/>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60" name="Google Shape;1760;p72"/>
            <p:cNvSpPr/>
            <p:nvPr/>
          </p:nvSpPr>
          <p:spPr>
            <a:xfrm>
              <a:off x="9396414" y="5484814"/>
              <a:ext cx="77787"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61" name="Google Shape;1761;p72"/>
            <p:cNvSpPr/>
            <p:nvPr/>
          </p:nvSpPr>
          <p:spPr>
            <a:xfrm>
              <a:off x="9477375" y="5484814"/>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762" name="Google Shape;1762;p72"/>
            <p:cNvSpPr/>
            <p:nvPr/>
          </p:nvSpPr>
          <p:spPr>
            <a:xfrm>
              <a:off x="9553575" y="5484814"/>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763" name="Google Shape;1763;p72"/>
            <p:cNvSpPr/>
            <p:nvPr/>
          </p:nvSpPr>
          <p:spPr>
            <a:xfrm>
              <a:off x="9599614" y="548481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64" name="Google Shape;1764;p72"/>
            <p:cNvSpPr/>
            <p:nvPr/>
          </p:nvSpPr>
          <p:spPr>
            <a:xfrm>
              <a:off x="9680575" y="5484814"/>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765" name="Google Shape;1765;p72"/>
            <p:cNvSpPr/>
            <p:nvPr/>
          </p:nvSpPr>
          <p:spPr>
            <a:xfrm>
              <a:off x="9752013" y="5484814"/>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766" name="Google Shape;1766;p72"/>
            <p:cNvSpPr/>
            <p:nvPr/>
          </p:nvSpPr>
          <p:spPr>
            <a:xfrm>
              <a:off x="9820275" y="5484814"/>
              <a:ext cx="0" cy="274637"/>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767" name="Google Shape;1767;p72"/>
            <p:cNvSpPr/>
            <p:nvPr/>
          </p:nvSpPr>
          <p:spPr>
            <a:xfrm>
              <a:off x="8437563" y="5651501"/>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768" name="Google Shape;1768;p72"/>
            <p:cNvSpPr/>
            <p:nvPr/>
          </p:nvSpPr>
          <p:spPr>
            <a:xfrm>
              <a:off x="8467725" y="5651501"/>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769" name="Google Shape;1769;p72"/>
            <p:cNvSpPr/>
            <p:nvPr/>
          </p:nvSpPr>
          <p:spPr>
            <a:xfrm>
              <a:off x="8547100" y="5651501"/>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70" name="Google Shape;1770;p72"/>
            <p:cNvSpPr/>
            <p:nvPr/>
          </p:nvSpPr>
          <p:spPr>
            <a:xfrm>
              <a:off x="8585200" y="5651501"/>
              <a:ext cx="77788"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771" name="Google Shape;1771;p72"/>
            <p:cNvSpPr/>
            <p:nvPr/>
          </p:nvSpPr>
          <p:spPr>
            <a:xfrm>
              <a:off x="8666163" y="565150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72" name="Google Shape;1772;p72"/>
            <p:cNvSpPr/>
            <p:nvPr/>
          </p:nvSpPr>
          <p:spPr>
            <a:xfrm>
              <a:off x="8704263" y="5651501"/>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73" name="Google Shape;1773;p72"/>
            <p:cNvSpPr/>
            <p:nvPr/>
          </p:nvSpPr>
          <p:spPr>
            <a:xfrm>
              <a:off x="8742364" y="5651501"/>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74" name="Google Shape;1774;p72"/>
            <p:cNvSpPr/>
            <p:nvPr/>
          </p:nvSpPr>
          <p:spPr>
            <a:xfrm>
              <a:off x="8823325" y="5651501"/>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75" name="Google Shape;1775;p72"/>
            <p:cNvSpPr/>
            <p:nvPr/>
          </p:nvSpPr>
          <p:spPr>
            <a:xfrm>
              <a:off x="8899525" y="565150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76" name="Google Shape;1776;p72"/>
            <p:cNvSpPr/>
            <p:nvPr/>
          </p:nvSpPr>
          <p:spPr>
            <a:xfrm>
              <a:off x="8937625" y="5651501"/>
              <a:ext cx="101600" cy="168275"/>
            </a:xfrm>
            <a:prstGeom prst="rect">
              <a:avLst/>
            </a:prstGeom>
            <a:noFill/>
            <a:ln>
              <a:noFill/>
            </a:ln>
          </p:spPr>
          <p:txBody>
            <a:bodyPr spcFirstLastPara="1" wrap="square" lIns="0" tIns="0" rIns="0" bIns="0" anchor="t" anchorCtr="0">
              <a:noAutofit/>
            </a:bodyPr>
            <a:lstStyle/>
            <a:p>
              <a:r>
                <a:rPr lang="en-US"/>
                <a:t>w</a:t>
              </a:r>
              <a:endParaRPr sz="2400">
                <a:solidFill>
                  <a:srgbClr val="003399"/>
                </a:solidFill>
                <a:latin typeface="Times New Roman"/>
                <a:ea typeface="Times New Roman"/>
                <a:cs typeface="Times New Roman"/>
                <a:sym typeface="Times New Roman"/>
              </a:endParaRPr>
            </a:p>
          </p:txBody>
        </p:sp>
        <p:sp>
          <p:nvSpPr>
            <p:cNvPr id="1777" name="Google Shape;1777;p72"/>
            <p:cNvSpPr/>
            <p:nvPr/>
          </p:nvSpPr>
          <p:spPr>
            <a:xfrm>
              <a:off x="9039225" y="5651501"/>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778" name="Google Shape;1778;p72"/>
            <p:cNvSpPr/>
            <p:nvPr/>
          </p:nvSpPr>
          <p:spPr>
            <a:xfrm>
              <a:off x="9086850" y="5651501"/>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779" name="Google Shape;1779;p72"/>
            <p:cNvSpPr/>
            <p:nvPr/>
          </p:nvSpPr>
          <p:spPr>
            <a:xfrm>
              <a:off x="9120188" y="5651501"/>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80" name="Google Shape;1780;p72"/>
            <p:cNvSpPr/>
            <p:nvPr/>
          </p:nvSpPr>
          <p:spPr>
            <a:xfrm>
              <a:off x="9158289" y="5651501"/>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81" name="Google Shape;1781;p72"/>
            <p:cNvSpPr/>
            <p:nvPr/>
          </p:nvSpPr>
          <p:spPr>
            <a:xfrm>
              <a:off x="9239250" y="565150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82" name="Google Shape;1782;p72"/>
            <p:cNvSpPr/>
            <p:nvPr/>
          </p:nvSpPr>
          <p:spPr>
            <a:xfrm>
              <a:off x="9277350" y="5651501"/>
              <a:ext cx="77788" cy="168275"/>
            </a:xfrm>
            <a:prstGeom prst="rect">
              <a:avLst/>
            </a:prstGeom>
            <a:noFill/>
            <a:ln>
              <a:noFill/>
            </a:ln>
          </p:spPr>
          <p:txBody>
            <a:bodyPr spcFirstLastPara="1" wrap="square" lIns="0" tIns="0" rIns="0" bIns="0" anchor="t" anchorCtr="0">
              <a:noAutofit/>
            </a:bodyPr>
            <a:lstStyle/>
            <a:p>
              <a:r>
                <a:rPr lang="en-US"/>
                <a:t>b</a:t>
              </a:r>
              <a:endParaRPr sz="2400">
                <a:solidFill>
                  <a:srgbClr val="003399"/>
                </a:solidFill>
                <a:latin typeface="Times New Roman"/>
                <a:ea typeface="Times New Roman"/>
                <a:cs typeface="Times New Roman"/>
                <a:sym typeface="Times New Roman"/>
              </a:endParaRPr>
            </a:p>
          </p:txBody>
        </p:sp>
        <p:sp>
          <p:nvSpPr>
            <p:cNvPr id="1783" name="Google Shape;1783;p72"/>
            <p:cNvSpPr/>
            <p:nvPr/>
          </p:nvSpPr>
          <p:spPr>
            <a:xfrm>
              <a:off x="9353550" y="5651501"/>
              <a:ext cx="77788" cy="168275"/>
            </a:xfrm>
            <a:prstGeom prst="rect">
              <a:avLst/>
            </a:prstGeom>
            <a:noFill/>
            <a:ln>
              <a:noFill/>
            </a:ln>
          </p:spPr>
          <p:txBody>
            <a:bodyPr spcFirstLastPara="1" wrap="square" lIns="0" tIns="0" rIns="0" bIns="0" anchor="t" anchorCtr="0">
              <a:noAutofit/>
            </a:bodyPr>
            <a:lstStyle/>
            <a:p>
              <a:r>
                <a:rPr lang="en-US"/>
                <a:t>u</a:t>
              </a:r>
              <a:endParaRPr sz="2400">
                <a:solidFill>
                  <a:srgbClr val="003399"/>
                </a:solidFill>
                <a:latin typeface="Times New Roman"/>
                <a:ea typeface="Times New Roman"/>
                <a:cs typeface="Times New Roman"/>
                <a:sym typeface="Times New Roman"/>
              </a:endParaRPr>
            </a:p>
          </p:txBody>
        </p:sp>
        <p:sp>
          <p:nvSpPr>
            <p:cNvPr id="1784" name="Google Shape;1784;p72"/>
            <p:cNvSpPr/>
            <p:nvPr/>
          </p:nvSpPr>
          <p:spPr>
            <a:xfrm>
              <a:off x="9434513" y="5651501"/>
              <a:ext cx="38100" cy="168275"/>
            </a:xfrm>
            <a:prstGeom prst="rect">
              <a:avLst/>
            </a:prstGeom>
            <a:noFill/>
            <a:ln>
              <a:noFill/>
            </a:ln>
          </p:spPr>
          <p:txBody>
            <a:bodyPr spcFirstLastPara="1" wrap="square" lIns="0" tIns="0" rIns="0" bIns="0" anchor="t" anchorCtr="0">
              <a:noAutofit/>
            </a:bodyPr>
            <a:lstStyle/>
            <a:p>
              <a:r>
                <a:rPr lang="en-US"/>
                <a:t>f</a:t>
              </a:r>
              <a:endParaRPr sz="2400">
                <a:solidFill>
                  <a:srgbClr val="003399"/>
                </a:solidFill>
                <a:latin typeface="Times New Roman"/>
                <a:ea typeface="Times New Roman"/>
                <a:cs typeface="Times New Roman"/>
                <a:sym typeface="Times New Roman"/>
              </a:endParaRPr>
            </a:p>
          </p:txBody>
        </p:sp>
        <p:sp>
          <p:nvSpPr>
            <p:cNvPr id="1785" name="Google Shape;1785;p72"/>
            <p:cNvSpPr/>
            <p:nvPr/>
          </p:nvSpPr>
          <p:spPr>
            <a:xfrm>
              <a:off x="9472613" y="5651501"/>
              <a:ext cx="38100" cy="168275"/>
            </a:xfrm>
            <a:prstGeom prst="rect">
              <a:avLst/>
            </a:prstGeom>
            <a:noFill/>
            <a:ln>
              <a:noFill/>
            </a:ln>
          </p:spPr>
          <p:txBody>
            <a:bodyPr spcFirstLastPara="1" wrap="square" lIns="0" tIns="0" rIns="0" bIns="0" anchor="t" anchorCtr="0">
              <a:noAutofit/>
            </a:bodyPr>
            <a:lstStyle/>
            <a:p>
              <a:r>
                <a:rPr lang="en-US"/>
                <a:t>f</a:t>
              </a:r>
              <a:endParaRPr sz="2400">
                <a:solidFill>
                  <a:srgbClr val="003399"/>
                </a:solidFill>
                <a:latin typeface="Times New Roman"/>
                <a:ea typeface="Times New Roman"/>
                <a:cs typeface="Times New Roman"/>
                <a:sym typeface="Times New Roman"/>
              </a:endParaRPr>
            </a:p>
          </p:txBody>
        </p:sp>
        <p:sp>
          <p:nvSpPr>
            <p:cNvPr id="1786" name="Google Shape;1786;p72"/>
            <p:cNvSpPr/>
            <p:nvPr/>
          </p:nvSpPr>
          <p:spPr>
            <a:xfrm>
              <a:off x="9510714" y="5651501"/>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87" name="Google Shape;1787;p72"/>
            <p:cNvSpPr/>
            <p:nvPr/>
          </p:nvSpPr>
          <p:spPr>
            <a:xfrm>
              <a:off x="9591675" y="5651501"/>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788" name="Google Shape;1788;p72"/>
            <p:cNvSpPr/>
            <p:nvPr/>
          </p:nvSpPr>
          <p:spPr>
            <a:xfrm>
              <a:off x="4830763" y="5487989"/>
              <a:ext cx="10160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789" name="Google Shape;1789;p72"/>
            <p:cNvSpPr/>
            <p:nvPr/>
          </p:nvSpPr>
          <p:spPr>
            <a:xfrm>
              <a:off x="4932364" y="5487989"/>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790" name="Google Shape;1790;p72"/>
            <p:cNvSpPr/>
            <p:nvPr/>
          </p:nvSpPr>
          <p:spPr>
            <a:xfrm>
              <a:off x="5008563" y="5487989"/>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791" name="Google Shape;1791;p72"/>
            <p:cNvSpPr/>
            <p:nvPr/>
          </p:nvSpPr>
          <p:spPr>
            <a:xfrm>
              <a:off x="5081589" y="5487989"/>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92" name="Google Shape;1792;p72"/>
            <p:cNvSpPr/>
            <p:nvPr/>
          </p:nvSpPr>
          <p:spPr>
            <a:xfrm>
              <a:off x="5157789" y="5487989"/>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793" name="Google Shape;1793;p72"/>
            <p:cNvSpPr/>
            <p:nvPr/>
          </p:nvSpPr>
          <p:spPr>
            <a:xfrm>
              <a:off x="5238750" y="548798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794" name="Google Shape;1794;p72"/>
            <p:cNvSpPr/>
            <p:nvPr/>
          </p:nvSpPr>
          <p:spPr>
            <a:xfrm>
              <a:off x="5276850" y="5487989"/>
              <a:ext cx="77788"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795" name="Google Shape;1795;p72"/>
            <p:cNvSpPr/>
            <p:nvPr/>
          </p:nvSpPr>
          <p:spPr>
            <a:xfrm>
              <a:off x="5357813" y="5487989"/>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796" name="Google Shape;1796;p72"/>
            <p:cNvSpPr/>
            <p:nvPr/>
          </p:nvSpPr>
          <p:spPr>
            <a:xfrm>
              <a:off x="5386388" y="5487989"/>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797" name="Google Shape;1797;p72"/>
            <p:cNvSpPr/>
            <p:nvPr/>
          </p:nvSpPr>
          <p:spPr>
            <a:xfrm>
              <a:off x="5424489" y="5487989"/>
              <a:ext cx="77787" cy="168275"/>
            </a:xfrm>
            <a:prstGeom prst="rect">
              <a:avLst/>
            </a:prstGeom>
            <a:noFill/>
            <a:ln>
              <a:noFill/>
            </a:ln>
          </p:spPr>
          <p:txBody>
            <a:bodyPr spcFirstLastPara="1" wrap="square" lIns="0" tIns="0" rIns="0" bIns="0" anchor="t" anchorCtr="0">
              <a:noAutofit/>
            </a:bodyPr>
            <a:lstStyle/>
            <a:p>
              <a:r>
                <a:rPr lang="en-US"/>
                <a:t>?</a:t>
              </a:r>
              <a:endParaRPr sz="2400">
                <a:solidFill>
                  <a:srgbClr val="003399"/>
                </a:solidFill>
                <a:latin typeface="Times New Roman"/>
                <a:ea typeface="Times New Roman"/>
                <a:cs typeface="Times New Roman"/>
                <a:sym typeface="Times New Roman"/>
              </a:endParaRPr>
            </a:p>
          </p:txBody>
        </p:sp>
        <p:sp>
          <p:nvSpPr>
            <p:cNvPr id="1798" name="Google Shape;1798;p72"/>
            <p:cNvSpPr/>
            <p:nvPr/>
          </p:nvSpPr>
          <p:spPr>
            <a:xfrm>
              <a:off x="2735263" y="5487989"/>
              <a:ext cx="10160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799" name="Google Shape;1799;p72"/>
            <p:cNvSpPr/>
            <p:nvPr/>
          </p:nvSpPr>
          <p:spPr>
            <a:xfrm>
              <a:off x="2836864" y="5487989"/>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800" name="Google Shape;1800;p72"/>
            <p:cNvSpPr/>
            <p:nvPr/>
          </p:nvSpPr>
          <p:spPr>
            <a:xfrm>
              <a:off x="2917825" y="5487989"/>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801" name="Google Shape;1801;p72"/>
            <p:cNvSpPr/>
            <p:nvPr/>
          </p:nvSpPr>
          <p:spPr>
            <a:xfrm>
              <a:off x="2986089" y="5487989"/>
              <a:ext cx="77787"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802" name="Google Shape;1802;p72"/>
            <p:cNvSpPr/>
            <p:nvPr/>
          </p:nvSpPr>
          <p:spPr>
            <a:xfrm>
              <a:off x="3065464" y="5487989"/>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03" name="Google Shape;1803;p72"/>
            <p:cNvSpPr/>
            <p:nvPr/>
          </p:nvSpPr>
          <p:spPr>
            <a:xfrm>
              <a:off x="3141663" y="548798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04" name="Google Shape;1804;p72"/>
            <p:cNvSpPr/>
            <p:nvPr/>
          </p:nvSpPr>
          <p:spPr>
            <a:xfrm>
              <a:off x="3184525" y="5487989"/>
              <a:ext cx="115888" cy="168275"/>
            </a:xfrm>
            <a:prstGeom prst="rect">
              <a:avLst/>
            </a:prstGeom>
            <a:noFill/>
            <a:ln>
              <a:noFill/>
            </a:ln>
          </p:spPr>
          <p:txBody>
            <a:bodyPr spcFirstLastPara="1" wrap="square" lIns="0" tIns="0" rIns="0" bIns="0" anchor="t" anchorCtr="0">
              <a:noAutofit/>
            </a:bodyPr>
            <a:lstStyle/>
            <a:p>
              <a:r>
                <a:rPr lang="en-US"/>
                <a:t>m</a:t>
              </a:r>
              <a:endParaRPr sz="2400">
                <a:solidFill>
                  <a:srgbClr val="003399"/>
                </a:solidFill>
                <a:latin typeface="Times New Roman"/>
                <a:ea typeface="Times New Roman"/>
                <a:cs typeface="Times New Roman"/>
                <a:sym typeface="Times New Roman"/>
              </a:endParaRPr>
            </a:p>
          </p:txBody>
        </p:sp>
        <p:sp>
          <p:nvSpPr>
            <p:cNvPr id="1805" name="Google Shape;1805;p72"/>
            <p:cNvSpPr/>
            <p:nvPr/>
          </p:nvSpPr>
          <p:spPr>
            <a:xfrm>
              <a:off x="3298825" y="5487989"/>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06" name="Google Shape;1806;p72"/>
            <p:cNvSpPr/>
            <p:nvPr/>
          </p:nvSpPr>
          <p:spPr>
            <a:xfrm>
              <a:off x="3333750" y="5487989"/>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07" name="Google Shape;1807;p72"/>
            <p:cNvSpPr/>
            <p:nvPr/>
          </p:nvSpPr>
          <p:spPr>
            <a:xfrm>
              <a:off x="3400425" y="5487989"/>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08" name="Google Shape;1808;p72"/>
            <p:cNvSpPr/>
            <p:nvPr/>
          </p:nvSpPr>
          <p:spPr>
            <a:xfrm>
              <a:off x="3473450" y="548798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09" name="Google Shape;1809;p72"/>
            <p:cNvSpPr/>
            <p:nvPr/>
          </p:nvSpPr>
          <p:spPr>
            <a:xfrm>
              <a:off x="3511550" y="5487989"/>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10" name="Google Shape;1810;p72"/>
            <p:cNvSpPr/>
            <p:nvPr/>
          </p:nvSpPr>
          <p:spPr>
            <a:xfrm>
              <a:off x="3582988" y="5487989"/>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11" name="Google Shape;1811;p72"/>
            <p:cNvSpPr/>
            <p:nvPr/>
          </p:nvSpPr>
          <p:spPr>
            <a:xfrm>
              <a:off x="3621089" y="5487989"/>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812" name="Google Shape;1812;p72"/>
            <p:cNvSpPr/>
            <p:nvPr/>
          </p:nvSpPr>
          <p:spPr>
            <a:xfrm>
              <a:off x="3702050" y="5487989"/>
              <a:ext cx="31750"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813" name="Google Shape;1813;p72"/>
            <p:cNvSpPr/>
            <p:nvPr/>
          </p:nvSpPr>
          <p:spPr>
            <a:xfrm>
              <a:off x="3732213" y="5487989"/>
              <a:ext cx="31750"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814" name="Google Shape;1814;p72"/>
            <p:cNvSpPr/>
            <p:nvPr/>
          </p:nvSpPr>
          <p:spPr>
            <a:xfrm>
              <a:off x="4906964" y="2876551"/>
              <a:ext cx="85725"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15" name="Google Shape;1815;p72"/>
            <p:cNvSpPr/>
            <p:nvPr/>
          </p:nvSpPr>
          <p:spPr>
            <a:xfrm>
              <a:off x="4992689" y="2876551"/>
              <a:ext cx="77787"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816" name="Google Shape;1816;p72"/>
            <p:cNvSpPr/>
            <p:nvPr/>
          </p:nvSpPr>
          <p:spPr>
            <a:xfrm>
              <a:off x="5072063" y="2876551"/>
              <a:ext cx="93662" cy="168275"/>
            </a:xfrm>
            <a:prstGeom prst="rect">
              <a:avLst/>
            </a:prstGeom>
            <a:noFill/>
            <a:ln>
              <a:noFill/>
            </a:ln>
          </p:spPr>
          <p:txBody>
            <a:bodyPr spcFirstLastPara="1" wrap="square" lIns="0" tIns="0" rIns="0" bIns="0" anchor="t" anchorCtr="0">
              <a:noAutofit/>
            </a:bodyPr>
            <a:lstStyle/>
            <a:p>
              <a:r>
                <a:rPr lang="en-US"/>
                <a:t>B</a:t>
              </a:r>
              <a:endParaRPr sz="2400">
                <a:solidFill>
                  <a:srgbClr val="003399"/>
                </a:solidFill>
                <a:latin typeface="Times New Roman"/>
                <a:ea typeface="Times New Roman"/>
                <a:cs typeface="Times New Roman"/>
                <a:sym typeface="Times New Roman"/>
              </a:endParaRPr>
            </a:p>
          </p:txBody>
        </p:sp>
        <p:sp>
          <p:nvSpPr>
            <p:cNvPr id="1817" name="Google Shape;1817;p72"/>
            <p:cNvSpPr/>
            <p:nvPr/>
          </p:nvSpPr>
          <p:spPr>
            <a:xfrm>
              <a:off x="5165725" y="287655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18" name="Google Shape;1818;p72"/>
            <p:cNvSpPr/>
            <p:nvPr/>
          </p:nvSpPr>
          <p:spPr>
            <a:xfrm>
              <a:off x="5203825" y="2876551"/>
              <a:ext cx="77788"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819" name="Google Shape;1819;p72"/>
            <p:cNvSpPr/>
            <p:nvPr/>
          </p:nvSpPr>
          <p:spPr>
            <a:xfrm>
              <a:off x="5284788" y="2876551"/>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20" name="Google Shape;1820;p72"/>
            <p:cNvSpPr/>
            <p:nvPr/>
          </p:nvSpPr>
          <p:spPr>
            <a:xfrm>
              <a:off x="5314950" y="2876551"/>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21" name="Google Shape;1821;p72"/>
            <p:cNvSpPr/>
            <p:nvPr/>
          </p:nvSpPr>
          <p:spPr>
            <a:xfrm>
              <a:off x="5353050" y="2876551"/>
              <a:ext cx="77788" cy="168275"/>
            </a:xfrm>
            <a:prstGeom prst="rect">
              <a:avLst/>
            </a:prstGeom>
            <a:noFill/>
            <a:ln>
              <a:noFill/>
            </a:ln>
          </p:spPr>
          <p:txBody>
            <a:bodyPr spcFirstLastPara="1" wrap="square" lIns="0" tIns="0" rIns="0" bIns="0" anchor="t" anchorCtr="0">
              <a:noAutofit/>
            </a:bodyPr>
            <a:lstStyle/>
            <a:p>
              <a:r>
                <a:rPr lang="en-US"/>
                <a:t>?</a:t>
              </a:r>
              <a:endParaRPr sz="2400">
                <a:solidFill>
                  <a:srgbClr val="003399"/>
                </a:solidFill>
                <a:latin typeface="Times New Roman"/>
                <a:ea typeface="Times New Roman"/>
                <a:cs typeface="Times New Roman"/>
                <a:sym typeface="Times New Roman"/>
              </a:endParaRPr>
            </a:p>
          </p:txBody>
        </p:sp>
        <p:sp>
          <p:nvSpPr>
            <p:cNvPr id="1822" name="Google Shape;1822;p72"/>
            <p:cNvSpPr/>
            <p:nvPr/>
          </p:nvSpPr>
          <p:spPr>
            <a:xfrm>
              <a:off x="4805364" y="1770064"/>
              <a:ext cx="85725"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23" name="Google Shape;1823;p72"/>
            <p:cNvSpPr/>
            <p:nvPr/>
          </p:nvSpPr>
          <p:spPr>
            <a:xfrm>
              <a:off x="4891089" y="1770064"/>
              <a:ext cx="77787"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824" name="Google Shape;1824;p72"/>
            <p:cNvSpPr/>
            <p:nvPr/>
          </p:nvSpPr>
          <p:spPr>
            <a:xfrm>
              <a:off x="4970463" y="1770064"/>
              <a:ext cx="93662" cy="168275"/>
            </a:xfrm>
            <a:prstGeom prst="rect">
              <a:avLst/>
            </a:prstGeom>
            <a:noFill/>
            <a:ln>
              <a:noFill/>
            </a:ln>
          </p:spPr>
          <p:txBody>
            <a:bodyPr spcFirstLastPara="1" wrap="square" lIns="0" tIns="0" rIns="0" bIns="0" anchor="t" anchorCtr="0">
              <a:noAutofit/>
            </a:bodyPr>
            <a:lstStyle/>
            <a:p>
              <a:r>
                <a:rPr lang="en-US"/>
                <a:t>B</a:t>
              </a:r>
              <a:endParaRPr sz="2400">
                <a:solidFill>
                  <a:srgbClr val="003399"/>
                </a:solidFill>
                <a:latin typeface="Times New Roman"/>
                <a:ea typeface="Times New Roman"/>
                <a:cs typeface="Times New Roman"/>
                <a:sym typeface="Times New Roman"/>
              </a:endParaRPr>
            </a:p>
          </p:txBody>
        </p:sp>
        <p:sp>
          <p:nvSpPr>
            <p:cNvPr id="1825" name="Google Shape;1825;p72"/>
            <p:cNvSpPr/>
            <p:nvPr/>
          </p:nvSpPr>
          <p:spPr>
            <a:xfrm>
              <a:off x="5064125" y="177006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26" name="Google Shape;1826;p72"/>
            <p:cNvSpPr/>
            <p:nvPr/>
          </p:nvSpPr>
          <p:spPr>
            <a:xfrm>
              <a:off x="5102225" y="1770064"/>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827" name="Google Shape;1827;p72"/>
            <p:cNvSpPr/>
            <p:nvPr/>
          </p:nvSpPr>
          <p:spPr>
            <a:xfrm>
              <a:off x="5183188" y="1770064"/>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828" name="Google Shape;1828;p72"/>
            <p:cNvSpPr/>
            <p:nvPr/>
          </p:nvSpPr>
          <p:spPr>
            <a:xfrm>
              <a:off x="5251450" y="1770064"/>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829" name="Google Shape;1829;p72"/>
            <p:cNvSpPr/>
            <p:nvPr/>
          </p:nvSpPr>
          <p:spPr>
            <a:xfrm>
              <a:off x="5322889" y="177006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30" name="Google Shape;1830;p72"/>
            <p:cNvSpPr/>
            <p:nvPr/>
          </p:nvSpPr>
          <p:spPr>
            <a:xfrm>
              <a:off x="5403850" y="1770064"/>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31" name="Google Shape;1831;p72"/>
            <p:cNvSpPr/>
            <p:nvPr/>
          </p:nvSpPr>
          <p:spPr>
            <a:xfrm>
              <a:off x="5472113" y="1770064"/>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32" name="Google Shape;1832;p72"/>
            <p:cNvSpPr/>
            <p:nvPr/>
          </p:nvSpPr>
          <p:spPr>
            <a:xfrm>
              <a:off x="5124450" y="1508126"/>
              <a:ext cx="71438" cy="73025"/>
            </a:xfrm>
            <a:custGeom>
              <a:avLst/>
              <a:gdLst/>
              <a:ahLst/>
              <a:cxnLst/>
              <a:rect l="l" t="t" r="r" b="b"/>
              <a:pathLst>
                <a:path w="120000" h="120000" extrusionOk="0">
                  <a:moveTo>
                    <a:pt x="120000" y="0"/>
                  </a:moveTo>
                  <a:lnTo>
                    <a:pt x="0" y="0"/>
                  </a:lnTo>
                  <a:lnTo>
                    <a:pt x="64000"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cxnSp>
          <p:nvCxnSpPr>
            <p:cNvPr id="1833" name="Google Shape;1833;p72"/>
            <p:cNvCxnSpPr/>
            <p:nvPr/>
          </p:nvCxnSpPr>
          <p:spPr>
            <a:xfrm rot="10800000" flipH="1">
              <a:off x="5157788" y="1187450"/>
              <a:ext cx="4762" cy="338138"/>
            </a:xfrm>
            <a:prstGeom prst="straightConnector1">
              <a:avLst/>
            </a:prstGeom>
            <a:noFill/>
            <a:ln w="17450" cap="flat" cmpd="sng">
              <a:solidFill>
                <a:srgbClr val="000000"/>
              </a:solidFill>
              <a:prstDash val="solid"/>
              <a:round/>
              <a:headEnd type="none" w="sm" len="sm"/>
              <a:tailEnd type="none" w="sm" len="sm"/>
            </a:ln>
          </p:spPr>
        </p:cxnSp>
        <p:sp>
          <p:nvSpPr>
            <p:cNvPr id="1834" name="Google Shape;1834;p72"/>
            <p:cNvSpPr/>
            <p:nvPr/>
          </p:nvSpPr>
          <p:spPr>
            <a:xfrm>
              <a:off x="4695826" y="1000126"/>
              <a:ext cx="93663" cy="168275"/>
            </a:xfrm>
            <a:prstGeom prst="rect">
              <a:avLst/>
            </a:prstGeom>
            <a:noFill/>
            <a:ln>
              <a:noFill/>
            </a:ln>
          </p:spPr>
          <p:txBody>
            <a:bodyPr spcFirstLastPara="1" wrap="square" lIns="0" tIns="0" rIns="0" bIns="0" anchor="t" anchorCtr="0">
              <a:noAutofit/>
            </a:bodyPr>
            <a:lstStyle/>
            <a:p>
              <a:r>
                <a:rPr lang="en-US"/>
                <a:t>V</a:t>
              </a:r>
              <a:endParaRPr sz="2400">
                <a:solidFill>
                  <a:srgbClr val="003399"/>
                </a:solidFill>
                <a:latin typeface="Times New Roman"/>
                <a:ea typeface="Times New Roman"/>
                <a:cs typeface="Times New Roman"/>
                <a:sym typeface="Times New Roman"/>
              </a:endParaRPr>
            </a:p>
          </p:txBody>
        </p:sp>
        <p:sp>
          <p:nvSpPr>
            <p:cNvPr id="1835" name="Google Shape;1835;p72"/>
            <p:cNvSpPr/>
            <p:nvPr/>
          </p:nvSpPr>
          <p:spPr>
            <a:xfrm>
              <a:off x="4787900" y="100012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36" name="Google Shape;1836;p72"/>
            <p:cNvSpPr/>
            <p:nvPr/>
          </p:nvSpPr>
          <p:spPr>
            <a:xfrm>
              <a:off x="4818064" y="1000126"/>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837" name="Google Shape;1837;p72"/>
            <p:cNvSpPr/>
            <p:nvPr/>
          </p:nvSpPr>
          <p:spPr>
            <a:xfrm>
              <a:off x="4865688" y="100012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38" name="Google Shape;1838;p72"/>
            <p:cNvSpPr/>
            <p:nvPr/>
          </p:nvSpPr>
          <p:spPr>
            <a:xfrm>
              <a:off x="4906964" y="1000126"/>
              <a:ext cx="77787" cy="168275"/>
            </a:xfrm>
            <a:prstGeom prst="rect">
              <a:avLst/>
            </a:prstGeom>
            <a:noFill/>
            <a:ln>
              <a:noFill/>
            </a:ln>
          </p:spPr>
          <p:txBody>
            <a:bodyPr spcFirstLastPara="1" wrap="square" lIns="0" tIns="0" rIns="0" bIns="0" anchor="t" anchorCtr="0">
              <a:noAutofit/>
            </a:bodyPr>
            <a:lstStyle/>
            <a:p>
              <a:r>
                <a:rPr lang="en-US"/>
                <a:t>u</a:t>
              </a:r>
              <a:endParaRPr sz="2400">
                <a:solidFill>
                  <a:srgbClr val="003399"/>
                </a:solidFill>
                <a:latin typeface="Times New Roman"/>
                <a:ea typeface="Times New Roman"/>
                <a:cs typeface="Times New Roman"/>
                <a:sym typeface="Times New Roman"/>
              </a:endParaRPr>
            </a:p>
          </p:txBody>
        </p:sp>
        <p:sp>
          <p:nvSpPr>
            <p:cNvPr id="1839" name="Google Shape;1839;p72"/>
            <p:cNvSpPr/>
            <p:nvPr/>
          </p:nvSpPr>
          <p:spPr>
            <a:xfrm>
              <a:off x="4983164" y="1000126"/>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840" name="Google Shape;1840;p72"/>
            <p:cNvSpPr/>
            <p:nvPr/>
          </p:nvSpPr>
          <p:spPr>
            <a:xfrm>
              <a:off x="5064125" y="1000126"/>
              <a:ext cx="31750"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841" name="Google Shape;1841;p72"/>
            <p:cNvSpPr/>
            <p:nvPr/>
          </p:nvSpPr>
          <p:spPr>
            <a:xfrm>
              <a:off x="5094288" y="1000126"/>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42" name="Google Shape;1842;p72"/>
            <p:cNvSpPr/>
            <p:nvPr/>
          </p:nvSpPr>
          <p:spPr>
            <a:xfrm>
              <a:off x="5132389" y="1000126"/>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843" name="Google Shape;1843;p72"/>
            <p:cNvSpPr/>
            <p:nvPr/>
          </p:nvSpPr>
          <p:spPr>
            <a:xfrm>
              <a:off x="5213350" y="1000126"/>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844" name="Google Shape;1844;p72"/>
            <p:cNvSpPr/>
            <p:nvPr/>
          </p:nvSpPr>
          <p:spPr>
            <a:xfrm>
              <a:off x="5289550" y="1000126"/>
              <a:ext cx="77788"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845" name="Google Shape;1845;p72"/>
            <p:cNvSpPr/>
            <p:nvPr/>
          </p:nvSpPr>
          <p:spPr>
            <a:xfrm>
              <a:off x="5370514" y="1000126"/>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846" name="Google Shape;1846;p72"/>
            <p:cNvSpPr/>
            <p:nvPr/>
          </p:nvSpPr>
          <p:spPr>
            <a:xfrm>
              <a:off x="5416550" y="100012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47" name="Google Shape;1847;p72"/>
            <p:cNvSpPr/>
            <p:nvPr/>
          </p:nvSpPr>
          <p:spPr>
            <a:xfrm>
              <a:off x="5497513" y="1000126"/>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48" name="Google Shape;1848;p72"/>
            <p:cNvSpPr/>
            <p:nvPr/>
          </p:nvSpPr>
          <p:spPr>
            <a:xfrm>
              <a:off x="5565775" y="1000126"/>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49" name="Google Shape;1849;p72"/>
            <p:cNvSpPr/>
            <p:nvPr/>
          </p:nvSpPr>
          <p:spPr>
            <a:xfrm>
              <a:off x="3222626" y="2795589"/>
              <a:ext cx="85725"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50" name="Google Shape;1850;p72"/>
            <p:cNvSpPr/>
            <p:nvPr/>
          </p:nvSpPr>
          <p:spPr>
            <a:xfrm>
              <a:off x="3308350" y="2795589"/>
              <a:ext cx="77788"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851" name="Google Shape;1851;p72"/>
            <p:cNvSpPr/>
            <p:nvPr/>
          </p:nvSpPr>
          <p:spPr>
            <a:xfrm>
              <a:off x="3387726" y="2795589"/>
              <a:ext cx="93663" cy="168275"/>
            </a:xfrm>
            <a:prstGeom prst="rect">
              <a:avLst/>
            </a:prstGeom>
            <a:noFill/>
            <a:ln>
              <a:noFill/>
            </a:ln>
          </p:spPr>
          <p:txBody>
            <a:bodyPr spcFirstLastPara="1" wrap="square" lIns="0" tIns="0" rIns="0" bIns="0" anchor="t" anchorCtr="0">
              <a:noAutofit/>
            </a:bodyPr>
            <a:lstStyle/>
            <a:p>
              <a:r>
                <a:rPr lang="en-US"/>
                <a:t>B</a:t>
              </a:r>
              <a:endParaRPr sz="2400">
                <a:solidFill>
                  <a:srgbClr val="003399"/>
                </a:solidFill>
                <a:latin typeface="Times New Roman"/>
                <a:ea typeface="Times New Roman"/>
                <a:cs typeface="Times New Roman"/>
                <a:sym typeface="Times New Roman"/>
              </a:endParaRPr>
            </a:p>
          </p:txBody>
        </p:sp>
        <p:sp>
          <p:nvSpPr>
            <p:cNvPr id="1852" name="Google Shape;1852;p72"/>
            <p:cNvSpPr/>
            <p:nvPr/>
          </p:nvSpPr>
          <p:spPr>
            <a:xfrm>
              <a:off x="3481388" y="2795589"/>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53" name="Google Shape;1853;p72"/>
            <p:cNvSpPr/>
            <p:nvPr/>
          </p:nvSpPr>
          <p:spPr>
            <a:xfrm>
              <a:off x="3519489" y="2795589"/>
              <a:ext cx="115887" cy="168275"/>
            </a:xfrm>
            <a:prstGeom prst="rect">
              <a:avLst/>
            </a:prstGeom>
            <a:noFill/>
            <a:ln>
              <a:noFill/>
            </a:ln>
          </p:spPr>
          <p:txBody>
            <a:bodyPr spcFirstLastPara="1" wrap="square" lIns="0" tIns="0" rIns="0" bIns="0" anchor="t" anchorCtr="0">
              <a:noAutofit/>
            </a:bodyPr>
            <a:lstStyle/>
            <a:p>
              <a:r>
                <a:rPr lang="en-US"/>
                <a:t>m</a:t>
              </a:r>
              <a:endParaRPr sz="2400">
                <a:solidFill>
                  <a:srgbClr val="003399"/>
                </a:solidFill>
                <a:latin typeface="Times New Roman"/>
                <a:ea typeface="Times New Roman"/>
                <a:cs typeface="Times New Roman"/>
                <a:sym typeface="Times New Roman"/>
              </a:endParaRPr>
            </a:p>
          </p:txBody>
        </p:sp>
        <p:sp>
          <p:nvSpPr>
            <p:cNvPr id="1854" name="Google Shape;1854;p72"/>
            <p:cNvSpPr/>
            <p:nvPr/>
          </p:nvSpPr>
          <p:spPr>
            <a:xfrm>
              <a:off x="3638550" y="2795589"/>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55" name="Google Shape;1855;p72"/>
            <p:cNvSpPr/>
            <p:nvPr/>
          </p:nvSpPr>
          <p:spPr>
            <a:xfrm>
              <a:off x="3668713" y="2795589"/>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56" name="Google Shape;1856;p72"/>
            <p:cNvSpPr/>
            <p:nvPr/>
          </p:nvSpPr>
          <p:spPr>
            <a:xfrm>
              <a:off x="3740150" y="2795589"/>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57" name="Google Shape;1857;p72"/>
            <p:cNvSpPr/>
            <p:nvPr/>
          </p:nvSpPr>
          <p:spPr>
            <a:xfrm>
              <a:off x="3813175" y="2795589"/>
              <a:ext cx="0" cy="274637"/>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858" name="Google Shape;1858;p72"/>
            <p:cNvSpPr/>
            <p:nvPr/>
          </p:nvSpPr>
          <p:spPr>
            <a:xfrm>
              <a:off x="3209925" y="296227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59" name="Google Shape;1859;p72"/>
            <p:cNvSpPr/>
            <p:nvPr/>
          </p:nvSpPr>
          <p:spPr>
            <a:xfrm>
              <a:off x="3290888" y="2962276"/>
              <a:ext cx="69850" cy="168275"/>
            </a:xfrm>
            <a:prstGeom prst="rect">
              <a:avLst/>
            </a:prstGeom>
            <a:noFill/>
            <a:ln>
              <a:noFill/>
            </a:ln>
          </p:spPr>
          <p:txBody>
            <a:bodyPr spcFirstLastPara="1" wrap="square" lIns="0" tIns="0" rIns="0" bIns="0" anchor="t" anchorCtr="0">
              <a:noAutofit/>
            </a:bodyPr>
            <a:lstStyle/>
            <a:p>
              <a:r>
                <a:rPr lang="en-US"/>
                <a:t>x</a:t>
              </a:r>
              <a:endParaRPr sz="2400">
                <a:solidFill>
                  <a:srgbClr val="003399"/>
                </a:solidFill>
                <a:latin typeface="Times New Roman"/>
                <a:ea typeface="Times New Roman"/>
                <a:cs typeface="Times New Roman"/>
                <a:sym typeface="Times New Roman"/>
              </a:endParaRPr>
            </a:p>
          </p:txBody>
        </p:sp>
        <p:sp>
          <p:nvSpPr>
            <p:cNvPr id="1860" name="Google Shape;1860;p72"/>
            <p:cNvSpPr/>
            <p:nvPr/>
          </p:nvSpPr>
          <p:spPr>
            <a:xfrm>
              <a:off x="3359150" y="2962276"/>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861" name="Google Shape;1861;p72"/>
            <p:cNvSpPr/>
            <p:nvPr/>
          </p:nvSpPr>
          <p:spPr>
            <a:xfrm>
              <a:off x="3430589" y="2962276"/>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62" name="Google Shape;1862;p72"/>
            <p:cNvSpPr/>
            <p:nvPr/>
          </p:nvSpPr>
          <p:spPr>
            <a:xfrm>
              <a:off x="3506789" y="2962276"/>
              <a:ext cx="77787"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863" name="Google Shape;1863;p72"/>
            <p:cNvSpPr/>
            <p:nvPr/>
          </p:nvSpPr>
          <p:spPr>
            <a:xfrm>
              <a:off x="3587750" y="296227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64" name="Google Shape;1864;p72"/>
            <p:cNvSpPr/>
            <p:nvPr/>
          </p:nvSpPr>
          <p:spPr>
            <a:xfrm>
              <a:off x="3625850" y="296227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65" name="Google Shape;1865;p72"/>
            <p:cNvSpPr/>
            <p:nvPr/>
          </p:nvSpPr>
          <p:spPr>
            <a:xfrm>
              <a:off x="3659189" y="2962276"/>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866" name="Google Shape;1866;p72"/>
            <p:cNvSpPr/>
            <p:nvPr/>
          </p:nvSpPr>
          <p:spPr>
            <a:xfrm>
              <a:off x="3736975" y="2962276"/>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867" name="Google Shape;1867;p72"/>
            <p:cNvSpPr/>
            <p:nvPr/>
          </p:nvSpPr>
          <p:spPr>
            <a:xfrm>
              <a:off x="9005889" y="4962525"/>
              <a:ext cx="71437" cy="71438"/>
            </a:xfrm>
            <a:custGeom>
              <a:avLst/>
              <a:gdLst/>
              <a:ahLst/>
              <a:cxnLst/>
              <a:rect l="l" t="t" r="r" b="b"/>
              <a:pathLst>
                <a:path w="120000" h="120000" extrusionOk="0">
                  <a:moveTo>
                    <a:pt x="120000" y="0"/>
                  </a:moveTo>
                  <a:lnTo>
                    <a:pt x="0" y="0"/>
                  </a:lnTo>
                  <a:lnTo>
                    <a:pt x="64000"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868" name="Google Shape;1868;p72"/>
            <p:cNvSpPr/>
            <p:nvPr/>
          </p:nvSpPr>
          <p:spPr>
            <a:xfrm>
              <a:off x="4333875" y="2757489"/>
              <a:ext cx="101600"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869" name="Google Shape;1869;p72"/>
            <p:cNvSpPr/>
            <p:nvPr/>
          </p:nvSpPr>
          <p:spPr>
            <a:xfrm>
              <a:off x="4437064" y="2757489"/>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870" name="Google Shape;1870;p72"/>
            <p:cNvSpPr/>
            <p:nvPr/>
          </p:nvSpPr>
          <p:spPr>
            <a:xfrm>
              <a:off x="5815013" y="5368926"/>
              <a:ext cx="93662" cy="168275"/>
            </a:xfrm>
            <a:prstGeom prst="rect">
              <a:avLst/>
            </a:prstGeom>
            <a:noFill/>
            <a:ln>
              <a:noFill/>
            </a:ln>
          </p:spPr>
          <p:txBody>
            <a:bodyPr spcFirstLastPara="1" wrap="square" lIns="0" tIns="0" rIns="0" bIns="0" anchor="t" anchorCtr="0">
              <a:noAutofit/>
            </a:bodyPr>
            <a:lstStyle/>
            <a:p>
              <a:r>
                <a:rPr lang="en-US"/>
                <a:t>Y</a:t>
              </a:r>
              <a:endParaRPr sz="2400">
                <a:solidFill>
                  <a:srgbClr val="003399"/>
                </a:solidFill>
                <a:latin typeface="Times New Roman"/>
                <a:ea typeface="Times New Roman"/>
                <a:cs typeface="Times New Roman"/>
                <a:sym typeface="Times New Roman"/>
              </a:endParaRPr>
            </a:p>
          </p:txBody>
        </p:sp>
        <p:sp>
          <p:nvSpPr>
            <p:cNvPr id="1871" name="Google Shape;1871;p72"/>
            <p:cNvSpPr/>
            <p:nvPr/>
          </p:nvSpPr>
          <p:spPr>
            <a:xfrm>
              <a:off x="5908675" y="536892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72" name="Google Shape;1872;p72"/>
            <p:cNvSpPr/>
            <p:nvPr/>
          </p:nvSpPr>
          <p:spPr>
            <a:xfrm>
              <a:off x="5989638" y="5368926"/>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73" name="Google Shape;1873;p72"/>
            <p:cNvSpPr/>
            <p:nvPr/>
          </p:nvSpPr>
          <p:spPr>
            <a:xfrm>
              <a:off x="4333875" y="5368926"/>
              <a:ext cx="101600"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874" name="Google Shape;1874;p72"/>
            <p:cNvSpPr/>
            <p:nvPr/>
          </p:nvSpPr>
          <p:spPr>
            <a:xfrm>
              <a:off x="4437064" y="5368926"/>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875" name="Google Shape;1875;p72"/>
            <p:cNvSpPr/>
            <p:nvPr/>
          </p:nvSpPr>
          <p:spPr>
            <a:xfrm>
              <a:off x="7083426" y="3594101"/>
              <a:ext cx="93663" cy="168275"/>
            </a:xfrm>
            <a:prstGeom prst="rect">
              <a:avLst/>
            </a:prstGeom>
            <a:noFill/>
            <a:ln>
              <a:noFill/>
            </a:ln>
          </p:spPr>
          <p:txBody>
            <a:bodyPr spcFirstLastPara="1" wrap="square" lIns="0" tIns="0" rIns="0" bIns="0" anchor="t" anchorCtr="0">
              <a:noAutofit/>
            </a:bodyPr>
            <a:lstStyle/>
            <a:p>
              <a:r>
                <a:rPr lang="en-US"/>
                <a:t>Y</a:t>
              </a:r>
              <a:endParaRPr sz="2400">
                <a:solidFill>
                  <a:srgbClr val="003399"/>
                </a:solidFill>
                <a:latin typeface="Times New Roman"/>
                <a:ea typeface="Times New Roman"/>
                <a:cs typeface="Times New Roman"/>
                <a:sym typeface="Times New Roman"/>
              </a:endParaRPr>
            </a:p>
          </p:txBody>
        </p:sp>
        <p:sp>
          <p:nvSpPr>
            <p:cNvPr id="1876" name="Google Shape;1876;p72"/>
            <p:cNvSpPr/>
            <p:nvPr/>
          </p:nvSpPr>
          <p:spPr>
            <a:xfrm>
              <a:off x="7177089" y="3594101"/>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77" name="Google Shape;1877;p72"/>
            <p:cNvSpPr/>
            <p:nvPr/>
          </p:nvSpPr>
          <p:spPr>
            <a:xfrm>
              <a:off x="7258050" y="3594101"/>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78" name="Google Shape;1878;p72"/>
            <p:cNvSpPr/>
            <p:nvPr/>
          </p:nvSpPr>
          <p:spPr>
            <a:xfrm>
              <a:off x="5603875" y="3594101"/>
              <a:ext cx="101600"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879" name="Google Shape;1879;p72"/>
            <p:cNvSpPr/>
            <p:nvPr/>
          </p:nvSpPr>
          <p:spPr>
            <a:xfrm>
              <a:off x="5705475" y="3594101"/>
              <a:ext cx="77788"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880" name="Google Shape;1880;p72"/>
            <p:cNvSpPr/>
            <p:nvPr/>
          </p:nvSpPr>
          <p:spPr>
            <a:xfrm>
              <a:off x="7067551" y="4187825"/>
              <a:ext cx="1268413" cy="876300"/>
            </a:xfrm>
            <a:custGeom>
              <a:avLst/>
              <a:gdLst/>
              <a:ahLst/>
              <a:cxnLst/>
              <a:rect l="l" t="t" r="r" b="b"/>
              <a:pathLst>
                <a:path w="120000" h="120000" extrusionOk="0">
                  <a:moveTo>
                    <a:pt x="59774" y="0"/>
                  </a:moveTo>
                  <a:lnTo>
                    <a:pt x="0" y="60434"/>
                  </a:lnTo>
                  <a:lnTo>
                    <a:pt x="59774" y="120000"/>
                  </a:lnTo>
                  <a:lnTo>
                    <a:pt x="120000" y="60434"/>
                  </a:lnTo>
                  <a:lnTo>
                    <a:pt x="59774" y="0"/>
                  </a:lnTo>
                  <a:close/>
                </a:path>
              </a:pathLst>
            </a:custGeom>
            <a:solidFill>
              <a:srgbClr val="FCE9D6"/>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881" name="Google Shape;1881;p72"/>
            <p:cNvSpPr/>
            <p:nvPr/>
          </p:nvSpPr>
          <p:spPr>
            <a:xfrm>
              <a:off x="7067551" y="4187825"/>
              <a:ext cx="1268413" cy="876300"/>
            </a:xfrm>
            <a:custGeom>
              <a:avLst/>
              <a:gdLst/>
              <a:ahLst/>
              <a:cxnLst/>
              <a:rect l="l" t="t" r="r" b="b"/>
              <a:pathLst>
                <a:path w="120000" h="120000" extrusionOk="0">
                  <a:moveTo>
                    <a:pt x="59774" y="0"/>
                  </a:moveTo>
                  <a:lnTo>
                    <a:pt x="0" y="60434"/>
                  </a:lnTo>
                  <a:lnTo>
                    <a:pt x="59774" y="120000"/>
                  </a:lnTo>
                  <a:lnTo>
                    <a:pt x="120000" y="60434"/>
                  </a:lnTo>
                  <a:lnTo>
                    <a:pt x="59774" y="0"/>
                  </a:lnTo>
                </a:path>
              </a:pathLst>
            </a:custGeom>
            <a:noFill/>
            <a:ln w="174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sp>
          <p:nvSpPr>
            <p:cNvPr id="1882" name="Google Shape;1882;p72"/>
            <p:cNvSpPr/>
            <p:nvPr/>
          </p:nvSpPr>
          <p:spPr>
            <a:xfrm>
              <a:off x="7300913" y="4492626"/>
              <a:ext cx="131762" cy="168275"/>
            </a:xfrm>
            <a:prstGeom prst="rect">
              <a:avLst/>
            </a:prstGeom>
            <a:noFill/>
            <a:ln>
              <a:noFill/>
            </a:ln>
          </p:spPr>
          <p:txBody>
            <a:bodyPr spcFirstLastPara="1" wrap="square" lIns="0" tIns="0" rIns="0" bIns="0" anchor="t" anchorCtr="0">
              <a:noAutofit/>
            </a:bodyPr>
            <a:lstStyle/>
            <a:p>
              <a:r>
                <a:rPr lang="en-US"/>
                <a:t>W</a:t>
              </a:r>
              <a:endParaRPr sz="2400">
                <a:solidFill>
                  <a:srgbClr val="003399"/>
                </a:solidFill>
                <a:latin typeface="Times New Roman"/>
                <a:ea typeface="Times New Roman"/>
                <a:cs typeface="Times New Roman"/>
                <a:sym typeface="Times New Roman"/>
              </a:endParaRPr>
            </a:p>
          </p:txBody>
        </p:sp>
        <p:sp>
          <p:nvSpPr>
            <p:cNvPr id="1883" name="Google Shape;1883;p72"/>
            <p:cNvSpPr/>
            <p:nvPr/>
          </p:nvSpPr>
          <p:spPr>
            <a:xfrm>
              <a:off x="7435850" y="4492626"/>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884" name="Google Shape;1884;p72"/>
            <p:cNvSpPr/>
            <p:nvPr/>
          </p:nvSpPr>
          <p:spPr>
            <a:xfrm>
              <a:off x="7483475" y="449262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85" name="Google Shape;1885;p72"/>
            <p:cNvSpPr/>
            <p:nvPr/>
          </p:nvSpPr>
          <p:spPr>
            <a:xfrm>
              <a:off x="7512050" y="449262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86" name="Google Shape;1886;p72"/>
            <p:cNvSpPr/>
            <p:nvPr/>
          </p:nvSpPr>
          <p:spPr>
            <a:xfrm>
              <a:off x="7550150" y="449262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87" name="Google Shape;1887;p72"/>
            <p:cNvSpPr/>
            <p:nvPr/>
          </p:nvSpPr>
          <p:spPr>
            <a:xfrm>
              <a:off x="7631113" y="4492626"/>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88" name="Google Shape;1888;p72"/>
            <p:cNvSpPr/>
            <p:nvPr/>
          </p:nvSpPr>
          <p:spPr>
            <a:xfrm>
              <a:off x="7669214" y="4492626"/>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889" name="Google Shape;1889;p72"/>
            <p:cNvSpPr/>
            <p:nvPr/>
          </p:nvSpPr>
          <p:spPr>
            <a:xfrm>
              <a:off x="7750175" y="4492626"/>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890" name="Google Shape;1890;p72"/>
            <p:cNvSpPr/>
            <p:nvPr/>
          </p:nvSpPr>
          <p:spPr>
            <a:xfrm>
              <a:off x="7818438" y="4492626"/>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891" name="Google Shape;1891;p72"/>
            <p:cNvSpPr/>
            <p:nvPr/>
          </p:nvSpPr>
          <p:spPr>
            <a:xfrm>
              <a:off x="7889875" y="449262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892" name="Google Shape;1892;p72"/>
            <p:cNvSpPr/>
            <p:nvPr/>
          </p:nvSpPr>
          <p:spPr>
            <a:xfrm>
              <a:off x="7966075" y="4492626"/>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93" name="Google Shape;1893;p72"/>
            <p:cNvSpPr/>
            <p:nvPr/>
          </p:nvSpPr>
          <p:spPr>
            <a:xfrm>
              <a:off x="8039100" y="4492626"/>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894" name="Google Shape;1894;p72"/>
            <p:cNvSpPr/>
            <p:nvPr/>
          </p:nvSpPr>
          <p:spPr>
            <a:xfrm>
              <a:off x="8110538" y="4492625"/>
              <a:ext cx="0" cy="274638"/>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895" name="Google Shape;1895;p72"/>
            <p:cNvSpPr/>
            <p:nvPr/>
          </p:nvSpPr>
          <p:spPr>
            <a:xfrm>
              <a:off x="7483475" y="4664076"/>
              <a:ext cx="77788" cy="168275"/>
            </a:xfrm>
            <a:prstGeom prst="rect">
              <a:avLst/>
            </a:prstGeom>
            <a:noFill/>
            <a:ln>
              <a:noFill/>
            </a:ln>
          </p:spPr>
          <p:txBody>
            <a:bodyPr spcFirstLastPara="1" wrap="square" lIns="0" tIns="0" rIns="0" bIns="0" anchor="t" anchorCtr="0">
              <a:noAutofit/>
            </a:bodyPr>
            <a:lstStyle/>
            <a:p>
              <a:r>
                <a:rPr lang="en-US"/>
                <a:t>b</a:t>
              </a:r>
              <a:endParaRPr sz="2400">
                <a:solidFill>
                  <a:srgbClr val="003399"/>
                </a:solidFill>
                <a:latin typeface="Times New Roman"/>
                <a:ea typeface="Times New Roman"/>
                <a:cs typeface="Times New Roman"/>
                <a:sym typeface="Times New Roman"/>
              </a:endParaRPr>
            </a:p>
          </p:txBody>
        </p:sp>
        <p:sp>
          <p:nvSpPr>
            <p:cNvPr id="1896" name="Google Shape;1896;p72"/>
            <p:cNvSpPr/>
            <p:nvPr/>
          </p:nvSpPr>
          <p:spPr>
            <a:xfrm>
              <a:off x="7562850" y="466407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897" name="Google Shape;1897;p72"/>
            <p:cNvSpPr/>
            <p:nvPr/>
          </p:nvSpPr>
          <p:spPr>
            <a:xfrm>
              <a:off x="7593013" y="466407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898" name="Google Shape;1898;p72"/>
            <p:cNvSpPr/>
            <p:nvPr/>
          </p:nvSpPr>
          <p:spPr>
            <a:xfrm>
              <a:off x="7635875" y="4664076"/>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899" name="Google Shape;1899;p72"/>
            <p:cNvSpPr/>
            <p:nvPr/>
          </p:nvSpPr>
          <p:spPr>
            <a:xfrm>
              <a:off x="7673975" y="4664076"/>
              <a:ext cx="77788"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900" name="Google Shape;1900;p72"/>
            <p:cNvSpPr/>
            <p:nvPr/>
          </p:nvSpPr>
          <p:spPr>
            <a:xfrm>
              <a:off x="7750175" y="4664076"/>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901" name="Google Shape;1901;p72"/>
            <p:cNvSpPr/>
            <p:nvPr/>
          </p:nvSpPr>
          <p:spPr>
            <a:xfrm>
              <a:off x="7831139" y="4664076"/>
              <a:ext cx="77787" cy="168275"/>
            </a:xfrm>
            <a:prstGeom prst="rect">
              <a:avLst/>
            </a:prstGeom>
            <a:noFill/>
            <a:ln>
              <a:noFill/>
            </a:ln>
          </p:spPr>
          <p:txBody>
            <a:bodyPr spcFirstLastPara="1" wrap="square" lIns="0" tIns="0" rIns="0" bIns="0" anchor="t" anchorCtr="0">
              <a:noAutofit/>
            </a:bodyPr>
            <a:lstStyle/>
            <a:p>
              <a:r>
                <a:rPr lang="en-US"/>
                <a:t>?</a:t>
              </a:r>
              <a:endParaRPr sz="2400">
                <a:solidFill>
                  <a:srgbClr val="003399"/>
                </a:solidFill>
                <a:latin typeface="Times New Roman"/>
                <a:ea typeface="Times New Roman"/>
                <a:cs typeface="Times New Roman"/>
                <a:sym typeface="Times New Roman"/>
              </a:endParaRPr>
            </a:p>
          </p:txBody>
        </p:sp>
        <p:sp>
          <p:nvSpPr>
            <p:cNvPr id="1902" name="Google Shape;1902;p72"/>
            <p:cNvSpPr/>
            <p:nvPr/>
          </p:nvSpPr>
          <p:spPr>
            <a:xfrm>
              <a:off x="9332913" y="4826000"/>
              <a:ext cx="0" cy="274638"/>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903" name="Google Shape;1903;p72"/>
            <p:cNvSpPr/>
            <p:nvPr/>
          </p:nvSpPr>
          <p:spPr>
            <a:xfrm>
              <a:off x="8412163" y="4454526"/>
              <a:ext cx="93662" cy="168275"/>
            </a:xfrm>
            <a:prstGeom prst="rect">
              <a:avLst/>
            </a:prstGeom>
            <a:noFill/>
            <a:ln>
              <a:noFill/>
            </a:ln>
          </p:spPr>
          <p:txBody>
            <a:bodyPr spcFirstLastPara="1" wrap="square" lIns="0" tIns="0" rIns="0" bIns="0" anchor="t" anchorCtr="0">
              <a:noAutofit/>
            </a:bodyPr>
            <a:lstStyle/>
            <a:p>
              <a:r>
                <a:rPr lang="en-US"/>
                <a:t>Y</a:t>
              </a:r>
              <a:endParaRPr sz="2400">
                <a:solidFill>
                  <a:srgbClr val="003399"/>
                </a:solidFill>
                <a:latin typeface="Times New Roman"/>
                <a:ea typeface="Times New Roman"/>
                <a:cs typeface="Times New Roman"/>
                <a:sym typeface="Times New Roman"/>
              </a:endParaRPr>
            </a:p>
          </p:txBody>
        </p:sp>
        <p:sp>
          <p:nvSpPr>
            <p:cNvPr id="1904" name="Google Shape;1904;p72"/>
            <p:cNvSpPr/>
            <p:nvPr/>
          </p:nvSpPr>
          <p:spPr>
            <a:xfrm>
              <a:off x="8509000" y="445452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905" name="Google Shape;1905;p72"/>
            <p:cNvSpPr/>
            <p:nvPr/>
          </p:nvSpPr>
          <p:spPr>
            <a:xfrm>
              <a:off x="8585200" y="4454526"/>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906" name="Google Shape;1906;p72"/>
            <p:cNvSpPr/>
            <p:nvPr/>
          </p:nvSpPr>
          <p:spPr>
            <a:xfrm>
              <a:off x="6672264" y="4945064"/>
              <a:ext cx="71437" cy="73025"/>
            </a:xfrm>
            <a:custGeom>
              <a:avLst/>
              <a:gdLst/>
              <a:ahLst/>
              <a:cxnLst/>
              <a:rect l="l" t="t" r="r" b="b"/>
              <a:pathLst>
                <a:path w="120000" h="120000" extrusionOk="0">
                  <a:moveTo>
                    <a:pt x="120000" y="0"/>
                  </a:moveTo>
                  <a:lnTo>
                    <a:pt x="0" y="0"/>
                  </a:lnTo>
                  <a:lnTo>
                    <a:pt x="64000" y="120000"/>
                  </a:lnTo>
                  <a:lnTo>
                    <a:pt x="120000" y="0"/>
                  </a:lnTo>
                  <a:close/>
                </a:path>
              </a:pathLst>
            </a:custGeom>
            <a:solidFill>
              <a:srgbClr val="000000"/>
            </a:solidFill>
            <a:ln>
              <a:noFill/>
            </a:ln>
          </p:spPr>
          <p:txBody>
            <a:bodyPr spcFirstLastPara="1" wrap="square" lIns="91425" tIns="45700" rIns="91425" bIns="45700" anchor="t" anchorCtr="0">
              <a:noAutofit/>
            </a:bodyPr>
            <a:lstStyle/>
            <a:p>
              <a:endParaRPr sz="3200">
                <a:solidFill>
                  <a:schemeClr val="dk1"/>
                </a:solidFill>
                <a:latin typeface="Times New Roman"/>
                <a:ea typeface="Times New Roman"/>
                <a:cs typeface="Times New Roman"/>
                <a:sym typeface="Times New Roman"/>
              </a:endParaRPr>
            </a:p>
          </p:txBody>
        </p:sp>
        <p:cxnSp>
          <p:nvCxnSpPr>
            <p:cNvPr id="1907" name="Google Shape;1907;p72"/>
            <p:cNvCxnSpPr/>
            <p:nvPr/>
          </p:nvCxnSpPr>
          <p:spPr>
            <a:xfrm rot="10800000" flipH="1">
              <a:off x="6705601" y="4624389"/>
              <a:ext cx="4763" cy="333375"/>
            </a:xfrm>
            <a:prstGeom prst="straightConnector1">
              <a:avLst/>
            </a:prstGeom>
            <a:noFill/>
            <a:ln w="17450" cap="flat" cmpd="sng">
              <a:solidFill>
                <a:srgbClr val="000000"/>
              </a:solidFill>
              <a:prstDash val="solid"/>
              <a:round/>
              <a:headEnd type="none" w="sm" len="sm"/>
              <a:tailEnd type="none" w="sm" len="sm"/>
            </a:ln>
          </p:spPr>
        </p:cxnSp>
        <p:sp>
          <p:nvSpPr>
            <p:cNvPr id="1908" name="Google Shape;1908;p72"/>
            <p:cNvSpPr/>
            <p:nvPr/>
          </p:nvSpPr>
          <p:spPr>
            <a:xfrm>
              <a:off x="6837363" y="4462464"/>
              <a:ext cx="101600"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909" name="Google Shape;1909;p72"/>
            <p:cNvSpPr/>
            <p:nvPr/>
          </p:nvSpPr>
          <p:spPr>
            <a:xfrm>
              <a:off x="6938964" y="4462464"/>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910" name="Google Shape;1910;p72"/>
            <p:cNvSpPr/>
            <p:nvPr/>
          </p:nvSpPr>
          <p:spPr>
            <a:xfrm>
              <a:off x="6210301" y="5040314"/>
              <a:ext cx="131763" cy="168275"/>
            </a:xfrm>
            <a:prstGeom prst="rect">
              <a:avLst/>
            </a:prstGeom>
            <a:noFill/>
            <a:ln>
              <a:noFill/>
            </a:ln>
          </p:spPr>
          <p:txBody>
            <a:bodyPr spcFirstLastPara="1" wrap="square" lIns="0" tIns="0" rIns="0" bIns="0" anchor="t" anchorCtr="0">
              <a:noAutofit/>
            </a:bodyPr>
            <a:lstStyle/>
            <a:p>
              <a:r>
                <a:rPr lang="en-US"/>
                <a:t>W</a:t>
              </a:r>
              <a:endParaRPr sz="2400">
                <a:solidFill>
                  <a:srgbClr val="003399"/>
                </a:solidFill>
                <a:latin typeface="Times New Roman"/>
                <a:ea typeface="Times New Roman"/>
                <a:cs typeface="Times New Roman"/>
                <a:sym typeface="Times New Roman"/>
              </a:endParaRPr>
            </a:p>
          </p:txBody>
        </p:sp>
        <p:sp>
          <p:nvSpPr>
            <p:cNvPr id="1911" name="Google Shape;1911;p72"/>
            <p:cNvSpPr/>
            <p:nvPr/>
          </p:nvSpPr>
          <p:spPr>
            <a:xfrm>
              <a:off x="6342064" y="5040314"/>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912" name="Google Shape;1912;p72"/>
            <p:cNvSpPr/>
            <p:nvPr/>
          </p:nvSpPr>
          <p:spPr>
            <a:xfrm>
              <a:off x="6392863" y="5040314"/>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913" name="Google Shape;1913;p72"/>
            <p:cNvSpPr/>
            <p:nvPr/>
          </p:nvSpPr>
          <p:spPr>
            <a:xfrm>
              <a:off x="6421438" y="50403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914" name="Google Shape;1914;p72"/>
            <p:cNvSpPr/>
            <p:nvPr/>
          </p:nvSpPr>
          <p:spPr>
            <a:xfrm>
              <a:off x="6459539" y="504031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915" name="Google Shape;1915;p72"/>
            <p:cNvSpPr/>
            <p:nvPr/>
          </p:nvSpPr>
          <p:spPr>
            <a:xfrm>
              <a:off x="6540500" y="5040314"/>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916" name="Google Shape;1916;p72"/>
            <p:cNvSpPr/>
            <p:nvPr/>
          </p:nvSpPr>
          <p:spPr>
            <a:xfrm>
              <a:off x="6578600" y="5040314"/>
              <a:ext cx="77788"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917" name="Google Shape;1917;p72"/>
            <p:cNvSpPr/>
            <p:nvPr/>
          </p:nvSpPr>
          <p:spPr>
            <a:xfrm>
              <a:off x="6659564" y="5040314"/>
              <a:ext cx="46037"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918" name="Google Shape;1918;p72"/>
            <p:cNvSpPr/>
            <p:nvPr/>
          </p:nvSpPr>
          <p:spPr>
            <a:xfrm>
              <a:off x="6705600" y="5040314"/>
              <a:ext cx="77788"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919" name="Google Shape;1919;p72"/>
            <p:cNvSpPr/>
            <p:nvPr/>
          </p:nvSpPr>
          <p:spPr>
            <a:xfrm>
              <a:off x="6783388" y="50403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920" name="Google Shape;1920;p72"/>
            <p:cNvSpPr/>
            <p:nvPr/>
          </p:nvSpPr>
          <p:spPr>
            <a:xfrm>
              <a:off x="6821489" y="5040314"/>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921" name="Google Shape;1921;p72"/>
            <p:cNvSpPr/>
            <p:nvPr/>
          </p:nvSpPr>
          <p:spPr>
            <a:xfrm>
              <a:off x="6900863" y="5040314"/>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922" name="Google Shape;1922;p72"/>
            <p:cNvSpPr/>
            <p:nvPr/>
          </p:nvSpPr>
          <p:spPr>
            <a:xfrm>
              <a:off x="6973888" y="5040314"/>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923" name="Google Shape;1923;p72"/>
            <p:cNvSpPr/>
            <p:nvPr/>
          </p:nvSpPr>
          <p:spPr>
            <a:xfrm>
              <a:off x="7011988" y="5040314"/>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924" name="Google Shape;1924;p72"/>
            <p:cNvSpPr/>
            <p:nvPr/>
          </p:nvSpPr>
          <p:spPr>
            <a:xfrm>
              <a:off x="7042150" y="5040314"/>
              <a:ext cx="77788"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925" name="Google Shape;1925;p72"/>
            <p:cNvSpPr/>
            <p:nvPr/>
          </p:nvSpPr>
          <p:spPr>
            <a:xfrm>
              <a:off x="7121525" y="5040314"/>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926" name="Google Shape;1926;p72"/>
            <p:cNvSpPr/>
            <p:nvPr/>
          </p:nvSpPr>
          <p:spPr>
            <a:xfrm>
              <a:off x="7197725" y="5040314"/>
              <a:ext cx="0" cy="274637"/>
            </a:xfrm>
            <a:prstGeom prst="rect">
              <a:avLst/>
            </a:prstGeom>
            <a:noFill/>
            <a:ln>
              <a:noFill/>
            </a:ln>
          </p:spPr>
          <p:txBody>
            <a:bodyPr spcFirstLastPara="1" wrap="square" lIns="0" tIns="0" rIns="0" bIns="0" anchor="t" anchorCtr="0">
              <a:noAutofit/>
            </a:bodyPr>
            <a:lstStyle/>
            <a:p>
              <a:endParaRPr sz="2400">
                <a:solidFill>
                  <a:srgbClr val="003399"/>
                </a:solidFill>
                <a:latin typeface="Times New Roman"/>
                <a:ea typeface="Times New Roman"/>
                <a:cs typeface="Times New Roman"/>
                <a:sym typeface="Times New Roman"/>
              </a:endParaRPr>
            </a:p>
          </p:txBody>
        </p:sp>
        <p:sp>
          <p:nvSpPr>
            <p:cNvPr id="1927" name="Google Shape;1927;p72"/>
            <p:cNvSpPr/>
            <p:nvPr/>
          </p:nvSpPr>
          <p:spPr>
            <a:xfrm>
              <a:off x="6405564" y="5210176"/>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928" name="Google Shape;1928;p72"/>
            <p:cNvSpPr/>
            <p:nvPr/>
          </p:nvSpPr>
          <p:spPr>
            <a:xfrm>
              <a:off x="6481763" y="5210176"/>
              <a:ext cx="69850" cy="168275"/>
            </a:xfrm>
            <a:prstGeom prst="rect">
              <a:avLst/>
            </a:prstGeom>
            <a:noFill/>
            <a:ln>
              <a:noFill/>
            </a:ln>
          </p:spPr>
          <p:txBody>
            <a:bodyPr spcFirstLastPara="1" wrap="square" lIns="0" tIns="0" rIns="0" bIns="0" anchor="t" anchorCtr="0">
              <a:noAutofit/>
            </a:bodyPr>
            <a:lstStyle/>
            <a:p>
              <a:r>
                <a:rPr lang="en-US"/>
                <a:t>x</a:t>
              </a:r>
              <a:endParaRPr sz="2400">
                <a:solidFill>
                  <a:srgbClr val="003399"/>
                </a:solidFill>
                <a:latin typeface="Times New Roman"/>
                <a:ea typeface="Times New Roman"/>
                <a:cs typeface="Times New Roman"/>
                <a:sym typeface="Times New Roman"/>
              </a:endParaRPr>
            </a:p>
          </p:txBody>
        </p:sp>
        <p:sp>
          <p:nvSpPr>
            <p:cNvPr id="1929" name="Google Shape;1929;p72"/>
            <p:cNvSpPr/>
            <p:nvPr/>
          </p:nvSpPr>
          <p:spPr>
            <a:xfrm>
              <a:off x="6553200" y="5210176"/>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930" name="Google Shape;1930;p72"/>
            <p:cNvSpPr/>
            <p:nvPr/>
          </p:nvSpPr>
          <p:spPr>
            <a:xfrm>
              <a:off x="6626225" y="5210176"/>
              <a:ext cx="77788"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931" name="Google Shape;1931;p72"/>
            <p:cNvSpPr/>
            <p:nvPr/>
          </p:nvSpPr>
          <p:spPr>
            <a:xfrm>
              <a:off x="6702425" y="5210176"/>
              <a:ext cx="77788"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932" name="Google Shape;1932;p72"/>
            <p:cNvSpPr/>
            <p:nvPr/>
          </p:nvSpPr>
          <p:spPr>
            <a:xfrm>
              <a:off x="6783388" y="5210176"/>
              <a:ext cx="38100" cy="168275"/>
            </a:xfrm>
            <a:prstGeom prst="rect">
              <a:avLst/>
            </a:prstGeom>
            <a:noFill/>
            <a:ln>
              <a:noFill/>
            </a:ln>
          </p:spPr>
          <p:txBody>
            <a:bodyPr spcFirstLastPara="1" wrap="square" lIns="0" tIns="0" rIns="0" bIns="0" anchor="t" anchorCtr="0">
              <a:noAutofit/>
            </a:bodyPr>
            <a:lstStyle/>
            <a:p>
              <a:r>
                <a:rPr lang="en-US"/>
                <a:t>t</a:t>
              </a:r>
              <a:endParaRPr sz="2400">
                <a:solidFill>
                  <a:srgbClr val="003399"/>
                </a:solidFill>
                <a:latin typeface="Times New Roman"/>
                <a:ea typeface="Times New Roman"/>
                <a:cs typeface="Times New Roman"/>
                <a:sym typeface="Times New Roman"/>
              </a:endParaRPr>
            </a:p>
          </p:txBody>
        </p:sp>
        <p:sp>
          <p:nvSpPr>
            <p:cNvPr id="1933" name="Google Shape;1933;p72"/>
            <p:cNvSpPr/>
            <p:nvPr/>
          </p:nvSpPr>
          <p:spPr>
            <a:xfrm>
              <a:off x="6821488" y="5210176"/>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934" name="Google Shape;1934;p72"/>
            <p:cNvSpPr/>
            <p:nvPr/>
          </p:nvSpPr>
          <p:spPr>
            <a:xfrm>
              <a:off x="6850064" y="5210176"/>
              <a:ext cx="77787" cy="168275"/>
            </a:xfrm>
            <a:prstGeom prst="rect">
              <a:avLst/>
            </a:prstGeom>
            <a:noFill/>
            <a:ln>
              <a:noFill/>
            </a:ln>
          </p:spPr>
          <p:txBody>
            <a:bodyPr spcFirstLastPara="1" wrap="square" lIns="0" tIns="0" rIns="0" bIns="0" anchor="t" anchorCtr="0">
              <a:noAutofit/>
            </a:bodyPr>
            <a:lstStyle/>
            <a:p>
              <a:r>
                <a:rPr lang="en-US"/>
                <a:t>o</a:t>
              </a:r>
              <a:endParaRPr sz="2400">
                <a:solidFill>
                  <a:srgbClr val="003399"/>
                </a:solidFill>
                <a:latin typeface="Times New Roman"/>
                <a:ea typeface="Times New Roman"/>
                <a:cs typeface="Times New Roman"/>
                <a:sym typeface="Times New Roman"/>
              </a:endParaRPr>
            </a:p>
          </p:txBody>
        </p:sp>
        <p:sp>
          <p:nvSpPr>
            <p:cNvPr id="1935" name="Google Shape;1935;p72"/>
            <p:cNvSpPr/>
            <p:nvPr/>
          </p:nvSpPr>
          <p:spPr>
            <a:xfrm>
              <a:off x="6931025" y="5210176"/>
              <a:ext cx="77788" cy="168275"/>
            </a:xfrm>
            <a:prstGeom prst="rect">
              <a:avLst/>
            </a:prstGeom>
            <a:noFill/>
            <a:ln>
              <a:noFill/>
            </a:ln>
          </p:spPr>
          <p:txBody>
            <a:bodyPr spcFirstLastPara="1" wrap="square" lIns="0" tIns="0" rIns="0" bIns="0" anchor="t" anchorCtr="0">
              <a:noAutofit/>
            </a:bodyPr>
            <a:lstStyle/>
            <a:p>
              <a:r>
                <a:rPr lang="en-US"/>
                <a:t>n</a:t>
              </a:r>
              <a:endParaRPr sz="2400">
                <a:solidFill>
                  <a:srgbClr val="003399"/>
                </a:solidFill>
                <a:latin typeface="Times New Roman"/>
                <a:ea typeface="Times New Roman"/>
                <a:cs typeface="Times New Roman"/>
                <a:sym typeface="Times New Roman"/>
              </a:endParaRPr>
            </a:p>
          </p:txBody>
        </p:sp>
        <p:sp>
          <p:nvSpPr>
            <p:cNvPr id="1936" name="Google Shape;1936;p72"/>
            <p:cNvSpPr/>
            <p:nvPr/>
          </p:nvSpPr>
          <p:spPr>
            <a:xfrm>
              <a:off x="6494463" y="3022601"/>
              <a:ext cx="93662" cy="168275"/>
            </a:xfrm>
            <a:prstGeom prst="rect">
              <a:avLst/>
            </a:prstGeom>
            <a:noFill/>
            <a:ln>
              <a:noFill/>
            </a:ln>
          </p:spPr>
          <p:txBody>
            <a:bodyPr spcFirstLastPara="1" wrap="square" lIns="0" tIns="0" rIns="0" bIns="0" anchor="t" anchorCtr="0">
              <a:noAutofit/>
            </a:bodyPr>
            <a:lstStyle/>
            <a:p>
              <a:r>
                <a:rPr lang="en-US"/>
                <a:t>P</a:t>
              </a:r>
              <a:endParaRPr sz="2400">
                <a:solidFill>
                  <a:srgbClr val="003399"/>
                </a:solidFill>
                <a:latin typeface="Times New Roman"/>
                <a:ea typeface="Times New Roman"/>
                <a:cs typeface="Times New Roman"/>
                <a:sym typeface="Times New Roman"/>
              </a:endParaRPr>
            </a:p>
          </p:txBody>
        </p:sp>
        <p:sp>
          <p:nvSpPr>
            <p:cNvPr id="1937" name="Google Shape;1937;p72"/>
            <p:cNvSpPr/>
            <p:nvPr/>
          </p:nvSpPr>
          <p:spPr>
            <a:xfrm>
              <a:off x="6588125" y="3022601"/>
              <a:ext cx="77788" cy="168275"/>
            </a:xfrm>
            <a:prstGeom prst="rect">
              <a:avLst/>
            </a:prstGeom>
            <a:noFill/>
            <a:ln>
              <a:noFill/>
            </a:ln>
          </p:spPr>
          <p:txBody>
            <a:bodyPr spcFirstLastPara="1" wrap="square" lIns="0" tIns="0" rIns="0" bIns="0" anchor="t" anchorCtr="0">
              <a:noAutofit/>
            </a:bodyPr>
            <a:lstStyle/>
            <a:p>
              <a:r>
                <a:rPr lang="en-US"/>
                <a:t>h</a:t>
              </a:r>
              <a:endParaRPr sz="2400">
                <a:solidFill>
                  <a:srgbClr val="003399"/>
                </a:solidFill>
                <a:latin typeface="Times New Roman"/>
                <a:ea typeface="Times New Roman"/>
                <a:cs typeface="Times New Roman"/>
                <a:sym typeface="Times New Roman"/>
              </a:endParaRPr>
            </a:p>
          </p:txBody>
        </p:sp>
        <p:sp>
          <p:nvSpPr>
            <p:cNvPr id="1938" name="Google Shape;1938;p72"/>
            <p:cNvSpPr/>
            <p:nvPr/>
          </p:nvSpPr>
          <p:spPr>
            <a:xfrm>
              <a:off x="6667500" y="3022601"/>
              <a:ext cx="69850" cy="168275"/>
            </a:xfrm>
            <a:prstGeom prst="rect">
              <a:avLst/>
            </a:prstGeom>
            <a:noFill/>
            <a:ln>
              <a:noFill/>
            </a:ln>
          </p:spPr>
          <p:txBody>
            <a:bodyPr spcFirstLastPara="1" wrap="square" lIns="0" tIns="0" rIns="0" bIns="0" anchor="t" anchorCtr="0">
              <a:noAutofit/>
            </a:bodyPr>
            <a:lstStyle/>
            <a:p>
              <a:r>
                <a:rPr lang="en-US"/>
                <a:t>y</a:t>
              </a:r>
              <a:endParaRPr sz="2400">
                <a:solidFill>
                  <a:srgbClr val="003399"/>
                </a:solidFill>
                <a:latin typeface="Times New Roman"/>
                <a:ea typeface="Times New Roman"/>
                <a:cs typeface="Times New Roman"/>
                <a:sym typeface="Times New Roman"/>
              </a:endParaRPr>
            </a:p>
          </p:txBody>
        </p:sp>
        <p:sp>
          <p:nvSpPr>
            <p:cNvPr id="1939" name="Google Shape;1939;p72"/>
            <p:cNvSpPr/>
            <p:nvPr/>
          </p:nvSpPr>
          <p:spPr>
            <a:xfrm>
              <a:off x="6735763" y="3022601"/>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940" name="Google Shape;1940;p72"/>
            <p:cNvSpPr/>
            <p:nvPr/>
          </p:nvSpPr>
          <p:spPr>
            <a:xfrm>
              <a:off x="6808788" y="3022601"/>
              <a:ext cx="31750" cy="168275"/>
            </a:xfrm>
            <a:prstGeom prst="rect">
              <a:avLst/>
            </a:prstGeom>
            <a:noFill/>
            <a:ln>
              <a:noFill/>
            </a:ln>
          </p:spPr>
          <p:txBody>
            <a:bodyPr spcFirstLastPara="1" wrap="square" lIns="0" tIns="0" rIns="0" bIns="0" anchor="t" anchorCtr="0">
              <a:noAutofit/>
            </a:bodyPr>
            <a:lstStyle/>
            <a:p>
              <a:r>
                <a:rPr lang="en-US"/>
                <a:t>i</a:t>
              </a:r>
              <a:endParaRPr sz="2400">
                <a:solidFill>
                  <a:srgbClr val="003399"/>
                </a:solidFill>
                <a:latin typeface="Times New Roman"/>
                <a:ea typeface="Times New Roman"/>
                <a:cs typeface="Times New Roman"/>
                <a:sym typeface="Times New Roman"/>
              </a:endParaRPr>
            </a:p>
          </p:txBody>
        </p:sp>
        <p:sp>
          <p:nvSpPr>
            <p:cNvPr id="1941" name="Google Shape;1941;p72"/>
            <p:cNvSpPr/>
            <p:nvPr/>
          </p:nvSpPr>
          <p:spPr>
            <a:xfrm>
              <a:off x="6837363" y="3022601"/>
              <a:ext cx="69850" cy="168275"/>
            </a:xfrm>
            <a:prstGeom prst="rect">
              <a:avLst/>
            </a:prstGeom>
            <a:noFill/>
            <a:ln>
              <a:noFill/>
            </a:ln>
          </p:spPr>
          <p:txBody>
            <a:bodyPr spcFirstLastPara="1" wrap="square" lIns="0" tIns="0" rIns="0" bIns="0" anchor="t" anchorCtr="0">
              <a:noAutofit/>
            </a:bodyPr>
            <a:lstStyle/>
            <a:p>
              <a:r>
                <a:rPr lang="en-US"/>
                <a:t>c</a:t>
              </a:r>
              <a:endParaRPr sz="2400">
                <a:solidFill>
                  <a:srgbClr val="003399"/>
                </a:solidFill>
                <a:latin typeface="Times New Roman"/>
                <a:ea typeface="Times New Roman"/>
                <a:cs typeface="Times New Roman"/>
                <a:sym typeface="Times New Roman"/>
              </a:endParaRPr>
            </a:p>
          </p:txBody>
        </p:sp>
        <p:sp>
          <p:nvSpPr>
            <p:cNvPr id="1942" name="Google Shape;1942;p72"/>
            <p:cNvSpPr/>
            <p:nvPr/>
          </p:nvSpPr>
          <p:spPr>
            <a:xfrm>
              <a:off x="6910389" y="3022601"/>
              <a:ext cx="77787"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943" name="Google Shape;1943;p72"/>
            <p:cNvSpPr/>
            <p:nvPr/>
          </p:nvSpPr>
          <p:spPr>
            <a:xfrm>
              <a:off x="6986588" y="3022601"/>
              <a:ext cx="31750" cy="168275"/>
            </a:xfrm>
            <a:prstGeom prst="rect">
              <a:avLst/>
            </a:prstGeom>
            <a:noFill/>
            <a:ln>
              <a:noFill/>
            </a:ln>
          </p:spPr>
          <p:txBody>
            <a:bodyPr spcFirstLastPara="1" wrap="square" lIns="0" tIns="0" rIns="0" bIns="0" anchor="t" anchorCtr="0">
              <a:noAutofit/>
            </a:bodyPr>
            <a:lstStyle/>
            <a:p>
              <a:r>
                <a:rPr lang="en-US"/>
                <a:t>l</a:t>
              </a:r>
              <a:endParaRPr sz="2400">
                <a:solidFill>
                  <a:srgbClr val="003399"/>
                </a:solidFill>
                <a:latin typeface="Times New Roman"/>
                <a:ea typeface="Times New Roman"/>
                <a:cs typeface="Times New Roman"/>
                <a:sym typeface="Times New Roman"/>
              </a:endParaRPr>
            </a:p>
          </p:txBody>
        </p:sp>
        <p:sp>
          <p:nvSpPr>
            <p:cNvPr id="1944" name="Google Shape;1944;p72"/>
            <p:cNvSpPr/>
            <p:nvPr/>
          </p:nvSpPr>
          <p:spPr>
            <a:xfrm>
              <a:off x="7019925" y="302260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945" name="Google Shape;1945;p72"/>
            <p:cNvSpPr/>
            <p:nvPr/>
          </p:nvSpPr>
          <p:spPr>
            <a:xfrm>
              <a:off x="7058025" y="3022601"/>
              <a:ext cx="38100" cy="168275"/>
            </a:xfrm>
            <a:prstGeom prst="rect">
              <a:avLst/>
            </a:prstGeom>
            <a:noFill/>
            <a:ln>
              <a:noFill/>
            </a:ln>
          </p:spPr>
          <p:txBody>
            <a:bodyPr spcFirstLastPara="1" wrap="square" lIns="0" tIns="0" rIns="0" bIns="0" anchor="t" anchorCtr="0">
              <a:noAutofit/>
            </a:bodyPr>
            <a:lstStyle/>
            <a:p>
              <a:r>
                <a:rPr lang="en-US"/>
                <a:t> </a:t>
              </a:r>
              <a:endParaRPr sz="2400">
                <a:solidFill>
                  <a:srgbClr val="003399"/>
                </a:solidFill>
                <a:latin typeface="Times New Roman"/>
                <a:ea typeface="Times New Roman"/>
                <a:cs typeface="Times New Roman"/>
                <a:sym typeface="Times New Roman"/>
              </a:endParaRPr>
            </a:p>
          </p:txBody>
        </p:sp>
        <p:sp>
          <p:nvSpPr>
            <p:cNvPr id="1946" name="Google Shape;1946;p72"/>
            <p:cNvSpPr/>
            <p:nvPr/>
          </p:nvSpPr>
          <p:spPr>
            <a:xfrm>
              <a:off x="7096125" y="3022601"/>
              <a:ext cx="77788" cy="168275"/>
            </a:xfrm>
            <a:prstGeom prst="rect">
              <a:avLst/>
            </a:prstGeom>
            <a:noFill/>
            <a:ln>
              <a:noFill/>
            </a:ln>
          </p:spPr>
          <p:txBody>
            <a:bodyPr spcFirstLastPara="1" wrap="square" lIns="0" tIns="0" rIns="0" bIns="0" anchor="t" anchorCtr="0">
              <a:noAutofit/>
            </a:bodyPr>
            <a:lstStyle/>
            <a:p>
              <a:r>
                <a:rPr lang="en-US"/>
                <a:t>a</a:t>
              </a:r>
              <a:endParaRPr sz="2400">
                <a:solidFill>
                  <a:srgbClr val="003399"/>
                </a:solidFill>
                <a:latin typeface="Times New Roman"/>
                <a:ea typeface="Times New Roman"/>
                <a:cs typeface="Times New Roman"/>
                <a:sym typeface="Times New Roman"/>
              </a:endParaRPr>
            </a:p>
          </p:txBody>
        </p:sp>
        <p:sp>
          <p:nvSpPr>
            <p:cNvPr id="1947" name="Google Shape;1947;p72"/>
            <p:cNvSpPr/>
            <p:nvPr/>
          </p:nvSpPr>
          <p:spPr>
            <a:xfrm>
              <a:off x="7177089" y="3022601"/>
              <a:ext cx="77787"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948" name="Google Shape;1948;p72"/>
            <p:cNvSpPr/>
            <p:nvPr/>
          </p:nvSpPr>
          <p:spPr>
            <a:xfrm>
              <a:off x="7253289" y="3022601"/>
              <a:ext cx="77787" cy="168275"/>
            </a:xfrm>
            <a:prstGeom prst="rect">
              <a:avLst/>
            </a:prstGeom>
            <a:noFill/>
            <a:ln>
              <a:noFill/>
            </a:ln>
          </p:spPr>
          <p:txBody>
            <a:bodyPr spcFirstLastPara="1" wrap="square" lIns="0" tIns="0" rIns="0" bIns="0" anchor="t" anchorCtr="0">
              <a:noAutofit/>
            </a:bodyPr>
            <a:lstStyle/>
            <a:p>
              <a:r>
                <a:rPr lang="en-US"/>
                <a:t>d</a:t>
              </a:r>
              <a:endParaRPr sz="2400">
                <a:solidFill>
                  <a:srgbClr val="003399"/>
                </a:solidFill>
                <a:latin typeface="Times New Roman"/>
                <a:ea typeface="Times New Roman"/>
                <a:cs typeface="Times New Roman"/>
                <a:sym typeface="Times New Roman"/>
              </a:endParaRPr>
            </a:p>
          </p:txBody>
        </p:sp>
        <p:sp>
          <p:nvSpPr>
            <p:cNvPr id="1949" name="Google Shape;1949;p72"/>
            <p:cNvSpPr/>
            <p:nvPr/>
          </p:nvSpPr>
          <p:spPr>
            <a:xfrm>
              <a:off x="7334250" y="3022601"/>
              <a:ext cx="46038" cy="168275"/>
            </a:xfrm>
            <a:prstGeom prst="rect">
              <a:avLst/>
            </a:prstGeom>
            <a:noFill/>
            <a:ln>
              <a:noFill/>
            </a:ln>
          </p:spPr>
          <p:txBody>
            <a:bodyPr spcFirstLastPara="1" wrap="square" lIns="0" tIns="0" rIns="0" bIns="0" anchor="t" anchorCtr="0">
              <a:noAutofit/>
            </a:bodyPr>
            <a:lstStyle/>
            <a:p>
              <a:r>
                <a:rPr lang="en-US"/>
                <a:t>r</a:t>
              </a:r>
              <a:endParaRPr sz="2400">
                <a:solidFill>
                  <a:srgbClr val="003399"/>
                </a:solidFill>
                <a:latin typeface="Times New Roman"/>
                <a:ea typeface="Times New Roman"/>
                <a:cs typeface="Times New Roman"/>
                <a:sym typeface="Times New Roman"/>
              </a:endParaRPr>
            </a:p>
          </p:txBody>
        </p:sp>
        <p:sp>
          <p:nvSpPr>
            <p:cNvPr id="1950" name="Google Shape;1950;p72"/>
            <p:cNvSpPr/>
            <p:nvPr/>
          </p:nvSpPr>
          <p:spPr>
            <a:xfrm>
              <a:off x="7380289" y="3022601"/>
              <a:ext cx="77787" cy="168275"/>
            </a:xfrm>
            <a:prstGeom prst="rect">
              <a:avLst/>
            </a:prstGeom>
            <a:noFill/>
            <a:ln>
              <a:noFill/>
            </a:ln>
          </p:spPr>
          <p:txBody>
            <a:bodyPr spcFirstLastPara="1" wrap="square" lIns="0" tIns="0" rIns="0" bIns="0" anchor="t" anchorCtr="0">
              <a:noAutofit/>
            </a:bodyPr>
            <a:lstStyle/>
            <a:p>
              <a:r>
                <a:rPr lang="en-US"/>
                <a:t>e</a:t>
              </a:r>
              <a:endParaRPr sz="2400">
                <a:solidFill>
                  <a:srgbClr val="003399"/>
                </a:solidFill>
                <a:latin typeface="Times New Roman"/>
                <a:ea typeface="Times New Roman"/>
                <a:cs typeface="Times New Roman"/>
                <a:sym typeface="Times New Roman"/>
              </a:endParaRPr>
            </a:p>
          </p:txBody>
        </p:sp>
        <p:sp>
          <p:nvSpPr>
            <p:cNvPr id="1951" name="Google Shape;1951;p72"/>
            <p:cNvSpPr/>
            <p:nvPr/>
          </p:nvSpPr>
          <p:spPr>
            <a:xfrm>
              <a:off x="7461250" y="3022601"/>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952" name="Google Shape;1952;p72"/>
            <p:cNvSpPr/>
            <p:nvPr/>
          </p:nvSpPr>
          <p:spPr>
            <a:xfrm>
              <a:off x="7529513" y="3022601"/>
              <a:ext cx="69850" cy="168275"/>
            </a:xfrm>
            <a:prstGeom prst="rect">
              <a:avLst/>
            </a:prstGeom>
            <a:noFill/>
            <a:ln>
              <a:noFill/>
            </a:ln>
          </p:spPr>
          <p:txBody>
            <a:bodyPr spcFirstLastPara="1" wrap="square" lIns="0" tIns="0" rIns="0" bIns="0" anchor="t" anchorCtr="0">
              <a:noAutofit/>
            </a:bodyPr>
            <a:lstStyle/>
            <a:p>
              <a:r>
                <a:rPr lang="en-US"/>
                <a:t>s</a:t>
              </a:r>
              <a:endParaRPr sz="2400">
                <a:solidFill>
                  <a:srgbClr val="003399"/>
                </a:solidFill>
                <a:latin typeface="Times New Roman"/>
                <a:ea typeface="Times New Roman"/>
                <a:cs typeface="Times New Roman"/>
                <a:sym typeface="Times New Roman"/>
              </a:endParaRPr>
            </a:p>
          </p:txBody>
        </p:sp>
        <p:sp>
          <p:nvSpPr>
            <p:cNvPr id="1953" name="Google Shape;1953;p72"/>
            <p:cNvSpPr/>
            <p:nvPr/>
          </p:nvSpPr>
          <p:spPr>
            <a:xfrm>
              <a:off x="7086600" y="3810000"/>
              <a:ext cx="609600" cy="381000"/>
            </a:xfrm>
            <a:custGeom>
              <a:avLst/>
              <a:gdLst/>
              <a:ahLst/>
              <a:cxnLst/>
              <a:rect l="l" t="t" r="r" b="b"/>
              <a:pathLst>
                <a:path w="120000" h="120000" extrusionOk="0">
                  <a:moveTo>
                    <a:pt x="0" y="0"/>
                  </a:moveTo>
                  <a:lnTo>
                    <a:pt x="120000" y="0"/>
                  </a:lnTo>
                  <a:lnTo>
                    <a:pt x="120000" y="120000"/>
                  </a:lnTo>
                </a:path>
              </a:pathLst>
            </a:custGeom>
            <a:no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endParaRPr sz="3200">
                <a:solidFill>
                  <a:schemeClr val="dk1"/>
                </a:solidFill>
                <a:latin typeface="Times New Roman"/>
                <a:ea typeface="Times New Roman"/>
                <a:cs typeface="Times New Roman"/>
                <a:sym typeface="Times New Roman"/>
              </a:endParaRPr>
            </a:p>
          </p:txBody>
        </p:sp>
        <p:sp>
          <p:nvSpPr>
            <p:cNvPr id="1954" name="Google Shape;1954;p72"/>
            <p:cNvSpPr/>
            <p:nvPr/>
          </p:nvSpPr>
          <p:spPr>
            <a:xfrm>
              <a:off x="5181600" y="3810000"/>
              <a:ext cx="609600" cy="304800"/>
            </a:xfrm>
            <a:custGeom>
              <a:avLst/>
              <a:gdLst/>
              <a:ahLst/>
              <a:cxnLst/>
              <a:rect l="l" t="t" r="r" b="b"/>
              <a:pathLst>
                <a:path w="120000" h="120000" extrusionOk="0">
                  <a:moveTo>
                    <a:pt x="120000" y="0"/>
                  </a:moveTo>
                  <a:lnTo>
                    <a:pt x="0" y="0"/>
                  </a:lnTo>
                  <a:lnTo>
                    <a:pt x="0" y="120000"/>
                  </a:lnTo>
                </a:path>
              </a:pathLst>
            </a:custGeom>
            <a:no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endParaRPr sz="3200">
                <a:solidFill>
                  <a:schemeClr val="dk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1621022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p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Overall operation of memory hierarchy</a:t>
            </a:r>
            <a:endParaRPr/>
          </a:p>
        </p:txBody>
      </p:sp>
      <p:sp>
        <p:nvSpPr>
          <p:cNvPr id="1965" name="Google Shape;1965;p7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Each instruction or data access can result in three types of hits/misses: TLB, Page table, Cache</a:t>
            </a:r>
            <a:endParaRPr/>
          </a:p>
          <a:p>
            <a:pPr marL="342900" indent="-342900"/>
            <a:r>
              <a:rPr lang="en-US"/>
              <a:t>Q: </a:t>
            </a:r>
            <a:r>
              <a:rPr lang="en-US" i="1"/>
              <a:t>which combinations are possible? Check them all! </a:t>
            </a:r>
            <a:endParaRPr i="1"/>
          </a:p>
        </p:txBody>
      </p:sp>
      <p:sp>
        <p:nvSpPr>
          <p:cNvPr id="1968" name="Google Shape;1968;p7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48</a:t>
            </a:fld>
            <a:endParaRPr/>
          </a:p>
        </p:txBody>
      </p:sp>
      <p:graphicFrame>
        <p:nvGraphicFramePr>
          <p:cNvPr id="1966" name="Google Shape;1966;p73"/>
          <p:cNvGraphicFramePr/>
          <p:nvPr/>
        </p:nvGraphicFramePr>
        <p:xfrm>
          <a:off x="1919537" y="2895601"/>
          <a:ext cx="8568925" cy="3765625"/>
        </p:xfrm>
        <a:graphic>
          <a:graphicData uri="http://schemas.openxmlformats.org/drawingml/2006/table">
            <a:tbl>
              <a:tblPr>
                <a:noFill/>
                <a:tableStyleId>{F7C77DCA-0EBA-4683-8123-45C3CF033C56}</a:tableStyleId>
              </a:tblPr>
              <a:tblGrid>
                <a:gridCol w="1008100">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1008100">
                  <a:extLst>
                    <a:ext uri="{9D8B030D-6E8A-4147-A177-3AD203B41FA5}">
                      <a16:colId xmlns:a16="http://schemas.microsoft.com/office/drawing/2014/main" val="20002"/>
                    </a:ext>
                  </a:extLst>
                </a:gridCol>
                <a:gridCol w="5112575">
                  <a:extLst>
                    <a:ext uri="{9D8B030D-6E8A-4147-A177-3AD203B41FA5}">
                      <a16:colId xmlns:a16="http://schemas.microsoft.com/office/drawing/2014/main" val="20003"/>
                    </a:ext>
                  </a:extLst>
                </a:gridCol>
              </a:tblGrid>
              <a:tr h="42227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TLB</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hlink"/>
                    </a:solidFill>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Page table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hlink"/>
                    </a:solidFill>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Cache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hlink"/>
                    </a:solidFill>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Possible?</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hlink"/>
                    </a:solidFill>
                  </a:tcPr>
                </a:tc>
                <a:extLst>
                  <a:ext uri="{0D108BD9-81ED-4DB2-BD59-A6C34878D82A}">
                    <a16:rowId xmlns:a16="http://schemas.microsoft.com/office/drawing/2014/main" val="10000"/>
                  </a:ext>
                </a:extLst>
              </a:tr>
              <a:tr h="419100">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Yes, that’s what we want</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752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Yes, but page table not checked if TLP hit</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752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no</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52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no</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9100">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endParaRPr sz="2000" b="0" i="0" u="none" strike="noStrike" cap="none">
                        <a:solidFill>
                          <a:schemeClr val="lt2"/>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752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endParaRPr sz="2000" b="0" i="0" u="none" strike="noStrike" cap="none">
                        <a:solidFill>
                          <a:schemeClr val="lt2"/>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1752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hit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no</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17525">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r>
                        <a:rPr lang="en-US" sz="2000" b="0" i="0" u="none" strike="noStrike" cap="none">
                          <a:solidFill>
                            <a:schemeClr val="lt2"/>
                          </a:solidFill>
                          <a:latin typeface="Arial"/>
                          <a:ea typeface="Arial"/>
                          <a:cs typeface="Arial"/>
                          <a:sym typeface="Arial"/>
                        </a:rPr>
                        <a:t>miss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000"/>
                        <a:buFont typeface="Arial"/>
                        <a:buNone/>
                      </a:pPr>
                      <a:endParaRPr sz="2000" b="0" i="0" u="none" strike="noStrike" cap="none">
                        <a:solidFill>
                          <a:schemeClr val="lt2"/>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049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6"/>
                                        </p:tgtEl>
                                        <p:attrNameLst>
                                          <p:attrName>style.visibility</p:attrName>
                                        </p:attrNameLst>
                                      </p:cBhvr>
                                      <p:to>
                                        <p:strVal val="visible"/>
                                      </p:to>
                                    </p:set>
                                    <p:animEffect transition="in" filter="fade">
                                      <p:cBhvr>
                                        <p:cTn id="7" dur="500"/>
                                        <p:tgtEl>
                                          <p:spTgt spid="1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7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377" name="Google Shape;2377;p9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r>
              <a:rPr lang="en-US"/>
              <a:t>What did you learn?</a:t>
            </a:r>
            <a:endParaRPr/>
          </a:p>
          <a:p>
            <a:pPr marL="342900" indent="-342900"/>
            <a:r>
              <a:rPr lang="en-US" b="1">
                <a:solidFill>
                  <a:srgbClr val="FF0000"/>
                </a:solidFill>
              </a:rPr>
              <a:t>Make yourself a recap !!</a:t>
            </a:r>
            <a:endParaRPr b="1">
              <a:solidFill>
                <a:srgbClr val="FF0000"/>
              </a:solidFill>
            </a:endParaRPr>
          </a:p>
          <a:p>
            <a:pPr marL="0" indent="0">
              <a:buNone/>
            </a:pPr>
            <a:endParaRPr/>
          </a:p>
          <a:p>
            <a:pPr marL="0" indent="0">
              <a:buNone/>
            </a:pPr>
            <a:r>
              <a:rPr lang="en-US" b="1"/>
              <a:t>Some questions:</a:t>
            </a:r>
            <a:endParaRPr b="1"/>
          </a:p>
          <a:p>
            <a:pPr marL="342900" indent="-342900"/>
            <a:r>
              <a:rPr lang="en-US"/>
              <a:t>Explain exactly how caches operate!</a:t>
            </a:r>
            <a:endParaRPr/>
          </a:p>
          <a:p>
            <a:pPr marL="342900" indent="-342900"/>
            <a:r>
              <a:rPr lang="en-US"/>
              <a:t>Which cache optimizations reduce hit-time, or miss-rate, or miss-time</a:t>
            </a:r>
          </a:p>
          <a:p>
            <a:pPr marL="342900" indent="-342900"/>
            <a:r>
              <a:rPr lang="en-US"/>
              <a:t>Calculate the (multi-level) cache impact on CPI</a:t>
            </a:r>
            <a:endParaRPr/>
          </a:p>
          <a:p>
            <a:pPr marL="342900" indent="-342900"/>
            <a:r>
              <a:rPr lang="en-US"/>
              <a:t>How can we improve the cache &amp; the memory hierarchy?</a:t>
            </a:r>
            <a:endParaRPr/>
          </a:p>
          <a:p>
            <a:pPr marL="342900" indent="-342900"/>
            <a:r>
              <a:rPr lang="en-US"/>
              <a:t>Why do we need virtual memory, and how does it exactly work?</a:t>
            </a:r>
            <a:endParaRPr/>
          </a:p>
          <a:p>
            <a:pPr marL="342900" indent="-342900"/>
            <a:r>
              <a:rPr lang="en-US"/>
              <a:t>Explain TLBs</a:t>
            </a:r>
          </a:p>
          <a:p>
            <a:pPr marL="342900" indent="-342900"/>
            <a:r>
              <a:rPr lang="en-US"/>
              <a:t>Understand memory hierarchy of recent processors: ARM, x86</a:t>
            </a:r>
            <a:endParaRPr/>
          </a:p>
        </p:txBody>
      </p:sp>
      <p:sp>
        <p:nvSpPr>
          <p:cNvPr id="2376" name="Google Shape;2376;p9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49</a:t>
            </a:fld>
            <a:endParaRPr/>
          </a:p>
        </p:txBody>
      </p:sp>
      <p:pic>
        <p:nvPicPr>
          <p:cNvPr id="2378" name="Google Shape;2378;p93" descr="http://3.bp.blogspot.com/-Fyyo92Ouo14/USoRPb90tOI/AAAAAAAABXU/poSOCn2msZ0/s1600/summary.jpg"/>
          <p:cNvPicPr preferRelativeResize="0"/>
          <p:nvPr/>
        </p:nvPicPr>
        <p:blipFill rotWithShape="1">
          <a:blip r:embed="rId3">
            <a:alphaModFix/>
          </a:blip>
          <a:srcRect/>
          <a:stretch/>
        </p:blipFill>
        <p:spPr>
          <a:xfrm>
            <a:off x="8761047" y="61198"/>
            <a:ext cx="3430953" cy="2581792"/>
          </a:xfrm>
          <a:prstGeom prst="rect">
            <a:avLst/>
          </a:prstGeom>
          <a:noFill/>
          <a:ln>
            <a:noFill/>
          </a:ln>
        </p:spPr>
      </p:pic>
    </p:spTree>
    <p:extLst>
      <p:ext uri="{BB962C8B-B14F-4D97-AF65-F5344CB8AC3E}">
        <p14:creationId xmlns:p14="http://schemas.microsoft.com/office/powerpoint/2010/main" val="37562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Multi-level cache hierarchies; policies </a:t>
            </a:r>
            <a:endParaRPr/>
          </a:p>
        </p:txBody>
      </p:sp>
      <p:sp>
        <p:nvSpPr>
          <p:cNvPr id="787" name="Google Shape;787;p45"/>
          <p:cNvSpPr txBox="1">
            <a:spLocks noGrp="1"/>
          </p:cNvSpPr>
          <p:nvPr>
            <p:ph type="body" idx="1"/>
          </p:nvPr>
        </p:nvSpPr>
        <p:spPr>
          <a:xfrm>
            <a:off x="371387" y="929390"/>
            <a:ext cx="11563818" cy="5667962"/>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Usually, cache </a:t>
            </a:r>
            <a:r>
              <a:rPr lang="en-US" b="1">
                <a:solidFill>
                  <a:srgbClr val="FF0000"/>
                </a:solidFill>
              </a:rPr>
              <a:t>inclusion</a:t>
            </a:r>
            <a:r>
              <a:rPr lang="en-US"/>
              <a:t> is maintained:</a:t>
            </a:r>
            <a:endParaRPr/>
          </a:p>
          <a:p>
            <a:pPr marL="742950" lvl="1" indent="-285750"/>
            <a:r>
              <a:rPr lang="en-US"/>
              <a:t>When a block misses in L1 then it must be brought into all Li, i≥1</a:t>
            </a:r>
            <a:endParaRPr/>
          </a:p>
          <a:p>
            <a:pPr marL="742950" lvl="1" indent="-285750"/>
            <a:r>
              <a:rPr lang="en-US"/>
              <a:t>When a block is replaced in Li, then it must be also removed from all Lj, j&lt;i</a:t>
            </a:r>
            <a:endParaRPr/>
          </a:p>
          <a:p>
            <a:pPr marL="342900" indent="-342900"/>
            <a:r>
              <a:rPr lang="en-US"/>
              <a:t>The opposite: </a:t>
            </a:r>
            <a:r>
              <a:rPr lang="en-US" b="1">
                <a:solidFill>
                  <a:srgbClr val="FF0000"/>
                </a:solidFill>
              </a:rPr>
              <a:t>exclusion:</a:t>
            </a:r>
            <a:endParaRPr/>
          </a:p>
          <a:p>
            <a:pPr marL="742950" lvl="1" indent="-285750"/>
            <a:r>
              <a:rPr lang="en-US"/>
              <a:t>If a block is in Li then it is not in any other cache level</a:t>
            </a:r>
            <a:endParaRPr/>
          </a:p>
          <a:p>
            <a:pPr marL="742950" lvl="1" indent="-285750"/>
            <a:r>
              <a:rPr lang="en-US"/>
              <a:t>Miss in L1 then all copies are removed from all Li’s, i&gt;1</a:t>
            </a:r>
            <a:endParaRPr/>
          </a:p>
          <a:p>
            <a:pPr marL="742950" lvl="1" indent="-285750"/>
            <a:r>
              <a:rPr lang="en-US"/>
              <a:t>If a block is evicted from Li then this block is allocated in Li+1</a:t>
            </a:r>
          </a:p>
          <a:p>
            <a:pPr marL="342900" indent="-165100">
              <a:buNone/>
            </a:pPr>
            <a:endParaRPr/>
          </a:p>
        </p:txBody>
      </p:sp>
      <p:sp>
        <p:nvSpPr>
          <p:cNvPr id="790" name="Google Shape;790;p4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a:t>
            </a:fld>
            <a:endParaRPr/>
          </a:p>
        </p:txBody>
      </p:sp>
      <p:pic>
        <p:nvPicPr>
          <p:cNvPr id="788" name="Google Shape;788;p45"/>
          <p:cNvPicPr preferRelativeResize="0"/>
          <p:nvPr/>
        </p:nvPicPr>
        <p:blipFill rotWithShape="1">
          <a:blip r:embed="rId3">
            <a:alphaModFix/>
          </a:blip>
          <a:srcRect/>
          <a:stretch/>
        </p:blipFill>
        <p:spPr>
          <a:xfrm>
            <a:off x="2679241" y="3657601"/>
            <a:ext cx="9868375" cy="320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87">
                                            <p:txEl>
                                              <p:pRg st="2" end="2"/>
                                            </p:txEl>
                                          </p:spTgt>
                                        </p:tgtEl>
                                        <p:attrNameLst>
                                          <p:attrName>style.visibility</p:attrName>
                                        </p:attrNameLst>
                                      </p:cBhvr>
                                      <p:to>
                                        <p:strVal val="visible"/>
                                      </p:to>
                                    </p:set>
                                    <p:animEffect transition="in" filter="wipe(down)">
                                      <p:cBhvr>
                                        <p:cTn id="7" dur="500"/>
                                        <p:tgtEl>
                                          <p:spTgt spid="7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87">
                                            <p:txEl>
                                              <p:pRg st="3" end="3"/>
                                            </p:txEl>
                                          </p:spTgt>
                                        </p:tgtEl>
                                        <p:attrNameLst>
                                          <p:attrName>style.visibility</p:attrName>
                                        </p:attrNameLst>
                                      </p:cBhvr>
                                      <p:to>
                                        <p:strVal val="visible"/>
                                      </p:to>
                                    </p:set>
                                    <p:animEffect transition="in" filter="wipe(down)">
                                      <p:cBhvr>
                                        <p:cTn id="12" dur="500"/>
                                        <p:tgtEl>
                                          <p:spTgt spid="787">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87">
                                            <p:txEl>
                                              <p:pRg st="4" end="4"/>
                                            </p:txEl>
                                          </p:spTgt>
                                        </p:tgtEl>
                                        <p:attrNameLst>
                                          <p:attrName>style.visibility</p:attrName>
                                        </p:attrNameLst>
                                      </p:cBhvr>
                                      <p:to>
                                        <p:strVal val="visible"/>
                                      </p:to>
                                    </p:set>
                                    <p:animEffect transition="in" filter="wipe(down)">
                                      <p:cBhvr>
                                        <p:cTn id="15" dur="500"/>
                                        <p:tgtEl>
                                          <p:spTgt spid="787">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87">
                                            <p:txEl>
                                              <p:pRg st="5" end="5"/>
                                            </p:txEl>
                                          </p:spTgt>
                                        </p:tgtEl>
                                        <p:attrNameLst>
                                          <p:attrName>style.visibility</p:attrName>
                                        </p:attrNameLst>
                                      </p:cBhvr>
                                      <p:to>
                                        <p:strVal val="visible"/>
                                      </p:to>
                                    </p:set>
                                    <p:animEffect transition="in" filter="wipe(down)">
                                      <p:cBhvr>
                                        <p:cTn id="18" dur="500"/>
                                        <p:tgtEl>
                                          <p:spTgt spid="787">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87">
                                            <p:txEl>
                                              <p:pRg st="6" end="6"/>
                                            </p:txEl>
                                          </p:spTgt>
                                        </p:tgtEl>
                                        <p:attrNameLst>
                                          <p:attrName>style.visibility</p:attrName>
                                        </p:attrNameLst>
                                      </p:cBhvr>
                                      <p:to>
                                        <p:strVal val="visible"/>
                                      </p:to>
                                    </p:set>
                                    <p:animEffect transition="in" filter="wipe(down)">
                                      <p:cBhvr>
                                        <p:cTn id="21" dur="500"/>
                                        <p:tgtEl>
                                          <p:spTgt spid="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pic>
        <p:nvPicPr>
          <p:cNvPr id="1974" name="Google Shape;1974;p74" descr="f02-16-9780123838728"/>
          <p:cNvPicPr preferRelativeResize="0"/>
          <p:nvPr/>
        </p:nvPicPr>
        <p:blipFill rotWithShape="1">
          <a:blip r:embed="rId3">
            <a:alphaModFix/>
          </a:blip>
          <a:srcRect/>
          <a:stretch/>
        </p:blipFill>
        <p:spPr>
          <a:xfrm>
            <a:off x="1775521" y="188640"/>
            <a:ext cx="6990377" cy="5040982"/>
          </a:xfrm>
          <a:prstGeom prst="rect">
            <a:avLst/>
          </a:prstGeom>
          <a:noFill/>
          <a:ln>
            <a:noFill/>
          </a:ln>
        </p:spPr>
      </p:pic>
      <p:sp>
        <p:nvSpPr>
          <p:cNvPr id="1975" name="Google Shape;1975;p74"/>
          <p:cNvSpPr/>
          <p:nvPr/>
        </p:nvSpPr>
        <p:spPr>
          <a:xfrm>
            <a:off x="1775520" y="5085184"/>
            <a:ext cx="8496944" cy="1600438"/>
          </a:xfrm>
          <a:prstGeom prst="rect">
            <a:avLst/>
          </a:prstGeom>
          <a:noFill/>
          <a:ln>
            <a:noFill/>
          </a:ln>
        </p:spPr>
        <p:txBody>
          <a:bodyPr spcFirstLastPara="1" wrap="square" lIns="91425" tIns="45700" rIns="91425" bIns="45700" anchor="ctr" anchorCtr="0">
            <a:noAutofit/>
          </a:bodyPr>
          <a:lstStyle/>
          <a:p>
            <a:r>
              <a:rPr lang="en-US" sz="2800">
                <a:solidFill>
                  <a:schemeClr val="dk1"/>
                </a:solidFill>
                <a:latin typeface="Times New Roman"/>
                <a:ea typeface="Times New Roman"/>
                <a:cs typeface="Times New Roman"/>
                <a:sym typeface="Times New Roman"/>
              </a:rPr>
              <a:t>AMR Cortex-A8 data caches/TLP.</a:t>
            </a:r>
            <a:endParaRPr/>
          </a:p>
          <a:p>
            <a:r>
              <a:rPr lang="en-US">
                <a:solidFill>
                  <a:schemeClr val="dk1"/>
                </a:solidFill>
                <a:latin typeface="Times New Roman"/>
                <a:ea typeface="Times New Roman"/>
                <a:cs typeface="Times New Roman"/>
                <a:sym typeface="Times New Roman"/>
              </a:rPr>
              <a:t>Since the instruction and data hierarchies are symmetric, we show only one. The TLB (instruction or data) is fully associative with 32 entries. The L1 cache is four-way set associative with 64-byte blocks and 32 KB capacity. The L2 cache is eight-way set associative with 64-byte blocks and 1 MB capacity. This figure doesn’t show the valid bits and protection bits for the caches and TLB, nor the use of the way prediction bits that would dictate the predicted bank of the L1 cache. </a:t>
            </a:r>
            <a:endParaRPr/>
          </a:p>
        </p:txBody>
      </p:sp>
      <p:sp>
        <p:nvSpPr>
          <p:cNvPr id="1977" name="Google Shape;1977;p74"/>
          <p:cNvSpPr txBox="1">
            <a:spLocks noGrp="1"/>
          </p:cNvSpPr>
          <p:nvPr>
            <p:ph type="sldNum" idx="12"/>
          </p:nvPr>
        </p:nvSpPr>
        <p:spPr>
          <a:xfrm>
            <a:off x="8763000" y="6629400"/>
            <a:ext cx="1905000" cy="228600"/>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50</a:t>
            </a:fld>
            <a:endParaRPr/>
          </a:p>
        </p:txBody>
      </p:sp>
    </p:spTree>
    <p:extLst>
      <p:ext uri="{BB962C8B-B14F-4D97-AF65-F5344CB8AC3E}">
        <p14:creationId xmlns:p14="http://schemas.microsoft.com/office/powerpoint/2010/main" val="2391608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7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(first) Intel Nehalem (i7)</a:t>
            </a:r>
            <a:endParaRPr/>
          </a:p>
        </p:txBody>
      </p:sp>
      <p:pic>
        <p:nvPicPr>
          <p:cNvPr id="1984" name="Google Shape;1984;p75" descr="http://www.cs.utexas.edu/%7Efussell/courses/cs429h/images/Nehalem_QC_raw.jpg"/>
          <p:cNvPicPr preferRelativeResize="0">
            <a:picLocks noGrp="1"/>
          </p:cNvPicPr>
          <p:nvPr>
            <p:ph type="body" idx="1"/>
          </p:nvPr>
        </p:nvPicPr>
        <p:blipFill rotWithShape="1">
          <a:blip r:embed="rId3">
            <a:alphaModFix/>
          </a:blip>
          <a:stretch/>
        </p:blipFill>
        <p:spPr>
          <a:xfrm>
            <a:off x="92710" y="1524825"/>
            <a:ext cx="7772400" cy="5023104"/>
          </a:xfrm>
          <a:prstGeom prst="rect">
            <a:avLst/>
          </a:prstGeom>
          <a:noFill/>
          <a:ln>
            <a:noFill/>
          </a:ln>
        </p:spPr>
      </p:pic>
      <p:sp>
        <p:nvSpPr>
          <p:cNvPr id="1987" name="Google Shape;1987;p7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51</a:t>
            </a:fld>
            <a:endParaRPr/>
          </a:p>
        </p:txBody>
      </p:sp>
      <p:sp>
        <p:nvSpPr>
          <p:cNvPr id="1985" name="Google Shape;1985;p75"/>
          <p:cNvSpPr txBox="1">
            <a:spLocks noGrp="1"/>
          </p:cNvSpPr>
          <p:nvPr>
            <p:ph type="body" idx="4294967295"/>
          </p:nvPr>
        </p:nvSpPr>
        <p:spPr>
          <a:xfrm>
            <a:off x="7985125" y="1073150"/>
            <a:ext cx="4206875" cy="4234346"/>
          </a:xfrm>
          <a:prstGeom prst="rect">
            <a:avLst/>
          </a:prstGeom>
          <a:solidFill>
            <a:srgbClr val="FFFF99"/>
          </a:solidFill>
          <a:ln>
            <a:noFill/>
          </a:ln>
        </p:spPr>
        <p:txBody>
          <a:bodyPr spcFirstLastPara="1" wrap="square" lIns="91425" tIns="45700" rIns="91425" bIns="45700" anchor="t" anchorCtr="0">
            <a:noAutofit/>
          </a:bodyPr>
          <a:lstStyle/>
          <a:p>
            <a:pPr marL="342900" indent="-342900">
              <a:spcBef>
                <a:spcPts val="0"/>
              </a:spcBef>
            </a:pPr>
            <a:r>
              <a:rPr lang="en-US" sz="2800"/>
              <a:t>13.5 x 19.6 mm</a:t>
            </a:r>
            <a:endParaRPr sz="2800"/>
          </a:p>
          <a:p>
            <a:pPr marL="342900" indent="-342900"/>
            <a:r>
              <a:rPr lang="en-US" sz="2800"/>
              <a:t>Per core:</a:t>
            </a:r>
            <a:endParaRPr sz="2800"/>
          </a:p>
          <a:p>
            <a:pPr marL="742950" lvl="1" indent="-285750"/>
            <a:r>
              <a:rPr lang="en-US" sz="2400"/>
              <a:t>731 Mtransistors</a:t>
            </a:r>
            <a:endParaRPr sz="2400"/>
          </a:p>
          <a:p>
            <a:pPr marL="742950" lvl="1" indent="-285750"/>
            <a:r>
              <a:rPr lang="en-US" sz="2400"/>
              <a:t>32-KB I &amp; 32-KB data $</a:t>
            </a:r>
            <a:endParaRPr sz="2400"/>
          </a:p>
          <a:p>
            <a:pPr marL="742950" lvl="1" indent="-285750"/>
            <a:r>
              <a:rPr lang="en-US" sz="2400"/>
              <a:t>512 KB L2</a:t>
            </a:r>
            <a:endParaRPr sz="2400"/>
          </a:p>
          <a:p>
            <a:pPr marL="742950" lvl="1" indent="-285750"/>
            <a:r>
              <a:rPr lang="en-US" sz="2400"/>
              <a:t>2-level TLB </a:t>
            </a:r>
            <a:endParaRPr sz="2400"/>
          </a:p>
          <a:p>
            <a:pPr marL="342900" indent="-342900"/>
            <a:r>
              <a:rPr lang="en-US" sz="2800"/>
              <a:t>Shared:</a:t>
            </a:r>
            <a:endParaRPr sz="2800"/>
          </a:p>
          <a:p>
            <a:pPr marL="742950" lvl="1" indent="-285750"/>
            <a:r>
              <a:rPr lang="en-US" sz="2400"/>
              <a:t>8 MB L3</a:t>
            </a:r>
            <a:endParaRPr sz="2400"/>
          </a:p>
          <a:p>
            <a:pPr marL="742950" lvl="1" indent="-285750"/>
            <a:r>
              <a:rPr lang="en-US" sz="2400"/>
              <a:t>2 * 128bit DDR3 channels</a:t>
            </a:r>
            <a:endParaRPr sz="2400"/>
          </a:p>
        </p:txBody>
      </p:sp>
    </p:spTree>
    <p:extLst>
      <p:ext uri="{BB962C8B-B14F-4D97-AF65-F5344CB8AC3E}">
        <p14:creationId xmlns:p14="http://schemas.microsoft.com/office/powerpoint/2010/main" val="4066615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pic>
        <p:nvPicPr>
          <p:cNvPr id="1993" name="Google Shape;1993;p76" descr="f02-21-9780123838728"/>
          <p:cNvPicPr preferRelativeResize="0"/>
          <p:nvPr/>
        </p:nvPicPr>
        <p:blipFill rotWithShape="1">
          <a:blip r:embed="rId3">
            <a:alphaModFix/>
          </a:blip>
          <a:srcRect/>
          <a:stretch/>
        </p:blipFill>
        <p:spPr>
          <a:xfrm>
            <a:off x="1847529" y="188640"/>
            <a:ext cx="5733431" cy="6418500"/>
          </a:xfrm>
          <a:prstGeom prst="rect">
            <a:avLst/>
          </a:prstGeom>
          <a:noFill/>
          <a:ln>
            <a:noFill/>
          </a:ln>
        </p:spPr>
      </p:pic>
      <p:sp>
        <p:nvSpPr>
          <p:cNvPr id="1994" name="Google Shape;1994;p76"/>
          <p:cNvSpPr/>
          <p:nvPr/>
        </p:nvSpPr>
        <p:spPr>
          <a:xfrm>
            <a:off x="7824192" y="2279776"/>
            <a:ext cx="2843808" cy="3539430"/>
          </a:xfrm>
          <a:prstGeom prst="rect">
            <a:avLst/>
          </a:prstGeom>
          <a:noFill/>
          <a:ln>
            <a:noFill/>
          </a:ln>
        </p:spPr>
        <p:txBody>
          <a:bodyPr spcFirstLastPara="1" wrap="square" lIns="91425" tIns="45700" rIns="91425" bIns="45700" anchor="ctr" anchorCtr="0">
            <a:noAutofit/>
          </a:bodyPr>
          <a:lstStyle/>
          <a:p>
            <a:r>
              <a:rPr lang="en-US" sz="2400">
                <a:solidFill>
                  <a:schemeClr val="dk1"/>
                </a:solidFill>
                <a:latin typeface="Times New Roman"/>
                <a:ea typeface="Times New Roman"/>
                <a:cs typeface="Times New Roman"/>
                <a:sym typeface="Times New Roman"/>
              </a:rPr>
              <a:t>The Intel i7 memory hierarchy</a:t>
            </a:r>
            <a:endParaRPr/>
          </a:p>
          <a:p>
            <a:r>
              <a:rPr lang="en-US" sz="1600">
                <a:solidFill>
                  <a:schemeClr val="dk1"/>
                </a:solidFill>
                <a:latin typeface="Times New Roman"/>
                <a:ea typeface="Times New Roman"/>
                <a:cs typeface="Times New Roman"/>
                <a:sym typeface="Times New Roman"/>
              </a:rPr>
              <a:t>The steps in both instruction and data access. We show only reads for data. Writes are similar, in that they begin with a read (since caches are write back). Misses are handled by simply placing the data in a write buffer, since the L1 cache is not write allocated. </a:t>
            </a:r>
            <a:endParaRPr/>
          </a:p>
        </p:txBody>
      </p:sp>
      <p:sp>
        <p:nvSpPr>
          <p:cNvPr id="1996" name="Google Shape;1996;p76"/>
          <p:cNvSpPr txBox="1">
            <a:spLocks noGrp="1"/>
          </p:cNvSpPr>
          <p:nvPr>
            <p:ph type="sldNum" idx="12"/>
          </p:nvPr>
        </p:nvSpPr>
        <p:spPr>
          <a:xfrm>
            <a:off x="8763000" y="6629400"/>
            <a:ext cx="1905000" cy="228600"/>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52</a:t>
            </a:fld>
            <a:endParaRPr/>
          </a:p>
        </p:txBody>
      </p:sp>
    </p:spTree>
    <p:extLst>
      <p:ext uri="{BB962C8B-B14F-4D97-AF65-F5344CB8AC3E}">
        <p14:creationId xmlns:p14="http://schemas.microsoft.com/office/powerpoint/2010/main" val="1022745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p7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Address translation and TLBs </a:t>
            </a:r>
            <a:endParaRPr/>
          </a:p>
        </p:txBody>
      </p:sp>
      <p:sp>
        <p:nvSpPr>
          <p:cNvPr id="2005" name="Google Shape;2005;p7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53</a:t>
            </a:fld>
            <a:endParaRPr/>
          </a:p>
        </p:txBody>
      </p:sp>
      <p:pic>
        <p:nvPicPr>
          <p:cNvPr id="2003" name="Google Shape;2003;p77" descr="f05-38-P374493"/>
          <p:cNvPicPr preferRelativeResize="0"/>
          <p:nvPr/>
        </p:nvPicPr>
        <p:blipFill rotWithShape="1">
          <a:blip r:embed="rId3">
            <a:alphaModFix/>
          </a:blip>
          <a:srcRect/>
          <a:stretch/>
        </p:blipFill>
        <p:spPr>
          <a:xfrm>
            <a:off x="1703389" y="1268413"/>
            <a:ext cx="8853487" cy="4608512"/>
          </a:xfrm>
          <a:prstGeom prst="rect">
            <a:avLst/>
          </a:prstGeom>
          <a:noFill/>
          <a:ln>
            <a:noFill/>
          </a:ln>
        </p:spPr>
      </p:pic>
    </p:spTree>
    <p:extLst>
      <p:ext uri="{BB962C8B-B14F-4D97-AF65-F5344CB8AC3E}">
        <p14:creationId xmlns:p14="http://schemas.microsoft.com/office/powerpoint/2010/main" val="3869834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78"/>
          <p:cNvSpPr txBox="1">
            <a:spLocks noGrp="1"/>
          </p:cNvSpPr>
          <p:nvPr>
            <p:ph type="title"/>
          </p:nvPr>
        </p:nvSpPr>
        <p:spPr>
          <a:xfrm>
            <a:off x="437662" y="224645"/>
            <a:ext cx="11468919" cy="445916"/>
          </a:xfrm>
          <a:prstGeom prst="rect">
            <a:avLst/>
          </a:prstGeom>
          <a:noFill/>
          <a:ln>
            <a:noFill/>
          </a:ln>
        </p:spPr>
        <p:txBody>
          <a:bodyPr spcFirstLastPara="1" wrap="square" lIns="91425" tIns="45700" rIns="91425" bIns="45700" anchor="ctr" anchorCtr="0">
            <a:noAutofit/>
          </a:bodyPr>
          <a:lstStyle/>
          <a:p>
            <a:r>
              <a:rPr lang="en-US"/>
              <a:t>Cache L1-L2-L3 organization of Intel &amp; AMD</a:t>
            </a:r>
            <a:endParaRPr/>
          </a:p>
        </p:txBody>
      </p:sp>
      <p:sp>
        <p:nvSpPr>
          <p:cNvPr id="2014" name="Google Shape;2014;p7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54</a:t>
            </a:fld>
            <a:endParaRPr/>
          </a:p>
        </p:txBody>
      </p:sp>
      <p:pic>
        <p:nvPicPr>
          <p:cNvPr id="2012" name="Google Shape;2012;p78" descr="f05-39-P374493"/>
          <p:cNvPicPr preferRelativeResize="0"/>
          <p:nvPr/>
        </p:nvPicPr>
        <p:blipFill rotWithShape="1">
          <a:blip r:embed="rId3">
            <a:alphaModFix/>
          </a:blip>
          <a:srcRect/>
          <a:stretch/>
        </p:blipFill>
        <p:spPr>
          <a:xfrm>
            <a:off x="1774826" y="765175"/>
            <a:ext cx="7705725" cy="6070600"/>
          </a:xfrm>
          <a:prstGeom prst="rect">
            <a:avLst/>
          </a:prstGeom>
          <a:noFill/>
          <a:ln>
            <a:noFill/>
          </a:ln>
        </p:spPr>
      </p:pic>
    </p:spTree>
    <p:extLst>
      <p:ext uri="{BB962C8B-B14F-4D97-AF65-F5344CB8AC3E}">
        <p14:creationId xmlns:p14="http://schemas.microsoft.com/office/powerpoint/2010/main" val="3827538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sp>
        <p:nvSpPr>
          <p:cNvPr id="2351" name="Google Shape;2351;p9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Virtual Machines</a:t>
            </a:r>
            <a:endParaRPr/>
          </a:p>
        </p:txBody>
      </p:sp>
      <p:sp>
        <p:nvSpPr>
          <p:cNvPr id="2352" name="Google Shape;2352;p9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a:t>Supports isolation and security</a:t>
            </a:r>
            <a:endParaRPr/>
          </a:p>
          <a:p>
            <a:pPr marL="342900" indent="-342900"/>
            <a:r>
              <a:rPr lang="en-US"/>
              <a:t>Sharing a computer among many unrelated users</a:t>
            </a:r>
            <a:endParaRPr/>
          </a:p>
          <a:p>
            <a:pPr marL="342900" indent="-342900"/>
            <a:r>
              <a:rPr lang="en-US"/>
              <a:t>Enabled by raw speed of processors, making the overhead more acceptable</a:t>
            </a:r>
            <a:endParaRPr/>
          </a:p>
          <a:p>
            <a:pPr marL="342900" indent="-165100">
              <a:buNone/>
            </a:pPr>
            <a:endParaRPr/>
          </a:p>
          <a:p>
            <a:pPr marL="342900" indent="-342900"/>
            <a:r>
              <a:rPr lang="en-US" b="1">
                <a:solidFill>
                  <a:schemeClr val="accent2"/>
                </a:solidFill>
              </a:rPr>
              <a:t>Allows different OSs to be presented to user programs</a:t>
            </a:r>
            <a:endParaRPr b="1">
              <a:solidFill>
                <a:schemeClr val="accent2"/>
              </a:solidFill>
            </a:endParaRPr>
          </a:p>
          <a:p>
            <a:pPr marL="742950" lvl="1" indent="-285750"/>
            <a:r>
              <a:rPr lang="en-US"/>
              <a:t>“System Virtual Machines (SVMs)”</a:t>
            </a:r>
            <a:endParaRPr/>
          </a:p>
          <a:p>
            <a:pPr marL="742950" lvl="1" indent="-285750"/>
            <a:r>
              <a:rPr lang="en-US"/>
              <a:t>SVM software is called “virtual machine monitor” or “</a:t>
            </a:r>
            <a:r>
              <a:rPr lang="en-US" b="1"/>
              <a:t>hypervisor</a:t>
            </a:r>
            <a:r>
              <a:rPr lang="en-US"/>
              <a:t>”</a:t>
            </a:r>
            <a:endParaRPr/>
          </a:p>
          <a:p>
            <a:pPr marL="742950" lvl="1" indent="-285750"/>
            <a:r>
              <a:rPr lang="en-US"/>
              <a:t>Individual virtual machines run under the monitor are called “</a:t>
            </a:r>
            <a:r>
              <a:rPr lang="en-US" b="1"/>
              <a:t>guest VMs</a:t>
            </a:r>
            <a:r>
              <a:rPr lang="en-US"/>
              <a:t>”</a:t>
            </a:r>
            <a:endParaRPr/>
          </a:p>
        </p:txBody>
      </p:sp>
      <p:sp>
        <p:nvSpPr>
          <p:cNvPr id="2355" name="Google Shape;2355;p9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2">
                                            <p:txEl>
                                              <p:pRg st="4" end="4"/>
                                            </p:txEl>
                                          </p:spTgt>
                                        </p:tgtEl>
                                        <p:attrNameLst>
                                          <p:attrName>style.visibility</p:attrName>
                                        </p:attrNameLst>
                                      </p:cBhvr>
                                      <p:to>
                                        <p:strVal val="visible"/>
                                      </p:to>
                                    </p:set>
                                    <p:animEffect transition="in" filter="wipe(down)">
                                      <p:cBhvr>
                                        <p:cTn id="7" dur="500"/>
                                        <p:tgtEl>
                                          <p:spTgt spid="2352">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52">
                                            <p:txEl>
                                              <p:pRg st="5" end="5"/>
                                            </p:txEl>
                                          </p:spTgt>
                                        </p:tgtEl>
                                        <p:attrNameLst>
                                          <p:attrName>style.visibility</p:attrName>
                                        </p:attrNameLst>
                                      </p:cBhvr>
                                      <p:to>
                                        <p:strVal val="visible"/>
                                      </p:to>
                                    </p:set>
                                    <p:animEffect transition="in" filter="wipe(down)">
                                      <p:cBhvr>
                                        <p:cTn id="10" dur="500"/>
                                        <p:tgtEl>
                                          <p:spTgt spid="235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352">
                                            <p:txEl>
                                              <p:pRg st="6" end="6"/>
                                            </p:txEl>
                                          </p:spTgt>
                                        </p:tgtEl>
                                        <p:attrNameLst>
                                          <p:attrName>style.visibility</p:attrName>
                                        </p:attrNameLst>
                                      </p:cBhvr>
                                      <p:to>
                                        <p:strVal val="visible"/>
                                      </p:to>
                                    </p:set>
                                    <p:animEffect transition="in" filter="wipe(down)">
                                      <p:cBhvr>
                                        <p:cTn id="13" dur="500"/>
                                        <p:tgtEl>
                                          <p:spTgt spid="2352">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52">
                                            <p:txEl>
                                              <p:pRg st="7" end="7"/>
                                            </p:txEl>
                                          </p:spTgt>
                                        </p:tgtEl>
                                        <p:attrNameLst>
                                          <p:attrName>style.visibility</p:attrName>
                                        </p:attrNameLst>
                                      </p:cBhvr>
                                      <p:to>
                                        <p:strVal val="visible"/>
                                      </p:to>
                                    </p:set>
                                    <p:animEffect transition="in" filter="wipe(down)">
                                      <p:cBhvr>
                                        <p:cTn id="16" dur="500"/>
                                        <p:tgtEl>
                                          <p:spTgt spid="23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2364" name="Google Shape;2364;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Impact of VMs on Virtual Memory</a:t>
            </a:r>
            <a:endParaRPr/>
          </a:p>
        </p:txBody>
      </p:sp>
      <p:sp>
        <p:nvSpPr>
          <p:cNvPr id="2365" name="Google Shape;2365;p9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pPr>
            <a:r>
              <a:rPr lang="en-US"/>
              <a:t>Each guest OS maintains its own set of page tables</a:t>
            </a:r>
            <a:endParaRPr/>
          </a:p>
          <a:p>
            <a:pPr marL="342900" indent="-165100">
              <a:lnSpc>
                <a:spcPct val="90000"/>
              </a:lnSpc>
              <a:buNone/>
            </a:pPr>
            <a:endParaRPr/>
          </a:p>
          <a:p>
            <a:pPr marL="342900" indent="-342900">
              <a:lnSpc>
                <a:spcPct val="90000"/>
              </a:lnSpc>
            </a:pPr>
            <a:r>
              <a:rPr lang="en-US"/>
              <a:t>VMM adds a level of memory between physical and virtual memory called “real memory”</a:t>
            </a:r>
            <a:endParaRPr/>
          </a:p>
          <a:p>
            <a:pPr marL="342900" indent="-165100">
              <a:lnSpc>
                <a:spcPct val="90000"/>
              </a:lnSpc>
              <a:buNone/>
            </a:pPr>
            <a:endParaRPr/>
          </a:p>
          <a:p>
            <a:pPr marL="342900" indent="-342900">
              <a:lnSpc>
                <a:spcPct val="90000"/>
              </a:lnSpc>
            </a:pPr>
            <a:r>
              <a:rPr lang="en-US"/>
              <a:t>VMM maintains shadow page table that maps guest virtual addresses to physical addresses</a:t>
            </a:r>
            <a:endParaRPr/>
          </a:p>
          <a:p>
            <a:pPr marL="742950" lvl="1" indent="-285750">
              <a:lnSpc>
                <a:spcPct val="90000"/>
              </a:lnSpc>
            </a:pPr>
            <a:r>
              <a:rPr lang="en-US"/>
              <a:t>Requires VMM to detect guest’s changes to its own page table</a:t>
            </a:r>
            <a:endParaRPr/>
          </a:p>
          <a:p>
            <a:pPr marL="742950" lvl="1" indent="-285750">
              <a:lnSpc>
                <a:spcPct val="90000"/>
              </a:lnSpc>
            </a:pPr>
            <a:r>
              <a:rPr lang="en-US"/>
              <a:t>Occurs naturally if accessing the page table pointer is a privileged operation</a:t>
            </a:r>
            <a:endParaRPr/>
          </a:p>
          <a:p>
            <a:pPr marL="342900" indent="-165100">
              <a:lnSpc>
                <a:spcPct val="90000"/>
              </a:lnSpc>
              <a:buNone/>
            </a:pPr>
            <a:endParaRPr/>
          </a:p>
          <a:p>
            <a:pPr marL="342900" indent="-165100">
              <a:lnSpc>
                <a:spcPct val="90000"/>
              </a:lnSpc>
              <a:buNone/>
            </a:pPr>
            <a:endParaRPr/>
          </a:p>
        </p:txBody>
      </p:sp>
      <p:sp>
        <p:nvSpPr>
          <p:cNvPr id="2367" name="Google Shape;2367;p9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56</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6D1D-BE30-4E6B-BF18-50C9C327E797}"/>
              </a:ext>
            </a:extLst>
          </p:cNvPr>
          <p:cNvSpPr>
            <a:spLocks noGrp="1"/>
          </p:cNvSpPr>
          <p:nvPr>
            <p:ph type="title"/>
          </p:nvPr>
        </p:nvSpPr>
        <p:spPr/>
        <p:txBody>
          <a:bodyPr/>
          <a:lstStyle/>
          <a:p>
            <a:r>
              <a:rPr lang="en-US"/>
              <a:t>Inclusion example</a:t>
            </a:r>
            <a:endParaRPr lang="nl-NL"/>
          </a:p>
        </p:txBody>
      </p:sp>
      <p:sp>
        <p:nvSpPr>
          <p:cNvPr id="3" name="Text Placeholder 2">
            <a:extLst>
              <a:ext uri="{FF2B5EF4-FFF2-40B4-BE49-F238E27FC236}">
                <a16:creationId xmlns:a16="http://schemas.microsoft.com/office/drawing/2014/main" id="{0B28921D-1F40-404F-8148-B45424995446}"/>
              </a:ext>
            </a:extLst>
          </p:cNvPr>
          <p:cNvSpPr>
            <a:spLocks noGrp="1"/>
          </p:cNvSpPr>
          <p:nvPr>
            <p:ph type="body" idx="1"/>
          </p:nvPr>
        </p:nvSpPr>
        <p:spPr/>
        <p:txBody>
          <a:bodyPr/>
          <a:lstStyle/>
          <a:p>
            <a:r>
              <a:rPr lang="en-US">
                <a:solidFill>
                  <a:schemeClr val="tx1"/>
                </a:solidFill>
              </a:rPr>
              <a:t>See: </a:t>
            </a:r>
            <a:r>
              <a:rPr lang="en-US">
                <a:solidFill>
                  <a:schemeClr val="tx1"/>
                </a:solidFill>
                <a:hlinkClick r:id="rId2">
                  <a:extLst>
                    <a:ext uri="{A12FA001-AC4F-418D-AE19-62706E023703}">
                      <ahyp:hlinkClr xmlns:ahyp="http://schemas.microsoft.com/office/drawing/2018/hyperlinkcolor" val="tx"/>
                    </a:ext>
                  </a:extLst>
                </a:hlinkClick>
              </a:rPr>
              <a:t>https://en.wikipedia.org/wiki/Cache_inclusion_policy</a:t>
            </a:r>
            <a:endParaRPr lang="en-US">
              <a:solidFill>
                <a:schemeClr val="tx1"/>
              </a:solidFill>
            </a:endParaRPr>
          </a:p>
          <a:p>
            <a:endParaRPr lang="nl-NL"/>
          </a:p>
        </p:txBody>
      </p:sp>
      <p:sp>
        <p:nvSpPr>
          <p:cNvPr id="4" name="Slide Number Placeholder 3">
            <a:extLst>
              <a:ext uri="{FF2B5EF4-FFF2-40B4-BE49-F238E27FC236}">
                <a16:creationId xmlns:a16="http://schemas.microsoft.com/office/drawing/2014/main" id="{4DF9E94F-A28B-4490-AF75-B04EFC907232}"/>
              </a:ext>
            </a:extLst>
          </p:cNvPr>
          <p:cNvSpPr>
            <a:spLocks noGrp="1"/>
          </p:cNvSpPr>
          <p:nvPr>
            <p:ph type="sldNum" idx="12"/>
          </p:nvPr>
        </p:nvSpPr>
        <p:spPr/>
        <p:txBody>
          <a:bodyPr/>
          <a:lstStyle/>
          <a:p>
            <a:fld id="{00000000-1234-1234-1234-123412341234}" type="slidenum">
              <a:rPr lang="en-US" smtClean="0"/>
              <a:pPr/>
              <a:t>6</a:t>
            </a:fld>
            <a:endParaRPr lang="en-US"/>
          </a:p>
        </p:txBody>
      </p:sp>
      <p:pic>
        <p:nvPicPr>
          <p:cNvPr id="6" name="Picture 5" descr="A screenshot of a computer&#10;&#10;Description automatically generated with medium confidence">
            <a:extLst>
              <a:ext uri="{FF2B5EF4-FFF2-40B4-BE49-F238E27FC236}">
                <a16:creationId xmlns:a16="http://schemas.microsoft.com/office/drawing/2014/main" id="{B9434766-0BB1-4E5B-B443-6C0683B858A5}"/>
              </a:ext>
            </a:extLst>
          </p:cNvPr>
          <p:cNvPicPr>
            <a:picLocks noChangeAspect="1"/>
          </p:cNvPicPr>
          <p:nvPr/>
        </p:nvPicPr>
        <p:blipFill>
          <a:blip r:embed="rId3"/>
          <a:stretch>
            <a:fillRect/>
          </a:stretch>
        </p:blipFill>
        <p:spPr>
          <a:xfrm>
            <a:off x="2383711" y="2333025"/>
            <a:ext cx="8249801" cy="4296375"/>
          </a:xfrm>
          <a:prstGeom prst="rect">
            <a:avLst/>
          </a:prstGeom>
        </p:spPr>
      </p:pic>
    </p:spTree>
    <p:extLst>
      <p:ext uri="{BB962C8B-B14F-4D97-AF65-F5344CB8AC3E}">
        <p14:creationId xmlns:p14="http://schemas.microsoft.com/office/powerpoint/2010/main" val="308934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6D1D-BE30-4E6B-BF18-50C9C327E797}"/>
              </a:ext>
            </a:extLst>
          </p:cNvPr>
          <p:cNvSpPr>
            <a:spLocks noGrp="1"/>
          </p:cNvSpPr>
          <p:nvPr>
            <p:ph type="title"/>
          </p:nvPr>
        </p:nvSpPr>
        <p:spPr/>
        <p:txBody>
          <a:bodyPr/>
          <a:lstStyle/>
          <a:p>
            <a:r>
              <a:rPr lang="en-US"/>
              <a:t>Exclusion example</a:t>
            </a:r>
            <a:endParaRPr lang="nl-NL"/>
          </a:p>
        </p:txBody>
      </p:sp>
      <p:sp>
        <p:nvSpPr>
          <p:cNvPr id="3" name="Text Placeholder 2">
            <a:extLst>
              <a:ext uri="{FF2B5EF4-FFF2-40B4-BE49-F238E27FC236}">
                <a16:creationId xmlns:a16="http://schemas.microsoft.com/office/drawing/2014/main" id="{0B28921D-1F40-404F-8148-B45424995446}"/>
              </a:ext>
            </a:extLst>
          </p:cNvPr>
          <p:cNvSpPr>
            <a:spLocks noGrp="1"/>
          </p:cNvSpPr>
          <p:nvPr>
            <p:ph type="body" idx="1"/>
          </p:nvPr>
        </p:nvSpPr>
        <p:spPr>
          <a:xfrm>
            <a:off x="371386" y="1088740"/>
            <a:ext cx="11410618" cy="5508612"/>
          </a:xfrm>
        </p:spPr>
        <p:txBody>
          <a:bodyPr/>
          <a:lstStyle/>
          <a:p>
            <a:r>
              <a:rPr lang="en-US"/>
              <a:t>Exclusion advantage:</a:t>
            </a:r>
          </a:p>
          <a:p>
            <a:pPr lvl="1"/>
            <a:r>
              <a:rPr lang="en-US"/>
              <a:t>less memory waste</a:t>
            </a:r>
          </a:p>
          <a:p>
            <a:pPr lvl="1"/>
            <a:endParaRPr lang="en-US"/>
          </a:p>
          <a:p>
            <a:r>
              <a:rPr lang="en-US"/>
              <a:t>Inclusion advantage:</a:t>
            </a:r>
          </a:p>
          <a:p>
            <a:pPr lvl="1"/>
            <a:r>
              <a:rPr lang="en-US"/>
              <a:t>if miss by processor P1 in L1, </a:t>
            </a:r>
            <a:br>
              <a:rPr lang="en-US"/>
            </a:br>
            <a:r>
              <a:rPr lang="en-US"/>
              <a:t>L2, and L3, no need to check L1 </a:t>
            </a:r>
            <a:br>
              <a:rPr lang="en-US"/>
            </a:br>
            <a:r>
              <a:rPr lang="en-US"/>
              <a:t>of other processors</a:t>
            </a:r>
          </a:p>
          <a:p>
            <a:pPr lvl="1"/>
            <a:endParaRPr lang="en-US"/>
          </a:p>
          <a:p>
            <a:endParaRPr lang="en-US"/>
          </a:p>
          <a:p>
            <a:endParaRPr lang="en-US"/>
          </a:p>
          <a:p>
            <a:r>
              <a:rPr lang="en-US"/>
              <a:t>See </a:t>
            </a:r>
            <a:r>
              <a:rPr lang="en-US">
                <a:solidFill>
                  <a:schemeClr val="tx1"/>
                </a:solidFill>
                <a:hlinkClick r:id="rId2">
                  <a:extLst>
                    <a:ext uri="{A12FA001-AC4F-418D-AE19-62706E023703}">
                      <ahyp:hlinkClr xmlns:ahyp="http://schemas.microsoft.com/office/drawing/2018/hyperlinkcolor" val="tx"/>
                    </a:ext>
                  </a:extLst>
                </a:hlinkClick>
              </a:rPr>
              <a:t>https://en.wikipedia.org/wiki/Cache_inclusion_policy</a:t>
            </a:r>
            <a:r>
              <a:rPr lang="en-US">
                <a:solidFill>
                  <a:schemeClr val="tx1"/>
                </a:solidFill>
              </a:rPr>
              <a:t> for other options and a more extensive comparison</a:t>
            </a:r>
          </a:p>
          <a:p>
            <a:pPr lvl="1"/>
            <a:endParaRPr lang="nl-NL"/>
          </a:p>
        </p:txBody>
      </p:sp>
      <p:sp>
        <p:nvSpPr>
          <p:cNvPr id="4" name="Slide Number Placeholder 3">
            <a:extLst>
              <a:ext uri="{FF2B5EF4-FFF2-40B4-BE49-F238E27FC236}">
                <a16:creationId xmlns:a16="http://schemas.microsoft.com/office/drawing/2014/main" id="{4DF9E94F-A28B-4490-AF75-B04EFC907232}"/>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CE0347B1-EE0B-4902-9B44-3FB1D0D75216}"/>
              </a:ext>
            </a:extLst>
          </p:cNvPr>
          <p:cNvPicPr>
            <a:picLocks noChangeAspect="1"/>
          </p:cNvPicPr>
          <p:nvPr/>
        </p:nvPicPr>
        <p:blipFill>
          <a:blip r:embed="rId3"/>
          <a:stretch>
            <a:fillRect/>
          </a:stretch>
        </p:blipFill>
        <p:spPr>
          <a:xfrm>
            <a:off x="5405445" y="696569"/>
            <a:ext cx="6716062" cy="4105848"/>
          </a:xfrm>
          <a:prstGeom prst="rect">
            <a:avLst/>
          </a:prstGeom>
        </p:spPr>
      </p:pic>
    </p:spTree>
    <p:extLst>
      <p:ext uri="{BB962C8B-B14F-4D97-AF65-F5344CB8AC3E}">
        <p14:creationId xmlns:p14="http://schemas.microsoft.com/office/powerpoint/2010/main" val="389350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a:t>Classification of cache misses: the </a:t>
            </a:r>
            <a:r>
              <a:rPr lang="en-US" b="1"/>
              <a:t>3 Cs</a:t>
            </a:r>
            <a:endParaRPr/>
          </a:p>
        </p:txBody>
      </p:sp>
      <p:sp>
        <p:nvSpPr>
          <p:cNvPr id="797" name="Google Shape;797;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buSzPts val="2400"/>
              <a:buFont typeface="+mj-lt"/>
              <a:buAutoNum type="arabicPeriod"/>
            </a:pPr>
            <a:r>
              <a:rPr lang="en-US" sz="2400" b="1"/>
              <a:t>Compulsory</a:t>
            </a:r>
            <a:r>
              <a:rPr lang="en-US" sz="2400"/>
              <a:t> (cold) misses: on the 1st reference to a block</a:t>
            </a:r>
            <a:endParaRPr/>
          </a:p>
          <a:p>
            <a:pPr indent="-457200">
              <a:spcBef>
                <a:spcPts val="480"/>
              </a:spcBef>
              <a:buSzPts val="2400"/>
              <a:buFont typeface="+mj-lt"/>
              <a:buAutoNum type="arabicPeriod"/>
            </a:pPr>
            <a:r>
              <a:rPr lang="en-US" sz="2400" b="1"/>
              <a:t>Capacity</a:t>
            </a:r>
            <a:r>
              <a:rPr lang="en-US" sz="2400"/>
              <a:t> misses: space is not sufficient to host data or code</a:t>
            </a:r>
            <a:endParaRPr/>
          </a:p>
          <a:p>
            <a:pPr indent="-457200">
              <a:spcBef>
                <a:spcPts val="480"/>
              </a:spcBef>
              <a:buSzPts val="2400"/>
              <a:buFont typeface="+mj-lt"/>
              <a:buAutoNum type="arabicPeriod"/>
            </a:pPr>
            <a:r>
              <a:rPr lang="en-US" sz="2400" b="1"/>
              <a:t>Conflict</a:t>
            </a:r>
            <a:r>
              <a:rPr lang="en-US" sz="2400"/>
              <a:t> misses: happen when two memory blocks map on the same cache block in direct-mapped or set-associative caches</a:t>
            </a:r>
            <a:endParaRPr lang="en-US"/>
          </a:p>
          <a:p>
            <a:pPr marL="285750" indent="-285750"/>
            <a:endParaRPr lang="nl-NL"/>
          </a:p>
          <a:p>
            <a:pPr marL="285750" indent="-285750"/>
            <a:r>
              <a:rPr lang="en-US"/>
              <a:t>Later we add </a:t>
            </a:r>
            <a:r>
              <a:rPr lang="en-US">
                <a:solidFill>
                  <a:srgbClr val="0000FF"/>
                </a:solidFill>
              </a:rPr>
              <a:t>Coherence misses </a:t>
            </a:r>
            <a:r>
              <a:rPr lang="en-US"/>
              <a:t>➔ </a:t>
            </a:r>
            <a:r>
              <a:rPr lang="en-US" b="1">
                <a:solidFill>
                  <a:schemeClr val="accent2"/>
                </a:solidFill>
              </a:rPr>
              <a:t>4-C classification</a:t>
            </a:r>
            <a:endParaRPr/>
          </a:p>
          <a:p>
            <a:pPr marL="342900" indent="-165100">
              <a:buNone/>
            </a:pPr>
            <a:endParaRPr/>
          </a:p>
          <a:p>
            <a:pPr marL="342900" indent="-342900"/>
            <a:r>
              <a:rPr lang="en-US">
                <a:solidFill>
                  <a:srgbClr val="00B050"/>
                </a:solidFill>
              </a:rPr>
              <a:t>How to measure these 3-C misses?</a:t>
            </a:r>
            <a:endParaRPr>
              <a:solidFill>
                <a:srgbClr val="00B050"/>
              </a:solidFill>
            </a:endParaRPr>
          </a:p>
          <a:p>
            <a:pPr marL="742950" lvl="1" indent="-285750"/>
            <a:r>
              <a:rPr lang="en-US"/>
              <a:t>Cold misses: simulate infinite cache size</a:t>
            </a:r>
            <a:endParaRPr/>
          </a:p>
          <a:p>
            <a:pPr marL="742950" lvl="1" indent="-285750"/>
            <a:r>
              <a:rPr lang="en-US"/>
              <a:t>Capacity misses: simulate fully associative cache then deduct cold misses</a:t>
            </a:r>
            <a:endParaRPr/>
          </a:p>
          <a:p>
            <a:pPr marL="742950" lvl="1" indent="-285750"/>
            <a:r>
              <a:rPr lang="en-US"/>
              <a:t>Conflict misses: simulate cache then deduct cold and capacity misses</a:t>
            </a:r>
            <a:endParaRPr/>
          </a:p>
          <a:p>
            <a:pPr marL="342900" indent="-165100">
              <a:buNone/>
            </a:pPr>
            <a:endParaRPr/>
          </a:p>
        </p:txBody>
      </p:sp>
      <p:sp>
        <p:nvSpPr>
          <p:cNvPr id="799" name="Google Shape;799;p4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8</a:t>
            </a:fld>
            <a:endParaRPr/>
          </a:p>
        </p:txBody>
      </p:sp>
    </p:spTree>
    <p:extLst>
      <p:ext uri="{BB962C8B-B14F-4D97-AF65-F5344CB8AC3E}">
        <p14:creationId xmlns:p14="http://schemas.microsoft.com/office/powerpoint/2010/main" val="3723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7">
                                            <p:txEl>
                                              <p:pRg st="0" end="0"/>
                                            </p:txEl>
                                          </p:spTgt>
                                        </p:tgtEl>
                                        <p:attrNameLst>
                                          <p:attrName>style.visibility</p:attrName>
                                        </p:attrNameLst>
                                      </p:cBhvr>
                                      <p:to>
                                        <p:strVal val="visible"/>
                                      </p:to>
                                    </p:set>
                                    <p:animEffect transition="in" filter="wipe(down)">
                                      <p:cBhvr>
                                        <p:cTn id="7" dur="500"/>
                                        <p:tgtEl>
                                          <p:spTgt spid="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7">
                                            <p:txEl>
                                              <p:pRg st="1" end="1"/>
                                            </p:txEl>
                                          </p:spTgt>
                                        </p:tgtEl>
                                        <p:attrNameLst>
                                          <p:attrName>style.visibility</p:attrName>
                                        </p:attrNameLst>
                                      </p:cBhvr>
                                      <p:to>
                                        <p:strVal val="visible"/>
                                      </p:to>
                                    </p:set>
                                    <p:animEffect transition="in" filter="wipe(down)">
                                      <p:cBhvr>
                                        <p:cTn id="12" dur="500"/>
                                        <p:tgtEl>
                                          <p:spTgt spid="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97">
                                            <p:txEl>
                                              <p:pRg st="2" end="2"/>
                                            </p:txEl>
                                          </p:spTgt>
                                        </p:tgtEl>
                                        <p:attrNameLst>
                                          <p:attrName>style.visibility</p:attrName>
                                        </p:attrNameLst>
                                      </p:cBhvr>
                                      <p:to>
                                        <p:strVal val="visible"/>
                                      </p:to>
                                    </p:set>
                                    <p:animEffect transition="in" filter="wipe(down)">
                                      <p:cBhvr>
                                        <p:cTn id="17" dur="500"/>
                                        <p:tgtEl>
                                          <p:spTgt spid="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97">
                                            <p:txEl>
                                              <p:pRg st="4" end="4"/>
                                            </p:txEl>
                                          </p:spTgt>
                                        </p:tgtEl>
                                        <p:attrNameLst>
                                          <p:attrName>style.visibility</p:attrName>
                                        </p:attrNameLst>
                                      </p:cBhvr>
                                      <p:to>
                                        <p:strVal val="visible"/>
                                      </p:to>
                                    </p:set>
                                    <p:animEffect transition="in" filter="wipe(down)">
                                      <p:cBhvr>
                                        <p:cTn id="22" dur="500"/>
                                        <p:tgtEl>
                                          <p:spTgt spid="79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97">
                                            <p:txEl>
                                              <p:pRg st="6" end="6"/>
                                            </p:txEl>
                                          </p:spTgt>
                                        </p:tgtEl>
                                        <p:attrNameLst>
                                          <p:attrName>style.visibility</p:attrName>
                                        </p:attrNameLst>
                                      </p:cBhvr>
                                      <p:to>
                                        <p:strVal val="visible"/>
                                      </p:to>
                                    </p:set>
                                    <p:animEffect transition="in" filter="wipe(down)">
                                      <p:cBhvr>
                                        <p:cTn id="27" dur="500"/>
                                        <p:tgtEl>
                                          <p:spTgt spid="79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97">
                                            <p:txEl>
                                              <p:pRg st="7" end="7"/>
                                            </p:txEl>
                                          </p:spTgt>
                                        </p:tgtEl>
                                        <p:attrNameLst>
                                          <p:attrName>style.visibility</p:attrName>
                                        </p:attrNameLst>
                                      </p:cBhvr>
                                      <p:to>
                                        <p:strVal val="visible"/>
                                      </p:to>
                                    </p:set>
                                    <p:animEffect transition="in" filter="wipe(down)">
                                      <p:cBhvr>
                                        <p:cTn id="32" dur="500"/>
                                        <p:tgtEl>
                                          <p:spTgt spid="797">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97">
                                            <p:txEl>
                                              <p:pRg st="8" end="8"/>
                                            </p:txEl>
                                          </p:spTgt>
                                        </p:tgtEl>
                                        <p:attrNameLst>
                                          <p:attrName>style.visibility</p:attrName>
                                        </p:attrNameLst>
                                      </p:cBhvr>
                                      <p:to>
                                        <p:strVal val="visible"/>
                                      </p:to>
                                    </p:set>
                                    <p:animEffect transition="in" filter="wipe(down)">
                                      <p:cBhvr>
                                        <p:cTn id="35" dur="500"/>
                                        <p:tgtEl>
                                          <p:spTgt spid="797">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97">
                                            <p:txEl>
                                              <p:pRg st="9" end="9"/>
                                            </p:txEl>
                                          </p:spTgt>
                                        </p:tgtEl>
                                        <p:attrNameLst>
                                          <p:attrName>style.visibility</p:attrName>
                                        </p:attrNameLst>
                                      </p:cBhvr>
                                      <p:to>
                                        <p:strVal val="visible"/>
                                      </p:to>
                                    </p:set>
                                    <p:animEffect transition="in" filter="wipe(down)">
                                      <p:cBhvr>
                                        <p:cTn id="38" dur="500"/>
                                        <p:tgtEl>
                                          <p:spTgt spid="7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48"/>
          <p:cNvSpPr txBox="1">
            <a:spLocks noGrp="1"/>
          </p:cNvSpPr>
          <p:nvPr>
            <p:ph type="title"/>
          </p:nvPr>
        </p:nvSpPr>
        <p:spPr>
          <a:prstGeom prst="rect">
            <a:avLst/>
          </a:prstGeom>
          <a:noFill/>
          <a:ln>
            <a:noFill/>
          </a:ln>
        </p:spPr>
        <p:txBody>
          <a:bodyPr spcFirstLastPara="1" wrap="square" lIns="90475" tIns="44450" rIns="90475" bIns="44450" anchor="ctr" anchorCtr="0">
            <a:noAutofit/>
          </a:bodyPr>
          <a:lstStyle/>
          <a:p>
            <a:r>
              <a:rPr lang="en-US"/>
              <a:t>3Cs Absolute Miss Rate (on SPEC92)</a:t>
            </a:r>
            <a:endParaRPr/>
          </a:p>
        </p:txBody>
      </p:sp>
      <p:sp>
        <p:nvSpPr>
          <p:cNvPr id="6" name="Text Placeholder 5">
            <a:extLst>
              <a:ext uri="{FF2B5EF4-FFF2-40B4-BE49-F238E27FC236}">
                <a16:creationId xmlns:a16="http://schemas.microsoft.com/office/drawing/2014/main" id="{7ED8FF5D-590C-4A28-B32C-F1C587919D92}"/>
              </a:ext>
            </a:extLst>
          </p:cNvPr>
          <p:cNvSpPr>
            <a:spLocks noGrp="1"/>
          </p:cNvSpPr>
          <p:nvPr>
            <p:ph type="body" idx="2"/>
          </p:nvPr>
        </p:nvSpPr>
        <p:spPr>
          <a:xfrm>
            <a:off x="8080234" y="1219200"/>
            <a:ext cx="3806966" cy="5029200"/>
          </a:xfrm>
        </p:spPr>
        <p:txBody>
          <a:bodyPr/>
          <a:lstStyle/>
          <a:p>
            <a:r>
              <a:rPr lang="en-US" sz="2400"/>
              <a:t>Compulsary misses do not depend on cache size</a:t>
            </a:r>
          </a:p>
          <a:p>
            <a:r>
              <a:rPr lang="en-US" sz="2400"/>
              <a:t>1-Way = Direct mapped cache, has the highest number of conflict misses</a:t>
            </a:r>
            <a:endParaRPr lang="nl-NL" sz="2400"/>
          </a:p>
        </p:txBody>
      </p:sp>
      <p:sp>
        <p:nvSpPr>
          <p:cNvPr id="822" name="Google Shape;822;p4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9</a:t>
            </a:fld>
            <a:endParaRPr/>
          </a:p>
        </p:txBody>
      </p:sp>
      <p:grpSp>
        <p:nvGrpSpPr>
          <p:cNvPr id="4" name="Group 3">
            <a:extLst>
              <a:ext uri="{FF2B5EF4-FFF2-40B4-BE49-F238E27FC236}">
                <a16:creationId xmlns:a16="http://schemas.microsoft.com/office/drawing/2014/main" id="{62467E9B-793B-408A-A83D-3BDFBE477A0A}"/>
              </a:ext>
            </a:extLst>
          </p:cNvPr>
          <p:cNvGrpSpPr/>
          <p:nvPr/>
        </p:nvGrpSpPr>
        <p:grpSpPr>
          <a:xfrm>
            <a:off x="375397" y="1378698"/>
            <a:ext cx="7943850" cy="5562600"/>
            <a:chOff x="2419350" y="1295400"/>
            <a:chExt cx="7943850" cy="5562600"/>
          </a:xfrm>
        </p:grpSpPr>
        <p:grpSp>
          <p:nvGrpSpPr>
            <p:cNvPr id="3" name="Group 2">
              <a:extLst>
                <a:ext uri="{FF2B5EF4-FFF2-40B4-BE49-F238E27FC236}">
                  <a16:creationId xmlns:a16="http://schemas.microsoft.com/office/drawing/2014/main" id="{F39BB5A4-3A00-41E6-85F3-827E12715536}"/>
                </a:ext>
              </a:extLst>
            </p:cNvPr>
            <p:cNvGrpSpPr/>
            <p:nvPr/>
          </p:nvGrpSpPr>
          <p:grpSpPr>
            <a:xfrm>
              <a:off x="2419350" y="1295400"/>
              <a:ext cx="7943850" cy="5562600"/>
              <a:chOff x="2419350" y="1181100"/>
              <a:chExt cx="7943850" cy="5562600"/>
            </a:xfrm>
          </p:grpSpPr>
          <p:pic>
            <p:nvPicPr>
              <p:cNvPr id="815" name="Google Shape;815;p48"/>
              <p:cNvPicPr preferRelativeResize="0"/>
              <p:nvPr/>
            </p:nvPicPr>
            <p:blipFill rotWithShape="1">
              <a:blip r:embed="rId3">
                <a:alphaModFix/>
              </a:blip>
              <a:srcRect/>
              <a:stretch/>
            </p:blipFill>
            <p:spPr>
              <a:xfrm>
                <a:off x="2419350" y="1181100"/>
                <a:ext cx="7943850" cy="5562600"/>
              </a:xfrm>
              <a:prstGeom prst="rect">
                <a:avLst/>
              </a:prstGeom>
              <a:noFill/>
              <a:ln>
                <a:noFill/>
              </a:ln>
            </p:spPr>
          </p:pic>
          <p:grpSp>
            <p:nvGrpSpPr>
              <p:cNvPr id="2" name="Group 1">
                <a:extLst>
                  <a:ext uri="{FF2B5EF4-FFF2-40B4-BE49-F238E27FC236}">
                    <a16:creationId xmlns:a16="http://schemas.microsoft.com/office/drawing/2014/main" id="{179C5D9F-63C7-4081-80F9-52F3E82A1B48}"/>
                  </a:ext>
                </a:extLst>
              </p:cNvPr>
              <p:cNvGrpSpPr/>
              <p:nvPr/>
            </p:nvGrpSpPr>
            <p:grpSpPr>
              <a:xfrm>
                <a:off x="5486400" y="2247900"/>
                <a:ext cx="2405063" cy="1333500"/>
                <a:chOff x="5486400" y="2247900"/>
                <a:chExt cx="2405063" cy="1333500"/>
              </a:xfrm>
            </p:grpSpPr>
            <p:sp>
              <p:nvSpPr>
                <p:cNvPr id="817" name="Google Shape;817;p48"/>
                <p:cNvSpPr/>
                <p:nvPr/>
              </p:nvSpPr>
              <p:spPr>
                <a:xfrm>
                  <a:off x="6577013" y="2328864"/>
                  <a:ext cx="1314450" cy="454025"/>
                </a:xfrm>
                <a:prstGeom prst="rect">
                  <a:avLst/>
                </a:prstGeom>
                <a:noFill/>
                <a:ln>
                  <a:noFill/>
                </a:ln>
              </p:spPr>
              <p:txBody>
                <a:bodyPr spcFirstLastPara="1" wrap="square" lIns="90475" tIns="44450" rIns="90475" bIns="44450" anchor="t" anchorCtr="0">
                  <a:noAutofit/>
                </a:bodyPr>
                <a:lstStyle/>
                <a:p>
                  <a:r>
                    <a:rPr lang="en-US" sz="2400" b="1">
                      <a:solidFill>
                        <a:schemeClr val="dk1"/>
                      </a:solidFill>
                    </a:rPr>
                    <a:t>Conflict</a:t>
                  </a:r>
                  <a:endParaRPr/>
                </a:p>
              </p:txBody>
            </p:sp>
            <p:cxnSp>
              <p:nvCxnSpPr>
                <p:cNvPr id="818" name="Google Shape;818;p48"/>
                <p:cNvCxnSpPr/>
                <p:nvPr/>
              </p:nvCxnSpPr>
              <p:spPr>
                <a:xfrm>
                  <a:off x="5486400" y="2247900"/>
                  <a:ext cx="1143000" cy="228600"/>
                </a:xfrm>
                <a:prstGeom prst="straightConnector1">
                  <a:avLst/>
                </a:prstGeom>
                <a:noFill/>
                <a:ln w="12700" cap="flat" cmpd="sng">
                  <a:solidFill>
                    <a:schemeClr val="dk1"/>
                  </a:solidFill>
                  <a:prstDash val="solid"/>
                  <a:round/>
                  <a:headEnd type="none" w="sm" len="sm"/>
                  <a:tailEnd type="none" w="sm" len="sm"/>
                </a:ln>
              </p:spPr>
            </p:cxnSp>
            <p:cxnSp>
              <p:nvCxnSpPr>
                <p:cNvPr id="819" name="Google Shape;819;p48"/>
                <p:cNvCxnSpPr/>
                <p:nvPr/>
              </p:nvCxnSpPr>
              <p:spPr>
                <a:xfrm>
                  <a:off x="6762750" y="2686050"/>
                  <a:ext cx="323850" cy="895350"/>
                </a:xfrm>
                <a:prstGeom prst="straightConnector1">
                  <a:avLst/>
                </a:prstGeom>
                <a:noFill/>
                <a:ln w="12700" cap="flat" cmpd="sng">
                  <a:solidFill>
                    <a:schemeClr val="dk1"/>
                  </a:solidFill>
                  <a:prstDash val="solid"/>
                  <a:round/>
                  <a:headEnd type="none" w="sm" len="sm"/>
                  <a:tailEnd type="none" w="sm" len="sm"/>
                </a:ln>
              </p:spPr>
            </p:cxnSp>
          </p:grpSp>
        </p:grpSp>
        <p:sp>
          <p:nvSpPr>
            <p:cNvPr id="820" name="Google Shape;820;p48"/>
            <p:cNvSpPr txBox="1"/>
            <p:nvPr/>
          </p:nvSpPr>
          <p:spPr>
            <a:xfrm rot="16200000">
              <a:off x="1712260" y="2790032"/>
              <a:ext cx="2277410" cy="462522"/>
            </a:xfrm>
            <a:prstGeom prst="rect">
              <a:avLst/>
            </a:prstGeom>
            <a:noFill/>
            <a:ln>
              <a:noFill/>
            </a:ln>
          </p:spPr>
          <p:txBody>
            <a:bodyPr spcFirstLastPara="1" wrap="square" lIns="90000" tIns="46800" rIns="90000" bIns="46800" anchor="t" anchorCtr="0">
              <a:noAutofit/>
            </a:bodyPr>
            <a:lstStyle/>
            <a:p>
              <a:r>
                <a:rPr lang="en-US" sz="2000" b="1">
                  <a:solidFill>
                    <a:schemeClr val="dk1"/>
                  </a:solidFill>
                  <a:latin typeface="Times New Roman"/>
                  <a:ea typeface="Times New Roman"/>
                  <a:cs typeface="Times New Roman"/>
                  <a:sym typeface="Times New Roman"/>
                </a:rPr>
                <a:t>Miss rate per type</a:t>
              </a:r>
              <a:endParaRPr sz="2400"/>
            </a:p>
          </p:txBody>
        </p:sp>
      </p:grpSp>
    </p:spTree>
    <p:extLst>
      <p:ext uri="{BB962C8B-B14F-4D97-AF65-F5344CB8AC3E}">
        <p14:creationId xmlns:p14="http://schemas.microsoft.com/office/powerpoint/2010/main" val="3706632088"/>
      </p:ext>
    </p:extLst>
  </p:cSld>
  <p:clrMapOvr>
    <a:masterClrMapping/>
  </p:clrMapOvr>
  <p:transition>
    <p:fade thruBlk="1"/>
  </p:transition>
</p:sld>
</file>

<file path=ppt/theme/theme1.xml><?xml version="1.0" encoding="utf-8"?>
<a:theme xmlns:a="http://schemas.openxmlformats.org/drawingml/2006/main" name="ILParchitectures">
  <a:themeElements>
    <a:clrScheme name="ILParchitectur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9167</TotalTime>
  <Words>4227</Words>
  <Application>Microsoft Office PowerPoint</Application>
  <PresentationFormat>Widescreen</PresentationFormat>
  <Paragraphs>1130</Paragraphs>
  <Slides>56</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Courier New</vt:lpstr>
      <vt:lpstr>Noto Sans Symbols</vt:lpstr>
      <vt:lpstr>Times New Roman</vt:lpstr>
      <vt:lpstr>ILParchitectures</vt:lpstr>
      <vt:lpstr>Embedded Computer Architecture 5SAI0  Memory Hierarchy Part II</vt:lpstr>
      <vt:lpstr>Topics Memory Hierarchy Part II</vt:lpstr>
      <vt:lpstr>Splitting first level cache</vt:lpstr>
      <vt:lpstr>Multilevel Cache Considerations</vt:lpstr>
      <vt:lpstr>Multi-level cache hierarchies; policies </vt:lpstr>
      <vt:lpstr>Inclusion example</vt:lpstr>
      <vt:lpstr>Exclusion example</vt:lpstr>
      <vt:lpstr>Classification of cache misses: the 3 Cs</vt:lpstr>
      <vt:lpstr>3Cs Absolute Miss Rate (on SPEC92)</vt:lpstr>
      <vt:lpstr>3Cs Relative Miss Rate (on SPEC92) same figure; now relative miss-rate i.s.o. absolute</vt:lpstr>
      <vt:lpstr>Advanced cache optimizations</vt:lpstr>
      <vt:lpstr> Non-blocking (Lockup-free ) cache</vt:lpstr>
      <vt:lpstr>Non-blocking primary/secondary misses</vt:lpstr>
      <vt:lpstr>HW prefetching of instructions and data</vt:lpstr>
      <vt:lpstr>Compiler-controlled (SW) prefetching</vt:lpstr>
      <vt:lpstr>4-way associative cache: Way prediction</vt:lpstr>
      <vt:lpstr>Fast Hit via  Way Prediction</vt:lpstr>
      <vt:lpstr> Fast (Inst. Cache) Hit via Trace Cache</vt:lpstr>
      <vt:lpstr>Fast Hit times via Trace Cache</vt:lpstr>
      <vt:lpstr>Multi-banked Caches</vt:lpstr>
      <vt:lpstr>Multi-banked Caches</vt:lpstr>
      <vt:lpstr>Advanced cache optimizations</vt:lpstr>
      <vt:lpstr>Topics Memory Hierarchy Part II</vt:lpstr>
      <vt:lpstr>Memory Technology</vt:lpstr>
      <vt:lpstr>SRAM vs DRAM</vt:lpstr>
      <vt:lpstr>DRAM: Internal architecture</vt:lpstr>
      <vt:lpstr>Memory DRAM optimizations</vt:lpstr>
      <vt:lpstr>Memory Optimizations</vt:lpstr>
      <vt:lpstr>Memory Latencies</vt:lpstr>
      <vt:lpstr>Memory Bandwith (of a DIMM</vt:lpstr>
      <vt:lpstr>Going in the 3rd dimension: Stacked DRAM</vt:lpstr>
      <vt:lpstr>Flash Memory</vt:lpstr>
      <vt:lpstr>NAND Flash performance comparison</vt:lpstr>
      <vt:lpstr>Memory Dependability</vt:lpstr>
      <vt:lpstr>Topics</vt:lpstr>
      <vt:lpstr>Virtual Memory</vt:lpstr>
      <vt:lpstr>Memory organization</vt:lpstr>
      <vt:lpstr>Memory Organization (per process !)</vt:lpstr>
      <vt:lpstr>Virtual Memory</vt:lpstr>
      <vt:lpstr>Pages:  virtual memory blocks</vt:lpstr>
      <vt:lpstr>Page Tables (one per process!)</vt:lpstr>
      <vt:lpstr>Page Tables</vt:lpstr>
      <vt:lpstr>Size of page table</vt:lpstr>
      <vt:lpstr>Fast Translation Using a TLB</vt:lpstr>
      <vt:lpstr>Making Address Translation Fast</vt:lpstr>
      <vt:lpstr>Typical memory hierarchy </vt:lpstr>
      <vt:lpstr>TLBs and caches</vt:lpstr>
      <vt:lpstr>Overall operation of memory hierarchy</vt:lpstr>
      <vt:lpstr>PowerPoint Presentation</vt:lpstr>
      <vt:lpstr>PowerPoint Presentation</vt:lpstr>
      <vt:lpstr>(first) Intel Nehalem (i7)</vt:lpstr>
      <vt:lpstr>PowerPoint Presentation</vt:lpstr>
      <vt:lpstr>Address translation and TLBs </vt:lpstr>
      <vt:lpstr>Cache L1-L2-L3 organization of Intel &amp; AMD</vt:lpstr>
      <vt:lpstr>Virtual Machines</vt:lpstr>
      <vt:lpstr>Impact of VMs on Virtual Memory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Computer Architecture 5SAI0   Memory Hierarchy</dc:title>
  <cp:lastModifiedBy>Corporaal, Henk</cp:lastModifiedBy>
  <cp:revision>66</cp:revision>
  <cp:lastPrinted>2018-12-12T13:12:13Z</cp:lastPrinted>
  <dcterms:modified xsi:type="dcterms:W3CDTF">2021-12-05T21:30:02Z</dcterms:modified>
</cp:coreProperties>
</file>