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477" r:id="rId2"/>
    <p:sldId id="478" r:id="rId3"/>
    <p:sldId id="432" r:id="rId4"/>
    <p:sldId id="438" r:id="rId5"/>
    <p:sldId id="433" r:id="rId6"/>
    <p:sldId id="434" r:id="rId7"/>
    <p:sldId id="435" r:id="rId8"/>
    <p:sldId id="436" r:id="rId9"/>
    <p:sldId id="439" r:id="rId10"/>
    <p:sldId id="440" r:id="rId11"/>
    <p:sldId id="442" r:id="rId12"/>
    <p:sldId id="443" r:id="rId13"/>
    <p:sldId id="455" r:id="rId14"/>
    <p:sldId id="345" r:id="rId15"/>
    <p:sldId id="431" r:id="rId16"/>
    <p:sldId id="473" r:id="rId17"/>
    <p:sldId id="474" r:id="rId18"/>
    <p:sldId id="475" r:id="rId19"/>
    <p:sldId id="422" r:id="rId20"/>
    <p:sldId id="456" r:id="rId21"/>
    <p:sldId id="457" r:id="rId22"/>
    <p:sldId id="476" r:id="rId23"/>
    <p:sldId id="423" r:id="rId24"/>
    <p:sldId id="392" r:id="rId25"/>
    <p:sldId id="421" r:id="rId26"/>
    <p:sldId id="472" r:id="rId27"/>
    <p:sldId id="458" r:id="rId28"/>
    <p:sldId id="461" r:id="rId29"/>
    <p:sldId id="462" r:id="rId30"/>
    <p:sldId id="424" r:id="rId31"/>
    <p:sldId id="425" r:id="rId32"/>
    <p:sldId id="426" r:id="rId33"/>
    <p:sldId id="466" r:id="rId34"/>
    <p:sldId id="463" r:id="rId35"/>
    <p:sldId id="467" r:id="rId36"/>
    <p:sldId id="468" r:id="rId37"/>
    <p:sldId id="469" r:id="rId38"/>
    <p:sldId id="470" r:id="rId39"/>
    <p:sldId id="471" r:id="rId40"/>
    <p:sldId id="427" r:id="rId41"/>
    <p:sldId id="428" r:id="rId42"/>
    <p:sldId id="390" r:id="rId43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33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3275" autoAdjust="0"/>
  </p:normalViewPr>
  <p:slideViewPr>
    <p:cSldViewPr>
      <p:cViewPr varScale="1">
        <p:scale>
          <a:sx n="53" d="100"/>
          <a:sy n="53" d="100"/>
        </p:scale>
        <p:origin x="93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6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B25B85A-40D1-4058-91E7-86B44294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44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22" y="1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67" y="4715482"/>
            <a:ext cx="4986142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96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22" y="9430963"/>
            <a:ext cx="2945954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7024148-3C49-4103-AC27-AF9D683A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3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52475"/>
            <a:ext cx="6688137" cy="37623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8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6704F-DB71-4C11-AC84-7D8C62F8F498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79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1EB1B-0458-48FA-8F31-8590634F884D}" type="slidenum">
              <a:rPr lang="en-US"/>
              <a:pPr/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5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E1CD7-2F7E-47B2-9E05-98229D5A6BB8}" type="slidenum">
              <a:rPr lang="en-US"/>
              <a:pPr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6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ED143-E320-4371-AED6-8F2226624C3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7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F65D7-C928-44BF-A14F-AAF8CF355F0C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3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1C4B2-886C-4BDB-86BE-EC88268E913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8" y="865188"/>
            <a:ext cx="6186487" cy="3481387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142" y="4717191"/>
            <a:ext cx="4994934" cy="417740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98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75650-CD59-4EA9-9C51-D76F832426E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5471"/>
            <a:ext cx="4983689" cy="446603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6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168113-4AC2-4B7B-864A-7080800FF20A}" type="datetime3">
              <a:rPr lang="en-US" smtClean="0"/>
              <a:pPr/>
              <a:t>9 January 2022</a:t>
            </a:fld>
            <a:endParaRPr lang="en-US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7CB9F-F6F7-4E77-9D4A-885963214CF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058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0F877-7C0D-42DF-A741-62FE5CEB697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2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168113-4AC2-4B7B-864A-7080800FF20A}" type="datetime3">
              <a:rPr lang="en-US" smtClean="0"/>
              <a:pPr/>
              <a:t>9 January 2022</a:t>
            </a:fld>
            <a:endParaRPr lang="en-US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7CB9F-F6F7-4E77-9D4A-885963214CF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00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ED143-E320-4371-AED6-8F2226624C3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4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C7088-94E0-4D1F-A5BF-3897A86570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5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EFF20-F968-432D-B021-0898BF9EC8C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5471"/>
            <a:ext cx="4983689" cy="446603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2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EA14B-0710-4F68-9328-778D03AAAE5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03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24148-3C49-4103-AC27-AF9D683AB79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88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09CC0-6B47-436E-839D-05656CB34CB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5471"/>
            <a:ext cx="4983689" cy="4466034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0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CF14F-3274-450E-94A1-16476F4EB06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2320415-B78C-4920-AEF0-4D638B8EB1BA}" type="datetime3">
              <a:rPr lang="en-US" smtClean="0"/>
              <a:pPr/>
              <a:t>9 January 2022</a:t>
            </a:fld>
            <a:endParaRPr lang="en-US"/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5CC80-D235-4B20-8DE0-5BD8F36D38C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55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A4C1D-1D32-484C-9A29-9D0D72659BAC}" type="slidenum">
              <a:rPr lang="en-US"/>
              <a:pPr/>
              <a:t>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D291C-A744-42F6-84BC-1B9E2651E8A5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3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1C908-BFF9-44B6-B114-5F1F63EBCBF4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E0923-8866-484A-86ED-5B7748847C26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06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0708B-A070-418B-B5BA-AF8ED54D3F9F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2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269F4-4D51-46CC-91C2-5040E7D5D768}" type="slidenum">
              <a:rPr lang="en-US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9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0DDEF-F1C7-44DB-8A73-2C3D8C177575}" type="slidenum">
              <a:rPr lang="en-US"/>
              <a:pPr/>
              <a:t>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1" y="1306513"/>
            <a:ext cx="103632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27350"/>
            <a:ext cx="8534400" cy="17526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fld id="{6328305D-513A-4C3E-994D-AE338B5C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4" y="228600"/>
            <a:ext cx="2861733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2533" y="228600"/>
            <a:ext cx="83820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3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3150"/>
            <a:ext cx="5621867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228601"/>
            <a:ext cx="1139613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van de modeltitel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534" y="1073150"/>
            <a:ext cx="11446933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opmaakprofielen</a:t>
            </a:r>
            <a:r>
              <a:rPr lang="en-US" dirty="0"/>
              <a:t> van de </a:t>
            </a:r>
            <a:r>
              <a:rPr lang="en-US" dirty="0" err="1"/>
              <a:t>modeltekst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88288" y="6627168"/>
            <a:ext cx="3503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Embedded Computer Architecture       </a:t>
            </a:r>
            <a:fld id="{08FFB19C-4C3F-4E48-9052-3F8614C204F7}" type="slidenum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731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68400" indent="-2095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5875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288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4860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2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04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76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10134600" cy="21336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Embedded Computer Architecture</a:t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5SAI0</a:t>
            </a:r>
            <a:br>
              <a: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Multi-Threading &amp;</a:t>
            </a:r>
            <a:br>
              <a:rPr lang="en-US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Multi-Processor Systems</a:t>
            </a: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848600" cy="17526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TUEindhoven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>
              <a:defRPr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82060" y="3733800"/>
            <a:ext cx="2228993" cy="289072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72" y="1981200"/>
            <a:ext cx="2384685" cy="29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6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4226"/>
            <a:ext cx="9144000" cy="4803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83302" name="Freeform 6"/>
          <p:cNvSpPr>
            <a:spLocks/>
          </p:cNvSpPr>
          <p:nvPr/>
        </p:nvSpPr>
        <p:spPr bwMode="auto">
          <a:xfrm>
            <a:off x="1839914" y="3719514"/>
            <a:ext cx="727075" cy="725487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901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3" name="Freeform 7"/>
          <p:cNvSpPr>
            <a:spLocks/>
          </p:cNvSpPr>
          <p:nvPr/>
        </p:nvSpPr>
        <p:spPr bwMode="auto">
          <a:xfrm>
            <a:off x="2743201" y="4267200"/>
            <a:ext cx="727075" cy="725488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901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rot="10800000" flipH="1">
            <a:off x="1793875" y="4456113"/>
            <a:ext cx="285750" cy="4683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 rot="10800000" flipH="1">
            <a:off x="1771650" y="4741864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306" name="Freeform 10"/>
          <p:cNvSpPr>
            <a:spLocks/>
          </p:cNvSpPr>
          <p:nvPr/>
        </p:nvSpPr>
        <p:spPr bwMode="auto">
          <a:xfrm>
            <a:off x="9942514" y="3886200"/>
            <a:ext cx="725487" cy="725488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901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9677400" y="1600201"/>
            <a:ext cx="533400" cy="22209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1673225" y="5008563"/>
            <a:ext cx="2954338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2 fetch (PC),</a:t>
            </a:r>
            <a:br>
              <a:rPr lang="en-US" sz="2800" b="1">
                <a:solidFill>
                  <a:srgbClr val="0000FF"/>
                </a:solidFill>
                <a:latin typeface="Arial" charset="0"/>
              </a:rPr>
            </a:br>
            <a:r>
              <a:rPr lang="en-US" sz="2800" b="1">
                <a:solidFill>
                  <a:srgbClr val="0000FF"/>
                </a:solidFill>
                <a:latin typeface="Arial" charset="0"/>
              </a:rPr>
              <a:t>2 initial decodes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6934201" y="1143001"/>
            <a:ext cx="35210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2 commits (architected register sets)</a:t>
            </a:r>
          </a:p>
        </p:txBody>
      </p:sp>
      <p:sp>
        <p:nvSpPr>
          <p:cNvPr id="2253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IBM Power5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368" y="980728"/>
            <a:ext cx="3033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supports 2 threads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83303" grpId="0" animBg="1"/>
      <p:bldP spid="183306" grpId="0" animBg="1"/>
      <p:bldP spid="183308" grpId="0"/>
      <p:bldP spid="1833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 Power 5 to support SMT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Increased associativity of L1 instruction cache and the instruction address translation buffers </a:t>
            </a:r>
          </a:p>
          <a:p>
            <a:r>
              <a:rPr lang="en-US"/>
              <a:t>Added per thread load and store queues </a:t>
            </a:r>
          </a:p>
          <a:p>
            <a:r>
              <a:rPr lang="en-US"/>
              <a:t>Increased size of the L2 (1.92 vs. 1.44 MB) and L3 caches</a:t>
            </a:r>
          </a:p>
          <a:p>
            <a:r>
              <a:rPr lang="en-US"/>
              <a:t>Added separate instruction prefetch and buffering per thread</a:t>
            </a:r>
          </a:p>
          <a:p>
            <a:r>
              <a:rPr lang="en-US"/>
              <a:t>Increased the number of virtual registers from 152 to 240</a:t>
            </a:r>
          </a:p>
          <a:p>
            <a:r>
              <a:rPr lang="en-US"/>
              <a:t>Increased the size of several issue queues</a:t>
            </a:r>
          </a:p>
          <a:p>
            <a:endParaRPr lang="en-US"/>
          </a:p>
          <a:p>
            <a:r>
              <a:rPr lang="en-US"/>
              <a:t>The Power5 core is about </a:t>
            </a:r>
            <a:r>
              <a:rPr lang="en-US" b="1"/>
              <a:t>24% larger</a:t>
            </a:r>
            <a:r>
              <a:rPr lang="en-US"/>
              <a:t> than the Power4 core because of the addition of SMT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Power 5 thread performance ...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79376" y="1052736"/>
            <a:ext cx="4320480" cy="5403850"/>
          </a:xfrm>
        </p:spPr>
        <p:txBody>
          <a:bodyPr/>
          <a:lstStyle/>
          <a:p>
            <a:r>
              <a:rPr lang="en-US" sz="2400"/>
              <a:t>Relative priority of each thread controllable in hardware.</a:t>
            </a:r>
          </a:p>
          <a:p>
            <a:endParaRPr lang="en-US" sz="2400"/>
          </a:p>
          <a:p>
            <a:r>
              <a:rPr lang="en-US" sz="2400"/>
              <a:t>For balanced operation, both threads run slower than if they “owned” the machine.</a:t>
            </a:r>
          </a:p>
          <a:p>
            <a:endParaRPr lang="en-US" sz="24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4084" y="594720"/>
            <a:ext cx="4528766" cy="58028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5607" name="Freeform 8"/>
          <p:cNvSpPr>
            <a:spLocks/>
          </p:cNvSpPr>
          <p:nvPr/>
        </p:nvSpPr>
        <p:spPr bwMode="auto">
          <a:xfrm>
            <a:off x="6556051" y="4430604"/>
            <a:ext cx="1250195" cy="1454308"/>
          </a:xfrm>
          <a:custGeom>
            <a:avLst/>
            <a:gdLst>
              <a:gd name="T0" fmla="*/ 352 w 784"/>
              <a:gd name="T1" fmla="*/ 0 h 912"/>
              <a:gd name="T2" fmla="*/ 64 w 784"/>
              <a:gd name="T3" fmla="*/ 144 h 912"/>
              <a:gd name="T4" fmla="*/ 16 w 784"/>
              <a:gd name="T5" fmla="*/ 528 h 912"/>
              <a:gd name="T6" fmla="*/ 160 w 784"/>
              <a:gd name="T7" fmla="*/ 768 h 912"/>
              <a:gd name="T8" fmla="*/ 784 w 784"/>
              <a:gd name="T9" fmla="*/ 912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4"/>
              <a:gd name="T16" fmla="*/ 0 h 912"/>
              <a:gd name="T17" fmla="*/ 784 w 784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4" h="912">
                <a:moveTo>
                  <a:pt x="352" y="0"/>
                </a:moveTo>
                <a:cubicBezTo>
                  <a:pt x="236" y="28"/>
                  <a:pt x="120" y="56"/>
                  <a:pt x="64" y="144"/>
                </a:cubicBezTo>
                <a:cubicBezTo>
                  <a:pt x="8" y="232"/>
                  <a:pt x="0" y="424"/>
                  <a:pt x="16" y="528"/>
                </a:cubicBezTo>
                <a:cubicBezTo>
                  <a:pt x="32" y="632"/>
                  <a:pt x="32" y="704"/>
                  <a:pt x="160" y="768"/>
                </a:cubicBezTo>
                <a:cubicBezTo>
                  <a:pt x="288" y="832"/>
                  <a:pt x="536" y="872"/>
                  <a:pt x="784" y="912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7114851" y="4283684"/>
            <a:ext cx="382713" cy="229628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780187" y="5731543"/>
            <a:ext cx="2832073" cy="382713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Multi-threading….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What is exactly Multi-Threading?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how does it differ from multi-processing?</a:t>
            </a:r>
          </a:p>
          <a:p>
            <a:r>
              <a:rPr lang="en-US"/>
              <a:t>What processor changes are needed to support Multi-Threading?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What is the performance impact?</a:t>
            </a:r>
          </a:p>
          <a:p>
            <a:pPr lvl="1"/>
            <a:r>
              <a:rPr lang="en-US"/>
              <a:t>running a single thread? When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running multiple threads?</a:t>
            </a:r>
          </a:p>
          <a:p>
            <a:r>
              <a:rPr lang="en-US"/>
              <a:t>Do </a:t>
            </a:r>
            <a:r>
              <a:rPr lang="en-US" dirty="0"/>
              <a:t>we need it?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when?</a:t>
            </a:r>
          </a:p>
          <a:p>
            <a:endParaRPr lang="en-US"/>
          </a:p>
          <a:p>
            <a:r>
              <a:rPr lang="en-US"/>
              <a:t>Can </a:t>
            </a:r>
            <a:r>
              <a:rPr lang="en-US" dirty="0"/>
              <a:t>you compare pros and cons of MT </a:t>
            </a:r>
            <a:r>
              <a:rPr lang="en-US"/>
              <a:t>and Multi-Processing ?</a:t>
            </a:r>
          </a:p>
        </p:txBody>
      </p:sp>
      <p:pic>
        <p:nvPicPr>
          <p:cNvPr id="6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256" y="116632"/>
            <a:ext cx="3600450" cy="2705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Multi-threading architectures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Multi-processing architectures</a:t>
            </a:r>
          </a:p>
          <a:p>
            <a:pPr lvl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Shared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architectures</a:t>
            </a:r>
          </a:p>
          <a:p>
            <a:pPr lvl="2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</a:t>
            </a:r>
          </a:p>
          <a:p>
            <a:pPr lvl="2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architectures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model</a:t>
            </a:r>
          </a:p>
          <a:p>
            <a:pPr marL="0" indent="0">
              <a:buNone/>
            </a:pPr>
            <a:endParaRPr lang="en-US" sz="3200"/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Material, our study books on multi-processing: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H&amp;P: 		Chapter 5-5.2</a:t>
            </a:r>
          </a:p>
          <a:p>
            <a:pPr lvl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Dubois: 	Chapter 5-5.4.1</a:t>
            </a:r>
          </a:p>
        </p:txBody>
      </p:sp>
      <p:pic>
        <p:nvPicPr>
          <p:cNvPr id="5" name="Picture 2" descr="Fron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4392" y="3783415"/>
            <a:ext cx="2027398" cy="2629283"/>
          </a:xfrm>
          <a:prstGeom prst="rect">
            <a:avLst/>
          </a:prstGeom>
          <a:noFill/>
        </p:spPr>
      </p:pic>
      <p:pic>
        <p:nvPicPr>
          <p:cNvPr id="1026" name="Picture 2" descr="Alternative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060848"/>
            <a:ext cx="2210172" cy="27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Should we go Multi-Processing?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Diminishing returns for exploiting ILP </a:t>
            </a:r>
          </a:p>
          <a:p>
            <a:pPr lvl="1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Instruction Level Parallelism costly to exploit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issues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Wiring issues (faster transistors do not help that much)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vector and task-level parallel applications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Multi-core architectures hit all markets (even embedded)</a:t>
            </a:r>
          </a:p>
          <a:p>
            <a:pPr lvl="1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energy (due to same performance with lower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silicon technology still scales =&gt; abundance of transistors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Text Box 3"/>
          <p:cNvSpPr txBox="1">
            <a:spLocks noChangeArrowheads="1"/>
          </p:cNvSpPr>
          <p:nvPr/>
        </p:nvSpPr>
        <p:spPr bwMode="auto">
          <a:xfrm>
            <a:off x="335360" y="1713315"/>
            <a:ext cx="4020331" cy="26782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since ~2003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#transistors follows</a:t>
            </a:r>
            <a:b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Moore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not freq. and</a:t>
            </a:r>
            <a:b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performance/core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BA6D7D-1062-4A6C-9AEE-D64172C08744}"/>
              </a:ext>
            </a:extLst>
          </p:cNvPr>
          <p:cNvGrpSpPr/>
          <p:nvPr/>
        </p:nvGrpSpPr>
        <p:grpSpPr>
          <a:xfrm>
            <a:off x="4184822" y="0"/>
            <a:ext cx="7743826" cy="6629400"/>
            <a:chOff x="3048000" y="0"/>
            <a:chExt cx="7743826" cy="6629400"/>
          </a:xfrm>
        </p:grpSpPr>
        <p:pic>
          <p:nvPicPr>
            <p:cNvPr id="96261" name="Picture 2" descr="CP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0"/>
              <a:ext cx="7239000" cy="662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632951" y="835029"/>
              <a:ext cx="1158875" cy="461963"/>
              <a:chOff x="432" y="2014"/>
              <a:chExt cx="730" cy="291"/>
            </a:xfrm>
          </p:grpSpPr>
          <p:sp>
            <p:nvSpPr>
              <p:cNvPr id="96268" name="AutoShape 5"/>
              <p:cNvSpPr>
                <a:spLocks noChangeArrowheads="1"/>
              </p:cNvSpPr>
              <p:nvPr/>
            </p:nvSpPr>
            <p:spPr bwMode="auto">
              <a:xfrm rot="10800000">
                <a:off x="432" y="2014"/>
                <a:ext cx="624" cy="291"/>
              </a:xfrm>
              <a:prstGeom prst="homePlate">
                <a:avLst>
                  <a:gd name="adj" fmla="val 81250"/>
                </a:avLst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269" name="Rectangle 6"/>
              <p:cNvSpPr>
                <a:spLocks noChangeArrowheads="1"/>
              </p:cNvSpPr>
              <p:nvPr/>
            </p:nvSpPr>
            <p:spPr bwMode="auto">
              <a:xfrm>
                <a:off x="558" y="2016"/>
                <a:ext cx="604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>
                    <a:solidFill>
                      <a:srgbClr val="FFFFCC"/>
                    </a:solidFill>
                  </a:rPr>
                  <a:t>Core i7</a:t>
                </a:r>
              </a:p>
            </p:txBody>
          </p:sp>
        </p:grpSp>
        <p:sp>
          <p:nvSpPr>
            <p:cNvPr id="96264" name="Text Box 7"/>
            <p:cNvSpPr txBox="1">
              <a:spLocks noChangeArrowheads="1"/>
            </p:cNvSpPr>
            <p:nvPr/>
          </p:nvSpPr>
          <p:spPr bwMode="auto">
            <a:xfrm>
              <a:off x="9677400" y="2590800"/>
              <a:ext cx="852798" cy="4007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/>
                <a:t>3GHz</a:t>
              </a:r>
            </a:p>
          </p:txBody>
        </p:sp>
        <p:sp>
          <p:nvSpPr>
            <p:cNvPr id="96265" name="Text Box 8"/>
            <p:cNvSpPr txBox="1">
              <a:spLocks noChangeArrowheads="1"/>
            </p:cNvSpPr>
            <p:nvPr/>
          </p:nvSpPr>
          <p:spPr bwMode="auto">
            <a:xfrm>
              <a:off x="9677400" y="3657600"/>
              <a:ext cx="881652" cy="4007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/>
                <a:t>100W</a:t>
              </a:r>
            </a:p>
          </p:txBody>
        </p:sp>
        <p:sp>
          <p:nvSpPr>
            <p:cNvPr id="96266" name="Text Box 9"/>
            <p:cNvSpPr txBox="1">
              <a:spLocks noChangeArrowheads="1"/>
            </p:cNvSpPr>
            <p:nvPr/>
          </p:nvSpPr>
          <p:spPr bwMode="auto">
            <a:xfrm>
              <a:off x="9923464" y="4724400"/>
              <a:ext cx="343043" cy="4007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335360" y="188640"/>
            <a:ext cx="1467068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thardware.com/ContentImages/NewsItem/35727/content/Xeon_Phi_D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1052736"/>
            <a:ext cx="6469423" cy="42641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4652" y="4178404"/>
            <a:ext cx="114697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KNL 2016 introduced 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14 nm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3D Tri-gate transistors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TFlops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double /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TFlops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single precision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512-bit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/Vector processing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per core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MCDRAM: multi-channel 3D stacked DRAM (like HBM, high BW mem.)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9467" y="228601"/>
            <a:ext cx="11802533" cy="728663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Example:Intel’s 72-core ‘Knight’s Landing’ XEON Phi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ages.anandtech.com/doci/9802/Overview_575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847373"/>
            <a:ext cx="10259172" cy="574997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467" y="228601"/>
            <a:ext cx="11802533" cy="728663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Example: Intel’s 72-core ‘Knight’s Landing’ XEON Phi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Multi-core Architecture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Parallel / Multi-core Architecture extends traditional computer architecture with a 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network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abstractions (HW/SW interface)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 to realize abstraction efficiently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43063" y="2780928"/>
            <a:ext cx="7989919" cy="3779299"/>
            <a:chOff x="3243064" y="3280292"/>
            <a:chExt cx="6934200" cy="3279935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3243064" y="4655227"/>
              <a:ext cx="6934200" cy="533400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Arial" charset="0"/>
                </a:rPr>
                <a:t>Communication Network</a:t>
              </a:r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32430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46908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61386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75864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6" name="Rectangle 9"/>
            <p:cNvSpPr>
              <a:spLocks noChangeArrowheads="1"/>
            </p:cNvSpPr>
            <p:nvPr/>
          </p:nvSpPr>
          <p:spPr bwMode="auto">
            <a:xfrm>
              <a:off x="90342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6157" name="Line 10"/>
            <p:cNvSpPr>
              <a:spLocks noChangeShapeType="1"/>
            </p:cNvSpPr>
            <p:nvPr/>
          </p:nvSpPr>
          <p:spPr bwMode="auto">
            <a:xfrm>
              <a:off x="38526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1"/>
            <p:cNvSpPr>
              <a:spLocks noChangeShapeType="1"/>
            </p:cNvSpPr>
            <p:nvPr/>
          </p:nvSpPr>
          <p:spPr bwMode="auto">
            <a:xfrm>
              <a:off x="53004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2"/>
            <p:cNvSpPr>
              <a:spLocks noChangeShapeType="1"/>
            </p:cNvSpPr>
            <p:nvPr/>
          </p:nvSpPr>
          <p:spPr bwMode="auto">
            <a:xfrm>
              <a:off x="67482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3"/>
            <p:cNvSpPr>
              <a:spLocks noChangeShapeType="1"/>
            </p:cNvSpPr>
            <p:nvPr/>
          </p:nvSpPr>
          <p:spPr bwMode="auto">
            <a:xfrm>
              <a:off x="81960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4"/>
            <p:cNvSpPr>
              <a:spLocks noChangeShapeType="1"/>
            </p:cNvSpPr>
            <p:nvPr/>
          </p:nvSpPr>
          <p:spPr bwMode="auto">
            <a:xfrm>
              <a:off x="9643864" y="5188627"/>
              <a:ext cx="0" cy="704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4815267" y="3280292"/>
              <a:ext cx="1143000" cy="685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Memory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5375920" y="3963879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7392144" y="3284984"/>
              <a:ext cx="11430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I/O</a:t>
              </a: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952797" y="3968571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Multi-threading architectures: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Coarse grain multi-threading</a:t>
            </a:r>
          </a:p>
          <a:p>
            <a:pPr lvl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Fine-grain multi-threading</a:t>
            </a:r>
          </a:p>
          <a:p>
            <a:pPr lvl="1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SMT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(simultaneous multi-threading)</a:t>
            </a: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hyperthreading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by Intel</a:t>
            </a:r>
          </a:p>
          <a:p>
            <a:r>
              <a:rPr lang="en-US"/>
              <a:t>Multi-processing architectures</a:t>
            </a:r>
          </a:p>
          <a:p>
            <a:endParaRPr lang="en-US" b="1"/>
          </a:p>
          <a:p>
            <a:r>
              <a:rPr lang="en-US" b="1"/>
              <a:t>Material, our study books: 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Multi-threading</a:t>
            </a:r>
          </a:p>
          <a:p>
            <a:pPr lvl="2"/>
            <a:r>
              <a:rPr lang="en-US"/>
              <a:t>H&amp;P	          	section 3.11: Multithreading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/>
              <a:t>Dubois e.a.  section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8.3:   SMT</a:t>
            </a:r>
          </a:p>
          <a:p>
            <a:pPr lvl="1"/>
            <a:r>
              <a:rPr lang="en-US"/>
              <a:t>Multi-processing</a:t>
            </a:r>
          </a:p>
          <a:p>
            <a:pPr lvl="2"/>
            <a:r>
              <a:rPr lang="en-US"/>
              <a:t>H&amp;P: 	Chapter 5-5.2</a:t>
            </a:r>
          </a:p>
          <a:p>
            <a:pPr lvl="2"/>
            <a:r>
              <a:rPr lang="en-US"/>
              <a:t>Dubois: 	Chapter 5-5.4.1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ron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2687543"/>
            <a:ext cx="1879915" cy="2438015"/>
          </a:xfrm>
          <a:prstGeom prst="rect">
            <a:avLst/>
          </a:prstGeom>
          <a:noFill/>
        </p:spPr>
      </p:pic>
      <p:pic>
        <p:nvPicPr>
          <p:cNvPr id="6" name="Picture 2" descr="Alternative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4221088"/>
            <a:ext cx="1907671" cy="23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programming models</a:t>
            </a:r>
          </a:p>
        </p:txBody>
      </p:sp>
      <p:sp>
        <p:nvSpPr>
          <p:cNvPr id="411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parallel computations can be expressed in a high-level language?</a:t>
            </a:r>
          </a:p>
          <a:p>
            <a:pPr lvl="1" eaLnBrk="1" hangingPunct="1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extensions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an API (application-programming interface)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common programming languages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C/C++ or FORTRAN:</a:t>
            </a:r>
          </a:p>
          <a:p>
            <a:pPr lvl="2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Shared-memory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OpenMP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Message-passing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(message-passing interface)</a:t>
            </a:r>
          </a:p>
          <a:p>
            <a:pPr lvl="1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Threads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processes must communicate and coordinate their activity (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Who is parallizing your program?</a:t>
            </a:r>
          </a:p>
          <a:p>
            <a:pPr lvl="1" eaLnBrk="1" hangingPunct="1"/>
            <a:r>
              <a:rPr lang="en-US" b="1">
                <a:solidFill>
                  <a:schemeClr val="accent2"/>
                </a:solidFill>
              </a:rPr>
              <a:t>Parallelizing compilers</a:t>
            </a:r>
            <a:r>
              <a:rPr lang="en-US"/>
              <a:t> translate a sequential program into parallel threads</a:t>
            </a:r>
          </a:p>
          <a:p>
            <a:pPr lvl="1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Yourself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Data vs function parallelism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674" name="Content Placeholder 2"/>
          <p:cNvSpPr>
            <a:spLocks noGrp="1"/>
          </p:cNvSpPr>
          <p:nvPr>
            <p:ph idx="1"/>
          </p:nvPr>
        </p:nvSpPr>
        <p:spPr>
          <a:xfrm>
            <a:off x="407368" y="980728"/>
            <a:ext cx="11305256" cy="54038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parallelism: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 the data set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same function to each partition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SPMD (= single program multiple data)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SPMD ≠ SIMD; 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what's the difference?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parallelism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(Task-level) parallelism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 the functionality</a:t>
            </a:r>
          </a:p>
          <a:p>
            <a:pPr lvl="2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are executed on different processors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E.g.: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Streaming--software pipeline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complex, limited parallelism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both: function +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data parallelism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2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2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2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2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2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2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2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2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2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2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2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multiprocessors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Key characteristics:</a:t>
            </a:r>
          </a:p>
          <a:p>
            <a:pPr marL="996950" lvl="1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all memory addresses visible by every processor</a:t>
            </a:r>
          </a:p>
          <a:p>
            <a:pPr marL="996950" lvl="1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inter-processor communication by (normal) loads and stores</a:t>
            </a:r>
          </a:p>
          <a:p>
            <a:pPr marL="996950" lvl="1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 needed to control order between loads and store 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(for proper communication)</a:t>
            </a:r>
          </a:p>
          <a:p>
            <a:pPr lvl="1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C19338-8D9D-4CB6-9CA1-3C67D49F3E22}"/>
              </a:ext>
            </a:extLst>
          </p:cNvPr>
          <p:cNvGrpSpPr/>
          <p:nvPr/>
        </p:nvGrpSpPr>
        <p:grpSpPr>
          <a:xfrm>
            <a:off x="4727848" y="3713196"/>
            <a:ext cx="6505134" cy="2847031"/>
            <a:chOff x="3243064" y="3275867"/>
            <a:chExt cx="6934200" cy="3284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E8E1A1-960F-48D8-9480-45787D773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064" y="4655227"/>
              <a:ext cx="6934200" cy="533400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Arial" charset="0"/>
                </a:rPr>
                <a:t>Communication Network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88FAD0-45AE-4A27-A59C-45B5C3231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0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74AC5D-69F4-4EA3-B107-93B1FE96C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8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CF7AD8-51A8-4DE0-909D-1A1E3E302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86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68E3CE-EAF4-4901-A967-AF4C49DD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4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FF92A1-52CC-4947-AE49-5FBA446BD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264" y="5874427"/>
              <a:ext cx="1143000" cy="6858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Processing</a:t>
              </a:r>
            </a:p>
            <a:p>
              <a:pPr algn="ctr" eaLnBrk="0" hangingPunct="0"/>
              <a:r>
                <a:rPr lang="en-US" sz="1600">
                  <a:latin typeface="Arial" charset="0"/>
                </a:rPr>
                <a:t>node</a:t>
              </a: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01FB4116-6AA1-476A-B6F7-7BCEF1E6D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6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084ECC4E-B6B3-4664-AA6C-8F7910074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4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987279A1-7E57-46E0-8AD9-1A7F64CE3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82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3DDF6A2-6D5C-426D-833C-F661A3AB7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6064" y="518862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DC45E67-91F8-4807-A3AC-77BC7B373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3864" y="5188627"/>
              <a:ext cx="0" cy="704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1E78702-5CC0-4178-ADF0-DF08BB23D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267" y="3280292"/>
              <a:ext cx="1143000" cy="685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Memory</a:t>
              </a: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27144F28-25DB-4818-B34E-26912D777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5920" y="3963879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DAA7E4CA-AA0A-48F1-AA63-71D1367B1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39" y="3275867"/>
              <a:ext cx="11430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Arial" charset="0"/>
                </a:rPr>
                <a:t>I/O</a:t>
              </a: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A10A3472-8EEE-40E9-A32C-07C8A1D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6839" y="3961667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5">
            <a:extLst>
              <a:ext uri="{FF2B5EF4-FFF2-40B4-BE49-F238E27FC236}">
                <a16:creationId xmlns:a16="http://schemas.microsoft.com/office/drawing/2014/main" id="{8576FBC7-5CA6-44B5-A388-3C4425B7C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278" y="3715114"/>
            <a:ext cx="1072275" cy="59448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 dirty="0">
                <a:latin typeface="Arial" charset="0"/>
              </a:rPr>
              <a:t>Memory</a:t>
            </a:r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7136E9AA-82C5-455C-AA88-AAF0300FF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0240" y="4307678"/>
            <a:ext cx="0" cy="5944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models: Shared Memory</a:t>
            </a:r>
          </a:p>
        </p:txBody>
      </p:sp>
      <p:sp>
        <p:nvSpPr>
          <p:cNvPr id="7174" name="Oval 3"/>
          <p:cNvSpPr>
            <a:spLocks noChangeArrowheads="1"/>
          </p:cNvSpPr>
          <p:nvPr/>
        </p:nvSpPr>
        <p:spPr bwMode="auto">
          <a:xfrm>
            <a:off x="4479776" y="3936022"/>
            <a:ext cx="1828800" cy="9906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 P1</a:t>
            </a:r>
          </a:p>
        </p:txBody>
      </p:sp>
      <p:sp>
        <p:nvSpPr>
          <p:cNvPr id="7175" name="Oval 4"/>
          <p:cNvSpPr>
            <a:spLocks noChangeArrowheads="1"/>
          </p:cNvSpPr>
          <p:nvPr/>
        </p:nvSpPr>
        <p:spPr bwMode="auto">
          <a:xfrm>
            <a:off x="8688288" y="3933056"/>
            <a:ext cx="1828800" cy="9906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 P2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6326088" y="1418456"/>
            <a:ext cx="2209800" cy="1143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Shared</a:t>
            </a:r>
          </a:p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V="1">
            <a:off x="5757664" y="2561455"/>
            <a:ext cx="1101824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H="1" flipV="1">
            <a:off x="8002488" y="2561456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407368" y="5085184"/>
            <a:ext cx="4450257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3 Problems: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Coherence problem</a:t>
            </a:r>
          </a:p>
          <a:p>
            <a:pPr lvl="1"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Memory consistency issue</a:t>
            </a:r>
          </a:p>
          <a:p>
            <a:pPr lvl="1"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Synchronization problem</a:t>
            </a:r>
          </a:p>
        </p:txBody>
      </p:sp>
      <p:sp>
        <p:nvSpPr>
          <p:cNvPr id="7180" name="Text Box 9"/>
          <p:cNvSpPr txBox="1">
            <a:spLocks noChangeArrowheads="1"/>
          </p:cNvSpPr>
          <p:nvPr/>
        </p:nvSpPr>
        <p:spPr bwMode="auto">
          <a:xfrm>
            <a:off x="8459688" y="3018657"/>
            <a:ext cx="1403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(read, write)</a:t>
            </a:r>
          </a:p>
        </p:txBody>
      </p:sp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4954488" y="3018657"/>
            <a:ext cx="1403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(read, write)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50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6" grpId="1" animBg="1"/>
      <p:bldP spid="215047" grpId="0" animBg="1"/>
      <p:bldP spid="215047" grpId="1" animBg="1"/>
      <p:bldP spid="2150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961" y="1113088"/>
            <a:ext cx="6553696" cy="551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multiprocessors: Type 1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72535" y="1073150"/>
            <a:ext cx="4787361" cy="578485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 multiprocessors </a:t>
            </a:r>
            <a:b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(SMP)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Small number of cores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Share single memory with uniform memory latency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1" y="2708920"/>
            <a:ext cx="8281679" cy="39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multiprocessors: Type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9" y="957264"/>
            <a:ext cx="11340090" cy="2499866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 shared memory (DSM)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Memory distributed among processors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Non-uniform memory access/latency (NUMA)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Processors connected via direct (switched) and non-direct (multi-hop) interconnection networks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Title 1"/>
          <p:cNvSpPr>
            <a:spLocks noGrp="1"/>
          </p:cNvSpPr>
          <p:nvPr>
            <p:ph type="title"/>
          </p:nvPr>
        </p:nvSpPr>
        <p:spPr>
          <a:xfrm>
            <a:off x="389467" y="119131"/>
            <a:ext cx="11396133" cy="728663"/>
          </a:xfrm>
        </p:spPr>
        <p:txBody>
          <a:bodyPr/>
          <a:lstStyle/>
          <a:p>
            <a:pPr eaLnBrk="1" hangingPunct="1"/>
            <a:r>
              <a:rPr lang="en-US" sz="3600"/>
              <a:t>Fou</a:t>
            </a:r>
            <a:r>
              <a:rPr lang="en-US" sz="3600" dirty="0"/>
              <a:t>r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 organizations for SMPs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2" y="6244566"/>
            <a:ext cx="11446933" cy="49705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of discussion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considers organizations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and (d)</a:t>
            </a:r>
          </a:p>
        </p:txBody>
      </p:sp>
      <p:pic>
        <p:nvPicPr>
          <p:cNvPr id="427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002521"/>
            <a:ext cx="5472608" cy="505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268760"/>
            <a:ext cx="585357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Example: matrix multiply + sum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program: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 sum = 0;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  for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=0,i&lt;n,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     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   	for (j=0,j&lt;n, j++){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       C[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       for (k=0,k&lt;n, k++)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         	C[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C[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i,k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]*B[k,j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7        sum += C[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     }</a:t>
            </a:r>
          </a:p>
          <a:p>
            <a:pPr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Multiply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by B[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and store result in C[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Add all elements of matrix C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3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4869160"/>
            <a:ext cx="6093839" cy="165618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matrix multiply + sum</a:t>
            </a:r>
          </a:p>
        </p:txBody>
      </p:sp>
      <p:pic>
        <p:nvPicPr>
          <p:cNvPr id="415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4869160"/>
            <a:ext cx="3629917" cy="15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 bwMode="auto">
          <a:xfrm>
            <a:off x="4727848" y="5481228"/>
            <a:ext cx="2592288" cy="504056"/>
          </a:xfrm>
          <a:prstGeom prst="wedgeRoundRectCallout">
            <a:avLst>
              <a:gd name="adj1" fmla="val -134811"/>
              <a:gd name="adj2" fmla="val -173982"/>
              <a:gd name="adj3" fmla="val 16667"/>
            </a:avLst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9376" y="1124744"/>
            <a:ext cx="10297144" cy="519375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/* A, B, C, bar, lv and sum are shared, all others are private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1a low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nproc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	     	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...Nproc-1; </a:t>
            </a:r>
            <a:r>
              <a:rPr lang="en-US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pid= processor ID</a:t>
            </a:r>
            <a:endParaRPr lang="en-US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1b hi  = low + 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nproc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	/each proc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sums n/nproc rows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1c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/low to hi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  for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low,i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&lt;hi,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 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     for (j=0,j&lt;n, j++){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        C[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        for (k=0,k&lt;n, k++)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6         	C[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C[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+ 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]*B[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k,j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7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+=C[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/C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summed in shared memory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     }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barrier(bar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buFont typeface="Arial"/>
              <a:buAutoNum type="arabicPlain" startAt="11"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/>
              <a:buAutoNum type="arabicPlain" startAt="11"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unlock(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195900" y="4365104"/>
            <a:ext cx="2448272" cy="504056"/>
          </a:xfrm>
          <a:prstGeom prst="wedgeRoundRectCallout">
            <a:avLst>
              <a:gd name="adj1" fmla="val -129098"/>
              <a:gd name="adj2" fmla="val -23081"/>
              <a:gd name="adj3" fmla="val 16667"/>
            </a:avLst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Synchronization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Title 1"/>
          <p:cNvSpPr>
            <a:spLocks noGrp="1"/>
          </p:cNvSpPr>
          <p:nvPr>
            <p:ph type="title"/>
          </p:nvPr>
        </p:nvSpPr>
        <p:spPr>
          <a:xfrm>
            <a:off x="551384" y="61914"/>
            <a:ext cx="9659416" cy="909637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Exclusion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24744"/>
            <a:ext cx="10369152" cy="538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 following statements are executed by 2 threads, T1 and T2, on sum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					T2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sum&lt;- sum+1				sum&lt;- sum+1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Compiled code on a RISC machine includes several instructions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interleaving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execution is: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					T2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r1 &lt;- sum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R1 &lt;- sum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r1 &lt;- r1 + 1			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r1 &lt;- r1 + 1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sum &lt;- r1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sum &lt;- r1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the result is that sum is incremented by 1 (not 2) 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5C28DB-EB0D-402D-9587-0ED01DE98DDC}"/>
              </a:ext>
            </a:extLst>
          </p:cNvPr>
          <p:cNvCxnSpPr/>
          <p:nvPr/>
        </p:nvCxnSpPr>
        <p:spPr bwMode="auto">
          <a:xfrm>
            <a:off x="8976320" y="3429000"/>
            <a:ext cx="0" cy="20882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C8FCD1-ABD9-4376-B12E-4B8E1D0AD260}"/>
              </a:ext>
            </a:extLst>
          </p:cNvPr>
          <p:cNvSpPr txBox="1"/>
          <p:nvPr/>
        </p:nvSpPr>
        <p:spPr>
          <a:xfrm rot="5400000">
            <a:off x="8795822" y="4113554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New Approach: Multi-Threaded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Multithreading =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multiple threads share the functional units of 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processor</a:t>
            </a:r>
          </a:p>
          <a:p>
            <a:pPr lvl="1"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duplicate independent state of each thread e.g., a separate copy of register file, a separate PC</a:t>
            </a:r>
          </a:p>
          <a:p>
            <a:pPr lvl="1"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HW for fast thread switch; much faster than full process switch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100s to 1000s of clocks</a:t>
            </a:r>
          </a:p>
          <a:p>
            <a:pPr eaLnBrk="1" hangingPunct="1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When to switch?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Fine grain</a:t>
            </a:r>
            <a:r>
              <a:rPr lang="en-US" altLang="en-US"/>
              <a:t>:      Next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instruction is next thread,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 eaLnBrk="1" hangingPunct="1"/>
            <a:r>
              <a:rPr lang="en-US" altLang="en-US" b="1">
                <a:solidFill>
                  <a:srgbClr val="FF0000"/>
                </a:solidFill>
              </a:rPr>
              <a:t>Coarse grain</a:t>
            </a:r>
            <a:r>
              <a:rPr lang="en-US" altLang="en-US"/>
              <a:t>: When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a thread is stalled, perhaps for a cache miss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en-US"/>
            </a:br>
            <a:r>
              <a:rPr lang="en-US" altLang="en-US"/>
              <a:t>		       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thread can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be executed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models: Message Passing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primitives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e.g., send, receive library calls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standard MPI: Message Passing Interface </a:t>
            </a:r>
          </a:p>
          <a:p>
            <a:pPr lvl="2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www.mpi-forum.org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Note that MP can be build on top of SM and vice versa !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55106" y="4149081"/>
            <a:ext cx="8568406" cy="2093418"/>
            <a:chOff x="960" y="3216"/>
            <a:chExt cx="3696" cy="903"/>
          </a:xfrm>
        </p:grpSpPr>
        <p:sp>
          <p:nvSpPr>
            <p:cNvPr id="12296" name="Oval 5"/>
            <p:cNvSpPr>
              <a:spLocks noChangeArrowheads="1"/>
            </p:cNvSpPr>
            <p:nvPr/>
          </p:nvSpPr>
          <p:spPr bwMode="auto">
            <a:xfrm>
              <a:off x="960" y="3312"/>
              <a:ext cx="1152" cy="62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Arial" charset="0"/>
                </a:rPr>
                <a:t>Process P1</a:t>
              </a:r>
            </a:p>
          </p:txBody>
        </p:sp>
        <p:sp>
          <p:nvSpPr>
            <p:cNvPr id="12297" name="Oval 6"/>
            <p:cNvSpPr>
              <a:spLocks noChangeArrowheads="1"/>
            </p:cNvSpPr>
            <p:nvPr/>
          </p:nvSpPr>
          <p:spPr bwMode="auto">
            <a:xfrm>
              <a:off x="3504" y="3264"/>
              <a:ext cx="1152" cy="62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Arial" charset="0"/>
                </a:rPr>
                <a:t>Process P2</a:t>
              </a:r>
            </a:p>
          </p:txBody>
        </p:sp>
        <p:sp>
          <p:nvSpPr>
            <p:cNvPr id="12298" name="Line 7"/>
            <p:cNvSpPr>
              <a:spLocks noChangeShapeType="1"/>
            </p:cNvSpPr>
            <p:nvPr/>
          </p:nvSpPr>
          <p:spPr bwMode="auto">
            <a:xfrm>
              <a:off x="2064" y="374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Rectangle 8"/>
            <p:cNvSpPr>
              <a:spLocks noChangeArrowheads="1"/>
            </p:cNvSpPr>
            <p:nvPr/>
          </p:nvSpPr>
          <p:spPr bwMode="auto">
            <a:xfrm>
              <a:off x="2592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>
              <a:off x="2688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2784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2784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2880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13"/>
            <p:cNvSpPr>
              <a:spLocks noChangeArrowheads="1"/>
            </p:cNvSpPr>
            <p:nvPr/>
          </p:nvSpPr>
          <p:spPr bwMode="auto">
            <a:xfrm>
              <a:off x="2976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4"/>
            <p:cNvSpPr>
              <a:spLocks noChangeShapeType="1"/>
            </p:cNvSpPr>
            <p:nvPr/>
          </p:nvSpPr>
          <p:spPr bwMode="auto">
            <a:xfrm flipH="1">
              <a:off x="3072" y="345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5"/>
            <p:cNvSpPr>
              <a:spLocks noChangeShapeType="1"/>
            </p:cNvSpPr>
            <p:nvPr/>
          </p:nvSpPr>
          <p:spPr bwMode="auto">
            <a:xfrm flipH="1">
              <a:off x="2016" y="345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6"/>
            <p:cNvSpPr>
              <a:spLocks noChangeShapeType="1"/>
            </p:cNvSpPr>
            <p:nvPr/>
          </p:nvSpPr>
          <p:spPr bwMode="auto">
            <a:xfrm>
              <a:off x="2880" y="374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17"/>
            <p:cNvSpPr txBox="1">
              <a:spLocks noChangeArrowheads="1"/>
            </p:cNvSpPr>
            <p:nvPr/>
          </p:nvSpPr>
          <p:spPr bwMode="auto">
            <a:xfrm>
              <a:off x="3072" y="3744"/>
              <a:ext cx="5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receive</a:t>
              </a:r>
            </a:p>
          </p:txBody>
        </p:sp>
        <p:sp>
          <p:nvSpPr>
            <p:cNvPr id="12309" name="Text Box 18"/>
            <p:cNvSpPr txBox="1">
              <a:spLocks noChangeArrowheads="1"/>
            </p:cNvSpPr>
            <p:nvPr/>
          </p:nvSpPr>
          <p:spPr bwMode="auto">
            <a:xfrm>
              <a:off x="1872" y="3216"/>
              <a:ext cx="5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receive</a:t>
              </a:r>
            </a:p>
          </p:txBody>
        </p:sp>
        <p:sp>
          <p:nvSpPr>
            <p:cNvPr id="12310" name="Text Box 19"/>
            <p:cNvSpPr txBox="1">
              <a:spLocks noChangeArrowheads="1"/>
            </p:cNvSpPr>
            <p:nvPr/>
          </p:nvSpPr>
          <p:spPr bwMode="auto">
            <a:xfrm>
              <a:off x="3168" y="3216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send</a:t>
              </a:r>
            </a:p>
          </p:txBody>
        </p:sp>
        <p:sp>
          <p:nvSpPr>
            <p:cNvPr id="12311" name="Text Box 20"/>
            <p:cNvSpPr txBox="1">
              <a:spLocks noChangeArrowheads="1"/>
            </p:cNvSpPr>
            <p:nvPr/>
          </p:nvSpPr>
          <p:spPr bwMode="auto">
            <a:xfrm>
              <a:off x="1968" y="3744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send</a:t>
              </a:r>
            </a:p>
          </p:txBody>
        </p:sp>
        <p:sp>
          <p:nvSpPr>
            <p:cNvPr id="12312" name="Text Box 21"/>
            <p:cNvSpPr txBox="1">
              <a:spLocks noChangeArrowheads="1"/>
            </p:cNvSpPr>
            <p:nvPr/>
          </p:nvSpPr>
          <p:spPr bwMode="auto">
            <a:xfrm>
              <a:off x="2496" y="3888"/>
              <a:ext cx="4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FiFO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Model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68" y="1196752"/>
            <a:ext cx="11305256" cy="307593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message send and receive operations: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specifies local buffer + receiving process on remote computer 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specifies sending process on remote computer  + local buffer to place data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blocking communication, but may use DMA</a:t>
            </a:r>
          </a:p>
          <a:p>
            <a:pPr lvl="1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 = Direct Memory Access (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this out!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2407568" y="5157192"/>
            <a:ext cx="16002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Header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4007768" y="5157192"/>
            <a:ext cx="4953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Data</a:t>
            </a: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8960768" y="5157192"/>
            <a:ext cx="9906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Trailer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1880518" y="4699993"/>
            <a:ext cx="2203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latin typeface="Arial" charset="0"/>
              </a:rPr>
              <a:t>Message structure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communication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2590800" y="5410200"/>
            <a:ext cx="76200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</a:endParaRPr>
          </a:p>
          <a:p>
            <a:pPr eaLnBrk="0" hangingPunct="0">
              <a:defRPr/>
            </a:pPr>
            <a:endParaRPr lang="en-US" sz="1800">
              <a:latin typeface="Arial" charset="0"/>
            </a:endParaRPr>
          </a:p>
          <a:p>
            <a:pPr eaLnBrk="0" hangingPunct="0">
              <a:defRPr/>
            </a:pPr>
            <a:r>
              <a:rPr lang="en-US" sz="1800">
                <a:latin typeface="Arial" charset="0"/>
              </a:rPr>
              <a:t>Interconnection Network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0" y="5181601"/>
            <a:ext cx="1066800" cy="625475"/>
            <a:chOff x="144" y="1046"/>
            <a:chExt cx="672" cy="394"/>
          </a:xfrm>
        </p:grpSpPr>
        <p:sp>
          <p:nvSpPr>
            <p:cNvPr id="14409" name="Rectangle 5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Text Box 6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81600" y="5181601"/>
            <a:ext cx="1066800" cy="625475"/>
            <a:chOff x="144" y="1046"/>
            <a:chExt cx="672" cy="394"/>
          </a:xfrm>
        </p:grpSpPr>
        <p:sp>
          <p:nvSpPr>
            <p:cNvPr id="14407" name="Rectangle 8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Text Box 9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62800" y="5181601"/>
            <a:ext cx="1066800" cy="625475"/>
            <a:chOff x="144" y="1046"/>
            <a:chExt cx="672" cy="394"/>
          </a:xfrm>
        </p:grpSpPr>
        <p:sp>
          <p:nvSpPr>
            <p:cNvPr id="14405" name="Rectangle 11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Text Box 12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9067800" y="5181601"/>
            <a:ext cx="1066800" cy="625475"/>
            <a:chOff x="144" y="1046"/>
            <a:chExt cx="672" cy="394"/>
          </a:xfrm>
        </p:grpSpPr>
        <p:sp>
          <p:nvSpPr>
            <p:cNvPr id="14403" name="Rectangle 14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Text Box 15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25146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25908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25908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9"/>
          <p:cNvSpPr>
            <a:spLocks noChangeArrowheads="1"/>
          </p:cNvSpPr>
          <p:nvPr/>
        </p:nvSpPr>
        <p:spPr bwMode="auto">
          <a:xfrm>
            <a:off x="25908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2667000" y="2667001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2743200" y="1981201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53" name="Line 22"/>
          <p:cNvSpPr>
            <a:spLocks noChangeShapeType="1"/>
          </p:cNvSpPr>
          <p:nvPr/>
        </p:nvSpPr>
        <p:spPr bwMode="auto">
          <a:xfrm>
            <a:off x="39624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2667000" y="3505201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55" name="Line 24"/>
          <p:cNvSpPr>
            <a:spLocks noChangeShapeType="1"/>
          </p:cNvSpPr>
          <p:nvPr/>
        </p:nvSpPr>
        <p:spPr bwMode="auto">
          <a:xfrm>
            <a:off x="36576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5"/>
          <p:cNvSpPr>
            <a:spLocks noChangeShapeType="1"/>
          </p:cNvSpPr>
          <p:nvPr/>
        </p:nvSpPr>
        <p:spPr bwMode="auto">
          <a:xfrm>
            <a:off x="36576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009900" y="4191000"/>
            <a:ext cx="692150" cy="533400"/>
            <a:chOff x="2415" y="2592"/>
            <a:chExt cx="600" cy="336"/>
          </a:xfrm>
        </p:grpSpPr>
        <p:sp>
          <p:nvSpPr>
            <p:cNvPr id="14401" name="Rectangle 27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Text Box 28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36576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58" name="Rectangle 30"/>
          <p:cNvSpPr>
            <a:spLocks noChangeArrowheads="1"/>
          </p:cNvSpPr>
          <p:nvPr/>
        </p:nvSpPr>
        <p:spPr bwMode="auto">
          <a:xfrm>
            <a:off x="45720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60" name="Rectangle 31"/>
          <p:cNvSpPr>
            <a:spLocks noChangeArrowheads="1"/>
          </p:cNvSpPr>
          <p:nvPr/>
        </p:nvSpPr>
        <p:spPr bwMode="auto">
          <a:xfrm>
            <a:off x="46482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32"/>
          <p:cNvSpPr>
            <a:spLocks noChangeArrowheads="1"/>
          </p:cNvSpPr>
          <p:nvPr/>
        </p:nvSpPr>
        <p:spPr bwMode="auto">
          <a:xfrm>
            <a:off x="46482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46482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34"/>
          <p:cNvSpPr txBox="1">
            <a:spLocks noChangeArrowheads="1"/>
          </p:cNvSpPr>
          <p:nvPr/>
        </p:nvSpPr>
        <p:spPr bwMode="auto">
          <a:xfrm>
            <a:off x="4724400" y="2667001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64" name="Text Box 35"/>
          <p:cNvSpPr txBox="1">
            <a:spLocks noChangeArrowheads="1"/>
          </p:cNvSpPr>
          <p:nvPr/>
        </p:nvSpPr>
        <p:spPr bwMode="auto">
          <a:xfrm>
            <a:off x="4800600" y="1981201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65" name="Line 36"/>
          <p:cNvSpPr>
            <a:spLocks noChangeShapeType="1"/>
          </p:cNvSpPr>
          <p:nvPr/>
        </p:nvSpPr>
        <p:spPr bwMode="auto">
          <a:xfrm>
            <a:off x="60198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7"/>
          <p:cNvSpPr txBox="1">
            <a:spLocks noChangeArrowheads="1"/>
          </p:cNvSpPr>
          <p:nvPr/>
        </p:nvSpPr>
        <p:spPr bwMode="auto">
          <a:xfrm>
            <a:off x="4724400" y="3505201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67" name="Line 38"/>
          <p:cNvSpPr>
            <a:spLocks noChangeShapeType="1"/>
          </p:cNvSpPr>
          <p:nvPr/>
        </p:nvSpPr>
        <p:spPr bwMode="auto">
          <a:xfrm>
            <a:off x="57150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9"/>
          <p:cNvSpPr>
            <a:spLocks noChangeShapeType="1"/>
          </p:cNvSpPr>
          <p:nvPr/>
        </p:nvSpPr>
        <p:spPr bwMode="auto">
          <a:xfrm>
            <a:off x="57150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067300" y="4191000"/>
            <a:ext cx="692150" cy="533400"/>
            <a:chOff x="2415" y="2592"/>
            <a:chExt cx="600" cy="336"/>
          </a:xfrm>
        </p:grpSpPr>
        <p:sp>
          <p:nvSpPr>
            <p:cNvPr id="14399" name="Rectangle 41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Text Box 42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70" name="Line 43"/>
          <p:cNvSpPr>
            <a:spLocks noChangeShapeType="1"/>
          </p:cNvSpPr>
          <p:nvPr/>
        </p:nvSpPr>
        <p:spPr bwMode="auto">
          <a:xfrm>
            <a:off x="57150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72" name="Rectangle 44"/>
          <p:cNvSpPr>
            <a:spLocks noChangeArrowheads="1"/>
          </p:cNvSpPr>
          <p:nvPr/>
        </p:nvSpPr>
        <p:spPr bwMode="auto">
          <a:xfrm>
            <a:off x="64770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72" name="Rectangle 45"/>
          <p:cNvSpPr>
            <a:spLocks noChangeArrowheads="1"/>
          </p:cNvSpPr>
          <p:nvPr/>
        </p:nvSpPr>
        <p:spPr bwMode="auto">
          <a:xfrm>
            <a:off x="65532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6"/>
          <p:cNvSpPr>
            <a:spLocks noChangeArrowheads="1"/>
          </p:cNvSpPr>
          <p:nvPr/>
        </p:nvSpPr>
        <p:spPr bwMode="auto">
          <a:xfrm>
            <a:off x="65532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Rectangle 47"/>
          <p:cNvSpPr>
            <a:spLocks noChangeArrowheads="1"/>
          </p:cNvSpPr>
          <p:nvPr/>
        </p:nvSpPr>
        <p:spPr bwMode="auto">
          <a:xfrm>
            <a:off x="65532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Text Box 48"/>
          <p:cNvSpPr txBox="1">
            <a:spLocks noChangeArrowheads="1"/>
          </p:cNvSpPr>
          <p:nvPr/>
        </p:nvSpPr>
        <p:spPr bwMode="auto">
          <a:xfrm>
            <a:off x="6629400" y="2667001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76" name="Text Box 49"/>
          <p:cNvSpPr txBox="1">
            <a:spLocks noChangeArrowheads="1"/>
          </p:cNvSpPr>
          <p:nvPr/>
        </p:nvSpPr>
        <p:spPr bwMode="auto">
          <a:xfrm>
            <a:off x="6705600" y="1981201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77" name="Line 50"/>
          <p:cNvSpPr>
            <a:spLocks noChangeShapeType="1"/>
          </p:cNvSpPr>
          <p:nvPr/>
        </p:nvSpPr>
        <p:spPr bwMode="auto">
          <a:xfrm>
            <a:off x="79248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Text Box 51"/>
          <p:cNvSpPr txBox="1">
            <a:spLocks noChangeArrowheads="1"/>
          </p:cNvSpPr>
          <p:nvPr/>
        </p:nvSpPr>
        <p:spPr bwMode="auto">
          <a:xfrm>
            <a:off x="6629400" y="3505201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79" name="Line 52"/>
          <p:cNvSpPr>
            <a:spLocks noChangeShapeType="1"/>
          </p:cNvSpPr>
          <p:nvPr/>
        </p:nvSpPr>
        <p:spPr bwMode="auto">
          <a:xfrm>
            <a:off x="76200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53"/>
          <p:cNvSpPr>
            <a:spLocks noChangeShapeType="1"/>
          </p:cNvSpPr>
          <p:nvPr/>
        </p:nvSpPr>
        <p:spPr bwMode="auto">
          <a:xfrm>
            <a:off x="76200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972300" y="4191000"/>
            <a:ext cx="692150" cy="533400"/>
            <a:chOff x="2415" y="2592"/>
            <a:chExt cx="600" cy="336"/>
          </a:xfrm>
        </p:grpSpPr>
        <p:sp>
          <p:nvSpPr>
            <p:cNvPr id="14397" name="Rectangle 55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Text Box 56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82" name="Line 57"/>
          <p:cNvSpPr>
            <a:spLocks noChangeShapeType="1"/>
          </p:cNvSpPr>
          <p:nvPr/>
        </p:nvSpPr>
        <p:spPr bwMode="auto">
          <a:xfrm>
            <a:off x="76200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86" name="Rectangle 58"/>
          <p:cNvSpPr>
            <a:spLocks noChangeArrowheads="1"/>
          </p:cNvSpPr>
          <p:nvPr/>
        </p:nvSpPr>
        <p:spPr bwMode="auto">
          <a:xfrm>
            <a:off x="84582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84" name="Rectangle 59"/>
          <p:cNvSpPr>
            <a:spLocks noChangeArrowheads="1"/>
          </p:cNvSpPr>
          <p:nvPr/>
        </p:nvSpPr>
        <p:spPr bwMode="auto">
          <a:xfrm>
            <a:off x="85344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Rectangle 60"/>
          <p:cNvSpPr>
            <a:spLocks noChangeArrowheads="1"/>
          </p:cNvSpPr>
          <p:nvPr/>
        </p:nvSpPr>
        <p:spPr bwMode="auto">
          <a:xfrm>
            <a:off x="85344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Rectangle 61"/>
          <p:cNvSpPr>
            <a:spLocks noChangeArrowheads="1"/>
          </p:cNvSpPr>
          <p:nvPr/>
        </p:nvSpPr>
        <p:spPr bwMode="auto">
          <a:xfrm>
            <a:off x="85344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Text Box 62"/>
          <p:cNvSpPr txBox="1">
            <a:spLocks noChangeArrowheads="1"/>
          </p:cNvSpPr>
          <p:nvPr/>
        </p:nvSpPr>
        <p:spPr bwMode="auto">
          <a:xfrm>
            <a:off x="8610600" y="2667001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88" name="Text Box 63"/>
          <p:cNvSpPr txBox="1">
            <a:spLocks noChangeArrowheads="1"/>
          </p:cNvSpPr>
          <p:nvPr/>
        </p:nvSpPr>
        <p:spPr bwMode="auto">
          <a:xfrm>
            <a:off x="8686800" y="1981201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89" name="Line 64"/>
          <p:cNvSpPr>
            <a:spLocks noChangeShapeType="1"/>
          </p:cNvSpPr>
          <p:nvPr/>
        </p:nvSpPr>
        <p:spPr bwMode="auto">
          <a:xfrm>
            <a:off x="99060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Text Box 65"/>
          <p:cNvSpPr txBox="1">
            <a:spLocks noChangeArrowheads="1"/>
          </p:cNvSpPr>
          <p:nvPr/>
        </p:nvSpPr>
        <p:spPr bwMode="auto">
          <a:xfrm>
            <a:off x="8610600" y="3505201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91" name="Line 66"/>
          <p:cNvSpPr>
            <a:spLocks noChangeShapeType="1"/>
          </p:cNvSpPr>
          <p:nvPr/>
        </p:nvSpPr>
        <p:spPr bwMode="auto">
          <a:xfrm>
            <a:off x="96012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67"/>
          <p:cNvSpPr>
            <a:spLocks noChangeShapeType="1"/>
          </p:cNvSpPr>
          <p:nvPr/>
        </p:nvSpPr>
        <p:spPr bwMode="auto">
          <a:xfrm>
            <a:off x="96012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8953500" y="4191000"/>
            <a:ext cx="692150" cy="533400"/>
            <a:chOff x="2415" y="2592"/>
            <a:chExt cx="600" cy="336"/>
          </a:xfrm>
        </p:grpSpPr>
        <p:sp>
          <p:nvSpPr>
            <p:cNvPr id="14395" name="Rectangle 69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Text Box 70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94" name="Line 71"/>
          <p:cNvSpPr>
            <a:spLocks noChangeShapeType="1"/>
          </p:cNvSpPr>
          <p:nvPr/>
        </p:nvSpPr>
        <p:spPr bwMode="auto">
          <a:xfrm>
            <a:off x="96012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Title 1"/>
          <p:cNvSpPr>
            <a:spLocks noGrp="1"/>
          </p:cNvSpPr>
          <p:nvPr>
            <p:ph type="title"/>
          </p:nvPr>
        </p:nvSpPr>
        <p:spPr>
          <a:xfrm>
            <a:off x="479376" y="61914"/>
            <a:ext cx="9731424" cy="909637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980728"/>
            <a:ext cx="11377264" cy="5384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T1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	  	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  <a:r>
              <a:rPr lang="en-US" sz="20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	b 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5;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a,sizeof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(a),t2,send_a</a:t>
            </a:r>
            <a:r>
              <a:rPr lang="en-US" sz="20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	</a:t>
            </a:r>
            <a:r>
              <a:rPr lang="en-US" sz="20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recv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(b),t1,send_a);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 = a+1</a:t>
            </a:r>
            <a:r>
              <a:rPr lang="en-US" sz="20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	b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=b+1;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recv</a:t>
            </a:r>
            <a:r>
              <a:rPr lang="en-US" sz="20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(&amp;a,sizeof(a),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t2,send_b</a:t>
            </a:r>
            <a:r>
              <a:rPr lang="en-US" sz="20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	</a:t>
            </a:r>
            <a:r>
              <a:rPr lang="en-US" sz="20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(b),t1,send_b);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send/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4 operands: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address in memory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message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Destination/source thread id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 connecting sends and receives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sender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 until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completed and receiver blocks until message has been sent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What value is printed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synchronous  MP?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9231900" y="3429000"/>
            <a:ext cx="2376264" cy="576064"/>
          </a:xfrm>
          <a:prstGeom prst="wedgeRoundRectCallout">
            <a:avLst>
              <a:gd name="adj1" fmla="val -30238"/>
              <a:gd name="adj2" fmla="val -148643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Tag, </a:t>
            </a:r>
            <a:r>
              <a:rPr lang="en-US" sz="2000"/>
              <a:t>not always</a:t>
            </a:r>
            <a:endParaRPr lang="en-US" sz="2000" dirty="0"/>
          </a:p>
          <a:p>
            <a:r>
              <a:rPr lang="en-US" sz="2000" dirty="0"/>
              <a:t>needed; 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125570"/>
            <a:ext cx="11396133" cy="728663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Message-passing: matrix multiply + sum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7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908720"/>
            <a:ext cx="10873208" cy="502417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84" y="4869160"/>
            <a:ext cx="3682513" cy="15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3492" y="5733256"/>
            <a:ext cx="7308812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i="1"/>
              <a:t>Notes:</a:t>
            </a:r>
          </a:p>
          <a:p>
            <a:pPr marL="285750" indent="-285750">
              <a:buFontTx/>
              <a:buChar char="-"/>
            </a:pPr>
            <a:r>
              <a:rPr lang="en-US" sz="1600" i="1"/>
              <a:t>pid = process id</a:t>
            </a:r>
          </a:p>
          <a:p>
            <a:pPr marL="285750" indent="-285750">
              <a:buFontTx/>
              <a:buChar char="-"/>
            </a:pPr>
            <a:r>
              <a:rPr lang="en-US" sz="1600" i="1"/>
              <a:t>pid 0 is the controlling process, distributing data, collecting results</a:t>
            </a:r>
          </a:p>
          <a:p>
            <a:pPr marL="285750" indent="-285750">
              <a:buFontTx/>
              <a:buChar char="-"/>
            </a:pPr>
            <a:r>
              <a:rPr lang="en-US" sz="1600" b="1" i="1">
                <a:solidFill>
                  <a:srgbClr val="FF0000"/>
                </a:solidFill>
              </a:rPr>
              <a:t>compare shared memory solution (slide 28); what are differences?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Title 1"/>
          <p:cNvSpPr>
            <a:spLocks noGrp="1"/>
          </p:cNvSpPr>
          <p:nvPr>
            <p:ph type="title"/>
          </p:nvPr>
        </p:nvSpPr>
        <p:spPr>
          <a:xfrm>
            <a:off x="407368" y="61914"/>
            <a:ext cx="9803432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980728"/>
            <a:ext cx="10441160" cy="46847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Advantage: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protocol enforces synchronization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Prone to deadlock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threads: no overlap of communication with computation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Deadlock example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T1</a:t>
            </a:r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		thread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10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		b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5;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send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a,sizeof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(a),t2,send_a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);   		send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(b),t1,send_b)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recv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c,sizeof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(c),t2,send_b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);   		recv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d,sizeof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(d),t1,send_a);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the deadlock: swap the send/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T2,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/>
              <a:t>	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asynchronous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message-passing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26E754-EA41-45FD-B6F0-D441BEDA0D2B}"/>
              </a:ext>
            </a:extLst>
          </p:cNvPr>
          <p:cNvCxnSpPr/>
          <p:nvPr/>
        </p:nvCxnSpPr>
        <p:spPr bwMode="auto">
          <a:xfrm>
            <a:off x="4727848" y="4979045"/>
            <a:ext cx="1152128" cy="28803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7FC2E5-2F54-4A86-B9B7-CA0EF46CA125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7848" y="5013176"/>
            <a:ext cx="1152128" cy="21602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Title 1"/>
          <p:cNvSpPr>
            <a:spLocks noGrp="1"/>
          </p:cNvSpPr>
          <p:nvPr>
            <p:ph type="title"/>
          </p:nvPr>
        </p:nvSpPr>
        <p:spPr>
          <a:xfrm>
            <a:off x="407368" y="44624"/>
            <a:ext cx="8229600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736"/>
            <a:ext cx="8707437" cy="188138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T1</a:t>
            </a:r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		     thread 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10;                      	   b = 5;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a,sizeof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(a),t2,send_a);   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(b),t1,send_b);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&lt;unrelated computation;&gt;        &lt;unrelated computation;&gt;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srecv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b,sizeof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(b),t2,send_b);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srecv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a,sizeof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(b),t1,send_a);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1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852936"/>
            <a:ext cx="9865096" cy="38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Title 1"/>
          <p:cNvSpPr>
            <a:spLocks noGrp="1"/>
          </p:cNvSpPr>
          <p:nvPr>
            <p:ph type="title"/>
          </p:nvPr>
        </p:nvSpPr>
        <p:spPr>
          <a:xfrm>
            <a:off x="551384" y="61914"/>
            <a:ext cx="9659416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(A)Synchronous message-passing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971550"/>
            <a:ext cx="9731424" cy="5769818"/>
          </a:xfr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FF0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multiple threads are running on a core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handshake is for synchronous message passing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be applied to blocking or non-blocking asynchronous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 continues after send (a) and receiver after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recv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blocking, sender must make a copy of message first </a:t>
            </a:r>
          </a:p>
        </p:txBody>
      </p:sp>
      <p:pic>
        <p:nvPicPr>
          <p:cNvPr id="422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6" y="1270000"/>
            <a:ext cx="79470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Title 1"/>
          <p:cNvSpPr>
            <a:spLocks noGrp="1"/>
          </p:cNvSpPr>
          <p:nvPr>
            <p:ph type="title"/>
          </p:nvPr>
        </p:nvSpPr>
        <p:spPr>
          <a:xfrm>
            <a:off x="335360" y="61914"/>
            <a:ext cx="10297144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message passing protocols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80728"/>
            <a:ext cx="11449272" cy="538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must be copied from/to memory to/from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NI (= Network Interf</a:t>
            </a:r>
            <a:r>
              <a:rPr lang="en-US"/>
              <a:t>ace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 could do it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(direct memory access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unit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up message transfers and off-load the processor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programmed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processor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by specifying start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and size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message processors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special processor to process messages on both ends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relieving the compute O/S from doing it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user-level messages by OS (operating system):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DMA engine controlled by 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Message is copied from user space to system space (</a:t>
            </a:r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first copied into system space and then into user space (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messages so that they are picked up and delivered directly in user memory space (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copy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Title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299376" cy="909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Message-passing support</a:t>
            </a:r>
          </a:p>
        </p:txBody>
      </p:sp>
      <p:sp>
        <p:nvSpPr>
          <p:cNvPr id="424962" name="Content Placeholder 2"/>
          <p:cNvSpPr>
            <a:spLocks noGrp="1"/>
          </p:cNvSpPr>
          <p:nvPr>
            <p:ph idx="1"/>
          </p:nvPr>
        </p:nvSpPr>
        <p:spPr>
          <a:xfrm>
            <a:off x="1981200" y="971550"/>
            <a:ext cx="8229600" cy="5384800"/>
          </a:xfrm>
        </p:spPr>
        <p:txBody>
          <a:bodyPr/>
          <a:lstStyle/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4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49" y="1268760"/>
            <a:ext cx="11075353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Multithreaded Categories</a:t>
            </a:r>
            <a:endParaRPr lang="en-US" alt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33794" y="1666875"/>
            <a:ext cx="1143000" cy="3581400"/>
            <a:chOff x="528" y="912"/>
            <a:chExt cx="720" cy="2256"/>
          </a:xfrm>
        </p:grpSpPr>
        <p:sp>
          <p:nvSpPr>
            <p:cNvPr id="19678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9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3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4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5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6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7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8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9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0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1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2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6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7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8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9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0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1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2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3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4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5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9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0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1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2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3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4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5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6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7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8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1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4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4" name="Text Box 248"/>
          <p:cNvSpPr txBox="1">
            <a:spLocks noChangeArrowheads="1"/>
          </p:cNvSpPr>
          <p:nvPr/>
        </p:nvSpPr>
        <p:spPr bwMode="auto">
          <a:xfrm rot="10800000">
            <a:off x="767409" y="1347607"/>
            <a:ext cx="677108" cy="34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/>
            <a:r>
              <a:rPr lang="en-US" altLang="en-US" sz="3200">
                <a:latin typeface="Arial Narrow" pitchFamily="34" charset="0"/>
              </a:rPr>
              <a:t>Time (processor cycle)</a:t>
            </a:r>
          </a:p>
        </p:txBody>
      </p:sp>
      <p:sp>
        <p:nvSpPr>
          <p:cNvPr id="19515" name="Line 249"/>
          <p:cNvSpPr>
            <a:spLocks noChangeShapeType="1"/>
          </p:cNvSpPr>
          <p:nvPr/>
        </p:nvSpPr>
        <p:spPr bwMode="auto">
          <a:xfrm>
            <a:off x="1076594" y="48672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516" name="Text Box 250"/>
          <p:cNvSpPr txBox="1">
            <a:spLocks noChangeArrowheads="1"/>
          </p:cNvSpPr>
          <p:nvPr/>
        </p:nvSpPr>
        <p:spPr bwMode="auto">
          <a:xfrm>
            <a:off x="1381395" y="1295401"/>
            <a:ext cx="126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latin typeface="Arial Narrow" pitchFamily="34" charset="0"/>
              </a:rPr>
              <a:t>Superscalar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03712" y="1295401"/>
            <a:ext cx="1341438" cy="3952874"/>
            <a:chOff x="3962400" y="1295401"/>
            <a:chExt cx="1341438" cy="3952874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038600" y="1666875"/>
              <a:ext cx="1143000" cy="3581400"/>
              <a:chOff x="1584" y="912"/>
              <a:chExt cx="720" cy="2256"/>
            </a:xfrm>
          </p:grpSpPr>
          <p:sp>
            <p:nvSpPr>
              <p:cNvPr id="19630" name="Rectangle 53"/>
              <p:cNvSpPr>
                <a:spLocks noChangeArrowheads="1"/>
              </p:cNvSpPr>
              <p:nvPr/>
            </p:nvSpPr>
            <p:spPr bwMode="auto">
              <a:xfrm>
                <a:off x="1584" y="91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Rectangle 54"/>
              <p:cNvSpPr>
                <a:spLocks noChangeArrowheads="1"/>
              </p:cNvSpPr>
              <p:nvPr/>
            </p:nvSpPr>
            <p:spPr bwMode="auto">
              <a:xfrm>
                <a:off x="1776" y="91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2" name="Rectangle 55"/>
              <p:cNvSpPr>
                <a:spLocks noChangeArrowheads="1"/>
              </p:cNvSpPr>
              <p:nvPr/>
            </p:nvSpPr>
            <p:spPr bwMode="auto">
              <a:xfrm>
                <a:off x="1968" y="91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3" name="Rectangle 56"/>
              <p:cNvSpPr>
                <a:spLocks noChangeArrowheads="1"/>
              </p:cNvSpPr>
              <p:nvPr/>
            </p:nvSpPr>
            <p:spPr bwMode="auto">
              <a:xfrm>
                <a:off x="2160" y="91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Rectangle 57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Rectangle 58"/>
              <p:cNvSpPr>
                <a:spLocks noChangeArrowheads="1"/>
              </p:cNvSpPr>
              <p:nvPr/>
            </p:nvSpPr>
            <p:spPr bwMode="auto">
              <a:xfrm>
                <a:off x="1776" y="110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6" name="Rectangle 59"/>
              <p:cNvSpPr>
                <a:spLocks noChangeArrowheads="1"/>
              </p:cNvSpPr>
              <p:nvPr/>
            </p:nvSpPr>
            <p:spPr bwMode="auto">
              <a:xfrm>
                <a:off x="1968" y="110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Rectangle 60"/>
              <p:cNvSpPr>
                <a:spLocks noChangeArrowheads="1"/>
              </p:cNvSpPr>
              <p:nvPr/>
            </p:nvSpPr>
            <p:spPr bwMode="auto">
              <a:xfrm>
                <a:off x="2160" y="110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Rectangle 61"/>
              <p:cNvSpPr>
                <a:spLocks noChangeArrowheads="1"/>
              </p:cNvSpPr>
              <p:nvPr/>
            </p:nvSpPr>
            <p:spPr bwMode="auto">
              <a:xfrm>
                <a:off x="1584" y="1296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9" name="Rectangle 62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0" name="Rectangle 63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1" name="Rectangle 64"/>
              <p:cNvSpPr>
                <a:spLocks noChangeArrowheads="1"/>
              </p:cNvSpPr>
              <p:nvPr/>
            </p:nvSpPr>
            <p:spPr bwMode="auto">
              <a:xfrm>
                <a:off x="2160" y="129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2" name="Rectangle 65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144" cy="144"/>
              </a:xfrm>
              <a:prstGeom prst="rect">
                <a:avLst/>
              </a:prstGeom>
              <a:pattFill prst="smCheck">
                <a:fgClr>
                  <a:schemeClr val="accent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3" name="Rectangle 66"/>
              <p:cNvSpPr>
                <a:spLocks noChangeArrowheads="1"/>
              </p:cNvSpPr>
              <p:nvPr/>
            </p:nvSpPr>
            <p:spPr bwMode="auto">
              <a:xfrm>
                <a:off x="1776" y="1488"/>
                <a:ext cx="144" cy="144"/>
              </a:xfrm>
              <a:prstGeom prst="rect">
                <a:avLst/>
              </a:prstGeom>
              <a:pattFill prst="smCheck">
                <a:fgClr>
                  <a:schemeClr val="accent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4" name="Rectangle 67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5" name="Rectangle 68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6" name="Rectangle 69"/>
              <p:cNvSpPr>
                <a:spLocks noChangeArrowheads="1"/>
              </p:cNvSpPr>
              <p:nvPr/>
            </p:nvSpPr>
            <p:spPr bwMode="auto">
              <a:xfrm>
                <a:off x="1584" y="1680"/>
                <a:ext cx="144" cy="144"/>
              </a:xfrm>
              <a:prstGeom prst="rect">
                <a:avLst/>
              </a:prstGeom>
              <a:pattFill prst="smGrid">
                <a:fgClr>
                  <a:srgbClr val="80008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7" name="Rectangle 70"/>
              <p:cNvSpPr>
                <a:spLocks noChangeArrowheads="1"/>
              </p:cNvSpPr>
              <p:nvPr/>
            </p:nvSpPr>
            <p:spPr bwMode="auto">
              <a:xfrm>
                <a:off x="1776" y="168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Rectangle 71"/>
              <p:cNvSpPr>
                <a:spLocks noChangeArrowheads="1"/>
              </p:cNvSpPr>
              <p:nvPr/>
            </p:nvSpPr>
            <p:spPr bwMode="auto">
              <a:xfrm>
                <a:off x="1968" y="168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9" name="Rectangle 72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Rectangle 73"/>
              <p:cNvSpPr>
                <a:spLocks noChangeArrowheads="1"/>
              </p:cNvSpPr>
              <p:nvPr/>
            </p:nvSpPr>
            <p:spPr bwMode="auto">
              <a:xfrm>
                <a:off x="1584" y="187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Rectangle 74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2" name="Rectangle 75"/>
              <p:cNvSpPr>
                <a:spLocks noChangeArrowheads="1"/>
              </p:cNvSpPr>
              <p:nvPr/>
            </p:nvSpPr>
            <p:spPr bwMode="auto">
              <a:xfrm>
                <a:off x="1968" y="187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3" name="Rectangle 76"/>
              <p:cNvSpPr>
                <a:spLocks noChangeArrowheads="1"/>
              </p:cNvSpPr>
              <p:nvPr/>
            </p:nvSpPr>
            <p:spPr bwMode="auto">
              <a:xfrm>
                <a:off x="2160" y="187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4" name="Rectangle 77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5" name="Rectangle 78"/>
              <p:cNvSpPr>
                <a:spLocks noChangeArrowheads="1"/>
              </p:cNvSpPr>
              <p:nvPr/>
            </p:nvSpPr>
            <p:spPr bwMode="auto">
              <a:xfrm>
                <a:off x="1776" y="206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6" name="Rectangle 79" descr="Wide downward diagonal"/>
              <p:cNvSpPr>
                <a:spLocks noChangeArrowheads="1"/>
              </p:cNvSpPr>
              <p:nvPr/>
            </p:nvSpPr>
            <p:spPr bwMode="auto">
              <a:xfrm>
                <a:off x="1968" y="206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7" name="Rectangle 80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8" name="Rectangle 81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9" name="Rectangle 82"/>
              <p:cNvSpPr>
                <a:spLocks noChangeArrowheads="1"/>
              </p:cNvSpPr>
              <p:nvPr/>
            </p:nvSpPr>
            <p:spPr bwMode="auto">
              <a:xfrm>
                <a:off x="1776" y="2256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0" name="Rectangle 83"/>
              <p:cNvSpPr>
                <a:spLocks noChangeArrowheads="1"/>
              </p:cNvSpPr>
              <p:nvPr/>
            </p:nvSpPr>
            <p:spPr bwMode="auto">
              <a:xfrm>
                <a:off x="1968" y="225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Rectangle 84"/>
              <p:cNvSpPr>
                <a:spLocks noChangeArrowheads="1"/>
              </p:cNvSpPr>
              <p:nvPr/>
            </p:nvSpPr>
            <p:spPr bwMode="auto">
              <a:xfrm>
                <a:off x="2160" y="225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" name="Rectangle 85" descr="Small checker board"/>
              <p:cNvSpPr>
                <a:spLocks noChangeArrowheads="1"/>
              </p:cNvSpPr>
              <p:nvPr/>
            </p:nvSpPr>
            <p:spPr bwMode="auto">
              <a:xfrm>
                <a:off x="1584" y="2448"/>
                <a:ext cx="144" cy="144"/>
              </a:xfrm>
              <a:prstGeom prst="rect">
                <a:avLst/>
              </a:prstGeom>
              <a:pattFill prst="smCheck">
                <a:fgClr>
                  <a:schemeClr val="accent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Rectangle 86"/>
              <p:cNvSpPr>
                <a:spLocks noChangeArrowheads="1"/>
              </p:cNvSpPr>
              <p:nvPr/>
            </p:nvSpPr>
            <p:spPr bwMode="auto">
              <a:xfrm>
                <a:off x="1776" y="244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Rectangle 87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Rectangle 88"/>
              <p:cNvSpPr>
                <a:spLocks noChangeArrowheads="1"/>
              </p:cNvSpPr>
              <p:nvPr/>
            </p:nvSpPr>
            <p:spPr bwMode="auto">
              <a:xfrm>
                <a:off x="2160" y="244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89" descr="Small grid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44" cy="144"/>
              </a:xfrm>
              <a:prstGeom prst="rect">
                <a:avLst/>
              </a:prstGeom>
              <a:pattFill prst="smGrid">
                <a:fgClr>
                  <a:srgbClr val="80008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90" descr="Small grid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144"/>
              </a:xfrm>
              <a:prstGeom prst="rect">
                <a:avLst/>
              </a:prstGeom>
              <a:pattFill prst="smGrid">
                <a:fgClr>
                  <a:srgbClr val="80008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8" name="Rectangle 91" descr="Small grid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44" cy="144"/>
              </a:xfrm>
              <a:prstGeom prst="rect">
                <a:avLst/>
              </a:prstGeom>
              <a:pattFill prst="smGrid">
                <a:fgClr>
                  <a:srgbClr val="80008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92" descr="Small grid"/>
              <p:cNvSpPr>
                <a:spLocks noChangeArrowheads="1"/>
              </p:cNvSpPr>
              <p:nvPr/>
            </p:nvSpPr>
            <p:spPr bwMode="auto">
              <a:xfrm>
                <a:off x="2160" y="2640"/>
                <a:ext cx="144" cy="144"/>
              </a:xfrm>
              <a:prstGeom prst="rect">
                <a:avLst/>
              </a:prstGeom>
              <a:pattFill prst="smGrid">
                <a:fgClr>
                  <a:srgbClr val="80008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93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Rectangle 94"/>
              <p:cNvSpPr>
                <a:spLocks noChangeArrowheads="1"/>
              </p:cNvSpPr>
              <p:nvPr/>
            </p:nvSpPr>
            <p:spPr bwMode="auto">
              <a:xfrm>
                <a:off x="1776" y="283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Rectangle 95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Rectangle 96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97" descr="Wide downward diagonal"/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98"/>
              <p:cNvSpPr>
                <a:spLocks noChangeArrowheads="1"/>
              </p:cNvSpPr>
              <p:nvPr/>
            </p:nvSpPr>
            <p:spPr bwMode="auto">
              <a:xfrm>
                <a:off x="1776" y="302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6" name="Rectangle 99"/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7" name="Rectangle 100"/>
              <p:cNvSpPr>
                <a:spLocks noChangeArrowheads="1"/>
              </p:cNvSpPr>
              <p:nvPr/>
            </p:nvSpPr>
            <p:spPr bwMode="auto">
              <a:xfrm>
                <a:off x="2160" y="302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17" name="Text Box 251"/>
            <p:cNvSpPr txBox="1">
              <a:spLocks noChangeArrowheads="1"/>
            </p:cNvSpPr>
            <p:nvPr/>
          </p:nvSpPr>
          <p:spPr bwMode="auto">
            <a:xfrm>
              <a:off x="3962400" y="1295401"/>
              <a:ext cx="13414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>
                  <a:latin typeface="Arial Narrow" pitchFamily="34" charset="0"/>
                </a:rPr>
                <a:t>Fine-Grained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75920" y="1268760"/>
            <a:ext cx="1592263" cy="3952874"/>
            <a:chOff x="5257801" y="1295401"/>
            <a:chExt cx="1592263" cy="3952874"/>
          </a:xfrm>
        </p:grpSpPr>
        <p:grpSp>
          <p:nvGrpSpPr>
            <p:cNvPr id="4" name="Group 101"/>
            <p:cNvGrpSpPr>
              <a:grpSpLocks/>
            </p:cNvGrpSpPr>
            <p:nvPr/>
          </p:nvGrpSpPr>
          <p:grpSpPr bwMode="auto">
            <a:xfrm>
              <a:off x="5562600" y="1666875"/>
              <a:ext cx="1143000" cy="3581400"/>
              <a:chOff x="2640" y="912"/>
              <a:chExt cx="720" cy="2256"/>
            </a:xfrm>
          </p:grpSpPr>
          <p:sp>
            <p:nvSpPr>
              <p:cNvPr id="19582" name="Rectangle 102" descr="Wide downward diagonal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3" name="Rectangle 103" descr="Wide downward diagonal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4" name="Rectangle 104"/>
              <p:cNvSpPr>
                <a:spLocks noChangeArrowheads="1"/>
              </p:cNvSpPr>
              <p:nvPr/>
            </p:nvSpPr>
            <p:spPr bwMode="auto">
              <a:xfrm>
                <a:off x="3024" y="168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5" name="Rectangle 105"/>
              <p:cNvSpPr>
                <a:spLocks noChangeArrowheads="1"/>
              </p:cNvSpPr>
              <p:nvPr/>
            </p:nvSpPr>
            <p:spPr bwMode="auto">
              <a:xfrm>
                <a:off x="3216" y="168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6" name="Rectangle 106" descr="Wide downward diagonal"/>
              <p:cNvSpPr>
                <a:spLocks noChangeArrowheads="1"/>
              </p:cNvSpPr>
              <p:nvPr/>
            </p:nvSpPr>
            <p:spPr bwMode="auto">
              <a:xfrm>
                <a:off x="2640" y="1872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7" name="Rectangle 107" descr="Wide downward diagonal"/>
              <p:cNvSpPr>
                <a:spLocks noChangeArrowheads="1"/>
              </p:cNvSpPr>
              <p:nvPr/>
            </p:nvSpPr>
            <p:spPr bwMode="auto">
              <a:xfrm>
                <a:off x="2832" y="1872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8" name="Rectangle 108" descr="Wide downward diagonal"/>
              <p:cNvSpPr>
                <a:spLocks noChangeArrowheads="1"/>
              </p:cNvSpPr>
              <p:nvPr/>
            </p:nvSpPr>
            <p:spPr bwMode="auto">
              <a:xfrm>
                <a:off x="3024" y="1872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9" name="Rectangle 109"/>
              <p:cNvSpPr>
                <a:spLocks noChangeArrowheads="1"/>
              </p:cNvSpPr>
              <p:nvPr/>
            </p:nvSpPr>
            <p:spPr bwMode="auto">
              <a:xfrm>
                <a:off x="3216" y="187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0" name="Rectangle 110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1" name="Rectangle 111"/>
              <p:cNvSpPr>
                <a:spLocks noChangeArrowheads="1"/>
              </p:cNvSpPr>
              <p:nvPr/>
            </p:nvSpPr>
            <p:spPr bwMode="auto">
              <a:xfrm>
                <a:off x="2832" y="206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2" name="Rectangle 112" descr="Wide downward diagonal"/>
              <p:cNvSpPr>
                <a:spLocks noChangeArrowheads="1"/>
              </p:cNvSpPr>
              <p:nvPr/>
            </p:nvSpPr>
            <p:spPr bwMode="auto">
              <a:xfrm>
                <a:off x="3024" y="206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3" name="Rectangle 113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4" name="Rectangle 114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5" name="Rectangle 115"/>
              <p:cNvSpPr>
                <a:spLocks noChangeArrowheads="1"/>
              </p:cNvSpPr>
              <p:nvPr/>
            </p:nvSpPr>
            <p:spPr bwMode="auto">
              <a:xfrm>
                <a:off x="2832" y="2256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6" name="Rectangle 116"/>
              <p:cNvSpPr>
                <a:spLocks noChangeArrowheads="1"/>
              </p:cNvSpPr>
              <p:nvPr/>
            </p:nvSpPr>
            <p:spPr bwMode="auto">
              <a:xfrm>
                <a:off x="3024" y="225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7" name="Rectangle 117"/>
              <p:cNvSpPr>
                <a:spLocks noChangeArrowheads="1"/>
              </p:cNvSpPr>
              <p:nvPr/>
            </p:nvSpPr>
            <p:spPr bwMode="auto">
              <a:xfrm>
                <a:off x="3216" y="225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8" name="Rectangle 118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9" name="Rectangle 11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0" name="Rectangle 120"/>
              <p:cNvSpPr>
                <a:spLocks noChangeArrowheads="1"/>
              </p:cNvSpPr>
              <p:nvPr/>
            </p:nvSpPr>
            <p:spPr bwMode="auto">
              <a:xfrm>
                <a:off x="3024" y="244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1" name="Rectangle 121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2" name="Rectangle 122"/>
              <p:cNvSpPr>
                <a:spLocks noChangeArrowheads="1"/>
              </p:cNvSpPr>
              <p:nvPr/>
            </p:nvSpPr>
            <p:spPr bwMode="auto">
              <a:xfrm>
                <a:off x="2640" y="2640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3" name="Rectangle 123"/>
              <p:cNvSpPr>
                <a:spLocks noChangeArrowheads="1"/>
              </p:cNvSpPr>
              <p:nvPr/>
            </p:nvSpPr>
            <p:spPr bwMode="auto">
              <a:xfrm>
                <a:off x="2832" y="2640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4" name="Rectangle 124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5" name="Rectangle 125"/>
              <p:cNvSpPr>
                <a:spLocks noChangeArrowheads="1"/>
              </p:cNvSpPr>
              <p:nvPr/>
            </p:nvSpPr>
            <p:spPr bwMode="auto">
              <a:xfrm>
                <a:off x="3216" y="2640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6" name="Rectangle 126" descr="Small checker board"/>
              <p:cNvSpPr>
                <a:spLocks noChangeArrowheads="1"/>
              </p:cNvSpPr>
              <p:nvPr/>
            </p:nvSpPr>
            <p:spPr bwMode="auto">
              <a:xfrm>
                <a:off x="2640" y="2832"/>
                <a:ext cx="144" cy="144"/>
              </a:xfrm>
              <a:prstGeom prst="rect">
                <a:avLst/>
              </a:prstGeom>
              <a:pattFill prst="smCheck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7" name="Rectangle 127" descr="Small checker board"/>
              <p:cNvSpPr>
                <a:spLocks noChangeArrowheads="1"/>
              </p:cNvSpPr>
              <p:nvPr/>
            </p:nvSpPr>
            <p:spPr bwMode="auto">
              <a:xfrm>
                <a:off x="2832" y="2832"/>
                <a:ext cx="144" cy="144"/>
              </a:xfrm>
              <a:prstGeom prst="rect">
                <a:avLst/>
              </a:prstGeom>
              <a:pattFill prst="smCheck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8" name="Rectangle 128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9" name="Rectangle 129"/>
              <p:cNvSpPr>
                <a:spLocks noChangeArrowheads="1"/>
              </p:cNvSpPr>
              <p:nvPr/>
            </p:nvSpPr>
            <p:spPr bwMode="auto">
              <a:xfrm>
                <a:off x="3216" y="283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0" name="Rectangle 130" descr="Small checker board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144" cy="144"/>
              </a:xfrm>
              <a:prstGeom prst="rect">
                <a:avLst/>
              </a:prstGeom>
              <a:pattFill prst="smCheck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Rectangle 131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Rectangle 132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Rectangle 133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Rectangle 134"/>
              <p:cNvSpPr>
                <a:spLocks noChangeArrowheads="1"/>
              </p:cNvSpPr>
              <p:nvPr/>
            </p:nvSpPr>
            <p:spPr bwMode="auto">
              <a:xfrm>
                <a:off x="2640" y="91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Rectangle 135"/>
              <p:cNvSpPr>
                <a:spLocks noChangeArrowheads="1"/>
              </p:cNvSpPr>
              <p:nvPr/>
            </p:nvSpPr>
            <p:spPr bwMode="auto">
              <a:xfrm>
                <a:off x="2832" y="91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Rectangle 136"/>
              <p:cNvSpPr>
                <a:spLocks noChangeArrowheads="1"/>
              </p:cNvSpPr>
              <p:nvPr/>
            </p:nvSpPr>
            <p:spPr bwMode="auto">
              <a:xfrm>
                <a:off x="3024" y="91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Rectangle 137"/>
              <p:cNvSpPr>
                <a:spLocks noChangeArrowheads="1"/>
              </p:cNvSpPr>
              <p:nvPr/>
            </p:nvSpPr>
            <p:spPr bwMode="auto">
              <a:xfrm>
                <a:off x="3216" y="91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Rectangle 138"/>
              <p:cNvSpPr>
                <a:spLocks noChangeArrowheads="1"/>
              </p:cNvSpPr>
              <p:nvPr/>
            </p:nvSpPr>
            <p:spPr bwMode="auto">
              <a:xfrm>
                <a:off x="2640" y="1104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Rectangle 139"/>
              <p:cNvSpPr>
                <a:spLocks noChangeArrowheads="1"/>
              </p:cNvSpPr>
              <p:nvPr/>
            </p:nvSpPr>
            <p:spPr bwMode="auto">
              <a:xfrm>
                <a:off x="2832" y="110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Rectangle 140"/>
              <p:cNvSpPr>
                <a:spLocks noChangeArrowheads="1"/>
              </p:cNvSpPr>
              <p:nvPr/>
            </p:nvSpPr>
            <p:spPr bwMode="auto">
              <a:xfrm>
                <a:off x="3024" y="110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Rectangle 141"/>
              <p:cNvSpPr>
                <a:spLocks noChangeArrowheads="1"/>
              </p:cNvSpPr>
              <p:nvPr/>
            </p:nvSpPr>
            <p:spPr bwMode="auto">
              <a:xfrm>
                <a:off x="3216" y="110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Rectangle 142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Rectangle 143"/>
              <p:cNvSpPr>
                <a:spLocks noChangeArrowheads="1"/>
              </p:cNvSpPr>
              <p:nvPr/>
            </p:nvSpPr>
            <p:spPr bwMode="auto">
              <a:xfrm>
                <a:off x="2832" y="1296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Rectangle 144"/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Rectangle 145"/>
              <p:cNvSpPr>
                <a:spLocks noChangeArrowheads="1"/>
              </p:cNvSpPr>
              <p:nvPr/>
            </p:nvSpPr>
            <p:spPr bwMode="auto">
              <a:xfrm>
                <a:off x="3216" y="129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Rectangle 146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Rectangle 147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Rectangle 148"/>
              <p:cNvSpPr>
                <a:spLocks noChangeArrowheads="1"/>
              </p:cNvSpPr>
              <p:nvPr/>
            </p:nvSpPr>
            <p:spPr bwMode="auto">
              <a:xfrm>
                <a:off x="3024" y="148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Rectangle 149"/>
              <p:cNvSpPr>
                <a:spLocks noChangeArrowheads="1"/>
              </p:cNvSpPr>
              <p:nvPr/>
            </p:nvSpPr>
            <p:spPr bwMode="auto">
              <a:xfrm>
                <a:off x="3216" y="148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18" name="Text Box 252"/>
            <p:cNvSpPr txBox="1">
              <a:spLocks noChangeArrowheads="1"/>
            </p:cNvSpPr>
            <p:nvPr/>
          </p:nvSpPr>
          <p:spPr bwMode="auto">
            <a:xfrm>
              <a:off x="5257801" y="1295401"/>
              <a:ext cx="1592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>
                  <a:latin typeface="Arial Narrow" pitchFamily="34" charset="0"/>
                </a:rPr>
                <a:t>Coarse-Grained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52184" y="1268760"/>
            <a:ext cx="1622425" cy="4202112"/>
            <a:chOff x="6900864" y="1274763"/>
            <a:chExt cx="1622425" cy="4202112"/>
          </a:xfrm>
        </p:grpSpPr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7162800" y="1514475"/>
              <a:ext cx="1143000" cy="3962400"/>
              <a:chOff x="3696" y="816"/>
              <a:chExt cx="720" cy="2496"/>
            </a:xfrm>
          </p:grpSpPr>
          <p:sp>
            <p:nvSpPr>
              <p:cNvPr id="19533" name="Rectangle 151"/>
              <p:cNvSpPr>
                <a:spLocks noChangeArrowheads="1"/>
              </p:cNvSpPr>
              <p:nvPr/>
            </p:nvSpPr>
            <p:spPr bwMode="auto">
              <a:xfrm>
                <a:off x="3696" y="168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4" name="Rectangle 152"/>
              <p:cNvSpPr>
                <a:spLocks noChangeArrowheads="1"/>
              </p:cNvSpPr>
              <p:nvPr/>
            </p:nvSpPr>
            <p:spPr bwMode="auto">
              <a:xfrm>
                <a:off x="3888" y="168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5" name="Rectangle 153"/>
              <p:cNvSpPr>
                <a:spLocks noChangeArrowheads="1"/>
              </p:cNvSpPr>
              <p:nvPr/>
            </p:nvSpPr>
            <p:spPr bwMode="auto">
              <a:xfrm>
                <a:off x="4080" y="168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6" name="Rectangle 154"/>
              <p:cNvSpPr>
                <a:spLocks noChangeArrowheads="1"/>
              </p:cNvSpPr>
              <p:nvPr/>
            </p:nvSpPr>
            <p:spPr bwMode="auto">
              <a:xfrm>
                <a:off x="4272" y="168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7" name="Rectangle 155"/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8" name="Rectangle 156"/>
              <p:cNvSpPr>
                <a:spLocks noChangeArrowheads="1"/>
              </p:cNvSpPr>
              <p:nvPr/>
            </p:nvSpPr>
            <p:spPr bwMode="auto">
              <a:xfrm>
                <a:off x="3888" y="187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9" name="Rectangle 157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1872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0" name="Rectangle 158" descr="Wide downward diagonal"/>
              <p:cNvSpPr>
                <a:spLocks noChangeArrowheads="1"/>
              </p:cNvSpPr>
              <p:nvPr/>
            </p:nvSpPr>
            <p:spPr bwMode="auto">
              <a:xfrm>
                <a:off x="4272" y="1872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1" name="Rectangle 159"/>
              <p:cNvSpPr>
                <a:spLocks noChangeArrowheads="1"/>
              </p:cNvSpPr>
              <p:nvPr/>
            </p:nvSpPr>
            <p:spPr bwMode="auto">
              <a:xfrm>
                <a:off x="3696" y="206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2" name="Rectangle 160"/>
              <p:cNvSpPr>
                <a:spLocks noChangeArrowheads="1"/>
              </p:cNvSpPr>
              <p:nvPr/>
            </p:nvSpPr>
            <p:spPr bwMode="auto">
              <a:xfrm>
                <a:off x="3888" y="206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3" name="Rectangle 161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206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4" name="Rectangle 162"/>
              <p:cNvSpPr>
                <a:spLocks noChangeArrowheads="1"/>
              </p:cNvSpPr>
              <p:nvPr/>
            </p:nvSpPr>
            <p:spPr bwMode="auto">
              <a:xfrm>
                <a:off x="4272" y="206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5" name="Rectangle 163"/>
              <p:cNvSpPr>
                <a:spLocks noChangeArrowheads="1"/>
              </p:cNvSpPr>
              <p:nvPr/>
            </p:nvSpPr>
            <p:spPr bwMode="auto">
              <a:xfrm>
                <a:off x="3696" y="2256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6" name="Rectangle 164"/>
              <p:cNvSpPr>
                <a:spLocks noChangeArrowheads="1"/>
              </p:cNvSpPr>
              <p:nvPr/>
            </p:nvSpPr>
            <p:spPr bwMode="auto">
              <a:xfrm>
                <a:off x="3888" y="2256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7" name="Rectangle 165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2256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8" name="Rectangle 166" descr="Wide downward diagonal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9" name="Rectangle 167"/>
              <p:cNvSpPr>
                <a:spLocks noChangeArrowheads="1"/>
              </p:cNvSpPr>
              <p:nvPr/>
            </p:nvSpPr>
            <p:spPr bwMode="auto">
              <a:xfrm>
                <a:off x="3696" y="244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0" name="Rectangle 16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1" name="Rectangle 169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2448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2" name="Rectangle 170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3" name="Rectangle 171"/>
              <p:cNvSpPr>
                <a:spLocks noChangeArrowheads="1"/>
              </p:cNvSpPr>
              <p:nvPr/>
            </p:nvSpPr>
            <p:spPr bwMode="auto">
              <a:xfrm>
                <a:off x="3696" y="264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4" name="Rectangle 172"/>
              <p:cNvSpPr>
                <a:spLocks noChangeArrowheads="1"/>
              </p:cNvSpPr>
              <p:nvPr/>
            </p:nvSpPr>
            <p:spPr bwMode="auto">
              <a:xfrm>
                <a:off x="3888" y="264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5" name="Rectangle 173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6" name="Rectangle 174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7" name="Rectangle 175"/>
              <p:cNvSpPr>
                <a:spLocks noChangeArrowheads="1"/>
              </p:cNvSpPr>
              <p:nvPr/>
            </p:nvSpPr>
            <p:spPr bwMode="auto">
              <a:xfrm>
                <a:off x="3696" y="283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8" name="Rectangle 176"/>
              <p:cNvSpPr>
                <a:spLocks noChangeArrowheads="1"/>
              </p:cNvSpPr>
              <p:nvPr/>
            </p:nvSpPr>
            <p:spPr bwMode="auto">
              <a:xfrm>
                <a:off x="3888" y="283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9" name="Rectangle 177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2832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0" name="Rectangle 178"/>
              <p:cNvSpPr>
                <a:spLocks noChangeArrowheads="1"/>
              </p:cNvSpPr>
              <p:nvPr/>
            </p:nvSpPr>
            <p:spPr bwMode="auto">
              <a:xfrm>
                <a:off x="4272" y="283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1" name="Rectangle 179"/>
              <p:cNvSpPr>
                <a:spLocks noChangeArrowheads="1"/>
              </p:cNvSpPr>
              <p:nvPr/>
            </p:nvSpPr>
            <p:spPr bwMode="auto">
              <a:xfrm>
                <a:off x="3696" y="302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2" name="Rectangle 180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3" name="Rectangle 181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302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4" name="Rectangle 182" descr="Wide downward diagonal"/>
              <p:cNvSpPr>
                <a:spLocks noChangeArrowheads="1"/>
              </p:cNvSpPr>
              <p:nvPr/>
            </p:nvSpPr>
            <p:spPr bwMode="auto">
              <a:xfrm>
                <a:off x="4272" y="302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5" name="Rectangle 183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6" name="Rectangle 184"/>
              <p:cNvSpPr>
                <a:spLocks noChangeArrowheads="1"/>
              </p:cNvSpPr>
              <p:nvPr/>
            </p:nvSpPr>
            <p:spPr bwMode="auto">
              <a:xfrm>
                <a:off x="3888" y="91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7" name="Rectangle 185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912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8" name="Rectangle 186" descr="Wide downward diagonal"/>
              <p:cNvSpPr>
                <a:spLocks noChangeArrowheads="1"/>
              </p:cNvSpPr>
              <p:nvPr/>
            </p:nvSpPr>
            <p:spPr bwMode="auto">
              <a:xfrm>
                <a:off x="4272" y="912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9" name="Rectangle 187"/>
              <p:cNvSpPr>
                <a:spLocks noChangeArrowheads="1"/>
              </p:cNvSpPr>
              <p:nvPr/>
            </p:nvSpPr>
            <p:spPr bwMode="auto">
              <a:xfrm>
                <a:off x="3696" y="1104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0" name="Rectangle 188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1" name="Rectangle 189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110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2" name="Rectangle 190" descr="Wide downward diagonal"/>
              <p:cNvSpPr>
                <a:spLocks noChangeArrowheads="1"/>
              </p:cNvSpPr>
              <p:nvPr/>
            </p:nvSpPr>
            <p:spPr bwMode="auto">
              <a:xfrm>
                <a:off x="4272" y="1104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3" name="Rectangle 191"/>
              <p:cNvSpPr>
                <a:spLocks noChangeArrowheads="1"/>
              </p:cNvSpPr>
              <p:nvPr/>
            </p:nvSpPr>
            <p:spPr bwMode="auto">
              <a:xfrm>
                <a:off x="3696" y="1296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4" name="Rectangle 192"/>
              <p:cNvSpPr>
                <a:spLocks noChangeArrowheads="1"/>
              </p:cNvSpPr>
              <p:nvPr/>
            </p:nvSpPr>
            <p:spPr bwMode="auto">
              <a:xfrm>
                <a:off x="3888" y="1296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5" name="Rectangle 193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1296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6" name="Rectangle 194"/>
              <p:cNvSpPr>
                <a:spLocks noChangeArrowheads="1"/>
              </p:cNvSpPr>
              <p:nvPr/>
            </p:nvSpPr>
            <p:spPr bwMode="auto">
              <a:xfrm>
                <a:off x="4272" y="129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7" name="Rectangle 195"/>
              <p:cNvSpPr>
                <a:spLocks noChangeArrowheads="1"/>
              </p:cNvSpPr>
              <p:nvPr/>
            </p:nvSpPr>
            <p:spPr bwMode="auto">
              <a:xfrm>
                <a:off x="3696" y="148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8" name="Rectangle 196"/>
              <p:cNvSpPr>
                <a:spLocks noChangeArrowheads="1"/>
              </p:cNvSpPr>
              <p:nvPr/>
            </p:nvSpPr>
            <p:spPr bwMode="auto">
              <a:xfrm>
                <a:off x="3888" y="1488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9" name="Rectangle 197" descr="Wide downward diagonal"/>
              <p:cNvSpPr>
                <a:spLocks noChangeArrowheads="1"/>
              </p:cNvSpPr>
              <p:nvPr/>
            </p:nvSpPr>
            <p:spPr bwMode="auto">
              <a:xfrm>
                <a:off x="4080" y="1488"/>
                <a:ext cx="144" cy="144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0" name="Rectangle 198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1" name="Line 199"/>
              <p:cNvSpPr>
                <a:spLocks noChangeShapeType="1"/>
              </p:cNvSpPr>
              <p:nvPr/>
            </p:nvSpPr>
            <p:spPr bwMode="auto">
              <a:xfrm>
                <a:off x="4056" y="816"/>
                <a:ext cx="0" cy="24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9" name="Text Box 253"/>
            <p:cNvSpPr txBox="1">
              <a:spLocks noChangeArrowheads="1"/>
            </p:cNvSpPr>
            <p:nvPr/>
          </p:nvSpPr>
          <p:spPr bwMode="auto">
            <a:xfrm>
              <a:off x="6900864" y="1274763"/>
              <a:ext cx="16224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>
                  <a:latin typeface="Arial Narrow" pitchFamily="34" charset="0"/>
                </a:rPr>
                <a:t>Multiprocessing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59688" y="1066800"/>
            <a:ext cx="1474788" cy="4181475"/>
            <a:chOff x="8610600" y="1066800"/>
            <a:chExt cx="1474788" cy="4181475"/>
          </a:xfrm>
        </p:grpSpPr>
        <p:sp>
          <p:nvSpPr>
            <p:cNvPr id="19466" name="Rectangle 200" descr="Wide downward diagonal"/>
            <p:cNvSpPr>
              <a:spLocks noChangeArrowheads="1"/>
            </p:cNvSpPr>
            <p:nvPr/>
          </p:nvSpPr>
          <p:spPr bwMode="auto">
            <a:xfrm>
              <a:off x="8763000" y="2886075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Rectangle 201" descr="Small checker board"/>
            <p:cNvSpPr>
              <a:spLocks noChangeArrowheads="1"/>
            </p:cNvSpPr>
            <p:nvPr/>
          </p:nvSpPr>
          <p:spPr bwMode="auto">
            <a:xfrm>
              <a:off x="9067800" y="2886075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Rectangle 202" descr="Small checker board"/>
            <p:cNvSpPr>
              <a:spLocks noChangeArrowheads="1"/>
            </p:cNvSpPr>
            <p:nvPr/>
          </p:nvSpPr>
          <p:spPr bwMode="auto">
            <a:xfrm>
              <a:off x="9372600" y="2886075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Rectangle 203" descr="Small grid"/>
            <p:cNvSpPr>
              <a:spLocks noChangeArrowheads="1"/>
            </p:cNvSpPr>
            <p:nvPr/>
          </p:nvSpPr>
          <p:spPr bwMode="auto">
            <a:xfrm>
              <a:off x="9677400" y="2886075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Rectangle 204"/>
            <p:cNvSpPr>
              <a:spLocks noChangeArrowheads="1"/>
            </p:cNvSpPr>
            <p:nvPr/>
          </p:nvSpPr>
          <p:spPr bwMode="auto">
            <a:xfrm>
              <a:off x="8763000" y="31908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Rectangle 205"/>
            <p:cNvSpPr>
              <a:spLocks noChangeArrowheads="1"/>
            </p:cNvSpPr>
            <p:nvPr/>
          </p:nvSpPr>
          <p:spPr bwMode="auto">
            <a:xfrm>
              <a:off x="9067800" y="31908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206"/>
            <p:cNvSpPr>
              <a:spLocks noChangeArrowheads="1"/>
            </p:cNvSpPr>
            <p:nvPr/>
          </p:nvSpPr>
          <p:spPr bwMode="auto">
            <a:xfrm>
              <a:off x="9372600" y="31908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Rectangle 207"/>
            <p:cNvSpPr>
              <a:spLocks noChangeArrowheads="1"/>
            </p:cNvSpPr>
            <p:nvPr/>
          </p:nvSpPr>
          <p:spPr bwMode="auto">
            <a:xfrm>
              <a:off x="9677400" y="31908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Rectangle 208"/>
            <p:cNvSpPr>
              <a:spLocks noChangeArrowheads="1"/>
            </p:cNvSpPr>
            <p:nvPr/>
          </p:nvSpPr>
          <p:spPr bwMode="auto">
            <a:xfrm>
              <a:off x="8763000" y="349567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Rectangle 209"/>
            <p:cNvSpPr>
              <a:spLocks noChangeArrowheads="1"/>
            </p:cNvSpPr>
            <p:nvPr/>
          </p:nvSpPr>
          <p:spPr bwMode="auto">
            <a:xfrm>
              <a:off x="9067800" y="349567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Rectangle 210" descr="Small checker board"/>
            <p:cNvSpPr>
              <a:spLocks noChangeArrowheads="1"/>
            </p:cNvSpPr>
            <p:nvPr/>
          </p:nvSpPr>
          <p:spPr bwMode="auto">
            <a:xfrm>
              <a:off x="9372600" y="3495675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Rectangle 211"/>
            <p:cNvSpPr>
              <a:spLocks noChangeArrowheads="1"/>
            </p:cNvSpPr>
            <p:nvPr/>
          </p:nvSpPr>
          <p:spPr bwMode="auto">
            <a:xfrm>
              <a:off x="9677400" y="3495675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Rectangle 212"/>
            <p:cNvSpPr>
              <a:spLocks noChangeArrowheads="1"/>
            </p:cNvSpPr>
            <p:nvPr/>
          </p:nvSpPr>
          <p:spPr bwMode="auto">
            <a:xfrm>
              <a:off x="8763000" y="38004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Rectangle 213" descr="Wide downward diagonal"/>
            <p:cNvSpPr>
              <a:spLocks noChangeArrowheads="1"/>
            </p:cNvSpPr>
            <p:nvPr/>
          </p:nvSpPr>
          <p:spPr bwMode="auto">
            <a:xfrm>
              <a:off x="9067800" y="3800475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Rectangle 214"/>
            <p:cNvSpPr>
              <a:spLocks noChangeArrowheads="1"/>
            </p:cNvSpPr>
            <p:nvPr/>
          </p:nvSpPr>
          <p:spPr bwMode="auto">
            <a:xfrm>
              <a:off x="9372600" y="380047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215" descr="Small checker board"/>
            <p:cNvSpPr>
              <a:spLocks noChangeArrowheads="1"/>
            </p:cNvSpPr>
            <p:nvPr/>
          </p:nvSpPr>
          <p:spPr bwMode="auto">
            <a:xfrm>
              <a:off x="9677400" y="3800475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Rectangle 216"/>
            <p:cNvSpPr>
              <a:spLocks noChangeArrowheads="1"/>
            </p:cNvSpPr>
            <p:nvPr/>
          </p:nvSpPr>
          <p:spPr bwMode="auto">
            <a:xfrm>
              <a:off x="8763000" y="41052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217"/>
            <p:cNvSpPr>
              <a:spLocks noChangeArrowheads="1"/>
            </p:cNvSpPr>
            <p:nvPr/>
          </p:nvSpPr>
          <p:spPr bwMode="auto">
            <a:xfrm>
              <a:off x="9067800" y="41052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Rectangle 218" descr="Wide downward diagonal"/>
            <p:cNvSpPr>
              <a:spLocks noChangeArrowheads="1"/>
            </p:cNvSpPr>
            <p:nvPr/>
          </p:nvSpPr>
          <p:spPr bwMode="auto">
            <a:xfrm>
              <a:off x="9372600" y="4105275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Rectangle 219"/>
            <p:cNvSpPr>
              <a:spLocks noChangeArrowheads="1"/>
            </p:cNvSpPr>
            <p:nvPr/>
          </p:nvSpPr>
          <p:spPr bwMode="auto">
            <a:xfrm>
              <a:off x="9677400" y="4105275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220"/>
            <p:cNvSpPr>
              <a:spLocks noChangeArrowheads="1"/>
            </p:cNvSpPr>
            <p:nvPr/>
          </p:nvSpPr>
          <p:spPr bwMode="auto">
            <a:xfrm>
              <a:off x="8763000" y="44100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221" descr="Wide downward diagonal"/>
            <p:cNvSpPr>
              <a:spLocks noChangeArrowheads="1"/>
            </p:cNvSpPr>
            <p:nvPr/>
          </p:nvSpPr>
          <p:spPr bwMode="auto">
            <a:xfrm>
              <a:off x="9067800" y="4410075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222" descr="Wide downward diagonal"/>
            <p:cNvSpPr>
              <a:spLocks noChangeArrowheads="1"/>
            </p:cNvSpPr>
            <p:nvPr/>
          </p:nvSpPr>
          <p:spPr bwMode="auto">
            <a:xfrm>
              <a:off x="9372600" y="4410075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223"/>
            <p:cNvSpPr>
              <a:spLocks noChangeArrowheads="1"/>
            </p:cNvSpPr>
            <p:nvPr/>
          </p:nvSpPr>
          <p:spPr bwMode="auto">
            <a:xfrm>
              <a:off x="9677400" y="441007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224"/>
            <p:cNvSpPr>
              <a:spLocks noChangeArrowheads="1"/>
            </p:cNvSpPr>
            <p:nvPr/>
          </p:nvSpPr>
          <p:spPr bwMode="auto">
            <a:xfrm>
              <a:off x="8763000" y="47148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225" descr="Small grid"/>
            <p:cNvSpPr>
              <a:spLocks noChangeArrowheads="1"/>
            </p:cNvSpPr>
            <p:nvPr/>
          </p:nvSpPr>
          <p:spPr bwMode="auto">
            <a:xfrm>
              <a:off x="9067800" y="4714875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226" descr="Small grid"/>
            <p:cNvSpPr>
              <a:spLocks noChangeArrowheads="1"/>
            </p:cNvSpPr>
            <p:nvPr/>
          </p:nvSpPr>
          <p:spPr bwMode="auto">
            <a:xfrm>
              <a:off x="9372600" y="4714875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227"/>
            <p:cNvSpPr>
              <a:spLocks noChangeArrowheads="1"/>
            </p:cNvSpPr>
            <p:nvPr/>
          </p:nvSpPr>
          <p:spPr bwMode="auto">
            <a:xfrm>
              <a:off x="9677400" y="4714875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Rectangle 228" descr="Wide downward diagonal"/>
            <p:cNvSpPr>
              <a:spLocks noChangeArrowheads="1"/>
            </p:cNvSpPr>
            <p:nvPr/>
          </p:nvSpPr>
          <p:spPr bwMode="auto">
            <a:xfrm>
              <a:off x="8763000" y="5019675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229" descr="Small checker board"/>
            <p:cNvSpPr>
              <a:spLocks noChangeArrowheads="1"/>
            </p:cNvSpPr>
            <p:nvPr/>
          </p:nvSpPr>
          <p:spPr bwMode="auto">
            <a:xfrm>
              <a:off x="9067800" y="5019675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230" descr="Small grid"/>
            <p:cNvSpPr>
              <a:spLocks noChangeArrowheads="1"/>
            </p:cNvSpPr>
            <p:nvPr/>
          </p:nvSpPr>
          <p:spPr bwMode="auto">
            <a:xfrm>
              <a:off x="9372600" y="5019675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Rectangle 231"/>
            <p:cNvSpPr>
              <a:spLocks noChangeArrowheads="1"/>
            </p:cNvSpPr>
            <p:nvPr/>
          </p:nvSpPr>
          <p:spPr bwMode="auto">
            <a:xfrm>
              <a:off x="9677400" y="5019675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Rectangle 232"/>
            <p:cNvSpPr>
              <a:spLocks noChangeArrowheads="1"/>
            </p:cNvSpPr>
            <p:nvPr/>
          </p:nvSpPr>
          <p:spPr bwMode="auto">
            <a:xfrm>
              <a:off x="8763000" y="16668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233"/>
            <p:cNvSpPr>
              <a:spLocks noChangeArrowheads="1"/>
            </p:cNvSpPr>
            <p:nvPr/>
          </p:nvSpPr>
          <p:spPr bwMode="auto">
            <a:xfrm>
              <a:off x="9067800" y="16668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Rectangle 234" descr="Wide downward diagonal"/>
            <p:cNvSpPr>
              <a:spLocks noChangeArrowheads="1"/>
            </p:cNvSpPr>
            <p:nvPr/>
          </p:nvSpPr>
          <p:spPr bwMode="auto">
            <a:xfrm>
              <a:off x="9372600" y="1666875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Rectangle 235"/>
            <p:cNvSpPr>
              <a:spLocks noChangeArrowheads="1"/>
            </p:cNvSpPr>
            <p:nvPr/>
          </p:nvSpPr>
          <p:spPr bwMode="auto">
            <a:xfrm>
              <a:off x="9677400" y="1666875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Rectangle 236"/>
            <p:cNvSpPr>
              <a:spLocks noChangeArrowheads="1"/>
            </p:cNvSpPr>
            <p:nvPr/>
          </p:nvSpPr>
          <p:spPr bwMode="auto">
            <a:xfrm>
              <a:off x="8763000" y="19716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Rectangle 237"/>
            <p:cNvSpPr>
              <a:spLocks noChangeArrowheads="1"/>
            </p:cNvSpPr>
            <p:nvPr/>
          </p:nvSpPr>
          <p:spPr bwMode="auto">
            <a:xfrm>
              <a:off x="9067800" y="197167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Rectangle 238" descr="Small checker board"/>
            <p:cNvSpPr>
              <a:spLocks noChangeArrowheads="1"/>
            </p:cNvSpPr>
            <p:nvPr/>
          </p:nvSpPr>
          <p:spPr bwMode="auto">
            <a:xfrm>
              <a:off x="9372600" y="1971675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Rectangle 239" descr="Small checker board"/>
            <p:cNvSpPr>
              <a:spLocks noChangeArrowheads="1"/>
            </p:cNvSpPr>
            <p:nvPr/>
          </p:nvSpPr>
          <p:spPr bwMode="auto">
            <a:xfrm>
              <a:off x="9677400" y="1971675"/>
              <a:ext cx="228600" cy="228600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Rectangle 240" descr="Wide downward diagonal"/>
            <p:cNvSpPr>
              <a:spLocks noChangeArrowheads="1"/>
            </p:cNvSpPr>
            <p:nvPr/>
          </p:nvSpPr>
          <p:spPr bwMode="auto">
            <a:xfrm>
              <a:off x="8763000" y="2276475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Rectangle 241"/>
            <p:cNvSpPr>
              <a:spLocks noChangeArrowheads="1"/>
            </p:cNvSpPr>
            <p:nvPr/>
          </p:nvSpPr>
          <p:spPr bwMode="auto">
            <a:xfrm>
              <a:off x="9067800" y="227647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Rectangle 242"/>
            <p:cNvSpPr>
              <a:spLocks noChangeArrowheads="1"/>
            </p:cNvSpPr>
            <p:nvPr/>
          </p:nvSpPr>
          <p:spPr bwMode="auto">
            <a:xfrm>
              <a:off x="9372600" y="227647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Rectangle 243" descr="Small grid"/>
            <p:cNvSpPr>
              <a:spLocks noChangeArrowheads="1"/>
            </p:cNvSpPr>
            <p:nvPr/>
          </p:nvSpPr>
          <p:spPr bwMode="auto">
            <a:xfrm>
              <a:off x="9677400" y="2276475"/>
              <a:ext cx="228600" cy="228600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Rectangle 244"/>
            <p:cNvSpPr>
              <a:spLocks noChangeArrowheads="1"/>
            </p:cNvSpPr>
            <p:nvPr/>
          </p:nvSpPr>
          <p:spPr bwMode="auto">
            <a:xfrm>
              <a:off x="8763000" y="25812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Rectangle 245"/>
            <p:cNvSpPr>
              <a:spLocks noChangeArrowheads="1"/>
            </p:cNvSpPr>
            <p:nvPr/>
          </p:nvSpPr>
          <p:spPr bwMode="auto">
            <a:xfrm>
              <a:off x="9067800" y="258127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Rectangle 246" descr="Wide downward diagonal"/>
            <p:cNvSpPr>
              <a:spLocks noChangeArrowheads="1"/>
            </p:cNvSpPr>
            <p:nvPr/>
          </p:nvSpPr>
          <p:spPr bwMode="auto">
            <a:xfrm>
              <a:off x="9372600" y="2581275"/>
              <a:ext cx="228600" cy="22860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Rectangle 247"/>
            <p:cNvSpPr>
              <a:spLocks noChangeArrowheads="1"/>
            </p:cNvSpPr>
            <p:nvPr/>
          </p:nvSpPr>
          <p:spPr bwMode="auto">
            <a:xfrm>
              <a:off x="9677400" y="2581275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Text Box 254"/>
            <p:cNvSpPr txBox="1">
              <a:spLocks noChangeArrowheads="1"/>
            </p:cNvSpPr>
            <p:nvPr/>
          </p:nvSpPr>
          <p:spPr bwMode="auto">
            <a:xfrm>
              <a:off x="8610600" y="1066800"/>
              <a:ext cx="147478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>
                  <a:latin typeface="Arial Narrow" pitchFamily="34" charset="0"/>
                </a:rPr>
                <a:t>Simultaneous</a:t>
              </a:r>
            </a:p>
            <a:p>
              <a:pPr eaLnBrk="0" hangingPunct="0"/>
              <a:r>
                <a:rPr lang="en-US" altLang="en-US" sz="1800" b="1">
                  <a:latin typeface="Arial Narrow" pitchFamily="34" charset="0"/>
                </a:rPr>
                <a:t>Multithreading</a:t>
              </a:r>
            </a:p>
          </p:txBody>
        </p:sp>
      </p:grpSp>
      <p:sp>
        <p:nvSpPr>
          <p:cNvPr id="19521" name="Rectangle 255"/>
          <p:cNvSpPr>
            <a:spLocks noChangeArrowheads="1"/>
          </p:cNvSpPr>
          <p:nvPr/>
        </p:nvSpPr>
        <p:spPr bwMode="auto">
          <a:xfrm>
            <a:off x="3579167" y="57054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3200">
              <a:latin typeface="Arial Narrow" pitchFamily="34" charset="0"/>
            </a:endParaRPr>
          </a:p>
        </p:txBody>
      </p:sp>
      <p:sp>
        <p:nvSpPr>
          <p:cNvPr id="19522" name="Rectangle 256" descr="Wide downward diagonal"/>
          <p:cNvSpPr>
            <a:spLocks noChangeArrowheads="1"/>
          </p:cNvSpPr>
          <p:nvPr/>
        </p:nvSpPr>
        <p:spPr bwMode="auto">
          <a:xfrm>
            <a:off x="3579167" y="60864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Rectangle 257"/>
          <p:cNvSpPr>
            <a:spLocks noChangeArrowheads="1"/>
          </p:cNvSpPr>
          <p:nvPr/>
        </p:nvSpPr>
        <p:spPr bwMode="auto">
          <a:xfrm>
            <a:off x="5943600" y="570547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Rectangle 258" descr="Small checker board"/>
          <p:cNvSpPr>
            <a:spLocks noChangeArrowheads="1"/>
          </p:cNvSpPr>
          <p:nvPr/>
        </p:nvSpPr>
        <p:spPr bwMode="auto">
          <a:xfrm>
            <a:off x="5943600" y="608647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259" descr="Small grid"/>
          <p:cNvSpPr>
            <a:spLocks noChangeArrowheads="1"/>
          </p:cNvSpPr>
          <p:nvPr/>
        </p:nvSpPr>
        <p:spPr bwMode="auto">
          <a:xfrm>
            <a:off x="8001000" y="570547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260"/>
          <p:cNvSpPr>
            <a:spLocks noChangeArrowheads="1"/>
          </p:cNvSpPr>
          <p:nvPr/>
        </p:nvSpPr>
        <p:spPr bwMode="auto">
          <a:xfrm>
            <a:off x="8001000" y="60864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Text Box 261"/>
          <p:cNvSpPr txBox="1">
            <a:spLocks noChangeArrowheads="1"/>
          </p:cNvSpPr>
          <p:nvPr/>
        </p:nvSpPr>
        <p:spPr bwMode="auto">
          <a:xfrm>
            <a:off x="4022725" y="5613401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1</a:t>
            </a:r>
          </a:p>
        </p:txBody>
      </p:sp>
      <p:sp>
        <p:nvSpPr>
          <p:cNvPr id="19528" name="Text Box 262"/>
          <p:cNvSpPr txBox="1">
            <a:spLocks noChangeArrowheads="1"/>
          </p:cNvSpPr>
          <p:nvPr/>
        </p:nvSpPr>
        <p:spPr bwMode="auto">
          <a:xfrm>
            <a:off x="4029075" y="6010276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2</a:t>
            </a:r>
          </a:p>
        </p:txBody>
      </p:sp>
      <p:sp>
        <p:nvSpPr>
          <p:cNvPr id="19529" name="Text Box 263"/>
          <p:cNvSpPr txBox="1">
            <a:spLocks noChangeArrowheads="1"/>
          </p:cNvSpPr>
          <p:nvPr/>
        </p:nvSpPr>
        <p:spPr bwMode="auto">
          <a:xfrm>
            <a:off x="6324600" y="5629276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3</a:t>
            </a:r>
          </a:p>
        </p:txBody>
      </p:sp>
      <p:sp>
        <p:nvSpPr>
          <p:cNvPr id="19530" name="Text Box 264"/>
          <p:cNvSpPr txBox="1">
            <a:spLocks noChangeArrowheads="1"/>
          </p:cNvSpPr>
          <p:nvPr/>
        </p:nvSpPr>
        <p:spPr bwMode="auto">
          <a:xfrm>
            <a:off x="6324600" y="6010276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4</a:t>
            </a:r>
          </a:p>
        </p:txBody>
      </p:sp>
      <p:sp>
        <p:nvSpPr>
          <p:cNvPr id="19531" name="Text Box 265"/>
          <p:cNvSpPr txBox="1">
            <a:spLocks noChangeArrowheads="1"/>
          </p:cNvSpPr>
          <p:nvPr/>
        </p:nvSpPr>
        <p:spPr bwMode="auto">
          <a:xfrm>
            <a:off x="8305800" y="5629276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5</a:t>
            </a:r>
          </a:p>
        </p:txBody>
      </p:sp>
      <p:sp>
        <p:nvSpPr>
          <p:cNvPr id="19532" name="Text Box 266"/>
          <p:cNvSpPr txBox="1">
            <a:spLocks noChangeArrowheads="1"/>
          </p:cNvSpPr>
          <p:nvPr/>
        </p:nvSpPr>
        <p:spPr bwMode="auto">
          <a:xfrm>
            <a:off x="8305801" y="6010276"/>
            <a:ext cx="900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Idle slot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260648"/>
            <a:ext cx="11712624" cy="838200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Models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/>
              <a:t>Shared-Memory vs Message Passing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26" y="1098848"/>
            <a:ext cx="10993982" cy="548640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Shared-Memory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(used by e.g.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OpenMP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with well-understood (language) mechanisms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of programming for complex or dynamic communications patterns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Shared-memory applications; sharing of large data structures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for small items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hardware caching</a:t>
            </a:r>
          </a:p>
          <a:p>
            <a:pPr eaLnBrk="1" hangingPunct="1"/>
            <a:endParaRPr lang="en-US" sz="2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Messaging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(used by e.g.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Simpler hardware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communication</a:t>
            </a:r>
          </a:p>
          <a:p>
            <a:pPr lvl="1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synchronization (with any communication)</a:t>
            </a:r>
          </a:p>
          <a:p>
            <a:pPr eaLnBrk="1" hangingPunct="1"/>
            <a:endParaRPr lang="en-US" sz="26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prefer?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3 fundamental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for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multiprocessors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about: </a:t>
            </a:r>
            <a:r>
              <a:rPr lang="en-US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 see the most recent data?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about: 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I see a written value?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do different processors see writes at the same time (w.r.t. other memory accesses)?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</a:t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synchronize processes?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protect access to shared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remarks</a:t>
            </a:r>
            <a:endParaRPr lang="en-A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transistors still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scales well (how long?)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power/energy limits reached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not further increased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After 2003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Multi-Core</a:t>
            </a:r>
          </a:p>
          <a:p>
            <a:pPr lvl="1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exploiting task / thread level parallelism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TLP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combined with exploiting DLP (SIMD / Sub-word parallelism)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 of systems and programming models</a:t>
            </a:r>
          </a:p>
          <a:p>
            <a:pPr lvl="1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</a:p>
          <a:p>
            <a:pPr lvl="1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</a:t>
            </a:r>
          </a:p>
          <a:p>
            <a:pPr lvl="1" eaLnBrk="1" hangingPunct="1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pros and cons of both systems?</a:t>
            </a:r>
          </a:p>
        </p:txBody>
      </p:sp>
      <p:pic>
        <p:nvPicPr>
          <p:cNvPr id="4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297" y="44624"/>
            <a:ext cx="3423456" cy="257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Fine-Grained Multithreading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Switches between threads on </a:t>
            </a:r>
            <a:r>
              <a:rPr lang="en-US" sz="2800" b="1" dirty="0"/>
              <a:t>each instruction</a:t>
            </a:r>
            <a:r>
              <a:rPr lang="en-US" sz="2800" dirty="0"/>
              <a:t>, causing the execution of multiples threads to be interleaved </a:t>
            </a:r>
          </a:p>
          <a:p>
            <a:pPr eaLnBrk="1" hangingPunct="1"/>
            <a:r>
              <a:rPr lang="en-US" sz="2800" dirty="0"/>
              <a:t>Usually done in a </a:t>
            </a:r>
            <a:r>
              <a:rPr lang="en-US" sz="2800" b="1" dirty="0"/>
              <a:t>round-robin</a:t>
            </a:r>
            <a:r>
              <a:rPr lang="en-US" sz="2800" dirty="0"/>
              <a:t> fashion, skipping any stalled threads</a:t>
            </a:r>
          </a:p>
          <a:p>
            <a:pPr eaLnBrk="1" hangingPunct="1"/>
            <a:r>
              <a:rPr lang="en-US" sz="2800" dirty="0"/>
              <a:t>CPU must be able to </a:t>
            </a:r>
            <a:r>
              <a:rPr lang="en-US" sz="2800" b="1" dirty="0"/>
              <a:t>switch threads </a:t>
            </a:r>
            <a:r>
              <a:rPr lang="en-US" sz="2800" b="1"/>
              <a:t>every clock</a:t>
            </a:r>
          </a:p>
          <a:p>
            <a:pPr eaLnBrk="1" hangingPunct="1"/>
            <a:endParaRPr lang="en-US" sz="2800" b="1" dirty="0"/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</a:rPr>
              <a:t>Advantage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it can hide both short and long stalls, since instructions from other threads executed when one thread </a:t>
            </a:r>
            <a:r>
              <a:rPr lang="en-US" sz="2800">
                <a:solidFill>
                  <a:srgbClr val="FF0000"/>
                </a:solidFill>
              </a:rPr>
              <a:t>stalls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</a:rPr>
              <a:t>Disadvantage</a:t>
            </a:r>
            <a:r>
              <a:rPr lang="en-US" sz="2800" dirty="0"/>
              <a:t>: may  slow down execution of </a:t>
            </a:r>
            <a:r>
              <a:rPr lang="en-US" sz="2800"/>
              <a:t>individual threads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Used in e.g. Sun’s Niagara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Course-Grained Multithreading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Switches threads only on costly stalls, such as L2 </a:t>
            </a:r>
            <a:r>
              <a:rPr lang="en-US"/>
              <a:t>cache misses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Advantages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Relieves need to have very fast thread-switching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Doesn’t slow down thread, since instructions from other threads issued only when the thread encounters a costly </a:t>
            </a:r>
            <a:r>
              <a:rPr lang="en-US" sz="2000"/>
              <a:t>stall </a:t>
            </a:r>
            <a:endParaRPr lang="en-US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Disadvantage</a:t>
            </a:r>
            <a:r>
              <a:rPr lang="en-US" dirty="0"/>
              <a:t>: hard to overcome throughput losses from shorter stalls, due to pipeline start-up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Since CPU issues instructions from 1 thread, when a stall occurs, the pipeline must be emptied or frozen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 thread must fill pipeline before instructions can complete 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Because </a:t>
            </a:r>
            <a:r>
              <a:rPr lang="en-US" dirty="0"/>
              <a:t>of this start-up overhead, coarse-grained multithreading is better for reducing penalty of high cost stalls, where pipeline refill &lt;&lt; stall time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Used in e.g. IBM AS/400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5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5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5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Multi-threading ...</a:t>
            </a:r>
          </a:p>
        </p:txBody>
      </p:sp>
      <p:graphicFrame>
        <p:nvGraphicFramePr>
          <p:cNvPr id="178405" name="Group 229"/>
          <p:cNvGraphicFramePr>
            <a:graphicFrameLocks noGrp="1"/>
          </p:cNvGraphicFramePr>
          <p:nvPr/>
        </p:nvGraphicFramePr>
        <p:xfrm>
          <a:off x="1602432" y="1755776"/>
          <a:ext cx="3462338" cy="4602925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2024708" y="1447800"/>
            <a:ext cx="30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M</a:t>
            </a:r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2413646" y="1447800"/>
            <a:ext cx="30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M</a:t>
            </a:r>
          </a:p>
        </p:txBody>
      </p:sp>
      <p:sp>
        <p:nvSpPr>
          <p:cNvPr id="16491" name="Text Box 107"/>
          <p:cNvSpPr txBox="1">
            <a:spLocks noChangeArrowheads="1"/>
          </p:cNvSpPr>
          <p:nvPr/>
        </p:nvSpPr>
        <p:spPr bwMode="auto">
          <a:xfrm>
            <a:off x="2732732" y="14478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FX</a:t>
            </a:r>
          </a:p>
        </p:txBody>
      </p:sp>
      <p:sp>
        <p:nvSpPr>
          <p:cNvPr id="16492" name="Text Box 108"/>
          <p:cNvSpPr txBox="1">
            <a:spLocks noChangeArrowheads="1"/>
          </p:cNvSpPr>
          <p:nvPr/>
        </p:nvSpPr>
        <p:spPr bwMode="auto">
          <a:xfrm>
            <a:off x="3132783" y="1447800"/>
            <a:ext cx="434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FX</a:t>
            </a:r>
          </a:p>
        </p:txBody>
      </p:sp>
      <p:sp>
        <p:nvSpPr>
          <p:cNvPr id="16493" name="Text Box 109"/>
          <p:cNvSpPr txBox="1">
            <a:spLocks noChangeArrowheads="1"/>
          </p:cNvSpPr>
          <p:nvPr/>
        </p:nvSpPr>
        <p:spPr bwMode="auto">
          <a:xfrm>
            <a:off x="3521721" y="1447800"/>
            <a:ext cx="434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FP</a:t>
            </a:r>
          </a:p>
        </p:txBody>
      </p:sp>
      <p:sp>
        <p:nvSpPr>
          <p:cNvPr id="16494" name="Text Box 110"/>
          <p:cNvSpPr txBox="1">
            <a:spLocks noChangeArrowheads="1"/>
          </p:cNvSpPr>
          <p:nvPr/>
        </p:nvSpPr>
        <p:spPr bwMode="auto">
          <a:xfrm>
            <a:off x="3921771" y="1447800"/>
            <a:ext cx="434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FP</a:t>
            </a:r>
          </a:p>
        </p:txBody>
      </p:sp>
      <p:sp>
        <p:nvSpPr>
          <p:cNvPr id="16495" name="Text Box 111"/>
          <p:cNvSpPr txBox="1">
            <a:spLocks noChangeArrowheads="1"/>
          </p:cNvSpPr>
          <p:nvPr/>
        </p:nvSpPr>
        <p:spPr bwMode="auto">
          <a:xfrm>
            <a:off x="4275783" y="1447800"/>
            <a:ext cx="492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BR</a:t>
            </a:r>
          </a:p>
        </p:txBody>
      </p:sp>
      <p:sp>
        <p:nvSpPr>
          <p:cNvPr id="16496" name="Text Box 112"/>
          <p:cNvSpPr txBox="1">
            <a:spLocks noChangeArrowheads="1"/>
          </p:cNvSpPr>
          <p:nvPr/>
        </p:nvSpPr>
        <p:spPr bwMode="auto">
          <a:xfrm>
            <a:off x="4653607" y="1447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CC</a:t>
            </a:r>
          </a:p>
        </p:txBody>
      </p:sp>
      <p:sp>
        <p:nvSpPr>
          <p:cNvPr id="16497" name="Text Box 113"/>
          <p:cNvSpPr txBox="1">
            <a:spLocks noChangeArrowheads="1"/>
          </p:cNvSpPr>
          <p:nvPr/>
        </p:nvSpPr>
        <p:spPr bwMode="auto">
          <a:xfrm>
            <a:off x="1259532" y="1436689"/>
            <a:ext cx="844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pitchFamily="34" charset="0"/>
              </a:rPr>
              <a:t>Cycle</a:t>
            </a:r>
          </a:p>
        </p:txBody>
      </p:sp>
      <p:sp>
        <p:nvSpPr>
          <p:cNvPr id="16498" name="Text Box 114"/>
          <p:cNvSpPr txBox="1">
            <a:spLocks noChangeArrowheads="1"/>
          </p:cNvSpPr>
          <p:nvPr/>
        </p:nvSpPr>
        <p:spPr bwMode="auto">
          <a:xfrm>
            <a:off x="1199456" y="1052736"/>
            <a:ext cx="4022725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>
              <a:lnSpc>
                <a:spcPts val="3063"/>
              </a:lnSpc>
              <a:tabLst>
                <a:tab pos="536575" algn="l"/>
                <a:tab pos="1360488" algn="l"/>
                <a:tab pos="2182813" algn="l"/>
                <a:tab pos="3006725" algn="l"/>
                <a:tab pos="3829050" algn="l"/>
                <a:tab pos="4651375" algn="l"/>
                <a:tab pos="5475288" algn="l"/>
                <a:tab pos="6297613" algn="l"/>
              </a:tabLst>
            </a:pPr>
            <a:r>
              <a:rPr lang="en-US" sz="2800" b="1">
                <a:latin typeface="Helvetica" pitchFamily="34" charset="0"/>
              </a:rPr>
              <a:t>One thread, 8 units</a:t>
            </a:r>
          </a:p>
        </p:txBody>
      </p:sp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1775520" y="6490543"/>
            <a:ext cx="85391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600">
                <a:solidFill>
                  <a:srgbClr val="053DE8"/>
                </a:solidFill>
                <a:latin typeface="Helvetica" pitchFamily="34" charset="0"/>
              </a:rPr>
              <a:t>M = Load/Store, FX = Fixed Point, FP = Floating Point, BR = Branch, CC = Condition Codes</a:t>
            </a:r>
          </a:p>
        </p:txBody>
      </p:sp>
      <p:graphicFrame>
        <p:nvGraphicFramePr>
          <p:cNvPr id="178292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57984"/>
              </p:ext>
            </p:extLst>
          </p:nvPr>
        </p:nvGraphicFramePr>
        <p:xfrm>
          <a:off x="7434509" y="1741488"/>
          <a:ext cx="3462338" cy="4639842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8394" name="Text Box 218"/>
          <p:cNvSpPr txBox="1">
            <a:spLocks noChangeArrowheads="1"/>
          </p:cNvSpPr>
          <p:nvPr/>
        </p:nvSpPr>
        <p:spPr bwMode="auto">
          <a:xfrm>
            <a:off x="7845673" y="1433514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M</a:t>
            </a:r>
          </a:p>
        </p:txBody>
      </p:sp>
      <p:sp>
        <p:nvSpPr>
          <p:cNvPr id="178395" name="Text Box 219"/>
          <p:cNvSpPr txBox="1">
            <a:spLocks noChangeArrowheads="1"/>
          </p:cNvSpPr>
          <p:nvPr/>
        </p:nvSpPr>
        <p:spPr bwMode="auto">
          <a:xfrm>
            <a:off x="8234610" y="1433514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M</a:t>
            </a:r>
          </a:p>
        </p:txBody>
      </p:sp>
      <p:sp>
        <p:nvSpPr>
          <p:cNvPr id="178396" name="Text Box 220"/>
          <p:cNvSpPr txBox="1">
            <a:spLocks noChangeArrowheads="1"/>
          </p:cNvSpPr>
          <p:nvPr/>
        </p:nvSpPr>
        <p:spPr bwMode="auto">
          <a:xfrm>
            <a:off x="8553697" y="1433514"/>
            <a:ext cx="411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FX</a:t>
            </a:r>
          </a:p>
        </p:txBody>
      </p:sp>
      <p:sp>
        <p:nvSpPr>
          <p:cNvPr id="178397" name="Text Box 221"/>
          <p:cNvSpPr txBox="1">
            <a:spLocks noChangeArrowheads="1"/>
          </p:cNvSpPr>
          <p:nvPr/>
        </p:nvSpPr>
        <p:spPr bwMode="auto">
          <a:xfrm>
            <a:off x="8953748" y="1433514"/>
            <a:ext cx="434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FX</a:t>
            </a:r>
          </a:p>
        </p:txBody>
      </p:sp>
      <p:sp>
        <p:nvSpPr>
          <p:cNvPr id="178398" name="Text Box 222"/>
          <p:cNvSpPr txBox="1">
            <a:spLocks noChangeArrowheads="1"/>
          </p:cNvSpPr>
          <p:nvPr/>
        </p:nvSpPr>
        <p:spPr bwMode="auto">
          <a:xfrm>
            <a:off x="9342684" y="1433514"/>
            <a:ext cx="433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FP</a:t>
            </a:r>
          </a:p>
        </p:txBody>
      </p:sp>
      <p:sp>
        <p:nvSpPr>
          <p:cNvPr id="178399" name="Text Box 223"/>
          <p:cNvSpPr txBox="1">
            <a:spLocks noChangeArrowheads="1"/>
          </p:cNvSpPr>
          <p:nvPr/>
        </p:nvSpPr>
        <p:spPr bwMode="auto">
          <a:xfrm>
            <a:off x="9742734" y="1433514"/>
            <a:ext cx="433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FP</a:t>
            </a:r>
          </a:p>
        </p:txBody>
      </p:sp>
      <p:sp>
        <p:nvSpPr>
          <p:cNvPr id="178400" name="Text Box 224"/>
          <p:cNvSpPr txBox="1">
            <a:spLocks noChangeArrowheads="1"/>
          </p:cNvSpPr>
          <p:nvPr/>
        </p:nvSpPr>
        <p:spPr bwMode="auto">
          <a:xfrm>
            <a:off x="10096748" y="1433514"/>
            <a:ext cx="49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BR</a:t>
            </a:r>
          </a:p>
        </p:txBody>
      </p:sp>
      <p:sp>
        <p:nvSpPr>
          <p:cNvPr id="178401" name="Text Box 225"/>
          <p:cNvSpPr txBox="1">
            <a:spLocks noChangeArrowheads="1"/>
          </p:cNvSpPr>
          <p:nvPr/>
        </p:nvSpPr>
        <p:spPr bwMode="auto">
          <a:xfrm>
            <a:off x="10472984" y="1433514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CC</a:t>
            </a:r>
          </a:p>
        </p:txBody>
      </p:sp>
      <p:sp>
        <p:nvSpPr>
          <p:cNvPr id="178402" name="Text Box 226"/>
          <p:cNvSpPr txBox="1">
            <a:spLocks noChangeArrowheads="1"/>
          </p:cNvSpPr>
          <p:nvPr/>
        </p:nvSpPr>
        <p:spPr bwMode="auto">
          <a:xfrm>
            <a:off x="6573292" y="1408434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pitchFamily="34" charset="0"/>
              </a:rPr>
              <a:t>Cycle</a:t>
            </a:r>
          </a:p>
        </p:txBody>
      </p:sp>
      <p:sp>
        <p:nvSpPr>
          <p:cNvPr id="178403" name="Text Box 227"/>
          <p:cNvSpPr txBox="1">
            <a:spLocks noChangeArrowheads="1"/>
          </p:cNvSpPr>
          <p:nvPr/>
        </p:nvSpPr>
        <p:spPr bwMode="auto">
          <a:xfrm>
            <a:off x="6942385" y="1052736"/>
            <a:ext cx="4194175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>
              <a:lnSpc>
                <a:spcPts val="3063"/>
              </a:lnSpc>
              <a:tabLst>
                <a:tab pos="536575" algn="l"/>
                <a:tab pos="1360488" algn="l"/>
                <a:tab pos="2182813" algn="l"/>
                <a:tab pos="3006725" algn="l"/>
                <a:tab pos="3829050" algn="l"/>
                <a:tab pos="4651375" algn="l"/>
                <a:tab pos="5475288" algn="l"/>
                <a:tab pos="6297613" algn="l"/>
              </a:tabLst>
            </a:pPr>
            <a:r>
              <a:rPr lang="en-US" sz="2800" b="1">
                <a:latin typeface="Helvetica" pitchFamily="34" charset="0"/>
              </a:rPr>
              <a:t>Two threads, 8 units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8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8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94" grpId="0"/>
      <p:bldP spid="178395" grpId="0"/>
      <p:bldP spid="178396" grpId="0"/>
      <p:bldP spid="178397" grpId="0"/>
      <p:bldP spid="178398" grpId="0"/>
      <p:bldP spid="178399" grpId="0"/>
      <p:bldP spid="178400" grpId="0"/>
      <p:bldP spid="178401" grpId="0"/>
      <p:bldP spid="178402" grpId="0"/>
      <p:bldP spid="1784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Simultaneous Multithreading (SMT)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SMT</a:t>
            </a:r>
            <a:r>
              <a:rPr lang="en-US" altLang="en-US"/>
              <a:t>: in each cycle operations from multiple threads can be issued and active</a:t>
            </a:r>
          </a:p>
          <a:p>
            <a:r>
              <a:rPr lang="en-US" altLang="en-US"/>
              <a:t>dynamically scheduled processors already has many HW mechanisms to support multithreading:</a:t>
            </a:r>
          </a:p>
          <a:p>
            <a:pPr lvl="1"/>
            <a:r>
              <a:rPr lang="en-US" altLang="en-US"/>
              <a:t>Large set of virtual registers that can be used to hold the register sets of independent threads </a:t>
            </a:r>
          </a:p>
          <a:p>
            <a:pPr lvl="1"/>
            <a:r>
              <a:rPr lang="en-US" altLang="en-US"/>
              <a:t>Register renaming provides unique register identifiers, so instructions from multiple threads can be mixed in datapath without confusing sources and destinations across threads</a:t>
            </a:r>
          </a:p>
          <a:p>
            <a:pPr lvl="1"/>
            <a:r>
              <a:rPr lang="en-US" altLang="en-US"/>
              <a:t>Out-of-order completion allows the threads to execute out of order, and get better utilization of the HW </a:t>
            </a:r>
          </a:p>
          <a:p>
            <a:endParaRPr lang="en-US" altLang="en-US"/>
          </a:p>
          <a:p>
            <a:r>
              <a:rPr lang="en-US" altLang="en-US"/>
              <a:t>Just adding a per thread renaming table and keeping separate PCs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 Power4</a:t>
            </a:r>
          </a:p>
        </p:txBody>
      </p:sp>
      <p:sp>
        <p:nvSpPr>
          <p:cNvPr id="21509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Single threaded</a:t>
            </a:r>
          </a:p>
          <a:p>
            <a:r>
              <a:rPr lang="en-US"/>
              <a:t>8 FUs</a:t>
            </a:r>
          </a:p>
          <a:p>
            <a:r>
              <a:rPr lang="en-US"/>
              <a:t>4-issue out-of-order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1" y="152401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438400"/>
            <a:ext cx="9144000" cy="441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omp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3399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DCAAD"/>
      </a:accent5>
      <a:accent6>
        <a:srgbClr val="2D2DB9"/>
      </a:accent6>
      <a:hlink>
        <a:srgbClr val="990099"/>
      </a:hlink>
      <a:folHlink>
        <a:srgbClr val="FFFF00"/>
      </a:folHlink>
    </a:clrScheme>
    <a:fontScheme name="comp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D:\werk\comp\comp.pot</Template>
  <TotalTime>42609</TotalTime>
  <Words>2849</Words>
  <Application>Microsoft Office PowerPoint</Application>
  <PresentationFormat>Widescreen</PresentationFormat>
  <Paragraphs>524</Paragraphs>
  <Slides>42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Comic Sans MS</vt:lpstr>
      <vt:lpstr>Courier New</vt:lpstr>
      <vt:lpstr>Helvetica</vt:lpstr>
      <vt:lpstr>Times New Roman</vt:lpstr>
      <vt:lpstr>comp</vt:lpstr>
      <vt:lpstr>Embedded Computer Architecture 5SAI0   Multi-Threading &amp; Multi-Processor Systems</vt:lpstr>
      <vt:lpstr>Overview</vt:lpstr>
      <vt:lpstr>New Approach: Multi-Threaded</vt:lpstr>
      <vt:lpstr>Multithreaded Categories</vt:lpstr>
      <vt:lpstr>Fine-Grained Multithreading</vt:lpstr>
      <vt:lpstr>Course-Grained Multithreading</vt:lpstr>
      <vt:lpstr>Simultaneous Multi-threading ...</vt:lpstr>
      <vt:lpstr>Simultaneous Multithreading (SMT)</vt:lpstr>
      <vt:lpstr>IBM Power4</vt:lpstr>
      <vt:lpstr>IBM Power5</vt:lpstr>
      <vt:lpstr>Changes in  Power 5 to support SMT</vt:lpstr>
      <vt:lpstr>Power 5 thread performance ...</vt:lpstr>
      <vt:lpstr>Multi-threading….</vt:lpstr>
      <vt:lpstr>Overview</vt:lpstr>
      <vt:lpstr>Should we go Multi-Processing?</vt:lpstr>
      <vt:lpstr>PowerPoint Presentation</vt:lpstr>
      <vt:lpstr>Example:Intel’s 72-core ‘Knight’s Landing’ XEON Phi</vt:lpstr>
      <vt:lpstr>Example: Intel’s 72-core ‘Knight’s Landing’ XEON Phi</vt:lpstr>
      <vt:lpstr>Multi-core Architecture</vt:lpstr>
      <vt:lpstr>Parallel programming models</vt:lpstr>
      <vt:lpstr>Data vs function parallelism</vt:lpstr>
      <vt:lpstr>Shared memory multiprocessors</vt:lpstr>
      <vt:lpstr>Communication models: Shared Memory</vt:lpstr>
      <vt:lpstr>Shared memory multiprocessors: Type 1</vt:lpstr>
      <vt:lpstr>Shared memory multiprocessors: Type 2</vt:lpstr>
      <vt:lpstr>Four Cache organizations for SMPs</vt:lpstr>
      <vt:lpstr>Example: matrix multiply + sum</vt:lpstr>
      <vt:lpstr>Shared mem: matrix multiply + sum</vt:lpstr>
      <vt:lpstr>Why Mutual Exclusion?</vt:lpstr>
      <vt:lpstr>Communication models: Message Passing</vt:lpstr>
      <vt:lpstr>Message Passing Model</vt:lpstr>
      <vt:lpstr>Message passing communication</vt:lpstr>
      <vt:lpstr>Synchronous message-passing</vt:lpstr>
      <vt:lpstr>Message-passing: matrix multiply + sum</vt:lpstr>
      <vt:lpstr>Synchronous message-passing</vt:lpstr>
      <vt:lpstr>(A)Synchronous message-passing</vt:lpstr>
      <vt:lpstr>(A)Synchronous message-passing</vt:lpstr>
      <vt:lpstr>Support for message passing protocols </vt:lpstr>
      <vt:lpstr>Message-passing support</vt:lpstr>
      <vt:lpstr>Communication Models: Shared-Memory vs Message Passing</vt:lpstr>
      <vt:lpstr>Next: 3 fundamental issues for shared memory multiprocessors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</dc:title>
  <dc:creator>Henk Corporaal</dc:creator>
  <cp:lastModifiedBy>Corporaal, Henk</cp:lastModifiedBy>
  <cp:revision>202</cp:revision>
  <cp:lastPrinted>2016-12-22T14:11:29Z</cp:lastPrinted>
  <dcterms:created xsi:type="dcterms:W3CDTF">2001-08-18T17:28:58Z</dcterms:created>
  <dcterms:modified xsi:type="dcterms:W3CDTF">2022-01-09T19:53:45Z</dcterms:modified>
</cp:coreProperties>
</file>