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notesMasterIdLst>
    <p:notesMasterId r:id="rId35"/>
  </p:notesMasterIdLst>
  <p:handoutMasterIdLst>
    <p:handoutMasterId r:id="rId36"/>
  </p:handoutMasterIdLst>
  <p:sldIdLst>
    <p:sldId id="817" r:id="rId2"/>
    <p:sldId id="802" r:id="rId3"/>
    <p:sldId id="804" r:id="rId4"/>
    <p:sldId id="788" r:id="rId5"/>
    <p:sldId id="805" r:id="rId6"/>
    <p:sldId id="806" r:id="rId7"/>
    <p:sldId id="807" r:id="rId8"/>
    <p:sldId id="808" r:id="rId9"/>
    <p:sldId id="790" r:id="rId10"/>
    <p:sldId id="791" r:id="rId11"/>
    <p:sldId id="792" r:id="rId12"/>
    <p:sldId id="794" r:id="rId13"/>
    <p:sldId id="795" r:id="rId14"/>
    <p:sldId id="796" r:id="rId15"/>
    <p:sldId id="797" r:id="rId16"/>
    <p:sldId id="798" r:id="rId17"/>
    <p:sldId id="820" r:id="rId18"/>
    <p:sldId id="799" r:id="rId19"/>
    <p:sldId id="811" r:id="rId20"/>
    <p:sldId id="778" r:id="rId21"/>
    <p:sldId id="813" r:id="rId22"/>
    <p:sldId id="821" r:id="rId23"/>
    <p:sldId id="836" r:id="rId24"/>
    <p:sldId id="837" r:id="rId25"/>
    <p:sldId id="838" r:id="rId26"/>
    <p:sldId id="839" r:id="rId27"/>
    <p:sldId id="840" r:id="rId28"/>
    <p:sldId id="841" r:id="rId29"/>
    <p:sldId id="842" r:id="rId30"/>
    <p:sldId id="843" r:id="rId31"/>
    <p:sldId id="844" r:id="rId32"/>
    <p:sldId id="845" r:id="rId33"/>
    <p:sldId id="846" r:id="rId34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43"/>
    <a:srgbClr val="FF0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383" autoAdjust="0"/>
    <p:restoredTop sz="91834" autoAdjust="0"/>
  </p:normalViewPr>
  <p:slideViewPr>
    <p:cSldViewPr snapToGrid="0" snapToObjects="1">
      <p:cViewPr varScale="1">
        <p:scale>
          <a:sx n="63" d="100"/>
          <a:sy n="63" d="100"/>
        </p:scale>
        <p:origin x="66" y="5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7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1954BF-F42E-4A51-B6E4-EBC34FFDC50B}" type="datetimeFigureOut">
              <a:rPr lang="en-US"/>
              <a:pPr>
                <a:defRPr/>
              </a:pPr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7DAF4E3-9FF0-4AC8-ABB0-2340C9D95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85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C4DE7A-CB66-4E89-AF51-04F3B8AC9F64}" type="datetimeFigureOut">
              <a:rPr lang="en-US"/>
              <a:pPr>
                <a:defRPr/>
              </a:pPr>
              <a:t>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B8EFA2-913B-4047-96D6-F63F8C7B7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34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ED4740-07BE-4551-8049-1D7D807FCEF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4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FFC95E-0402-448C-B326-799E211AD7C0}" type="slidenum">
              <a:rPr lang="en-US"/>
              <a:pPr/>
              <a:t>15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587375"/>
            <a:ext cx="6073775" cy="3417888"/>
          </a:xfrm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19" y="4343693"/>
            <a:ext cx="5909246" cy="411392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07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52108-4C95-4A83-8920-438A04A513B8}" type="slidenum">
              <a:rPr lang="en-US"/>
              <a:pPr/>
              <a:t>16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0563"/>
            <a:ext cx="6070600" cy="3416300"/>
          </a:xfrm>
          <a:ln w="12700" cap="flat">
            <a:solidFill>
              <a:schemeClr val="tx1"/>
            </a:solidFill>
            <a:prstDash val="sysDot"/>
          </a:ln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42" y="4343693"/>
            <a:ext cx="5027916" cy="4115385"/>
          </a:xfrm>
          <a:ln/>
        </p:spPr>
        <p:txBody>
          <a:bodyPr lIns="92225" tIns="46113" rIns="92225" bIns="4611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76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03AE1-0AD2-4C34-A764-540324170A78}" type="slidenum">
              <a:rPr lang="en-US"/>
              <a:pPr/>
              <a:t>18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587375"/>
            <a:ext cx="6073775" cy="3417888"/>
          </a:xfrm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19" y="4343693"/>
            <a:ext cx="5909246" cy="411392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13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024148-3C49-4103-AC27-AF9D683AB79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14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8ED143-E320-4371-AED6-8F2226624C3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7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C84539-4B80-4A93-9E26-78E9B497CFB1}" type="slidenum">
              <a:rPr lang="en-US"/>
              <a:pPr/>
              <a:t>4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83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1068EF-ABF0-4214-B942-BC220CE80705}" type="slidenum">
              <a:rPr lang="en-US"/>
              <a:pPr/>
              <a:t>9</a:t>
            </a:fld>
            <a:endParaRPr lang="en-US"/>
          </a:p>
        </p:txBody>
      </p:sp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587375"/>
            <a:ext cx="6073775" cy="3417888"/>
          </a:xfrm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19" y="4343693"/>
            <a:ext cx="5909246" cy="411392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13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98184-41BE-4651-B86A-2A9D57C19CD6}" type="slidenum">
              <a:rPr lang="en-US"/>
              <a:pPr/>
              <a:t>10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0563"/>
            <a:ext cx="6070600" cy="3416300"/>
          </a:xfrm>
          <a:ln w="12700" cap="flat">
            <a:solidFill>
              <a:schemeClr val="tx1"/>
            </a:solidFill>
            <a:prstDash val="sysDot"/>
          </a:ln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42" y="4343693"/>
            <a:ext cx="5027916" cy="4115385"/>
          </a:xfrm>
          <a:ln/>
        </p:spPr>
        <p:txBody>
          <a:bodyPr lIns="92225" tIns="46113" rIns="92225" bIns="4611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33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71B7B2-70E5-4AA8-B0BB-9D1683C5463A}" type="slidenum">
              <a:rPr lang="en-US"/>
              <a:pPr/>
              <a:t>11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587375"/>
            <a:ext cx="6073775" cy="3417888"/>
          </a:xfrm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19" y="4343693"/>
            <a:ext cx="5909246" cy="411392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74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2668D-39A0-4EDA-B259-2227FC460AB6}" type="slidenum">
              <a:rPr lang="en-US"/>
              <a:pPr/>
              <a:t>12</a:t>
            </a:fld>
            <a:endParaRPr lang="en-US"/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587375"/>
            <a:ext cx="6073775" cy="3417888"/>
          </a:xfrm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19" y="4343693"/>
            <a:ext cx="5909246" cy="411392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86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5CD47F-D3DB-41D0-AE60-4F56A26F423D}" type="slidenum">
              <a:rPr lang="en-US"/>
              <a:pPr/>
              <a:t>13</a:t>
            </a:fld>
            <a:endParaRPr lang="en-US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587375"/>
            <a:ext cx="6073775" cy="3417888"/>
          </a:xfrm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19" y="4343693"/>
            <a:ext cx="5909246" cy="411392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64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3ABD9-1B2C-4D05-B216-2FDDAEC72E34}" type="slidenum">
              <a:rPr lang="en-US"/>
              <a:pPr/>
              <a:t>14</a:t>
            </a:fld>
            <a:endParaRPr lang="en-US"/>
          </a:p>
        </p:txBody>
      </p:sp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587375"/>
            <a:ext cx="6073775" cy="3417888"/>
          </a:xfrm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919" y="4343693"/>
            <a:ext cx="5909246" cy="411392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0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1" y="1306513"/>
            <a:ext cx="10363200" cy="1143000"/>
          </a:xfrm>
        </p:spPr>
        <p:txBody>
          <a:bodyPr/>
          <a:lstStyle>
            <a:lvl1pPr algn="l">
              <a:defRPr sz="4000"/>
            </a:lvl1pPr>
          </a:lstStyle>
          <a:p>
            <a:r>
              <a:rPr lang="nl-NL"/>
              <a:t>Klik om het opmaakprofiel van de modeltitel te bewerken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2927350"/>
            <a:ext cx="8534400" cy="1752600"/>
          </a:xfrm>
        </p:spPr>
        <p:txBody>
          <a:bodyPr/>
          <a:lstStyle>
            <a:lvl1pPr marL="0" indent="0" algn="r">
              <a:buFontTx/>
              <a:buNone/>
              <a:defRPr sz="3200"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 sz="1400" i="0"/>
            </a:lvl1pPr>
          </a:lstStyle>
          <a:p>
            <a:pPr defTabSz="914400" eaLnBrk="0" hangingPunct="0">
              <a:defRPr/>
            </a:pPr>
            <a:fld id="{6328305D-513A-4C3E-994D-AE338B5C7E7B}" type="slidenum">
              <a:rPr lang="en-US" smtClean="0">
                <a:solidFill>
                  <a:srgbClr val="000000"/>
                </a:solidFill>
                <a:latin typeface="Comic Sans MS" pitchFamily="66" charset="0"/>
              </a:rPr>
              <a:pPr defTabSz="914400"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2533" y="1073150"/>
            <a:ext cx="5621867" cy="540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73150"/>
            <a:ext cx="5621867" cy="540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9467" y="228601"/>
            <a:ext cx="11396133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het </a:t>
            </a:r>
            <a:r>
              <a:rPr lang="en-US" dirty="0" err="1"/>
              <a:t>opmaakprofiel</a:t>
            </a:r>
            <a:r>
              <a:rPr lang="en-US" dirty="0"/>
              <a:t> van de </a:t>
            </a:r>
            <a:r>
              <a:rPr lang="en-US" dirty="0" err="1"/>
              <a:t>modeltitel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2534" y="1073150"/>
            <a:ext cx="11446933" cy="540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opmaakprofielen</a:t>
            </a:r>
            <a:r>
              <a:rPr lang="en-US" dirty="0"/>
              <a:t> van de </a:t>
            </a:r>
            <a:r>
              <a:rPr lang="en-US" dirty="0" err="1"/>
              <a:t>modeltekst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688288" y="6627168"/>
            <a:ext cx="35037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400" eaLnBrk="0" hangingPunct="0">
              <a:defRPr/>
            </a:pPr>
            <a:r>
              <a:rPr lang="en-US" sz="900" i="1" dirty="0">
                <a:solidFill>
                  <a:srgbClr val="000000"/>
                </a:solidFill>
              </a:rPr>
              <a:t>Embedded Computer Architecture  </a:t>
            </a:r>
            <a:fld id="{08FFB19C-4C3F-4E48-9052-3F8614C204F7}" type="slidenum">
              <a:rPr lang="en-US" sz="900" i="1" smtClean="0">
                <a:solidFill>
                  <a:srgbClr val="000000"/>
                </a:solidFill>
              </a:rPr>
              <a:pPr algn="r" defTabSz="914400" eaLnBrk="0" hangingPunct="0">
                <a:defRPr/>
              </a:pPr>
              <a:t>‹#›</a:t>
            </a:fld>
            <a:endParaRPr lang="en-US" sz="900" i="1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2" r:id="rId3"/>
    <p:sldLayoutId id="2147483834" r:id="rId4"/>
    <p:sldLayoutId id="2147483835" r:id="rId5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accent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omic Sans MS" pitchFamily="66" charset="0"/>
        </a:defRPr>
      </a:lvl9pPr>
    </p:titleStyle>
    <p:bodyStyle>
      <a:lvl1pPr marL="1905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731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marL="1168400" indent="-20955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1587500" indent="-228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20288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4860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432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004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57625" indent="-250825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ormhole_switching" TargetMode="External"/><Relationship Id="rId2" Type="http://schemas.openxmlformats.org/officeDocument/2006/relationships/hyperlink" Target="http://pages.cs.wisc.edu/~tvrdik/7/html/Section7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ve"/>
          <p:cNvPicPr>
            <a:picLocks noChangeAspect="1" noChangeArrowheads="1"/>
          </p:cNvPicPr>
          <p:nvPr/>
        </p:nvPicPr>
        <p:blipFill>
          <a:blip r:embed="rId3" cstate="print">
            <a:lum bright="70000" contrast="-60000"/>
          </a:blip>
          <a:srcRect/>
          <a:stretch>
            <a:fillRect/>
          </a:stretch>
        </p:blipFill>
        <p:spPr bwMode="auto">
          <a:xfrm>
            <a:off x="0" y="-6350"/>
            <a:ext cx="12192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10134600" cy="1524000"/>
          </a:xfrm>
        </p:spPr>
        <p:txBody>
          <a:bodyPr/>
          <a:lstStyle/>
          <a:p>
            <a:pPr eaLnBrk="1" hangingPunct="1"/>
            <a:r>
              <a:rPr lang="en-US" sz="4000" dirty="0">
                <a:solidFill>
                  <a:schemeClr val="tx1"/>
                </a:solidFill>
              </a:rPr>
              <a:t>Embedded Computer Architecture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5SAI0</a:t>
            </a:r>
            <a:br>
              <a:rPr lang="en-US" b="1" dirty="0">
                <a:solidFill>
                  <a:srgbClr val="CC3300"/>
                </a:solidFill>
              </a:rPr>
            </a:br>
            <a:br>
              <a:rPr lang="en-US" b="1">
                <a:solidFill>
                  <a:srgbClr val="CC3300"/>
                </a:solidFill>
              </a:rPr>
            </a:br>
            <a:r>
              <a:rPr lang="en-US" b="1"/>
              <a:t>Interconnection Networks</a:t>
            </a:r>
            <a:br>
              <a:rPr lang="en-US" b="1"/>
            </a:br>
            <a:r>
              <a:rPr lang="en-US" b="1"/>
              <a:t>- </a:t>
            </a:r>
            <a:r>
              <a:rPr lang="en-US" sz="3600" b="1"/>
              <a:t>for multiprocessing systems -</a:t>
            </a:r>
            <a:endParaRPr lang="en-US" sz="44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66261" y="4388148"/>
            <a:ext cx="6400800" cy="231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>
              <a:spcBef>
                <a:spcPct val="20000"/>
              </a:spcBef>
              <a:defRPr/>
            </a:pPr>
            <a:endParaRPr lang="en-US" sz="2400" kern="0" dirty="0">
              <a:solidFill>
                <a:srgbClr val="000000">
                  <a:lumMod val="65000"/>
                  <a:lumOff val="35000"/>
                </a:srgbClr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7848600" cy="1905000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Henk Corporaal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rgbClr val="0070C0"/>
                </a:solidFill>
                <a:cs typeface="Times New Roman" pitchFamily="18" charset="0"/>
              </a:rPr>
              <a:t>www.ics.ele.tue.nl/~heco/courses/ECA</a:t>
            </a:r>
          </a:p>
          <a:p>
            <a:pPr lvl="0" algn="l" eaLnBrk="1" hangingPunct="1">
              <a:defRPr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h.corporaal@tue.nl</a:t>
            </a:r>
          </a:p>
          <a:p>
            <a:pPr lvl="0" algn="l" eaLnBrk="1" hangingPunct="1">
              <a:defRPr/>
            </a:pP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TUEindhoven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lvl="0" algn="l" eaLnBrk="1" hangingPunct="1">
              <a:defRPr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  <a:cs typeface="Times New Roman" pitchFamily="18" charset="0"/>
              </a:rPr>
              <a:t>2021-2022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Times New Roman" pitchFamily="18" charset="0"/>
            </a:endParaRPr>
          </a:p>
          <a:p>
            <a:pPr algn="l"/>
            <a:endParaRPr lang="en-US" sz="2800" dirty="0"/>
          </a:p>
        </p:txBody>
      </p:sp>
      <p:pic>
        <p:nvPicPr>
          <p:cNvPr id="6" name="Picture 2" descr="Front 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01200" y="3499246"/>
            <a:ext cx="2409854" cy="3125282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1600200"/>
            <a:ext cx="2693857" cy="331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89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 / Network: Topology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Topology determines important metrics:</a:t>
            </a:r>
          </a:p>
          <a:p>
            <a:pPr>
              <a:buFontTx/>
              <a:buNone/>
            </a:pPr>
            <a:endParaRPr lang="en-US" b="1" dirty="0"/>
          </a:p>
          <a:p>
            <a:r>
              <a:rPr lang="en-US" b="1" dirty="0">
                <a:solidFill>
                  <a:srgbClr val="00B050"/>
                </a:solidFill>
              </a:rPr>
              <a:t>Degree</a:t>
            </a:r>
            <a:r>
              <a:rPr lang="en-US" dirty="0"/>
              <a:t>: </a:t>
            </a:r>
            <a:r>
              <a:rPr lang="en-US"/>
              <a:t>		number </a:t>
            </a:r>
            <a:r>
              <a:rPr lang="en-US" dirty="0"/>
              <a:t>of links from a node</a:t>
            </a:r>
          </a:p>
          <a:p>
            <a:endParaRPr lang="en-US" b="1">
              <a:solidFill>
                <a:srgbClr val="00B050"/>
              </a:solidFill>
            </a:endParaRPr>
          </a:p>
          <a:p>
            <a:r>
              <a:rPr lang="en-US" b="1">
                <a:solidFill>
                  <a:srgbClr val="00B050"/>
                </a:solidFill>
              </a:rPr>
              <a:t>Diameter</a:t>
            </a:r>
            <a:r>
              <a:rPr lang="en-US" dirty="0"/>
              <a:t>: </a:t>
            </a:r>
            <a:r>
              <a:rPr lang="en-US"/>
              <a:t>		max </a:t>
            </a:r>
            <a:r>
              <a:rPr lang="en-US" dirty="0"/>
              <a:t>number of links crossed between nodes</a:t>
            </a:r>
          </a:p>
          <a:p>
            <a:endParaRPr lang="en-US" b="1">
              <a:solidFill>
                <a:srgbClr val="00B050"/>
              </a:solidFill>
            </a:endParaRPr>
          </a:p>
          <a:p>
            <a:r>
              <a:rPr lang="en-US" b="1">
                <a:solidFill>
                  <a:srgbClr val="00B050"/>
                </a:solidFill>
              </a:rPr>
              <a:t>Average </a:t>
            </a:r>
            <a:r>
              <a:rPr lang="en-US" b="1" dirty="0">
                <a:solidFill>
                  <a:srgbClr val="00B050"/>
                </a:solidFill>
              </a:rPr>
              <a:t>distance</a:t>
            </a:r>
            <a:r>
              <a:rPr lang="en-US"/>
              <a:t>: 	number </a:t>
            </a:r>
            <a:r>
              <a:rPr lang="en-US" dirty="0"/>
              <a:t>of links to random destination</a:t>
            </a:r>
          </a:p>
          <a:p>
            <a:endParaRPr lang="en-US" b="1">
              <a:solidFill>
                <a:srgbClr val="00B050"/>
              </a:solidFill>
            </a:endParaRPr>
          </a:p>
          <a:p>
            <a:r>
              <a:rPr lang="en-US" b="1">
                <a:solidFill>
                  <a:srgbClr val="00B050"/>
                </a:solidFill>
              </a:rPr>
              <a:t>Bisection </a:t>
            </a:r>
            <a:r>
              <a:rPr lang="en-US" b="1" dirty="0">
                <a:solidFill>
                  <a:srgbClr val="00B050"/>
                </a:solidFill>
              </a:rPr>
              <a:t>bandwidth</a:t>
            </a:r>
            <a:r>
              <a:rPr lang="en-US" dirty="0"/>
              <a:t> = link bandwidth * bisection</a:t>
            </a:r>
          </a:p>
          <a:p>
            <a:pPr lvl="1"/>
            <a:r>
              <a:rPr lang="en-US" b="1">
                <a:solidFill>
                  <a:srgbClr val="00B050"/>
                </a:solidFill>
              </a:rPr>
              <a:t>Bisection</a:t>
            </a:r>
            <a:r>
              <a:rPr lang="en-US"/>
              <a:t> = </a:t>
            </a:r>
            <a:r>
              <a:rPr lang="en-US" b="1"/>
              <a:t>minimum</a:t>
            </a:r>
            <a:r>
              <a:rPr lang="en-US"/>
              <a:t> number of links that separate the network into two halves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4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4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Bisection Bandwidth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Bisection bandwidth =  bandwidth across smallest cut that divides network into two equal halves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   ~ Bandwidth across “narrowest” part of the network</a:t>
            </a: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43612" y="2670175"/>
            <a:ext cx="2438400" cy="2438400"/>
            <a:chOff x="1104" y="1536"/>
            <a:chExt cx="1536" cy="1536"/>
          </a:xfrm>
        </p:grpSpPr>
        <p:sp>
          <p:nvSpPr>
            <p:cNvPr id="382981" name="Rectangle 5"/>
            <p:cNvSpPr>
              <a:spLocks noChangeArrowheads="1"/>
            </p:cNvSpPr>
            <p:nvPr/>
          </p:nvSpPr>
          <p:spPr bwMode="auto">
            <a:xfrm>
              <a:off x="1152" y="1584"/>
              <a:ext cx="1440" cy="1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2" name="Line 6"/>
            <p:cNvSpPr>
              <a:spLocks noChangeShapeType="1"/>
            </p:cNvSpPr>
            <p:nvPr/>
          </p:nvSpPr>
          <p:spPr bwMode="auto">
            <a:xfrm>
              <a:off x="1440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3" name="Line 7"/>
            <p:cNvSpPr>
              <a:spLocks noChangeShapeType="1"/>
            </p:cNvSpPr>
            <p:nvPr/>
          </p:nvSpPr>
          <p:spPr bwMode="auto">
            <a:xfrm>
              <a:off x="1728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4" name="Line 8"/>
            <p:cNvSpPr>
              <a:spLocks noChangeShapeType="1"/>
            </p:cNvSpPr>
            <p:nvPr/>
          </p:nvSpPr>
          <p:spPr bwMode="auto">
            <a:xfrm>
              <a:off x="2016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5" name="Line 9"/>
            <p:cNvSpPr>
              <a:spLocks noChangeShapeType="1"/>
            </p:cNvSpPr>
            <p:nvPr/>
          </p:nvSpPr>
          <p:spPr bwMode="auto">
            <a:xfrm>
              <a:off x="2304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6" name="Line 10"/>
            <p:cNvSpPr>
              <a:spLocks noChangeShapeType="1"/>
            </p:cNvSpPr>
            <p:nvPr/>
          </p:nvSpPr>
          <p:spPr bwMode="auto">
            <a:xfrm>
              <a:off x="1152" y="1872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7" name="Line 11"/>
            <p:cNvSpPr>
              <a:spLocks noChangeShapeType="1"/>
            </p:cNvSpPr>
            <p:nvPr/>
          </p:nvSpPr>
          <p:spPr bwMode="auto">
            <a:xfrm>
              <a:off x="1152" y="2160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8" name="Line 12"/>
            <p:cNvSpPr>
              <a:spLocks noChangeShapeType="1"/>
            </p:cNvSpPr>
            <p:nvPr/>
          </p:nvSpPr>
          <p:spPr bwMode="auto">
            <a:xfrm>
              <a:off x="1152" y="2448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9" name="Line 13"/>
            <p:cNvSpPr>
              <a:spLocks noChangeShapeType="1"/>
            </p:cNvSpPr>
            <p:nvPr/>
          </p:nvSpPr>
          <p:spPr bwMode="auto">
            <a:xfrm>
              <a:off x="1152" y="273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1104" y="1536"/>
              <a:ext cx="1536" cy="96"/>
              <a:chOff x="1104" y="1536"/>
              <a:chExt cx="1536" cy="96"/>
            </a:xfrm>
          </p:grpSpPr>
          <p:sp>
            <p:nvSpPr>
              <p:cNvPr id="382991" name="Oval 15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992" name="Oval 1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993" name="Oval 17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994" name="Oval 18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995" name="Oval 19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996" name="Oval 20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1104" y="1824"/>
              <a:ext cx="1536" cy="96"/>
              <a:chOff x="1104" y="1536"/>
              <a:chExt cx="1536" cy="96"/>
            </a:xfrm>
          </p:grpSpPr>
          <p:sp>
            <p:nvSpPr>
              <p:cNvPr id="382998" name="Oval 22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2999" name="Oval 23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0" name="Oval 24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1" name="Oval 25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2" name="Oval 26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3" name="Oval 27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1104" y="2112"/>
              <a:ext cx="1536" cy="96"/>
              <a:chOff x="1104" y="1536"/>
              <a:chExt cx="1536" cy="96"/>
            </a:xfrm>
          </p:grpSpPr>
          <p:sp>
            <p:nvSpPr>
              <p:cNvPr id="383005" name="Oval 29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6" name="Oval 30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7" name="Oval 31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8" name="Oval 32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09" name="Oval 33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10" name="Oval 34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1104" y="2400"/>
              <a:ext cx="1536" cy="96"/>
              <a:chOff x="1104" y="1536"/>
              <a:chExt cx="1536" cy="96"/>
            </a:xfrm>
          </p:grpSpPr>
          <p:sp>
            <p:nvSpPr>
              <p:cNvPr id="383012" name="Oval 36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13" name="Oval 37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14" name="Oval 38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15" name="Oval 39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16" name="Oval 4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17" name="Oval 41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1104" y="2688"/>
              <a:ext cx="1536" cy="96"/>
              <a:chOff x="1104" y="1536"/>
              <a:chExt cx="1536" cy="96"/>
            </a:xfrm>
          </p:grpSpPr>
          <p:sp>
            <p:nvSpPr>
              <p:cNvPr id="383019" name="Oval 43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0" name="Oval 44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1" name="Oval 45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2" name="Oval 46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3" name="Oval 47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4" name="Oval 48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49"/>
            <p:cNvGrpSpPr>
              <a:grpSpLocks/>
            </p:cNvGrpSpPr>
            <p:nvPr/>
          </p:nvGrpSpPr>
          <p:grpSpPr bwMode="auto">
            <a:xfrm>
              <a:off x="1104" y="2976"/>
              <a:ext cx="1536" cy="96"/>
              <a:chOff x="1104" y="1536"/>
              <a:chExt cx="1536" cy="96"/>
            </a:xfrm>
          </p:grpSpPr>
          <p:sp>
            <p:nvSpPr>
              <p:cNvPr id="383026" name="Oval 50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7" name="Oval 51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8" name="Oval 52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29" name="Oval 53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30" name="Oval 54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3031" name="Oval 55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3457576" y="2657476"/>
            <a:ext cx="153987" cy="2436813"/>
            <a:chOff x="1218" y="1728"/>
            <a:chExt cx="97" cy="1535"/>
          </a:xfrm>
        </p:grpSpPr>
        <p:sp>
          <p:nvSpPr>
            <p:cNvPr id="383033" name="Line 57"/>
            <p:cNvSpPr>
              <a:spLocks noChangeShapeType="1"/>
            </p:cNvSpPr>
            <p:nvPr/>
          </p:nvSpPr>
          <p:spPr bwMode="auto">
            <a:xfrm rot="-5399992">
              <a:off x="551" y="2504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34" name="Oval 58"/>
            <p:cNvSpPr>
              <a:spLocks noChangeArrowheads="1"/>
            </p:cNvSpPr>
            <p:nvPr/>
          </p:nvSpPr>
          <p:spPr bwMode="auto">
            <a:xfrm rot="-5399992">
              <a:off x="1218" y="3167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35" name="Oval 59"/>
            <p:cNvSpPr>
              <a:spLocks noChangeArrowheads="1"/>
            </p:cNvSpPr>
            <p:nvPr/>
          </p:nvSpPr>
          <p:spPr bwMode="auto">
            <a:xfrm rot="-5399992">
              <a:off x="1218" y="2879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36" name="Oval 60"/>
            <p:cNvSpPr>
              <a:spLocks noChangeArrowheads="1"/>
            </p:cNvSpPr>
            <p:nvPr/>
          </p:nvSpPr>
          <p:spPr bwMode="auto">
            <a:xfrm rot="-5399992">
              <a:off x="1218" y="2591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37" name="Oval 61"/>
            <p:cNvSpPr>
              <a:spLocks noChangeArrowheads="1"/>
            </p:cNvSpPr>
            <p:nvPr/>
          </p:nvSpPr>
          <p:spPr bwMode="auto">
            <a:xfrm rot="-5399992">
              <a:off x="1219" y="230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38" name="Oval 62"/>
            <p:cNvSpPr>
              <a:spLocks noChangeArrowheads="1"/>
            </p:cNvSpPr>
            <p:nvPr/>
          </p:nvSpPr>
          <p:spPr bwMode="auto">
            <a:xfrm rot="-5399992">
              <a:off x="1219" y="2016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39" name="Oval 63"/>
            <p:cNvSpPr>
              <a:spLocks noChangeArrowheads="1"/>
            </p:cNvSpPr>
            <p:nvPr/>
          </p:nvSpPr>
          <p:spPr bwMode="auto">
            <a:xfrm rot="-5399992">
              <a:off x="1219" y="17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3040" name="Line 64"/>
          <p:cNvSpPr>
            <a:spLocks noChangeShapeType="1"/>
          </p:cNvSpPr>
          <p:nvPr/>
        </p:nvSpPr>
        <p:spPr bwMode="auto">
          <a:xfrm>
            <a:off x="2974976" y="3889375"/>
            <a:ext cx="5989637" cy="0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3041" name="Text Box 65"/>
          <p:cNvSpPr txBox="1">
            <a:spLocks noChangeArrowheads="1"/>
          </p:cNvSpPr>
          <p:nvPr/>
        </p:nvSpPr>
        <p:spPr bwMode="auto">
          <a:xfrm>
            <a:off x="2041526" y="3416301"/>
            <a:ext cx="1368425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chemeClr val="accent1"/>
                </a:solidFill>
              </a:rPr>
              <a:t>bisection </a:t>
            </a:r>
          </a:p>
          <a:p>
            <a:pPr algn="ctr" eaLnBrk="0" hangingPunct="0"/>
            <a:r>
              <a:rPr lang="en-US" sz="2000" b="1">
                <a:solidFill>
                  <a:schemeClr val="accent1"/>
                </a:solidFill>
              </a:rPr>
              <a:t>cut</a:t>
            </a:r>
          </a:p>
        </p:txBody>
      </p:sp>
      <p:sp>
        <p:nvSpPr>
          <p:cNvPr id="383042" name="Line 66"/>
          <p:cNvSpPr>
            <a:spLocks noChangeShapeType="1"/>
          </p:cNvSpPr>
          <p:nvPr/>
        </p:nvSpPr>
        <p:spPr bwMode="auto">
          <a:xfrm>
            <a:off x="5827712" y="4367213"/>
            <a:ext cx="1524000" cy="0"/>
          </a:xfrm>
          <a:prstGeom prst="line">
            <a:avLst/>
          </a:prstGeom>
          <a:noFill/>
          <a:ln w="57150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3043" name="Line 67"/>
          <p:cNvSpPr>
            <a:spLocks noChangeShapeType="1"/>
          </p:cNvSpPr>
          <p:nvPr/>
        </p:nvSpPr>
        <p:spPr bwMode="auto">
          <a:xfrm>
            <a:off x="7351712" y="3416300"/>
            <a:ext cx="1612900" cy="0"/>
          </a:xfrm>
          <a:prstGeom prst="line">
            <a:avLst/>
          </a:prstGeom>
          <a:noFill/>
          <a:ln w="57150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3044" name="Line 68"/>
          <p:cNvSpPr>
            <a:spLocks noChangeShapeType="1"/>
          </p:cNvSpPr>
          <p:nvPr/>
        </p:nvSpPr>
        <p:spPr bwMode="auto">
          <a:xfrm>
            <a:off x="7351712" y="3416301"/>
            <a:ext cx="0" cy="950913"/>
          </a:xfrm>
          <a:prstGeom prst="line">
            <a:avLst/>
          </a:prstGeom>
          <a:noFill/>
          <a:ln w="57150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3045" name="Text Box 69"/>
          <p:cNvSpPr txBox="1">
            <a:spLocks noChangeArrowheads="1"/>
          </p:cNvSpPr>
          <p:nvPr/>
        </p:nvSpPr>
        <p:spPr bwMode="auto">
          <a:xfrm>
            <a:off x="8934451" y="2833689"/>
            <a:ext cx="1298575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006600"/>
                </a:solidFill>
              </a:rPr>
              <a:t>not a </a:t>
            </a:r>
          </a:p>
          <a:p>
            <a:pPr eaLnBrk="0" hangingPunct="0"/>
            <a:r>
              <a:rPr lang="en-US" sz="2000" b="1">
                <a:solidFill>
                  <a:srgbClr val="006600"/>
                </a:solidFill>
              </a:rPr>
              <a:t>bisection</a:t>
            </a:r>
          </a:p>
          <a:p>
            <a:pPr eaLnBrk="0" hangingPunct="0"/>
            <a:r>
              <a:rPr lang="en-US" sz="2000" b="1">
                <a:solidFill>
                  <a:srgbClr val="006600"/>
                </a:solidFill>
              </a:rPr>
              <a:t>cut </a:t>
            </a:r>
          </a:p>
        </p:txBody>
      </p:sp>
      <p:sp>
        <p:nvSpPr>
          <p:cNvPr id="383046" name="Rectangle 70"/>
          <p:cNvSpPr>
            <a:spLocks noChangeArrowheads="1"/>
          </p:cNvSpPr>
          <p:nvPr/>
        </p:nvSpPr>
        <p:spPr bwMode="auto">
          <a:xfrm>
            <a:off x="1866900" y="5151438"/>
            <a:ext cx="3486150" cy="3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 i="1">
                <a:solidFill>
                  <a:srgbClr val="000066"/>
                </a:solidFill>
              </a:rPr>
              <a:t>bisection bw= link bw</a:t>
            </a:r>
          </a:p>
        </p:txBody>
      </p:sp>
      <p:sp>
        <p:nvSpPr>
          <p:cNvPr id="383047" name="Rectangle 71"/>
          <p:cNvSpPr>
            <a:spLocks noChangeArrowheads="1"/>
          </p:cNvSpPr>
          <p:nvPr/>
        </p:nvSpPr>
        <p:spPr bwMode="auto">
          <a:xfrm>
            <a:off x="5710238" y="5151439"/>
            <a:ext cx="4378325" cy="3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b="1" i="1">
                <a:solidFill>
                  <a:srgbClr val="000066"/>
                </a:solidFill>
              </a:rPr>
              <a:t>bisection bw = sqrt(n) * link bw</a:t>
            </a:r>
          </a:p>
        </p:txBody>
      </p:sp>
      <p:sp>
        <p:nvSpPr>
          <p:cNvPr id="383048" name="Rectangle 72"/>
          <p:cNvSpPr>
            <a:spLocks noChangeArrowheads="1"/>
          </p:cNvSpPr>
          <p:nvPr/>
        </p:nvSpPr>
        <p:spPr bwMode="auto">
          <a:xfrm>
            <a:off x="497440" y="6017647"/>
            <a:ext cx="11369211" cy="3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/>
              <a:t>Bisection bandwidth is important for algorithms in which all processors need to communicate with all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30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205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and Ring Topologies</a:t>
            </a:r>
          </a:p>
        </p:txBody>
      </p:sp>
      <p:sp>
        <p:nvSpPr>
          <p:cNvPr id="391206" name="Rectangle 3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Linear array</a:t>
            </a:r>
          </a:p>
          <a:p>
            <a:endParaRPr lang="en-US" dirty="0"/>
          </a:p>
          <a:p>
            <a:pPr lvl="1"/>
            <a:r>
              <a:rPr lang="en-US" sz="2000" dirty="0"/>
              <a:t>Diameter = n-1; average distance ~n/3</a:t>
            </a:r>
          </a:p>
          <a:p>
            <a:pPr lvl="1"/>
            <a:r>
              <a:rPr lang="en-US" sz="2000" dirty="0"/>
              <a:t>Bisection bandwidth = 1 (in units of link bandwidth)</a:t>
            </a:r>
          </a:p>
          <a:p>
            <a:endParaRPr lang="en-US" dirty="0"/>
          </a:p>
          <a:p>
            <a:r>
              <a:rPr lang="en-US" b="1" dirty="0"/>
              <a:t>Torus or 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/>
          </a:p>
          <a:p>
            <a:pPr lvl="1"/>
            <a:endParaRPr lang="en-US" sz="2000" dirty="0"/>
          </a:p>
          <a:p>
            <a:pPr lvl="1"/>
            <a:r>
              <a:rPr lang="en-US" sz="2000" b="1" dirty="0"/>
              <a:t>Diameter</a:t>
            </a:r>
            <a:r>
              <a:rPr lang="en-US" sz="2000" dirty="0"/>
              <a:t> = n/2; average distance ~ n/4</a:t>
            </a:r>
          </a:p>
          <a:p>
            <a:pPr lvl="1"/>
            <a:r>
              <a:rPr lang="en-US" sz="2000" b="1" dirty="0"/>
              <a:t>Bisection bandwidth</a:t>
            </a:r>
            <a:r>
              <a:rPr lang="en-US" sz="2000" dirty="0"/>
              <a:t> = 2</a:t>
            </a:r>
          </a:p>
          <a:p>
            <a:pPr lvl="1"/>
            <a:r>
              <a:rPr lang="en-US" sz="2000" dirty="0"/>
              <a:t>Natural for algorithms that work </a:t>
            </a:r>
            <a:r>
              <a:rPr lang="en-US" sz="2000"/>
              <a:t>with 1-D </a:t>
            </a:r>
            <a:r>
              <a:rPr lang="en-US" sz="2000" dirty="0"/>
              <a:t>arrays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0" y="1371600"/>
            <a:ext cx="3429000" cy="152400"/>
            <a:chOff x="1104" y="864"/>
            <a:chExt cx="2160" cy="96"/>
          </a:xfrm>
        </p:grpSpPr>
        <p:sp>
          <p:nvSpPr>
            <p:cNvPr id="391173" name="Line 5"/>
            <p:cNvSpPr>
              <a:spLocks noChangeShapeType="1"/>
            </p:cNvSpPr>
            <p:nvPr/>
          </p:nvSpPr>
          <p:spPr bwMode="auto">
            <a:xfrm>
              <a:off x="1152" y="912"/>
              <a:ext cx="20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4" name="Oval 6"/>
            <p:cNvSpPr>
              <a:spLocks noChangeArrowheads="1"/>
            </p:cNvSpPr>
            <p:nvPr/>
          </p:nvSpPr>
          <p:spPr bwMode="auto">
            <a:xfrm>
              <a:off x="1104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5" name="Oval 7"/>
            <p:cNvSpPr>
              <a:spLocks noChangeArrowheads="1"/>
            </p:cNvSpPr>
            <p:nvPr/>
          </p:nvSpPr>
          <p:spPr bwMode="auto">
            <a:xfrm>
              <a:off x="1440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6" name="Oval 8"/>
            <p:cNvSpPr>
              <a:spLocks noChangeArrowheads="1"/>
            </p:cNvSpPr>
            <p:nvPr/>
          </p:nvSpPr>
          <p:spPr bwMode="auto">
            <a:xfrm>
              <a:off x="1728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7" name="Oval 9"/>
            <p:cNvSpPr>
              <a:spLocks noChangeArrowheads="1"/>
            </p:cNvSpPr>
            <p:nvPr/>
          </p:nvSpPr>
          <p:spPr bwMode="auto">
            <a:xfrm>
              <a:off x="2016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8" name="Oval 10"/>
            <p:cNvSpPr>
              <a:spLocks noChangeArrowheads="1"/>
            </p:cNvSpPr>
            <p:nvPr/>
          </p:nvSpPr>
          <p:spPr bwMode="auto">
            <a:xfrm>
              <a:off x="2304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9" name="Oval 11"/>
            <p:cNvSpPr>
              <a:spLocks noChangeArrowheads="1"/>
            </p:cNvSpPr>
            <p:nvPr/>
          </p:nvSpPr>
          <p:spPr bwMode="auto">
            <a:xfrm>
              <a:off x="2592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80" name="Oval 12"/>
            <p:cNvSpPr>
              <a:spLocks noChangeArrowheads="1"/>
            </p:cNvSpPr>
            <p:nvPr/>
          </p:nvSpPr>
          <p:spPr bwMode="auto">
            <a:xfrm>
              <a:off x="2880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81" name="Oval 13"/>
            <p:cNvSpPr>
              <a:spLocks noChangeArrowheads="1"/>
            </p:cNvSpPr>
            <p:nvPr/>
          </p:nvSpPr>
          <p:spPr bwMode="auto">
            <a:xfrm>
              <a:off x="3168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648200" y="3429000"/>
            <a:ext cx="3429000" cy="152400"/>
            <a:chOff x="1056" y="1920"/>
            <a:chExt cx="2160" cy="96"/>
          </a:xfrm>
        </p:grpSpPr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1056" y="1920"/>
              <a:ext cx="2160" cy="96"/>
              <a:chOff x="1104" y="864"/>
              <a:chExt cx="2160" cy="96"/>
            </a:xfrm>
          </p:grpSpPr>
          <p:sp>
            <p:nvSpPr>
              <p:cNvPr id="391184" name="Line 16"/>
              <p:cNvSpPr>
                <a:spLocks noChangeShapeType="1"/>
              </p:cNvSpPr>
              <p:nvPr/>
            </p:nvSpPr>
            <p:spPr bwMode="auto">
              <a:xfrm>
                <a:off x="1152" y="912"/>
                <a:ext cx="20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85" name="Oval 17"/>
              <p:cNvSpPr>
                <a:spLocks noChangeArrowheads="1"/>
              </p:cNvSpPr>
              <p:nvPr/>
            </p:nvSpPr>
            <p:spPr bwMode="auto">
              <a:xfrm>
                <a:off x="1104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86" name="Oval 18"/>
              <p:cNvSpPr>
                <a:spLocks noChangeArrowheads="1"/>
              </p:cNvSpPr>
              <p:nvPr/>
            </p:nvSpPr>
            <p:spPr bwMode="auto">
              <a:xfrm>
                <a:off x="1440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87" name="Oval 19"/>
              <p:cNvSpPr>
                <a:spLocks noChangeArrowheads="1"/>
              </p:cNvSpPr>
              <p:nvPr/>
            </p:nvSpPr>
            <p:spPr bwMode="auto">
              <a:xfrm>
                <a:off x="1728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88" name="Oval 20"/>
              <p:cNvSpPr>
                <a:spLocks noChangeArrowheads="1"/>
              </p:cNvSpPr>
              <p:nvPr/>
            </p:nvSpPr>
            <p:spPr bwMode="auto">
              <a:xfrm>
                <a:off x="2016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89" name="Oval 21"/>
              <p:cNvSpPr>
                <a:spLocks noChangeArrowheads="1"/>
              </p:cNvSpPr>
              <p:nvPr/>
            </p:nvSpPr>
            <p:spPr bwMode="auto">
              <a:xfrm>
                <a:off x="2304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90" name="Oval 22"/>
              <p:cNvSpPr>
                <a:spLocks noChangeArrowheads="1"/>
              </p:cNvSpPr>
              <p:nvPr/>
            </p:nvSpPr>
            <p:spPr bwMode="auto">
              <a:xfrm>
                <a:off x="2592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91" name="Oval 23"/>
              <p:cNvSpPr>
                <a:spLocks noChangeArrowheads="1"/>
              </p:cNvSpPr>
              <p:nvPr/>
            </p:nvSpPr>
            <p:spPr bwMode="auto">
              <a:xfrm>
                <a:off x="2880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1192" name="Oval 24"/>
              <p:cNvSpPr>
                <a:spLocks noChangeArrowheads="1"/>
              </p:cNvSpPr>
              <p:nvPr/>
            </p:nvSpPr>
            <p:spPr bwMode="auto">
              <a:xfrm>
                <a:off x="3168" y="86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391193" name="AutoShape 25"/>
            <p:cNvCxnSpPr>
              <a:cxnSpLocks noChangeShapeType="1"/>
            </p:cNvCxnSpPr>
            <p:nvPr/>
          </p:nvCxnSpPr>
          <p:spPr bwMode="auto">
            <a:xfrm flipH="1">
              <a:off x="1056" y="1968"/>
              <a:ext cx="2160" cy="1"/>
            </a:xfrm>
            <a:prstGeom prst="curvedConnector5">
              <a:avLst>
                <a:gd name="adj1" fmla="val -7037"/>
                <a:gd name="adj2" fmla="val 17400000"/>
                <a:gd name="adj3" fmla="val 10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4724400" y="4191000"/>
            <a:ext cx="3505200" cy="533400"/>
            <a:chOff x="1056" y="2688"/>
            <a:chExt cx="2208" cy="336"/>
          </a:xfrm>
        </p:grpSpPr>
        <p:sp>
          <p:nvSpPr>
            <p:cNvPr id="391195" name="AutoShape 27"/>
            <p:cNvSpPr>
              <a:spLocks noChangeArrowheads="1"/>
            </p:cNvSpPr>
            <p:nvPr/>
          </p:nvSpPr>
          <p:spPr bwMode="auto">
            <a:xfrm>
              <a:off x="1056" y="2736"/>
              <a:ext cx="2208" cy="2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96" name="Line 28"/>
            <p:cNvSpPr>
              <a:spLocks noChangeShapeType="1"/>
            </p:cNvSpPr>
            <p:nvPr/>
          </p:nvSpPr>
          <p:spPr bwMode="auto">
            <a:xfrm>
              <a:off x="1104" y="2736"/>
              <a:ext cx="20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97" name="Oval 29"/>
            <p:cNvSpPr>
              <a:spLocks noChangeArrowheads="1"/>
            </p:cNvSpPr>
            <p:nvPr/>
          </p:nvSpPr>
          <p:spPr bwMode="auto">
            <a:xfrm>
              <a:off x="1056" y="268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98" name="Oval 30"/>
            <p:cNvSpPr>
              <a:spLocks noChangeArrowheads="1"/>
            </p:cNvSpPr>
            <p:nvPr/>
          </p:nvSpPr>
          <p:spPr bwMode="auto">
            <a:xfrm>
              <a:off x="1392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99" name="Oval 31"/>
            <p:cNvSpPr>
              <a:spLocks noChangeArrowheads="1"/>
            </p:cNvSpPr>
            <p:nvPr/>
          </p:nvSpPr>
          <p:spPr bwMode="auto">
            <a:xfrm>
              <a:off x="1680" y="268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00" name="Oval 32"/>
            <p:cNvSpPr>
              <a:spLocks noChangeArrowheads="1"/>
            </p:cNvSpPr>
            <p:nvPr/>
          </p:nvSpPr>
          <p:spPr bwMode="auto">
            <a:xfrm>
              <a:off x="1968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01" name="Oval 33"/>
            <p:cNvSpPr>
              <a:spLocks noChangeArrowheads="1"/>
            </p:cNvSpPr>
            <p:nvPr/>
          </p:nvSpPr>
          <p:spPr bwMode="auto">
            <a:xfrm>
              <a:off x="2256" y="268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02" name="Oval 34"/>
            <p:cNvSpPr>
              <a:spLocks noChangeArrowheads="1"/>
            </p:cNvSpPr>
            <p:nvPr/>
          </p:nvSpPr>
          <p:spPr bwMode="auto">
            <a:xfrm>
              <a:off x="2544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03" name="Oval 35"/>
            <p:cNvSpPr>
              <a:spLocks noChangeArrowheads="1"/>
            </p:cNvSpPr>
            <p:nvPr/>
          </p:nvSpPr>
          <p:spPr bwMode="auto">
            <a:xfrm>
              <a:off x="2832" y="268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04" name="Oval 36"/>
            <p:cNvSpPr>
              <a:spLocks noChangeArrowheads="1"/>
            </p:cNvSpPr>
            <p:nvPr/>
          </p:nvSpPr>
          <p:spPr bwMode="auto">
            <a:xfrm>
              <a:off x="3120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1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91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91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912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12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12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912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0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339" name="Rectangle 1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Meshes and </a:t>
            </a:r>
            <a:r>
              <a:rPr lang="en-US" dirty="0" err="1"/>
              <a:t>Tori</a:t>
            </a:r>
            <a:r>
              <a:rPr lang="en-US" dirty="0"/>
              <a:t> </a:t>
            </a:r>
          </a:p>
        </p:txBody>
      </p:sp>
      <p:sp>
        <p:nvSpPr>
          <p:cNvPr id="393340" name="Rectangle 12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/>
              <a:t>Two dimensional mesh </a:t>
            </a:r>
          </a:p>
          <a:p>
            <a:r>
              <a:rPr lang="en-US" sz="2400" b="1" dirty="0"/>
              <a:t>Diameter</a:t>
            </a:r>
            <a:r>
              <a:rPr lang="en-US" sz="2400" dirty="0"/>
              <a:t> = 2 * (</a:t>
            </a:r>
            <a:r>
              <a:rPr lang="en-US" sz="2400" dirty="0" err="1"/>
              <a:t>sqrt</a:t>
            </a:r>
            <a:r>
              <a:rPr lang="en-US" sz="2400" dirty="0"/>
              <a:t>( n ) – 1)</a:t>
            </a:r>
          </a:p>
          <a:p>
            <a:r>
              <a:rPr lang="en-US" sz="2400" b="1" dirty="0"/>
              <a:t>Bisection bandwidth</a:t>
            </a:r>
            <a:r>
              <a:rPr lang="en-US" sz="2400" dirty="0"/>
              <a:t> =   </a:t>
            </a:r>
            <a:r>
              <a:rPr lang="en-US" sz="2400" dirty="0" err="1"/>
              <a:t>sqrt</a:t>
            </a:r>
            <a:r>
              <a:rPr lang="en-US" sz="2400" dirty="0"/>
              <a:t>(n)</a:t>
            </a:r>
          </a:p>
        </p:txBody>
      </p:sp>
      <p:sp>
        <p:nvSpPr>
          <p:cNvPr id="393341" name="Rectangle 125"/>
          <p:cNvSpPr>
            <a:spLocks noGrp="1" noChangeArrowheads="1"/>
          </p:cNvSpPr>
          <p:nvPr>
            <p:ph type="body" sz="half" idx="2"/>
          </p:nvPr>
        </p:nvSpPr>
        <p:spPr>
          <a:xfrm>
            <a:off x="6426200" y="1073150"/>
            <a:ext cx="4990672" cy="5403850"/>
          </a:xfrm>
        </p:spPr>
        <p:txBody>
          <a:bodyPr/>
          <a:lstStyle/>
          <a:p>
            <a:r>
              <a:rPr lang="en-US" sz="2400" dirty="0"/>
              <a:t>Two dimensional torus</a:t>
            </a:r>
          </a:p>
          <a:p>
            <a:r>
              <a:rPr lang="en-US" sz="2400" b="1" dirty="0"/>
              <a:t>Diameter</a:t>
            </a:r>
            <a:r>
              <a:rPr lang="en-US" sz="2400" dirty="0"/>
              <a:t> = </a:t>
            </a:r>
            <a:r>
              <a:rPr lang="en-US" sz="2400" dirty="0" err="1"/>
              <a:t>sqrt</a:t>
            </a:r>
            <a:r>
              <a:rPr lang="en-US" sz="2400" dirty="0"/>
              <a:t>( n )</a:t>
            </a:r>
          </a:p>
          <a:p>
            <a:r>
              <a:rPr lang="en-US" sz="2400" b="1" dirty="0"/>
              <a:t>Bisection bandwidth </a:t>
            </a:r>
            <a:r>
              <a:rPr lang="en-US" sz="2400" dirty="0"/>
              <a:t>=   2* </a:t>
            </a:r>
            <a:r>
              <a:rPr lang="en-US" sz="2400" dirty="0" err="1"/>
              <a:t>sqrt</a:t>
            </a:r>
            <a:r>
              <a:rPr lang="en-US" sz="2400" dirty="0"/>
              <a:t>(n)</a:t>
            </a:r>
          </a:p>
          <a:p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8400" y="2819400"/>
            <a:ext cx="2438400" cy="2438400"/>
            <a:chOff x="1104" y="1536"/>
            <a:chExt cx="1536" cy="1536"/>
          </a:xfrm>
        </p:grpSpPr>
        <p:sp>
          <p:nvSpPr>
            <p:cNvPr id="393221" name="Rectangle 5"/>
            <p:cNvSpPr>
              <a:spLocks noChangeArrowheads="1"/>
            </p:cNvSpPr>
            <p:nvPr/>
          </p:nvSpPr>
          <p:spPr bwMode="auto">
            <a:xfrm>
              <a:off x="1152" y="1584"/>
              <a:ext cx="1440" cy="1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2" name="Line 6"/>
            <p:cNvSpPr>
              <a:spLocks noChangeShapeType="1"/>
            </p:cNvSpPr>
            <p:nvPr/>
          </p:nvSpPr>
          <p:spPr bwMode="auto">
            <a:xfrm>
              <a:off x="1440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3" name="Line 7"/>
            <p:cNvSpPr>
              <a:spLocks noChangeShapeType="1"/>
            </p:cNvSpPr>
            <p:nvPr/>
          </p:nvSpPr>
          <p:spPr bwMode="auto">
            <a:xfrm>
              <a:off x="1728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4" name="Line 8"/>
            <p:cNvSpPr>
              <a:spLocks noChangeShapeType="1"/>
            </p:cNvSpPr>
            <p:nvPr/>
          </p:nvSpPr>
          <p:spPr bwMode="auto">
            <a:xfrm>
              <a:off x="2016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5" name="Line 9"/>
            <p:cNvSpPr>
              <a:spLocks noChangeShapeType="1"/>
            </p:cNvSpPr>
            <p:nvPr/>
          </p:nvSpPr>
          <p:spPr bwMode="auto">
            <a:xfrm>
              <a:off x="2304" y="1584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6" name="Line 10"/>
            <p:cNvSpPr>
              <a:spLocks noChangeShapeType="1"/>
            </p:cNvSpPr>
            <p:nvPr/>
          </p:nvSpPr>
          <p:spPr bwMode="auto">
            <a:xfrm>
              <a:off x="1152" y="1872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7" name="Line 11"/>
            <p:cNvSpPr>
              <a:spLocks noChangeShapeType="1"/>
            </p:cNvSpPr>
            <p:nvPr/>
          </p:nvSpPr>
          <p:spPr bwMode="auto">
            <a:xfrm>
              <a:off x="1152" y="2160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8" name="Line 12"/>
            <p:cNvSpPr>
              <a:spLocks noChangeShapeType="1"/>
            </p:cNvSpPr>
            <p:nvPr/>
          </p:nvSpPr>
          <p:spPr bwMode="auto">
            <a:xfrm>
              <a:off x="1152" y="2448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9" name="Line 13"/>
            <p:cNvSpPr>
              <a:spLocks noChangeShapeType="1"/>
            </p:cNvSpPr>
            <p:nvPr/>
          </p:nvSpPr>
          <p:spPr bwMode="auto">
            <a:xfrm>
              <a:off x="1152" y="273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1104" y="1536"/>
              <a:ext cx="1536" cy="96"/>
              <a:chOff x="1104" y="1536"/>
              <a:chExt cx="1536" cy="96"/>
            </a:xfrm>
          </p:grpSpPr>
          <p:sp>
            <p:nvSpPr>
              <p:cNvPr id="393231" name="Oval 15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32" name="Oval 1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33" name="Oval 17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34" name="Oval 18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35" name="Oval 19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36" name="Oval 20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1104" y="1824"/>
              <a:ext cx="1536" cy="96"/>
              <a:chOff x="1104" y="1536"/>
              <a:chExt cx="1536" cy="96"/>
            </a:xfrm>
          </p:grpSpPr>
          <p:sp>
            <p:nvSpPr>
              <p:cNvPr id="393238" name="Oval 22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39" name="Oval 23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0" name="Oval 24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1" name="Oval 25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2" name="Oval 26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3" name="Oval 27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28"/>
            <p:cNvGrpSpPr>
              <a:grpSpLocks/>
            </p:cNvGrpSpPr>
            <p:nvPr/>
          </p:nvGrpSpPr>
          <p:grpSpPr bwMode="auto">
            <a:xfrm>
              <a:off x="1104" y="2112"/>
              <a:ext cx="1536" cy="96"/>
              <a:chOff x="1104" y="1536"/>
              <a:chExt cx="1536" cy="96"/>
            </a:xfrm>
          </p:grpSpPr>
          <p:sp>
            <p:nvSpPr>
              <p:cNvPr id="393245" name="Oval 29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6" name="Oval 30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7" name="Oval 31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8" name="Oval 32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49" name="Oval 33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50" name="Oval 34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1104" y="2400"/>
              <a:ext cx="1536" cy="96"/>
              <a:chOff x="1104" y="1536"/>
              <a:chExt cx="1536" cy="96"/>
            </a:xfrm>
          </p:grpSpPr>
          <p:sp>
            <p:nvSpPr>
              <p:cNvPr id="393252" name="Oval 36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53" name="Oval 37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54" name="Oval 38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55" name="Oval 39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56" name="Oval 4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57" name="Oval 41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1104" y="2688"/>
              <a:ext cx="1536" cy="96"/>
              <a:chOff x="1104" y="1536"/>
              <a:chExt cx="1536" cy="96"/>
            </a:xfrm>
          </p:grpSpPr>
          <p:sp>
            <p:nvSpPr>
              <p:cNvPr id="393259" name="Oval 43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0" name="Oval 44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1" name="Oval 45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2" name="Oval 46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3" name="Oval 47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4" name="Oval 48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49"/>
            <p:cNvGrpSpPr>
              <a:grpSpLocks/>
            </p:cNvGrpSpPr>
            <p:nvPr/>
          </p:nvGrpSpPr>
          <p:grpSpPr bwMode="auto">
            <a:xfrm>
              <a:off x="1104" y="2976"/>
              <a:ext cx="1536" cy="96"/>
              <a:chOff x="1104" y="1536"/>
              <a:chExt cx="1536" cy="96"/>
            </a:xfrm>
          </p:grpSpPr>
          <p:sp>
            <p:nvSpPr>
              <p:cNvPr id="393266" name="Oval 50"/>
              <p:cNvSpPr>
                <a:spLocks noChangeArrowheads="1"/>
              </p:cNvSpPr>
              <p:nvPr/>
            </p:nvSpPr>
            <p:spPr bwMode="auto">
              <a:xfrm>
                <a:off x="110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7" name="Oval 51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8" name="Oval 52"/>
              <p:cNvSpPr>
                <a:spLocks noChangeArrowheads="1"/>
              </p:cNvSpPr>
              <p:nvPr/>
            </p:nvSpPr>
            <p:spPr bwMode="auto">
              <a:xfrm>
                <a:off x="1680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69" name="Oval 53"/>
              <p:cNvSpPr>
                <a:spLocks noChangeArrowheads="1"/>
              </p:cNvSpPr>
              <p:nvPr/>
            </p:nvSpPr>
            <p:spPr bwMode="auto">
              <a:xfrm>
                <a:off x="1968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70" name="Oval 54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71" name="Oval 55"/>
              <p:cNvSpPr>
                <a:spLocks noChangeArrowheads="1"/>
              </p:cNvSpPr>
              <p:nvPr/>
            </p:nvSpPr>
            <p:spPr bwMode="auto">
              <a:xfrm>
                <a:off x="2544" y="1536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6578600" y="2489200"/>
            <a:ext cx="3251200" cy="3251200"/>
            <a:chOff x="2784" y="1296"/>
            <a:chExt cx="2048" cy="2048"/>
          </a:xfrm>
        </p:grpSpPr>
        <p:grpSp>
          <p:nvGrpSpPr>
            <p:cNvPr id="10" name="Group 57"/>
            <p:cNvGrpSpPr>
              <a:grpSpLocks/>
            </p:cNvGrpSpPr>
            <p:nvPr/>
          </p:nvGrpSpPr>
          <p:grpSpPr bwMode="auto">
            <a:xfrm>
              <a:off x="3024" y="1536"/>
              <a:ext cx="1536" cy="1536"/>
              <a:chOff x="1104" y="1536"/>
              <a:chExt cx="1536" cy="1536"/>
            </a:xfrm>
          </p:grpSpPr>
          <p:sp>
            <p:nvSpPr>
              <p:cNvPr id="393274" name="Rectangle 58"/>
              <p:cNvSpPr>
                <a:spLocks noChangeArrowheads="1"/>
              </p:cNvSpPr>
              <p:nvPr/>
            </p:nvSpPr>
            <p:spPr bwMode="auto">
              <a:xfrm>
                <a:off x="1152" y="1584"/>
                <a:ext cx="1440" cy="14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75" name="Line 59"/>
              <p:cNvSpPr>
                <a:spLocks noChangeShapeType="1"/>
              </p:cNvSpPr>
              <p:nvPr/>
            </p:nvSpPr>
            <p:spPr bwMode="auto">
              <a:xfrm>
                <a:off x="1440" y="1584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76" name="Line 60"/>
              <p:cNvSpPr>
                <a:spLocks noChangeShapeType="1"/>
              </p:cNvSpPr>
              <p:nvPr/>
            </p:nvSpPr>
            <p:spPr bwMode="auto">
              <a:xfrm>
                <a:off x="1728" y="1584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77" name="Line 61"/>
              <p:cNvSpPr>
                <a:spLocks noChangeShapeType="1"/>
              </p:cNvSpPr>
              <p:nvPr/>
            </p:nvSpPr>
            <p:spPr bwMode="auto">
              <a:xfrm>
                <a:off x="2016" y="1584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78" name="Line 62"/>
              <p:cNvSpPr>
                <a:spLocks noChangeShapeType="1"/>
              </p:cNvSpPr>
              <p:nvPr/>
            </p:nvSpPr>
            <p:spPr bwMode="auto">
              <a:xfrm>
                <a:off x="2304" y="1584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79" name="Line 63"/>
              <p:cNvSpPr>
                <a:spLocks noChangeShapeType="1"/>
              </p:cNvSpPr>
              <p:nvPr/>
            </p:nvSpPr>
            <p:spPr bwMode="auto">
              <a:xfrm>
                <a:off x="1152" y="1872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80" name="Line 64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81" name="Line 65"/>
              <p:cNvSpPr>
                <a:spLocks noChangeShapeType="1"/>
              </p:cNvSpPr>
              <p:nvPr/>
            </p:nvSpPr>
            <p:spPr bwMode="auto">
              <a:xfrm>
                <a:off x="1152" y="2448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3282" name="Line 66"/>
              <p:cNvSpPr>
                <a:spLocks noChangeShapeType="1"/>
              </p:cNvSpPr>
              <p:nvPr/>
            </p:nvSpPr>
            <p:spPr bwMode="auto">
              <a:xfrm>
                <a:off x="1152" y="2736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67"/>
              <p:cNvGrpSpPr>
                <a:grpSpLocks/>
              </p:cNvGrpSpPr>
              <p:nvPr/>
            </p:nvGrpSpPr>
            <p:grpSpPr bwMode="auto">
              <a:xfrm>
                <a:off x="1104" y="1536"/>
                <a:ext cx="1536" cy="96"/>
                <a:chOff x="1104" y="1536"/>
                <a:chExt cx="1536" cy="96"/>
              </a:xfrm>
            </p:grpSpPr>
            <p:sp>
              <p:nvSpPr>
                <p:cNvPr id="393284" name="Oval 68"/>
                <p:cNvSpPr>
                  <a:spLocks noChangeArrowheads="1"/>
                </p:cNvSpPr>
                <p:nvPr/>
              </p:nvSpPr>
              <p:spPr bwMode="auto">
                <a:xfrm>
                  <a:off x="110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85" name="Oval 6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86" name="Oval 70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87" name="Oval 71"/>
                <p:cNvSpPr>
                  <a:spLocks noChangeArrowheads="1"/>
                </p:cNvSpPr>
                <p:nvPr/>
              </p:nvSpPr>
              <p:spPr bwMode="auto">
                <a:xfrm>
                  <a:off x="1968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88" name="Oval 72"/>
                <p:cNvSpPr>
                  <a:spLocks noChangeArrowheads="1"/>
                </p:cNvSpPr>
                <p:nvPr/>
              </p:nvSpPr>
              <p:spPr bwMode="auto">
                <a:xfrm>
                  <a:off x="2256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89" name="Oval 73"/>
                <p:cNvSpPr>
                  <a:spLocks noChangeArrowheads="1"/>
                </p:cNvSpPr>
                <p:nvPr/>
              </p:nvSpPr>
              <p:spPr bwMode="auto">
                <a:xfrm>
                  <a:off x="254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74"/>
              <p:cNvGrpSpPr>
                <a:grpSpLocks/>
              </p:cNvGrpSpPr>
              <p:nvPr/>
            </p:nvGrpSpPr>
            <p:grpSpPr bwMode="auto">
              <a:xfrm>
                <a:off x="1104" y="1824"/>
                <a:ext cx="1536" cy="96"/>
                <a:chOff x="1104" y="1536"/>
                <a:chExt cx="1536" cy="96"/>
              </a:xfrm>
            </p:grpSpPr>
            <p:sp>
              <p:nvSpPr>
                <p:cNvPr id="393291" name="Oval 75"/>
                <p:cNvSpPr>
                  <a:spLocks noChangeArrowheads="1"/>
                </p:cNvSpPr>
                <p:nvPr/>
              </p:nvSpPr>
              <p:spPr bwMode="auto">
                <a:xfrm>
                  <a:off x="110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92" name="Oval 76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93" name="Oval 77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94" name="Oval 78"/>
                <p:cNvSpPr>
                  <a:spLocks noChangeArrowheads="1"/>
                </p:cNvSpPr>
                <p:nvPr/>
              </p:nvSpPr>
              <p:spPr bwMode="auto">
                <a:xfrm>
                  <a:off x="1968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95" name="Oval 79"/>
                <p:cNvSpPr>
                  <a:spLocks noChangeArrowheads="1"/>
                </p:cNvSpPr>
                <p:nvPr/>
              </p:nvSpPr>
              <p:spPr bwMode="auto">
                <a:xfrm>
                  <a:off x="2256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96" name="Oval 80"/>
                <p:cNvSpPr>
                  <a:spLocks noChangeArrowheads="1"/>
                </p:cNvSpPr>
                <p:nvPr/>
              </p:nvSpPr>
              <p:spPr bwMode="auto">
                <a:xfrm>
                  <a:off x="254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81"/>
              <p:cNvGrpSpPr>
                <a:grpSpLocks/>
              </p:cNvGrpSpPr>
              <p:nvPr/>
            </p:nvGrpSpPr>
            <p:grpSpPr bwMode="auto">
              <a:xfrm>
                <a:off x="1104" y="2112"/>
                <a:ext cx="1536" cy="96"/>
                <a:chOff x="1104" y="1536"/>
                <a:chExt cx="1536" cy="96"/>
              </a:xfrm>
            </p:grpSpPr>
            <p:sp>
              <p:nvSpPr>
                <p:cNvPr id="393298" name="Oval 82"/>
                <p:cNvSpPr>
                  <a:spLocks noChangeArrowheads="1"/>
                </p:cNvSpPr>
                <p:nvPr/>
              </p:nvSpPr>
              <p:spPr bwMode="auto">
                <a:xfrm>
                  <a:off x="110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299" name="Oval 83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0" name="Oval 84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1" name="Oval 85"/>
                <p:cNvSpPr>
                  <a:spLocks noChangeArrowheads="1"/>
                </p:cNvSpPr>
                <p:nvPr/>
              </p:nvSpPr>
              <p:spPr bwMode="auto">
                <a:xfrm>
                  <a:off x="1968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2" name="Oval 86"/>
                <p:cNvSpPr>
                  <a:spLocks noChangeArrowheads="1"/>
                </p:cNvSpPr>
                <p:nvPr/>
              </p:nvSpPr>
              <p:spPr bwMode="auto">
                <a:xfrm>
                  <a:off x="2256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3" name="Oval 87"/>
                <p:cNvSpPr>
                  <a:spLocks noChangeArrowheads="1"/>
                </p:cNvSpPr>
                <p:nvPr/>
              </p:nvSpPr>
              <p:spPr bwMode="auto">
                <a:xfrm>
                  <a:off x="254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88"/>
              <p:cNvGrpSpPr>
                <a:grpSpLocks/>
              </p:cNvGrpSpPr>
              <p:nvPr/>
            </p:nvGrpSpPr>
            <p:grpSpPr bwMode="auto">
              <a:xfrm>
                <a:off x="1104" y="2400"/>
                <a:ext cx="1536" cy="96"/>
                <a:chOff x="1104" y="1536"/>
                <a:chExt cx="1536" cy="96"/>
              </a:xfrm>
            </p:grpSpPr>
            <p:sp>
              <p:nvSpPr>
                <p:cNvPr id="393305" name="Oval 89"/>
                <p:cNvSpPr>
                  <a:spLocks noChangeArrowheads="1"/>
                </p:cNvSpPr>
                <p:nvPr/>
              </p:nvSpPr>
              <p:spPr bwMode="auto">
                <a:xfrm>
                  <a:off x="110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6" name="Oval 90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7" name="Oval 91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8" name="Oval 92"/>
                <p:cNvSpPr>
                  <a:spLocks noChangeArrowheads="1"/>
                </p:cNvSpPr>
                <p:nvPr/>
              </p:nvSpPr>
              <p:spPr bwMode="auto">
                <a:xfrm>
                  <a:off x="1968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09" name="Oval 93"/>
                <p:cNvSpPr>
                  <a:spLocks noChangeArrowheads="1"/>
                </p:cNvSpPr>
                <p:nvPr/>
              </p:nvSpPr>
              <p:spPr bwMode="auto">
                <a:xfrm>
                  <a:off x="2256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10" name="Oval 94"/>
                <p:cNvSpPr>
                  <a:spLocks noChangeArrowheads="1"/>
                </p:cNvSpPr>
                <p:nvPr/>
              </p:nvSpPr>
              <p:spPr bwMode="auto">
                <a:xfrm>
                  <a:off x="254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95"/>
              <p:cNvGrpSpPr>
                <a:grpSpLocks/>
              </p:cNvGrpSpPr>
              <p:nvPr/>
            </p:nvGrpSpPr>
            <p:grpSpPr bwMode="auto">
              <a:xfrm>
                <a:off x="1104" y="2688"/>
                <a:ext cx="1536" cy="96"/>
                <a:chOff x="1104" y="1536"/>
                <a:chExt cx="1536" cy="96"/>
              </a:xfrm>
            </p:grpSpPr>
            <p:sp>
              <p:nvSpPr>
                <p:cNvPr id="393312" name="Oval 96"/>
                <p:cNvSpPr>
                  <a:spLocks noChangeArrowheads="1"/>
                </p:cNvSpPr>
                <p:nvPr/>
              </p:nvSpPr>
              <p:spPr bwMode="auto">
                <a:xfrm>
                  <a:off x="110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13" name="Oval 97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14" name="Oval 98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15" name="Oval 99"/>
                <p:cNvSpPr>
                  <a:spLocks noChangeArrowheads="1"/>
                </p:cNvSpPr>
                <p:nvPr/>
              </p:nvSpPr>
              <p:spPr bwMode="auto">
                <a:xfrm>
                  <a:off x="1968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16" name="Oval 100"/>
                <p:cNvSpPr>
                  <a:spLocks noChangeArrowheads="1"/>
                </p:cNvSpPr>
                <p:nvPr/>
              </p:nvSpPr>
              <p:spPr bwMode="auto">
                <a:xfrm>
                  <a:off x="2256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17" name="Oval 101"/>
                <p:cNvSpPr>
                  <a:spLocks noChangeArrowheads="1"/>
                </p:cNvSpPr>
                <p:nvPr/>
              </p:nvSpPr>
              <p:spPr bwMode="auto">
                <a:xfrm>
                  <a:off x="254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02"/>
              <p:cNvGrpSpPr>
                <a:grpSpLocks/>
              </p:cNvGrpSpPr>
              <p:nvPr/>
            </p:nvGrpSpPr>
            <p:grpSpPr bwMode="auto">
              <a:xfrm>
                <a:off x="1104" y="2976"/>
                <a:ext cx="1536" cy="96"/>
                <a:chOff x="1104" y="1536"/>
                <a:chExt cx="1536" cy="96"/>
              </a:xfrm>
            </p:grpSpPr>
            <p:sp>
              <p:nvSpPr>
                <p:cNvPr id="393319" name="Oval 103"/>
                <p:cNvSpPr>
                  <a:spLocks noChangeArrowheads="1"/>
                </p:cNvSpPr>
                <p:nvPr/>
              </p:nvSpPr>
              <p:spPr bwMode="auto">
                <a:xfrm>
                  <a:off x="110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20" name="Oval 10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21" name="Oval 105"/>
                <p:cNvSpPr>
                  <a:spLocks noChangeArrowheads="1"/>
                </p:cNvSpPr>
                <p:nvPr/>
              </p:nvSpPr>
              <p:spPr bwMode="auto">
                <a:xfrm>
                  <a:off x="1680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22" name="Oval 106"/>
                <p:cNvSpPr>
                  <a:spLocks noChangeArrowheads="1"/>
                </p:cNvSpPr>
                <p:nvPr/>
              </p:nvSpPr>
              <p:spPr bwMode="auto">
                <a:xfrm>
                  <a:off x="1968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23" name="Oval 107"/>
                <p:cNvSpPr>
                  <a:spLocks noChangeArrowheads="1"/>
                </p:cNvSpPr>
                <p:nvPr/>
              </p:nvSpPr>
              <p:spPr bwMode="auto">
                <a:xfrm>
                  <a:off x="2256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3324" name="Oval 108"/>
                <p:cNvSpPr>
                  <a:spLocks noChangeArrowheads="1"/>
                </p:cNvSpPr>
                <p:nvPr/>
              </p:nvSpPr>
              <p:spPr bwMode="auto">
                <a:xfrm>
                  <a:off x="2544" y="1536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12700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93325" name="Freeform 109"/>
            <p:cNvSpPr>
              <a:spLocks/>
            </p:cNvSpPr>
            <p:nvPr/>
          </p:nvSpPr>
          <p:spPr bwMode="auto">
            <a:xfrm>
              <a:off x="2784" y="2448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26" name="Freeform 110"/>
            <p:cNvSpPr>
              <a:spLocks/>
            </p:cNvSpPr>
            <p:nvPr/>
          </p:nvSpPr>
          <p:spPr bwMode="auto">
            <a:xfrm>
              <a:off x="2784" y="2736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27" name="Freeform 111"/>
            <p:cNvSpPr>
              <a:spLocks/>
            </p:cNvSpPr>
            <p:nvPr/>
          </p:nvSpPr>
          <p:spPr bwMode="auto">
            <a:xfrm>
              <a:off x="2784" y="302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28" name="Freeform 112"/>
            <p:cNvSpPr>
              <a:spLocks/>
            </p:cNvSpPr>
            <p:nvPr/>
          </p:nvSpPr>
          <p:spPr bwMode="auto">
            <a:xfrm>
              <a:off x="2784" y="2160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29" name="Freeform 113"/>
            <p:cNvSpPr>
              <a:spLocks/>
            </p:cNvSpPr>
            <p:nvPr/>
          </p:nvSpPr>
          <p:spPr bwMode="auto">
            <a:xfrm>
              <a:off x="2784" y="1872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0" name="Freeform 114"/>
            <p:cNvSpPr>
              <a:spLocks/>
            </p:cNvSpPr>
            <p:nvPr/>
          </p:nvSpPr>
          <p:spPr bwMode="auto">
            <a:xfrm>
              <a:off x="2784" y="158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1" name="Freeform 115"/>
            <p:cNvSpPr>
              <a:spLocks/>
            </p:cNvSpPr>
            <p:nvPr/>
          </p:nvSpPr>
          <p:spPr bwMode="auto">
            <a:xfrm rot="5386625">
              <a:off x="1960" y="226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2" name="Freeform 116"/>
            <p:cNvSpPr>
              <a:spLocks/>
            </p:cNvSpPr>
            <p:nvPr/>
          </p:nvSpPr>
          <p:spPr bwMode="auto">
            <a:xfrm rot="5386625">
              <a:off x="2296" y="226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3" name="Freeform 117"/>
            <p:cNvSpPr>
              <a:spLocks/>
            </p:cNvSpPr>
            <p:nvPr/>
          </p:nvSpPr>
          <p:spPr bwMode="auto">
            <a:xfrm rot="5386625">
              <a:off x="2584" y="226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4" name="Freeform 118"/>
            <p:cNvSpPr>
              <a:spLocks/>
            </p:cNvSpPr>
            <p:nvPr/>
          </p:nvSpPr>
          <p:spPr bwMode="auto">
            <a:xfrm rot="5386625">
              <a:off x="2872" y="226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5" name="Freeform 119"/>
            <p:cNvSpPr>
              <a:spLocks/>
            </p:cNvSpPr>
            <p:nvPr/>
          </p:nvSpPr>
          <p:spPr bwMode="auto">
            <a:xfrm rot="5386625">
              <a:off x="3160" y="226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6" name="Freeform 120"/>
            <p:cNvSpPr>
              <a:spLocks/>
            </p:cNvSpPr>
            <p:nvPr/>
          </p:nvSpPr>
          <p:spPr bwMode="auto">
            <a:xfrm rot="5386625">
              <a:off x="3448" y="2264"/>
              <a:ext cx="2048" cy="112"/>
            </a:xfrm>
            <a:custGeom>
              <a:avLst/>
              <a:gdLst/>
              <a:ahLst/>
              <a:cxnLst>
                <a:cxn ang="0">
                  <a:pos x="256" y="0"/>
                </a:cxn>
                <a:cxn ang="0">
                  <a:pos x="256" y="96"/>
                </a:cxn>
                <a:cxn ang="0">
                  <a:pos x="1792" y="96"/>
                </a:cxn>
                <a:cxn ang="0">
                  <a:pos x="1792" y="0"/>
                </a:cxn>
              </a:cxnLst>
              <a:rect l="0" t="0" r="r" b="b"/>
              <a:pathLst>
                <a:path w="2048" h="112">
                  <a:moveTo>
                    <a:pt x="256" y="0"/>
                  </a:moveTo>
                  <a:cubicBezTo>
                    <a:pt x="128" y="40"/>
                    <a:pt x="0" y="80"/>
                    <a:pt x="256" y="96"/>
                  </a:cubicBezTo>
                  <a:cubicBezTo>
                    <a:pt x="512" y="112"/>
                    <a:pt x="1536" y="112"/>
                    <a:pt x="1792" y="96"/>
                  </a:cubicBezTo>
                  <a:cubicBezTo>
                    <a:pt x="2048" y="80"/>
                    <a:pt x="1920" y="40"/>
                    <a:pt x="179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3337" name="Text Box 121"/>
          <p:cNvSpPr txBox="1">
            <a:spLocks noChangeArrowheads="1"/>
          </p:cNvSpPr>
          <p:nvPr/>
        </p:nvSpPr>
        <p:spPr bwMode="auto">
          <a:xfrm>
            <a:off x="320701" y="5900792"/>
            <a:ext cx="6759575" cy="747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174625" indent="-174625" eaLnBrk="0" hangingPunct="0">
              <a:spcBef>
                <a:spcPct val="15000"/>
              </a:spcBef>
              <a:buFontTx/>
              <a:buChar char="•"/>
            </a:pPr>
            <a:r>
              <a:rPr lang="en-US" sz="2000"/>
              <a:t>Generalizes to higher dimensions</a:t>
            </a:r>
          </a:p>
          <a:p>
            <a:pPr marL="174625" indent="-174625" eaLnBrk="0" hangingPunct="0">
              <a:spcBef>
                <a:spcPct val="15000"/>
              </a:spcBef>
              <a:buFontTx/>
              <a:buChar char="•"/>
            </a:pPr>
            <a:r>
              <a:rPr lang="en-US" sz="2000"/>
              <a:t>Natural for algorithms that work with 2D and/or 3D arrays</a:t>
            </a:r>
          </a:p>
        </p:txBody>
      </p:sp>
      <p:sp>
        <p:nvSpPr>
          <p:cNvPr id="393338" name="Rectangle 122"/>
          <p:cNvSpPr>
            <a:spLocks noChangeArrowheads="1"/>
          </p:cNvSpPr>
          <p:nvPr/>
        </p:nvSpPr>
        <p:spPr bwMode="auto">
          <a:xfrm>
            <a:off x="6248400" y="1069976"/>
            <a:ext cx="4224338" cy="32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>
              <a:spcBef>
                <a:spcPct val="2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3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Line 2"/>
          <p:cNvSpPr>
            <a:spLocks noChangeShapeType="1"/>
          </p:cNvSpPr>
          <p:nvPr/>
        </p:nvSpPr>
        <p:spPr bwMode="auto">
          <a:xfrm>
            <a:off x="2794000" y="3048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67" name="Line 3"/>
          <p:cNvSpPr>
            <a:spLocks noChangeShapeType="1"/>
          </p:cNvSpPr>
          <p:nvPr/>
        </p:nvSpPr>
        <p:spPr bwMode="auto">
          <a:xfrm>
            <a:off x="3022600" y="2819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68" name="Line 4"/>
          <p:cNvSpPr>
            <a:spLocks noChangeShapeType="1"/>
          </p:cNvSpPr>
          <p:nvPr/>
        </p:nvSpPr>
        <p:spPr bwMode="auto">
          <a:xfrm flipV="1">
            <a:off x="2794000" y="28194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69" name="Line 5"/>
          <p:cNvSpPr>
            <a:spLocks noChangeShapeType="1"/>
          </p:cNvSpPr>
          <p:nvPr/>
        </p:nvSpPr>
        <p:spPr bwMode="auto">
          <a:xfrm flipV="1">
            <a:off x="3175000" y="28194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0" name="Line 6"/>
          <p:cNvSpPr>
            <a:spLocks noChangeShapeType="1"/>
          </p:cNvSpPr>
          <p:nvPr/>
        </p:nvSpPr>
        <p:spPr bwMode="auto">
          <a:xfrm>
            <a:off x="1879600" y="3048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357" name="Rectangle 9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Hypercubes</a:t>
            </a:r>
          </a:p>
        </p:txBody>
      </p:sp>
      <p:sp>
        <p:nvSpPr>
          <p:cNvPr id="395358" name="Rectangle 94"/>
          <p:cNvSpPr>
            <a:spLocks noGrp="1" noChangeArrowheads="1"/>
          </p:cNvSpPr>
          <p:nvPr>
            <p:ph type="body" idx="1"/>
          </p:nvPr>
        </p:nvSpPr>
        <p:spPr>
          <a:xfrm>
            <a:off x="475750" y="957264"/>
            <a:ext cx="8601467" cy="5257800"/>
          </a:xfrm>
        </p:spPr>
        <p:txBody>
          <a:bodyPr/>
          <a:lstStyle/>
          <a:p>
            <a:r>
              <a:rPr lang="en-US" dirty="0"/>
              <a:t>Number of nodes n = 2d   for dimension d</a:t>
            </a:r>
          </a:p>
          <a:p>
            <a:pPr lvl="1"/>
            <a:r>
              <a:rPr lang="en-US" sz="2000" dirty="0"/>
              <a:t>Diameter = d</a:t>
            </a:r>
          </a:p>
          <a:p>
            <a:pPr lvl="1"/>
            <a:r>
              <a:rPr lang="en-US" sz="2000" dirty="0"/>
              <a:t>Bisection bandwidth = n/2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Tx/>
              <a:buNone/>
            </a:pPr>
            <a:r>
              <a:rPr lang="en-US" dirty="0"/>
              <a:t>	  0d       1d       2d           3d                  4d</a:t>
            </a:r>
          </a:p>
          <a:p>
            <a:endParaRPr lang="en-US" dirty="0"/>
          </a:p>
          <a:p>
            <a:r>
              <a:rPr lang="en-US" dirty="0"/>
              <a:t>Popular in early machines (Intel </a:t>
            </a:r>
            <a:r>
              <a:rPr lang="en-US" dirty="0" err="1"/>
              <a:t>iPSC</a:t>
            </a:r>
            <a:r>
              <a:rPr lang="en-US" dirty="0"/>
              <a:t>, </a:t>
            </a:r>
            <a:r>
              <a:rPr lang="en-US" dirty="0" err="1"/>
              <a:t>NCUBE</a:t>
            </a:r>
            <a:r>
              <a:rPr lang="en-US" dirty="0"/>
              <a:t>, CM)</a:t>
            </a:r>
          </a:p>
          <a:p>
            <a:pPr lvl="1"/>
            <a:r>
              <a:rPr lang="en-US" sz="2000" dirty="0"/>
              <a:t>Lots of clever algorithms</a:t>
            </a:r>
          </a:p>
          <a:p>
            <a:pPr lvl="1"/>
            <a:r>
              <a:rPr lang="en-US" sz="2000"/>
              <a:t>Extension to: </a:t>
            </a:r>
            <a:r>
              <a:rPr lang="en-US" sz="2000" b="1" dirty="0">
                <a:solidFill>
                  <a:schemeClr val="accent2"/>
                </a:solidFill>
              </a:rPr>
              <a:t>k-</a:t>
            </a:r>
            <a:r>
              <a:rPr lang="en-US" sz="2000" b="1" dirty="0" err="1">
                <a:solidFill>
                  <a:schemeClr val="accent2"/>
                </a:solidFill>
              </a:rPr>
              <a:t>ary</a:t>
            </a:r>
            <a:r>
              <a:rPr lang="en-US" sz="2000" b="1" dirty="0">
                <a:solidFill>
                  <a:schemeClr val="accent2"/>
                </a:solidFill>
              </a:rPr>
              <a:t> n-cubes </a:t>
            </a:r>
            <a:r>
              <a:rPr lang="en-US" sz="2000" dirty="0"/>
              <a:t>(k nodes per dimension, so </a:t>
            </a:r>
            <a:r>
              <a:rPr lang="en-US" sz="2000" dirty="0" err="1"/>
              <a:t>k</a:t>
            </a:r>
            <a:r>
              <a:rPr lang="en-US" sz="2000" baseline="30000" dirty="0" err="1"/>
              <a:t>n</a:t>
            </a:r>
            <a:r>
              <a:rPr lang="en-US" sz="2000" dirty="0"/>
              <a:t> nodes)</a:t>
            </a:r>
          </a:p>
          <a:p>
            <a:endParaRPr lang="en-US"/>
          </a:p>
          <a:p>
            <a:r>
              <a:rPr lang="en-US">
                <a:solidFill>
                  <a:schemeClr val="accent2"/>
                </a:solidFill>
              </a:rPr>
              <a:t>Greycode </a:t>
            </a:r>
            <a:r>
              <a:rPr lang="en-US" dirty="0">
                <a:solidFill>
                  <a:schemeClr val="accent2"/>
                </a:solidFill>
              </a:rPr>
              <a:t>addressing</a:t>
            </a:r>
            <a:r>
              <a:rPr lang="en-US" dirty="0"/>
              <a:t>:</a:t>
            </a:r>
          </a:p>
          <a:p>
            <a:pPr lvl="1"/>
            <a:r>
              <a:rPr lang="en-US" sz="2000" dirty="0"/>
              <a:t>Each node connected </a:t>
            </a:r>
            <a:r>
              <a:rPr lang="en-US" sz="2000"/>
              <a:t>to others </a:t>
            </a:r>
            <a:r>
              <a:rPr lang="en-US" sz="2000" dirty="0"/>
              <a:t>with </a:t>
            </a:r>
            <a:r>
              <a:rPr lang="en-US" sz="2000" b="1">
                <a:solidFill>
                  <a:schemeClr val="accent2"/>
                </a:solidFill>
              </a:rPr>
              <a:t>1</a:t>
            </a:r>
            <a:r>
              <a:rPr lang="en-US" sz="2000"/>
              <a:t> different address bit</a:t>
            </a:r>
            <a:endParaRPr lang="en-US" sz="2000" dirty="0"/>
          </a:p>
        </p:txBody>
      </p:sp>
      <p:sp>
        <p:nvSpPr>
          <p:cNvPr id="395273" name="Oval 9"/>
          <p:cNvSpPr>
            <a:spLocks noChangeArrowheads="1"/>
          </p:cNvSpPr>
          <p:nvPr/>
        </p:nvSpPr>
        <p:spPr bwMode="auto">
          <a:xfrm>
            <a:off x="1041400" y="2971800"/>
            <a:ext cx="1524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4" name="Oval 10"/>
          <p:cNvSpPr>
            <a:spLocks noChangeArrowheads="1"/>
          </p:cNvSpPr>
          <p:nvPr/>
        </p:nvSpPr>
        <p:spPr bwMode="auto">
          <a:xfrm>
            <a:off x="1803400" y="2971800"/>
            <a:ext cx="1524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5" name="Oval 11"/>
          <p:cNvSpPr>
            <a:spLocks noChangeArrowheads="1"/>
          </p:cNvSpPr>
          <p:nvPr/>
        </p:nvSpPr>
        <p:spPr bwMode="auto">
          <a:xfrm>
            <a:off x="2184400" y="2971800"/>
            <a:ext cx="1524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6" name="Oval 12"/>
          <p:cNvSpPr>
            <a:spLocks noChangeArrowheads="1"/>
          </p:cNvSpPr>
          <p:nvPr/>
        </p:nvSpPr>
        <p:spPr bwMode="auto">
          <a:xfrm>
            <a:off x="2717800" y="2971800"/>
            <a:ext cx="1524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7" name="Oval 13"/>
          <p:cNvSpPr>
            <a:spLocks noChangeArrowheads="1"/>
          </p:cNvSpPr>
          <p:nvPr/>
        </p:nvSpPr>
        <p:spPr bwMode="auto">
          <a:xfrm>
            <a:off x="2946400" y="2743200"/>
            <a:ext cx="1524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8" name="Oval 14"/>
          <p:cNvSpPr>
            <a:spLocks noChangeArrowheads="1"/>
          </p:cNvSpPr>
          <p:nvPr/>
        </p:nvSpPr>
        <p:spPr bwMode="auto">
          <a:xfrm>
            <a:off x="3098800" y="2971800"/>
            <a:ext cx="1524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9" name="Oval 15"/>
          <p:cNvSpPr>
            <a:spLocks noChangeArrowheads="1"/>
          </p:cNvSpPr>
          <p:nvPr/>
        </p:nvSpPr>
        <p:spPr bwMode="auto">
          <a:xfrm>
            <a:off x="3327400" y="2743200"/>
            <a:ext cx="152400" cy="1524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156200" y="1905000"/>
            <a:ext cx="1981200" cy="1295400"/>
            <a:chOff x="3600" y="1104"/>
            <a:chExt cx="1248" cy="816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3600" y="1200"/>
              <a:ext cx="576" cy="624"/>
              <a:chOff x="2736" y="1344"/>
              <a:chExt cx="576" cy="624"/>
            </a:xfrm>
          </p:grpSpPr>
          <p:sp>
            <p:nvSpPr>
              <p:cNvPr id="395282" name="Line 18"/>
              <p:cNvSpPr>
                <a:spLocks noChangeShapeType="1"/>
              </p:cNvSpPr>
              <p:nvPr/>
            </p:nvSpPr>
            <p:spPr bwMode="auto">
              <a:xfrm flipV="1">
                <a:off x="2784" y="1728"/>
                <a:ext cx="144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3" name="Line 19"/>
              <p:cNvSpPr>
                <a:spLocks noChangeShapeType="1"/>
              </p:cNvSpPr>
              <p:nvPr/>
            </p:nvSpPr>
            <p:spPr bwMode="auto">
              <a:xfrm flipV="1">
                <a:off x="3168" y="1728"/>
                <a:ext cx="96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4" name="Line 20"/>
              <p:cNvSpPr>
                <a:spLocks noChangeShapeType="1"/>
              </p:cNvSpPr>
              <p:nvPr/>
            </p:nvSpPr>
            <p:spPr bwMode="auto">
              <a:xfrm flipV="1">
                <a:off x="3168" y="1392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5" name="Line 21"/>
              <p:cNvSpPr>
                <a:spLocks noChangeShapeType="1"/>
              </p:cNvSpPr>
              <p:nvPr/>
            </p:nvSpPr>
            <p:spPr bwMode="auto">
              <a:xfrm flipV="1">
                <a:off x="2784" y="1392"/>
                <a:ext cx="144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6" name="Rectangle 22"/>
              <p:cNvSpPr>
                <a:spLocks noChangeArrowheads="1"/>
              </p:cNvSpPr>
              <p:nvPr/>
            </p:nvSpPr>
            <p:spPr bwMode="auto">
              <a:xfrm>
                <a:off x="2784" y="1536"/>
                <a:ext cx="384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7" name="Rectangle 23"/>
              <p:cNvSpPr>
                <a:spLocks noChangeArrowheads="1"/>
              </p:cNvSpPr>
              <p:nvPr/>
            </p:nvSpPr>
            <p:spPr bwMode="auto">
              <a:xfrm>
                <a:off x="2928" y="1392"/>
                <a:ext cx="336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8" name="Oval 24"/>
              <p:cNvSpPr>
                <a:spLocks noChangeArrowheads="1"/>
              </p:cNvSpPr>
              <p:nvPr/>
            </p:nvSpPr>
            <p:spPr bwMode="auto">
              <a:xfrm>
                <a:off x="3216" y="134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9" name="Oval 25"/>
              <p:cNvSpPr>
                <a:spLocks noChangeArrowheads="1"/>
              </p:cNvSpPr>
              <p:nvPr/>
            </p:nvSpPr>
            <p:spPr bwMode="auto">
              <a:xfrm>
                <a:off x="2736" y="148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0" name="Oval 26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1" name="Oval 27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2" name="Oval 28"/>
              <p:cNvSpPr>
                <a:spLocks noChangeArrowheads="1"/>
              </p:cNvSpPr>
              <p:nvPr/>
            </p:nvSpPr>
            <p:spPr bwMode="auto">
              <a:xfrm>
                <a:off x="2880" y="1680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3" name="Oval 29"/>
              <p:cNvSpPr>
                <a:spLocks noChangeArrowheads="1"/>
              </p:cNvSpPr>
              <p:nvPr/>
            </p:nvSpPr>
            <p:spPr bwMode="auto">
              <a:xfrm>
                <a:off x="3216" y="1680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4" name="Oval 30"/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5" name="Oval 31"/>
              <p:cNvSpPr>
                <a:spLocks noChangeArrowheads="1"/>
              </p:cNvSpPr>
              <p:nvPr/>
            </p:nvSpPr>
            <p:spPr bwMode="auto">
              <a:xfrm>
                <a:off x="3120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4272" y="1200"/>
              <a:ext cx="576" cy="624"/>
              <a:chOff x="2736" y="1344"/>
              <a:chExt cx="576" cy="624"/>
            </a:xfrm>
          </p:grpSpPr>
          <p:sp>
            <p:nvSpPr>
              <p:cNvPr id="395297" name="Line 33"/>
              <p:cNvSpPr>
                <a:spLocks noChangeShapeType="1"/>
              </p:cNvSpPr>
              <p:nvPr/>
            </p:nvSpPr>
            <p:spPr bwMode="auto">
              <a:xfrm flipV="1">
                <a:off x="2784" y="1728"/>
                <a:ext cx="144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8" name="Line 34"/>
              <p:cNvSpPr>
                <a:spLocks noChangeShapeType="1"/>
              </p:cNvSpPr>
              <p:nvPr/>
            </p:nvSpPr>
            <p:spPr bwMode="auto">
              <a:xfrm flipV="1">
                <a:off x="3168" y="1728"/>
                <a:ext cx="96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99" name="Line 35"/>
              <p:cNvSpPr>
                <a:spLocks noChangeShapeType="1"/>
              </p:cNvSpPr>
              <p:nvPr/>
            </p:nvSpPr>
            <p:spPr bwMode="auto">
              <a:xfrm flipV="1">
                <a:off x="3168" y="1392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0" name="Line 36"/>
              <p:cNvSpPr>
                <a:spLocks noChangeShapeType="1"/>
              </p:cNvSpPr>
              <p:nvPr/>
            </p:nvSpPr>
            <p:spPr bwMode="auto">
              <a:xfrm flipV="1">
                <a:off x="2784" y="1392"/>
                <a:ext cx="144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1" name="Rectangle 37"/>
              <p:cNvSpPr>
                <a:spLocks noChangeArrowheads="1"/>
              </p:cNvSpPr>
              <p:nvPr/>
            </p:nvSpPr>
            <p:spPr bwMode="auto">
              <a:xfrm>
                <a:off x="2784" y="1536"/>
                <a:ext cx="384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2" name="Rectangle 38"/>
              <p:cNvSpPr>
                <a:spLocks noChangeArrowheads="1"/>
              </p:cNvSpPr>
              <p:nvPr/>
            </p:nvSpPr>
            <p:spPr bwMode="auto">
              <a:xfrm>
                <a:off x="2928" y="1392"/>
                <a:ext cx="336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3" name="Oval 39"/>
              <p:cNvSpPr>
                <a:spLocks noChangeArrowheads="1"/>
              </p:cNvSpPr>
              <p:nvPr/>
            </p:nvSpPr>
            <p:spPr bwMode="auto">
              <a:xfrm>
                <a:off x="3216" y="134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4" name="Oval 40"/>
              <p:cNvSpPr>
                <a:spLocks noChangeArrowheads="1"/>
              </p:cNvSpPr>
              <p:nvPr/>
            </p:nvSpPr>
            <p:spPr bwMode="auto">
              <a:xfrm>
                <a:off x="2736" y="148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5" name="Oval 41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6" name="Oval 42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7" name="Oval 43"/>
              <p:cNvSpPr>
                <a:spLocks noChangeArrowheads="1"/>
              </p:cNvSpPr>
              <p:nvPr/>
            </p:nvSpPr>
            <p:spPr bwMode="auto">
              <a:xfrm>
                <a:off x="2880" y="1680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8" name="Oval 44"/>
              <p:cNvSpPr>
                <a:spLocks noChangeArrowheads="1"/>
              </p:cNvSpPr>
              <p:nvPr/>
            </p:nvSpPr>
            <p:spPr bwMode="auto">
              <a:xfrm>
                <a:off x="3216" y="1680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09" name="Oval 45"/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10" name="Oval 46"/>
              <p:cNvSpPr>
                <a:spLocks noChangeArrowheads="1"/>
              </p:cNvSpPr>
              <p:nvPr/>
            </p:nvSpPr>
            <p:spPr bwMode="auto">
              <a:xfrm>
                <a:off x="3120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311" name="Freeform 47"/>
            <p:cNvSpPr>
              <a:spLocks/>
            </p:cNvSpPr>
            <p:nvPr/>
          </p:nvSpPr>
          <p:spPr bwMode="auto">
            <a:xfrm>
              <a:off x="3648" y="1824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2" name="Freeform 48"/>
            <p:cNvSpPr>
              <a:spLocks/>
            </p:cNvSpPr>
            <p:nvPr/>
          </p:nvSpPr>
          <p:spPr bwMode="auto">
            <a:xfrm>
              <a:off x="4032" y="1824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3" name="Freeform 49"/>
            <p:cNvSpPr>
              <a:spLocks/>
            </p:cNvSpPr>
            <p:nvPr/>
          </p:nvSpPr>
          <p:spPr bwMode="auto">
            <a:xfrm>
              <a:off x="3792" y="1632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4" name="Freeform 50"/>
            <p:cNvSpPr>
              <a:spLocks/>
            </p:cNvSpPr>
            <p:nvPr/>
          </p:nvSpPr>
          <p:spPr bwMode="auto">
            <a:xfrm>
              <a:off x="4128" y="1632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5" name="Freeform 51"/>
            <p:cNvSpPr>
              <a:spLocks/>
            </p:cNvSpPr>
            <p:nvPr/>
          </p:nvSpPr>
          <p:spPr bwMode="auto">
            <a:xfrm flipV="1">
              <a:off x="3792" y="1104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6" name="Freeform 52"/>
            <p:cNvSpPr>
              <a:spLocks/>
            </p:cNvSpPr>
            <p:nvPr/>
          </p:nvSpPr>
          <p:spPr bwMode="auto">
            <a:xfrm flipV="1">
              <a:off x="4128" y="1104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7" name="Freeform 53"/>
            <p:cNvSpPr>
              <a:spLocks/>
            </p:cNvSpPr>
            <p:nvPr/>
          </p:nvSpPr>
          <p:spPr bwMode="auto">
            <a:xfrm flipV="1">
              <a:off x="3648" y="1248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8" name="Freeform 54"/>
            <p:cNvSpPr>
              <a:spLocks/>
            </p:cNvSpPr>
            <p:nvPr/>
          </p:nvSpPr>
          <p:spPr bwMode="auto">
            <a:xfrm flipV="1">
              <a:off x="4032" y="1248"/>
              <a:ext cx="672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84" y="96"/>
                </a:cxn>
                <a:cxn ang="0">
                  <a:pos x="672" y="0"/>
                </a:cxn>
              </a:cxnLst>
              <a:rect l="0" t="0" r="r" b="b"/>
              <a:pathLst>
                <a:path w="672" h="96">
                  <a:moveTo>
                    <a:pt x="0" y="0"/>
                  </a:moveTo>
                  <a:cubicBezTo>
                    <a:pt x="136" y="48"/>
                    <a:pt x="272" y="96"/>
                    <a:pt x="384" y="96"/>
                  </a:cubicBezTo>
                  <a:cubicBezTo>
                    <a:pt x="496" y="96"/>
                    <a:pt x="584" y="48"/>
                    <a:pt x="672" y="0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3937000" y="2133600"/>
            <a:ext cx="914400" cy="990600"/>
            <a:chOff x="2736" y="1344"/>
            <a:chExt cx="576" cy="624"/>
          </a:xfrm>
        </p:grpSpPr>
        <p:sp>
          <p:nvSpPr>
            <p:cNvPr id="395320" name="Line 56"/>
            <p:cNvSpPr>
              <a:spLocks noChangeShapeType="1"/>
            </p:cNvSpPr>
            <p:nvPr/>
          </p:nvSpPr>
          <p:spPr bwMode="auto">
            <a:xfrm flipV="1">
              <a:off x="2784" y="1728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1" name="Line 57"/>
            <p:cNvSpPr>
              <a:spLocks noChangeShapeType="1"/>
            </p:cNvSpPr>
            <p:nvPr/>
          </p:nvSpPr>
          <p:spPr bwMode="auto">
            <a:xfrm flipV="1">
              <a:off x="3168" y="1728"/>
              <a:ext cx="96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2" name="Line 58"/>
            <p:cNvSpPr>
              <a:spLocks noChangeShapeType="1"/>
            </p:cNvSpPr>
            <p:nvPr/>
          </p:nvSpPr>
          <p:spPr bwMode="auto">
            <a:xfrm flipV="1">
              <a:off x="3168" y="1392"/>
              <a:ext cx="96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3" name="Line 59"/>
            <p:cNvSpPr>
              <a:spLocks noChangeShapeType="1"/>
            </p:cNvSpPr>
            <p:nvPr/>
          </p:nvSpPr>
          <p:spPr bwMode="auto">
            <a:xfrm flipV="1">
              <a:off x="2784" y="1392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4" name="Rectangle 60"/>
            <p:cNvSpPr>
              <a:spLocks noChangeArrowheads="1"/>
            </p:cNvSpPr>
            <p:nvPr/>
          </p:nvSpPr>
          <p:spPr bwMode="auto">
            <a:xfrm>
              <a:off x="2784" y="1536"/>
              <a:ext cx="384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5" name="Rectangle 61"/>
            <p:cNvSpPr>
              <a:spLocks noChangeArrowheads="1"/>
            </p:cNvSpPr>
            <p:nvPr/>
          </p:nvSpPr>
          <p:spPr bwMode="auto">
            <a:xfrm>
              <a:off x="2928" y="1392"/>
              <a:ext cx="336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6" name="Oval 62"/>
            <p:cNvSpPr>
              <a:spLocks noChangeArrowheads="1"/>
            </p:cNvSpPr>
            <p:nvPr/>
          </p:nvSpPr>
          <p:spPr bwMode="auto">
            <a:xfrm>
              <a:off x="3216" y="134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7" name="Oval 63"/>
            <p:cNvSpPr>
              <a:spLocks noChangeArrowheads="1"/>
            </p:cNvSpPr>
            <p:nvPr/>
          </p:nvSpPr>
          <p:spPr bwMode="auto">
            <a:xfrm>
              <a:off x="2736" y="148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8" name="Oval 64"/>
            <p:cNvSpPr>
              <a:spLocks noChangeArrowheads="1"/>
            </p:cNvSpPr>
            <p:nvPr/>
          </p:nvSpPr>
          <p:spPr bwMode="auto">
            <a:xfrm>
              <a:off x="3120" y="148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9" name="Oval 65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30" name="Oval 66"/>
            <p:cNvSpPr>
              <a:spLocks noChangeArrowheads="1"/>
            </p:cNvSpPr>
            <p:nvPr/>
          </p:nvSpPr>
          <p:spPr bwMode="auto">
            <a:xfrm>
              <a:off x="2880" y="1680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31" name="Oval 67"/>
            <p:cNvSpPr>
              <a:spLocks noChangeArrowheads="1"/>
            </p:cNvSpPr>
            <p:nvPr/>
          </p:nvSpPr>
          <p:spPr bwMode="auto">
            <a:xfrm>
              <a:off x="3216" y="1680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32" name="Oval 68"/>
            <p:cNvSpPr>
              <a:spLocks noChangeArrowheads="1"/>
            </p:cNvSpPr>
            <p:nvPr/>
          </p:nvSpPr>
          <p:spPr bwMode="auto">
            <a:xfrm>
              <a:off x="2736" y="187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33" name="Oval 69"/>
            <p:cNvSpPr>
              <a:spLocks noChangeArrowheads="1"/>
            </p:cNvSpPr>
            <p:nvPr/>
          </p:nvSpPr>
          <p:spPr bwMode="auto">
            <a:xfrm>
              <a:off x="3120" y="187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95"/>
          <p:cNvGrpSpPr>
            <a:grpSpLocks/>
          </p:cNvGrpSpPr>
          <p:nvPr/>
        </p:nvGrpSpPr>
        <p:grpSpPr bwMode="auto">
          <a:xfrm>
            <a:off x="8250148" y="4042881"/>
            <a:ext cx="3426177" cy="2542853"/>
            <a:chOff x="2976" y="3120"/>
            <a:chExt cx="1200" cy="912"/>
          </a:xfrm>
        </p:grpSpPr>
        <p:grpSp>
          <p:nvGrpSpPr>
            <p:cNvPr id="7" name="Group 70"/>
            <p:cNvGrpSpPr>
              <a:grpSpLocks/>
            </p:cNvGrpSpPr>
            <p:nvPr/>
          </p:nvGrpSpPr>
          <p:grpSpPr bwMode="auto">
            <a:xfrm>
              <a:off x="3264" y="3264"/>
              <a:ext cx="576" cy="624"/>
              <a:chOff x="2736" y="1344"/>
              <a:chExt cx="576" cy="624"/>
            </a:xfrm>
          </p:grpSpPr>
          <p:sp>
            <p:nvSpPr>
              <p:cNvPr id="395335" name="Line 71"/>
              <p:cNvSpPr>
                <a:spLocks noChangeShapeType="1"/>
              </p:cNvSpPr>
              <p:nvPr/>
            </p:nvSpPr>
            <p:spPr bwMode="auto">
              <a:xfrm flipV="1">
                <a:off x="2784" y="1728"/>
                <a:ext cx="144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36" name="Line 72"/>
              <p:cNvSpPr>
                <a:spLocks noChangeShapeType="1"/>
              </p:cNvSpPr>
              <p:nvPr/>
            </p:nvSpPr>
            <p:spPr bwMode="auto">
              <a:xfrm flipV="1">
                <a:off x="3168" y="1728"/>
                <a:ext cx="96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37" name="Line 73"/>
              <p:cNvSpPr>
                <a:spLocks noChangeShapeType="1"/>
              </p:cNvSpPr>
              <p:nvPr/>
            </p:nvSpPr>
            <p:spPr bwMode="auto">
              <a:xfrm flipV="1">
                <a:off x="3168" y="1392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38" name="Line 74"/>
              <p:cNvSpPr>
                <a:spLocks noChangeShapeType="1"/>
              </p:cNvSpPr>
              <p:nvPr/>
            </p:nvSpPr>
            <p:spPr bwMode="auto">
              <a:xfrm flipV="1">
                <a:off x="2784" y="1392"/>
                <a:ext cx="144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39" name="Rectangle 75"/>
              <p:cNvSpPr>
                <a:spLocks noChangeArrowheads="1"/>
              </p:cNvSpPr>
              <p:nvPr/>
            </p:nvSpPr>
            <p:spPr bwMode="auto">
              <a:xfrm>
                <a:off x="2784" y="1536"/>
                <a:ext cx="384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0" name="Rectangle 76"/>
              <p:cNvSpPr>
                <a:spLocks noChangeArrowheads="1"/>
              </p:cNvSpPr>
              <p:nvPr/>
            </p:nvSpPr>
            <p:spPr bwMode="auto">
              <a:xfrm>
                <a:off x="2928" y="1392"/>
                <a:ext cx="336" cy="33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1" name="Oval 77"/>
              <p:cNvSpPr>
                <a:spLocks noChangeArrowheads="1"/>
              </p:cNvSpPr>
              <p:nvPr/>
            </p:nvSpPr>
            <p:spPr bwMode="auto">
              <a:xfrm>
                <a:off x="3216" y="134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2" name="Oval 78"/>
              <p:cNvSpPr>
                <a:spLocks noChangeArrowheads="1"/>
              </p:cNvSpPr>
              <p:nvPr/>
            </p:nvSpPr>
            <p:spPr bwMode="auto">
              <a:xfrm>
                <a:off x="2736" y="148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3" name="Oval 79"/>
              <p:cNvSpPr>
                <a:spLocks noChangeArrowheads="1"/>
              </p:cNvSpPr>
              <p:nvPr/>
            </p:nvSpPr>
            <p:spPr bwMode="auto">
              <a:xfrm>
                <a:off x="3120" y="148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4" name="Oval 80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5" name="Oval 81"/>
              <p:cNvSpPr>
                <a:spLocks noChangeArrowheads="1"/>
              </p:cNvSpPr>
              <p:nvPr/>
            </p:nvSpPr>
            <p:spPr bwMode="auto">
              <a:xfrm>
                <a:off x="2880" y="1680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6" name="Oval 82"/>
              <p:cNvSpPr>
                <a:spLocks noChangeArrowheads="1"/>
              </p:cNvSpPr>
              <p:nvPr/>
            </p:nvSpPr>
            <p:spPr bwMode="auto">
              <a:xfrm>
                <a:off x="3216" y="1680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7" name="Oval 83"/>
              <p:cNvSpPr>
                <a:spLocks noChangeArrowheads="1"/>
              </p:cNvSpPr>
              <p:nvPr/>
            </p:nvSpPr>
            <p:spPr bwMode="auto">
              <a:xfrm>
                <a:off x="2736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348" name="Oval 84"/>
              <p:cNvSpPr>
                <a:spLocks noChangeArrowheads="1"/>
              </p:cNvSpPr>
              <p:nvPr/>
            </p:nvSpPr>
            <p:spPr bwMode="auto">
              <a:xfrm>
                <a:off x="3120" y="187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349" name="Text Box 85"/>
            <p:cNvSpPr txBox="1">
              <a:spLocks noChangeArrowheads="1"/>
            </p:cNvSpPr>
            <p:nvPr/>
          </p:nvSpPr>
          <p:spPr bwMode="auto">
            <a:xfrm>
              <a:off x="3696" y="3840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001</a:t>
              </a:r>
            </a:p>
          </p:txBody>
        </p:sp>
        <p:sp>
          <p:nvSpPr>
            <p:cNvPr id="395350" name="Text Box 86"/>
            <p:cNvSpPr txBox="1">
              <a:spLocks noChangeArrowheads="1"/>
            </p:cNvSpPr>
            <p:nvPr/>
          </p:nvSpPr>
          <p:spPr bwMode="auto">
            <a:xfrm>
              <a:off x="3024" y="3840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000</a:t>
              </a:r>
            </a:p>
          </p:txBody>
        </p:sp>
        <p:sp>
          <p:nvSpPr>
            <p:cNvPr id="395351" name="Text Box 87"/>
            <p:cNvSpPr txBox="1">
              <a:spLocks noChangeArrowheads="1"/>
            </p:cNvSpPr>
            <p:nvPr/>
          </p:nvSpPr>
          <p:spPr bwMode="auto">
            <a:xfrm>
              <a:off x="3120" y="3552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100</a:t>
              </a:r>
            </a:p>
          </p:txBody>
        </p:sp>
        <p:sp>
          <p:nvSpPr>
            <p:cNvPr id="395352" name="Text Box 88"/>
            <p:cNvSpPr txBox="1">
              <a:spLocks noChangeArrowheads="1"/>
            </p:cNvSpPr>
            <p:nvPr/>
          </p:nvSpPr>
          <p:spPr bwMode="auto">
            <a:xfrm>
              <a:off x="2976" y="3312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010</a:t>
              </a:r>
            </a:p>
          </p:txBody>
        </p:sp>
        <p:sp>
          <p:nvSpPr>
            <p:cNvPr id="395353" name="Text Box 89"/>
            <p:cNvSpPr txBox="1">
              <a:spLocks noChangeArrowheads="1"/>
            </p:cNvSpPr>
            <p:nvPr/>
          </p:nvSpPr>
          <p:spPr bwMode="auto">
            <a:xfrm>
              <a:off x="3696" y="3360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011</a:t>
              </a:r>
            </a:p>
          </p:txBody>
        </p:sp>
        <p:sp>
          <p:nvSpPr>
            <p:cNvPr id="395354" name="Text Box 90"/>
            <p:cNvSpPr txBox="1">
              <a:spLocks noChangeArrowheads="1"/>
            </p:cNvSpPr>
            <p:nvPr/>
          </p:nvSpPr>
          <p:spPr bwMode="auto">
            <a:xfrm>
              <a:off x="3840" y="3168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111</a:t>
              </a:r>
            </a:p>
          </p:txBody>
        </p:sp>
        <p:sp>
          <p:nvSpPr>
            <p:cNvPr id="395355" name="Text Box 91"/>
            <p:cNvSpPr txBox="1">
              <a:spLocks noChangeArrowheads="1"/>
            </p:cNvSpPr>
            <p:nvPr/>
          </p:nvSpPr>
          <p:spPr bwMode="auto">
            <a:xfrm>
              <a:off x="3840" y="3552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101</a:t>
              </a:r>
            </a:p>
          </p:txBody>
        </p:sp>
        <p:sp>
          <p:nvSpPr>
            <p:cNvPr id="395356" name="Text Box 92"/>
            <p:cNvSpPr txBox="1">
              <a:spLocks noChangeArrowheads="1"/>
            </p:cNvSpPr>
            <p:nvPr/>
          </p:nvSpPr>
          <p:spPr bwMode="auto">
            <a:xfrm>
              <a:off x="3216" y="3120"/>
              <a:ext cx="33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>
                  <a:solidFill>
                    <a:srgbClr val="009999"/>
                  </a:solidFill>
                </a:rPr>
                <a:t>110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53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53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953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953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953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455" name="Rectangle 14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Trees</a:t>
            </a:r>
          </a:p>
        </p:txBody>
      </p:sp>
      <p:sp>
        <p:nvSpPr>
          <p:cNvPr id="397456" name="Rectangle 14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Diameter = log n.</a:t>
            </a:r>
          </a:p>
          <a:p>
            <a:r>
              <a:rPr lang="en-US"/>
              <a:t>Bisection bandwidth = 1</a:t>
            </a:r>
          </a:p>
          <a:p>
            <a:r>
              <a:rPr lang="en-US"/>
              <a:t>Easy layout as planar graph</a:t>
            </a:r>
          </a:p>
          <a:p>
            <a:r>
              <a:rPr lang="en-US"/>
              <a:t>Many tree algorithms (e.g., summation)</a:t>
            </a:r>
          </a:p>
          <a:p>
            <a:endParaRPr lang="en-US" b="1"/>
          </a:p>
          <a:p>
            <a:r>
              <a:rPr lang="en-US" b="1"/>
              <a:t>Fat trees</a:t>
            </a:r>
            <a:r>
              <a:rPr lang="en-US"/>
              <a:t> avoid bisection bandwidth problem:</a:t>
            </a:r>
          </a:p>
          <a:p>
            <a:pPr lvl="1"/>
            <a:r>
              <a:rPr lang="en-US" sz="2000"/>
              <a:t>More (or wider) links near top</a:t>
            </a:r>
          </a:p>
          <a:p>
            <a:pPr lvl="1"/>
            <a:r>
              <a:rPr lang="en-US" sz="2000"/>
              <a:t>Example: Thinking Machines CM-5 (next slide)</a:t>
            </a:r>
          </a:p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15200" y="857892"/>
            <a:ext cx="3122594" cy="1821513"/>
            <a:chOff x="3456" y="2736"/>
            <a:chExt cx="1152" cy="672"/>
          </a:xfrm>
        </p:grpSpPr>
        <p:sp>
          <p:nvSpPr>
            <p:cNvPr id="397317" name="Line 5"/>
            <p:cNvSpPr>
              <a:spLocks noChangeShapeType="1"/>
            </p:cNvSpPr>
            <p:nvPr/>
          </p:nvSpPr>
          <p:spPr bwMode="auto">
            <a:xfrm>
              <a:off x="3648" y="3072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18" name="Line 6"/>
            <p:cNvSpPr>
              <a:spLocks noChangeShapeType="1"/>
            </p:cNvSpPr>
            <p:nvPr/>
          </p:nvSpPr>
          <p:spPr bwMode="auto">
            <a:xfrm>
              <a:off x="3648" y="2880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19" name="Line 7"/>
            <p:cNvSpPr>
              <a:spLocks noChangeShapeType="1"/>
            </p:cNvSpPr>
            <p:nvPr/>
          </p:nvSpPr>
          <p:spPr bwMode="auto">
            <a:xfrm>
              <a:off x="4416" y="2880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0" name="Line 8"/>
            <p:cNvSpPr>
              <a:spLocks noChangeShapeType="1"/>
            </p:cNvSpPr>
            <p:nvPr/>
          </p:nvSpPr>
          <p:spPr bwMode="auto">
            <a:xfrm>
              <a:off x="3504" y="288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1" name="Line 9"/>
            <p:cNvSpPr>
              <a:spLocks noChangeShapeType="1"/>
            </p:cNvSpPr>
            <p:nvPr/>
          </p:nvSpPr>
          <p:spPr bwMode="auto">
            <a:xfrm>
              <a:off x="3504" y="326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2" name="Line 10"/>
            <p:cNvSpPr>
              <a:spLocks noChangeShapeType="1"/>
            </p:cNvSpPr>
            <p:nvPr/>
          </p:nvSpPr>
          <p:spPr bwMode="auto">
            <a:xfrm>
              <a:off x="4272" y="2880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3" name="Line 11"/>
            <p:cNvSpPr>
              <a:spLocks noChangeShapeType="1"/>
            </p:cNvSpPr>
            <p:nvPr/>
          </p:nvSpPr>
          <p:spPr bwMode="auto">
            <a:xfrm>
              <a:off x="4272" y="326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4" name="Line 12"/>
            <p:cNvSpPr>
              <a:spLocks noChangeShapeType="1"/>
            </p:cNvSpPr>
            <p:nvPr/>
          </p:nvSpPr>
          <p:spPr bwMode="auto">
            <a:xfrm>
              <a:off x="3504" y="283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5" name="Line 13"/>
            <p:cNvSpPr>
              <a:spLocks noChangeShapeType="1"/>
            </p:cNvSpPr>
            <p:nvPr/>
          </p:nvSpPr>
          <p:spPr bwMode="auto">
            <a:xfrm>
              <a:off x="3792" y="283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6" name="Line 14"/>
            <p:cNvSpPr>
              <a:spLocks noChangeShapeType="1"/>
            </p:cNvSpPr>
            <p:nvPr/>
          </p:nvSpPr>
          <p:spPr bwMode="auto">
            <a:xfrm>
              <a:off x="3504" y="321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7" name="Line 15"/>
            <p:cNvSpPr>
              <a:spLocks noChangeShapeType="1"/>
            </p:cNvSpPr>
            <p:nvPr/>
          </p:nvSpPr>
          <p:spPr bwMode="auto">
            <a:xfrm>
              <a:off x="3792" y="321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8" name="Line 16"/>
            <p:cNvSpPr>
              <a:spLocks noChangeShapeType="1"/>
            </p:cNvSpPr>
            <p:nvPr/>
          </p:nvSpPr>
          <p:spPr bwMode="auto">
            <a:xfrm>
              <a:off x="4272" y="283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9" name="Line 17"/>
            <p:cNvSpPr>
              <a:spLocks noChangeShapeType="1"/>
            </p:cNvSpPr>
            <p:nvPr/>
          </p:nvSpPr>
          <p:spPr bwMode="auto">
            <a:xfrm>
              <a:off x="4560" y="283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0" name="Line 18"/>
            <p:cNvSpPr>
              <a:spLocks noChangeShapeType="1"/>
            </p:cNvSpPr>
            <p:nvPr/>
          </p:nvSpPr>
          <p:spPr bwMode="auto">
            <a:xfrm>
              <a:off x="4272" y="321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1" name="Line 19"/>
            <p:cNvSpPr>
              <a:spLocks noChangeShapeType="1"/>
            </p:cNvSpPr>
            <p:nvPr/>
          </p:nvSpPr>
          <p:spPr bwMode="auto">
            <a:xfrm>
              <a:off x="4560" y="3216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2" name="Oval 20"/>
            <p:cNvSpPr>
              <a:spLocks noChangeArrowheads="1"/>
            </p:cNvSpPr>
            <p:nvPr/>
          </p:nvSpPr>
          <p:spPr bwMode="auto">
            <a:xfrm>
              <a:off x="3456" y="2736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3" name="Oval 21"/>
            <p:cNvSpPr>
              <a:spLocks noChangeArrowheads="1"/>
            </p:cNvSpPr>
            <p:nvPr/>
          </p:nvSpPr>
          <p:spPr bwMode="auto">
            <a:xfrm>
              <a:off x="3744" y="2736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4" name="Oval 22"/>
            <p:cNvSpPr>
              <a:spLocks noChangeArrowheads="1"/>
            </p:cNvSpPr>
            <p:nvPr/>
          </p:nvSpPr>
          <p:spPr bwMode="auto">
            <a:xfrm>
              <a:off x="3456" y="3120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5" name="Oval 23"/>
            <p:cNvSpPr>
              <a:spLocks noChangeArrowheads="1"/>
            </p:cNvSpPr>
            <p:nvPr/>
          </p:nvSpPr>
          <p:spPr bwMode="auto">
            <a:xfrm>
              <a:off x="4224" y="2736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6" name="Oval 24"/>
            <p:cNvSpPr>
              <a:spLocks noChangeArrowheads="1"/>
            </p:cNvSpPr>
            <p:nvPr/>
          </p:nvSpPr>
          <p:spPr bwMode="auto">
            <a:xfrm>
              <a:off x="3744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7" name="Oval 25"/>
            <p:cNvSpPr>
              <a:spLocks noChangeArrowheads="1"/>
            </p:cNvSpPr>
            <p:nvPr/>
          </p:nvSpPr>
          <p:spPr bwMode="auto">
            <a:xfrm>
              <a:off x="3456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8" name="Oval 26"/>
            <p:cNvSpPr>
              <a:spLocks noChangeArrowheads="1"/>
            </p:cNvSpPr>
            <p:nvPr/>
          </p:nvSpPr>
          <p:spPr bwMode="auto">
            <a:xfrm>
              <a:off x="3456" y="331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9" name="Oval 27"/>
            <p:cNvSpPr>
              <a:spLocks noChangeArrowheads="1"/>
            </p:cNvSpPr>
            <p:nvPr/>
          </p:nvSpPr>
          <p:spPr bwMode="auto">
            <a:xfrm>
              <a:off x="3744" y="3120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0" name="Oval 28"/>
            <p:cNvSpPr>
              <a:spLocks noChangeArrowheads="1"/>
            </p:cNvSpPr>
            <p:nvPr/>
          </p:nvSpPr>
          <p:spPr bwMode="auto">
            <a:xfrm>
              <a:off x="3744" y="331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1" name="Oval 29"/>
            <p:cNvSpPr>
              <a:spLocks noChangeArrowheads="1"/>
            </p:cNvSpPr>
            <p:nvPr/>
          </p:nvSpPr>
          <p:spPr bwMode="auto">
            <a:xfrm>
              <a:off x="4224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2" name="Oval 30"/>
            <p:cNvSpPr>
              <a:spLocks noChangeArrowheads="1"/>
            </p:cNvSpPr>
            <p:nvPr/>
          </p:nvSpPr>
          <p:spPr bwMode="auto">
            <a:xfrm>
              <a:off x="4224" y="3120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3" name="Oval 31"/>
            <p:cNvSpPr>
              <a:spLocks noChangeArrowheads="1"/>
            </p:cNvSpPr>
            <p:nvPr/>
          </p:nvSpPr>
          <p:spPr bwMode="auto">
            <a:xfrm>
              <a:off x="4224" y="331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4" name="Oval 32"/>
            <p:cNvSpPr>
              <a:spLocks noChangeArrowheads="1"/>
            </p:cNvSpPr>
            <p:nvPr/>
          </p:nvSpPr>
          <p:spPr bwMode="auto">
            <a:xfrm>
              <a:off x="4512" y="2736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5" name="Oval 33"/>
            <p:cNvSpPr>
              <a:spLocks noChangeArrowheads="1"/>
            </p:cNvSpPr>
            <p:nvPr/>
          </p:nvSpPr>
          <p:spPr bwMode="auto">
            <a:xfrm>
              <a:off x="4512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6" name="Oval 34"/>
            <p:cNvSpPr>
              <a:spLocks noChangeArrowheads="1"/>
            </p:cNvSpPr>
            <p:nvPr/>
          </p:nvSpPr>
          <p:spPr bwMode="auto">
            <a:xfrm>
              <a:off x="4512" y="3120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7" name="Oval 35"/>
            <p:cNvSpPr>
              <a:spLocks noChangeArrowheads="1"/>
            </p:cNvSpPr>
            <p:nvPr/>
          </p:nvSpPr>
          <p:spPr bwMode="auto">
            <a:xfrm>
              <a:off x="4512" y="331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7662978" y="3451686"/>
            <a:ext cx="3032420" cy="2527017"/>
            <a:chOff x="3552" y="2592"/>
            <a:chExt cx="1152" cy="960"/>
          </a:xfrm>
        </p:grpSpPr>
        <p:sp>
          <p:nvSpPr>
            <p:cNvPr id="397349" name="Line 37"/>
            <p:cNvSpPr>
              <a:spLocks noChangeShapeType="1"/>
            </p:cNvSpPr>
            <p:nvPr/>
          </p:nvSpPr>
          <p:spPr bwMode="auto">
            <a:xfrm>
              <a:off x="3744" y="3072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0" name="Line 38"/>
            <p:cNvSpPr>
              <a:spLocks noChangeShapeType="1"/>
            </p:cNvSpPr>
            <p:nvPr/>
          </p:nvSpPr>
          <p:spPr bwMode="auto">
            <a:xfrm>
              <a:off x="3744" y="3120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1" name="Line 39"/>
            <p:cNvSpPr>
              <a:spLocks noChangeShapeType="1"/>
            </p:cNvSpPr>
            <p:nvPr/>
          </p:nvSpPr>
          <p:spPr bwMode="auto">
            <a:xfrm>
              <a:off x="3744" y="3024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2" name="Line 40"/>
            <p:cNvSpPr>
              <a:spLocks noChangeShapeType="1"/>
            </p:cNvSpPr>
            <p:nvPr/>
          </p:nvSpPr>
          <p:spPr bwMode="auto">
            <a:xfrm>
              <a:off x="3744" y="3168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3" name="Line 41"/>
            <p:cNvSpPr>
              <a:spLocks noChangeShapeType="1"/>
            </p:cNvSpPr>
            <p:nvPr/>
          </p:nvSpPr>
          <p:spPr bwMode="auto">
            <a:xfrm>
              <a:off x="3744" y="2976"/>
              <a:ext cx="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4" name="Line 42"/>
            <p:cNvSpPr>
              <a:spLocks noChangeShapeType="1"/>
            </p:cNvSpPr>
            <p:nvPr/>
          </p:nvSpPr>
          <p:spPr bwMode="auto">
            <a:xfrm>
              <a:off x="3744" y="27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5" name="Line 43"/>
            <p:cNvSpPr>
              <a:spLocks noChangeShapeType="1"/>
            </p:cNvSpPr>
            <p:nvPr/>
          </p:nvSpPr>
          <p:spPr bwMode="auto">
            <a:xfrm>
              <a:off x="3696" y="27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6" name="Line 44"/>
            <p:cNvSpPr>
              <a:spLocks noChangeShapeType="1"/>
            </p:cNvSpPr>
            <p:nvPr/>
          </p:nvSpPr>
          <p:spPr bwMode="auto">
            <a:xfrm>
              <a:off x="3792" y="27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7" name="Line 45"/>
            <p:cNvSpPr>
              <a:spLocks noChangeShapeType="1"/>
            </p:cNvSpPr>
            <p:nvPr/>
          </p:nvSpPr>
          <p:spPr bwMode="auto">
            <a:xfrm>
              <a:off x="4464" y="27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8" name="Line 46"/>
            <p:cNvSpPr>
              <a:spLocks noChangeShapeType="1"/>
            </p:cNvSpPr>
            <p:nvPr/>
          </p:nvSpPr>
          <p:spPr bwMode="auto">
            <a:xfrm>
              <a:off x="4512" y="27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9" name="Line 47"/>
            <p:cNvSpPr>
              <a:spLocks noChangeShapeType="1"/>
            </p:cNvSpPr>
            <p:nvPr/>
          </p:nvSpPr>
          <p:spPr bwMode="auto">
            <a:xfrm>
              <a:off x="4560" y="2784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3552" y="3216"/>
              <a:ext cx="384" cy="336"/>
              <a:chOff x="3552" y="2592"/>
              <a:chExt cx="384" cy="336"/>
            </a:xfrm>
          </p:grpSpPr>
          <p:sp>
            <p:nvSpPr>
              <p:cNvPr id="397361" name="Line 49"/>
              <p:cNvSpPr>
                <a:spLocks noChangeShapeType="1"/>
              </p:cNvSpPr>
              <p:nvPr/>
            </p:nvSpPr>
            <p:spPr bwMode="auto">
              <a:xfrm>
                <a:off x="3600" y="268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62" name="Line 50"/>
              <p:cNvSpPr>
                <a:spLocks noChangeShapeType="1"/>
              </p:cNvSpPr>
              <p:nvPr/>
            </p:nvSpPr>
            <p:spPr bwMode="auto">
              <a:xfrm>
                <a:off x="3888" y="268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63" name="Oval 51"/>
              <p:cNvSpPr>
                <a:spLocks noChangeArrowheads="1"/>
              </p:cNvSpPr>
              <p:nvPr/>
            </p:nvSpPr>
            <p:spPr bwMode="auto">
              <a:xfrm>
                <a:off x="3552" y="259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64" name="Oval 52"/>
              <p:cNvSpPr>
                <a:spLocks noChangeArrowheads="1"/>
              </p:cNvSpPr>
              <p:nvPr/>
            </p:nvSpPr>
            <p:spPr bwMode="auto">
              <a:xfrm>
                <a:off x="3840" y="259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65" name="Oval 53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66" name="Oval 54"/>
              <p:cNvSpPr>
                <a:spLocks noChangeArrowheads="1"/>
              </p:cNvSpPr>
              <p:nvPr/>
            </p:nvSpPr>
            <p:spPr bwMode="auto">
              <a:xfrm>
                <a:off x="3552" y="283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67" name="Line 55"/>
              <p:cNvSpPr>
                <a:spLocks noChangeShapeType="1"/>
              </p:cNvSpPr>
              <p:nvPr/>
            </p:nvSpPr>
            <p:spPr bwMode="auto">
              <a:xfrm flipV="1">
                <a:off x="3600" y="278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68" name="Line 56"/>
              <p:cNvSpPr>
                <a:spLocks noChangeShapeType="1"/>
              </p:cNvSpPr>
              <p:nvPr/>
            </p:nvSpPr>
            <p:spPr bwMode="auto">
              <a:xfrm flipV="1">
                <a:off x="3600" y="273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57"/>
            <p:cNvGrpSpPr>
              <a:grpSpLocks/>
            </p:cNvGrpSpPr>
            <p:nvPr/>
          </p:nvGrpSpPr>
          <p:grpSpPr bwMode="auto">
            <a:xfrm>
              <a:off x="4320" y="2592"/>
              <a:ext cx="384" cy="336"/>
              <a:chOff x="3552" y="2592"/>
              <a:chExt cx="384" cy="336"/>
            </a:xfrm>
          </p:grpSpPr>
          <p:sp>
            <p:nvSpPr>
              <p:cNvPr id="397370" name="Line 58"/>
              <p:cNvSpPr>
                <a:spLocks noChangeShapeType="1"/>
              </p:cNvSpPr>
              <p:nvPr/>
            </p:nvSpPr>
            <p:spPr bwMode="auto">
              <a:xfrm>
                <a:off x="3600" y="268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1" name="Line 59"/>
              <p:cNvSpPr>
                <a:spLocks noChangeShapeType="1"/>
              </p:cNvSpPr>
              <p:nvPr/>
            </p:nvSpPr>
            <p:spPr bwMode="auto">
              <a:xfrm>
                <a:off x="3888" y="268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2" name="Oval 60"/>
              <p:cNvSpPr>
                <a:spLocks noChangeArrowheads="1"/>
              </p:cNvSpPr>
              <p:nvPr/>
            </p:nvSpPr>
            <p:spPr bwMode="auto">
              <a:xfrm>
                <a:off x="3552" y="259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3" name="Oval 61"/>
              <p:cNvSpPr>
                <a:spLocks noChangeArrowheads="1"/>
              </p:cNvSpPr>
              <p:nvPr/>
            </p:nvSpPr>
            <p:spPr bwMode="auto">
              <a:xfrm>
                <a:off x="3840" y="259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4" name="Oval 62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5" name="Oval 63"/>
              <p:cNvSpPr>
                <a:spLocks noChangeArrowheads="1"/>
              </p:cNvSpPr>
              <p:nvPr/>
            </p:nvSpPr>
            <p:spPr bwMode="auto">
              <a:xfrm>
                <a:off x="3552" y="283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6" name="Line 64"/>
              <p:cNvSpPr>
                <a:spLocks noChangeShapeType="1"/>
              </p:cNvSpPr>
              <p:nvPr/>
            </p:nvSpPr>
            <p:spPr bwMode="auto">
              <a:xfrm flipV="1">
                <a:off x="3600" y="278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77" name="Line 65"/>
              <p:cNvSpPr>
                <a:spLocks noChangeShapeType="1"/>
              </p:cNvSpPr>
              <p:nvPr/>
            </p:nvSpPr>
            <p:spPr bwMode="auto">
              <a:xfrm flipV="1">
                <a:off x="3600" y="273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6"/>
            <p:cNvGrpSpPr>
              <a:grpSpLocks/>
            </p:cNvGrpSpPr>
            <p:nvPr/>
          </p:nvGrpSpPr>
          <p:grpSpPr bwMode="auto">
            <a:xfrm>
              <a:off x="4320" y="3216"/>
              <a:ext cx="384" cy="336"/>
              <a:chOff x="3552" y="2592"/>
              <a:chExt cx="384" cy="336"/>
            </a:xfrm>
          </p:grpSpPr>
          <p:sp>
            <p:nvSpPr>
              <p:cNvPr id="397379" name="Line 67"/>
              <p:cNvSpPr>
                <a:spLocks noChangeShapeType="1"/>
              </p:cNvSpPr>
              <p:nvPr/>
            </p:nvSpPr>
            <p:spPr bwMode="auto">
              <a:xfrm>
                <a:off x="3600" y="268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80" name="Line 68"/>
              <p:cNvSpPr>
                <a:spLocks noChangeShapeType="1"/>
              </p:cNvSpPr>
              <p:nvPr/>
            </p:nvSpPr>
            <p:spPr bwMode="auto">
              <a:xfrm>
                <a:off x="3888" y="268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81" name="Oval 69"/>
              <p:cNvSpPr>
                <a:spLocks noChangeArrowheads="1"/>
              </p:cNvSpPr>
              <p:nvPr/>
            </p:nvSpPr>
            <p:spPr bwMode="auto">
              <a:xfrm>
                <a:off x="3552" y="259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82" name="Oval 70"/>
              <p:cNvSpPr>
                <a:spLocks noChangeArrowheads="1"/>
              </p:cNvSpPr>
              <p:nvPr/>
            </p:nvSpPr>
            <p:spPr bwMode="auto">
              <a:xfrm>
                <a:off x="3840" y="259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83" name="Oval 71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84" name="Oval 72"/>
              <p:cNvSpPr>
                <a:spLocks noChangeArrowheads="1"/>
              </p:cNvSpPr>
              <p:nvPr/>
            </p:nvSpPr>
            <p:spPr bwMode="auto">
              <a:xfrm>
                <a:off x="3552" y="2832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85" name="Line 73"/>
              <p:cNvSpPr>
                <a:spLocks noChangeShapeType="1"/>
              </p:cNvSpPr>
              <p:nvPr/>
            </p:nvSpPr>
            <p:spPr bwMode="auto">
              <a:xfrm flipV="1">
                <a:off x="3600" y="2784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86" name="Line 74"/>
              <p:cNvSpPr>
                <a:spLocks noChangeShapeType="1"/>
              </p:cNvSpPr>
              <p:nvPr/>
            </p:nvSpPr>
            <p:spPr bwMode="auto">
              <a:xfrm flipV="1">
                <a:off x="3600" y="2736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7387" name="Line 75"/>
            <p:cNvSpPr>
              <a:spLocks noChangeShapeType="1"/>
            </p:cNvSpPr>
            <p:nvPr/>
          </p:nvSpPr>
          <p:spPr bwMode="auto">
            <a:xfrm>
              <a:off x="3600" y="268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88" name="Line 76"/>
            <p:cNvSpPr>
              <a:spLocks noChangeShapeType="1"/>
            </p:cNvSpPr>
            <p:nvPr/>
          </p:nvSpPr>
          <p:spPr bwMode="auto">
            <a:xfrm>
              <a:off x="3888" y="268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89" name="Oval 77"/>
            <p:cNvSpPr>
              <a:spLocks noChangeArrowheads="1"/>
            </p:cNvSpPr>
            <p:nvPr/>
          </p:nvSpPr>
          <p:spPr bwMode="auto">
            <a:xfrm>
              <a:off x="3840" y="259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90" name="Oval 78"/>
            <p:cNvSpPr>
              <a:spLocks noChangeArrowheads="1"/>
            </p:cNvSpPr>
            <p:nvPr/>
          </p:nvSpPr>
          <p:spPr bwMode="auto">
            <a:xfrm>
              <a:off x="384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91" name="Oval 79"/>
            <p:cNvSpPr>
              <a:spLocks noChangeArrowheads="1"/>
            </p:cNvSpPr>
            <p:nvPr/>
          </p:nvSpPr>
          <p:spPr bwMode="auto">
            <a:xfrm>
              <a:off x="3552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92" name="Line 80"/>
            <p:cNvSpPr>
              <a:spLocks noChangeShapeType="1"/>
            </p:cNvSpPr>
            <p:nvPr/>
          </p:nvSpPr>
          <p:spPr bwMode="auto">
            <a:xfrm flipV="1">
              <a:off x="3600" y="2784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93" name="Line 81"/>
            <p:cNvSpPr>
              <a:spLocks noChangeShapeType="1"/>
            </p:cNvSpPr>
            <p:nvPr/>
          </p:nvSpPr>
          <p:spPr bwMode="auto">
            <a:xfrm flipV="1">
              <a:off x="3600" y="273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94" name="Oval 82"/>
            <p:cNvSpPr>
              <a:spLocks noChangeArrowheads="1"/>
            </p:cNvSpPr>
            <p:nvPr/>
          </p:nvSpPr>
          <p:spPr bwMode="auto">
            <a:xfrm>
              <a:off x="3552" y="2592"/>
              <a:ext cx="96" cy="9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45"/>
          <p:cNvGrpSpPr>
            <a:grpSpLocks/>
          </p:cNvGrpSpPr>
          <p:nvPr/>
        </p:nvGrpSpPr>
        <p:grpSpPr bwMode="auto">
          <a:xfrm>
            <a:off x="450385" y="4841545"/>
            <a:ext cx="6382215" cy="1178255"/>
            <a:chOff x="432" y="2928"/>
            <a:chExt cx="3120" cy="576"/>
          </a:xfrm>
        </p:grpSpPr>
        <p:grpSp>
          <p:nvGrpSpPr>
            <p:cNvPr id="8" name="Group 83"/>
            <p:cNvGrpSpPr>
              <a:grpSpLocks/>
            </p:cNvGrpSpPr>
            <p:nvPr/>
          </p:nvGrpSpPr>
          <p:grpSpPr bwMode="auto">
            <a:xfrm>
              <a:off x="432" y="3312"/>
              <a:ext cx="288" cy="192"/>
              <a:chOff x="432" y="3552"/>
              <a:chExt cx="288" cy="192"/>
            </a:xfrm>
          </p:grpSpPr>
          <p:sp>
            <p:nvSpPr>
              <p:cNvPr id="397396" name="Line 84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97" name="Line 85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98" name="Oval 86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399" name="Oval 87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88"/>
            <p:cNvGrpSpPr>
              <a:grpSpLocks/>
            </p:cNvGrpSpPr>
            <p:nvPr/>
          </p:nvGrpSpPr>
          <p:grpSpPr bwMode="auto">
            <a:xfrm>
              <a:off x="864" y="3312"/>
              <a:ext cx="288" cy="192"/>
              <a:chOff x="432" y="3552"/>
              <a:chExt cx="288" cy="192"/>
            </a:xfrm>
          </p:grpSpPr>
          <p:sp>
            <p:nvSpPr>
              <p:cNvPr id="397401" name="Line 89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02" name="Line 90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03" name="Oval 91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04" name="Oval 92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93"/>
            <p:cNvGrpSpPr>
              <a:grpSpLocks/>
            </p:cNvGrpSpPr>
            <p:nvPr/>
          </p:nvGrpSpPr>
          <p:grpSpPr bwMode="auto">
            <a:xfrm>
              <a:off x="1248" y="3312"/>
              <a:ext cx="288" cy="192"/>
              <a:chOff x="432" y="3552"/>
              <a:chExt cx="288" cy="192"/>
            </a:xfrm>
          </p:grpSpPr>
          <p:sp>
            <p:nvSpPr>
              <p:cNvPr id="397406" name="Line 94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07" name="Line 95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08" name="Oval 96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09" name="Oval 97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98"/>
            <p:cNvGrpSpPr>
              <a:grpSpLocks/>
            </p:cNvGrpSpPr>
            <p:nvPr/>
          </p:nvGrpSpPr>
          <p:grpSpPr bwMode="auto">
            <a:xfrm>
              <a:off x="1680" y="3312"/>
              <a:ext cx="288" cy="192"/>
              <a:chOff x="432" y="3552"/>
              <a:chExt cx="288" cy="192"/>
            </a:xfrm>
          </p:grpSpPr>
          <p:sp>
            <p:nvSpPr>
              <p:cNvPr id="397411" name="Line 99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12" name="Line 100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13" name="Oval 101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14" name="Oval 102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103"/>
            <p:cNvGrpSpPr>
              <a:grpSpLocks/>
            </p:cNvGrpSpPr>
            <p:nvPr/>
          </p:nvGrpSpPr>
          <p:grpSpPr bwMode="auto">
            <a:xfrm>
              <a:off x="2016" y="3312"/>
              <a:ext cx="288" cy="192"/>
              <a:chOff x="432" y="3552"/>
              <a:chExt cx="288" cy="192"/>
            </a:xfrm>
          </p:grpSpPr>
          <p:sp>
            <p:nvSpPr>
              <p:cNvPr id="397416" name="Line 104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17" name="Line 105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18" name="Oval 106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19" name="Oval 107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108"/>
            <p:cNvGrpSpPr>
              <a:grpSpLocks/>
            </p:cNvGrpSpPr>
            <p:nvPr/>
          </p:nvGrpSpPr>
          <p:grpSpPr bwMode="auto">
            <a:xfrm>
              <a:off x="2448" y="3312"/>
              <a:ext cx="288" cy="192"/>
              <a:chOff x="432" y="3552"/>
              <a:chExt cx="288" cy="192"/>
            </a:xfrm>
          </p:grpSpPr>
          <p:sp>
            <p:nvSpPr>
              <p:cNvPr id="397421" name="Line 109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22" name="Line 110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23" name="Oval 111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24" name="Oval 112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113"/>
            <p:cNvGrpSpPr>
              <a:grpSpLocks/>
            </p:cNvGrpSpPr>
            <p:nvPr/>
          </p:nvGrpSpPr>
          <p:grpSpPr bwMode="auto">
            <a:xfrm>
              <a:off x="2832" y="3312"/>
              <a:ext cx="288" cy="192"/>
              <a:chOff x="432" y="3552"/>
              <a:chExt cx="288" cy="192"/>
            </a:xfrm>
          </p:grpSpPr>
          <p:sp>
            <p:nvSpPr>
              <p:cNvPr id="397426" name="Line 114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27" name="Line 115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28" name="Oval 116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29" name="Oval 117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118"/>
            <p:cNvGrpSpPr>
              <a:grpSpLocks/>
            </p:cNvGrpSpPr>
            <p:nvPr/>
          </p:nvGrpSpPr>
          <p:grpSpPr bwMode="auto">
            <a:xfrm>
              <a:off x="3264" y="3312"/>
              <a:ext cx="288" cy="192"/>
              <a:chOff x="432" y="3552"/>
              <a:chExt cx="288" cy="192"/>
            </a:xfrm>
          </p:grpSpPr>
          <p:sp>
            <p:nvSpPr>
              <p:cNvPr id="397431" name="Line 119"/>
              <p:cNvSpPr>
                <a:spLocks noChangeShapeType="1"/>
              </p:cNvSpPr>
              <p:nvPr/>
            </p:nvSpPr>
            <p:spPr bwMode="auto">
              <a:xfrm flipV="1">
                <a:off x="480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32" name="Line 120"/>
              <p:cNvSpPr>
                <a:spLocks noChangeShapeType="1"/>
              </p:cNvSpPr>
              <p:nvPr/>
            </p:nvSpPr>
            <p:spPr bwMode="auto">
              <a:xfrm>
                <a:off x="576" y="3552"/>
                <a:ext cx="96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33" name="Oval 121"/>
              <p:cNvSpPr>
                <a:spLocks noChangeArrowheads="1"/>
              </p:cNvSpPr>
              <p:nvPr/>
            </p:nvSpPr>
            <p:spPr bwMode="auto">
              <a:xfrm>
                <a:off x="432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34" name="Oval 122"/>
              <p:cNvSpPr>
                <a:spLocks noChangeArrowheads="1"/>
              </p:cNvSpPr>
              <p:nvPr/>
            </p:nvSpPr>
            <p:spPr bwMode="auto">
              <a:xfrm>
                <a:off x="624" y="3648"/>
                <a:ext cx="96" cy="9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23"/>
            <p:cNvGrpSpPr>
              <a:grpSpLocks/>
            </p:cNvGrpSpPr>
            <p:nvPr/>
          </p:nvGrpSpPr>
          <p:grpSpPr bwMode="auto">
            <a:xfrm>
              <a:off x="576" y="3216"/>
              <a:ext cx="432" cy="96"/>
              <a:chOff x="576" y="3456"/>
              <a:chExt cx="432" cy="96"/>
            </a:xfrm>
          </p:grpSpPr>
          <p:sp>
            <p:nvSpPr>
              <p:cNvPr id="397436" name="Line 124"/>
              <p:cNvSpPr>
                <a:spLocks noChangeShapeType="1"/>
              </p:cNvSpPr>
              <p:nvPr/>
            </p:nvSpPr>
            <p:spPr bwMode="auto">
              <a:xfrm flipV="1">
                <a:off x="576" y="3456"/>
                <a:ext cx="24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37" name="Line 125"/>
              <p:cNvSpPr>
                <a:spLocks noChangeShapeType="1"/>
              </p:cNvSpPr>
              <p:nvPr/>
            </p:nvSpPr>
            <p:spPr bwMode="auto">
              <a:xfrm>
                <a:off x="816" y="3456"/>
                <a:ext cx="192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126"/>
            <p:cNvGrpSpPr>
              <a:grpSpLocks/>
            </p:cNvGrpSpPr>
            <p:nvPr/>
          </p:nvGrpSpPr>
          <p:grpSpPr bwMode="auto">
            <a:xfrm>
              <a:off x="1392" y="3216"/>
              <a:ext cx="432" cy="96"/>
              <a:chOff x="576" y="3456"/>
              <a:chExt cx="432" cy="96"/>
            </a:xfrm>
          </p:grpSpPr>
          <p:sp>
            <p:nvSpPr>
              <p:cNvPr id="397439" name="Line 127"/>
              <p:cNvSpPr>
                <a:spLocks noChangeShapeType="1"/>
              </p:cNvSpPr>
              <p:nvPr/>
            </p:nvSpPr>
            <p:spPr bwMode="auto">
              <a:xfrm flipV="1">
                <a:off x="576" y="3456"/>
                <a:ext cx="24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40" name="Line 128"/>
              <p:cNvSpPr>
                <a:spLocks noChangeShapeType="1"/>
              </p:cNvSpPr>
              <p:nvPr/>
            </p:nvSpPr>
            <p:spPr bwMode="auto">
              <a:xfrm>
                <a:off x="816" y="3456"/>
                <a:ext cx="192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" name="Group 129"/>
            <p:cNvGrpSpPr>
              <a:grpSpLocks/>
            </p:cNvGrpSpPr>
            <p:nvPr/>
          </p:nvGrpSpPr>
          <p:grpSpPr bwMode="auto">
            <a:xfrm>
              <a:off x="2160" y="3216"/>
              <a:ext cx="432" cy="96"/>
              <a:chOff x="576" y="3456"/>
              <a:chExt cx="432" cy="96"/>
            </a:xfrm>
          </p:grpSpPr>
          <p:sp>
            <p:nvSpPr>
              <p:cNvPr id="397442" name="Line 130"/>
              <p:cNvSpPr>
                <a:spLocks noChangeShapeType="1"/>
              </p:cNvSpPr>
              <p:nvPr/>
            </p:nvSpPr>
            <p:spPr bwMode="auto">
              <a:xfrm flipV="1">
                <a:off x="576" y="3456"/>
                <a:ext cx="24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43" name="Line 131"/>
              <p:cNvSpPr>
                <a:spLocks noChangeShapeType="1"/>
              </p:cNvSpPr>
              <p:nvPr/>
            </p:nvSpPr>
            <p:spPr bwMode="auto">
              <a:xfrm>
                <a:off x="816" y="3456"/>
                <a:ext cx="192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132"/>
            <p:cNvGrpSpPr>
              <a:grpSpLocks/>
            </p:cNvGrpSpPr>
            <p:nvPr/>
          </p:nvGrpSpPr>
          <p:grpSpPr bwMode="auto">
            <a:xfrm>
              <a:off x="2976" y="3216"/>
              <a:ext cx="432" cy="96"/>
              <a:chOff x="576" y="3456"/>
              <a:chExt cx="432" cy="96"/>
            </a:xfrm>
          </p:grpSpPr>
          <p:sp>
            <p:nvSpPr>
              <p:cNvPr id="397445" name="Line 133"/>
              <p:cNvSpPr>
                <a:spLocks noChangeShapeType="1"/>
              </p:cNvSpPr>
              <p:nvPr/>
            </p:nvSpPr>
            <p:spPr bwMode="auto">
              <a:xfrm flipV="1">
                <a:off x="576" y="3456"/>
                <a:ext cx="24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46" name="Line 134"/>
              <p:cNvSpPr>
                <a:spLocks noChangeShapeType="1"/>
              </p:cNvSpPr>
              <p:nvPr/>
            </p:nvSpPr>
            <p:spPr bwMode="auto">
              <a:xfrm>
                <a:off x="816" y="3456"/>
                <a:ext cx="192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" name="Group 135"/>
            <p:cNvGrpSpPr>
              <a:grpSpLocks/>
            </p:cNvGrpSpPr>
            <p:nvPr/>
          </p:nvGrpSpPr>
          <p:grpSpPr bwMode="auto">
            <a:xfrm>
              <a:off x="816" y="3072"/>
              <a:ext cx="816" cy="144"/>
              <a:chOff x="816" y="3312"/>
              <a:chExt cx="816" cy="144"/>
            </a:xfrm>
          </p:grpSpPr>
          <p:sp>
            <p:nvSpPr>
              <p:cNvPr id="397448" name="Line 136"/>
              <p:cNvSpPr>
                <a:spLocks noChangeShapeType="1"/>
              </p:cNvSpPr>
              <p:nvPr/>
            </p:nvSpPr>
            <p:spPr bwMode="auto">
              <a:xfrm flipV="1">
                <a:off x="816" y="3312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49" name="Line 137"/>
              <p:cNvSpPr>
                <a:spLocks noChangeShapeType="1"/>
              </p:cNvSpPr>
              <p:nvPr/>
            </p:nvSpPr>
            <p:spPr bwMode="auto">
              <a:xfrm>
                <a:off x="1248" y="3312"/>
                <a:ext cx="384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" name="Group 138"/>
            <p:cNvGrpSpPr>
              <a:grpSpLocks/>
            </p:cNvGrpSpPr>
            <p:nvPr/>
          </p:nvGrpSpPr>
          <p:grpSpPr bwMode="auto">
            <a:xfrm>
              <a:off x="2400" y="3072"/>
              <a:ext cx="816" cy="144"/>
              <a:chOff x="816" y="3312"/>
              <a:chExt cx="816" cy="144"/>
            </a:xfrm>
          </p:grpSpPr>
          <p:sp>
            <p:nvSpPr>
              <p:cNvPr id="397451" name="Line 139"/>
              <p:cNvSpPr>
                <a:spLocks noChangeShapeType="1"/>
              </p:cNvSpPr>
              <p:nvPr/>
            </p:nvSpPr>
            <p:spPr bwMode="auto">
              <a:xfrm flipV="1">
                <a:off x="816" y="3312"/>
                <a:ext cx="432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452" name="Line 140"/>
              <p:cNvSpPr>
                <a:spLocks noChangeShapeType="1"/>
              </p:cNvSpPr>
              <p:nvPr/>
            </p:nvSpPr>
            <p:spPr bwMode="auto">
              <a:xfrm>
                <a:off x="1248" y="3312"/>
                <a:ext cx="384" cy="1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7453" name="Line 141"/>
            <p:cNvSpPr>
              <a:spLocks noChangeShapeType="1"/>
            </p:cNvSpPr>
            <p:nvPr/>
          </p:nvSpPr>
          <p:spPr bwMode="auto">
            <a:xfrm flipV="1">
              <a:off x="1248" y="2928"/>
              <a:ext cx="72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54" name="Line 142"/>
            <p:cNvSpPr>
              <a:spLocks noChangeShapeType="1"/>
            </p:cNvSpPr>
            <p:nvPr/>
          </p:nvSpPr>
          <p:spPr bwMode="auto">
            <a:xfrm flipH="1" flipV="1">
              <a:off x="1968" y="2928"/>
              <a:ext cx="864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4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74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4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74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4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974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Fat Tree example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920" y="4992695"/>
            <a:ext cx="9448811" cy="1398587"/>
          </a:xfrm>
          <a:noFill/>
          <a:ln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/>
              <a:t>A multistage fat tree (CM-5) avoids congestion at the root node</a:t>
            </a:r>
          </a:p>
          <a:p>
            <a:pPr>
              <a:lnSpc>
                <a:spcPct val="80000"/>
              </a:lnSpc>
            </a:pPr>
            <a:r>
              <a:rPr lang="en-US"/>
              <a:t>Randomly assign packets to different paths on way up to spread the load</a:t>
            </a:r>
          </a:p>
          <a:p>
            <a:pPr>
              <a:lnSpc>
                <a:spcPct val="80000"/>
              </a:lnSpc>
            </a:pPr>
            <a:r>
              <a:rPr lang="en-US"/>
              <a:t>Increase degree near root, decrease congestion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3898900" y="1593850"/>
            <a:ext cx="4254500" cy="2590800"/>
          </a:xfrm>
          <a:prstGeom prst="rect">
            <a:avLst/>
          </a:prstGeom>
          <a:noFill/>
          <a:ln w="12700">
            <a:solidFill>
              <a:srgbClr val="FFFFF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1365" name="Freeform 5"/>
          <p:cNvSpPr>
            <a:spLocks/>
          </p:cNvSpPr>
          <p:nvPr/>
        </p:nvSpPr>
        <p:spPr bwMode="auto">
          <a:xfrm>
            <a:off x="3879850" y="1574800"/>
            <a:ext cx="26988" cy="26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0"/>
              </a:cxn>
              <a:cxn ang="0">
                <a:pos x="16" y="16"/>
              </a:cxn>
              <a:cxn ang="0">
                <a:pos x="0" y="16"/>
              </a:cxn>
              <a:cxn ang="0">
                <a:pos x="0" y="0"/>
              </a:cxn>
            </a:cxnLst>
            <a:rect l="0" t="0" r="r" b="b"/>
            <a:pathLst>
              <a:path w="17" h="17">
                <a:moveTo>
                  <a:pt x="0" y="0"/>
                </a:moveTo>
                <a:lnTo>
                  <a:pt x="16" y="0"/>
                </a:lnTo>
                <a:lnTo>
                  <a:pt x="16" y="16"/>
                </a:lnTo>
                <a:lnTo>
                  <a:pt x="0" y="16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71366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2551" y="1587501"/>
            <a:ext cx="4259263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1367" name="Picture 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23759" y="277186"/>
            <a:ext cx="7780443" cy="446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24945-9F9E-4784-A56A-A86F5179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Crossbar</a:t>
            </a:r>
            <a:endParaRPr lang="nl-NL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A4B738-1583-4E52-9A10-D98C981DF8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Requires n</a:t>
            </a:r>
            <a:r>
              <a:rPr lang="en-US" baseline="30000"/>
              <a:t>2</a:t>
            </a:r>
            <a:r>
              <a:rPr lang="en-US"/>
              <a:t> switches (very costly)</a:t>
            </a:r>
          </a:p>
          <a:p>
            <a:r>
              <a:rPr lang="en-US"/>
              <a:t>Diameter = 1 !!</a:t>
            </a:r>
            <a:endParaRPr lang="nl-NL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F7EC96-9BAF-40B8-A02C-293B0AD19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67" y="1830503"/>
            <a:ext cx="4258041" cy="429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99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8" name="Rectangle 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Multistage Networks: Butterflies with n = (k-1)2</a:t>
            </a:r>
            <a:r>
              <a:rPr lang="en-US" baseline="30000"/>
              <a:t>k</a:t>
            </a:r>
            <a:r>
              <a:rPr lang="en-US"/>
              <a:t> switches</a:t>
            </a:r>
          </a:p>
        </p:txBody>
      </p:sp>
      <p:sp>
        <p:nvSpPr>
          <p:cNvPr id="399459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52063" y="1219200"/>
            <a:ext cx="9758737" cy="2743200"/>
          </a:xfrm>
        </p:spPr>
        <p:txBody>
          <a:bodyPr/>
          <a:lstStyle/>
          <a:p>
            <a:r>
              <a:rPr lang="en-US" dirty="0"/>
              <a:t>Connecting </a:t>
            </a:r>
            <a:r>
              <a:rPr lang="en-US" b="1" dirty="0"/>
              <a:t>2</a:t>
            </a:r>
            <a:r>
              <a:rPr lang="en-US" b="1" baseline="30000" dirty="0"/>
              <a:t>k</a:t>
            </a:r>
            <a:r>
              <a:rPr lang="en-US" dirty="0"/>
              <a:t> processors, with Bisection bandwidth = 2*2</a:t>
            </a:r>
            <a:r>
              <a:rPr lang="en-US" baseline="30000" dirty="0"/>
              <a:t>k</a:t>
            </a:r>
          </a:p>
          <a:p>
            <a:r>
              <a:rPr lang="en-US" dirty="0"/>
              <a:t>Cost: lots of wires</a:t>
            </a:r>
          </a:p>
          <a:p>
            <a:r>
              <a:rPr lang="en-US" baseline="30000" dirty="0"/>
              <a:t>2</a:t>
            </a:r>
            <a:r>
              <a:rPr lang="en-US" dirty="0"/>
              <a:t>log(k) hop-distance for </a:t>
            </a:r>
            <a:r>
              <a:rPr lang="en-US" b="1" dirty="0"/>
              <a:t>all</a:t>
            </a:r>
            <a:r>
              <a:rPr lang="en-US" dirty="0"/>
              <a:t> connections, however blocking possible</a:t>
            </a:r>
          </a:p>
          <a:p>
            <a:r>
              <a:rPr lang="en-US"/>
              <a:t>Used e.g. in BBN (</a:t>
            </a:r>
            <a:r>
              <a:rPr lang="nl-NL" sz="2000" i="1"/>
              <a:t>Bolt, Beranek and Newman</a:t>
            </a:r>
            <a:r>
              <a:rPr lang="nl-NL"/>
              <a:t>)</a:t>
            </a:r>
            <a:r>
              <a:rPr lang="en-US"/>
              <a:t> Butterfly, in 1980</a:t>
            </a:r>
            <a:r>
              <a:rPr lang="en-US" baseline="30000"/>
              <a:t>s</a:t>
            </a:r>
            <a:endParaRPr lang="en-US" baseline="30000" dirty="0"/>
          </a:p>
          <a:p>
            <a:r>
              <a:rPr lang="en-US" dirty="0"/>
              <a:t>Natural </a:t>
            </a:r>
            <a:r>
              <a:rPr lang="en-US"/>
              <a:t>for FFT (fast fourier transform)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04D480-A0F0-42EE-8486-6B7B5A793EB9}"/>
              </a:ext>
            </a:extLst>
          </p:cNvPr>
          <p:cNvGrpSpPr/>
          <p:nvPr/>
        </p:nvGrpSpPr>
        <p:grpSpPr>
          <a:xfrm rot="5400000">
            <a:off x="1693362" y="4098425"/>
            <a:ext cx="1867131" cy="1820046"/>
            <a:chOff x="1920876" y="4325938"/>
            <a:chExt cx="1636712" cy="1595438"/>
          </a:xfrm>
        </p:grpSpPr>
        <p:sp>
          <p:nvSpPr>
            <p:cNvPr id="399364" name="Rectangle 4"/>
            <p:cNvSpPr>
              <a:spLocks noChangeArrowheads="1"/>
            </p:cNvSpPr>
            <p:nvPr/>
          </p:nvSpPr>
          <p:spPr bwMode="auto">
            <a:xfrm>
              <a:off x="2740026" y="4513262"/>
              <a:ext cx="614362" cy="4699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5" name="Rectangle 5"/>
            <p:cNvSpPr>
              <a:spLocks noChangeArrowheads="1"/>
            </p:cNvSpPr>
            <p:nvPr/>
          </p:nvSpPr>
          <p:spPr bwMode="auto">
            <a:xfrm>
              <a:off x="1922464" y="4513262"/>
              <a:ext cx="614363" cy="4699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6" name="Rectangle 6"/>
            <p:cNvSpPr>
              <a:spLocks noChangeArrowheads="1"/>
            </p:cNvSpPr>
            <p:nvPr/>
          </p:nvSpPr>
          <p:spPr bwMode="auto">
            <a:xfrm>
              <a:off x="1922464" y="5264150"/>
              <a:ext cx="614363" cy="4699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67" name="Rectangle 7"/>
            <p:cNvSpPr>
              <a:spLocks noChangeArrowheads="1"/>
            </p:cNvSpPr>
            <p:nvPr/>
          </p:nvSpPr>
          <p:spPr bwMode="auto">
            <a:xfrm>
              <a:off x="2740026" y="5264150"/>
              <a:ext cx="614362" cy="4699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8"/>
            <p:cNvGrpSpPr>
              <a:grpSpLocks/>
            </p:cNvGrpSpPr>
            <p:nvPr/>
          </p:nvGrpSpPr>
          <p:grpSpPr bwMode="auto">
            <a:xfrm>
              <a:off x="1920876" y="4513262"/>
              <a:ext cx="1636712" cy="1087438"/>
              <a:chOff x="1081" y="2341"/>
              <a:chExt cx="1031" cy="685"/>
            </a:xfrm>
          </p:grpSpPr>
          <p:sp>
            <p:nvSpPr>
              <p:cNvPr id="399369" name="Text Box 9"/>
              <p:cNvSpPr txBox="1">
                <a:spLocks noChangeArrowheads="1"/>
              </p:cNvSpPr>
              <p:nvPr/>
            </p:nvSpPr>
            <p:spPr bwMode="auto">
              <a:xfrm>
                <a:off x="1597" y="2341"/>
                <a:ext cx="515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/>
                  <a:t>O    1</a:t>
                </a:r>
              </a:p>
            </p:txBody>
          </p:sp>
          <p:sp>
            <p:nvSpPr>
              <p:cNvPr id="399370" name="Text Box 10"/>
              <p:cNvSpPr txBox="1">
                <a:spLocks noChangeArrowheads="1"/>
              </p:cNvSpPr>
              <p:nvPr/>
            </p:nvSpPr>
            <p:spPr bwMode="auto">
              <a:xfrm>
                <a:off x="1081" y="2341"/>
                <a:ext cx="51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/>
                  <a:t>O    1</a:t>
                </a:r>
              </a:p>
            </p:txBody>
          </p:sp>
          <p:sp>
            <p:nvSpPr>
              <p:cNvPr id="399371" name="Text Box 11"/>
              <p:cNvSpPr txBox="1">
                <a:spLocks noChangeArrowheads="1"/>
              </p:cNvSpPr>
              <p:nvPr/>
            </p:nvSpPr>
            <p:spPr bwMode="auto">
              <a:xfrm>
                <a:off x="1081" y="2814"/>
                <a:ext cx="51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/>
                  <a:t>O    1</a:t>
                </a:r>
              </a:p>
            </p:txBody>
          </p:sp>
          <p:sp>
            <p:nvSpPr>
              <p:cNvPr id="399372" name="Text Box 12"/>
              <p:cNvSpPr txBox="1">
                <a:spLocks noChangeArrowheads="1"/>
              </p:cNvSpPr>
              <p:nvPr/>
            </p:nvSpPr>
            <p:spPr bwMode="auto">
              <a:xfrm>
                <a:off x="1597" y="2814"/>
                <a:ext cx="515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/>
                  <a:t>O    1</a:t>
                </a:r>
              </a:p>
            </p:txBody>
          </p:sp>
        </p:grpSp>
        <p:sp>
          <p:nvSpPr>
            <p:cNvPr id="399373" name="Line 13"/>
            <p:cNvSpPr>
              <a:spLocks noChangeShapeType="1"/>
            </p:cNvSpPr>
            <p:nvPr/>
          </p:nvSpPr>
          <p:spPr bwMode="auto">
            <a:xfrm flipH="1" flipV="1">
              <a:off x="2330452" y="4983162"/>
              <a:ext cx="511175" cy="2809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4" name="Line 14"/>
            <p:cNvSpPr>
              <a:spLocks noChangeShapeType="1"/>
            </p:cNvSpPr>
            <p:nvPr/>
          </p:nvSpPr>
          <p:spPr bwMode="auto">
            <a:xfrm flipV="1">
              <a:off x="2024063" y="4983162"/>
              <a:ext cx="1588" cy="2809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5" name="Line 15"/>
            <p:cNvSpPr>
              <a:spLocks noChangeShapeType="1"/>
            </p:cNvSpPr>
            <p:nvPr/>
          </p:nvSpPr>
          <p:spPr bwMode="auto">
            <a:xfrm flipV="1">
              <a:off x="2433638" y="4983162"/>
              <a:ext cx="407988" cy="2809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376" name="Line 16"/>
            <p:cNvSpPr>
              <a:spLocks noChangeShapeType="1"/>
            </p:cNvSpPr>
            <p:nvPr/>
          </p:nvSpPr>
          <p:spPr bwMode="auto">
            <a:xfrm flipV="1">
              <a:off x="3251202" y="4983162"/>
              <a:ext cx="1587" cy="2809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024063" y="4325938"/>
              <a:ext cx="1227138" cy="187325"/>
              <a:chOff x="3840" y="624"/>
              <a:chExt cx="576" cy="96"/>
            </a:xfrm>
          </p:grpSpPr>
          <p:sp>
            <p:nvSpPr>
              <p:cNvPr id="399378" name="Line 18"/>
              <p:cNvSpPr>
                <a:spLocks noChangeShapeType="1"/>
              </p:cNvSpPr>
              <p:nvPr/>
            </p:nvSpPr>
            <p:spPr bwMode="auto">
              <a:xfrm flipV="1">
                <a:off x="3840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79" name="Line 19"/>
              <p:cNvSpPr>
                <a:spLocks noChangeShapeType="1"/>
              </p:cNvSpPr>
              <p:nvPr/>
            </p:nvSpPr>
            <p:spPr bwMode="auto">
              <a:xfrm flipV="1">
                <a:off x="4032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80" name="Line 20"/>
              <p:cNvSpPr>
                <a:spLocks noChangeShapeType="1"/>
              </p:cNvSpPr>
              <p:nvPr/>
            </p:nvSpPr>
            <p:spPr bwMode="auto">
              <a:xfrm flipV="1">
                <a:off x="4224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81" name="Line 21"/>
              <p:cNvSpPr>
                <a:spLocks noChangeShapeType="1"/>
              </p:cNvSpPr>
              <p:nvPr/>
            </p:nvSpPr>
            <p:spPr bwMode="auto">
              <a:xfrm flipV="1">
                <a:off x="4416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2024063" y="5734051"/>
              <a:ext cx="1227138" cy="187325"/>
              <a:chOff x="3840" y="624"/>
              <a:chExt cx="576" cy="96"/>
            </a:xfrm>
          </p:grpSpPr>
          <p:sp>
            <p:nvSpPr>
              <p:cNvPr id="399383" name="Line 23"/>
              <p:cNvSpPr>
                <a:spLocks noChangeShapeType="1"/>
              </p:cNvSpPr>
              <p:nvPr/>
            </p:nvSpPr>
            <p:spPr bwMode="auto">
              <a:xfrm flipV="1">
                <a:off x="3840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84" name="Line 24"/>
              <p:cNvSpPr>
                <a:spLocks noChangeShapeType="1"/>
              </p:cNvSpPr>
              <p:nvPr/>
            </p:nvSpPr>
            <p:spPr bwMode="auto">
              <a:xfrm flipV="1">
                <a:off x="4032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85" name="Line 25"/>
              <p:cNvSpPr>
                <a:spLocks noChangeShapeType="1"/>
              </p:cNvSpPr>
              <p:nvPr/>
            </p:nvSpPr>
            <p:spPr bwMode="auto">
              <a:xfrm flipV="1">
                <a:off x="4224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86" name="Line 26"/>
              <p:cNvSpPr>
                <a:spLocks noChangeShapeType="1"/>
              </p:cNvSpPr>
              <p:nvPr/>
            </p:nvSpPr>
            <p:spPr bwMode="auto">
              <a:xfrm flipV="1">
                <a:off x="4416" y="6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99456" name="Text Box 96"/>
          <p:cNvSpPr txBox="1">
            <a:spLocks noChangeArrowheads="1"/>
          </p:cNvSpPr>
          <p:nvPr/>
        </p:nvSpPr>
        <p:spPr bwMode="auto">
          <a:xfrm>
            <a:off x="1426034" y="6019653"/>
            <a:ext cx="3159839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/>
              <a:t>4x4 Butterfly switch</a:t>
            </a:r>
          </a:p>
          <a:p>
            <a:pPr eaLnBrk="0" hangingPunct="0"/>
            <a:r>
              <a:rPr lang="en-US" sz="2000" i="1"/>
              <a:t>made of 4x (2x2) switches</a:t>
            </a:r>
          </a:p>
        </p:txBody>
      </p:sp>
      <p:sp>
        <p:nvSpPr>
          <p:cNvPr id="399457" name="Text Box 97"/>
          <p:cNvSpPr txBox="1">
            <a:spLocks noChangeArrowheads="1"/>
          </p:cNvSpPr>
          <p:nvPr/>
        </p:nvSpPr>
        <p:spPr bwMode="auto">
          <a:xfrm>
            <a:off x="6064825" y="6026265"/>
            <a:ext cx="4241867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/>
              <a:t>Multistage butterfly network: k=3</a:t>
            </a:r>
            <a:br>
              <a:rPr lang="en-US" sz="2000" b="1"/>
            </a:br>
            <a:r>
              <a:rPr lang="en-US" sz="2000" i="1"/>
              <a:t>(connecting 8 PEs with 3 stages)</a:t>
            </a:r>
          </a:p>
        </p:txBody>
      </p:sp>
      <p:sp>
        <p:nvSpPr>
          <p:cNvPr id="399461" name="AutoShape 101"/>
          <p:cNvSpPr>
            <a:spLocks noChangeArrowheads="1"/>
          </p:cNvSpPr>
          <p:nvPr/>
        </p:nvSpPr>
        <p:spPr bwMode="auto">
          <a:xfrm>
            <a:off x="9180386" y="2364439"/>
            <a:ext cx="1489325" cy="656690"/>
          </a:xfrm>
          <a:prstGeom prst="wedgeRoundRectCallout">
            <a:avLst>
              <a:gd name="adj1" fmla="val -96656"/>
              <a:gd name="adj2" fmla="val 84145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Butterfly 2x2 Switch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559851-EFB4-46B4-99A4-B64B26011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1716" y="3192378"/>
            <a:ext cx="4200525" cy="2933700"/>
          </a:xfrm>
          <a:prstGeom prst="rect">
            <a:avLst/>
          </a:prstGeom>
        </p:spPr>
      </p:pic>
      <p:sp>
        <p:nvSpPr>
          <p:cNvPr id="399460" name="AutoShape 100"/>
          <p:cNvSpPr>
            <a:spLocks noChangeArrowheads="1"/>
          </p:cNvSpPr>
          <p:nvPr/>
        </p:nvSpPr>
        <p:spPr bwMode="auto">
          <a:xfrm>
            <a:off x="10669711" y="3931327"/>
            <a:ext cx="914400" cy="457200"/>
          </a:xfrm>
          <a:prstGeom prst="wedgeRoundRectCallout">
            <a:avLst>
              <a:gd name="adj1" fmla="val -104514"/>
              <a:gd name="adj2" fmla="val -11111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9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9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6" grpId="0"/>
      <p:bldP spid="399461" grpId="0" animBg="1"/>
      <p:bldP spid="39946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in butterflies: Omega NW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source and/or destination addresses</a:t>
            </a:r>
          </a:p>
          <a:p>
            <a:endParaRPr lang="en-US"/>
          </a:p>
          <a:p>
            <a:endParaRPr lang="en-US" dirty="0"/>
          </a:p>
        </p:txBody>
      </p:sp>
      <p:pic>
        <p:nvPicPr>
          <p:cNvPr id="4782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2012950"/>
            <a:ext cx="9794785" cy="453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AE0AE3-D875-433A-ACAA-24826AFA5790}"/>
              </a:ext>
            </a:extLst>
          </p:cNvPr>
          <p:cNvSpPr txBox="1"/>
          <p:nvPr/>
        </p:nvSpPr>
        <p:spPr>
          <a:xfrm>
            <a:off x="9182637" y="4687910"/>
            <a:ext cx="1033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 = </a:t>
            </a:r>
            <a:r>
              <a:rPr lang="en-US" b="1">
                <a:solidFill>
                  <a:schemeClr val="accent2"/>
                </a:solidFill>
              </a:rPr>
              <a:t>110</a:t>
            </a:r>
            <a:r>
              <a:rPr lang="en-US"/>
              <a:t> )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4531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Overview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Connecting multiple processors or processing elements</a:t>
            </a:r>
          </a:p>
          <a:p>
            <a:r>
              <a:rPr lang="en-US" sz="2800" dirty="0"/>
              <a:t>How </a:t>
            </a:r>
            <a:r>
              <a:rPr lang="en-US" sz="2800"/>
              <a:t>to connect?</a:t>
            </a:r>
            <a:endParaRPr lang="en-US" sz="2800" dirty="0"/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Topologies</a:t>
            </a:r>
          </a:p>
          <a:p>
            <a:pPr lvl="1"/>
            <a:r>
              <a:rPr lang="en-US" sz="2400" dirty="0"/>
              <a:t>Routing</a:t>
            </a:r>
          </a:p>
          <a:p>
            <a:pPr lvl="2"/>
            <a:r>
              <a:rPr lang="en-US" sz="2400" dirty="0"/>
              <a:t>Deadlock</a:t>
            </a:r>
          </a:p>
          <a:p>
            <a:pPr lvl="1"/>
            <a:r>
              <a:rPr lang="en-US" sz="2400" dirty="0"/>
              <a:t>Switching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Performance: Bandwidth and Latency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Supplementary (background) material: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/>
              <a:t>H&amp;P 	Appendix F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Dubois 	Chapter 6</a:t>
            </a:r>
          </a:p>
        </p:txBody>
      </p:sp>
      <p:pic>
        <p:nvPicPr>
          <p:cNvPr id="5" name="Picture 2" descr="Front 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86958" y="2745705"/>
            <a:ext cx="1735899" cy="2251245"/>
          </a:xfrm>
          <a:prstGeom prst="rect">
            <a:avLst/>
          </a:prstGeom>
          <a:noFill/>
        </p:spPr>
      </p:pic>
      <p:pic>
        <p:nvPicPr>
          <p:cNvPr id="6" name="Picture 2" descr="Alternative boo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929" y="4138940"/>
            <a:ext cx="1907671" cy="2338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1" name="Title 1"/>
          <p:cNvSpPr>
            <a:spLocks noGrp="1"/>
          </p:cNvSpPr>
          <p:nvPr>
            <p:ph type="title"/>
          </p:nvPr>
        </p:nvSpPr>
        <p:spPr>
          <a:xfrm>
            <a:off x="389467" y="228601"/>
            <a:ext cx="9973733" cy="1065943"/>
          </a:xfrm>
        </p:spPr>
        <p:txBody>
          <a:bodyPr/>
          <a:lstStyle/>
          <a:p>
            <a:r>
              <a:rPr lang="en-US"/>
              <a:t>Comparison between </a:t>
            </a:r>
            <a:br>
              <a:rPr lang="en-US"/>
            </a:br>
            <a:r>
              <a:rPr lang="en-US"/>
              <a:t>topologies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7" y="5140077"/>
            <a:ext cx="10051547" cy="1373715"/>
          </a:xfrm>
        </p:spPr>
        <p:txBody>
          <a:bodyPr/>
          <a:lstStyle/>
          <a:p>
            <a:pPr marL="0" indent="0">
              <a:buNone/>
            </a:pPr>
            <a:r>
              <a:rPr lang="en-US" sz="2000" b="1">
                <a:solidFill>
                  <a:schemeClr val="accent2"/>
                </a:solidFill>
              </a:rPr>
              <a:t>NW Metrics:</a:t>
            </a:r>
          </a:p>
          <a:p>
            <a:r>
              <a:rPr lang="en-US" sz="2000" b="1">
                <a:solidFill>
                  <a:schemeClr val="accent2"/>
                </a:solidFill>
              </a:rPr>
              <a:t>Switch </a:t>
            </a:r>
            <a:r>
              <a:rPr lang="en-US" sz="2000" b="1" dirty="0">
                <a:solidFill>
                  <a:schemeClr val="accent2"/>
                </a:solidFill>
              </a:rPr>
              <a:t>degree</a:t>
            </a:r>
            <a:r>
              <a:rPr lang="en-US" sz="2000" b="1">
                <a:solidFill>
                  <a:schemeClr val="accent2"/>
                </a:solidFill>
              </a:rPr>
              <a:t>: </a:t>
            </a:r>
            <a:r>
              <a:rPr lang="en-US" sz="2000"/>
              <a:t>	(max) # </a:t>
            </a:r>
            <a:r>
              <a:rPr lang="en-US" sz="2000" dirty="0"/>
              <a:t>of ports for each switch (switch complexity)</a:t>
            </a:r>
          </a:p>
          <a:p>
            <a:r>
              <a:rPr lang="en-US" sz="2000" b="1" dirty="0">
                <a:solidFill>
                  <a:schemeClr val="accent2"/>
                </a:solidFill>
              </a:rPr>
              <a:t>Network diameter</a:t>
            </a:r>
            <a:r>
              <a:rPr lang="en-US" sz="2000" b="1">
                <a:solidFill>
                  <a:schemeClr val="accent2"/>
                </a:solidFill>
              </a:rPr>
              <a:t>: </a:t>
            </a:r>
            <a:r>
              <a:rPr lang="en-US" sz="2000"/>
              <a:t>	worst-case </a:t>
            </a:r>
            <a:r>
              <a:rPr lang="en-US" sz="2000" dirty="0"/>
              <a:t>routing distance between any two nodes</a:t>
            </a:r>
          </a:p>
          <a:p>
            <a:r>
              <a:rPr lang="en-US" sz="2000" b="1" dirty="0">
                <a:solidFill>
                  <a:schemeClr val="accent2"/>
                </a:solidFill>
              </a:rPr>
              <a:t>Bisection width</a:t>
            </a:r>
            <a:r>
              <a:rPr lang="en-US" sz="2000" b="1">
                <a:solidFill>
                  <a:schemeClr val="accent2"/>
                </a:solidFill>
              </a:rPr>
              <a:t>:</a:t>
            </a:r>
            <a:r>
              <a:rPr lang="en-US" sz="2000"/>
              <a:t> 	# </a:t>
            </a:r>
            <a:r>
              <a:rPr lang="en-US" sz="2000" dirty="0"/>
              <a:t>of links in bisection (worst-case bandwidth)</a:t>
            </a:r>
          </a:p>
          <a:p>
            <a:r>
              <a:rPr lang="en-US" sz="2000" b="1" dirty="0">
                <a:solidFill>
                  <a:schemeClr val="accent2"/>
                </a:solidFill>
              </a:rPr>
              <a:t>Network size</a:t>
            </a:r>
            <a:r>
              <a:rPr lang="en-US" sz="2000" b="1">
                <a:solidFill>
                  <a:schemeClr val="accent2"/>
                </a:solidFill>
              </a:rPr>
              <a:t>: </a:t>
            </a:r>
            <a:r>
              <a:rPr lang="en-US" sz="2000"/>
              <a:t>		# </a:t>
            </a:r>
            <a:r>
              <a:rPr lang="en-US" sz="2000" dirty="0"/>
              <a:t>of nodes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40177" y="228601"/>
          <a:ext cx="6859711" cy="498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64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Interconnection </a:t>
                      </a:r>
                    </a:p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network</a:t>
                      </a:r>
                    </a:p>
                  </a:txBody>
                  <a:tcPr marL="85746" marR="85746" marT="114329" marB="28582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Switch </a:t>
                      </a:r>
                    </a:p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degree</a:t>
                      </a:r>
                    </a:p>
                  </a:txBody>
                  <a:tcPr marL="85746" marR="85746" marT="114329" marB="28582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Network </a:t>
                      </a:r>
                    </a:p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diameter</a:t>
                      </a:r>
                    </a:p>
                  </a:txBody>
                  <a:tcPr marL="85746" marR="85746" marT="114329" marB="28582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Bisection </a:t>
                      </a:r>
                    </a:p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width</a:t>
                      </a:r>
                    </a:p>
                  </a:txBody>
                  <a:tcPr marL="85746" marR="85746" marT="114329" marB="28582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Network </a:t>
                      </a:r>
                    </a:p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2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size</a:t>
                      </a:r>
                    </a:p>
                  </a:txBody>
                  <a:tcPr marL="85746" marR="85746" marT="114329" marB="28582" anchor="b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0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Crossbar switch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5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Butterfly 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(built from k-by-k switches)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log</a:t>
                      </a:r>
                      <a:r>
                        <a:rPr lang="en-US" sz="1600" baseline="-250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 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N/2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2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k-ary tree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k+1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2log</a:t>
                      </a:r>
                      <a:r>
                        <a:rPr lang="en-US" sz="1600" baseline="-250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 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2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Linear array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N-1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2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Ring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N/2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2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n-by-n mesh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2(n-1)</a:t>
                      </a:r>
                      <a:endParaRPr lang="en-US" sz="1400" dirty="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endParaRPr lang="en-US" sz="1400" dirty="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N=n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2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n-by-n torus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n=√N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2n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N=n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0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k-dimensional hypercube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k=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omic Sans MS"/>
                        </a:rPr>
                        <a:t>log</a:t>
                      </a:r>
                      <a:r>
                        <a:rPr lang="en-US" sz="1400" baseline="-250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omic Sans MS"/>
                        </a:rPr>
                        <a:t>2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Comic Sans MS"/>
                        </a:rPr>
                        <a:t> N</a:t>
                      </a: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Comic Sans MS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k-1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N=2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29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k-ary n-cube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2k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nk/2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2k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n-1</a:t>
                      </a:r>
                      <a:endParaRPr lang="en-US" sz="140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N=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n</a:t>
                      </a:r>
                      <a:r>
                        <a:rPr lang="en-US" sz="1600" baseline="30000" dirty="0" err="1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Comic Sans MS"/>
                        </a:rPr>
                        <a:t>k</a:t>
                      </a:r>
                      <a:endParaRPr lang="en-US" sz="1400" dirty="0">
                        <a:solidFill>
                          <a:srgbClr val="000000"/>
                        </a:solidFill>
                        <a:latin typeface="Comic Sans MS"/>
                        <a:ea typeface="Times New Roman"/>
                        <a:cs typeface="Comic Sans MS"/>
                      </a:endParaRPr>
                    </a:p>
                  </a:txBody>
                  <a:tcPr marL="85746" marR="85746" marT="57164" marB="2858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5" name="Group 128">
            <a:extLst>
              <a:ext uri="{FF2B5EF4-FFF2-40B4-BE49-F238E27FC236}">
                <a16:creationId xmlns:a16="http://schemas.microsoft.com/office/drawing/2014/main" id="{5C604AE9-656B-4BCB-9362-591DED5308AD}"/>
              </a:ext>
            </a:extLst>
          </p:cNvPr>
          <p:cNvGrpSpPr>
            <a:grpSpLocks/>
          </p:cNvGrpSpPr>
          <p:nvPr/>
        </p:nvGrpSpPr>
        <p:grpSpPr bwMode="auto">
          <a:xfrm>
            <a:off x="480614" y="1442491"/>
            <a:ext cx="901700" cy="139700"/>
            <a:chOff x="436" y="964"/>
            <a:chExt cx="568" cy="88"/>
          </a:xfrm>
        </p:grpSpPr>
        <p:sp>
          <p:nvSpPr>
            <p:cNvPr id="6" name="Line 4">
              <a:extLst>
                <a:ext uri="{FF2B5EF4-FFF2-40B4-BE49-F238E27FC236}">
                  <a16:creationId xmlns:a16="http://schemas.microsoft.com/office/drawing/2014/main" id="{F9C79562-8B41-4ED5-A008-4AC0EEB36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10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6E1E006A-188F-4950-A6B0-FC9AB0324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964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EC5679A4-1911-408B-AE51-09132C2D9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964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6C79B898-5DD4-4EAA-B9B0-8FFE1117C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964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65EE4D2B-8E5F-4A4A-B06C-933CCE6DE9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00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25">
            <a:extLst>
              <a:ext uri="{FF2B5EF4-FFF2-40B4-BE49-F238E27FC236}">
                <a16:creationId xmlns:a16="http://schemas.microsoft.com/office/drawing/2014/main" id="{9B14BBAC-3CAF-4B60-948B-044F10E6381B}"/>
              </a:ext>
            </a:extLst>
          </p:cNvPr>
          <p:cNvGrpSpPr>
            <a:grpSpLocks/>
          </p:cNvGrpSpPr>
          <p:nvPr/>
        </p:nvGrpSpPr>
        <p:grpSpPr bwMode="auto">
          <a:xfrm>
            <a:off x="480614" y="1747291"/>
            <a:ext cx="901700" cy="901700"/>
            <a:chOff x="436" y="1156"/>
            <a:chExt cx="568" cy="568"/>
          </a:xfrm>
        </p:grpSpPr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8F8B6C8C-DA8A-4A3D-91B2-198799B9C9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120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0">
              <a:extLst>
                <a:ext uri="{FF2B5EF4-FFF2-40B4-BE49-F238E27FC236}">
                  <a16:creationId xmlns:a16="http://schemas.microsoft.com/office/drawing/2014/main" id="{D9206659-8F53-44B0-8494-31292D3D7B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115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525F5963-D1D5-4345-B0E8-993E08966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115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2">
              <a:extLst>
                <a:ext uri="{FF2B5EF4-FFF2-40B4-BE49-F238E27FC236}">
                  <a16:creationId xmlns:a16="http://schemas.microsoft.com/office/drawing/2014/main" id="{61C6C57C-9A1E-4F30-AD86-9541D5D91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115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72062FF6-79FB-4DF2-A6C7-3BC0BD2CB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20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33F9ADC0-BB7D-417F-910D-645B78E341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24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C21BD5F5-225B-483D-A1BF-B634C55D18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24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64150918-10A6-4154-B67A-898F7DE425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24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F21DF56C-57E9-4E9D-BD62-86C96A04F7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144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8">
              <a:extLst>
                <a:ext uri="{FF2B5EF4-FFF2-40B4-BE49-F238E27FC236}">
                  <a16:creationId xmlns:a16="http://schemas.microsoft.com/office/drawing/2014/main" id="{F4711512-1080-410D-B674-9143EE191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139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">
              <a:extLst>
                <a:ext uri="{FF2B5EF4-FFF2-40B4-BE49-F238E27FC236}">
                  <a16:creationId xmlns:a16="http://schemas.microsoft.com/office/drawing/2014/main" id="{B9DA6DC4-E4B2-4A1E-AAFE-D1C237F3A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139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">
              <a:extLst>
                <a:ext uri="{FF2B5EF4-FFF2-40B4-BE49-F238E27FC236}">
                  <a16:creationId xmlns:a16="http://schemas.microsoft.com/office/drawing/2014/main" id="{810FF802-7ECD-4836-BF25-D87C28D62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139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54C83AB7-380C-46CE-9A33-7FDA426E6E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44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38A296CE-1234-4212-A61A-3394162BE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48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1A1A5B04-A627-4783-A503-5373A7A0D1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48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642FC493-1039-44A7-B0E2-78B2594DCC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148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0ADD366-90FB-49C6-A88C-94208A8FD5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6">
              <a:extLst>
                <a:ext uri="{FF2B5EF4-FFF2-40B4-BE49-F238E27FC236}">
                  <a16:creationId xmlns:a16="http://schemas.microsoft.com/office/drawing/2014/main" id="{C7351A10-1ED0-4706-BD06-110FC3DE0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163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27">
              <a:extLst>
                <a:ext uri="{FF2B5EF4-FFF2-40B4-BE49-F238E27FC236}">
                  <a16:creationId xmlns:a16="http://schemas.microsoft.com/office/drawing/2014/main" id="{4C408FAE-5FD9-4E7D-8ED1-760A4E9B7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163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8">
              <a:extLst>
                <a:ext uri="{FF2B5EF4-FFF2-40B4-BE49-F238E27FC236}">
                  <a16:creationId xmlns:a16="http://schemas.microsoft.com/office/drawing/2014/main" id="{D2908EFF-1E7D-4921-97A6-10D23AA2C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163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29">
              <a:extLst>
                <a:ext uri="{FF2B5EF4-FFF2-40B4-BE49-F238E27FC236}">
                  <a16:creationId xmlns:a16="http://schemas.microsoft.com/office/drawing/2014/main" id="{37537B79-1139-4311-94DB-D587D5E34F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126">
            <a:extLst>
              <a:ext uri="{FF2B5EF4-FFF2-40B4-BE49-F238E27FC236}">
                <a16:creationId xmlns:a16="http://schemas.microsoft.com/office/drawing/2014/main" id="{1DD4EC38-B791-40F6-876E-FB508F04B492}"/>
              </a:ext>
            </a:extLst>
          </p:cNvPr>
          <p:cNvGrpSpPr>
            <a:grpSpLocks/>
          </p:cNvGrpSpPr>
          <p:nvPr/>
        </p:nvGrpSpPr>
        <p:grpSpPr bwMode="auto">
          <a:xfrm>
            <a:off x="399652" y="3188741"/>
            <a:ext cx="1065212" cy="222250"/>
            <a:chOff x="385" y="2064"/>
            <a:chExt cx="671" cy="140"/>
          </a:xfrm>
        </p:grpSpPr>
        <p:sp>
          <p:nvSpPr>
            <p:cNvPr id="34" name="Line 30">
              <a:extLst>
                <a:ext uri="{FF2B5EF4-FFF2-40B4-BE49-F238E27FC236}">
                  <a16:creationId xmlns:a16="http://schemas.microsoft.com/office/drawing/2014/main" id="{831C209D-F397-4855-B2A5-F6B6D4DC6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16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1">
              <a:extLst>
                <a:ext uri="{FF2B5EF4-FFF2-40B4-BE49-F238E27FC236}">
                  <a16:creationId xmlns:a16="http://schemas.microsoft.com/office/drawing/2014/main" id="{FDD6643F-E201-4A85-888B-34E411045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11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2">
              <a:extLst>
                <a:ext uri="{FF2B5EF4-FFF2-40B4-BE49-F238E27FC236}">
                  <a16:creationId xmlns:a16="http://schemas.microsoft.com/office/drawing/2014/main" id="{5E3ECA84-F3B1-4075-BF41-B63B205D4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11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3">
              <a:extLst>
                <a:ext uri="{FF2B5EF4-FFF2-40B4-BE49-F238E27FC236}">
                  <a16:creationId xmlns:a16="http://schemas.microsoft.com/office/drawing/2014/main" id="{AD128383-A7A3-4799-8ACC-4B36245B0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11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4">
              <a:extLst>
                <a:ext uri="{FF2B5EF4-FFF2-40B4-BE49-F238E27FC236}">
                  <a16:creationId xmlns:a16="http://schemas.microsoft.com/office/drawing/2014/main" id="{608E8546-150E-46C4-80FC-427C93BC4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16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rc 35">
              <a:extLst>
                <a:ext uri="{FF2B5EF4-FFF2-40B4-BE49-F238E27FC236}">
                  <a16:creationId xmlns:a16="http://schemas.microsoft.com/office/drawing/2014/main" id="{86650C71-5E0D-4FB2-AF23-98A75F20A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112"/>
              <a:ext cx="48" cy="4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rc 36">
              <a:extLst>
                <a:ext uri="{FF2B5EF4-FFF2-40B4-BE49-F238E27FC236}">
                  <a16:creationId xmlns:a16="http://schemas.microsoft.com/office/drawing/2014/main" id="{C4535029-475F-42B4-AB1B-CF384BD36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065"/>
              <a:ext cx="48" cy="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7">
              <a:extLst>
                <a:ext uri="{FF2B5EF4-FFF2-40B4-BE49-F238E27FC236}">
                  <a16:creationId xmlns:a16="http://schemas.microsoft.com/office/drawing/2014/main" id="{7F7AC748-2E94-4121-BDE9-7AFED83D27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6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rc 38">
              <a:extLst>
                <a:ext uri="{FF2B5EF4-FFF2-40B4-BE49-F238E27FC236}">
                  <a16:creationId xmlns:a16="http://schemas.microsoft.com/office/drawing/2014/main" id="{67CD476A-BA41-4454-A1A3-4EE0F645F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065"/>
              <a:ext cx="48" cy="48"/>
            </a:xfrm>
            <a:custGeom>
              <a:avLst/>
              <a:gdLst>
                <a:gd name="G0" fmla="+- 21600 0 0"/>
                <a:gd name="G1" fmla="+- 21595 0 0"/>
                <a:gd name="G2" fmla="+- 21600 0 0"/>
                <a:gd name="T0" fmla="*/ 0 w 21600"/>
                <a:gd name="T1" fmla="*/ 21595 h 21595"/>
                <a:gd name="T2" fmla="*/ 21150 w 21600"/>
                <a:gd name="T3" fmla="*/ 0 h 21595"/>
                <a:gd name="T4" fmla="*/ 21600 w 21600"/>
                <a:gd name="T5" fmla="*/ 21595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5" fill="none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</a:path>
                <a:path w="21600" h="21595" stroke="0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  <a:lnTo>
                    <a:pt x="21600" y="21595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Arc 39">
              <a:extLst>
                <a:ext uri="{FF2B5EF4-FFF2-40B4-BE49-F238E27FC236}">
                  <a16:creationId xmlns:a16="http://schemas.microsoft.com/office/drawing/2014/main" id="{372687B7-E536-4F23-AD49-9CEA8E241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112"/>
              <a:ext cx="48" cy="4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" name="Group 127">
            <a:extLst>
              <a:ext uri="{FF2B5EF4-FFF2-40B4-BE49-F238E27FC236}">
                <a16:creationId xmlns:a16="http://schemas.microsoft.com/office/drawing/2014/main" id="{FF02910B-EBA5-4A28-8116-2AC8C3AC77AD}"/>
              </a:ext>
            </a:extLst>
          </p:cNvPr>
          <p:cNvGrpSpPr>
            <a:grpSpLocks/>
          </p:cNvGrpSpPr>
          <p:nvPr/>
        </p:nvGrpSpPr>
        <p:grpSpPr bwMode="auto">
          <a:xfrm>
            <a:off x="399652" y="3647529"/>
            <a:ext cx="1065212" cy="1217612"/>
            <a:chOff x="385" y="2353"/>
            <a:chExt cx="671" cy="767"/>
          </a:xfrm>
        </p:grpSpPr>
        <p:sp>
          <p:nvSpPr>
            <p:cNvPr id="45" name="Line 40">
              <a:extLst>
                <a:ext uri="{FF2B5EF4-FFF2-40B4-BE49-F238E27FC236}">
                  <a16:creationId xmlns:a16="http://schemas.microsoft.com/office/drawing/2014/main" id="{F031BF13-0551-4915-A933-56A7AC4AB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41">
              <a:extLst>
                <a:ext uri="{FF2B5EF4-FFF2-40B4-BE49-F238E27FC236}">
                  <a16:creationId xmlns:a16="http://schemas.microsoft.com/office/drawing/2014/main" id="{DAD43617-1B7E-464A-992B-71E7C1996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50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42">
              <a:extLst>
                <a:ext uri="{FF2B5EF4-FFF2-40B4-BE49-F238E27FC236}">
                  <a16:creationId xmlns:a16="http://schemas.microsoft.com/office/drawing/2014/main" id="{6FF7B9B0-DE3F-4D16-BDD7-0B813651D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50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3">
              <a:extLst>
                <a:ext uri="{FF2B5EF4-FFF2-40B4-BE49-F238E27FC236}">
                  <a16:creationId xmlns:a16="http://schemas.microsoft.com/office/drawing/2014/main" id="{3A2B2A07-52EC-4DBD-830D-FAF53BE0A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50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4">
              <a:extLst>
                <a:ext uri="{FF2B5EF4-FFF2-40B4-BE49-F238E27FC236}">
                  <a16:creationId xmlns:a16="http://schemas.microsoft.com/office/drawing/2014/main" id="{BFDDE36F-92A5-42D8-B5BA-15B5D8D12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54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rc 45">
              <a:extLst>
                <a:ext uri="{FF2B5EF4-FFF2-40B4-BE49-F238E27FC236}">
                  <a16:creationId xmlns:a16="http://schemas.microsoft.com/office/drawing/2014/main" id="{263778FA-EFD9-4607-AFC7-7F5AF30F3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496"/>
              <a:ext cx="48" cy="4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rc 46">
              <a:extLst>
                <a:ext uri="{FF2B5EF4-FFF2-40B4-BE49-F238E27FC236}">
                  <a16:creationId xmlns:a16="http://schemas.microsoft.com/office/drawing/2014/main" id="{81E6C4BE-AC96-455F-A585-0B15F402F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449"/>
              <a:ext cx="48" cy="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7">
              <a:extLst>
                <a:ext uri="{FF2B5EF4-FFF2-40B4-BE49-F238E27FC236}">
                  <a16:creationId xmlns:a16="http://schemas.microsoft.com/office/drawing/2014/main" id="{A224C214-3DAD-44C8-B465-1594126519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44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Arc 48">
              <a:extLst>
                <a:ext uri="{FF2B5EF4-FFF2-40B4-BE49-F238E27FC236}">
                  <a16:creationId xmlns:a16="http://schemas.microsoft.com/office/drawing/2014/main" id="{A89E47C7-4F75-4842-AF94-2081BE763C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449"/>
              <a:ext cx="48" cy="48"/>
            </a:xfrm>
            <a:custGeom>
              <a:avLst/>
              <a:gdLst>
                <a:gd name="G0" fmla="+- 21600 0 0"/>
                <a:gd name="G1" fmla="+- 21595 0 0"/>
                <a:gd name="G2" fmla="+- 21600 0 0"/>
                <a:gd name="T0" fmla="*/ 0 w 21600"/>
                <a:gd name="T1" fmla="*/ 21595 h 21595"/>
                <a:gd name="T2" fmla="*/ 21150 w 21600"/>
                <a:gd name="T3" fmla="*/ 0 h 21595"/>
                <a:gd name="T4" fmla="*/ 21600 w 21600"/>
                <a:gd name="T5" fmla="*/ 21595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5" fill="none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</a:path>
                <a:path w="21600" h="21595" stroke="0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  <a:lnTo>
                    <a:pt x="21600" y="21595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Arc 49">
              <a:extLst>
                <a:ext uri="{FF2B5EF4-FFF2-40B4-BE49-F238E27FC236}">
                  <a16:creationId xmlns:a16="http://schemas.microsoft.com/office/drawing/2014/main" id="{000681BD-4E79-4AA7-BCB9-D8D7B8B57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496"/>
              <a:ext cx="48" cy="4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50">
              <a:extLst>
                <a:ext uri="{FF2B5EF4-FFF2-40B4-BE49-F238E27FC236}">
                  <a16:creationId xmlns:a16="http://schemas.microsoft.com/office/drawing/2014/main" id="{82A727DD-CEC6-421D-B9C2-3D1955623E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51">
              <a:extLst>
                <a:ext uri="{FF2B5EF4-FFF2-40B4-BE49-F238E27FC236}">
                  <a16:creationId xmlns:a16="http://schemas.microsoft.com/office/drawing/2014/main" id="{FE142250-130A-4185-BC93-7C07E6C255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2">
              <a:extLst>
                <a:ext uri="{FF2B5EF4-FFF2-40B4-BE49-F238E27FC236}">
                  <a16:creationId xmlns:a16="http://schemas.microsoft.com/office/drawing/2014/main" id="{B75015E2-69DF-4AEE-B214-5582A711F2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59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3">
              <a:extLst>
                <a:ext uri="{FF2B5EF4-FFF2-40B4-BE49-F238E27FC236}">
                  <a16:creationId xmlns:a16="http://schemas.microsoft.com/office/drawing/2014/main" id="{7CE86960-B517-45AE-8199-BDDF30DEC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27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54">
              <a:extLst>
                <a:ext uri="{FF2B5EF4-FFF2-40B4-BE49-F238E27FC236}">
                  <a16:creationId xmlns:a16="http://schemas.microsoft.com/office/drawing/2014/main" id="{8490F520-2607-4DB9-8F9D-EFF5D429A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74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Oval 55">
              <a:extLst>
                <a:ext uri="{FF2B5EF4-FFF2-40B4-BE49-F238E27FC236}">
                  <a16:creationId xmlns:a16="http://schemas.microsoft.com/office/drawing/2014/main" id="{A9A043F7-F285-48F4-BFF4-131269CA2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74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Oval 56">
              <a:extLst>
                <a:ext uri="{FF2B5EF4-FFF2-40B4-BE49-F238E27FC236}">
                  <a16:creationId xmlns:a16="http://schemas.microsoft.com/office/drawing/2014/main" id="{2BE4E1AC-37F3-4E0F-94E6-F54F78C9C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74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7">
              <a:extLst>
                <a:ext uri="{FF2B5EF4-FFF2-40B4-BE49-F238E27FC236}">
                  <a16:creationId xmlns:a16="http://schemas.microsoft.com/office/drawing/2014/main" id="{0D619812-ABF4-4224-896F-F8E0E2DAD9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27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Arc 58">
              <a:extLst>
                <a:ext uri="{FF2B5EF4-FFF2-40B4-BE49-F238E27FC236}">
                  <a16:creationId xmlns:a16="http://schemas.microsoft.com/office/drawing/2014/main" id="{50FB9670-5092-40E3-AC07-54D590801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736"/>
              <a:ext cx="48" cy="4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Arc 59">
              <a:extLst>
                <a:ext uri="{FF2B5EF4-FFF2-40B4-BE49-F238E27FC236}">
                  <a16:creationId xmlns:a16="http://schemas.microsoft.com/office/drawing/2014/main" id="{3CDB4354-7D02-49D9-8372-D9C49F074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689"/>
              <a:ext cx="48" cy="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60">
              <a:extLst>
                <a:ext uri="{FF2B5EF4-FFF2-40B4-BE49-F238E27FC236}">
                  <a16:creationId xmlns:a16="http://schemas.microsoft.com/office/drawing/2014/main" id="{25C5CBE2-139D-41F8-B715-EF44C85B45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68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Arc 61">
              <a:extLst>
                <a:ext uri="{FF2B5EF4-FFF2-40B4-BE49-F238E27FC236}">
                  <a16:creationId xmlns:a16="http://schemas.microsoft.com/office/drawing/2014/main" id="{16F762B1-344D-4FD9-89F6-38B5626EC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689"/>
              <a:ext cx="48" cy="48"/>
            </a:xfrm>
            <a:custGeom>
              <a:avLst/>
              <a:gdLst>
                <a:gd name="G0" fmla="+- 21600 0 0"/>
                <a:gd name="G1" fmla="+- 21595 0 0"/>
                <a:gd name="G2" fmla="+- 21600 0 0"/>
                <a:gd name="T0" fmla="*/ 0 w 21600"/>
                <a:gd name="T1" fmla="*/ 21595 h 21595"/>
                <a:gd name="T2" fmla="*/ 21150 w 21600"/>
                <a:gd name="T3" fmla="*/ 0 h 21595"/>
                <a:gd name="T4" fmla="*/ 21600 w 21600"/>
                <a:gd name="T5" fmla="*/ 21595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5" fill="none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</a:path>
                <a:path w="21600" h="21595" stroke="0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  <a:lnTo>
                    <a:pt x="21600" y="21595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Arc 62">
              <a:extLst>
                <a:ext uri="{FF2B5EF4-FFF2-40B4-BE49-F238E27FC236}">
                  <a16:creationId xmlns:a16="http://schemas.microsoft.com/office/drawing/2014/main" id="{D1D02AFA-290B-406F-ACA6-3D8666AA9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736"/>
              <a:ext cx="48" cy="4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3">
              <a:extLst>
                <a:ext uri="{FF2B5EF4-FFF2-40B4-BE49-F238E27FC236}">
                  <a16:creationId xmlns:a16="http://schemas.microsoft.com/office/drawing/2014/main" id="{5A36F5D4-7FD9-4D6C-89A3-9877EC9A0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8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64">
              <a:extLst>
                <a:ext uri="{FF2B5EF4-FFF2-40B4-BE49-F238E27FC236}">
                  <a16:creationId xmlns:a16="http://schemas.microsoft.com/office/drawing/2014/main" id="{C9CF2853-FF3B-45A0-9A49-B7504AC82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28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65">
              <a:extLst>
                <a:ext uri="{FF2B5EF4-FFF2-40B4-BE49-F238E27FC236}">
                  <a16:creationId xmlns:a16="http://schemas.microsoft.com/office/drawing/2014/main" id="{681A8F39-6A31-444B-A0F7-8ABB6A968D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8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66">
              <a:extLst>
                <a:ext uri="{FF2B5EF4-FFF2-40B4-BE49-F238E27FC236}">
                  <a16:creationId xmlns:a16="http://schemas.microsoft.com/office/drawing/2014/main" id="{610DB656-7E85-4DC7-943C-2409B1C4C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30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67">
              <a:extLst>
                <a:ext uri="{FF2B5EF4-FFF2-40B4-BE49-F238E27FC236}">
                  <a16:creationId xmlns:a16="http://schemas.microsoft.com/office/drawing/2014/main" id="{4CE5F69A-573D-4A04-9287-99F254D4F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" y="298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Oval 68">
              <a:extLst>
                <a:ext uri="{FF2B5EF4-FFF2-40B4-BE49-F238E27FC236}">
                  <a16:creationId xmlns:a16="http://schemas.microsoft.com/office/drawing/2014/main" id="{AABDC7FE-2829-45B2-8D44-4EE090BE2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" y="298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Oval 69">
              <a:extLst>
                <a:ext uri="{FF2B5EF4-FFF2-40B4-BE49-F238E27FC236}">
                  <a16:creationId xmlns:a16="http://schemas.microsoft.com/office/drawing/2014/main" id="{41220084-B6BB-4A06-9C94-FE805A07D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2980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0">
              <a:extLst>
                <a:ext uri="{FF2B5EF4-FFF2-40B4-BE49-F238E27FC236}">
                  <a16:creationId xmlns:a16="http://schemas.microsoft.com/office/drawing/2014/main" id="{E810FE75-8CCE-4416-8A8F-5BDF9EF9C4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" y="30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Arc 71">
              <a:extLst>
                <a:ext uri="{FF2B5EF4-FFF2-40B4-BE49-F238E27FC236}">
                  <a16:creationId xmlns:a16="http://schemas.microsoft.com/office/drawing/2014/main" id="{4ECE26EB-025E-4654-AFF8-9A757A7A3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976"/>
              <a:ext cx="48" cy="4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rc 72">
              <a:extLst>
                <a:ext uri="{FF2B5EF4-FFF2-40B4-BE49-F238E27FC236}">
                  <a16:creationId xmlns:a16="http://schemas.microsoft.com/office/drawing/2014/main" id="{CF04D612-3710-431D-AC89-E588D237B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2929"/>
              <a:ext cx="48" cy="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73">
              <a:extLst>
                <a:ext uri="{FF2B5EF4-FFF2-40B4-BE49-F238E27FC236}">
                  <a16:creationId xmlns:a16="http://schemas.microsoft.com/office/drawing/2014/main" id="{326F7596-CB75-4DDA-8B56-59A967E07A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928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Arc 74">
              <a:extLst>
                <a:ext uri="{FF2B5EF4-FFF2-40B4-BE49-F238E27FC236}">
                  <a16:creationId xmlns:a16="http://schemas.microsoft.com/office/drawing/2014/main" id="{6689CC33-56BF-4CED-8317-5C08B67B1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929"/>
              <a:ext cx="48" cy="48"/>
            </a:xfrm>
            <a:custGeom>
              <a:avLst/>
              <a:gdLst>
                <a:gd name="G0" fmla="+- 21600 0 0"/>
                <a:gd name="G1" fmla="+- 21595 0 0"/>
                <a:gd name="G2" fmla="+- 21600 0 0"/>
                <a:gd name="T0" fmla="*/ 0 w 21600"/>
                <a:gd name="T1" fmla="*/ 21595 h 21595"/>
                <a:gd name="T2" fmla="*/ 21150 w 21600"/>
                <a:gd name="T3" fmla="*/ 0 h 21595"/>
                <a:gd name="T4" fmla="*/ 21600 w 21600"/>
                <a:gd name="T5" fmla="*/ 21595 h 21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5" fill="none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</a:path>
                <a:path w="21600" h="21595" stroke="0" extrusionOk="0">
                  <a:moveTo>
                    <a:pt x="0" y="21595"/>
                  </a:moveTo>
                  <a:cubicBezTo>
                    <a:pt x="0" y="9841"/>
                    <a:pt x="9398" y="244"/>
                    <a:pt x="21149" y="-1"/>
                  </a:cubicBezTo>
                  <a:lnTo>
                    <a:pt x="21600" y="21595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Arc 75">
              <a:extLst>
                <a:ext uri="{FF2B5EF4-FFF2-40B4-BE49-F238E27FC236}">
                  <a16:creationId xmlns:a16="http://schemas.microsoft.com/office/drawing/2014/main" id="{53919C4B-B407-44BE-91AA-6CE529F04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" y="2976"/>
              <a:ext cx="48" cy="4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" name="Group 76">
              <a:extLst>
                <a:ext uri="{FF2B5EF4-FFF2-40B4-BE49-F238E27FC236}">
                  <a16:creationId xmlns:a16="http://schemas.microsoft.com/office/drawing/2014/main" id="{883E4551-ABBD-472E-8B31-5C7FC13E18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353"/>
              <a:ext cx="96" cy="767"/>
              <a:chOff x="480" y="2353"/>
              <a:chExt cx="96" cy="767"/>
            </a:xfrm>
          </p:grpSpPr>
          <p:sp>
            <p:nvSpPr>
              <p:cNvPr id="96" name="Arc 77">
                <a:extLst>
                  <a:ext uri="{FF2B5EF4-FFF2-40B4-BE49-F238E27FC236}">
                    <a16:creationId xmlns:a16="http://schemas.microsoft.com/office/drawing/2014/main" id="{F176F5BE-DB9D-4753-B8B5-6ABBA14DC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" y="3072"/>
                <a:ext cx="48" cy="48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Arc 78">
                <a:extLst>
                  <a:ext uri="{FF2B5EF4-FFF2-40B4-BE49-F238E27FC236}">
                    <a16:creationId xmlns:a16="http://schemas.microsoft.com/office/drawing/2014/main" id="{EB207145-EABB-4DE6-9005-B3FA632075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3072"/>
                <a:ext cx="48" cy="4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79">
                <a:extLst>
                  <a:ext uri="{FF2B5EF4-FFF2-40B4-BE49-F238E27FC236}">
                    <a16:creationId xmlns:a16="http://schemas.microsoft.com/office/drawing/2014/main" id="{266B3881-7B1B-48C8-B1E9-965E0FB5B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6" y="2400"/>
                <a:ext cx="0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Arc 80">
                <a:extLst>
                  <a:ext uri="{FF2B5EF4-FFF2-40B4-BE49-F238E27FC236}">
                    <a16:creationId xmlns:a16="http://schemas.microsoft.com/office/drawing/2014/main" id="{750C536E-BBFE-4055-8791-875A6339C0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" y="2353"/>
                <a:ext cx="48" cy="48"/>
              </a:xfrm>
              <a:custGeom>
                <a:avLst/>
                <a:gdLst>
                  <a:gd name="G0" fmla="+- 21600 0 0"/>
                  <a:gd name="G1" fmla="+- 21595 0 0"/>
                  <a:gd name="G2" fmla="+- 21600 0 0"/>
                  <a:gd name="T0" fmla="*/ 0 w 21600"/>
                  <a:gd name="T1" fmla="*/ 21595 h 21595"/>
                  <a:gd name="T2" fmla="*/ 21150 w 21600"/>
                  <a:gd name="T3" fmla="*/ 0 h 21595"/>
                  <a:gd name="T4" fmla="*/ 21600 w 21600"/>
                  <a:gd name="T5" fmla="*/ 21595 h 21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95" fill="none" extrusionOk="0">
                    <a:moveTo>
                      <a:pt x="0" y="21595"/>
                    </a:moveTo>
                    <a:cubicBezTo>
                      <a:pt x="0" y="9841"/>
                      <a:pt x="9398" y="244"/>
                      <a:pt x="21149" y="-1"/>
                    </a:cubicBezTo>
                  </a:path>
                  <a:path w="21600" h="21595" stroke="0" extrusionOk="0">
                    <a:moveTo>
                      <a:pt x="0" y="21595"/>
                    </a:moveTo>
                    <a:cubicBezTo>
                      <a:pt x="0" y="9841"/>
                      <a:pt x="9398" y="244"/>
                      <a:pt x="21149" y="-1"/>
                    </a:cubicBezTo>
                    <a:lnTo>
                      <a:pt x="21600" y="21595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Arc 81">
                <a:extLst>
                  <a:ext uri="{FF2B5EF4-FFF2-40B4-BE49-F238E27FC236}">
                    <a16:creationId xmlns:a16="http://schemas.microsoft.com/office/drawing/2014/main" id="{DA94F600-043E-4166-A7C9-6A538EE89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2353"/>
                <a:ext cx="48" cy="4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82">
                <a:extLst>
                  <a:ext uri="{FF2B5EF4-FFF2-40B4-BE49-F238E27FC236}">
                    <a16:creationId xmlns:a16="http://schemas.microsoft.com/office/drawing/2014/main" id="{FAA5D913-E258-49C3-9DF6-59D7AEFB1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2400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" name="Group 83">
              <a:extLst>
                <a:ext uri="{FF2B5EF4-FFF2-40B4-BE49-F238E27FC236}">
                  <a16:creationId xmlns:a16="http://schemas.microsoft.com/office/drawing/2014/main" id="{7DDC06A4-968A-4748-8168-D35FBA3877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2353"/>
              <a:ext cx="96" cy="767"/>
              <a:chOff x="720" y="2353"/>
              <a:chExt cx="96" cy="767"/>
            </a:xfrm>
          </p:grpSpPr>
          <p:sp>
            <p:nvSpPr>
              <p:cNvPr id="90" name="Arc 84">
                <a:extLst>
                  <a:ext uri="{FF2B5EF4-FFF2-40B4-BE49-F238E27FC236}">
                    <a16:creationId xmlns:a16="http://schemas.microsoft.com/office/drawing/2014/main" id="{29200426-8804-4A15-A30C-5AA46BB2B2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" y="3072"/>
                <a:ext cx="48" cy="48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Arc 85">
                <a:extLst>
                  <a:ext uri="{FF2B5EF4-FFF2-40B4-BE49-F238E27FC236}">
                    <a16:creationId xmlns:a16="http://schemas.microsoft.com/office/drawing/2014/main" id="{3740FFAF-D4A0-44F5-A63F-1EEBE26AC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" y="3072"/>
                <a:ext cx="48" cy="4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86">
                <a:extLst>
                  <a:ext uri="{FF2B5EF4-FFF2-40B4-BE49-F238E27FC236}">
                    <a16:creationId xmlns:a16="http://schemas.microsoft.com/office/drawing/2014/main" id="{6B4823F5-DD37-4434-9939-1484CB979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16" y="2400"/>
                <a:ext cx="0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Arc 87">
                <a:extLst>
                  <a:ext uri="{FF2B5EF4-FFF2-40B4-BE49-F238E27FC236}">
                    <a16:creationId xmlns:a16="http://schemas.microsoft.com/office/drawing/2014/main" id="{489E2FAF-0440-49E8-8D56-BB1F78EF6F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" y="2353"/>
                <a:ext cx="48" cy="48"/>
              </a:xfrm>
              <a:custGeom>
                <a:avLst/>
                <a:gdLst>
                  <a:gd name="G0" fmla="+- 21600 0 0"/>
                  <a:gd name="G1" fmla="+- 21595 0 0"/>
                  <a:gd name="G2" fmla="+- 21600 0 0"/>
                  <a:gd name="T0" fmla="*/ 0 w 21600"/>
                  <a:gd name="T1" fmla="*/ 21595 h 21595"/>
                  <a:gd name="T2" fmla="*/ 21150 w 21600"/>
                  <a:gd name="T3" fmla="*/ 0 h 21595"/>
                  <a:gd name="T4" fmla="*/ 21600 w 21600"/>
                  <a:gd name="T5" fmla="*/ 21595 h 21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95" fill="none" extrusionOk="0">
                    <a:moveTo>
                      <a:pt x="0" y="21595"/>
                    </a:moveTo>
                    <a:cubicBezTo>
                      <a:pt x="0" y="9841"/>
                      <a:pt x="9398" y="244"/>
                      <a:pt x="21149" y="-1"/>
                    </a:cubicBezTo>
                  </a:path>
                  <a:path w="21600" h="21595" stroke="0" extrusionOk="0">
                    <a:moveTo>
                      <a:pt x="0" y="21595"/>
                    </a:moveTo>
                    <a:cubicBezTo>
                      <a:pt x="0" y="9841"/>
                      <a:pt x="9398" y="244"/>
                      <a:pt x="21149" y="-1"/>
                    </a:cubicBezTo>
                    <a:lnTo>
                      <a:pt x="21600" y="21595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Arc 88">
                <a:extLst>
                  <a:ext uri="{FF2B5EF4-FFF2-40B4-BE49-F238E27FC236}">
                    <a16:creationId xmlns:a16="http://schemas.microsoft.com/office/drawing/2014/main" id="{B5B76BD7-5064-46D0-9C9A-98E659ED64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" y="2353"/>
                <a:ext cx="48" cy="4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89">
                <a:extLst>
                  <a:ext uri="{FF2B5EF4-FFF2-40B4-BE49-F238E27FC236}">
                    <a16:creationId xmlns:a16="http://schemas.microsoft.com/office/drawing/2014/main" id="{F60F72DB-2949-4492-8A88-88137EA106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2400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3" name="Group 90">
              <a:extLst>
                <a:ext uri="{FF2B5EF4-FFF2-40B4-BE49-F238E27FC236}">
                  <a16:creationId xmlns:a16="http://schemas.microsoft.com/office/drawing/2014/main" id="{5E4C3C16-4A81-43A2-AB65-E9E73CD1EA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353"/>
              <a:ext cx="96" cy="767"/>
              <a:chOff x="960" y="2353"/>
              <a:chExt cx="96" cy="767"/>
            </a:xfrm>
          </p:grpSpPr>
          <p:sp>
            <p:nvSpPr>
              <p:cNvPr id="84" name="Arc 91">
                <a:extLst>
                  <a:ext uri="{FF2B5EF4-FFF2-40B4-BE49-F238E27FC236}">
                    <a16:creationId xmlns:a16="http://schemas.microsoft.com/office/drawing/2014/main" id="{8C53DAA8-0F7A-479B-80DD-5DB3DEF8E8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" y="3072"/>
                <a:ext cx="48" cy="48"/>
              </a:xfrm>
              <a:custGeom>
                <a:avLst/>
                <a:gdLst>
                  <a:gd name="G0" fmla="+- 21600 0 0"/>
                  <a:gd name="G1" fmla="+- 0 0 0"/>
                  <a:gd name="G2" fmla="+- 21600 0 0"/>
                  <a:gd name="T0" fmla="*/ 21600 w 21600"/>
                  <a:gd name="T1" fmla="*/ 21600 h 21600"/>
                  <a:gd name="T2" fmla="*/ 0 w 21600"/>
                  <a:gd name="T3" fmla="*/ 0 h 21600"/>
                  <a:gd name="T4" fmla="*/ 2160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rc 92">
                <a:extLst>
                  <a:ext uri="{FF2B5EF4-FFF2-40B4-BE49-F238E27FC236}">
                    <a16:creationId xmlns:a16="http://schemas.microsoft.com/office/drawing/2014/main" id="{6DCBDE96-24E3-4E99-9452-A25B84C2EC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" y="3072"/>
                <a:ext cx="48" cy="4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93">
                <a:extLst>
                  <a:ext uri="{FF2B5EF4-FFF2-40B4-BE49-F238E27FC236}">
                    <a16:creationId xmlns:a16="http://schemas.microsoft.com/office/drawing/2014/main" id="{742479FF-784A-412C-AC19-6BE184B15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56" y="2400"/>
                <a:ext cx="0" cy="6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Arc 94">
                <a:extLst>
                  <a:ext uri="{FF2B5EF4-FFF2-40B4-BE49-F238E27FC236}">
                    <a16:creationId xmlns:a16="http://schemas.microsoft.com/office/drawing/2014/main" id="{5595FCE3-8127-46C1-AB3A-8124083A69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" y="2353"/>
                <a:ext cx="48" cy="48"/>
              </a:xfrm>
              <a:custGeom>
                <a:avLst/>
                <a:gdLst>
                  <a:gd name="G0" fmla="+- 21600 0 0"/>
                  <a:gd name="G1" fmla="+- 21595 0 0"/>
                  <a:gd name="G2" fmla="+- 21600 0 0"/>
                  <a:gd name="T0" fmla="*/ 0 w 21600"/>
                  <a:gd name="T1" fmla="*/ 21595 h 21595"/>
                  <a:gd name="T2" fmla="*/ 21150 w 21600"/>
                  <a:gd name="T3" fmla="*/ 0 h 21595"/>
                  <a:gd name="T4" fmla="*/ 21600 w 21600"/>
                  <a:gd name="T5" fmla="*/ 21595 h 21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95" fill="none" extrusionOk="0">
                    <a:moveTo>
                      <a:pt x="0" y="21595"/>
                    </a:moveTo>
                    <a:cubicBezTo>
                      <a:pt x="0" y="9841"/>
                      <a:pt x="9398" y="244"/>
                      <a:pt x="21149" y="-1"/>
                    </a:cubicBezTo>
                  </a:path>
                  <a:path w="21600" h="21595" stroke="0" extrusionOk="0">
                    <a:moveTo>
                      <a:pt x="0" y="21595"/>
                    </a:moveTo>
                    <a:cubicBezTo>
                      <a:pt x="0" y="9841"/>
                      <a:pt x="9398" y="244"/>
                      <a:pt x="21149" y="-1"/>
                    </a:cubicBezTo>
                    <a:lnTo>
                      <a:pt x="21600" y="21595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Arc 95">
                <a:extLst>
                  <a:ext uri="{FF2B5EF4-FFF2-40B4-BE49-F238E27FC236}">
                    <a16:creationId xmlns:a16="http://schemas.microsoft.com/office/drawing/2014/main" id="{68D2338D-DEC0-4B58-8BAD-D29CABE812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8" y="2353"/>
                <a:ext cx="48" cy="4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96">
                <a:extLst>
                  <a:ext uri="{FF2B5EF4-FFF2-40B4-BE49-F238E27FC236}">
                    <a16:creationId xmlns:a16="http://schemas.microsoft.com/office/drawing/2014/main" id="{26AFF579-1247-4E17-9490-64CBD052D3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2400"/>
                <a:ext cx="0" cy="9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2" name="Group 129">
            <a:extLst>
              <a:ext uri="{FF2B5EF4-FFF2-40B4-BE49-F238E27FC236}">
                <a16:creationId xmlns:a16="http://schemas.microsoft.com/office/drawing/2014/main" id="{BE50F4E2-251A-43EE-AAB2-A3B3326F6DD5}"/>
              </a:ext>
            </a:extLst>
          </p:cNvPr>
          <p:cNvGrpSpPr>
            <a:grpSpLocks/>
          </p:cNvGrpSpPr>
          <p:nvPr/>
        </p:nvGrpSpPr>
        <p:grpSpPr bwMode="auto">
          <a:xfrm>
            <a:off x="1708471" y="1357912"/>
            <a:ext cx="990600" cy="914400"/>
            <a:chOff x="384" y="3360"/>
            <a:chExt cx="624" cy="576"/>
          </a:xfrm>
        </p:grpSpPr>
        <p:sp>
          <p:nvSpPr>
            <p:cNvPr id="103" name="AutoShape 97">
              <a:extLst>
                <a:ext uri="{FF2B5EF4-FFF2-40B4-BE49-F238E27FC236}">
                  <a16:creationId xmlns:a16="http://schemas.microsoft.com/office/drawing/2014/main" id="{2FDE314D-994C-4FC0-BC2C-2149A1B76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3364"/>
              <a:ext cx="616" cy="568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98">
              <a:extLst>
                <a:ext uri="{FF2B5EF4-FFF2-40B4-BE49-F238E27FC236}">
                  <a16:creationId xmlns:a16="http://schemas.microsoft.com/office/drawing/2014/main" id="{9BDBF9B9-7D7A-4EBA-A25E-9A2F6C5B69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336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99">
              <a:extLst>
                <a:ext uri="{FF2B5EF4-FFF2-40B4-BE49-F238E27FC236}">
                  <a16:creationId xmlns:a16="http://schemas.microsoft.com/office/drawing/2014/main" id="{1565980D-6CC7-4549-883F-C411B7A3AC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8" y="3792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00">
              <a:extLst>
                <a:ext uri="{FF2B5EF4-FFF2-40B4-BE49-F238E27FC236}">
                  <a16:creationId xmlns:a16="http://schemas.microsoft.com/office/drawing/2014/main" id="{AFC56DD6-A5A8-4F06-BB0C-5C728E389E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" y="3792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30">
            <a:extLst>
              <a:ext uri="{FF2B5EF4-FFF2-40B4-BE49-F238E27FC236}">
                <a16:creationId xmlns:a16="http://schemas.microsoft.com/office/drawing/2014/main" id="{3A8F5C2B-7930-4C48-9770-353D1D5835D3}"/>
              </a:ext>
            </a:extLst>
          </p:cNvPr>
          <p:cNvGrpSpPr>
            <a:grpSpLocks/>
          </p:cNvGrpSpPr>
          <p:nvPr/>
        </p:nvGrpSpPr>
        <p:grpSpPr bwMode="auto">
          <a:xfrm>
            <a:off x="3135075" y="1271071"/>
            <a:ext cx="1676508" cy="726767"/>
            <a:chOff x="3508" y="3264"/>
            <a:chExt cx="2148" cy="860"/>
          </a:xfrm>
        </p:grpSpPr>
        <p:sp>
          <p:nvSpPr>
            <p:cNvPr id="108" name="Line 101">
              <a:extLst>
                <a:ext uri="{FF2B5EF4-FFF2-40B4-BE49-F238E27FC236}">
                  <a16:creationId xmlns:a16="http://schemas.microsoft.com/office/drawing/2014/main" id="{9ECF9FF8-5812-438E-B758-64D0BE5C83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3888"/>
              <a:ext cx="144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102">
              <a:extLst>
                <a:ext uri="{FF2B5EF4-FFF2-40B4-BE49-F238E27FC236}">
                  <a16:creationId xmlns:a16="http://schemas.microsoft.com/office/drawing/2014/main" id="{0434E648-4A5D-4C94-8A48-BC805B0B1A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88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103">
              <a:extLst>
                <a:ext uri="{FF2B5EF4-FFF2-40B4-BE49-F238E27FC236}">
                  <a16:creationId xmlns:a16="http://schemas.microsoft.com/office/drawing/2014/main" id="{C8BA562A-AE6E-47F7-AFF2-3DDEAAF312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8" y="388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04">
              <a:extLst>
                <a:ext uri="{FF2B5EF4-FFF2-40B4-BE49-F238E27FC236}">
                  <a16:creationId xmlns:a16="http://schemas.microsoft.com/office/drawing/2014/main" id="{E0986CFB-1217-4548-9B0D-2445A35E19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388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05">
              <a:extLst>
                <a:ext uri="{FF2B5EF4-FFF2-40B4-BE49-F238E27FC236}">
                  <a16:creationId xmlns:a16="http://schemas.microsoft.com/office/drawing/2014/main" id="{440CEC9A-4A7E-431E-B304-43B212FFC9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3648"/>
              <a:ext cx="28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06">
              <a:extLst>
                <a:ext uri="{FF2B5EF4-FFF2-40B4-BE49-F238E27FC236}">
                  <a16:creationId xmlns:a16="http://schemas.microsoft.com/office/drawing/2014/main" id="{FE7B926A-E0EE-442D-98F9-0A6051F156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64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07">
              <a:extLst>
                <a:ext uri="{FF2B5EF4-FFF2-40B4-BE49-F238E27FC236}">
                  <a16:creationId xmlns:a16="http://schemas.microsoft.com/office/drawing/2014/main" id="{4BAEE6D9-F4A3-4C93-BA41-C8E67C7AB6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388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08">
              <a:extLst>
                <a:ext uri="{FF2B5EF4-FFF2-40B4-BE49-F238E27FC236}">
                  <a16:creationId xmlns:a16="http://schemas.microsoft.com/office/drawing/2014/main" id="{31D97634-3F70-406A-8352-FB9F7F02E9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388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09">
              <a:extLst>
                <a:ext uri="{FF2B5EF4-FFF2-40B4-BE49-F238E27FC236}">
                  <a16:creationId xmlns:a16="http://schemas.microsoft.com/office/drawing/2014/main" id="{A573928F-D260-4496-AEFB-AC09A072AB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0" y="388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10">
              <a:extLst>
                <a:ext uri="{FF2B5EF4-FFF2-40B4-BE49-F238E27FC236}">
                  <a16:creationId xmlns:a16="http://schemas.microsoft.com/office/drawing/2014/main" id="{93C523C0-8982-4DF6-BB61-75B5AD1FFA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4" y="3888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11">
              <a:extLst>
                <a:ext uri="{FF2B5EF4-FFF2-40B4-BE49-F238E27FC236}">
                  <a16:creationId xmlns:a16="http://schemas.microsoft.com/office/drawing/2014/main" id="{A71AB2CF-8CE9-411F-B42A-0204E1B890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8" y="364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12">
              <a:extLst>
                <a:ext uri="{FF2B5EF4-FFF2-40B4-BE49-F238E27FC236}">
                  <a16:creationId xmlns:a16="http://schemas.microsoft.com/office/drawing/2014/main" id="{1ECBBF5D-D7A3-4162-B82D-7E24D91E45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6" y="364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13">
              <a:extLst>
                <a:ext uri="{FF2B5EF4-FFF2-40B4-BE49-F238E27FC236}">
                  <a16:creationId xmlns:a16="http://schemas.microsoft.com/office/drawing/2014/main" id="{1BD57B4F-8203-4250-99CC-56117A2BC6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4" y="3264"/>
              <a:ext cx="528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14">
              <a:extLst>
                <a:ext uri="{FF2B5EF4-FFF2-40B4-BE49-F238E27FC236}">
                  <a16:creationId xmlns:a16="http://schemas.microsoft.com/office/drawing/2014/main" id="{9C79F420-8BB2-4BD6-8AF0-8C20C0B493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3264"/>
              <a:ext cx="624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115">
              <a:extLst>
                <a:ext uri="{FF2B5EF4-FFF2-40B4-BE49-F238E27FC236}">
                  <a16:creationId xmlns:a16="http://schemas.microsoft.com/office/drawing/2014/main" id="{C5DA7284-2C11-4BFF-A304-AEF6DC7FC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8" y="403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116">
              <a:extLst>
                <a:ext uri="{FF2B5EF4-FFF2-40B4-BE49-F238E27FC236}">
                  <a16:creationId xmlns:a16="http://schemas.microsoft.com/office/drawing/2014/main" id="{13EB60A4-5477-407A-B919-054F1EE14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4036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117">
              <a:extLst>
                <a:ext uri="{FF2B5EF4-FFF2-40B4-BE49-F238E27FC236}">
                  <a16:creationId xmlns:a16="http://schemas.microsoft.com/office/drawing/2014/main" id="{8E5E6F9B-4AF9-47A2-9E31-A8E48B0AB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4032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18">
              <a:extLst>
                <a:ext uri="{FF2B5EF4-FFF2-40B4-BE49-F238E27FC236}">
                  <a16:creationId xmlns:a16="http://schemas.microsoft.com/office/drawing/2014/main" id="{12DAC214-02F1-4447-A1B9-ACA90F366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4032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119">
              <a:extLst>
                <a:ext uri="{FF2B5EF4-FFF2-40B4-BE49-F238E27FC236}">
                  <a16:creationId xmlns:a16="http://schemas.microsoft.com/office/drawing/2014/main" id="{62B9DB74-6C5A-4333-9351-B8FFB991F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4032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120">
              <a:extLst>
                <a:ext uri="{FF2B5EF4-FFF2-40B4-BE49-F238E27FC236}">
                  <a16:creationId xmlns:a16="http://schemas.microsoft.com/office/drawing/2014/main" id="{9C0A984E-91F8-4953-8ECA-69ABC8A22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4032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Oval 121">
              <a:extLst>
                <a:ext uri="{FF2B5EF4-FFF2-40B4-BE49-F238E27FC236}">
                  <a16:creationId xmlns:a16="http://schemas.microsoft.com/office/drawing/2014/main" id="{3B876F74-1EC6-472B-80AF-984AC8CB3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4032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122">
              <a:extLst>
                <a:ext uri="{FF2B5EF4-FFF2-40B4-BE49-F238E27FC236}">
                  <a16:creationId xmlns:a16="http://schemas.microsoft.com/office/drawing/2014/main" id="{C1FE56D6-2630-4C63-9091-CCF899C35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8" y="4032"/>
              <a:ext cx="88" cy="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1" name="Picture 130">
            <a:extLst>
              <a:ext uri="{FF2B5EF4-FFF2-40B4-BE49-F238E27FC236}">
                <a16:creationId xmlns:a16="http://schemas.microsoft.com/office/drawing/2014/main" id="{B3B58EE3-7AD0-4EDF-B327-2C2EDC0E7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9979" y="2289206"/>
            <a:ext cx="1821334" cy="127204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8475283-EEC3-411B-B8C2-DD0734B21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928" y="3647529"/>
            <a:ext cx="1262600" cy="125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2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6821" y="1146629"/>
            <a:ext cx="9349705" cy="5544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0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algorithm: Dimension-order Routing</a:t>
            </a:r>
            <a:endParaRPr lang="en-US" dirty="0"/>
          </a:p>
        </p:txBody>
      </p:sp>
      <p:sp>
        <p:nvSpPr>
          <p:cNvPr id="480258" name="Content Placeholder 2"/>
          <p:cNvSpPr>
            <a:spLocks noGrp="1"/>
          </p:cNvSpPr>
          <p:nvPr>
            <p:ph idx="1"/>
          </p:nvPr>
        </p:nvSpPr>
        <p:spPr>
          <a:xfrm>
            <a:off x="372534" y="1073150"/>
            <a:ext cx="3546323" cy="2355850"/>
          </a:xfrm>
        </p:spPr>
        <p:txBody>
          <a:bodyPr/>
          <a:lstStyle/>
          <a:p>
            <a:r>
              <a:rPr lang="en-US"/>
              <a:t>Route 1-dimension</a:t>
            </a:r>
            <a:br>
              <a:rPr lang="en-US"/>
            </a:br>
            <a:r>
              <a:rPr lang="en-US"/>
              <a:t>at a time, e.g.</a:t>
            </a:r>
          </a:p>
          <a:p>
            <a:pPr lvl="1"/>
            <a:r>
              <a:rPr lang="en-US"/>
              <a:t>first x then y-dim</a:t>
            </a:r>
          </a:p>
          <a:p>
            <a:r>
              <a:rPr lang="en-US"/>
              <a:t>Deterministic</a:t>
            </a:r>
            <a:br>
              <a:rPr lang="en-US"/>
            </a:br>
            <a:r>
              <a:rPr lang="en-US"/>
              <a:t>routing</a:t>
            </a:r>
            <a:br>
              <a:rPr lang="en-US"/>
            </a:br>
            <a:r>
              <a:rPr lang="en-US"/>
              <a:t>(only 1 option)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Deadlock: when possible?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6150"/>
            <a:ext cx="11404315" cy="5403850"/>
          </a:xfrm>
        </p:spPr>
        <p:txBody>
          <a:bodyPr/>
          <a:lstStyle/>
          <a:p>
            <a:r>
              <a:rPr lang="en-US" dirty="0"/>
              <a:t>4 necessary conditions for deadlock, given a set of agents </a:t>
            </a:r>
            <a:r>
              <a:rPr lang="en-US"/>
              <a:t>accessing shared </a:t>
            </a:r>
            <a:r>
              <a:rPr lang="en-US" dirty="0"/>
              <a:t>resources:</a:t>
            </a:r>
          </a:p>
          <a:p>
            <a:pPr lvl="1"/>
            <a:r>
              <a:rPr lang="en-US" sz="2400" b="1" dirty="0">
                <a:solidFill>
                  <a:srgbClr val="00B050"/>
                </a:solidFill>
              </a:rPr>
              <a:t>Mutual exclusion</a:t>
            </a:r>
          </a:p>
          <a:p>
            <a:pPr lvl="2"/>
            <a:r>
              <a:rPr lang="en-US" dirty="0"/>
              <a:t>Only one agent can access the resource at a time</a:t>
            </a:r>
          </a:p>
          <a:p>
            <a:pPr lvl="1"/>
            <a:r>
              <a:rPr lang="en-US" sz="2400" b="1">
                <a:solidFill>
                  <a:srgbClr val="00B050"/>
                </a:solidFill>
              </a:rPr>
              <a:t>Hold and wait</a:t>
            </a:r>
          </a:p>
          <a:p>
            <a:pPr lvl="2"/>
            <a:r>
              <a:rPr lang="en-US"/>
              <a:t>Agent holds on its acquired resources while waiting for others</a:t>
            </a:r>
          </a:p>
          <a:p>
            <a:pPr lvl="1"/>
            <a:r>
              <a:rPr lang="en-US" sz="2400" b="1">
                <a:solidFill>
                  <a:srgbClr val="00B050"/>
                </a:solidFill>
              </a:rPr>
              <a:t>No </a:t>
            </a:r>
            <a:r>
              <a:rPr lang="en-US" sz="2400" b="1" dirty="0">
                <a:solidFill>
                  <a:srgbClr val="00B050"/>
                </a:solidFill>
              </a:rPr>
              <a:t>preemption</a:t>
            </a:r>
          </a:p>
          <a:p>
            <a:pPr lvl="2"/>
            <a:r>
              <a:rPr lang="en-US" dirty="0"/>
              <a:t>No mechanism can force agent to relinquish acquired resource</a:t>
            </a:r>
          </a:p>
          <a:p>
            <a:pPr lvl="1"/>
            <a:r>
              <a:rPr lang="en-US" sz="2400" b="1">
                <a:solidFill>
                  <a:srgbClr val="00B050"/>
                </a:solidFill>
              </a:rPr>
              <a:t>Circular </a:t>
            </a:r>
            <a:r>
              <a:rPr lang="en-US" sz="2400" b="1" dirty="0">
                <a:solidFill>
                  <a:srgbClr val="00B050"/>
                </a:solidFill>
              </a:rPr>
              <a:t>wait</a:t>
            </a:r>
          </a:p>
          <a:p>
            <a:pPr lvl="2"/>
            <a:r>
              <a:rPr lang="en-US" dirty="0"/>
              <a:t>A set of agents wait on each other to acquire each others’ resources  </a:t>
            </a:r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=&gt; no one can make any progress</a:t>
            </a:r>
          </a:p>
          <a:p>
            <a:r>
              <a:rPr lang="en-US" dirty="0"/>
              <a:t>shared resources can be SW or HW: </a:t>
            </a:r>
            <a:r>
              <a:rPr lang="en-US"/>
              <a:t>critical code sections</a:t>
            </a:r>
            <a:r>
              <a:rPr lang="en-US" dirty="0"/>
              <a:t>, disk, printer, ..</a:t>
            </a:r>
          </a:p>
          <a:p>
            <a:r>
              <a:rPr lang="en-US" dirty="0"/>
              <a:t>In NW: Agents = packets; resources = physical or logical channels </a:t>
            </a:r>
          </a:p>
          <a:p>
            <a:endParaRPr lang="en-US" dirty="0"/>
          </a:p>
        </p:txBody>
      </p:sp>
      <p:pic>
        <p:nvPicPr>
          <p:cNvPr id="4812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9423" y="5320832"/>
            <a:ext cx="10662577" cy="164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847E75-F2B3-4AF4-A6BF-FEACB6DAB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0208" y="1684673"/>
            <a:ext cx="2876550" cy="2085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5" name="Title 1"/>
          <p:cNvSpPr>
            <a:spLocks noGrp="1"/>
          </p:cNvSpPr>
          <p:nvPr>
            <p:ph type="title"/>
          </p:nvPr>
        </p:nvSpPr>
        <p:spPr>
          <a:xfrm>
            <a:off x="389467" y="215154"/>
            <a:ext cx="11396133" cy="728663"/>
          </a:xfrm>
        </p:spPr>
        <p:txBody>
          <a:bodyPr/>
          <a:lstStyle/>
          <a:p>
            <a:r>
              <a:rPr lang="en-US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Mesh or Tori</a:t>
            </a:r>
          </a:p>
          <a:p>
            <a:r>
              <a:rPr lang="en-US" dirty="0"/>
              <a:t>Assume that packets are free to follow any route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In this example each node is trying to send a packet to the diagonally opposite node at the </a:t>
            </a:r>
            <a:r>
              <a:rPr lang="en-US"/>
              <a:t>same time: </a:t>
            </a:r>
            <a:r>
              <a:rPr lang="en-US" dirty="0">
                <a:solidFill>
                  <a:schemeClr val="accent2"/>
                </a:solidFill>
              </a:rPr>
              <a:t>(0,0</a:t>
            </a:r>
            <a:r>
              <a:rPr lang="en-US">
                <a:solidFill>
                  <a:schemeClr val="accent2"/>
                </a:solidFill>
              </a:rPr>
              <a:t>) → 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>
                <a:solidFill>
                  <a:schemeClr val="accent2"/>
                </a:solidFill>
              </a:rPr>
              <a:t>1,1),   (0,1) → (1,0),   </a:t>
            </a:r>
            <a:r>
              <a:rPr lang="en-US"/>
              <a:t>etc.</a:t>
            </a:r>
            <a:endParaRPr lang="en-US" dirty="0"/>
          </a:p>
          <a:p>
            <a:r>
              <a:rPr lang="en-US" dirty="0"/>
              <a:t>To avoid link conflicts, (1,0) uses c</a:t>
            </a:r>
            <a:r>
              <a:rPr lang="en-US" baseline="-25000" dirty="0"/>
              <a:t>3</a:t>
            </a:r>
            <a:r>
              <a:rPr lang="en-US" dirty="0"/>
              <a:t> then c0, and (0,0) uses c0 then c</a:t>
            </a:r>
            <a:r>
              <a:rPr lang="en-US" baseline="-25000" dirty="0"/>
              <a:t>1</a:t>
            </a:r>
            <a:r>
              <a:rPr lang="en-US" dirty="0"/>
              <a:t>, etc...</a:t>
            </a:r>
          </a:p>
          <a:p>
            <a:endParaRPr lang="en-US"/>
          </a:p>
          <a:p>
            <a:r>
              <a:rPr lang="en-US"/>
              <a:t>The </a:t>
            </a:r>
            <a:r>
              <a:rPr lang="en-US" dirty="0"/>
              <a:t>resource acquisition graph (or channel-dependency graph) on the right shows circular wait =&gt; </a:t>
            </a:r>
            <a:r>
              <a:rPr lang="en-US" dirty="0">
                <a:solidFill>
                  <a:srgbClr val="FF0043"/>
                </a:solidFill>
              </a:rPr>
              <a:t>DEADLOCK Possible</a:t>
            </a:r>
          </a:p>
        </p:txBody>
      </p:sp>
      <p:pic>
        <p:nvPicPr>
          <p:cNvPr id="4823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0200" y="2052084"/>
            <a:ext cx="59626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Deadlock avoidance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3154982"/>
            <a:ext cx="11446933" cy="3322017"/>
          </a:xfrm>
        </p:spPr>
        <p:txBody>
          <a:bodyPr/>
          <a:lstStyle/>
          <a:p>
            <a:r>
              <a:rPr lang="en-US"/>
              <a:t>Enforce </a:t>
            </a:r>
            <a:r>
              <a:rPr lang="en-US" dirty="0"/>
              <a:t>dimension-order routing (</a:t>
            </a:r>
            <a:r>
              <a:rPr lang="en-US" b="1" dirty="0" err="1">
                <a:solidFill>
                  <a:schemeClr val="accent2"/>
                </a:solidFill>
              </a:rPr>
              <a:t>xy</a:t>
            </a:r>
            <a:r>
              <a:rPr lang="en-US" b="1" dirty="0">
                <a:solidFill>
                  <a:schemeClr val="accent2"/>
                </a:solidFill>
              </a:rPr>
              <a:t>-routing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moves first horizontally, then vertically</a:t>
            </a:r>
          </a:p>
          <a:p>
            <a:pPr lvl="1"/>
            <a:r>
              <a:rPr lang="en-US"/>
              <a:t>No cycle possible!!!</a:t>
            </a:r>
            <a:endParaRPr lang="en-US" dirty="0"/>
          </a:p>
          <a:p>
            <a:pPr lvl="1"/>
            <a:r>
              <a:rPr lang="en-US"/>
              <a:t>However: this restricts routing, and could result into more congestion on the channels</a:t>
            </a:r>
            <a:endParaRPr lang="en-US" dirty="0"/>
          </a:p>
          <a:p>
            <a:endParaRPr lang="en-US"/>
          </a:p>
          <a:p>
            <a:r>
              <a:rPr lang="en-US"/>
              <a:t>Alternative to avoid deadlocks: </a:t>
            </a:r>
            <a:r>
              <a:rPr lang="en-US" dirty="0"/>
              <a:t>use virtual channels</a:t>
            </a:r>
          </a:p>
          <a:p>
            <a:pPr lvl="1"/>
            <a:r>
              <a:rPr lang="en-US"/>
              <a:t>E.g.: support an alternate </a:t>
            </a:r>
            <a:r>
              <a:rPr lang="en-US" dirty="0"/>
              <a:t>set of channels in which </a:t>
            </a:r>
            <a:r>
              <a:rPr lang="en-US" dirty="0" err="1"/>
              <a:t>yx</a:t>
            </a:r>
            <a:r>
              <a:rPr lang="en-US" dirty="0"/>
              <a:t> routing is enforced e.g</a:t>
            </a:r>
            <a:r>
              <a:rPr lang="en-US"/>
              <a:t>., c</a:t>
            </a:r>
            <a:r>
              <a:rPr lang="en-US" baseline="-25000"/>
              <a:t>1</a:t>
            </a:r>
            <a:r>
              <a:rPr lang="en-US"/>
              <a:t>’</a:t>
            </a:r>
            <a:endParaRPr lang="en-US" dirty="0"/>
          </a:p>
          <a:p>
            <a:pPr lvl="1"/>
            <a:r>
              <a:rPr lang="en-US" dirty="0"/>
              <a:t>If c</a:t>
            </a:r>
            <a:r>
              <a:rPr lang="en-US" baseline="-25000" dirty="0"/>
              <a:t>3</a:t>
            </a:r>
            <a:r>
              <a:rPr lang="en-US" dirty="0"/>
              <a:t> is occupied, the packet can safely route </a:t>
            </a:r>
            <a:r>
              <a:rPr lang="en-US"/>
              <a:t>through c</a:t>
            </a:r>
            <a:r>
              <a:rPr lang="en-US" baseline="-25000"/>
              <a:t>0</a:t>
            </a:r>
            <a:r>
              <a:rPr lang="en-US"/>
              <a:t>’ and c</a:t>
            </a:r>
            <a:r>
              <a:rPr lang="en-US" baseline="-25000"/>
              <a:t>1</a:t>
            </a:r>
            <a:r>
              <a:rPr lang="en-US"/>
              <a:t>’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B22F66-A65E-400A-B464-34D12162C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872" y="411655"/>
            <a:ext cx="2672568" cy="21798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62FFE7-02AF-4222-8D12-5C59FB632349}"/>
              </a:ext>
            </a:extLst>
          </p:cNvPr>
          <p:cNvSpPr txBox="1"/>
          <p:nvPr/>
        </p:nvSpPr>
        <p:spPr>
          <a:xfrm>
            <a:off x="7536160" y="2060848"/>
            <a:ext cx="3507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No circular dependency!</a:t>
            </a:r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 micro-architecture, supporting virtual channels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957264"/>
            <a:ext cx="11446933" cy="5519736"/>
          </a:xfrm>
        </p:spPr>
        <p:txBody>
          <a:bodyPr/>
          <a:lstStyle/>
          <a:p>
            <a:r>
              <a:rPr lang="en-US" dirty="0"/>
              <a:t>Physical channel = link</a:t>
            </a:r>
          </a:p>
          <a:p>
            <a:r>
              <a:rPr lang="en-US" dirty="0"/>
              <a:t>Virtual channel   = buffers + link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link is time-multiplexed among </a:t>
            </a:r>
            <a:r>
              <a:rPr lang="en-US" b="1" dirty="0">
                <a:solidFill>
                  <a:schemeClr val="accent2"/>
                </a:solidFill>
              </a:rPr>
              <a:t>flits</a:t>
            </a:r>
          </a:p>
          <a:p>
            <a:endParaRPr lang="en-US" dirty="0"/>
          </a:p>
        </p:txBody>
      </p:sp>
      <p:pic>
        <p:nvPicPr>
          <p:cNvPr id="4659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3936" y="2222206"/>
            <a:ext cx="7268469" cy="463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CDD8E5EB-AF37-4C84-A2E9-134858039A23}"/>
              </a:ext>
            </a:extLst>
          </p:cNvPr>
          <p:cNvSpPr/>
          <p:nvPr/>
        </p:nvSpPr>
        <p:spPr bwMode="auto">
          <a:xfrm>
            <a:off x="9164293" y="1052736"/>
            <a:ext cx="1756243" cy="788469"/>
          </a:xfrm>
          <a:prstGeom prst="wedgeRoundRectCallout">
            <a:avLst>
              <a:gd name="adj1" fmla="val -106220"/>
              <a:gd name="adj2" fmla="val 168703"/>
              <a:gd name="adj3" fmla="val 16667"/>
            </a:avLst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One buffer per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virtual channel</a:t>
            </a:r>
            <a:endParaRPr kumimoji="0" lang="nl-NL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3" name="Title 1"/>
          <p:cNvSpPr>
            <a:spLocks noGrp="1"/>
          </p:cNvSpPr>
          <p:nvPr>
            <p:ph type="title"/>
          </p:nvPr>
        </p:nvSpPr>
        <p:spPr>
          <a:xfrm>
            <a:off x="389467" y="228601"/>
            <a:ext cx="11710234" cy="728663"/>
          </a:xfrm>
        </p:spPr>
        <p:txBody>
          <a:bodyPr/>
          <a:lstStyle/>
          <a:p>
            <a:r>
              <a:rPr lang="en-US"/>
              <a:t>Switching strategy: how are connections established in the NW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Circuit </a:t>
            </a:r>
            <a:r>
              <a:rPr lang="en-US" b="1" dirty="0"/>
              <a:t>switching = </a:t>
            </a:r>
            <a:r>
              <a:rPr lang="en-US" dirty="0"/>
              <a:t>Establish a connection for the duration of the network service</a:t>
            </a:r>
          </a:p>
          <a:p>
            <a:pPr lvl="1"/>
            <a:r>
              <a:rPr lang="en-US" dirty="0"/>
              <a:t>Example: circuit switching in mesh</a:t>
            </a:r>
          </a:p>
          <a:p>
            <a:pPr lvl="2"/>
            <a:r>
              <a:rPr lang="en-US" dirty="0"/>
              <a:t>Establish path in network</a:t>
            </a:r>
          </a:p>
          <a:p>
            <a:pPr lvl="2"/>
            <a:r>
              <a:rPr lang="en-US"/>
              <a:t>Transmit (many) packets</a:t>
            </a:r>
            <a:endParaRPr lang="en-US" dirty="0"/>
          </a:p>
          <a:p>
            <a:pPr lvl="2"/>
            <a:r>
              <a:rPr lang="en-US" dirty="0"/>
              <a:t>Release path</a:t>
            </a:r>
          </a:p>
          <a:p>
            <a:pPr lvl="2"/>
            <a:r>
              <a:rPr lang="en-US" dirty="0"/>
              <a:t>Low latency; </a:t>
            </a:r>
            <a:r>
              <a:rPr lang="en-US"/>
              <a:t>high bandwidth, but requires (long) path set-up time</a:t>
            </a:r>
            <a:endParaRPr lang="en-US" dirty="0"/>
          </a:p>
          <a:p>
            <a:pPr lvl="2"/>
            <a:r>
              <a:rPr lang="en-US" dirty="0"/>
              <a:t>Good when packets are transmitted continuously between two nodes</a:t>
            </a:r>
          </a:p>
          <a:p>
            <a:endParaRPr lang="en-US" b="1"/>
          </a:p>
          <a:p>
            <a:r>
              <a:rPr lang="en-US" b="1"/>
              <a:t>Packet </a:t>
            </a:r>
            <a:r>
              <a:rPr lang="en-US" b="1" dirty="0"/>
              <a:t>switching </a:t>
            </a:r>
            <a:r>
              <a:rPr lang="en-US" b="1"/>
              <a:t>= </a:t>
            </a:r>
            <a:r>
              <a:rPr lang="en-US"/>
              <a:t>Every packet includes destination address, and finds its own route</a:t>
            </a:r>
            <a:endParaRPr lang="en-US" dirty="0"/>
          </a:p>
          <a:p>
            <a:pPr lvl="1"/>
            <a:r>
              <a:rPr lang="en-US" dirty="0"/>
              <a:t>Example: remote memory access on a bus</a:t>
            </a:r>
          </a:p>
          <a:p>
            <a:pPr lvl="2"/>
            <a:r>
              <a:rPr lang="en-US" dirty="0"/>
              <a:t>Send a request packet to remote node</a:t>
            </a:r>
          </a:p>
          <a:p>
            <a:pPr lvl="2"/>
            <a:r>
              <a:rPr lang="en-US" dirty="0"/>
              <a:t>Release bus while memory access takes place</a:t>
            </a:r>
          </a:p>
          <a:p>
            <a:pPr lvl="2"/>
            <a:r>
              <a:rPr lang="en-US" dirty="0"/>
              <a:t>Remote node sends reply packet to requester</a:t>
            </a:r>
          </a:p>
          <a:p>
            <a:pPr lvl="2"/>
            <a:r>
              <a:rPr lang="en-US" dirty="0"/>
              <a:t>In between send and reply, other transfers are supported</a:t>
            </a:r>
          </a:p>
          <a:p>
            <a:pPr lvl="1"/>
            <a:r>
              <a:rPr lang="en-US" dirty="0"/>
              <a:t>Example: remote memory access on a mesh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7" name="Title 1"/>
          <p:cNvSpPr>
            <a:spLocks noGrp="1"/>
          </p:cNvSpPr>
          <p:nvPr>
            <p:ph type="title"/>
          </p:nvPr>
        </p:nvSpPr>
        <p:spPr>
          <a:xfrm>
            <a:off x="383028" y="228601"/>
            <a:ext cx="11396133" cy="728663"/>
          </a:xfrm>
        </p:spPr>
        <p:txBody>
          <a:bodyPr/>
          <a:lstStyle/>
          <a:p>
            <a:r>
              <a:rPr lang="en-US"/>
              <a:t>Switching strategies: how are packets forwarded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4" y="1073150"/>
            <a:ext cx="11819466" cy="5403850"/>
          </a:xfrm>
        </p:spPr>
        <p:txBody>
          <a:bodyPr/>
          <a:lstStyle/>
          <a:p>
            <a:r>
              <a:rPr lang="en-US" b="1"/>
              <a:t>store-and-forward</a:t>
            </a:r>
            <a:r>
              <a:rPr lang="en-US"/>
              <a:t> = packets move from node to node and are </a:t>
            </a:r>
            <a:r>
              <a:rPr lang="en-US">
                <a:solidFill>
                  <a:schemeClr val="accent2"/>
                </a:solidFill>
              </a:rPr>
              <a:t>stored in buffers in each node</a:t>
            </a:r>
          </a:p>
          <a:p>
            <a:pPr lvl="1"/>
            <a:r>
              <a:rPr lang="en-US"/>
              <a:t>this increases the transmission time (see next slide).</a:t>
            </a:r>
          </a:p>
          <a:p>
            <a:r>
              <a:rPr lang="en-US" b="1"/>
              <a:t>cut-through</a:t>
            </a:r>
            <a:r>
              <a:rPr lang="en-US"/>
              <a:t> = packets move through nodes in </a:t>
            </a:r>
            <a:r>
              <a:rPr lang="en-US" b="1">
                <a:solidFill>
                  <a:schemeClr val="accent2"/>
                </a:solidFill>
              </a:rPr>
              <a:t>pipelined </a:t>
            </a:r>
            <a:r>
              <a:rPr lang="en-US"/>
              <a:t>fashion, so that the entire packet moves through several nodes at one time</a:t>
            </a:r>
          </a:p>
          <a:p>
            <a:pPr lvl="1"/>
            <a:r>
              <a:rPr lang="en-US"/>
              <a:t>Two implementations of cut-through: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Virtual cut-through switching: </a:t>
            </a:r>
          </a:p>
          <a:p>
            <a:pPr lvl="3"/>
            <a:r>
              <a:rPr lang="en-US"/>
              <a:t>The entire packet is buffered in the node when there is a transmission conflict</a:t>
            </a:r>
          </a:p>
          <a:p>
            <a:pPr lvl="3"/>
            <a:r>
              <a:rPr lang="en-US"/>
              <a:t>When traffic is congested and conflicts are high, virtual cut through behaves like store-and-forward</a:t>
            </a:r>
          </a:p>
          <a:p>
            <a:pPr lvl="2"/>
            <a:endParaRPr lang="en-US"/>
          </a:p>
          <a:p>
            <a:pPr lvl="2"/>
            <a:r>
              <a:rPr lang="en-US">
                <a:solidFill>
                  <a:srgbClr val="FF0000"/>
                </a:solidFill>
              </a:rPr>
              <a:t>Wormhole switching:</a:t>
            </a:r>
            <a:r>
              <a:rPr lang="en-US"/>
              <a:t> </a:t>
            </a:r>
          </a:p>
          <a:p>
            <a:pPr lvl="3"/>
            <a:r>
              <a:rPr lang="en-US"/>
              <a:t>Each node has enough buffering for a flit (flow control unit)</a:t>
            </a:r>
          </a:p>
          <a:p>
            <a:pPr lvl="3"/>
            <a:r>
              <a:rPr lang="en-US"/>
              <a:t>A flit is made of consecutive phits (physical transfer unit)</a:t>
            </a:r>
          </a:p>
          <a:p>
            <a:pPr lvl="3"/>
            <a:r>
              <a:rPr lang="en-US"/>
              <a:t>A phit basically is the width of a link (= number of bits transferred per clock)</a:t>
            </a:r>
          </a:p>
          <a:p>
            <a:pPr lvl="3"/>
            <a:r>
              <a:rPr lang="en-US"/>
              <a:t>A flit is a fraction of the packet, so the packet can be stored in several nodes (one or more flits per node) on its path</a:t>
            </a:r>
          </a:p>
          <a:p>
            <a:pPr marL="0" indent="0">
              <a:buNone/>
            </a:pPr>
            <a:r>
              <a:rPr lang="en-US" sz="1800"/>
              <a:t>Info: see books, and </a:t>
            </a:r>
          </a:p>
          <a:p>
            <a:pPr lvl="1"/>
            <a:r>
              <a:rPr lang="en-US" sz="1600"/>
              <a:t>e.g. </a:t>
            </a:r>
            <a:r>
              <a:rPr lang="en-US" sz="1600">
                <a:hlinkClick r:id="rId2"/>
              </a:rPr>
              <a:t>http://pages.cs.wisc.edu/~tvrdik/7/html/Section7.html</a:t>
            </a:r>
            <a:endParaRPr lang="en-US" sz="1600"/>
          </a:p>
          <a:p>
            <a:pPr lvl="1"/>
            <a:r>
              <a:rPr lang="en-US" sz="1600">
                <a:hlinkClick r:id="rId3"/>
              </a:rPr>
              <a:t>https://en.wikipedia.org/wiki/Wormhole_switching</a:t>
            </a:r>
            <a:endParaRPr lang="en-US" sz="160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Latency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466" y="3129200"/>
            <a:ext cx="11802534" cy="300321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1"/>
              <a:t>Sender Overhead (SO)</a:t>
            </a:r>
            <a:r>
              <a:rPr lang="en-US" sz="2000"/>
              <a:t>: creating the packet and moving it to NI (Network Interface)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/>
              <a:t>Time of Flight (ToF)</a:t>
            </a:r>
            <a:r>
              <a:rPr lang="en-US" sz="2000"/>
              <a:t>: time to send a bit from source to destination when the route is established and without conflicts; this includes switching time</a:t>
            </a:r>
          </a:p>
          <a:p>
            <a:pPr lvl="1"/>
            <a:r>
              <a:rPr lang="en-US" sz="1800"/>
              <a:t>ToF can include buffering time at switches (as in store-and-forward or virtual cut-through)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/>
              <a:t>Transmission Time (TT)</a:t>
            </a:r>
            <a:r>
              <a:rPr lang="en-US" sz="2000"/>
              <a:t>: time to transfer a packet from source to destination, </a:t>
            </a:r>
            <a:r>
              <a:rPr lang="en-US" sz="2000" i="1"/>
              <a:t>once the first bit has arrived at destination</a:t>
            </a:r>
          </a:p>
          <a:p>
            <a:pPr lvl="1"/>
            <a:r>
              <a:rPr lang="en-US" sz="2000" b="1"/>
              <a:t>phit</a:t>
            </a:r>
            <a:r>
              <a:rPr lang="en-US" sz="2000"/>
              <a:t>: number of bits transferred on a link per cycle, so Link BW = phit*freq</a:t>
            </a:r>
            <a:r>
              <a:rPr lang="en-US" sz="2000" baseline="-25000"/>
              <a:t>link</a:t>
            </a:r>
          </a:p>
          <a:p>
            <a:pPr lvl="1"/>
            <a:r>
              <a:rPr lang="en-US" sz="2000"/>
              <a:t>Transmission time = packet size/phit size</a:t>
            </a:r>
          </a:p>
          <a:p>
            <a:pPr lvl="1"/>
            <a:r>
              <a:rPr lang="en-US" sz="2000"/>
              <a:t>note: a </a:t>
            </a:r>
            <a:r>
              <a:rPr lang="en-US" sz="2000" b="1"/>
              <a:t>flit</a:t>
            </a:r>
            <a:r>
              <a:rPr lang="en-US" sz="2000"/>
              <a:t> = unit of flow control (over a link), containing 1 or more phits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/>
              <a:t>Routing Time (RT)</a:t>
            </a:r>
            <a:r>
              <a:rPr lang="en-US" sz="2000"/>
              <a:t>: time to set-up route (as in circuit switching), or setting switches (in packet switching)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/>
              <a:t>Receiver Overhead (RO): </a:t>
            </a:r>
            <a:r>
              <a:rPr lang="en-US" sz="2000"/>
              <a:t>time to strip packet and move it out of the input buffer (of the NI)</a:t>
            </a:r>
            <a:endParaRPr lang="en-US" sz="2000" b="1" dirty="0"/>
          </a:p>
        </p:txBody>
      </p:sp>
      <p:pic>
        <p:nvPicPr>
          <p:cNvPr id="4669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2012" y="190066"/>
            <a:ext cx="8020583" cy="2798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C069CF1-DF4F-4800-AD7C-DD9416D884E2}"/>
              </a:ext>
            </a:extLst>
          </p:cNvPr>
          <p:cNvSpPr/>
          <p:nvPr/>
        </p:nvSpPr>
        <p:spPr bwMode="auto">
          <a:xfrm>
            <a:off x="1127448" y="4797152"/>
            <a:ext cx="4176464" cy="432048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40D86E-FDEC-4F77-BD1C-FDCF74FBD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147" y="381000"/>
            <a:ext cx="5422453" cy="12482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426A30-974D-4E2F-98B7-3B4626258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Packet latency calculation</a:t>
            </a:r>
            <a:endParaRPr lang="nl-NL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8645-A7E8-4FDE-9EE3-3FAD6E325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Packet send from A to B:</a:t>
            </a:r>
          </a:p>
          <a:p>
            <a:pPr lvl="1"/>
            <a:r>
              <a:rPr lang="en-US"/>
              <a:t>size = 100 bytes</a:t>
            </a:r>
          </a:p>
          <a:p>
            <a:pPr lvl="1"/>
            <a:r>
              <a:rPr lang="en-US"/>
              <a:t>circuit-switching</a:t>
            </a:r>
          </a:p>
          <a:p>
            <a:pPr lvl="2"/>
            <a:r>
              <a:rPr lang="en-US"/>
              <a:t>route set-up: 200ns</a:t>
            </a:r>
          </a:p>
          <a:p>
            <a:pPr lvl="1"/>
            <a:r>
              <a:rPr lang="en-US"/>
              <a:t>distancy (A to B) = 9 hops</a:t>
            </a:r>
          </a:p>
          <a:p>
            <a:pPr lvl="1"/>
            <a:r>
              <a:rPr lang="en-US"/>
              <a:t>phit = 10 bits, t</a:t>
            </a:r>
            <a:r>
              <a:rPr lang="en-US" baseline="-25000"/>
              <a:t>cycle</a:t>
            </a:r>
            <a:r>
              <a:rPr lang="en-US"/>
              <a:t> = 8ns</a:t>
            </a:r>
          </a:p>
          <a:p>
            <a:pPr lvl="1"/>
            <a:r>
              <a:rPr lang="en-US"/>
              <a:t>sender and receiver overhead each 12ns</a:t>
            </a:r>
          </a:p>
          <a:p>
            <a:r>
              <a:rPr lang="en-US">
                <a:solidFill>
                  <a:srgbClr val="FF0043"/>
                </a:solidFill>
              </a:rPr>
              <a:t>Q</a:t>
            </a:r>
            <a:r>
              <a:rPr lang="en-US"/>
              <a:t>: what is the total latency, </a:t>
            </a:r>
            <a:r>
              <a:rPr lang="en-US">
                <a:solidFill>
                  <a:schemeClr val="accent2"/>
                </a:solidFill>
              </a:rPr>
              <a:t>L</a:t>
            </a:r>
            <a:r>
              <a:rPr lang="en-US" baseline="-25000">
                <a:solidFill>
                  <a:schemeClr val="accent2"/>
                </a:solidFill>
              </a:rPr>
              <a:t>packet</a:t>
            </a:r>
            <a:r>
              <a:rPr lang="en-US"/>
              <a:t>, required to send this packet?</a:t>
            </a:r>
          </a:p>
          <a:p>
            <a:endParaRPr lang="en-US"/>
          </a:p>
          <a:p>
            <a:r>
              <a:rPr lang="en-US"/>
              <a:t>Answer (see figure):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L</a:t>
            </a:r>
            <a:r>
              <a:rPr lang="en-US" baseline="-25000">
                <a:solidFill>
                  <a:schemeClr val="accent2"/>
                </a:solidFill>
              </a:rPr>
              <a:t>packet</a:t>
            </a:r>
            <a:r>
              <a:rPr lang="en-US"/>
              <a:t> = 	SO+ ToF + TT +RT + RO  = </a:t>
            </a:r>
            <a:br>
              <a:rPr lang="en-US"/>
            </a:br>
            <a:br>
              <a:rPr lang="en-US"/>
            </a:br>
            <a:r>
              <a:rPr lang="en-US"/>
              <a:t>             	12ns + 9*10ns +  800 bits/(10bits/8ns) + 200ns + 12 ns =</a:t>
            </a:r>
            <a:br>
              <a:rPr lang="en-US"/>
            </a:br>
            <a:r>
              <a:rPr lang="en-US"/>
              <a:t> 		12ns + 90 ns + 640ns + 200ns + 12ns =</a:t>
            </a:r>
            <a:br>
              <a:rPr lang="en-US"/>
            </a:b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954 ns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Note: 	</a:t>
            </a:r>
            <a:r>
              <a:rPr lang="en-US"/>
              <a:t>BW</a:t>
            </a:r>
            <a:r>
              <a:rPr lang="en-US" baseline="-25000"/>
              <a:t>link</a:t>
            </a:r>
            <a:r>
              <a:rPr lang="en-US"/>
              <a:t> = 10bits/8ns = 1.25 Gbps</a:t>
            </a:r>
          </a:p>
          <a:p>
            <a:pPr lvl="1"/>
            <a:endParaRPr lang="nl-NL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CD52DA5-401F-40A1-B893-ED2981136A5A}"/>
              </a:ext>
            </a:extLst>
          </p:cNvPr>
          <p:cNvSpPr/>
          <p:nvPr/>
        </p:nvSpPr>
        <p:spPr bwMode="auto">
          <a:xfrm>
            <a:off x="6401895" y="2023241"/>
            <a:ext cx="460786" cy="4679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>
                <a:latin typeface="Calibri" panose="020F0502020204030204" pitchFamily="34" charset="0"/>
              </a:rPr>
              <a:t>A</a:t>
            </a: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A460BD4-BA18-4F5A-ACF5-5FD01515BD9E}"/>
              </a:ext>
            </a:extLst>
          </p:cNvPr>
          <p:cNvSpPr/>
          <p:nvPr/>
        </p:nvSpPr>
        <p:spPr bwMode="auto">
          <a:xfrm>
            <a:off x="11287084" y="1999948"/>
            <a:ext cx="460786" cy="4679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B</a:t>
            </a: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020B11-9E26-495F-9BA1-32C013362498}"/>
              </a:ext>
            </a:extLst>
          </p:cNvPr>
          <p:cNvSpPr/>
          <p:nvPr/>
        </p:nvSpPr>
        <p:spPr bwMode="auto">
          <a:xfrm>
            <a:off x="7205481" y="2386424"/>
            <a:ext cx="349624" cy="195357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3A2E17-DA3F-4169-8FAE-F7219462B80F}"/>
              </a:ext>
            </a:extLst>
          </p:cNvPr>
          <p:cNvSpPr/>
          <p:nvPr/>
        </p:nvSpPr>
        <p:spPr bwMode="auto">
          <a:xfrm>
            <a:off x="7952440" y="2386424"/>
            <a:ext cx="349624" cy="195357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5E83E9-ECB0-421A-A036-9005248B00B4}"/>
              </a:ext>
            </a:extLst>
          </p:cNvPr>
          <p:cNvSpPr/>
          <p:nvPr/>
        </p:nvSpPr>
        <p:spPr bwMode="auto">
          <a:xfrm>
            <a:off x="10635349" y="2343446"/>
            <a:ext cx="349624" cy="195357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C82B078-DC7A-46CC-860B-3308DA1612FB}"/>
              </a:ext>
            </a:extLst>
          </p:cNvPr>
          <p:cNvCxnSpPr>
            <a:cxnSpLocks/>
            <a:stCxn id="5" idx="6"/>
            <a:endCxn id="7" idx="1"/>
          </p:cNvCxnSpPr>
          <p:nvPr/>
        </p:nvCxnSpPr>
        <p:spPr bwMode="auto">
          <a:xfrm>
            <a:off x="6862681" y="2257220"/>
            <a:ext cx="342800" cy="226883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1D7607-85BF-4BFF-8DDC-77A67C4765E1}"/>
              </a:ext>
            </a:extLst>
          </p:cNvPr>
          <p:cNvCxnSpPr>
            <a:cxnSpLocks/>
          </p:cNvCxnSpPr>
          <p:nvPr/>
        </p:nvCxnSpPr>
        <p:spPr bwMode="auto">
          <a:xfrm>
            <a:off x="7570544" y="2472375"/>
            <a:ext cx="381896" cy="1829"/>
          </a:xfrm>
          <a:prstGeom prst="straightConnector1">
            <a:avLst/>
          </a:prstGeom>
          <a:noFill/>
          <a:ln w="38100" cap="flat" cmpd="sng" algn="ctr">
            <a:solidFill>
              <a:srgbClr val="FF03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64DAB4-2AC7-41A9-B1BF-EB8945214344}"/>
              </a:ext>
            </a:extLst>
          </p:cNvPr>
          <p:cNvCxnSpPr>
            <a:cxnSpLocks/>
          </p:cNvCxnSpPr>
          <p:nvPr/>
        </p:nvCxnSpPr>
        <p:spPr bwMode="auto">
          <a:xfrm>
            <a:off x="8317503" y="2462476"/>
            <a:ext cx="381896" cy="1829"/>
          </a:xfrm>
          <a:prstGeom prst="straightConnector1">
            <a:avLst/>
          </a:prstGeom>
          <a:noFill/>
          <a:ln w="38100" cap="flat" cmpd="sng" algn="ctr">
            <a:solidFill>
              <a:srgbClr val="FF03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22FE1E3-3F04-43D8-8EF1-8E66DA8CC9E4}"/>
              </a:ext>
            </a:extLst>
          </p:cNvPr>
          <p:cNvCxnSpPr>
            <a:cxnSpLocks/>
            <a:stCxn id="9" idx="3"/>
            <a:endCxn id="6" idx="2"/>
          </p:cNvCxnSpPr>
          <p:nvPr/>
        </p:nvCxnSpPr>
        <p:spPr bwMode="auto">
          <a:xfrm flipV="1">
            <a:off x="10984973" y="2233927"/>
            <a:ext cx="302111" cy="20719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618E0F7-62B7-4D66-BE42-5C743F1B2BE6}"/>
              </a:ext>
            </a:extLst>
          </p:cNvPr>
          <p:cNvSpPr txBox="1"/>
          <p:nvPr/>
        </p:nvSpPr>
        <p:spPr>
          <a:xfrm>
            <a:off x="7435952" y="21524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/>
              <a:t>10ns</a:t>
            </a:r>
            <a:endParaRPr lang="nl-NL" sz="1200" i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F837986-F7DD-4050-84F3-249FFF788AB6}"/>
              </a:ext>
            </a:extLst>
          </p:cNvPr>
          <p:cNvSpPr txBox="1"/>
          <p:nvPr/>
        </p:nvSpPr>
        <p:spPr>
          <a:xfrm>
            <a:off x="8219666" y="2152399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/>
              <a:t>10ns</a:t>
            </a:r>
            <a:endParaRPr lang="nl-NL" sz="1200" i="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DB866B-415A-4E4D-855B-5AB9C11D8C2B}"/>
              </a:ext>
            </a:extLst>
          </p:cNvPr>
          <p:cNvSpPr txBox="1"/>
          <p:nvPr/>
        </p:nvSpPr>
        <p:spPr>
          <a:xfrm>
            <a:off x="6785851" y="203218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/>
              <a:t>12ns</a:t>
            </a:r>
            <a:endParaRPr lang="nl-NL" sz="1200" i="1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9F2854-D602-453B-9CA7-F146402099A3}"/>
              </a:ext>
            </a:extLst>
          </p:cNvPr>
          <p:cNvSpPr txBox="1"/>
          <p:nvPr/>
        </p:nvSpPr>
        <p:spPr>
          <a:xfrm>
            <a:off x="10810161" y="1999948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/>
              <a:t>12ns</a:t>
            </a:r>
            <a:endParaRPr lang="nl-NL" sz="1200" i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4EF18C-C82A-4520-AD4A-94CEB88AAEF1}"/>
              </a:ext>
            </a:extLst>
          </p:cNvPr>
          <p:cNvSpPr txBox="1"/>
          <p:nvPr/>
        </p:nvSpPr>
        <p:spPr>
          <a:xfrm>
            <a:off x="7288306" y="2592482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10 switches =&gt; 9 hops ( or links)</a:t>
            </a:r>
            <a:endParaRPr lang="nl-NL" i="1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7EBFC55-B174-4434-91AF-0DB5E9E2BA7B}"/>
              </a:ext>
            </a:extLst>
          </p:cNvPr>
          <p:cNvCxnSpPr>
            <a:cxnSpLocks/>
          </p:cNvCxnSpPr>
          <p:nvPr/>
        </p:nvCxnSpPr>
        <p:spPr bwMode="auto">
          <a:xfrm>
            <a:off x="10273563" y="2464495"/>
            <a:ext cx="381896" cy="1829"/>
          </a:xfrm>
          <a:prstGeom prst="straightConnector1">
            <a:avLst/>
          </a:prstGeom>
          <a:noFill/>
          <a:ln w="38100" cap="flat" cmpd="sng" algn="ctr">
            <a:solidFill>
              <a:srgbClr val="FF0333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113C79F-9BE7-4D58-88AB-5E3503CBE64E}"/>
              </a:ext>
            </a:extLst>
          </p:cNvPr>
          <p:cNvSpPr txBox="1"/>
          <p:nvPr/>
        </p:nvSpPr>
        <p:spPr>
          <a:xfrm>
            <a:off x="10175726" y="2154418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/>
              <a:t>10ns</a:t>
            </a:r>
            <a:endParaRPr lang="nl-NL" sz="1200" i="1"/>
          </a:p>
        </p:txBody>
      </p:sp>
    </p:spTree>
    <p:extLst>
      <p:ext uri="{BB962C8B-B14F-4D97-AF65-F5344CB8AC3E}">
        <p14:creationId xmlns:p14="http://schemas.microsoft.com/office/powerpoint/2010/main" val="39141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computer systems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69" y="4258834"/>
            <a:ext cx="9411030" cy="2254250"/>
          </a:xfrm>
        </p:spPr>
        <p:txBody>
          <a:bodyPr/>
          <a:lstStyle/>
          <a:p>
            <a:r>
              <a:rPr lang="en-US" dirty="0"/>
              <a:t>Interconnect between processor chips (system area network--san)</a:t>
            </a:r>
          </a:p>
          <a:p>
            <a:r>
              <a:rPr lang="en-US" dirty="0"/>
              <a:t>Interconnect between cores on </a:t>
            </a:r>
            <a:r>
              <a:rPr lang="en-US"/>
              <a:t>each chip = </a:t>
            </a:r>
            <a:r>
              <a:rPr lang="en-US" b="1">
                <a:solidFill>
                  <a:schemeClr val="accent2"/>
                </a:solidFill>
              </a:rPr>
              <a:t>Network </a:t>
            </a:r>
            <a:r>
              <a:rPr lang="en-US" b="1" dirty="0">
                <a:solidFill>
                  <a:schemeClr val="accent2"/>
                </a:solidFill>
              </a:rPr>
              <a:t>On Chip </a:t>
            </a:r>
            <a:r>
              <a:rPr lang="en-US" b="1">
                <a:solidFill>
                  <a:schemeClr val="accent2"/>
                </a:solidFill>
              </a:rPr>
              <a:t>-- NOC</a:t>
            </a:r>
            <a:endParaRPr lang="en-US" dirty="0"/>
          </a:p>
          <a:p>
            <a:endParaRPr lang="en-US" dirty="0"/>
          </a:p>
          <a:p>
            <a:r>
              <a:rPr lang="en-US"/>
              <a:t>Other Networks, </a:t>
            </a:r>
            <a:r>
              <a:rPr lang="en-US">
                <a:solidFill>
                  <a:schemeClr val="accent2"/>
                </a:solidFill>
              </a:rPr>
              <a:t>not covered</a:t>
            </a:r>
            <a:r>
              <a:rPr lang="en-US"/>
              <a:t>: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WAN</a:t>
            </a:r>
            <a:r>
              <a:rPr lang="en-US" dirty="0"/>
              <a:t> (wide-area </a:t>
            </a:r>
            <a:r>
              <a:rPr lang="en-US"/>
              <a:t>network), your connection with the outsie world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LAN</a:t>
            </a:r>
            <a:r>
              <a:rPr lang="en-US" dirty="0"/>
              <a:t> (local area </a:t>
            </a:r>
            <a:r>
              <a:rPr lang="en-US"/>
              <a:t>network), e.g. your home network</a:t>
            </a:r>
            <a:endParaRPr lang="en-US" dirty="0"/>
          </a:p>
        </p:txBody>
      </p:sp>
      <p:pic>
        <p:nvPicPr>
          <p:cNvPr id="4587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824627"/>
            <a:ext cx="8521700" cy="32893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 descr="Archer C6 | AC1200 Draadloze MU-MIMO Gigabit Router | TP-Link Nederland">
            <a:extLst>
              <a:ext uri="{FF2B5EF4-FFF2-40B4-BE49-F238E27FC236}">
                <a16:creationId xmlns:a16="http://schemas.microsoft.com/office/drawing/2014/main" id="{52556C74-2A52-4879-B006-FC91B50DE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483" y="5333547"/>
            <a:ext cx="1524453" cy="152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 sending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Message contains </a:t>
            </a:r>
            <a:r>
              <a:rPr lang="en-US" b="1">
                <a:solidFill>
                  <a:schemeClr val="accent2"/>
                </a:solidFill>
              </a:rPr>
              <a:t>n</a:t>
            </a:r>
            <a:r>
              <a:rPr lang="en-US"/>
              <a:t> packets</a:t>
            </a:r>
            <a:endParaRPr lang="en-US" dirty="0"/>
          </a:p>
          <a:p>
            <a:pPr lvl="1"/>
            <a:r>
              <a:rPr lang="en-US"/>
              <a:t>Transfer of these packets can be </a:t>
            </a:r>
            <a:r>
              <a:rPr lang="en-US" b="1"/>
              <a:t>pipelined:</a:t>
            </a:r>
            <a:endParaRPr lang="en-US" b="1" dirty="0"/>
          </a:p>
          <a:p>
            <a:pPr lvl="2"/>
            <a:r>
              <a:rPr lang="en-US" dirty="0"/>
              <a:t>Transfer pipeline has </a:t>
            </a:r>
            <a:r>
              <a:rPr lang="en-US">
                <a:solidFill>
                  <a:schemeClr val="accent2"/>
                </a:solidFill>
              </a:rPr>
              <a:t>3 stages:</a:t>
            </a:r>
            <a:endParaRPr lang="en-US" dirty="0">
              <a:solidFill>
                <a:schemeClr val="accent2"/>
              </a:solidFill>
            </a:endParaRPr>
          </a:p>
          <a:p>
            <a:pPr lvl="3"/>
            <a:r>
              <a:rPr lang="en-US" b="1">
                <a:solidFill>
                  <a:schemeClr val="accent2"/>
                </a:solidFill>
              </a:rPr>
              <a:t>Sender overhead --&gt; Transmission --&gt; Receiver overhead</a:t>
            </a:r>
          </a:p>
          <a:p>
            <a:pPr lvl="3"/>
            <a:endParaRPr lang="en-US" b="1" dirty="0">
              <a:solidFill>
                <a:schemeClr val="accent2"/>
              </a:solidFill>
            </a:endParaRPr>
          </a:p>
          <a:p>
            <a:pPr lvl="2"/>
            <a:r>
              <a:rPr lang="en-US" dirty="0"/>
              <a:t>Total </a:t>
            </a:r>
            <a:r>
              <a:rPr lang="en-US"/>
              <a:t>message time, </a:t>
            </a:r>
            <a:r>
              <a:rPr lang="en-US" b="1">
                <a:solidFill>
                  <a:schemeClr val="accent2"/>
                </a:solidFill>
                <a:highlight>
                  <a:srgbClr val="FFFF99"/>
                </a:highlight>
              </a:rPr>
              <a:t>L</a:t>
            </a:r>
            <a:r>
              <a:rPr lang="en-US" b="1" baseline="-25000">
                <a:solidFill>
                  <a:schemeClr val="accent2"/>
                </a:solidFill>
                <a:highlight>
                  <a:srgbClr val="FFFF99"/>
                </a:highlight>
              </a:rPr>
              <a:t>message</a:t>
            </a:r>
            <a:r>
              <a:rPr lang="en-US" b="1">
                <a:solidFill>
                  <a:schemeClr val="accent2"/>
                </a:solidFill>
                <a:highlight>
                  <a:srgbClr val="FFFF99"/>
                </a:highlight>
              </a:rPr>
              <a:t> </a:t>
            </a:r>
            <a:r>
              <a:rPr lang="en-US" b="1" dirty="0">
                <a:solidFill>
                  <a:schemeClr val="accent2"/>
                </a:solidFill>
                <a:highlight>
                  <a:srgbClr val="FFFF99"/>
                </a:highlight>
              </a:rPr>
              <a:t>= time for the first packet + (n-1)/pipeline throughput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End-to-end </a:t>
            </a:r>
            <a:r>
              <a:rPr lang="en-US"/>
              <a:t>message latency, </a:t>
            </a:r>
            <a:r>
              <a:rPr lang="en-US">
                <a:solidFill>
                  <a:schemeClr val="accent2"/>
                </a:solidFill>
              </a:rPr>
              <a:t>L</a:t>
            </a:r>
            <a:r>
              <a:rPr lang="en-US" baseline="-25000">
                <a:solidFill>
                  <a:schemeClr val="accent2"/>
                </a:solidFill>
              </a:rPr>
              <a:t>message</a:t>
            </a:r>
            <a:r>
              <a:rPr lang="en-US"/>
              <a:t>, a message contains multiple (n) packets: </a:t>
            </a:r>
          </a:p>
          <a:p>
            <a:pPr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2000">
                <a:solidFill>
                  <a:schemeClr val="accent2"/>
                </a:solidFill>
              </a:rPr>
              <a:t>L</a:t>
            </a:r>
            <a:r>
              <a:rPr lang="en-US" sz="2000" baseline="-25000">
                <a:solidFill>
                  <a:schemeClr val="accent2"/>
                </a:solidFill>
              </a:rPr>
              <a:t>message </a:t>
            </a:r>
            <a:r>
              <a:rPr lang="en-US" sz="2000" i="1"/>
              <a:t>= </a:t>
            </a:r>
            <a:r>
              <a:rPr lang="en-US" sz="2000"/>
              <a:t>Sender </a:t>
            </a:r>
            <a:r>
              <a:rPr lang="en-US" sz="2000" dirty="0"/>
              <a:t>O</a:t>
            </a:r>
            <a:r>
              <a:rPr lang="en-US" sz="2000"/>
              <a:t>verhead + Time of Flight + Transmission </a:t>
            </a:r>
            <a:r>
              <a:rPr lang="en-US" sz="2000" dirty="0"/>
              <a:t>T</a:t>
            </a:r>
            <a:r>
              <a:rPr lang="en-US" sz="2000"/>
              <a:t>ime + Routing </a:t>
            </a:r>
            <a:r>
              <a:rPr lang="en-US" sz="2000" dirty="0"/>
              <a:t>T</a:t>
            </a:r>
            <a:r>
              <a:rPr lang="en-US" sz="2000"/>
              <a:t>ime + Receiver Overhead</a:t>
            </a:r>
            <a:br>
              <a:rPr lang="en-US" sz="2000" dirty="0"/>
            </a:br>
            <a:r>
              <a:rPr lang="en-US" sz="2000"/>
              <a:t>          	(</a:t>
            </a:r>
            <a:r>
              <a:rPr lang="en-US" sz="2000" dirty="0"/>
              <a:t>n-1) </a:t>
            </a:r>
            <a:r>
              <a:rPr lang="en-US" sz="2000"/>
              <a:t>* Max(Sender Overhead, Transmission </a:t>
            </a:r>
            <a:r>
              <a:rPr lang="en-US" sz="2000" dirty="0"/>
              <a:t>T</a:t>
            </a:r>
            <a:r>
              <a:rPr lang="en-US" sz="2000"/>
              <a:t>ime, Receiver Overhead)</a:t>
            </a:r>
            <a:endParaRPr lang="en-US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0B11EF-7A59-46D1-8E81-70DDDE137458}"/>
              </a:ext>
            </a:extLst>
          </p:cNvPr>
          <p:cNvSpPr/>
          <p:nvPr/>
        </p:nvSpPr>
        <p:spPr bwMode="auto">
          <a:xfrm>
            <a:off x="1554480" y="4566621"/>
            <a:ext cx="7997904" cy="769172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aseline="-25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SO + ToF + TT + RT + RO + (n-1)*Max(SO, TT, RO)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415D2-02DC-46D7-876F-6A9E7C0C6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7" y="228601"/>
            <a:ext cx="7282527" cy="728663"/>
          </a:xfrm>
        </p:spPr>
        <p:txBody>
          <a:bodyPr/>
          <a:lstStyle/>
          <a:p>
            <a:r>
              <a:rPr lang="en-US" sz="3600"/>
              <a:t>Message latency calculation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52C58-3599-4F36-9C99-CF63F6D20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Message of </a:t>
            </a:r>
            <a:r>
              <a:rPr lang="en-US" b="1">
                <a:solidFill>
                  <a:schemeClr val="accent2"/>
                </a:solidFill>
              </a:rPr>
              <a:t>10</a:t>
            </a:r>
            <a:r>
              <a:rPr lang="en-US"/>
              <a:t> packets</a:t>
            </a:r>
          </a:p>
          <a:p>
            <a:pPr lvl="1"/>
            <a:r>
              <a:rPr lang="en-US"/>
              <a:t>Transmission Time = 100 ns</a:t>
            </a:r>
          </a:p>
          <a:p>
            <a:pPr lvl="1"/>
            <a:r>
              <a:rPr lang="en-US"/>
              <a:t>Sender/receiver overhead = 110/80 ns</a:t>
            </a:r>
          </a:p>
          <a:p>
            <a:pPr lvl="1"/>
            <a:r>
              <a:rPr lang="en-US"/>
              <a:t>Time of Flight = 20ns, including switching time</a:t>
            </a:r>
          </a:p>
          <a:p>
            <a:pPr lvl="1"/>
            <a:r>
              <a:rPr lang="en-US"/>
              <a:t>Assume that Routing time, RT = 0ns</a:t>
            </a:r>
          </a:p>
          <a:p>
            <a:r>
              <a:rPr lang="en-US">
                <a:solidFill>
                  <a:srgbClr val="FF0043"/>
                </a:solidFill>
              </a:rPr>
              <a:t>Q:</a:t>
            </a:r>
            <a:r>
              <a:rPr lang="en-US"/>
              <a:t> what is total transfer time?</a:t>
            </a:r>
          </a:p>
          <a:p>
            <a:endParaRPr lang="en-US"/>
          </a:p>
          <a:p>
            <a:r>
              <a:rPr lang="en-US">
                <a:solidFill>
                  <a:schemeClr val="accent2"/>
                </a:solidFill>
                <a:highlight>
                  <a:srgbClr val="FFFF00"/>
                </a:highlight>
              </a:rPr>
              <a:t>L</a:t>
            </a:r>
            <a:r>
              <a:rPr lang="en-US" baseline="-25000">
                <a:solidFill>
                  <a:schemeClr val="accent2"/>
                </a:solidFill>
                <a:highlight>
                  <a:srgbClr val="FFFF00"/>
                </a:highlight>
              </a:rPr>
              <a:t>message </a:t>
            </a:r>
            <a:r>
              <a:rPr lang="en-US" i="1">
                <a:highlight>
                  <a:srgbClr val="FFFF00"/>
                </a:highlight>
              </a:rPr>
              <a:t>= 	</a:t>
            </a:r>
            <a:r>
              <a:rPr lang="en-US">
                <a:highlight>
                  <a:srgbClr val="FFFF00"/>
                </a:highlight>
              </a:rPr>
              <a:t>SO + ToF + TT + RT + RO + (n-1)*Max(SO, TT, RO) </a:t>
            </a:r>
            <a:r>
              <a:rPr lang="en-US"/>
              <a:t>=</a:t>
            </a:r>
            <a:br>
              <a:rPr lang="en-US"/>
            </a:br>
            <a:r>
              <a:rPr lang="en-US"/>
              <a:t>		110ns + 20ns + 100ns + 0ns + 80ns + (n-1)*Max(110,100,80) ns =</a:t>
            </a:r>
            <a:br>
              <a:rPr lang="en-US"/>
            </a:br>
            <a:r>
              <a:rPr lang="en-US"/>
              <a:t>		110 + 20 + 100 + 0 + 80 + 9*110 ns =</a:t>
            </a:r>
            <a:br>
              <a:rPr lang="en-US"/>
            </a:br>
            <a:r>
              <a:rPr lang="en-US"/>
              <a:t>		1300 ns</a:t>
            </a:r>
          </a:p>
          <a:p>
            <a:pPr lvl="1"/>
            <a:r>
              <a:rPr lang="en-US"/>
              <a:t>Note: sender overhead is the main bottleneck</a:t>
            </a:r>
          </a:p>
          <a:p>
            <a:pPr lvl="1"/>
            <a:endParaRPr lang="en-US"/>
          </a:p>
          <a:p>
            <a:r>
              <a:rPr lang="en-US">
                <a:solidFill>
                  <a:srgbClr val="FF0043"/>
                </a:solidFill>
              </a:rPr>
              <a:t>Q</a:t>
            </a:r>
            <a:r>
              <a:rPr lang="en-US"/>
              <a:t> (do it yourself): what is </a:t>
            </a:r>
            <a:r>
              <a:rPr lang="en-US">
                <a:solidFill>
                  <a:schemeClr val="accent2"/>
                </a:solidFill>
              </a:rPr>
              <a:t>L</a:t>
            </a:r>
            <a:r>
              <a:rPr lang="en-US" baseline="-25000">
                <a:solidFill>
                  <a:schemeClr val="accent2"/>
                </a:solidFill>
              </a:rPr>
              <a:t>message</a:t>
            </a:r>
            <a:r>
              <a:rPr lang="en-US"/>
              <a:t>  if you send a message with 10 packets of previous example (slide 28) ?</a:t>
            </a:r>
          </a:p>
          <a:p>
            <a:endParaRPr lang="nl-NL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4217659-139C-43B7-BEAB-CA24599D7500}"/>
              </a:ext>
            </a:extLst>
          </p:cNvPr>
          <p:cNvSpPr/>
          <p:nvPr/>
        </p:nvSpPr>
        <p:spPr bwMode="auto">
          <a:xfrm>
            <a:off x="6673326" y="1593877"/>
            <a:ext cx="460786" cy="4679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>
                <a:latin typeface="Calibri" panose="020F0502020204030204" pitchFamily="34" charset="0"/>
              </a:rPr>
              <a:t>A</a:t>
            </a: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F4C0074-0527-45D2-9CDA-A62AC7370CB9}"/>
              </a:ext>
            </a:extLst>
          </p:cNvPr>
          <p:cNvSpPr/>
          <p:nvPr/>
        </p:nvSpPr>
        <p:spPr bwMode="auto">
          <a:xfrm>
            <a:off x="11558515" y="1570584"/>
            <a:ext cx="460786" cy="4679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B</a:t>
            </a: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A283A77-7785-4E54-9B0F-F2ABFF9DE681}"/>
              </a:ext>
            </a:extLst>
          </p:cNvPr>
          <p:cNvSpPr/>
          <p:nvPr/>
        </p:nvSpPr>
        <p:spPr bwMode="auto">
          <a:xfrm>
            <a:off x="7476912" y="1957060"/>
            <a:ext cx="349624" cy="195357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58A0CD5-D2FE-4AB0-BAB9-C4B581352986}"/>
              </a:ext>
            </a:extLst>
          </p:cNvPr>
          <p:cNvSpPr/>
          <p:nvPr/>
        </p:nvSpPr>
        <p:spPr bwMode="auto">
          <a:xfrm>
            <a:off x="8223871" y="1957060"/>
            <a:ext cx="349624" cy="195357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2F21D3-14BF-43E8-AB8C-B1B87DAE8873}"/>
              </a:ext>
            </a:extLst>
          </p:cNvPr>
          <p:cNvSpPr/>
          <p:nvPr/>
        </p:nvSpPr>
        <p:spPr bwMode="auto">
          <a:xfrm>
            <a:off x="10906780" y="1914082"/>
            <a:ext cx="349624" cy="195357"/>
          </a:xfrm>
          <a:prstGeom prst="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E2E0D9C-CE4A-4195-8E72-061E197A8682}"/>
              </a:ext>
            </a:extLst>
          </p:cNvPr>
          <p:cNvCxnSpPr>
            <a:cxnSpLocks/>
            <a:stCxn id="15" idx="6"/>
            <a:endCxn id="17" idx="1"/>
          </p:cNvCxnSpPr>
          <p:nvPr/>
        </p:nvCxnSpPr>
        <p:spPr bwMode="auto">
          <a:xfrm>
            <a:off x="7134112" y="1827856"/>
            <a:ext cx="342800" cy="226883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07ABF6-AF67-4B97-9954-7792F2825118}"/>
              </a:ext>
            </a:extLst>
          </p:cNvPr>
          <p:cNvCxnSpPr>
            <a:cxnSpLocks/>
          </p:cNvCxnSpPr>
          <p:nvPr/>
        </p:nvCxnSpPr>
        <p:spPr bwMode="auto">
          <a:xfrm>
            <a:off x="7841975" y="2043011"/>
            <a:ext cx="381896" cy="1829"/>
          </a:xfrm>
          <a:prstGeom prst="straightConnector1">
            <a:avLst/>
          </a:prstGeom>
          <a:noFill/>
          <a:ln w="38100" cap="flat" cmpd="sng" algn="ctr">
            <a:solidFill>
              <a:srgbClr val="FF03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B3469E-C8C1-4927-9344-61AE2D8FDC62}"/>
              </a:ext>
            </a:extLst>
          </p:cNvPr>
          <p:cNvCxnSpPr>
            <a:cxnSpLocks/>
          </p:cNvCxnSpPr>
          <p:nvPr/>
        </p:nvCxnSpPr>
        <p:spPr bwMode="auto">
          <a:xfrm>
            <a:off x="8588934" y="2033112"/>
            <a:ext cx="381896" cy="1829"/>
          </a:xfrm>
          <a:prstGeom prst="straightConnector1">
            <a:avLst/>
          </a:prstGeom>
          <a:noFill/>
          <a:ln w="38100" cap="flat" cmpd="sng" algn="ctr">
            <a:solidFill>
              <a:srgbClr val="FF03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0046E58-4476-4BE7-9875-2549A565D502}"/>
              </a:ext>
            </a:extLst>
          </p:cNvPr>
          <p:cNvCxnSpPr>
            <a:cxnSpLocks/>
            <a:stCxn id="19" idx="3"/>
            <a:endCxn id="16" idx="2"/>
          </p:cNvCxnSpPr>
          <p:nvPr/>
        </p:nvCxnSpPr>
        <p:spPr bwMode="auto">
          <a:xfrm flipV="1">
            <a:off x="11256404" y="1804563"/>
            <a:ext cx="302111" cy="20719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819E425-2978-48AB-B76F-46F99F6808AC}"/>
              </a:ext>
            </a:extLst>
          </p:cNvPr>
          <p:cNvSpPr txBox="1"/>
          <p:nvPr/>
        </p:nvSpPr>
        <p:spPr>
          <a:xfrm>
            <a:off x="7057282" y="1602821"/>
            <a:ext cx="13931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/>
              <a:t>110ns, per packet</a:t>
            </a:r>
            <a:endParaRPr lang="nl-NL" sz="1200" i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AD059F-5D50-44F1-9FD3-8E0A4BA27642}"/>
              </a:ext>
            </a:extLst>
          </p:cNvPr>
          <p:cNvSpPr txBox="1"/>
          <p:nvPr/>
        </p:nvSpPr>
        <p:spPr>
          <a:xfrm>
            <a:off x="11081592" y="1570584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/>
              <a:t>80ns</a:t>
            </a:r>
            <a:endParaRPr lang="nl-NL" sz="1200" i="1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28BCB97-DEDC-42A6-BA98-25E9963081E5}"/>
              </a:ext>
            </a:extLst>
          </p:cNvPr>
          <p:cNvCxnSpPr>
            <a:cxnSpLocks/>
          </p:cNvCxnSpPr>
          <p:nvPr/>
        </p:nvCxnSpPr>
        <p:spPr bwMode="auto">
          <a:xfrm>
            <a:off x="10544994" y="2035131"/>
            <a:ext cx="381896" cy="1829"/>
          </a:xfrm>
          <a:prstGeom prst="straightConnector1">
            <a:avLst/>
          </a:prstGeom>
          <a:noFill/>
          <a:ln w="38100" cap="flat" cmpd="sng" algn="ctr">
            <a:solidFill>
              <a:srgbClr val="FF0333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90B38AB-46B0-4B55-82A0-333580B2E43A}"/>
              </a:ext>
            </a:extLst>
          </p:cNvPr>
          <p:cNvGrpSpPr/>
          <p:nvPr/>
        </p:nvGrpSpPr>
        <p:grpSpPr>
          <a:xfrm>
            <a:off x="6001669" y="916398"/>
            <a:ext cx="2802768" cy="569746"/>
            <a:chOff x="6751813" y="830541"/>
            <a:chExt cx="2802768" cy="56974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A0325B-E076-4E23-842D-7F9F025563C5}"/>
                </a:ext>
              </a:extLst>
            </p:cNvPr>
            <p:cNvSpPr/>
            <p:nvPr/>
          </p:nvSpPr>
          <p:spPr bwMode="auto">
            <a:xfrm>
              <a:off x="6852621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0EEA8DD-B807-4377-9EA5-0AE0968D36DD}"/>
                </a:ext>
              </a:extLst>
            </p:cNvPr>
            <p:cNvSpPr/>
            <p:nvPr/>
          </p:nvSpPr>
          <p:spPr bwMode="auto">
            <a:xfrm>
              <a:off x="7134112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366593A-9CED-40E2-BA07-FA612ABC2CC8}"/>
                </a:ext>
              </a:extLst>
            </p:cNvPr>
            <p:cNvSpPr/>
            <p:nvPr/>
          </p:nvSpPr>
          <p:spPr bwMode="auto">
            <a:xfrm>
              <a:off x="7403053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DADB9D9-410D-4CDD-88AF-2EB5E6612A55}"/>
                </a:ext>
              </a:extLst>
            </p:cNvPr>
            <p:cNvSpPr/>
            <p:nvPr/>
          </p:nvSpPr>
          <p:spPr bwMode="auto">
            <a:xfrm>
              <a:off x="7671994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FBCDBCA-F834-4039-AA82-97CD391AFD44}"/>
                </a:ext>
              </a:extLst>
            </p:cNvPr>
            <p:cNvSpPr/>
            <p:nvPr/>
          </p:nvSpPr>
          <p:spPr bwMode="auto">
            <a:xfrm>
              <a:off x="7940935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0F3D671-42DE-4FD5-8CC2-14AE05AE9F64}"/>
                </a:ext>
              </a:extLst>
            </p:cNvPr>
            <p:cNvSpPr/>
            <p:nvPr/>
          </p:nvSpPr>
          <p:spPr bwMode="auto">
            <a:xfrm>
              <a:off x="8209876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9FE808E-BEAA-432F-ABD4-B988C2651AE4}"/>
                </a:ext>
              </a:extLst>
            </p:cNvPr>
            <p:cNvSpPr/>
            <p:nvPr/>
          </p:nvSpPr>
          <p:spPr bwMode="auto">
            <a:xfrm>
              <a:off x="8478817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76DD952-D7FB-4CAF-8399-F01436B537DC}"/>
                </a:ext>
              </a:extLst>
            </p:cNvPr>
            <p:cNvSpPr/>
            <p:nvPr/>
          </p:nvSpPr>
          <p:spPr bwMode="auto">
            <a:xfrm>
              <a:off x="8747758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7A49577-5D88-48D4-A605-2B0961FD9D6B}"/>
                </a:ext>
              </a:extLst>
            </p:cNvPr>
            <p:cNvSpPr/>
            <p:nvPr/>
          </p:nvSpPr>
          <p:spPr bwMode="auto">
            <a:xfrm>
              <a:off x="9016699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7B3CAAA-6F21-4D7A-AB32-74A94E221E81}"/>
                </a:ext>
              </a:extLst>
            </p:cNvPr>
            <p:cNvSpPr/>
            <p:nvPr/>
          </p:nvSpPr>
          <p:spPr bwMode="auto">
            <a:xfrm>
              <a:off x="9285640" y="1201271"/>
              <a:ext cx="268941" cy="19901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P</a:t>
              </a:r>
              <a:endParaRPr kumimoji="0" lang="nl-NL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727E428-0BAA-4D65-B091-F295D5789BA4}"/>
                </a:ext>
              </a:extLst>
            </p:cNvPr>
            <p:cNvSpPr txBox="1"/>
            <p:nvPr/>
          </p:nvSpPr>
          <p:spPr>
            <a:xfrm>
              <a:off x="6751813" y="830541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Message</a:t>
              </a:r>
              <a:endParaRPr lang="nl-NL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582126E-1F37-4170-ADBF-4A819CFDFA44}"/>
              </a:ext>
            </a:extLst>
          </p:cNvPr>
          <p:cNvGrpSpPr/>
          <p:nvPr/>
        </p:nvGrpSpPr>
        <p:grpSpPr>
          <a:xfrm>
            <a:off x="7594202" y="2296181"/>
            <a:ext cx="3534584" cy="584775"/>
            <a:chOff x="7594202" y="2152417"/>
            <a:chExt cx="3534584" cy="58477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2EEBEA9-1564-40AE-82C5-D26B2B23EF55}"/>
                </a:ext>
              </a:extLst>
            </p:cNvPr>
            <p:cNvSpPr txBox="1"/>
            <p:nvPr/>
          </p:nvSpPr>
          <p:spPr>
            <a:xfrm>
              <a:off x="8103710" y="2152417"/>
              <a:ext cx="24223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i="1"/>
                <a:t>ToF = 20 ns, TT = 100ns</a:t>
              </a:r>
            </a:p>
            <a:p>
              <a:pPr algn="ctr"/>
              <a:r>
                <a:rPr lang="en-US" sz="1600" i="1"/>
                <a:t>per packet </a:t>
              </a:r>
              <a:endParaRPr lang="nl-NL" sz="1600" i="1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87E3F1C9-EFAA-4CB0-94F7-DFACA7393039}"/>
                </a:ext>
              </a:extLst>
            </p:cNvPr>
            <p:cNvCxnSpPr>
              <a:stCxn id="28" idx="1"/>
            </p:cNvCxnSpPr>
            <p:nvPr/>
          </p:nvCxnSpPr>
          <p:spPr bwMode="auto">
            <a:xfrm flipH="1" flipV="1">
              <a:off x="7594202" y="2444804"/>
              <a:ext cx="509508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AA5C65ED-810D-43E2-B3E1-717BABA8A130}"/>
                </a:ext>
              </a:extLst>
            </p:cNvPr>
            <p:cNvCxnSpPr/>
            <p:nvPr/>
          </p:nvCxnSpPr>
          <p:spPr bwMode="auto">
            <a:xfrm flipV="1">
              <a:off x="10526040" y="2444804"/>
              <a:ext cx="602746" cy="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2204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415D2-02DC-46D7-876F-6A9E7C0C6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7" y="228601"/>
            <a:ext cx="9335830" cy="728663"/>
          </a:xfrm>
        </p:spPr>
        <p:txBody>
          <a:bodyPr/>
          <a:lstStyle/>
          <a:p>
            <a:r>
              <a:rPr lang="en-US" sz="3600"/>
              <a:t>Message effective BW calculation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52C58-3599-4F36-9C99-CF63F6D20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Message of </a:t>
            </a:r>
            <a:r>
              <a:rPr lang="en-US" b="1">
                <a:solidFill>
                  <a:schemeClr val="accent2"/>
                </a:solidFill>
              </a:rPr>
              <a:t>n</a:t>
            </a:r>
            <a:r>
              <a:rPr lang="en-US"/>
              <a:t> packets, each 15 bytes payload</a:t>
            </a:r>
          </a:p>
          <a:p>
            <a:pPr lvl="1"/>
            <a:r>
              <a:rPr lang="en-US"/>
              <a:t>Transmission Time = 100 ns</a:t>
            </a:r>
          </a:p>
          <a:p>
            <a:pPr lvl="1"/>
            <a:r>
              <a:rPr lang="en-US"/>
              <a:t>Sender/receiver overhead = 110/80 ns</a:t>
            </a:r>
          </a:p>
          <a:p>
            <a:pPr lvl="1"/>
            <a:r>
              <a:rPr lang="en-US"/>
              <a:t>Time of Flight = 20ns, including switching time</a:t>
            </a:r>
          </a:p>
          <a:p>
            <a:pPr lvl="1"/>
            <a:r>
              <a:rPr lang="en-US"/>
              <a:t>Routing time is zero</a:t>
            </a:r>
          </a:p>
          <a:p>
            <a:r>
              <a:rPr lang="en-US">
                <a:solidFill>
                  <a:srgbClr val="FF0043"/>
                </a:solidFill>
              </a:rPr>
              <a:t>Q:</a:t>
            </a:r>
            <a:r>
              <a:rPr lang="en-US"/>
              <a:t> what is the effective bandwith when sending 10, what if sending many packets?</a:t>
            </a:r>
          </a:p>
          <a:p>
            <a:endParaRPr lang="en-US"/>
          </a:p>
          <a:p>
            <a:r>
              <a:rPr lang="en-US">
                <a:solidFill>
                  <a:schemeClr val="accent2"/>
                </a:solidFill>
              </a:rPr>
              <a:t>BW</a:t>
            </a:r>
            <a:r>
              <a:rPr lang="en-US" baseline="-25000">
                <a:solidFill>
                  <a:schemeClr val="accent2"/>
                </a:solidFill>
              </a:rPr>
              <a:t>effective, 10 packets </a:t>
            </a:r>
            <a:r>
              <a:rPr lang="en-US" i="1"/>
              <a:t>= 		</a:t>
            </a:r>
            <a:r>
              <a:rPr lang="en-US"/>
              <a:t>payload size/transmission latency =</a:t>
            </a:r>
            <a:br>
              <a:rPr lang="en-US"/>
            </a:br>
            <a:r>
              <a:rPr lang="en-US"/>
              <a:t>				10*15 bytes/1300ns = 115 Mbyte/sec = 0.92 Gbps</a:t>
            </a:r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  <a:highlight>
                  <a:srgbClr val="FFFF00"/>
                </a:highlight>
              </a:rPr>
              <a:t>BW</a:t>
            </a:r>
            <a:r>
              <a:rPr lang="en-US" baseline="-25000">
                <a:solidFill>
                  <a:schemeClr val="accent2"/>
                </a:solidFill>
                <a:highlight>
                  <a:srgbClr val="FFFF00"/>
                </a:highlight>
              </a:rPr>
              <a:t>effective, many packets </a:t>
            </a:r>
            <a:r>
              <a:rPr lang="en-US" i="1">
                <a:highlight>
                  <a:srgbClr val="FFFF00"/>
                </a:highlight>
              </a:rPr>
              <a:t>= 	</a:t>
            </a:r>
            <a:r>
              <a:rPr lang="en-US">
                <a:highlight>
                  <a:srgbClr val="FFFF00"/>
                </a:highlight>
              </a:rPr>
              <a:t>packet size / Max (SO, TT, RO)</a:t>
            </a:r>
            <a:br>
              <a:rPr lang="en-US">
                <a:highlight>
                  <a:srgbClr val="FFFF00"/>
                </a:highlight>
              </a:rPr>
            </a:br>
            <a:r>
              <a:rPr lang="en-US"/>
              <a:t>				15 bytes / Max (110ns, 100ns, 80ns) =</a:t>
            </a:r>
            <a:br>
              <a:rPr lang="en-US"/>
            </a:br>
            <a:r>
              <a:rPr lang="en-US"/>
              <a:t>				15 bytes/110ns = 136 MByte/sec = 1.09 Gbps</a:t>
            </a:r>
          </a:p>
          <a:p>
            <a:endParaRPr lang="en-US"/>
          </a:p>
          <a:p>
            <a:r>
              <a:rPr lang="en-US"/>
              <a:t>Note: sender overhead is the main bottleneck</a:t>
            </a:r>
          </a:p>
          <a:p>
            <a:pPr marL="0" indent="0">
              <a:buNone/>
            </a:pPr>
            <a:endParaRPr lang="nl-NL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959310-87F6-41E5-99A4-3FAE48FD40FE}"/>
              </a:ext>
            </a:extLst>
          </p:cNvPr>
          <p:cNvGrpSpPr/>
          <p:nvPr/>
        </p:nvGrpSpPr>
        <p:grpSpPr>
          <a:xfrm>
            <a:off x="6080041" y="916398"/>
            <a:ext cx="6017632" cy="1964558"/>
            <a:chOff x="6001669" y="916398"/>
            <a:chExt cx="6017632" cy="196455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4217659-139C-43B7-BEAB-CA24599D7500}"/>
                </a:ext>
              </a:extLst>
            </p:cNvPr>
            <p:cNvSpPr/>
            <p:nvPr/>
          </p:nvSpPr>
          <p:spPr bwMode="auto">
            <a:xfrm>
              <a:off x="6673326" y="1593877"/>
              <a:ext cx="460786" cy="46795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>
                  <a:latin typeface="Calibri" panose="020F0502020204030204" pitchFamily="34" charset="0"/>
                </a:rPr>
                <a:t>A</a:t>
              </a: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F4C0074-0527-45D2-9CDA-A62AC7370CB9}"/>
                </a:ext>
              </a:extLst>
            </p:cNvPr>
            <p:cNvSpPr/>
            <p:nvPr/>
          </p:nvSpPr>
          <p:spPr bwMode="auto">
            <a:xfrm>
              <a:off x="11558515" y="1570584"/>
              <a:ext cx="460786" cy="46795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B</a:t>
              </a: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A283A77-7785-4E54-9B0F-F2ABFF9DE681}"/>
                </a:ext>
              </a:extLst>
            </p:cNvPr>
            <p:cNvSpPr/>
            <p:nvPr/>
          </p:nvSpPr>
          <p:spPr bwMode="auto">
            <a:xfrm>
              <a:off x="7476912" y="1957060"/>
              <a:ext cx="349624" cy="195357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58A0CD5-D2FE-4AB0-BAB9-C4B581352986}"/>
                </a:ext>
              </a:extLst>
            </p:cNvPr>
            <p:cNvSpPr/>
            <p:nvPr/>
          </p:nvSpPr>
          <p:spPr bwMode="auto">
            <a:xfrm>
              <a:off x="8223871" y="1957060"/>
              <a:ext cx="349624" cy="195357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2F21D3-14BF-43E8-AB8C-B1B87DAE8873}"/>
                </a:ext>
              </a:extLst>
            </p:cNvPr>
            <p:cNvSpPr/>
            <p:nvPr/>
          </p:nvSpPr>
          <p:spPr bwMode="auto">
            <a:xfrm>
              <a:off x="10906780" y="1914082"/>
              <a:ext cx="349624" cy="195357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E2E0D9C-CE4A-4195-8E72-061E197A8682}"/>
                </a:ext>
              </a:extLst>
            </p:cNvPr>
            <p:cNvCxnSpPr>
              <a:cxnSpLocks/>
              <a:stCxn id="15" idx="6"/>
              <a:endCxn id="17" idx="1"/>
            </p:cNvCxnSpPr>
            <p:nvPr/>
          </p:nvCxnSpPr>
          <p:spPr bwMode="auto">
            <a:xfrm>
              <a:off x="7134112" y="1827856"/>
              <a:ext cx="342800" cy="226883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B07ABF6-AF67-4B97-9954-7792F282511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41975" y="2043011"/>
              <a:ext cx="381896" cy="1829"/>
            </a:xfrm>
            <a:prstGeom prst="straightConnector1">
              <a:avLst/>
            </a:prstGeom>
            <a:noFill/>
            <a:ln w="38100" cap="flat" cmpd="sng" algn="ctr">
              <a:solidFill>
                <a:srgbClr val="FF03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CB3469E-C8C1-4927-9344-61AE2D8FDC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88934" y="2033112"/>
              <a:ext cx="381896" cy="1829"/>
            </a:xfrm>
            <a:prstGeom prst="straightConnector1">
              <a:avLst/>
            </a:prstGeom>
            <a:noFill/>
            <a:ln w="38100" cap="flat" cmpd="sng" algn="ctr">
              <a:solidFill>
                <a:srgbClr val="FF03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0046E58-4476-4BE7-9875-2549A565D502}"/>
                </a:ext>
              </a:extLst>
            </p:cNvPr>
            <p:cNvCxnSpPr>
              <a:cxnSpLocks/>
              <a:stCxn id="19" idx="3"/>
              <a:endCxn id="16" idx="2"/>
            </p:cNvCxnSpPr>
            <p:nvPr/>
          </p:nvCxnSpPr>
          <p:spPr bwMode="auto">
            <a:xfrm flipV="1">
              <a:off x="11256404" y="1804563"/>
              <a:ext cx="302111" cy="207198"/>
            </a:xfrm>
            <a:prstGeom prst="straightConnector1">
              <a:avLst/>
            </a:prstGeom>
            <a:noFill/>
            <a:ln w="571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819E425-2978-48AB-B76F-46F99F6808AC}"/>
                </a:ext>
              </a:extLst>
            </p:cNvPr>
            <p:cNvSpPr txBox="1"/>
            <p:nvPr/>
          </p:nvSpPr>
          <p:spPr>
            <a:xfrm>
              <a:off x="7057282" y="1602821"/>
              <a:ext cx="13931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/>
                <a:t>110ns, per packet</a:t>
              </a:r>
              <a:endParaRPr lang="nl-NL" sz="1200" i="1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8AD059F-5D50-44F1-9FD3-8E0A4BA27642}"/>
                </a:ext>
              </a:extLst>
            </p:cNvPr>
            <p:cNvSpPr txBox="1"/>
            <p:nvPr/>
          </p:nvSpPr>
          <p:spPr>
            <a:xfrm>
              <a:off x="11081592" y="1570584"/>
              <a:ext cx="5164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/>
                <a:t>80ns</a:t>
              </a:r>
              <a:endParaRPr lang="nl-NL" sz="1200" i="1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28BCB97-DEDC-42A6-BA98-25E9963081E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544994" y="2035131"/>
              <a:ext cx="381896" cy="1829"/>
            </a:xfrm>
            <a:prstGeom prst="straightConnector1">
              <a:avLst/>
            </a:prstGeom>
            <a:noFill/>
            <a:ln w="38100" cap="flat" cmpd="sng" algn="ctr">
              <a:solidFill>
                <a:srgbClr val="FF03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90B38AB-46B0-4B55-82A0-333580B2E43A}"/>
                </a:ext>
              </a:extLst>
            </p:cNvPr>
            <p:cNvGrpSpPr/>
            <p:nvPr/>
          </p:nvGrpSpPr>
          <p:grpSpPr>
            <a:xfrm>
              <a:off x="6001669" y="916398"/>
              <a:ext cx="2802768" cy="569746"/>
              <a:chOff x="6751813" y="830541"/>
              <a:chExt cx="2802768" cy="569746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DA0325B-E076-4E23-842D-7F9F025563C5}"/>
                  </a:ext>
                </a:extLst>
              </p:cNvPr>
              <p:cNvSpPr/>
              <p:nvPr/>
            </p:nvSpPr>
            <p:spPr bwMode="auto">
              <a:xfrm>
                <a:off x="6852621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0EEA8DD-B807-4377-9EA5-0AE0968D36DD}"/>
                  </a:ext>
                </a:extLst>
              </p:cNvPr>
              <p:cNvSpPr/>
              <p:nvPr/>
            </p:nvSpPr>
            <p:spPr bwMode="auto">
              <a:xfrm>
                <a:off x="7134112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366593A-9CED-40E2-BA07-FA612ABC2CC8}"/>
                  </a:ext>
                </a:extLst>
              </p:cNvPr>
              <p:cNvSpPr/>
              <p:nvPr/>
            </p:nvSpPr>
            <p:spPr bwMode="auto">
              <a:xfrm>
                <a:off x="7403053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DADB9D9-410D-4CDD-88AF-2EB5E6612A55}"/>
                  </a:ext>
                </a:extLst>
              </p:cNvPr>
              <p:cNvSpPr/>
              <p:nvPr/>
            </p:nvSpPr>
            <p:spPr bwMode="auto">
              <a:xfrm>
                <a:off x="7671994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FBCDBCA-F834-4039-AA82-97CD391AFD44}"/>
                  </a:ext>
                </a:extLst>
              </p:cNvPr>
              <p:cNvSpPr/>
              <p:nvPr/>
            </p:nvSpPr>
            <p:spPr bwMode="auto">
              <a:xfrm>
                <a:off x="7940935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0F3D671-42DE-4FD5-8CC2-14AE05AE9F64}"/>
                  </a:ext>
                </a:extLst>
              </p:cNvPr>
              <p:cNvSpPr/>
              <p:nvPr/>
            </p:nvSpPr>
            <p:spPr bwMode="auto">
              <a:xfrm>
                <a:off x="8209876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9FE808E-BEAA-432F-ABD4-B988C2651AE4}"/>
                  </a:ext>
                </a:extLst>
              </p:cNvPr>
              <p:cNvSpPr/>
              <p:nvPr/>
            </p:nvSpPr>
            <p:spPr bwMode="auto">
              <a:xfrm>
                <a:off x="8478817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76DD952-D7FB-4CAF-8399-F01436B537DC}"/>
                  </a:ext>
                </a:extLst>
              </p:cNvPr>
              <p:cNvSpPr/>
              <p:nvPr/>
            </p:nvSpPr>
            <p:spPr bwMode="auto">
              <a:xfrm>
                <a:off x="8747758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7A49577-5D88-48D4-A605-2B0961FD9D6B}"/>
                  </a:ext>
                </a:extLst>
              </p:cNvPr>
              <p:cNvSpPr/>
              <p:nvPr/>
            </p:nvSpPr>
            <p:spPr bwMode="auto">
              <a:xfrm>
                <a:off x="9016699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7B3CAAA-6F21-4D7A-AB32-74A94E221E81}"/>
                  </a:ext>
                </a:extLst>
              </p:cNvPr>
              <p:cNvSpPr/>
              <p:nvPr/>
            </p:nvSpPr>
            <p:spPr bwMode="auto">
              <a:xfrm>
                <a:off x="9285640" y="1201271"/>
                <a:ext cx="268941" cy="19901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</a:rPr>
                  <a:t>P</a:t>
                </a:r>
                <a:endParaRPr kumimoji="0" lang="nl-NL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727E428-0BAA-4D65-B091-F295D5789BA4}"/>
                  </a:ext>
                </a:extLst>
              </p:cNvPr>
              <p:cNvSpPr txBox="1"/>
              <p:nvPr/>
            </p:nvSpPr>
            <p:spPr>
              <a:xfrm>
                <a:off x="6751813" y="830541"/>
                <a:ext cx="1120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Message</a:t>
                </a:r>
                <a:endParaRPr lang="nl-NL"/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582126E-1F37-4170-ADBF-4A819CFDFA44}"/>
                </a:ext>
              </a:extLst>
            </p:cNvPr>
            <p:cNvGrpSpPr/>
            <p:nvPr/>
          </p:nvGrpSpPr>
          <p:grpSpPr>
            <a:xfrm>
              <a:off x="7594202" y="2296181"/>
              <a:ext cx="3534584" cy="584775"/>
              <a:chOff x="7594202" y="2152417"/>
              <a:chExt cx="3534584" cy="584775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2EEBEA9-1564-40AE-82C5-D26B2B23EF55}"/>
                  </a:ext>
                </a:extLst>
              </p:cNvPr>
              <p:cNvSpPr txBox="1"/>
              <p:nvPr/>
            </p:nvSpPr>
            <p:spPr>
              <a:xfrm>
                <a:off x="8103710" y="2152417"/>
                <a:ext cx="242233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i="1"/>
                  <a:t>ToF = 20 ns, TT = 100ns</a:t>
                </a:r>
              </a:p>
              <a:p>
                <a:pPr algn="ctr"/>
                <a:r>
                  <a:rPr lang="en-US" sz="1600" i="1"/>
                  <a:t>per packet </a:t>
                </a:r>
                <a:endParaRPr lang="nl-NL" sz="1600" i="1"/>
              </a:p>
            </p:txBody>
          </p: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87E3F1C9-EFAA-4CB0-94F7-DFACA7393039}"/>
                  </a:ext>
                </a:extLst>
              </p:cNvPr>
              <p:cNvCxnSpPr>
                <a:stCxn id="28" idx="1"/>
              </p:cNvCxnSpPr>
              <p:nvPr/>
            </p:nvCxnSpPr>
            <p:spPr bwMode="auto">
              <a:xfrm flipH="1" flipV="1">
                <a:off x="7594202" y="2444804"/>
                <a:ext cx="509508" cy="1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AA5C65ED-810D-43E2-B3E1-717BABA8A130}"/>
                  </a:ext>
                </a:extLst>
              </p:cNvPr>
              <p:cNvCxnSpPr/>
              <p:nvPr/>
            </p:nvCxnSpPr>
            <p:spPr bwMode="auto">
              <a:xfrm flipV="1">
                <a:off x="10526040" y="2444804"/>
                <a:ext cx="602746" cy="1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06214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did you learn on NOCs 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/>
              <a:t>The main interconnect topologies and their properties</a:t>
            </a:r>
          </a:p>
          <a:p>
            <a:r>
              <a:rPr lang="en-US" sz="2800"/>
              <a:t>Several routing protocols</a:t>
            </a:r>
          </a:p>
          <a:p>
            <a:pPr lvl="1"/>
            <a:r>
              <a:rPr lang="en-US" sz="2400"/>
              <a:t>Deadlock conditions, how to avoid it</a:t>
            </a:r>
          </a:p>
          <a:p>
            <a:endParaRPr lang="en-US" sz="2800"/>
          </a:p>
          <a:p>
            <a:r>
              <a:rPr lang="en-US" sz="2800"/>
              <a:t>Switching protocols</a:t>
            </a:r>
          </a:p>
          <a:p>
            <a:pPr lvl="1"/>
            <a:r>
              <a:rPr lang="en-US" sz="2600"/>
              <a:t>circuit vs packet switching</a:t>
            </a:r>
          </a:p>
          <a:p>
            <a:pPr lvl="1"/>
            <a:r>
              <a:rPr lang="en-US" sz="2600"/>
              <a:t>store-and-forward vs (virtual) cut-through</a:t>
            </a:r>
          </a:p>
          <a:p>
            <a:endParaRPr lang="en-US" sz="2800"/>
          </a:p>
          <a:p>
            <a:r>
              <a:rPr lang="en-US" sz="2800"/>
              <a:t>Network metrics</a:t>
            </a:r>
          </a:p>
          <a:p>
            <a:pPr lvl="1"/>
            <a:r>
              <a:rPr lang="en-US" sz="2400"/>
              <a:t>comparing metrics of various networks:</a:t>
            </a:r>
          </a:p>
          <a:p>
            <a:pPr lvl="2"/>
            <a:r>
              <a:rPr lang="en-US" sz="2200"/>
              <a:t>Diameter, Bi-section BW, Degree, Cost (~ nr of switches * degree)</a:t>
            </a:r>
          </a:p>
          <a:p>
            <a:r>
              <a:rPr lang="en-US" sz="2600"/>
              <a:t>Calculate effective BW and Latencies</a:t>
            </a:r>
          </a:p>
          <a:p>
            <a:endParaRPr lang="en-US" sz="2800"/>
          </a:p>
        </p:txBody>
      </p:sp>
      <p:pic>
        <p:nvPicPr>
          <p:cNvPr id="6" name="Picture 2" descr="http://3.bp.blogspot.com/-Fyyo92Ouo14/USoRPb90tOI/AAAAAAAABXU/poSOCn2msZ0/s1600/summ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5861" y="49096"/>
            <a:ext cx="3600450" cy="27051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Network (switched) or 2. Bus (shared resource ) 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/>
              <a:t>Network</a:t>
            </a:r>
            <a:r>
              <a:rPr lang="en-US"/>
              <a:t>:</a:t>
            </a:r>
          </a:p>
          <a:p>
            <a:pPr lvl="1"/>
            <a:r>
              <a:rPr lang="en-US"/>
              <a:t>claimed to be more scalable</a:t>
            </a:r>
          </a:p>
          <a:p>
            <a:pPr lvl="1"/>
            <a:r>
              <a:rPr lang="en-US"/>
              <a:t>no bus arbitration</a:t>
            </a:r>
          </a:p>
          <a:p>
            <a:pPr lvl="1"/>
            <a:r>
              <a:rPr lang="en-US"/>
              <a:t>point-to-point connections</a:t>
            </a:r>
          </a:p>
          <a:p>
            <a:pPr lvl="1"/>
            <a:endParaRPr lang="en-US"/>
          </a:p>
          <a:p>
            <a:pPr lvl="1"/>
            <a:r>
              <a:rPr lang="en-US"/>
              <a:t>Disadvantage: router overhead</a:t>
            </a:r>
          </a:p>
          <a:p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94917" y="3886200"/>
            <a:ext cx="8534400" cy="2362200"/>
            <a:chOff x="192" y="2544"/>
            <a:chExt cx="5376" cy="1488"/>
          </a:xfrm>
        </p:grpSpPr>
        <p:sp>
          <p:nvSpPr>
            <p:cNvPr id="262149" name="Rectangle 5"/>
            <p:cNvSpPr>
              <a:spLocks noChangeArrowheads="1"/>
            </p:cNvSpPr>
            <p:nvPr/>
          </p:nvSpPr>
          <p:spPr bwMode="auto">
            <a:xfrm>
              <a:off x="1728" y="2544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50" name="Rectangle 6"/>
            <p:cNvSpPr>
              <a:spLocks noChangeArrowheads="1"/>
            </p:cNvSpPr>
            <p:nvPr/>
          </p:nvSpPr>
          <p:spPr bwMode="auto">
            <a:xfrm>
              <a:off x="2352" y="3024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51" name="Line 7"/>
            <p:cNvSpPr>
              <a:spLocks noChangeShapeType="1"/>
            </p:cNvSpPr>
            <p:nvPr/>
          </p:nvSpPr>
          <p:spPr bwMode="auto">
            <a:xfrm>
              <a:off x="2208" y="2832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2" name="Rectangle 8"/>
            <p:cNvSpPr>
              <a:spLocks noChangeArrowheads="1"/>
            </p:cNvSpPr>
            <p:nvPr/>
          </p:nvSpPr>
          <p:spPr bwMode="auto">
            <a:xfrm>
              <a:off x="2736" y="2544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53" name="Rectangle 9"/>
            <p:cNvSpPr>
              <a:spLocks noChangeArrowheads="1"/>
            </p:cNvSpPr>
            <p:nvPr/>
          </p:nvSpPr>
          <p:spPr bwMode="auto">
            <a:xfrm>
              <a:off x="3360" y="3024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54" name="Line 10"/>
            <p:cNvSpPr>
              <a:spLocks noChangeShapeType="1"/>
            </p:cNvSpPr>
            <p:nvPr/>
          </p:nvSpPr>
          <p:spPr bwMode="auto">
            <a:xfrm>
              <a:off x="3216" y="2832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5" name="Rectangle 11"/>
            <p:cNvSpPr>
              <a:spLocks noChangeArrowheads="1"/>
            </p:cNvSpPr>
            <p:nvPr/>
          </p:nvSpPr>
          <p:spPr bwMode="auto">
            <a:xfrm>
              <a:off x="3744" y="2544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56" name="Rectangle 12"/>
            <p:cNvSpPr>
              <a:spLocks noChangeArrowheads="1"/>
            </p:cNvSpPr>
            <p:nvPr/>
          </p:nvSpPr>
          <p:spPr bwMode="auto">
            <a:xfrm>
              <a:off x="4368" y="3024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57" name="Line 13"/>
            <p:cNvSpPr>
              <a:spLocks noChangeShapeType="1"/>
            </p:cNvSpPr>
            <p:nvPr/>
          </p:nvSpPr>
          <p:spPr bwMode="auto">
            <a:xfrm>
              <a:off x="4224" y="2832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8" name="Rectangle 14"/>
            <p:cNvSpPr>
              <a:spLocks noChangeArrowheads="1"/>
            </p:cNvSpPr>
            <p:nvPr/>
          </p:nvSpPr>
          <p:spPr bwMode="auto">
            <a:xfrm>
              <a:off x="4752" y="2544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59" name="Rectangle 15"/>
            <p:cNvSpPr>
              <a:spLocks noChangeArrowheads="1"/>
            </p:cNvSpPr>
            <p:nvPr/>
          </p:nvSpPr>
          <p:spPr bwMode="auto">
            <a:xfrm>
              <a:off x="5376" y="3024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60" name="Line 16"/>
            <p:cNvSpPr>
              <a:spLocks noChangeShapeType="1"/>
            </p:cNvSpPr>
            <p:nvPr/>
          </p:nvSpPr>
          <p:spPr bwMode="auto">
            <a:xfrm>
              <a:off x="5232" y="2832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1" name="Rectangle 17"/>
            <p:cNvSpPr>
              <a:spLocks noChangeArrowheads="1"/>
            </p:cNvSpPr>
            <p:nvPr/>
          </p:nvSpPr>
          <p:spPr bwMode="auto">
            <a:xfrm>
              <a:off x="1728" y="3360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62" name="Rectangle 18"/>
            <p:cNvSpPr>
              <a:spLocks noChangeArrowheads="1"/>
            </p:cNvSpPr>
            <p:nvPr/>
          </p:nvSpPr>
          <p:spPr bwMode="auto">
            <a:xfrm>
              <a:off x="2352" y="3840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63" name="Line 19"/>
            <p:cNvSpPr>
              <a:spLocks noChangeShapeType="1"/>
            </p:cNvSpPr>
            <p:nvPr/>
          </p:nvSpPr>
          <p:spPr bwMode="auto">
            <a:xfrm>
              <a:off x="2208" y="3648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4" name="Rectangle 20"/>
            <p:cNvSpPr>
              <a:spLocks noChangeArrowheads="1"/>
            </p:cNvSpPr>
            <p:nvPr/>
          </p:nvSpPr>
          <p:spPr bwMode="auto">
            <a:xfrm>
              <a:off x="2736" y="3360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65" name="Rectangle 21"/>
            <p:cNvSpPr>
              <a:spLocks noChangeArrowheads="1"/>
            </p:cNvSpPr>
            <p:nvPr/>
          </p:nvSpPr>
          <p:spPr bwMode="auto">
            <a:xfrm>
              <a:off x="3360" y="3840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66" name="Line 22"/>
            <p:cNvSpPr>
              <a:spLocks noChangeShapeType="1"/>
            </p:cNvSpPr>
            <p:nvPr/>
          </p:nvSpPr>
          <p:spPr bwMode="auto">
            <a:xfrm>
              <a:off x="3216" y="3648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7" name="Rectangle 23"/>
            <p:cNvSpPr>
              <a:spLocks noChangeArrowheads="1"/>
            </p:cNvSpPr>
            <p:nvPr/>
          </p:nvSpPr>
          <p:spPr bwMode="auto">
            <a:xfrm>
              <a:off x="3744" y="3360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68" name="Rectangle 24"/>
            <p:cNvSpPr>
              <a:spLocks noChangeArrowheads="1"/>
            </p:cNvSpPr>
            <p:nvPr/>
          </p:nvSpPr>
          <p:spPr bwMode="auto">
            <a:xfrm>
              <a:off x="4368" y="3840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69" name="Line 25"/>
            <p:cNvSpPr>
              <a:spLocks noChangeShapeType="1"/>
            </p:cNvSpPr>
            <p:nvPr/>
          </p:nvSpPr>
          <p:spPr bwMode="auto">
            <a:xfrm>
              <a:off x="4224" y="3648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0" name="Rectangle 26"/>
            <p:cNvSpPr>
              <a:spLocks noChangeArrowheads="1"/>
            </p:cNvSpPr>
            <p:nvPr/>
          </p:nvSpPr>
          <p:spPr bwMode="auto">
            <a:xfrm>
              <a:off x="4752" y="3360"/>
              <a:ext cx="480" cy="288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node</a:t>
              </a:r>
            </a:p>
          </p:txBody>
        </p:sp>
        <p:sp>
          <p:nvSpPr>
            <p:cNvPr id="262171" name="Rectangle 27"/>
            <p:cNvSpPr>
              <a:spLocks noChangeArrowheads="1"/>
            </p:cNvSpPr>
            <p:nvPr/>
          </p:nvSpPr>
          <p:spPr bwMode="auto">
            <a:xfrm>
              <a:off x="5376" y="3840"/>
              <a:ext cx="19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/>
                <a:t>R</a:t>
              </a:r>
            </a:p>
          </p:txBody>
        </p:sp>
        <p:sp>
          <p:nvSpPr>
            <p:cNvPr id="262172" name="Line 28"/>
            <p:cNvSpPr>
              <a:spLocks noChangeShapeType="1"/>
            </p:cNvSpPr>
            <p:nvPr/>
          </p:nvSpPr>
          <p:spPr bwMode="auto">
            <a:xfrm>
              <a:off x="5232" y="3648"/>
              <a:ext cx="14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3" name="Line 29"/>
            <p:cNvSpPr>
              <a:spLocks noChangeShapeType="1"/>
            </p:cNvSpPr>
            <p:nvPr/>
          </p:nvSpPr>
          <p:spPr bwMode="auto">
            <a:xfrm>
              <a:off x="2544" y="312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4" name="Line 30"/>
            <p:cNvSpPr>
              <a:spLocks noChangeShapeType="1"/>
            </p:cNvSpPr>
            <p:nvPr/>
          </p:nvSpPr>
          <p:spPr bwMode="auto">
            <a:xfrm>
              <a:off x="3552" y="312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5" name="Line 31"/>
            <p:cNvSpPr>
              <a:spLocks noChangeShapeType="1"/>
            </p:cNvSpPr>
            <p:nvPr/>
          </p:nvSpPr>
          <p:spPr bwMode="auto">
            <a:xfrm>
              <a:off x="4560" y="3120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6" name="Line 32"/>
            <p:cNvSpPr>
              <a:spLocks noChangeShapeType="1"/>
            </p:cNvSpPr>
            <p:nvPr/>
          </p:nvSpPr>
          <p:spPr bwMode="auto">
            <a:xfrm>
              <a:off x="2544" y="3936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7" name="Line 33"/>
            <p:cNvSpPr>
              <a:spLocks noChangeShapeType="1"/>
            </p:cNvSpPr>
            <p:nvPr/>
          </p:nvSpPr>
          <p:spPr bwMode="auto">
            <a:xfrm>
              <a:off x="3552" y="3936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8" name="Line 34"/>
            <p:cNvSpPr>
              <a:spLocks noChangeShapeType="1"/>
            </p:cNvSpPr>
            <p:nvPr/>
          </p:nvSpPr>
          <p:spPr bwMode="auto">
            <a:xfrm>
              <a:off x="4560" y="3936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9" name="Line 35"/>
            <p:cNvSpPr>
              <a:spLocks noChangeShapeType="1"/>
            </p:cNvSpPr>
            <p:nvPr/>
          </p:nvSpPr>
          <p:spPr bwMode="auto">
            <a:xfrm>
              <a:off x="2448" y="3216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80" name="Line 36"/>
            <p:cNvSpPr>
              <a:spLocks noChangeShapeType="1"/>
            </p:cNvSpPr>
            <p:nvPr/>
          </p:nvSpPr>
          <p:spPr bwMode="auto">
            <a:xfrm>
              <a:off x="3456" y="3216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81" name="Line 37"/>
            <p:cNvSpPr>
              <a:spLocks noChangeShapeType="1"/>
            </p:cNvSpPr>
            <p:nvPr/>
          </p:nvSpPr>
          <p:spPr bwMode="auto">
            <a:xfrm>
              <a:off x="4464" y="3216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82" name="Line 38"/>
            <p:cNvSpPr>
              <a:spLocks noChangeShapeType="1"/>
            </p:cNvSpPr>
            <p:nvPr/>
          </p:nvSpPr>
          <p:spPr bwMode="auto">
            <a:xfrm>
              <a:off x="5472" y="3216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83" name="Text Box 39"/>
            <p:cNvSpPr txBox="1">
              <a:spLocks noChangeArrowheads="1"/>
            </p:cNvSpPr>
            <p:nvPr/>
          </p:nvSpPr>
          <p:spPr bwMode="auto">
            <a:xfrm>
              <a:off x="192" y="2544"/>
              <a:ext cx="1409" cy="5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i="1"/>
                <a:t>Example:</a:t>
              </a:r>
            </a:p>
            <a:p>
              <a:pPr eaLnBrk="0" hangingPunct="0"/>
              <a:r>
                <a:rPr lang="en-US" i="1"/>
                <a:t>NoC with </a:t>
              </a:r>
              <a:r>
                <a:rPr lang="en-US" b="1" i="1">
                  <a:solidFill>
                    <a:srgbClr val="FF0000"/>
                  </a:solidFill>
                </a:rPr>
                <a:t>2x4 mesh</a:t>
              </a:r>
            </a:p>
            <a:p>
              <a:pPr eaLnBrk="0" hangingPunct="0"/>
              <a:r>
                <a:rPr lang="en-US" i="1"/>
                <a:t>routing network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0">
                <a:latin typeface="Times New Roman" pitchFamily="18" charset="0"/>
                <a:cs typeface="Times New Roman" pitchFamily="18" charset="0"/>
              </a:rPr>
              <a:t>NW Example: MESH topology 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364" y="3702400"/>
            <a:ext cx="8585200" cy="2861930"/>
          </a:xfrm>
        </p:spPr>
        <p:txBody>
          <a:bodyPr/>
          <a:lstStyle/>
          <a:p>
            <a:r>
              <a:rPr lang="en-US" sz="2000" dirty="0"/>
              <a:t>Connects nodes: cache and modules, processing elements, processors, …</a:t>
            </a:r>
          </a:p>
          <a:p>
            <a:pPr lvl="1"/>
            <a:r>
              <a:rPr lang="en-US" sz="2000" b="1" dirty="0"/>
              <a:t>Nodes</a:t>
            </a:r>
            <a:r>
              <a:rPr lang="en-US" sz="2000" dirty="0"/>
              <a:t> are connected to switches through a network interface (NI)</a:t>
            </a:r>
          </a:p>
          <a:p>
            <a:pPr lvl="1"/>
            <a:r>
              <a:rPr lang="en-US" sz="2000" b="1" dirty="0"/>
              <a:t>Switch</a:t>
            </a:r>
            <a:r>
              <a:rPr lang="en-US" sz="2000" dirty="0"/>
              <a:t>: connects input ports to output ports</a:t>
            </a:r>
          </a:p>
          <a:p>
            <a:pPr lvl="1"/>
            <a:r>
              <a:rPr lang="en-US" sz="2000" b="1" dirty="0"/>
              <a:t>Link</a:t>
            </a:r>
            <a:r>
              <a:rPr lang="en-US" sz="2000" dirty="0"/>
              <a:t>: wires transferring signals between switches</a:t>
            </a:r>
          </a:p>
          <a:p>
            <a:r>
              <a:rPr lang="en-US" sz="2000" dirty="0"/>
              <a:t>Links</a:t>
            </a:r>
          </a:p>
          <a:p>
            <a:pPr lvl="1"/>
            <a:r>
              <a:rPr lang="en-US" sz="2000" dirty="0"/>
              <a:t>Width and Clock rate determine Bandwidth</a:t>
            </a:r>
          </a:p>
          <a:p>
            <a:pPr lvl="1"/>
            <a:r>
              <a:rPr lang="en-US" sz="2000" dirty="0"/>
              <a:t>Transfer can be synchronous or asynchronous</a:t>
            </a:r>
          </a:p>
          <a:p>
            <a:r>
              <a:rPr lang="en-US" sz="2000" dirty="0"/>
              <a:t>From A to B: </a:t>
            </a:r>
            <a:r>
              <a:rPr lang="en-US" sz="2000" b="1" dirty="0"/>
              <a:t>hop</a:t>
            </a:r>
            <a:r>
              <a:rPr lang="en-US" sz="2000" dirty="0"/>
              <a:t> from switch to switch</a:t>
            </a:r>
          </a:p>
          <a:p>
            <a:r>
              <a:rPr lang="en-US" sz="2000" dirty="0"/>
              <a:t>Decentralized (direct)</a:t>
            </a:r>
          </a:p>
          <a:p>
            <a:endParaRPr lang="en-US" sz="2000" dirty="0"/>
          </a:p>
        </p:txBody>
      </p:sp>
      <p:pic>
        <p:nvPicPr>
          <p:cNvPr id="4597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98269" y="359667"/>
            <a:ext cx="9130159" cy="306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communication model </a:t>
            </a:r>
            <a:endParaRPr lang="en-US" dirty="0"/>
          </a:p>
        </p:txBody>
      </p:sp>
      <p:sp>
        <p:nvSpPr>
          <p:cNvPr id="460802" name="Content Placeholder 2"/>
          <p:cNvSpPr>
            <a:spLocks noGrp="1"/>
          </p:cNvSpPr>
          <p:nvPr>
            <p:ph idx="1"/>
          </p:nvPr>
        </p:nvSpPr>
        <p:spPr>
          <a:xfrm>
            <a:off x="260202" y="4930406"/>
            <a:ext cx="8585200" cy="1724247"/>
          </a:xfrm>
        </p:spPr>
        <p:txBody>
          <a:bodyPr/>
          <a:lstStyle/>
          <a:p>
            <a:r>
              <a:rPr lang="en-US" dirty="0"/>
              <a:t>Point-to-point message transfer </a:t>
            </a:r>
          </a:p>
          <a:p>
            <a:r>
              <a:rPr lang="en-US"/>
              <a:t>Request / Reply</a:t>
            </a:r>
            <a:r>
              <a:rPr lang="en-US" dirty="0"/>
              <a:t>: request carries ID of sender</a:t>
            </a:r>
          </a:p>
          <a:p>
            <a:r>
              <a:rPr lang="en-US" dirty="0"/>
              <a:t>Multicast: one to many</a:t>
            </a:r>
          </a:p>
          <a:p>
            <a:r>
              <a:rPr lang="en-US" dirty="0"/>
              <a:t>Broadcast: one to all </a:t>
            </a:r>
          </a:p>
        </p:txBody>
      </p:sp>
      <p:pic>
        <p:nvPicPr>
          <p:cNvPr id="4608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6801" y="904506"/>
            <a:ext cx="6995351" cy="4441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0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Messages and packets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Messages contain the information transferred</a:t>
            </a:r>
          </a:p>
          <a:p>
            <a:pPr lvl="1"/>
            <a:r>
              <a:rPr lang="en-US" dirty="0"/>
              <a:t>Messages are broken down into </a:t>
            </a:r>
            <a:r>
              <a:rPr lang="en-US" b="1" dirty="0">
                <a:solidFill>
                  <a:srgbClr val="FF0000"/>
                </a:solidFill>
              </a:rPr>
              <a:t>packets</a:t>
            </a:r>
          </a:p>
          <a:p>
            <a:pPr lvl="1"/>
            <a:r>
              <a:rPr lang="en-US" dirty="0"/>
              <a:t>Packets are sent one by one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/>
              <a:t>Payload</a:t>
            </a:r>
            <a:r>
              <a:rPr lang="en-US"/>
              <a:t>: the actual message contents</a:t>
            </a:r>
            <a:endParaRPr lang="en-US" dirty="0"/>
          </a:p>
          <a:p>
            <a:pPr lvl="1"/>
            <a:r>
              <a:rPr lang="en-US" b="1" dirty="0"/>
              <a:t>Header/trailer:</a:t>
            </a:r>
            <a:r>
              <a:rPr lang="en-US" dirty="0"/>
              <a:t> contains information to route packet</a:t>
            </a:r>
          </a:p>
          <a:p>
            <a:pPr lvl="1"/>
            <a:r>
              <a:rPr lang="en-US" b="1" dirty="0"/>
              <a:t>Error Correction Code:</a:t>
            </a:r>
            <a:r>
              <a:rPr lang="en-US" dirty="0"/>
              <a:t> ECC to detect and correct transmission errors</a:t>
            </a:r>
          </a:p>
          <a:p>
            <a:endParaRPr lang="en-US" dirty="0"/>
          </a:p>
        </p:txBody>
      </p:sp>
      <p:pic>
        <p:nvPicPr>
          <p:cNvPr id="4618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4204" y="2489052"/>
            <a:ext cx="53848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Network (switched) or 2. Bus (shared resource)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b="1" dirty="0"/>
              <a:t>Bus </a:t>
            </a:r>
            <a:r>
              <a:rPr lang="en-US" dirty="0"/>
              <a:t>= set of </a:t>
            </a:r>
            <a:r>
              <a:rPr lang="en-US"/>
              <a:t>parallel wires connecting everybody</a:t>
            </a:r>
            <a:endParaRPr lang="en-US" dirty="0"/>
          </a:p>
          <a:p>
            <a:pPr lvl="1"/>
            <a:r>
              <a:rPr lang="en-US"/>
              <a:t>All-to-All connection via </a:t>
            </a:r>
            <a:r>
              <a:rPr lang="en-US">
                <a:solidFill>
                  <a:schemeClr val="accent2"/>
                </a:solidFill>
              </a:rPr>
              <a:t>shared medium</a:t>
            </a:r>
          </a:p>
          <a:p>
            <a:pPr lvl="1"/>
            <a:r>
              <a:rPr lang="en-US"/>
              <a:t>Supports </a:t>
            </a:r>
            <a:r>
              <a:rPr lang="en-US">
                <a:solidFill>
                  <a:schemeClr val="accent2"/>
                </a:solidFill>
              </a:rPr>
              <a:t>broadcast</a:t>
            </a:r>
            <a:r>
              <a:rPr lang="en-US"/>
              <a:t> communication, i.e. 1 =&gt; All communication</a:t>
            </a:r>
            <a:endParaRPr lang="en-US" dirty="0"/>
          </a:p>
          <a:p>
            <a:r>
              <a:rPr lang="en-US"/>
              <a:t>Needs bus </a:t>
            </a:r>
            <a:r>
              <a:rPr lang="en-US">
                <a:solidFill>
                  <a:schemeClr val="accent2"/>
                </a:solidFill>
              </a:rPr>
              <a:t>arbitration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Centralized </a:t>
            </a:r>
            <a:r>
              <a:rPr lang="en-US" dirty="0" err="1"/>
              <a:t>vs</a:t>
            </a:r>
            <a:r>
              <a:rPr lang="en-US" dirty="0"/>
              <a:t> distributed arbitration</a:t>
            </a:r>
          </a:p>
          <a:p>
            <a:r>
              <a:rPr lang="en-US" dirty="0"/>
              <a:t>Line (wire) </a:t>
            </a:r>
            <a:r>
              <a:rPr lang="en-US" dirty="0">
                <a:solidFill>
                  <a:schemeClr val="accent2"/>
                </a:solidFill>
              </a:rPr>
              <a:t>multiplexing</a:t>
            </a:r>
            <a:r>
              <a:rPr lang="en-US" dirty="0"/>
              <a:t> (e.g. address &amp; data)</a:t>
            </a:r>
          </a:p>
          <a:p>
            <a:r>
              <a:rPr lang="en-US" dirty="0"/>
              <a:t>Pipelining</a:t>
            </a:r>
          </a:p>
          <a:p>
            <a:pPr lvl="1"/>
            <a:r>
              <a:rPr lang="en-US" dirty="0"/>
              <a:t>For example: arbitration =&gt; address =&gt; data</a:t>
            </a:r>
          </a:p>
          <a:p>
            <a:r>
              <a:rPr lang="en-US" dirty="0"/>
              <a:t>Split-transaction bus vs Circuit-switched bus</a:t>
            </a:r>
          </a:p>
          <a:p>
            <a:r>
              <a:rPr lang="en-US"/>
              <a:t>Properties:</a:t>
            </a:r>
            <a:endParaRPr lang="en-US" dirty="0"/>
          </a:p>
          <a:p>
            <a:pPr lvl="1"/>
            <a:r>
              <a:rPr lang="en-US" dirty="0"/>
              <a:t>Centralized (indirect)</a:t>
            </a:r>
          </a:p>
          <a:p>
            <a:pPr lvl="1"/>
            <a:r>
              <a:rPr lang="en-US" dirty="0"/>
              <a:t>Low cost</a:t>
            </a:r>
          </a:p>
          <a:p>
            <a:pPr lvl="1"/>
            <a:r>
              <a:rPr lang="en-US" dirty="0"/>
              <a:t>Shared</a:t>
            </a:r>
          </a:p>
          <a:p>
            <a:pPr lvl="1"/>
            <a:r>
              <a:rPr lang="en-US"/>
              <a:t>Low bandwidth (single hop), under low utilization</a:t>
            </a:r>
            <a:endParaRPr lang="en-US" dirty="0"/>
          </a:p>
          <a:p>
            <a:endParaRPr lang="en-US" dirty="0"/>
          </a:p>
        </p:txBody>
      </p:sp>
      <p:pic>
        <p:nvPicPr>
          <p:cNvPr id="4628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4839" y="4152696"/>
            <a:ext cx="7670800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Characteristics of a Network</a:t>
            </a:r>
          </a:p>
        </p:txBody>
      </p:sp>
      <p:sp>
        <p:nvSpPr>
          <p:cNvPr id="3768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Topology</a:t>
            </a:r>
            <a:r>
              <a:rPr lang="en-US"/>
              <a:t> (how things are connected):</a:t>
            </a:r>
          </a:p>
          <a:p>
            <a:pPr lvl="1"/>
            <a:r>
              <a:rPr lang="en-US"/>
              <a:t>Crossbar, ring, 2-D and 3-D meshes or torus, hypercube, tree, butterfly, perfect shuffle, ....</a:t>
            </a:r>
          </a:p>
          <a:p>
            <a:r>
              <a:rPr lang="en-US" b="1"/>
              <a:t>Routing algorithm </a:t>
            </a:r>
            <a:r>
              <a:rPr lang="en-US"/>
              <a:t>(path used):</a:t>
            </a:r>
          </a:p>
          <a:p>
            <a:pPr lvl="1"/>
            <a:r>
              <a:rPr lang="en-US"/>
              <a:t>Example in 2D torus: first east-west, then north-south (avoids deadlock)</a:t>
            </a:r>
          </a:p>
          <a:p>
            <a:r>
              <a:rPr lang="en-US" b="1"/>
              <a:t>Switching strategy</a:t>
            </a:r>
            <a:r>
              <a:rPr lang="en-US"/>
              <a:t>:</a:t>
            </a:r>
          </a:p>
          <a:p>
            <a:pPr lvl="1"/>
            <a:r>
              <a:rPr lang="en-US"/>
              <a:t>Circuit switching: full path reserved for entire message, like the telephone.</a:t>
            </a:r>
          </a:p>
          <a:p>
            <a:pPr lvl="1"/>
            <a:r>
              <a:rPr lang="en-US"/>
              <a:t>Packet switching: message broken into separately-routed packets, like the post office.  </a:t>
            </a:r>
          </a:p>
          <a:p>
            <a:r>
              <a:rPr lang="en-US" b="1"/>
              <a:t>Flow control</a:t>
            </a:r>
            <a:r>
              <a:rPr lang="en-US"/>
              <a:t> and </a:t>
            </a:r>
            <a:r>
              <a:rPr lang="en-US" b="1"/>
              <a:t>buffering</a:t>
            </a:r>
            <a:r>
              <a:rPr lang="en-US"/>
              <a:t> (what if there is congestion):</a:t>
            </a:r>
          </a:p>
          <a:p>
            <a:pPr lvl="1"/>
            <a:r>
              <a:rPr lang="en-US"/>
              <a:t>Stall, store data temporarily in buffers</a:t>
            </a:r>
          </a:p>
          <a:p>
            <a:pPr lvl="1"/>
            <a:r>
              <a:rPr lang="en-US"/>
              <a:t>re-route data to other nodes</a:t>
            </a:r>
          </a:p>
          <a:p>
            <a:pPr lvl="1"/>
            <a:r>
              <a:rPr lang="en-US"/>
              <a:t>tell source node to temporarily halt, discard, etc.</a:t>
            </a:r>
          </a:p>
          <a:p>
            <a:r>
              <a:rPr lang="en-US" b="1"/>
              <a:t>QoS</a:t>
            </a:r>
            <a:r>
              <a:rPr lang="en-US"/>
              <a:t> (quality of service) guarantees</a:t>
            </a:r>
          </a:p>
          <a:p>
            <a:r>
              <a:rPr lang="en-US" b="1"/>
              <a:t>Error handling</a:t>
            </a:r>
          </a:p>
          <a:p>
            <a:r>
              <a:rPr lang="en-US"/>
              <a:t>etc, etc.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6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6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6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768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68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68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68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768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68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768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68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68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768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768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7" grpId="0" uiExpand="1" build="p"/>
    </p:bldLst>
  </p:timing>
</p:sld>
</file>

<file path=ppt/theme/theme1.xml><?xml version="1.0" encoding="utf-8"?>
<a:theme xmlns:a="http://schemas.openxmlformats.org/drawingml/2006/main" name="comp">
  <a:themeElements>
    <a:clrScheme name="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339933"/>
      </a:accent1>
      <a:accent2>
        <a:srgbClr val="3333CC"/>
      </a:accent2>
      <a:accent3>
        <a:srgbClr val="FFFFFF"/>
      </a:accent3>
      <a:accent4>
        <a:srgbClr val="000000"/>
      </a:accent4>
      <a:accent5>
        <a:srgbClr val="ADCAAD"/>
      </a:accent5>
      <a:accent6>
        <a:srgbClr val="2D2DB9"/>
      </a:accent6>
      <a:hlink>
        <a:srgbClr val="990099"/>
      </a:hlink>
      <a:folHlink>
        <a:srgbClr val="FFFF00"/>
      </a:folHlink>
    </a:clrScheme>
    <a:fontScheme name="comp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om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69054</TotalTime>
  <Words>2772</Words>
  <Application>Microsoft Office PowerPoint</Application>
  <PresentationFormat>Widescreen</PresentationFormat>
  <Paragraphs>476</Paragraphs>
  <Slides>33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Comic Sans MS</vt:lpstr>
      <vt:lpstr>Times New Roman</vt:lpstr>
      <vt:lpstr>comp</vt:lpstr>
      <vt:lpstr>Embedded Computer Architecture 5SAI0  Interconnection Networks - for multiprocessing systems -</vt:lpstr>
      <vt:lpstr>Overview</vt:lpstr>
      <vt:lpstr>Parallel computer systems </vt:lpstr>
      <vt:lpstr>1. Network (switched) or 2. Bus (shared resource ) </vt:lpstr>
      <vt:lpstr>NW Example: MESH topology </vt:lpstr>
      <vt:lpstr>Simple communication model </vt:lpstr>
      <vt:lpstr>Messages and packets</vt:lpstr>
      <vt:lpstr>1. Network (switched) or 2. Bus (shared resource)</vt:lpstr>
      <vt:lpstr>Design Characteristics of a Network</vt:lpstr>
      <vt:lpstr>Switch / Network: Topology</vt:lpstr>
      <vt:lpstr>Bisection Bandwidth</vt:lpstr>
      <vt:lpstr>Linear and Ring Topologies</vt:lpstr>
      <vt:lpstr>Meshes and Tori </vt:lpstr>
      <vt:lpstr>Hypercubes</vt:lpstr>
      <vt:lpstr>Trees</vt:lpstr>
      <vt:lpstr>Fat Tree example</vt:lpstr>
      <vt:lpstr>Crossbar</vt:lpstr>
      <vt:lpstr>Multistage Networks: Butterflies with n = (k-1)2k switches</vt:lpstr>
      <vt:lpstr>Routing in butterflies: Omega NW</vt:lpstr>
      <vt:lpstr>Comparison between  topologies</vt:lpstr>
      <vt:lpstr>Routing algorithm: Dimension-order Routing</vt:lpstr>
      <vt:lpstr>Deadlock: when possible?</vt:lpstr>
      <vt:lpstr>Deadlock avoidance</vt:lpstr>
      <vt:lpstr>Deadlock avoidance </vt:lpstr>
      <vt:lpstr>Switch micro-architecture, supporting virtual channels </vt:lpstr>
      <vt:lpstr>Switching strategy: how are connections established in the NW ?</vt:lpstr>
      <vt:lpstr>Switching strategies: how are packets forwarded</vt:lpstr>
      <vt:lpstr>Latency models</vt:lpstr>
      <vt:lpstr>Packet latency calculation</vt:lpstr>
      <vt:lpstr>Message sending latency</vt:lpstr>
      <vt:lpstr>Message latency calculation</vt:lpstr>
      <vt:lpstr>Message effective BW calculation</vt:lpstr>
      <vt:lpstr>What did you learn on NOCs ?</vt:lpstr>
    </vt:vector>
  </TitlesOfParts>
  <Company>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Murali Annavaram</dc:creator>
  <cp:lastModifiedBy>Corporaal, Henk</cp:lastModifiedBy>
  <cp:revision>374</cp:revision>
  <cp:lastPrinted>2012-02-22T19:58:40Z</cp:lastPrinted>
  <dcterms:created xsi:type="dcterms:W3CDTF">2012-07-03T23:03:25Z</dcterms:created>
  <dcterms:modified xsi:type="dcterms:W3CDTF">2022-01-15T12:49:23Z</dcterms:modified>
</cp:coreProperties>
</file>