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5" r:id="rId1"/>
  </p:sldMasterIdLst>
  <p:notesMasterIdLst>
    <p:notesMasterId r:id="rId33"/>
  </p:notesMasterIdLst>
  <p:handoutMasterIdLst>
    <p:handoutMasterId r:id="rId34"/>
  </p:handoutMasterIdLst>
  <p:sldIdLst>
    <p:sldId id="761" r:id="rId2"/>
    <p:sldId id="766" r:id="rId3"/>
    <p:sldId id="284" r:id="rId4"/>
    <p:sldId id="285" r:id="rId5"/>
    <p:sldId id="660" r:id="rId6"/>
    <p:sldId id="661" r:id="rId7"/>
    <p:sldId id="662" r:id="rId8"/>
    <p:sldId id="663" r:id="rId9"/>
    <p:sldId id="664" r:id="rId10"/>
    <p:sldId id="665" r:id="rId11"/>
    <p:sldId id="666" r:id="rId12"/>
    <p:sldId id="757" r:id="rId13"/>
    <p:sldId id="758" r:id="rId14"/>
    <p:sldId id="767" r:id="rId15"/>
    <p:sldId id="667" r:id="rId16"/>
    <p:sldId id="668" r:id="rId17"/>
    <p:sldId id="669" r:id="rId18"/>
    <p:sldId id="670" r:id="rId19"/>
    <p:sldId id="671" r:id="rId20"/>
    <p:sldId id="672" r:id="rId21"/>
    <p:sldId id="673" r:id="rId22"/>
    <p:sldId id="674" r:id="rId23"/>
    <p:sldId id="675" r:id="rId24"/>
    <p:sldId id="676" r:id="rId25"/>
    <p:sldId id="677" r:id="rId26"/>
    <p:sldId id="678" r:id="rId27"/>
    <p:sldId id="679" r:id="rId28"/>
    <p:sldId id="510" r:id="rId29"/>
    <p:sldId id="516" r:id="rId30"/>
    <p:sldId id="681" r:id="rId31"/>
    <p:sldId id="742" r:id="rId3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43"/>
    <a:srgbClr val="FF03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73" autoAdjust="0"/>
    <p:restoredTop sz="96170" autoAdjust="0"/>
  </p:normalViewPr>
  <p:slideViewPr>
    <p:cSldViewPr snapToGrid="0" snapToObjects="1">
      <p:cViewPr>
        <p:scale>
          <a:sx n="70" d="100"/>
          <a:sy n="70" d="100"/>
        </p:scale>
        <p:origin x="408" y="2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2717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1A2042-BCD4-4BD9-A101-B330F82A4E33}" type="datetimeFigureOut">
              <a:rPr lang="en-US"/>
              <a:pPr>
                <a:defRPr/>
              </a:pPr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18C498-3140-445A-AD43-FCD47EAD1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44F36F6-3C3D-4FE3-B07F-8C8AD596303D}" type="datetimeFigureOut">
              <a:rPr lang="en-US"/>
              <a:pPr>
                <a:defRPr/>
              </a:pPr>
              <a:t>11/16/2021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2DDB5E1-D8B7-4575-AF56-6EDE84F29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952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ED4740-07BE-4551-8049-1D7D807FCEF4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623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61FF6EA-BEE3-4D20-B098-C716001D1DD2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51555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4D173B-E6A8-4A07-BB52-E199BAE02BF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51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1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33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A1BD60F-B440-4515-B93E-4EF70F72BD01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52579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C9AB83-A0AC-43B0-9B8C-2C392B32CDD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52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2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648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1871218-8A21-416A-9C7E-468B135BFC52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53603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EE0B8F-223D-4B28-B2CF-A1322FF34CF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53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94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BFA149E-6725-4A18-AC16-F8B04F5EF2B3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54627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10ECB1-47EE-46EA-AAD8-3A3D4471973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54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4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427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F214946-F449-47A5-9089-37BAA8F5FB00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55651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A833DA-6BC9-4896-867C-BE9A12028D5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55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56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406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307A09E-A1B4-4D47-BD6E-9AC2AF1D9E9B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56675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28BB99-1089-436E-820E-0D481CFE9BA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56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6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83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77A3365-5D27-47F3-8561-7147CCA23BC0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57699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463FFC-0657-488F-97D3-F240F21AA5A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57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7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660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D181316-881A-4CA4-8409-6D6AA2C8EAD4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58723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6AD788-8550-4680-A78B-52400AE4C57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58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87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448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8E74423-5B7D-4412-BF88-DCB21F3CFCF9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59747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C0F1F3-C764-4FC1-BF7C-26C1E3A255F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59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9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015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E39EF07-8691-4682-AA47-E6047A22E16A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60771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A985BF-9B2C-4912-B413-854E1C9A4C2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60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0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71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ISA is the interface between software and hardware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Design objectives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Functionality and flexibility for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and compilers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Implementation efficiency in available technology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Backward compatibility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DDB5E1-D8B7-4575-AF56-6EDE84F2965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60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1805181-FA78-4909-A791-C5C24EFF9304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61795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6F3386-8B78-45EF-AF92-88812903BC7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61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1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693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0EB098F-4D0D-4E7C-B898-698106136476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62819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93B50F-BE05-43F5-ADBB-A51B404F38A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62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28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304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A368C2E-4F6A-47F0-8AF8-B42CC75A0D48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63843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9EF304-9DA4-4569-91B9-5DB993B5D5B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63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748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06EF587-A221-4DA3-BEE9-618609E5D49A}" type="datetime1">
              <a:rPr lang="en-US"/>
              <a:pPr/>
              <a:t>11/16/2021</a:t>
            </a:fld>
            <a:endParaRPr lang="en-US"/>
          </a:p>
        </p:txBody>
      </p:sp>
      <p:sp>
        <p:nvSpPr>
          <p:cNvPr id="74755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A978A-4062-4418-9603-1BAB1D112D7F}" type="slidenum">
              <a:rPr lang="en-US"/>
              <a:pPr/>
              <a:t>28</a:t>
            </a:fld>
            <a:endParaRPr lang="en-US"/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527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FD68DFC-3590-43A0-B07D-2D1FF17B7088}" type="datetime1">
              <a:rPr lang="en-US"/>
              <a:pPr/>
              <a:t>11/16/2021</a:t>
            </a:fld>
            <a:endParaRPr lang="en-US"/>
          </a:p>
        </p:txBody>
      </p:sp>
      <p:sp>
        <p:nvSpPr>
          <p:cNvPr id="80899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DFFFDA-8ABF-4D67-9F17-5A238255A3AE}" type="slidenum">
              <a:rPr lang="en-US"/>
              <a:pPr/>
              <a:t>29</a:t>
            </a:fld>
            <a:endParaRPr lang="en-US"/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504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9950D50-7CBF-4CEF-83FA-365A6E889A7D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65891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89E22A-4A7E-4BE8-9E1C-9041B62D9F3F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65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5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5410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77CD5AA-2D74-4E0B-BE73-3E9198922C2B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258051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0B7023-06A7-4B6F-9E41-AE918F698787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580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580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13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01D6BB-F9DE-4516-995F-20CAEBB3C7BC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44387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83B52-E6AD-490E-89BC-BC5FAE74F2C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44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4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21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ADF7886-3D8B-44A9-932C-C62AA81DA9EE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45411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5D40EA-19ED-4408-B279-549480AAA06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45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5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03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E502FE9-E78E-47A7-B1C7-A8ED6312CCC5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46435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7753D9-2A08-4125-BB54-EE9B89A540C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46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6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14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F5FA8CD-EB13-4DAB-AF1D-D7738F5480F6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47459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CB218-44AC-442A-8AE0-E418A805C85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7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7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20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7BE2CD9-F952-41AC-A8F4-A6607607C2A1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48483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CEF4F-27B7-42D0-A07B-FF4C20E62E2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48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8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57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99B7213-341E-4E8C-8D53-7615F5FD6AB4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49507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194251-FF21-4463-B802-1C319D5BBB0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49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9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32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96CBF36-F3CC-41BD-B1E5-82F95EBE7798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50531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9FC6F-27A2-4C6C-B28E-8416245BF2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50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0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27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sz="44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FACC8-C413-4E45-995E-110ED1E5932E}" type="datetime1">
              <a:rPr lang="en-US" smtClean="0"/>
              <a:pPr>
                <a:defRPr/>
              </a:pPr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H Corporaal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1E77A-9898-4A63-A309-340F08A5B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3285"/>
            <a:ext cx="10972800" cy="747855"/>
          </a:xfrm>
        </p:spPr>
        <p:txBody>
          <a:bodyPr/>
          <a:lstStyle>
            <a:lvl1pPr algn="l">
              <a:defRPr sz="40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58950"/>
            <a:ext cx="10972800" cy="5385211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>
                <a:latin typeface="+mn-lt"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>
                <a:latin typeface="+mn-lt"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>
                <a:latin typeface="+mn-lt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>
                <a:latin typeface="+mn-lt"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>
                <a:latin typeface="+mn-lt"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579A9-ED12-4ED1-8023-8A17C0774F3D}" type="datetime1">
              <a:rPr lang="en-US" smtClean="0"/>
              <a:pPr>
                <a:defRPr/>
              </a:pPr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H Corporaal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1BB93-CAE0-484E-9CD3-B51A8590C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898F0-DC27-41F7-9BF9-FB7C918C293A}" type="datetime1">
              <a:rPr lang="en-US" smtClean="0"/>
              <a:pPr>
                <a:defRPr/>
              </a:pPr>
              <a:t>11/16/2021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H Corporaal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A8D86-1135-48DA-AB42-D40B692FE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861DA-A89F-46F6-87C6-7D3488D95598}" type="datetime1">
              <a:rPr lang="en-US" smtClean="0"/>
              <a:pPr>
                <a:defRPr/>
              </a:pPr>
              <a:t>11/16/2021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H Corporaal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54E8A-A0AD-47A7-8A58-F90DB4A8E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4E355-08A9-4FEC-9683-8394FAD827D0}" type="datetime1">
              <a:rPr lang="en-US" smtClean="0"/>
              <a:pPr>
                <a:defRPr/>
              </a:pPr>
              <a:t>11/16/2021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H Corporaal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9D81B-E376-4A6D-B383-0B8F50414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2140" y="191677"/>
            <a:ext cx="11502945" cy="727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2140" y="1112520"/>
            <a:ext cx="11502945" cy="5425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73756"/>
            <a:ext cx="2844800" cy="1842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1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D9C2BC-F6CC-4DA3-9125-DF51499607CB}" type="datetime1">
              <a:rPr lang="en-US" smtClean="0"/>
              <a:pPr>
                <a:defRPr/>
              </a:pPr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10675" y="6673756"/>
            <a:ext cx="3860800" cy="1842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i="1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ECA H Corporaal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673755"/>
            <a:ext cx="2844800" cy="1842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1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766A7A-F7F3-4E26-BD38-AE41DA4CCE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6" r:id="rId2"/>
    <p:sldLayoutId id="2147483825" r:id="rId3"/>
    <p:sldLayoutId id="2147483821" r:id="rId4"/>
    <p:sldLayoutId id="2147483820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accent2"/>
          </a:solidFill>
          <a:latin typeface="Comic Sans MS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FF0043"/>
          </a:solidFill>
          <a:latin typeface="Comic Sans MS" pitchFamily="66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FF0043"/>
          </a:solidFill>
          <a:latin typeface="Comic Sans MS" pitchFamily="66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FF0043"/>
          </a:solidFill>
          <a:latin typeface="Comic Sans MS" pitchFamily="66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FF0043"/>
          </a:solidFill>
          <a:latin typeface="Comic Sans MS" pitchFamily="66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rgbClr val="FF0043"/>
          </a:solidFill>
          <a:latin typeface="Comic Sans MS" pitchFamily="66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rgbClr val="FF0043"/>
          </a:solidFill>
          <a:latin typeface="Comic Sans MS" pitchFamily="66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rgbClr val="FF0043"/>
          </a:solidFill>
          <a:latin typeface="Comic Sans MS" pitchFamily="66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rgbClr val="FF0043"/>
          </a:solidFill>
          <a:latin typeface="Comic Sans MS" pitchFamily="66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b="1" kern="1200">
          <a:solidFill>
            <a:schemeClr val="tx1"/>
          </a:solidFill>
          <a:latin typeface="Comic Sans MS"/>
          <a:ea typeface="+mn-ea"/>
          <a:cs typeface="+mn-cs"/>
        </a:defRPr>
      </a:lvl1pPr>
      <a:lvl2pPr marL="742950" marR="0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tabLst/>
        <a:defRPr sz="1600" kern="1200">
          <a:solidFill>
            <a:schemeClr val="tx1"/>
          </a:solidFill>
          <a:latin typeface="Comic Sans MS"/>
          <a:ea typeface="+mn-ea"/>
          <a:cs typeface="+mn-cs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1400" kern="1200">
          <a:solidFill>
            <a:schemeClr val="tx1"/>
          </a:solidFill>
          <a:latin typeface="Comic Sans MS"/>
          <a:ea typeface="+mn-ea"/>
          <a:cs typeface="+mn-cs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tabLst/>
        <a:defRPr sz="1400" kern="1200">
          <a:solidFill>
            <a:schemeClr val="tx1"/>
          </a:solidFill>
          <a:latin typeface="Comic Sans MS"/>
          <a:ea typeface="+mn-ea"/>
          <a:cs typeface="+mn-cs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tabLst/>
        <a:defRPr sz="1400" kern="1200">
          <a:solidFill>
            <a:schemeClr val="tx1"/>
          </a:solidFill>
          <a:latin typeface="Comic Sans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ove"/>
          <p:cNvPicPr>
            <a:picLocks noChangeAspect="1" noChangeArrowheads="1"/>
          </p:cNvPicPr>
          <p:nvPr/>
        </p:nvPicPr>
        <p:blipFill>
          <a:blip r:embed="rId3" cstate="print">
            <a:lum bright="70000" contrast="-60000"/>
          </a:blip>
          <a:srcRect/>
          <a:stretch>
            <a:fillRect/>
          </a:stretch>
        </p:blipFill>
        <p:spPr bwMode="auto">
          <a:xfrm>
            <a:off x="0" y="-6350"/>
            <a:ext cx="12192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10134600" cy="1524000"/>
          </a:xfrm>
        </p:spPr>
        <p:txBody>
          <a:bodyPr/>
          <a:lstStyle/>
          <a:p>
            <a:pPr eaLnBrk="1" hangingPunct="1"/>
            <a:r>
              <a:rPr lang="en-US" b="1" dirty="0"/>
              <a:t>Embedded Computer Architecture</a:t>
            </a:r>
            <a:br>
              <a:rPr lang="en-US" b="1" dirty="0"/>
            </a:br>
            <a:r>
              <a:rPr lang="en-US" b="1" dirty="0"/>
              <a:t>5SAI0</a:t>
            </a:r>
            <a:br>
              <a:rPr lang="en-US" b="1" dirty="0">
                <a:solidFill>
                  <a:srgbClr val="CC3300"/>
                </a:solidFill>
              </a:rPr>
            </a:br>
            <a:br>
              <a:rPr lang="en-US" b="1">
                <a:solidFill>
                  <a:srgbClr val="CC3300"/>
                </a:solidFill>
              </a:rPr>
            </a:br>
            <a:r>
              <a:rPr lang="en-US" sz="4800" b="1"/>
              <a:t>Micro Processor Architecture</a:t>
            </a:r>
            <a:br>
              <a:rPr lang="en-US" sz="4800" b="1"/>
            </a:br>
            <a:r>
              <a:rPr lang="en-US"/>
              <a:t>ISA = Instruction-Set Architecture</a:t>
            </a:r>
            <a:endParaRPr lang="en-US" sz="44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7848600" cy="1905000"/>
          </a:xfrm>
        </p:spPr>
        <p:txBody>
          <a:bodyPr/>
          <a:lstStyle/>
          <a:p>
            <a:pPr lvl="0" algn="l" eaLnBrk="1" hangingPunct="1">
              <a:defRPr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Henk Corporaal</a:t>
            </a:r>
          </a:p>
          <a:p>
            <a:pPr lvl="0" algn="l" eaLnBrk="1" hangingPunct="1">
              <a:defRPr/>
            </a:pPr>
            <a:r>
              <a:rPr lang="en-US" sz="2800" dirty="0">
                <a:solidFill>
                  <a:srgbClr val="0070C0"/>
                </a:solidFill>
                <a:cs typeface="Times New Roman" pitchFamily="18" charset="0"/>
              </a:rPr>
              <a:t>www.ics.ele.tue.nl/~heco/courses/ECA</a:t>
            </a:r>
          </a:p>
          <a:p>
            <a:pPr lvl="0" algn="l" eaLnBrk="1" hangingPunct="1"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h.corporaal@tue.nl</a:t>
            </a:r>
          </a:p>
          <a:p>
            <a:pPr lvl="0" algn="l" eaLnBrk="1" hangingPunct="1">
              <a:defRPr/>
            </a:pP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TUEindhoven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  <a:p>
            <a:pPr lvl="0" algn="l" eaLnBrk="1" hangingPunct="1">
              <a:defRPr/>
            </a:pPr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2021-2022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  <a:p>
            <a:pPr algn="l"/>
            <a:endParaRPr lang="en-US" sz="28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66261" y="4388148"/>
            <a:ext cx="6400800" cy="2312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20000"/>
              </a:spcBef>
              <a:defRPr/>
            </a:pPr>
            <a:endParaRPr lang="en-US" sz="2400" kern="0" dirty="0">
              <a:solidFill>
                <a:srgbClr val="000000">
                  <a:lumMod val="65000"/>
                  <a:lumOff val="35000"/>
                </a:srgbClr>
              </a:solidFill>
              <a:latin typeface="Times New Roman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155" y="3381027"/>
            <a:ext cx="2693857" cy="3319702"/>
          </a:xfrm>
          <a:prstGeom prst="rect">
            <a:avLst/>
          </a:prstGeom>
        </p:spPr>
      </p:pic>
      <p:pic>
        <p:nvPicPr>
          <p:cNvPr id="6" name="Picture 2" descr="Front Cov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42213" y="913319"/>
            <a:ext cx="2409854" cy="31252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41370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26B6D-174A-4406-9034-3416601E94A3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Memory Organization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0" dirty="0"/>
              <a:t>Bytes are nice, but most data items use larger "words"</a:t>
            </a:r>
          </a:p>
          <a:p>
            <a:r>
              <a:rPr lang="en-US" sz="2400" b="0" dirty="0"/>
              <a:t>For MIPS, a word is 32 bits or 4 bytes.</a:t>
            </a:r>
            <a:br>
              <a:rPr lang="en-US" sz="2400" b="0" dirty="0"/>
            </a:br>
            <a:br>
              <a:rPr lang="en-US" sz="2400" b="0" dirty="0"/>
            </a:br>
            <a:br>
              <a:rPr lang="en-US" sz="2400" b="0" dirty="0"/>
            </a:br>
            <a:br>
              <a:rPr lang="en-US" sz="2400" b="0" dirty="0"/>
            </a:br>
            <a:br>
              <a:rPr lang="en-US" sz="2400" b="0" dirty="0"/>
            </a:br>
            <a:br>
              <a:rPr lang="en-US" sz="2400" b="0" dirty="0"/>
            </a:br>
            <a:endParaRPr lang="en-US" sz="2400" b="0" dirty="0"/>
          </a:p>
          <a:p>
            <a:endParaRPr lang="en-US" sz="2400" b="0" dirty="0"/>
          </a:p>
          <a:p>
            <a:pPr>
              <a:buNone/>
            </a:pPr>
            <a:endParaRPr lang="en-US" sz="2400" b="0" dirty="0"/>
          </a:p>
          <a:p>
            <a:r>
              <a:rPr lang="en-US" sz="2400" b="0" dirty="0"/>
              <a:t>2</a:t>
            </a:r>
            <a:r>
              <a:rPr lang="en-US" sz="2400" b="0" baseline="30000" dirty="0"/>
              <a:t>32</a:t>
            </a:r>
            <a:r>
              <a:rPr lang="en-US" sz="2400" b="0" dirty="0"/>
              <a:t> bytes with byte addresses from 0 to 2</a:t>
            </a:r>
            <a:r>
              <a:rPr lang="en-US" sz="2400" b="0" baseline="30000" dirty="0"/>
              <a:t>32</a:t>
            </a:r>
            <a:r>
              <a:rPr lang="en-US" sz="2400" b="0" dirty="0"/>
              <a:t>-1</a:t>
            </a:r>
          </a:p>
          <a:p>
            <a:r>
              <a:rPr lang="en-US" sz="2400" b="0" dirty="0"/>
              <a:t>2</a:t>
            </a:r>
            <a:r>
              <a:rPr lang="en-US" sz="2400" b="0" baseline="30000" dirty="0"/>
              <a:t>30</a:t>
            </a:r>
            <a:r>
              <a:rPr lang="en-US" sz="2400" b="0" dirty="0"/>
              <a:t> words with byte addresses 0, 4, 8, ... 2</a:t>
            </a:r>
            <a:r>
              <a:rPr lang="en-US" sz="2400" b="0" baseline="30000" dirty="0"/>
              <a:t>32</a:t>
            </a:r>
            <a:r>
              <a:rPr lang="en-US" sz="2400" b="0" dirty="0"/>
              <a:t>-4</a:t>
            </a:r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2913063" y="3851275"/>
            <a:ext cx="501650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50" tIns="26988" rIns="19050" bIns="26988"/>
          <a:lstStyle/>
          <a:p>
            <a:pPr defTabSz="904875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</a:rPr>
              <a:t>...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84367" y="2233700"/>
            <a:ext cx="3924555" cy="2262100"/>
            <a:chOff x="964" y="1426"/>
            <a:chExt cx="1048" cy="888"/>
          </a:xfrm>
        </p:grpSpPr>
        <p:sp>
          <p:nvSpPr>
            <p:cNvPr id="29705" name="Rectangle 6"/>
            <p:cNvSpPr>
              <a:spLocks noChangeArrowheads="1"/>
            </p:cNvSpPr>
            <p:nvPr/>
          </p:nvSpPr>
          <p:spPr bwMode="auto">
            <a:xfrm>
              <a:off x="1140" y="1426"/>
              <a:ext cx="710" cy="85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9706" name="Line 7"/>
            <p:cNvSpPr>
              <a:spLocks noChangeShapeType="1"/>
            </p:cNvSpPr>
            <p:nvPr/>
          </p:nvSpPr>
          <p:spPr bwMode="auto">
            <a:xfrm>
              <a:off x="1141" y="1635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9707" name="Line 8"/>
            <p:cNvSpPr>
              <a:spLocks noChangeShapeType="1"/>
            </p:cNvSpPr>
            <p:nvPr/>
          </p:nvSpPr>
          <p:spPr bwMode="auto">
            <a:xfrm>
              <a:off x="1141" y="1848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9708" name="Line 9"/>
            <p:cNvSpPr>
              <a:spLocks noChangeShapeType="1"/>
            </p:cNvSpPr>
            <p:nvPr/>
          </p:nvSpPr>
          <p:spPr bwMode="auto">
            <a:xfrm>
              <a:off x="1141" y="2061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9709" name="Line 10"/>
            <p:cNvSpPr>
              <a:spLocks noChangeShapeType="1"/>
            </p:cNvSpPr>
            <p:nvPr/>
          </p:nvSpPr>
          <p:spPr bwMode="auto">
            <a:xfrm>
              <a:off x="1141" y="2275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9710" name="Rectangle 11"/>
            <p:cNvSpPr>
              <a:spLocks noChangeArrowheads="1"/>
            </p:cNvSpPr>
            <p:nvPr/>
          </p:nvSpPr>
          <p:spPr bwMode="auto">
            <a:xfrm>
              <a:off x="1008" y="1440"/>
              <a:ext cx="3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9711" name="Rectangle 12"/>
            <p:cNvSpPr>
              <a:spLocks noChangeArrowheads="1"/>
            </p:cNvSpPr>
            <p:nvPr/>
          </p:nvSpPr>
          <p:spPr bwMode="auto">
            <a:xfrm>
              <a:off x="994" y="1643"/>
              <a:ext cx="3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20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29712" name="Rectangle 13"/>
            <p:cNvSpPr>
              <a:spLocks noChangeArrowheads="1"/>
            </p:cNvSpPr>
            <p:nvPr/>
          </p:nvSpPr>
          <p:spPr bwMode="auto">
            <a:xfrm>
              <a:off x="994" y="1856"/>
              <a:ext cx="3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2000" dirty="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29713" name="Rectangle 14"/>
            <p:cNvSpPr>
              <a:spLocks noChangeArrowheads="1"/>
            </p:cNvSpPr>
            <p:nvPr/>
          </p:nvSpPr>
          <p:spPr bwMode="auto">
            <a:xfrm>
              <a:off x="964" y="2069"/>
              <a:ext cx="3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2000" dirty="0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29714" name="Rectangle 15"/>
            <p:cNvSpPr>
              <a:spLocks noChangeArrowheads="1"/>
            </p:cNvSpPr>
            <p:nvPr/>
          </p:nvSpPr>
          <p:spPr bwMode="auto">
            <a:xfrm>
              <a:off x="1207" y="1445"/>
              <a:ext cx="80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32 bits of data</a:t>
              </a:r>
            </a:p>
          </p:txBody>
        </p:sp>
        <p:sp>
          <p:nvSpPr>
            <p:cNvPr id="29715" name="Rectangle 16"/>
            <p:cNvSpPr>
              <a:spLocks noChangeArrowheads="1"/>
            </p:cNvSpPr>
            <p:nvPr/>
          </p:nvSpPr>
          <p:spPr bwMode="auto">
            <a:xfrm>
              <a:off x="1207" y="1659"/>
              <a:ext cx="805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32 bits of data</a:t>
              </a:r>
            </a:p>
          </p:txBody>
        </p:sp>
        <p:sp>
          <p:nvSpPr>
            <p:cNvPr id="29716" name="Rectangle 17"/>
            <p:cNvSpPr>
              <a:spLocks noChangeArrowheads="1"/>
            </p:cNvSpPr>
            <p:nvPr/>
          </p:nvSpPr>
          <p:spPr bwMode="auto">
            <a:xfrm>
              <a:off x="1207" y="1872"/>
              <a:ext cx="805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32 bits of data</a:t>
              </a:r>
            </a:p>
          </p:txBody>
        </p:sp>
        <p:sp>
          <p:nvSpPr>
            <p:cNvPr id="29717" name="Rectangle 18"/>
            <p:cNvSpPr>
              <a:spLocks noChangeArrowheads="1"/>
            </p:cNvSpPr>
            <p:nvPr/>
          </p:nvSpPr>
          <p:spPr bwMode="auto">
            <a:xfrm>
              <a:off x="1207" y="2085"/>
              <a:ext cx="80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32 bits of data</a:t>
              </a:r>
            </a:p>
          </p:txBody>
        </p:sp>
      </p:grpSp>
      <p:sp>
        <p:nvSpPr>
          <p:cNvPr id="29704" name="Rectangle 19"/>
          <p:cNvSpPr>
            <a:spLocks noChangeArrowheads="1"/>
          </p:cNvSpPr>
          <p:nvPr/>
        </p:nvSpPr>
        <p:spPr bwMode="auto">
          <a:xfrm>
            <a:off x="5456238" y="2936876"/>
            <a:ext cx="36068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50" tIns="26988" rIns="19050" bIns="26988"/>
          <a:lstStyle/>
          <a:p>
            <a:pPr defTabSz="904875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tabLst>
                <a:tab pos="452438" algn="l"/>
                <a:tab pos="904875" algn="l"/>
                <a:tab pos="1357313" algn="l"/>
              </a:tabLst>
            </a:pPr>
            <a:r>
              <a:rPr lang="en-US" b="1">
                <a:solidFill>
                  <a:srgbClr val="000000"/>
                </a:solidFill>
              </a:rPr>
              <a:t>Registers hold 32 bits of data </a:t>
            </a:r>
            <a:br>
              <a:rPr lang="en-US" b="1">
                <a:solidFill>
                  <a:srgbClr val="000000"/>
                </a:solidFill>
              </a:rPr>
            </a:br>
            <a:r>
              <a:rPr lang="en-US" b="1">
                <a:solidFill>
                  <a:srgbClr val="000000"/>
                </a:solidFill>
              </a:rPr>
              <a:t>(or 64-bit, or even more bits) 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292BB5-FBBD-4B00-9C49-4CD88A84583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layout: Alignment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5322627"/>
            <a:ext cx="7848600" cy="107931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0" dirty="0"/>
              <a:t>For a RISC: Instruction words are aligned</a:t>
            </a:r>
          </a:p>
          <a:p>
            <a:r>
              <a:rPr lang="en-US" sz="2400" b="0" i="1" dirty="0">
                <a:solidFill>
                  <a:schemeClr val="accent2"/>
                </a:solidFill>
              </a:rPr>
              <a:t>What are the  least 2 significant bits of a word address?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58534" y="1295401"/>
            <a:ext cx="7254206" cy="3740623"/>
            <a:chOff x="2558534" y="1295401"/>
            <a:chExt cx="6280666" cy="3352799"/>
          </a:xfrm>
        </p:grpSpPr>
        <p:sp>
          <p:nvSpPr>
            <p:cNvPr id="30724" name="Rectangle 2"/>
            <p:cNvSpPr>
              <a:spLocks noChangeArrowheads="1"/>
            </p:cNvSpPr>
            <p:nvPr/>
          </p:nvSpPr>
          <p:spPr bwMode="auto">
            <a:xfrm>
              <a:off x="3505200" y="4267200"/>
              <a:ext cx="5334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7" name="Rectangle 5"/>
            <p:cNvSpPr>
              <a:spLocks noChangeArrowheads="1"/>
            </p:cNvSpPr>
            <p:nvPr/>
          </p:nvSpPr>
          <p:spPr bwMode="auto">
            <a:xfrm>
              <a:off x="3505200" y="1524000"/>
              <a:ext cx="5334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0" lang="en-US">
                  <a:solidFill>
                    <a:schemeClr val="tx1"/>
                  </a:solidFill>
                </a:rPr>
                <a:t>this word is aligned; the others are not!</a:t>
              </a:r>
            </a:p>
          </p:txBody>
        </p:sp>
        <p:sp>
          <p:nvSpPr>
            <p:cNvPr id="30728" name="Rectangle 6"/>
            <p:cNvSpPr>
              <a:spLocks noChangeArrowheads="1"/>
            </p:cNvSpPr>
            <p:nvPr/>
          </p:nvSpPr>
          <p:spPr bwMode="auto">
            <a:xfrm>
              <a:off x="3505200" y="1981200"/>
              <a:ext cx="5334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9" name="Rectangle 7"/>
            <p:cNvSpPr>
              <a:spLocks noChangeArrowheads="1"/>
            </p:cNvSpPr>
            <p:nvPr/>
          </p:nvSpPr>
          <p:spPr bwMode="auto">
            <a:xfrm>
              <a:off x="3505200" y="2438400"/>
              <a:ext cx="5334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Rectangle 8"/>
            <p:cNvSpPr>
              <a:spLocks noChangeArrowheads="1"/>
            </p:cNvSpPr>
            <p:nvPr/>
          </p:nvSpPr>
          <p:spPr bwMode="auto">
            <a:xfrm>
              <a:off x="3505200" y="2895600"/>
              <a:ext cx="5334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1" name="Rectangle 9"/>
            <p:cNvSpPr>
              <a:spLocks noChangeArrowheads="1"/>
            </p:cNvSpPr>
            <p:nvPr/>
          </p:nvSpPr>
          <p:spPr bwMode="auto">
            <a:xfrm>
              <a:off x="3505200" y="3352800"/>
              <a:ext cx="5334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2" name="Rectangle 10"/>
            <p:cNvSpPr>
              <a:spLocks noChangeArrowheads="1"/>
            </p:cNvSpPr>
            <p:nvPr/>
          </p:nvSpPr>
          <p:spPr bwMode="auto">
            <a:xfrm>
              <a:off x="3505200" y="3810000"/>
              <a:ext cx="5334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3" name="Text Box 11"/>
            <p:cNvSpPr txBox="1">
              <a:spLocks noChangeArrowheads="1"/>
            </p:cNvSpPr>
            <p:nvPr/>
          </p:nvSpPr>
          <p:spPr bwMode="auto">
            <a:xfrm rot="-5400000">
              <a:off x="2240498" y="2803009"/>
              <a:ext cx="100540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kumimoji="0" lang="en-US">
                  <a:solidFill>
                    <a:schemeClr val="tx1"/>
                  </a:solidFill>
                </a:rPr>
                <a:t>address</a:t>
              </a:r>
            </a:p>
          </p:txBody>
        </p:sp>
        <p:sp>
          <p:nvSpPr>
            <p:cNvPr id="30734" name="Text Box 12"/>
            <p:cNvSpPr txBox="1">
              <a:spLocks noChangeArrowheads="1"/>
            </p:cNvSpPr>
            <p:nvPr/>
          </p:nvSpPr>
          <p:spPr bwMode="auto">
            <a:xfrm>
              <a:off x="3048000" y="1447800"/>
              <a:ext cx="31290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kumimoji="0" lang="en-US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0735" name="Text Box 13"/>
            <p:cNvSpPr txBox="1">
              <a:spLocks noChangeArrowheads="1"/>
            </p:cNvSpPr>
            <p:nvPr/>
          </p:nvSpPr>
          <p:spPr bwMode="auto">
            <a:xfrm>
              <a:off x="3048000" y="1905000"/>
              <a:ext cx="31290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kumimoji="0"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0736" name="Text Box 14"/>
            <p:cNvSpPr txBox="1">
              <a:spLocks noChangeArrowheads="1"/>
            </p:cNvSpPr>
            <p:nvPr/>
          </p:nvSpPr>
          <p:spPr bwMode="auto">
            <a:xfrm>
              <a:off x="3048000" y="2362200"/>
              <a:ext cx="31290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kumimoji="0" lang="en-US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0737" name="Text Box 15"/>
            <p:cNvSpPr txBox="1">
              <a:spLocks noChangeArrowheads="1"/>
            </p:cNvSpPr>
            <p:nvPr/>
          </p:nvSpPr>
          <p:spPr bwMode="auto">
            <a:xfrm>
              <a:off x="2895600" y="2743200"/>
              <a:ext cx="44114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kumimoji="0" lang="en-US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30738" name="Text Box 16"/>
            <p:cNvSpPr txBox="1">
              <a:spLocks noChangeArrowheads="1"/>
            </p:cNvSpPr>
            <p:nvPr/>
          </p:nvSpPr>
          <p:spPr bwMode="auto">
            <a:xfrm>
              <a:off x="2895600" y="3276600"/>
              <a:ext cx="44114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kumimoji="0" lang="en-US">
                  <a:solidFill>
                    <a:schemeClr val="tx1"/>
                  </a:solidFill>
                </a:rPr>
                <a:t>16</a:t>
              </a:r>
            </a:p>
          </p:txBody>
        </p:sp>
        <p:sp>
          <p:nvSpPr>
            <p:cNvPr id="30739" name="Text Box 17"/>
            <p:cNvSpPr txBox="1">
              <a:spLocks noChangeArrowheads="1"/>
            </p:cNvSpPr>
            <p:nvPr/>
          </p:nvSpPr>
          <p:spPr bwMode="auto">
            <a:xfrm>
              <a:off x="2895600" y="3733800"/>
              <a:ext cx="44114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kumimoji="0" lang="en-US">
                  <a:solidFill>
                    <a:schemeClr val="tx1"/>
                  </a:solidFill>
                </a:rPr>
                <a:t>20</a:t>
              </a:r>
            </a:p>
          </p:txBody>
        </p:sp>
        <p:sp>
          <p:nvSpPr>
            <p:cNvPr id="30740" name="Rectangle 18"/>
            <p:cNvSpPr>
              <a:spLocks noChangeArrowheads="1"/>
            </p:cNvSpPr>
            <p:nvPr/>
          </p:nvSpPr>
          <p:spPr bwMode="auto">
            <a:xfrm>
              <a:off x="4876800" y="1981200"/>
              <a:ext cx="39624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1" name="Rectangle 19"/>
            <p:cNvSpPr>
              <a:spLocks noChangeArrowheads="1"/>
            </p:cNvSpPr>
            <p:nvPr/>
          </p:nvSpPr>
          <p:spPr bwMode="auto">
            <a:xfrm>
              <a:off x="3505200" y="2438400"/>
              <a:ext cx="13716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2" name="Rectangle 20"/>
            <p:cNvSpPr>
              <a:spLocks noChangeArrowheads="1"/>
            </p:cNvSpPr>
            <p:nvPr/>
          </p:nvSpPr>
          <p:spPr bwMode="auto">
            <a:xfrm>
              <a:off x="6096000" y="2895600"/>
              <a:ext cx="27432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3" name="Rectangle 21"/>
            <p:cNvSpPr>
              <a:spLocks noChangeArrowheads="1"/>
            </p:cNvSpPr>
            <p:nvPr/>
          </p:nvSpPr>
          <p:spPr bwMode="auto">
            <a:xfrm>
              <a:off x="3505200" y="3352800"/>
              <a:ext cx="25908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Rectangle 22"/>
            <p:cNvSpPr>
              <a:spLocks noChangeArrowheads="1"/>
            </p:cNvSpPr>
            <p:nvPr/>
          </p:nvSpPr>
          <p:spPr bwMode="auto">
            <a:xfrm>
              <a:off x="7543800" y="3810000"/>
              <a:ext cx="12954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Rectangle 23"/>
            <p:cNvSpPr>
              <a:spLocks noChangeArrowheads="1"/>
            </p:cNvSpPr>
            <p:nvPr/>
          </p:nvSpPr>
          <p:spPr bwMode="auto">
            <a:xfrm>
              <a:off x="3505200" y="4267200"/>
              <a:ext cx="40386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Text Box 24"/>
            <p:cNvSpPr txBox="1">
              <a:spLocks noChangeArrowheads="1"/>
            </p:cNvSpPr>
            <p:nvPr/>
          </p:nvSpPr>
          <p:spPr bwMode="auto">
            <a:xfrm>
              <a:off x="2895600" y="4191000"/>
              <a:ext cx="44114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kumimoji="0" lang="en-US">
                  <a:solidFill>
                    <a:schemeClr val="tx1"/>
                  </a:solidFill>
                </a:rPr>
                <a:t>24</a:t>
              </a:r>
            </a:p>
          </p:txBody>
        </p:sp>
        <p:sp>
          <p:nvSpPr>
            <p:cNvPr id="30747" name="Text Box 25"/>
            <p:cNvSpPr txBox="1">
              <a:spLocks noChangeArrowheads="1"/>
            </p:cNvSpPr>
            <p:nvPr/>
          </p:nvSpPr>
          <p:spPr bwMode="auto">
            <a:xfrm>
              <a:off x="3505200" y="1295401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400"/>
                <a:t>31</a:t>
              </a:r>
            </a:p>
          </p:txBody>
        </p:sp>
        <p:sp>
          <p:nvSpPr>
            <p:cNvPr id="30748" name="Text Box 26"/>
            <p:cNvSpPr txBox="1">
              <a:spLocks noChangeArrowheads="1"/>
            </p:cNvSpPr>
            <p:nvPr/>
          </p:nvSpPr>
          <p:spPr bwMode="auto">
            <a:xfrm>
              <a:off x="8534400" y="1295401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400"/>
                <a:t>0</a:t>
              </a:r>
            </a:p>
          </p:txBody>
        </p:sp>
        <p:sp>
          <p:nvSpPr>
            <p:cNvPr id="30749" name="Text Box 27"/>
            <p:cNvSpPr txBox="1">
              <a:spLocks noChangeArrowheads="1"/>
            </p:cNvSpPr>
            <p:nvPr/>
          </p:nvSpPr>
          <p:spPr bwMode="auto">
            <a:xfrm>
              <a:off x="7543800" y="1295401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400"/>
                <a:t>7</a:t>
              </a:r>
            </a:p>
          </p:txBody>
        </p:sp>
        <p:sp>
          <p:nvSpPr>
            <p:cNvPr id="30750" name="Text Box 28"/>
            <p:cNvSpPr txBox="1">
              <a:spLocks noChangeArrowheads="1"/>
            </p:cNvSpPr>
            <p:nvPr/>
          </p:nvSpPr>
          <p:spPr bwMode="auto">
            <a:xfrm>
              <a:off x="6096000" y="1295401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400"/>
                <a:t>15</a:t>
              </a:r>
            </a:p>
          </p:txBody>
        </p:sp>
        <p:sp>
          <p:nvSpPr>
            <p:cNvPr id="30751" name="Text Box 29"/>
            <p:cNvSpPr txBox="1">
              <a:spLocks noChangeArrowheads="1"/>
            </p:cNvSpPr>
            <p:nvPr/>
          </p:nvSpPr>
          <p:spPr bwMode="auto">
            <a:xfrm>
              <a:off x="4800600" y="1295401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400"/>
                <a:t>23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8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vs Heap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C579A9-ED12-4ED1-8023-8A17C0774F3D}" type="datetime1">
              <a:rPr lang="en-US" smtClean="0"/>
              <a:pPr>
                <a:defRPr/>
              </a:pPr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ECA H Corporaal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1BB93-CAE0-484E-9CD3-B51A8590C66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434178" name="Picture 2" descr="https://lambda.uta.edu/cse5317/figures/stac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373" y="525439"/>
            <a:ext cx="3689160" cy="5902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336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C579A9-ED12-4ED1-8023-8A17C0774F3D}" type="datetime1">
              <a:rPr lang="en-US" smtClean="0"/>
              <a:pPr>
                <a:defRPr/>
              </a:pPr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ECA H Corporaal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1BB93-CAE0-484E-9CD3-B51A8590C66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433154" name="Picture 2" descr="https://upload.wikimedia.org/wikipedia/commons/thumb/4/4a/External_Fragmentation.svg/700px-External_Fragmentatio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511" y="771099"/>
            <a:ext cx="9618709" cy="577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9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FACF1-0EA0-4001-92DA-43A653D8B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</a:t>
            </a:r>
            <a:endParaRPr lang="nl-NL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A30C40E-5D0B-4A4A-8D4A-3901AE655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143000"/>
            <a:ext cx="5244531" cy="5334000"/>
          </a:xfrm>
        </p:spPr>
        <p:txBody>
          <a:bodyPr/>
          <a:lstStyle/>
          <a:p>
            <a:r>
              <a:rPr lang="en-US"/>
              <a:t>used for storing </a:t>
            </a:r>
            <a:r>
              <a:rPr lang="en-US" b="1"/>
              <a:t>stack frames </a:t>
            </a:r>
            <a:r>
              <a:rPr lang="en-US"/>
              <a:t>used for function calls</a:t>
            </a:r>
          </a:p>
          <a:p>
            <a:r>
              <a:rPr lang="en-US"/>
              <a:t>they contain variables related to functions </a:t>
            </a:r>
          </a:p>
          <a:p>
            <a:pPr lvl="1"/>
            <a:r>
              <a:rPr lang="en-US"/>
              <a:t>actual arguments</a:t>
            </a:r>
          </a:p>
          <a:p>
            <a:pPr lvl="1"/>
            <a:r>
              <a:rPr lang="nl-NL"/>
              <a:t>local variables</a:t>
            </a:r>
          </a:p>
          <a:p>
            <a:pPr lvl="1"/>
            <a:r>
              <a:rPr lang="nl-NL"/>
              <a:t>return address</a:t>
            </a:r>
          </a:p>
          <a:p>
            <a:pPr lvl="1"/>
            <a:r>
              <a:rPr lang="nl-NL"/>
              <a:t>frame pointer</a:t>
            </a:r>
          </a:p>
          <a:p>
            <a:pPr lvl="1"/>
            <a:endParaRPr lang="nl-NL"/>
          </a:p>
          <a:p>
            <a:r>
              <a:rPr lang="nl-NL"/>
              <a:t>Note, this stack grows to lower addresses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25D0AC-7FB2-494A-91D9-39C8536C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4861DA-A89F-46F6-87C6-7D3488D95598}" type="datetime1">
              <a:rPr lang="en-US" smtClean="0"/>
              <a:pPr>
                <a:defRPr/>
              </a:pPr>
              <a:t>11/16/2021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F88F56-AF41-42C3-BF49-F19A555F3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ECA H Corporaal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8462B-E19C-48D5-AD3F-183EF5CDD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E8A-A0AD-47A7-8A58-F90DB4A8EF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FC7F76CE-372F-44EC-846A-948EE887E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896" y="269955"/>
            <a:ext cx="5354472" cy="635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719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98E89-07B2-428A-BBC8-A9AAC7DD0B3C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Instructions: load and store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1487" y="1255594"/>
            <a:ext cx="8229600" cy="4724400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buFont typeface="Monotype Sorts" pitchFamily="2" charset="2"/>
              <a:buNone/>
            </a:pPr>
            <a:r>
              <a:rPr lang="en-US" sz="2400" b="0" dirty="0"/>
              <a:t>Example:</a:t>
            </a:r>
            <a:br>
              <a:rPr lang="en-US" sz="2400" b="0" dirty="0"/>
            </a:br>
            <a:br>
              <a:rPr lang="en-US" sz="2400" b="0" dirty="0"/>
            </a:br>
            <a:r>
              <a:rPr lang="en-US" sz="2400" b="0" dirty="0"/>
              <a:t>	C code:	</a:t>
            </a:r>
            <a:r>
              <a:rPr lang="en-US" sz="2400" b="0" dirty="0">
                <a:latin typeface="Courier New" pitchFamily="49" charset="0"/>
              </a:rPr>
              <a:t>A[8] = h + A[8];</a:t>
            </a:r>
            <a:br>
              <a:rPr lang="en-US" sz="2400" b="0" dirty="0"/>
            </a:br>
            <a:br>
              <a:rPr lang="en-US" sz="2400" b="0" dirty="0"/>
            </a:br>
            <a:r>
              <a:rPr lang="en-US" sz="2400" b="0" dirty="0"/>
              <a:t>	MIPS code:	</a:t>
            </a:r>
            <a:r>
              <a:rPr lang="en-US" sz="2400" b="0" dirty="0" err="1">
                <a:latin typeface="Courier New" pitchFamily="49" charset="0"/>
              </a:rPr>
              <a:t>lw</a:t>
            </a:r>
            <a:r>
              <a:rPr lang="en-US" sz="2400" b="0" dirty="0">
                <a:latin typeface="Courier New" pitchFamily="49" charset="0"/>
              </a:rPr>
              <a:t>  $t0, 32($s3)</a:t>
            </a:r>
            <a:br>
              <a:rPr lang="en-US" sz="2400" b="0" dirty="0">
                <a:latin typeface="Courier New" pitchFamily="49" charset="0"/>
              </a:rPr>
            </a:br>
            <a:r>
              <a:rPr lang="en-US" sz="2400" b="0" dirty="0">
                <a:latin typeface="Courier New" pitchFamily="49" charset="0"/>
              </a:rPr>
              <a:t>			add $t0, $s2, $t0</a:t>
            </a:r>
            <a:br>
              <a:rPr lang="en-US" sz="2400" b="0" dirty="0">
                <a:latin typeface="Courier New" pitchFamily="49" charset="0"/>
              </a:rPr>
            </a:br>
            <a:r>
              <a:rPr lang="en-US" sz="2400" b="0" dirty="0">
                <a:latin typeface="Courier New" pitchFamily="49" charset="0"/>
              </a:rPr>
              <a:t>			</a:t>
            </a:r>
            <a:r>
              <a:rPr lang="en-US" sz="2400" b="0" dirty="0" err="1">
                <a:latin typeface="Courier New" pitchFamily="49" charset="0"/>
              </a:rPr>
              <a:t>sw</a:t>
            </a:r>
            <a:r>
              <a:rPr lang="en-US" sz="2400" b="0" dirty="0">
                <a:latin typeface="Courier New" pitchFamily="49" charset="0"/>
              </a:rPr>
              <a:t>  $t0, 32($s3)</a:t>
            </a:r>
            <a:br>
              <a:rPr lang="en-US" sz="2400" b="0" dirty="0"/>
            </a:br>
            <a:r>
              <a:rPr lang="en-US" sz="2400" b="0" dirty="0"/>
              <a:t>			</a:t>
            </a:r>
          </a:p>
          <a:p>
            <a:r>
              <a:rPr lang="en-US" sz="2400" b="0" dirty="0"/>
              <a:t>Store word operation has no destination (</a:t>
            </a:r>
            <a:r>
              <a:rPr lang="en-US" sz="2400" b="0" dirty="0" err="1"/>
              <a:t>reg</a:t>
            </a:r>
            <a:r>
              <a:rPr lang="en-US" sz="2400" b="0" dirty="0"/>
              <a:t>) operand</a:t>
            </a:r>
          </a:p>
          <a:p>
            <a:r>
              <a:rPr lang="en-US" sz="2400" b="0" dirty="0"/>
              <a:t>Remember arithmetic operands are registers, not memory!</a:t>
            </a:r>
            <a:br>
              <a:rPr lang="en-US" sz="2400" b="0" dirty="0"/>
            </a:br>
            <a:endParaRPr lang="en-US" sz="24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8B8F9-95CB-4A24-8BBD-D9B449943E8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Let's translate some C-code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65746"/>
            <a:ext cx="8173871" cy="601639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0" dirty="0"/>
              <a:t>Can we figure out the code?</a:t>
            </a: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2514599" y="2136618"/>
            <a:ext cx="3469944" cy="17835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152400" dir="2400000" algn="ctr" rotWithShape="0">
              <a:schemeClr val="bg2">
                <a:lumMod val="40000"/>
                <a:lumOff val="60000"/>
              </a:schemeClr>
            </a:outerShdw>
          </a:effectLst>
        </p:spPr>
        <p:txBody>
          <a:bodyPr wrap="none" lIns="19050" tIns="26988" rIns="19050" bIns="26988" anchor="ctr"/>
          <a:lstStyle/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swap(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v[],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k);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{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temp;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temp = v[k]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v[k] = v[k+1];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v[k+1] = temp;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96646" name="Rectangle 6"/>
          <p:cNvSpPr>
            <a:spLocks noChangeArrowheads="1"/>
          </p:cNvSpPr>
          <p:nvPr/>
        </p:nvSpPr>
        <p:spPr bwMode="auto">
          <a:xfrm>
            <a:off x="7973703" y="3547878"/>
            <a:ext cx="3729252" cy="219093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152400" dir="2400000" algn="ctr" rotWithShape="0">
              <a:schemeClr val="bg2">
                <a:lumMod val="40000"/>
                <a:lumOff val="60000"/>
              </a:schemeClr>
            </a:outerShdw>
          </a:effectLst>
        </p:spPr>
        <p:txBody>
          <a:bodyPr wrap="none" lIns="19050" tIns="26988" rIns="19050" bIns="26988" anchor="b"/>
          <a:lstStyle/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swap: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muli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$2 , $5, 4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add  $2 , $4, $2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lw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$15, 0($2)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lw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$16, 4($2)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sw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$16, 0($2)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sw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$15, 4($2)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jr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$31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496647" name="Text Box 7"/>
          <p:cNvSpPr txBox="1">
            <a:spLocks noChangeArrowheads="1"/>
          </p:cNvSpPr>
          <p:nvPr/>
        </p:nvSpPr>
        <p:spPr bwMode="auto">
          <a:xfrm>
            <a:off x="1087270" y="4896137"/>
            <a:ext cx="457114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3399"/>
                </a:solidFill>
              </a:rPr>
              <a:t>Explanation:</a:t>
            </a:r>
          </a:p>
          <a:p>
            <a:pPr algn="l"/>
            <a:r>
              <a:rPr lang="en-US" sz="2400" dirty="0">
                <a:solidFill>
                  <a:srgbClr val="003399"/>
                </a:solidFill>
              </a:rPr>
              <a:t>   index k : $5</a:t>
            </a:r>
          </a:p>
          <a:p>
            <a:pPr algn="l"/>
            <a:r>
              <a:rPr lang="en-US" sz="2400" dirty="0">
                <a:solidFill>
                  <a:srgbClr val="003399"/>
                </a:solidFill>
              </a:rPr>
              <a:t>   base address of v: $4</a:t>
            </a:r>
          </a:p>
          <a:p>
            <a:pPr algn="l"/>
            <a:r>
              <a:rPr lang="en-US" sz="2400" dirty="0">
                <a:solidFill>
                  <a:srgbClr val="003399"/>
                </a:solidFill>
              </a:rPr>
              <a:t>   address of v[k] is $4 </a:t>
            </a:r>
            <a:r>
              <a:rPr lang="en-US" sz="2400">
                <a:solidFill>
                  <a:srgbClr val="003399"/>
                </a:solidFill>
              </a:rPr>
              <a:t>+ 4 * $5</a:t>
            </a:r>
            <a:endParaRPr lang="en-US" sz="2400" dirty="0">
              <a:solidFill>
                <a:srgbClr val="003399"/>
              </a:solidFill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273C4AC9-13D2-4C8E-AA1E-89904B6E473E}"/>
              </a:ext>
            </a:extLst>
          </p:cNvPr>
          <p:cNvSpPr/>
          <p:nvPr/>
        </p:nvSpPr>
        <p:spPr>
          <a:xfrm>
            <a:off x="6605516" y="3547878"/>
            <a:ext cx="832514" cy="372272"/>
          </a:xfrm>
          <a:prstGeom prst="rightArrow">
            <a:avLst/>
          </a:prstGeom>
          <a:effectLst>
            <a:outerShdw blurRad="40000" dist="88900" dir="2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6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6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6" grpId="0" animBg="1"/>
      <p:bldP spid="49664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E9A65-8589-48D2-AE1D-441EA8057933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0888" y="1187355"/>
            <a:ext cx="10010372" cy="1600200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Instructions, like registers and words of data, are also 32 bits long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Example:   </a:t>
            </a:r>
            <a:r>
              <a:rPr lang="en-US" sz="2000" dirty="0">
                <a:latin typeface="Courier New" pitchFamily="49" charset="0"/>
              </a:rPr>
              <a:t>add $t0, $s1, $s2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Registers have numbers: </a:t>
            </a:r>
            <a:r>
              <a:rPr lang="en-US" sz="2000" dirty="0">
                <a:latin typeface="Courier New" pitchFamily="49" charset="0"/>
              </a:rPr>
              <a:t>$t0=9, $s1=17, $s2=18</a:t>
            </a:r>
            <a:br>
              <a:rPr lang="en-US" sz="2000" dirty="0">
                <a:latin typeface="Courier New" pitchFamily="49" charset="0"/>
              </a:rPr>
            </a:br>
            <a:endParaRPr lang="en-US" sz="2000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Instruction Format:</a:t>
            </a:r>
            <a:br>
              <a:rPr lang="en-US" sz="2400" dirty="0"/>
            </a:br>
            <a:br>
              <a:rPr lang="en-US" sz="2400" dirty="0"/>
            </a:b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1749426" y="312739"/>
            <a:ext cx="28178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Machine Language: R-format</a:t>
            </a:r>
          </a:p>
        </p:txBody>
      </p:sp>
      <p:sp>
        <p:nvSpPr>
          <p:cNvPr id="500741" name="Rectangle 5"/>
          <p:cNvSpPr>
            <a:spLocks noChangeArrowheads="1"/>
          </p:cNvSpPr>
          <p:nvPr/>
        </p:nvSpPr>
        <p:spPr bwMode="auto">
          <a:xfrm>
            <a:off x="827964" y="54864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buClr>
                <a:srgbClr val="FF9966"/>
              </a:buClr>
            </a:pPr>
            <a:r>
              <a:rPr lang="en-US" sz="2000" i="1" dirty="0"/>
              <a:t>Can you guess what the field names stand for?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352800" y="3124200"/>
            <a:ext cx="7010400" cy="1676400"/>
            <a:chOff x="1152" y="2160"/>
            <a:chExt cx="4416" cy="1056"/>
          </a:xfrm>
        </p:grpSpPr>
        <p:sp>
          <p:nvSpPr>
            <p:cNvPr id="33801" name="Rectangle 7"/>
            <p:cNvSpPr>
              <a:spLocks noChangeArrowheads="1"/>
            </p:cNvSpPr>
            <p:nvPr/>
          </p:nvSpPr>
          <p:spPr bwMode="auto">
            <a:xfrm>
              <a:off x="1152" y="2448"/>
              <a:ext cx="441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2" name="Rectangle 8"/>
            <p:cNvSpPr>
              <a:spLocks noChangeArrowheads="1"/>
            </p:cNvSpPr>
            <p:nvPr/>
          </p:nvSpPr>
          <p:spPr bwMode="auto">
            <a:xfrm>
              <a:off x="1152" y="2928"/>
              <a:ext cx="441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3" name="Line 9"/>
            <p:cNvSpPr>
              <a:spLocks noChangeShapeType="1"/>
            </p:cNvSpPr>
            <p:nvPr/>
          </p:nvSpPr>
          <p:spPr bwMode="auto">
            <a:xfrm>
              <a:off x="1968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4" name="Line 10"/>
            <p:cNvSpPr>
              <a:spLocks noChangeShapeType="1"/>
            </p:cNvSpPr>
            <p:nvPr/>
          </p:nvSpPr>
          <p:spPr bwMode="auto">
            <a:xfrm>
              <a:off x="2640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5" name="Line 11"/>
            <p:cNvSpPr>
              <a:spLocks noChangeShapeType="1"/>
            </p:cNvSpPr>
            <p:nvPr/>
          </p:nvSpPr>
          <p:spPr bwMode="auto">
            <a:xfrm>
              <a:off x="3312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6" name="Line 12"/>
            <p:cNvSpPr>
              <a:spLocks noChangeShapeType="1"/>
            </p:cNvSpPr>
            <p:nvPr/>
          </p:nvSpPr>
          <p:spPr bwMode="auto">
            <a:xfrm>
              <a:off x="3984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7" name="Line 13"/>
            <p:cNvSpPr>
              <a:spLocks noChangeShapeType="1"/>
            </p:cNvSpPr>
            <p:nvPr/>
          </p:nvSpPr>
          <p:spPr bwMode="auto">
            <a:xfrm>
              <a:off x="4704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Line 14"/>
            <p:cNvSpPr>
              <a:spLocks noChangeShapeType="1"/>
            </p:cNvSpPr>
            <p:nvPr/>
          </p:nvSpPr>
          <p:spPr bwMode="auto">
            <a:xfrm>
              <a:off x="1968" y="292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9" name="Line 15"/>
            <p:cNvSpPr>
              <a:spLocks noChangeShapeType="1"/>
            </p:cNvSpPr>
            <p:nvPr/>
          </p:nvSpPr>
          <p:spPr bwMode="auto">
            <a:xfrm>
              <a:off x="2640" y="292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0" name="Line 16"/>
            <p:cNvSpPr>
              <a:spLocks noChangeShapeType="1"/>
            </p:cNvSpPr>
            <p:nvPr/>
          </p:nvSpPr>
          <p:spPr bwMode="auto">
            <a:xfrm>
              <a:off x="3312" y="292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1" name="Line 17"/>
            <p:cNvSpPr>
              <a:spLocks noChangeShapeType="1"/>
            </p:cNvSpPr>
            <p:nvPr/>
          </p:nvSpPr>
          <p:spPr bwMode="auto">
            <a:xfrm>
              <a:off x="3984" y="292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2" name="Line 18"/>
            <p:cNvSpPr>
              <a:spLocks noChangeShapeType="1"/>
            </p:cNvSpPr>
            <p:nvPr/>
          </p:nvSpPr>
          <p:spPr bwMode="auto">
            <a:xfrm>
              <a:off x="4704" y="292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3" name="Text Box 19"/>
            <p:cNvSpPr txBox="1">
              <a:spLocks noChangeArrowheads="1"/>
            </p:cNvSpPr>
            <p:nvPr/>
          </p:nvSpPr>
          <p:spPr bwMode="auto">
            <a:xfrm>
              <a:off x="1334" y="2967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6 bits</a:t>
              </a:r>
            </a:p>
          </p:txBody>
        </p:sp>
        <p:sp>
          <p:nvSpPr>
            <p:cNvPr id="33814" name="Text Box 20"/>
            <p:cNvSpPr txBox="1">
              <a:spLocks noChangeArrowheads="1"/>
            </p:cNvSpPr>
            <p:nvPr/>
          </p:nvSpPr>
          <p:spPr bwMode="auto">
            <a:xfrm>
              <a:off x="2208" y="2976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5 bits</a:t>
              </a:r>
            </a:p>
          </p:txBody>
        </p:sp>
        <p:sp>
          <p:nvSpPr>
            <p:cNvPr id="33815" name="Text Box 21"/>
            <p:cNvSpPr txBox="1">
              <a:spLocks noChangeArrowheads="1"/>
            </p:cNvSpPr>
            <p:nvPr/>
          </p:nvSpPr>
          <p:spPr bwMode="auto">
            <a:xfrm>
              <a:off x="2880" y="2976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5 bits</a:t>
              </a:r>
            </a:p>
          </p:txBody>
        </p:sp>
        <p:sp>
          <p:nvSpPr>
            <p:cNvPr id="33816" name="Text Box 22"/>
            <p:cNvSpPr txBox="1">
              <a:spLocks noChangeArrowheads="1"/>
            </p:cNvSpPr>
            <p:nvPr/>
          </p:nvSpPr>
          <p:spPr bwMode="auto">
            <a:xfrm>
              <a:off x="3600" y="2976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5 bits</a:t>
              </a:r>
            </a:p>
          </p:txBody>
        </p:sp>
        <p:sp>
          <p:nvSpPr>
            <p:cNvPr id="33817" name="Text Box 23"/>
            <p:cNvSpPr txBox="1">
              <a:spLocks noChangeArrowheads="1"/>
            </p:cNvSpPr>
            <p:nvPr/>
          </p:nvSpPr>
          <p:spPr bwMode="auto">
            <a:xfrm>
              <a:off x="5040" y="2976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6 bits</a:t>
              </a:r>
            </a:p>
          </p:txBody>
        </p:sp>
        <p:sp>
          <p:nvSpPr>
            <p:cNvPr id="33818" name="Text Box 24"/>
            <p:cNvSpPr txBox="1">
              <a:spLocks noChangeArrowheads="1"/>
            </p:cNvSpPr>
            <p:nvPr/>
          </p:nvSpPr>
          <p:spPr bwMode="auto">
            <a:xfrm>
              <a:off x="4272" y="2976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5 bits</a:t>
              </a:r>
            </a:p>
          </p:txBody>
        </p:sp>
        <p:sp>
          <p:nvSpPr>
            <p:cNvPr id="33819" name="Text Box 25"/>
            <p:cNvSpPr txBox="1">
              <a:spLocks noChangeArrowheads="1"/>
            </p:cNvSpPr>
            <p:nvPr/>
          </p:nvSpPr>
          <p:spPr bwMode="auto">
            <a:xfrm>
              <a:off x="1248" y="2496"/>
              <a:ext cx="424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None/>
              </a:pPr>
              <a:r>
                <a:rPr lang="en-US" sz="2000">
                  <a:latin typeface="Courier New" pitchFamily="49" charset="0"/>
                </a:rPr>
                <a:t>000000  10001  10010  01001	00000	 100000</a:t>
              </a:r>
              <a:endParaRPr lang="en-US"/>
            </a:p>
          </p:txBody>
        </p:sp>
        <p:sp>
          <p:nvSpPr>
            <p:cNvPr id="33820" name="Text Box 26"/>
            <p:cNvSpPr txBox="1">
              <a:spLocks noChangeArrowheads="1"/>
            </p:cNvSpPr>
            <p:nvPr/>
          </p:nvSpPr>
          <p:spPr bwMode="auto">
            <a:xfrm>
              <a:off x="1566" y="2160"/>
              <a:ext cx="3800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i="1">
                  <a:latin typeface="Courier New" pitchFamily="49" charset="0"/>
                </a:rPr>
                <a:t>op	  rs	   rt    rd    shamt    funct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93371" y="4207328"/>
            <a:ext cx="5181600" cy="1371600"/>
            <a:chOff x="1200" y="2736"/>
            <a:chExt cx="3264" cy="864"/>
          </a:xfrm>
        </p:grpSpPr>
        <p:sp>
          <p:nvSpPr>
            <p:cNvPr id="34824" name="Rectangle 3"/>
            <p:cNvSpPr>
              <a:spLocks noChangeArrowheads="1"/>
            </p:cNvSpPr>
            <p:nvPr/>
          </p:nvSpPr>
          <p:spPr bwMode="auto">
            <a:xfrm>
              <a:off x="1200" y="3264"/>
              <a:ext cx="32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5" name="Rectangle 4"/>
            <p:cNvSpPr>
              <a:spLocks noChangeArrowheads="1"/>
            </p:cNvSpPr>
            <p:nvPr/>
          </p:nvSpPr>
          <p:spPr bwMode="auto">
            <a:xfrm>
              <a:off x="1200" y="2736"/>
              <a:ext cx="32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6" name="Line 5"/>
            <p:cNvSpPr>
              <a:spLocks noChangeShapeType="1"/>
            </p:cNvSpPr>
            <p:nvPr/>
          </p:nvSpPr>
          <p:spPr bwMode="auto">
            <a:xfrm>
              <a:off x="1776" y="273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7" name="Line 6"/>
            <p:cNvSpPr>
              <a:spLocks noChangeShapeType="1"/>
            </p:cNvSpPr>
            <p:nvPr/>
          </p:nvSpPr>
          <p:spPr bwMode="auto">
            <a:xfrm>
              <a:off x="2256" y="273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Line 7"/>
            <p:cNvSpPr>
              <a:spLocks noChangeShapeType="1"/>
            </p:cNvSpPr>
            <p:nvPr/>
          </p:nvSpPr>
          <p:spPr bwMode="auto">
            <a:xfrm>
              <a:off x="2736" y="273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Line 8"/>
            <p:cNvSpPr>
              <a:spLocks noChangeShapeType="1"/>
            </p:cNvSpPr>
            <p:nvPr/>
          </p:nvSpPr>
          <p:spPr bwMode="auto">
            <a:xfrm>
              <a:off x="1776" y="326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Line 9"/>
            <p:cNvSpPr>
              <a:spLocks noChangeShapeType="1"/>
            </p:cNvSpPr>
            <p:nvPr/>
          </p:nvSpPr>
          <p:spPr bwMode="auto">
            <a:xfrm>
              <a:off x="2256" y="326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1" name="Line 10"/>
            <p:cNvSpPr>
              <a:spLocks noChangeShapeType="1"/>
            </p:cNvSpPr>
            <p:nvPr/>
          </p:nvSpPr>
          <p:spPr bwMode="auto">
            <a:xfrm>
              <a:off x="2736" y="326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3" name="Rectangle 1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Machine Language: I-format</a:t>
            </a:r>
            <a:endParaRPr lang="en-US" dirty="0"/>
          </a:p>
        </p:txBody>
      </p:sp>
      <p:sp>
        <p:nvSpPr>
          <p:cNvPr id="502795" name="Rectangle 11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/>
              <a:t>Introduce a new type of instruction format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I-type for data transfer instructions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other format was R-type for register</a:t>
            </a:r>
          </a:p>
          <a:p>
            <a:pPr>
              <a:lnSpc>
                <a:spcPct val="110000"/>
              </a:lnSpc>
            </a:pPr>
            <a:endParaRPr lang="en-US" sz="2000"/>
          </a:p>
          <a:p>
            <a:pPr>
              <a:lnSpc>
                <a:spcPct val="110000"/>
              </a:lnSpc>
            </a:pPr>
            <a:endParaRPr lang="en-US" sz="2000"/>
          </a:p>
          <a:p>
            <a:pPr>
              <a:lnSpc>
                <a:spcPct val="110000"/>
              </a:lnSpc>
            </a:pPr>
            <a:endParaRPr lang="en-US" sz="2000"/>
          </a:p>
          <a:p>
            <a:pPr>
              <a:lnSpc>
                <a:spcPct val="110000"/>
              </a:lnSpc>
            </a:pPr>
            <a:endParaRPr lang="en-US" sz="2000"/>
          </a:p>
          <a:p>
            <a:pPr>
              <a:lnSpc>
                <a:spcPct val="110000"/>
              </a:lnSpc>
            </a:pPr>
            <a:r>
              <a:rPr lang="en-US" sz="2000"/>
              <a:t>Example:  </a:t>
            </a:r>
            <a:r>
              <a:rPr lang="en-US" sz="2000">
                <a:latin typeface="Courier New" pitchFamily="49" charset="0"/>
              </a:rPr>
              <a:t>lw $t0, 32($s2)</a:t>
            </a:r>
            <a:br>
              <a:rPr lang="en-US" sz="2000"/>
            </a:br>
            <a:br>
              <a:rPr lang="en-US" sz="2000"/>
            </a:br>
            <a:r>
              <a:rPr lang="en-US" sz="2000"/>
              <a:t>	   35	  18	  9	       32</a:t>
            </a:r>
            <a:br>
              <a:rPr lang="en-US" sz="2000"/>
            </a:br>
            <a:br>
              <a:rPr lang="en-US" sz="2000"/>
            </a:br>
            <a:r>
              <a:rPr lang="en-US" sz="2000"/>
              <a:t>	  op	  rs	  rt	  16 bit number</a:t>
            </a:r>
            <a:br>
              <a:rPr lang="en-US" sz="2000"/>
            </a:br>
            <a:endParaRPr lang="en-US" sz="2000"/>
          </a:p>
          <a:p>
            <a:pPr>
              <a:lnSpc>
                <a:spcPct val="50000"/>
              </a:lnSpc>
              <a:buFont typeface="Monotype Sorts" pitchFamily="2" charset="2"/>
              <a:buNone/>
            </a:pPr>
            <a:endParaRPr lang="en-US" sz="2000" i="1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38C25-A7AD-44F3-A2B8-58033C265D4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4822" name="Rectangle 12"/>
          <p:cNvSpPr>
            <a:spLocks noChangeArrowheads="1"/>
          </p:cNvSpPr>
          <p:nvPr/>
        </p:nvSpPr>
        <p:spPr bwMode="auto">
          <a:xfrm>
            <a:off x="1749426" y="312739"/>
            <a:ext cx="28178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2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2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2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2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2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2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2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2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780D2C-5693-40B4-97B9-5F0D267322B3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1749426" y="312739"/>
            <a:ext cx="11906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Decision making instructions</a:t>
            </a:r>
          </a:p>
          <a:p>
            <a:pPr lvl="1"/>
            <a:r>
              <a:rPr lang="en-US" sz="2000" dirty="0"/>
              <a:t>alter the control flow,</a:t>
            </a:r>
          </a:p>
          <a:p>
            <a:pPr lvl="1"/>
            <a:r>
              <a:rPr lang="en-US" sz="2000" dirty="0"/>
              <a:t>i.e., change the "next" instruction to be executed</a:t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MIPS conditional branch instructions: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err="1">
                <a:solidFill>
                  <a:srgbClr val="0000FF"/>
                </a:solidFill>
                <a:latin typeface="Courier New" pitchFamily="49" charset="0"/>
              </a:rPr>
              <a:t>BNE</a:t>
            </a:r>
            <a:r>
              <a:rPr lang="en-US" sz="2400" dirty="0">
                <a:solidFill>
                  <a:srgbClr val="0000FF"/>
                </a:solidFill>
                <a:latin typeface="Courier New" pitchFamily="49" charset="0"/>
              </a:rPr>
              <a:t> $t0, $t1, Label </a:t>
            </a:r>
            <a:br>
              <a:rPr lang="en-US" sz="2400" dirty="0">
                <a:solidFill>
                  <a:srgbClr val="0000FF"/>
                </a:solidFill>
                <a:latin typeface="Courier New" pitchFamily="49" charset="0"/>
              </a:rPr>
            </a:br>
            <a:r>
              <a:rPr lang="en-US" sz="2400" dirty="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en-US" sz="2400" dirty="0" err="1">
                <a:solidFill>
                  <a:srgbClr val="0000FF"/>
                </a:solidFill>
                <a:latin typeface="Courier New" pitchFamily="49" charset="0"/>
              </a:rPr>
              <a:t>BEQ</a:t>
            </a:r>
            <a:r>
              <a:rPr lang="en-US" sz="2400" dirty="0">
                <a:solidFill>
                  <a:srgbClr val="0000FF"/>
                </a:solidFill>
                <a:latin typeface="Courier New" pitchFamily="49" charset="0"/>
              </a:rPr>
              <a:t> $t0, $t1, Label </a:t>
            </a:r>
            <a:br>
              <a:rPr lang="en-US" sz="2400" dirty="0">
                <a:latin typeface="Courier New" pitchFamily="49" charset="0"/>
              </a:rPr>
            </a:br>
            <a:endParaRPr lang="en-US" sz="2400" dirty="0"/>
          </a:p>
          <a:p>
            <a:r>
              <a:rPr lang="en-US" sz="2400" dirty="0"/>
              <a:t>Example:	</a:t>
            </a:r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dirty="0"/>
              <a:t>if (</a:t>
            </a:r>
            <a:r>
              <a:rPr lang="en-US" sz="2400" dirty="0" err="1"/>
              <a:t>i</a:t>
            </a:r>
            <a:r>
              <a:rPr lang="en-US" sz="2400" dirty="0"/>
              <a:t>==j) h = </a:t>
            </a:r>
            <a:r>
              <a:rPr lang="en-US" sz="2400" dirty="0" err="1"/>
              <a:t>i</a:t>
            </a:r>
            <a:r>
              <a:rPr lang="en-US" sz="2400" dirty="0"/>
              <a:t> + j;</a:t>
            </a:r>
            <a:r>
              <a:rPr lang="en-US" sz="2400" dirty="0">
                <a:latin typeface="Courier New" pitchFamily="49" charset="0"/>
              </a:rPr>
              <a:t> </a:t>
            </a:r>
            <a:br>
              <a:rPr lang="en-US" sz="2400" dirty="0"/>
            </a:b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		</a:t>
            </a:r>
            <a:r>
              <a:rPr lang="en-US" sz="2400" b="0" dirty="0" err="1">
                <a:latin typeface="Courier New" pitchFamily="49" charset="0"/>
              </a:rPr>
              <a:t>BNE</a:t>
            </a:r>
            <a:r>
              <a:rPr lang="en-US" sz="2400" b="0" dirty="0">
                <a:latin typeface="Courier New" pitchFamily="49" charset="0"/>
              </a:rPr>
              <a:t> $s0, $s1, Label</a:t>
            </a:r>
            <a:br>
              <a:rPr lang="en-US" sz="2400" b="0" dirty="0">
                <a:latin typeface="Courier New" pitchFamily="49" charset="0"/>
              </a:rPr>
            </a:br>
            <a:r>
              <a:rPr lang="en-US" sz="2400" b="0" dirty="0">
                <a:latin typeface="Courier New" pitchFamily="49" charset="0"/>
              </a:rPr>
              <a:t>		ADD $s3, $s0, $s1</a:t>
            </a:r>
            <a:br>
              <a:rPr lang="en-US" sz="2400" b="0" dirty="0">
                <a:latin typeface="Courier New" pitchFamily="49" charset="0"/>
              </a:rPr>
            </a:br>
            <a:r>
              <a:rPr lang="en-US" sz="2400" b="0" dirty="0">
                <a:latin typeface="Courier New" pitchFamily="49" charset="0"/>
              </a:rPr>
              <a:t>	Label:	....</a:t>
            </a:r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Control flow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6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6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/>
            </a:br>
            <a:r>
              <a:rPr lang="en-US"/>
              <a:t>Overview Processor Microarchitecture </a:t>
            </a:r>
            <a:br>
              <a:rPr lang="en-US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Instruction set architecture (ISA)</a:t>
            </a:r>
          </a:p>
          <a:p>
            <a:pPr lvl="1"/>
            <a:r>
              <a:rPr lang="en-US" b="1" dirty="0"/>
              <a:t>we use the MIPS ISA as example</a:t>
            </a:r>
          </a:p>
          <a:p>
            <a:r>
              <a:rPr lang="en-US"/>
              <a:t>Pipelining and Implementation</a:t>
            </a:r>
            <a:endParaRPr lang="en-US" dirty="0"/>
          </a:p>
          <a:p>
            <a:pPr lvl="1"/>
            <a:r>
              <a:rPr lang="en-US" dirty="0"/>
              <a:t>discuss the MIPS 5-stage pipeline </a:t>
            </a:r>
            <a:r>
              <a:rPr lang="en-US"/>
              <a:t>in detail</a:t>
            </a:r>
          </a:p>
          <a:p>
            <a:r>
              <a:rPr lang="en-US"/>
              <a:t>Hazards </a:t>
            </a:r>
            <a:r>
              <a:rPr lang="en-US" dirty="0"/>
              <a:t>= problems with the pipeline</a:t>
            </a:r>
          </a:p>
          <a:p>
            <a:r>
              <a:rPr lang="en-US"/>
              <a:t>Exceptions</a:t>
            </a:r>
          </a:p>
          <a:p>
            <a:r>
              <a:rPr lang="en-US"/>
              <a:t>RISC principles &amp;</a:t>
            </a:r>
            <a:br>
              <a:rPr lang="en-US"/>
            </a:br>
            <a:r>
              <a:rPr lang="en-US"/>
              <a:t>Other architecture styles</a:t>
            </a:r>
          </a:p>
          <a:p>
            <a:r>
              <a:rPr lang="en-US" b="1"/>
              <a:t>Material</a:t>
            </a:r>
          </a:p>
          <a:p>
            <a:pPr lvl="1"/>
            <a:r>
              <a:rPr lang="en-US"/>
              <a:t>H&amp;P: Appendix A + C</a:t>
            </a:r>
          </a:p>
          <a:p>
            <a:pPr lvl="1"/>
            <a:r>
              <a:rPr lang="en-US"/>
              <a:t>Dubois: Chapter 3.1-3.3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29DD-F0BB-45C2-840C-132076665B6B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ECA H Corporaal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BB93-CAE0-484E-9CD3-B51A8590C665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35202" name="Picture 2" descr="Image result for mips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776" y="3122913"/>
            <a:ext cx="5845853" cy="3657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50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flow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0" dirty="0"/>
              <a:t>MIPS unconditional branch instructions:</a:t>
            </a:r>
            <a:br>
              <a:rPr lang="en-US" sz="2800" b="0" dirty="0"/>
            </a:br>
            <a:r>
              <a:rPr lang="en-US" sz="2800" b="0" dirty="0"/>
              <a:t>	</a:t>
            </a:r>
            <a:r>
              <a:rPr lang="en-US" sz="2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 label</a:t>
            </a:r>
          </a:p>
          <a:p>
            <a:r>
              <a:rPr lang="en-US" sz="2800" b="0" dirty="0"/>
              <a:t>Example:</a:t>
            </a:r>
            <a:br>
              <a:rPr lang="en-US" sz="2800" b="0" dirty="0"/>
            </a:br>
            <a:br>
              <a:rPr lang="en-US" sz="2800" b="0" dirty="0"/>
            </a:br>
            <a:r>
              <a:rPr lang="en-US" sz="2800" b="0" dirty="0"/>
              <a:t>	</a:t>
            </a:r>
            <a:r>
              <a:rPr lang="en-US" sz="2400" b="0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0" dirty="0">
                <a:latin typeface="Courier New" pitchFamily="49" charset="0"/>
                <a:cs typeface="Courier New" pitchFamily="49" charset="0"/>
              </a:rPr>
              <a:t>!=j) 		     		BEQ $s4, $s5, Lab1</a:t>
            </a:r>
            <a:br>
              <a:rPr lang="en-US" sz="2400" b="0" dirty="0">
                <a:latin typeface="Courier New" pitchFamily="49" charset="0"/>
                <a:cs typeface="Courier New" pitchFamily="49" charset="0"/>
              </a:rPr>
            </a:br>
            <a:r>
              <a:rPr lang="en-US" sz="2400" b="0" dirty="0">
                <a:latin typeface="Courier New" pitchFamily="49" charset="0"/>
                <a:cs typeface="Courier New" pitchFamily="49" charset="0"/>
              </a:rPr>
              <a:t>	    h=</a:t>
            </a:r>
            <a:r>
              <a:rPr lang="en-US" sz="2400" b="0" dirty="0" err="1">
                <a:latin typeface="Courier New" pitchFamily="49" charset="0"/>
                <a:cs typeface="Courier New" pitchFamily="49" charset="0"/>
              </a:rPr>
              <a:t>i+j</a:t>
            </a:r>
            <a:r>
              <a:rPr lang="en-US" sz="2400" b="0" dirty="0">
                <a:latin typeface="Courier New" pitchFamily="49" charset="0"/>
                <a:cs typeface="Courier New" pitchFamily="49" charset="0"/>
              </a:rPr>
              <a:t>;		     		ADD $s3, $s4, $s5</a:t>
            </a:r>
            <a:br>
              <a:rPr lang="en-US" sz="2400" b="0" dirty="0">
                <a:latin typeface="Courier New" pitchFamily="49" charset="0"/>
                <a:cs typeface="Courier New" pitchFamily="49" charset="0"/>
              </a:rPr>
            </a:br>
            <a:r>
              <a:rPr lang="en-US" sz="2400" b="0" dirty="0">
                <a:latin typeface="Courier New" pitchFamily="49" charset="0"/>
                <a:cs typeface="Courier New" pitchFamily="49" charset="0"/>
              </a:rPr>
              <a:t>	else 			     		J   Lab2</a:t>
            </a:r>
            <a:br>
              <a:rPr lang="en-US" sz="2400" b="0" dirty="0">
                <a:latin typeface="Courier New" pitchFamily="49" charset="0"/>
                <a:cs typeface="Courier New" pitchFamily="49" charset="0"/>
              </a:rPr>
            </a:br>
            <a:r>
              <a:rPr lang="en-US" sz="2400" b="0" dirty="0">
                <a:latin typeface="Courier New" pitchFamily="49" charset="0"/>
                <a:cs typeface="Courier New" pitchFamily="49" charset="0"/>
              </a:rPr>
              <a:t>	    h=</a:t>
            </a:r>
            <a:r>
              <a:rPr lang="en-US" sz="2400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0" dirty="0">
                <a:latin typeface="Courier New" pitchFamily="49" charset="0"/>
                <a:cs typeface="Courier New" pitchFamily="49" charset="0"/>
              </a:rPr>
              <a:t>-j;			Lab1:	SUB $s3, $s4, $s5</a:t>
            </a:r>
            <a:br>
              <a:rPr lang="en-US" sz="2400" b="0" dirty="0">
                <a:latin typeface="Courier New" pitchFamily="49" charset="0"/>
                <a:cs typeface="Courier New" pitchFamily="49" charset="0"/>
              </a:rPr>
            </a:br>
            <a:r>
              <a:rPr lang="en-US" sz="2400" b="0" dirty="0">
                <a:latin typeface="Courier New" pitchFamily="49" charset="0"/>
                <a:cs typeface="Courier New" pitchFamily="49" charset="0"/>
              </a:rPr>
              <a:t>					Lab2:	...</a:t>
            </a:r>
            <a:br>
              <a:rPr lang="en-US" sz="2800" b="0" dirty="0"/>
            </a:br>
            <a:br>
              <a:rPr lang="en-US" sz="2800" b="0" dirty="0"/>
            </a:br>
            <a:endParaRPr lang="en-US" sz="2800" b="0" dirty="0"/>
          </a:p>
          <a:p>
            <a:r>
              <a:rPr lang="en-US" sz="2800" b="0" dirty="0">
                <a:solidFill>
                  <a:schemeClr val="accent2"/>
                </a:solidFill>
              </a:rPr>
              <a:t>Can you build a simple for loop?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92BE-37B7-4B6E-AECD-6BC08083B51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6868" name="Rectangle 2"/>
          <p:cNvSpPr>
            <a:spLocks noChangeArrowheads="1"/>
          </p:cNvSpPr>
          <p:nvPr/>
        </p:nvSpPr>
        <p:spPr bwMode="auto">
          <a:xfrm>
            <a:off x="1749426" y="312739"/>
            <a:ext cx="11906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AutoShape 5"/>
          <p:cNvSpPr>
            <a:spLocks noChangeArrowheads="1"/>
          </p:cNvSpPr>
          <p:nvPr/>
        </p:nvSpPr>
        <p:spPr bwMode="auto">
          <a:xfrm>
            <a:off x="4176217" y="3349483"/>
            <a:ext cx="789602" cy="733663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CC66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9CCB0B-F2F2-41EC-B646-8EE7FACF47D5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So far: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60060"/>
            <a:ext cx="11582399" cy="4250140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sz="2400" u="sng" dirty="0">
                <a:solidFill>
                  <a:srgbClr val="00B050"/>
                </a:solidFill>
              </a:rPr>
              <a:t>Instruction</a:t>
            </a:r>
            <a:r>
              <a:rPr lang="en-US" sz="2400" dirty="0">
                <a:solidFill>
                  <a:srgbClr val="00B050"/>
                </a:solidFill>
              </a:rPr>
              <a:t>		  	</a:t>
            </a:r>
            <a:r>
              <a:rPr lang="en-US" sz="2400" u="sng" dirty="0">
                <a:solidFill>
                  <a:srgbClr val="00B050"/>
                </a:solidFill>
              </a:rPr>
              <a:t>Meaning</a:t>
            </a:r>
          </a:p>
          <a:p>
            <a:pPr>
              <a:buFont typeface="Monotype Sorts" pitchFamily="2" charset="2"/>
              <a:buNone/>
            </a:pPr>
            <a:br>
              <a:rPr lang="en-US" sz="2000" b="0" u="sng" dirty="0"/>
            </a:br>
            <a:r>
              <a:rPr lang="en-US" sz="2400" dirty="0">
                <a:latin typeface="Courier New" pitchFamily="49" charset="0"/>
              </a:rPr>
              <a:t>add $s1,$s2,$s3</a:t>
            </a:r>
            <a:r>
              <a:rPr lang="en-US" sz="2400" b="0" dirty="0">
                <a:latin typeface="Courier New" pitchFamily="49" charset="0"/>
              </a:rPr>
              <a:t>	$s1 = $s2 + $s3</a:t>
            </a:r>
            <a:br>
              <a:rPr lang="en-US" sz="2400" b="0" dirty="0">
                <a:latin typeface="Courier New" pitchFamily="49" charset="0"/>
              </a:rPr>
            </a:br>
            <a:r>
              <a:rPr lang="en-US" sz="2400" dirty="0">
                <a:latin typeface="Courier New" pitchFamily="49" charset="0"/>
              </a:rPr>
              <a:t>sub $s1,$s2,$s3</a:t>
            </a:r>
            <a:r>
              <a:rPr lang="en-US" sz="2400" b="0" dirty="0">
                <a:latin typeface="Courier New" pitchFamily="49" charset="0"/>
              </a:rPr>
              <a:t>	$s1 = $s2 – $s3</a:t>
            </a:r>
            <a:br>
              <a:rPr lang="en-US" sz="2400" b="0" dirty="0">
                <a:latin typeface="Courier New" pitchFamily="49" charset="0"/>
              </a:rPr>
            </a:br>
            <a:r>
              <a:rPr lang="en-US" sz="2400" dirty="0" err="1">
                <a:latin typeface="Courier New" pitchFamily="49" charset="0"/>
              </a:rPr>
              <a:t>lw</a:t>
            </a:r>
            <a:r>
              <a:rPr lang="en-US" sz="2400" dirty="0">
                <a:latin typeface="Courier New" pitchFamily="49" charset="0"/>
              </a:rPr>
              <a:t> $s1,100($s2)</a:t>
            </a:r>
            <a:r>
              <a:rPr lang="en-US" sz="2400" b="0" dirty="0">
                <a:latin typeface="Courier New" pitchFamily="49" charset="0"/>
              </a:rPr>
              <a:t>	$s1 = Memory[$s2+100] </a:t>
            </a:r>
            <a:br>
              <a:rPr lang="en-US" sz="2400" b="0" dirty="0">
                <a:latin typeface="Courier New" pitchFamily="49" charset="0"/>
              </a:rPr>
            </a:br>
            <a:r>
              <a:rPr lang="en-US" sz="2400" dirty="0" err="1">
                <a:latin typeface="Courier New" pitchFamily="49" charset="0"/>
              </a:rPr>
              <a:t>sw</a:t>
            </a:r>
            <a:r>
              <a:rPr lang="en-US" sz="2400" dirty="0">
                <a:latin typeface="Courier New" pitchFamily="49" charset="0"/>
              </a:rPr>
              <a:t> $s1,100($s2)</a:t>
            </a:r>
            <a:r>
              <a:rPr lang="en-US" sz="2400" b="0" dirty="0">
                <a:latin typeface="Courier New" pitchFamily="49" charset="0"/>
              </a:rPr>
              <a:t>	Memory[$s2+100] = $s1</a:t>
            </a:r>
            <a:br>
              <a:rPr lang="en-US" sz="2400" b="0" dirty="0">
                <a:latin typeface="Courier New" pitchFamily="49" charset="0"/>
              </a:rPr>
            </a:br>
            <a:r>
              <a:rPr lang="en-US" sz="2400" dirty="0" err="1">
                <a:latin typeface="Courier New" pitchFamily="49" charset="0"/>
              </a:rPr>
              <a:t>bne</a:t>
            </a:r>
            <a:r>
              <a:rPr lang="en-US" sz="2400" dirty="0">
                <a:latin typeface="Courier New" pitchFamily="49" charset="0"/>
              </a:rPr>
              <a:t> $s4,$s5,L</a:t>
            </a:r>
            <a:r>
              <a:rPr lang="en-US" sz="2400" b="0" dirty="0">
                <a:latin typeface="Courier New" pitchFamily="49" charset="0"/>
              </a:rPr>
              <a:t>	 	Next instr. is at Label if $s4 ° $s5</a:t>
            </a:r>
            <a:br>
              <a:rPr lang="en-US" sz="2400" b="0" dirty="0">
                <a:latin typeface="Courier New" pitchFamily="49" charset="0"/>
              </a:rPr>
            </a:br>
            <a:r>
              <a:rPr lang="en-US" sz="2400" dirty="0" err="1">
                <a:latin typeface="Courier New" pitchFamily="49" charset="0"/>
              </a:rPr>
              <a:t>beq</a:t>
            </a:r>
            <a:r>
              <a:rPr lang="en-US" sz="2400" dirty="0">
                <a:latin typeface="Courier New" pitchFamily="49" charset="0"/>
              </a:rPr>
              <a:t> $s4,$s5,L</a:t>
            </a:r>
            <a:r>
              <a:rPr lang="en-US" sz="2400" b="0" dirty="0">
                <a:latin typeface="Courier New" pitchFamily="49" charset="0"/>
              </a:rPr>
              <a:t>	 	Next instr. is at Label if $s4 = $s5</a:t>
            </a:r>
            <a:br>
              <a:rPr lang="en-US" sz="2400" b="0" dirty="0">
                <a:latin typeface="Courier New" pitchFamily="49" charset="0"/>
              </a:rPr>
            </a:br>
            <a:r>
              <a:rPr lang="en-US" sz="2400" dirty="0">
                <a:latin typeface="Courier New" pitchFamily="49" charset="0"/>
              </a:rPr>
              <a:t>j Label</a:t>
            </a:r>
            <a:r>
              <a:rPr lang="en-US" sz="2400" b="0" dirty="0">
                <a:latin typeface="Courier New" pitchFamily="49" charset="0"/>
              </a:rPr>
              <a:t>		 	Next instr. is at Label</a:t>
            </a:r>
            <a:br>
              <a:rPr lang="en-US" sz="2000" b="0" dirty="0"/>
            </a:br>
            <a:endParaRPr lang="en-US" sz="2000" b="0" dirty="0"/>
          </a:p>
          <a:p>
            <a:r>
              <a:rPr lang="en-US" sz="2800" b="0" dirty="0">
                <a:solidFill>
                  <a:srgbClr val="00B050"/>
                </a:solidFill>
              </a:rPr>
              <a:t>Formats</a:t>
            </a:r>
            <a:r>
              <a:rPr lang="en-US" sz="2000" b="0" dirty="0"/>
              <a:t>: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895600" y="5334000"/>
            <a:ext cx="6445250" cy="1412876"/>
            <a:chOff x="2895600" y="5334000"/>
            <a:chExt cx="6445250" cy="1412876"/>
          </a:xfrm>
        </p:grpSpPr>
        <p:grpSp>
          <p:nvGrpSpPr>
            <p:cNvPr id="2" name="Group 4"/>
            <p:cNvGrpSpPr>
              <a:grpSpLocks/>
            </p:cNvGrpSpPr>
            <p:nvPr/>
          </p:nvGrpSpPr>
          <p:grpSpPr bwMode="auto">
            <a:xfrm>
              <a:off x="2895600" y="5334000"/>
              <a:ext cx="6445250" cy="1379538"/>
              <a:chOff x="420" y="2891"/>
              <a:chExt cx="4060" cy="869"/>
            </a:xfrm>
          </p:grpSpPr>
          <p:grpSp>
            <p:nvGrpSpPr>
              <p:cNvPr id="3" name="Group 5"/>
              <p:cNvGrpSpPr>
                <a:grpSpLocks/>
              </p:cNvGrpSpPr>
              <p:nvPr/>
            </p:nvGrpSpPr>
            <p:grpSpPr bwMode="auto">
              <a:xfrm>
                <a:off x="645" y="3171"/>
                <a:ext cx="3835" cy="213"/>
                <a:chOff x="645" y="3171"/>
                <a:chExt cx="3835" cy="213"/>
              </a:xfrm>
            </p:grpSpPr>
            <p:sp>
              <p:nvSpPr>
                <p:cNvPr id="37911" name="Rectangle 6"/>
                <p:cNvSpPr>
                  <a:spLocks noChangeArrowheads="1"/>
                </p:cNvSpPr>
                <p:nvPr/>
              </p:nvSpPr>
              <p:spPr bwMode="auto">
                <a:xfrm>
                  <a:off x="645" y="3171"/>
                  <a:ext cx="639" cy="213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12" name="Rectangle 7"/>
                <p:cNvSpPr>
                  <a:spLocks noChangeArrowheads="1"/>
                </p:cNvSpPr>
                <p:nvPr/>
              </p:nvSpPr>
              <p:spPr bwMode="auto">
                <a:xfrm>
                  <a:off x="1284" y="3171"/>
                  <a:ext cx="639" cy="213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13" name="Rectangle 8"/>
                <p:cNvSpPr>
                  <a:spLocks noChangeArrowheads="1"/>
                </p:cNvSpPr>
                <p:nvPr/>
              </p:nvSpPr>
              <p:spPr bwMode="auto">
                <a:xfrm>
                  <a:off x="1923" y="3171"/>
                  <a:ext cx="639" cy="213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14" name="Rectangle 9"/>
                <p:cNvSpPr>
                  <a:spLocks noChangeArrowheads="1"/>
                </p:cNvSpPr>
                <p:nvPr/>
              </p:nvSpPr>
              <p:spPr bwMode="auto">
                <a:xfrm>
                  <a:off x="2562" y="3171"/>
                  <a:ext cx="1918" cy="213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645" y="2918"/>
                <a:ext cx="3835" cy="213"/>
                <a:chOff x="645" y="2918"/>
                <a:chExt cx="3835" cy="213"/>
              </a:xfrm>
            </p:grpSpPr>
            <p:sp>
              <p:nvSpPr>
                <p:cNvPr id="37905" name="Rectangle 11"/>
                <p:cNvSpPr>
                  <a:spLocks noChangeArrowheads="1"/>
                </p:cNvSpPr>
                <p:nvPr/>
              </p:nvSpPr>
              <p:spPr bwMode="auto">
                <a:xfrm>
                  <a:off x="645" y="2918"/>
                  <a:ext cx="639" cy="213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06" name="Rectangle 12"/>
                <p:cNvSpPr>
                  <a:spLocks noChangeArrowheads="1"/>
                </p:cNvSpPr>
                <p:nvPr/>
              </p:nvSpPr>
              <p:spPr bwMode="auto">
                <a:xfrm>
                  <a:off x="1284" y="2918"/>
                  <a:ext cx="639" cy="213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07" name="Rectangle 13"/>
                <p:cNvSpPr>
                  <a:spLocks noChangeArrowheads="1"/>
                </p:cNvSpPr>
                <p:nvPr/>
              </p:nvSpPr>
              <p:spPr bwMode="auto">
                <a:xfrm>
                  <a:off x="1923" y="2918"/>
                  <a:ext cx="639" cy="213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08" name="Rectangle 14"/>
                <p:cNvSpPr>
                  <a:spLocks noChangeArrowheads="1"/>
                </p:cNvSpPr>
                <p:nvPr/>
              </p:nvSpPr>
              <p:spPr bwMode="auto">
                <a:xfrm>
                  <a:off x="2562" y="2918"/>
                  <a:ext cx="639" cy="213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09" name="Rectangle 15"/>
                <p:cNvSpPr>
                  <a:spLocks noChangeArrowheads="1"/>
                </p:cNvSpPr>
                <p:nvPr/>
              </p:nvSpPr>
              <p:spPr bwMode="auto">
                <a:xfrm>
                  <a:off x="3202" y="2918"/>
                  <a:ext cx="639" cy="213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10" name="Rectangle 16"/>
                <p:cNvSpPr>
                  <a:spLocks noChangeArrowheads="1"/>
                </p:cNvSpPr>
                <p:nvPr/>
              </p:nvSpPr>
              <p:spPr bwMode="auto">
                <a:xfrm>
                  <a:off x="3841" y="2918"/>
                  <a:ext cx="639" cy="213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7"/>
              <p:cNvGrpSpPr>
                <a:grpSpLocks/>
              </p:cNvGrpSpPr>
              <p:nvPr/>
            </p:nvGrpSpPr>
            <p:grpSpPr bwMode="auto">
              <a:xfrm>
                <a:off x="645" y="3424"/>
                <a:ext cx="3835" cy="213"/>
                <a:chOff x="645" y="3424"/>
                <a:chExt cx="3835" cy="213"/>
              </a:xfrm>
            </p:grpSpPr>
            <p:sp>
              <p:nvSpPr>
                <p:cNvPr id="37903" name="Rectangle 18"/>
                <p:cNvSpPr>
                  <a:spLocks noChangeArrowheads="1"/>
                </p:cNvSpPr>
                <p:nvPr/>
              </p:nvSpPr>
              <p:spPr bwMode="auto">
                <a:xfrm>
                  <a:off x="645" y="3424"/>
                  <a:ext cx="639" cy="213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04" name="Rectangle 19"/>
                <p:cNvSpPr>
                  <a:spLocks noChangeArrowheads="1"/>
                </p:cNvSpPr>
                <p:nvPr/>
              </p:nvSpPr>
              <p:spPr bwMode="auto">
                <a:xfrm>
                  <a:off x="1284" y="3424"/>
                  <a:ext cx="3196" cy="213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20"/>
              <p:cNvGrpSpPr>
                <a:grpSpLocks/>
              </p:cNvGrpSpPr>
              <p:nvPr/>
            </p:nvGrpSpPr>
            <p:grpSpPr bwMode="auto">
              <a:xfrm>
                <a:off x="420" y="2891"/>
                <a:ext cx="4040" cy="869"/>
                <a:chOff x="420" y="2891"/>
                <a:chExt cx="4040" cy="869"/>
              </a:xfrm>
            </p:grpSpPr>
            <p:sp>
              <p:nvSpPr>
                <p:cNvPr id="37900" name="Rectangle 21"/>
                <p:cNvSpPr>
                  <a:spLocks noChangeArrowheads="1"/>
                </p:cNvSpPr>
                <p:nvPr/>
              </p:nvSpPr>
              <p:spPr bwMode="auto">
                <a:xfrm>
                  <a:off x="436" y="2891"/>
                  <a:ext cx="4024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9050" tIns="26988" rIns="19050" bIns="26988"/>
                <a:lstStyle/>
                <a:p>
                  <a:pPr marL="112713" defTabSz="904875">
                    <a:lnSpc>
                      <a:spcPts val="2700"/>
                    </a:lnSpc>
                    <a:spcBef>
                      <a:spcPts val="600"/>
                    </a:spcBef>
                    <a:spcAft>
                      <a:spcPts val="600"/>
                    </a:spcAft>
                    <a:tabLst>
                      <a:tab pos="452438" algn="l"/>
                      <a:tab pos="1520825" algn="l"/>
                      <a:tab pos="2540000" algn="l"/>
                      <a:tab pos="3557588" algn="l"/>
                      <a:tab pos="4638675" algn="l"/>
                      <a:tab pos="5594350" algn="l"/>
                    </a:tabLst>
                  </a:pPr>
                  <a:r>
                    <a:rPr lang="en-US" b="1">
                      <a:solidFill>
                        <a:srgbClr val="000000"/>
                      </a:solidFill>
                      <a:latin typeface="Courier New" pitchFamily="49" charset="0"/>
                    </a:rPr>
                    <a:t>	  op	  rs	  rt	  rd	shamt	funct</a:t>
                  </a:r>
                </a:p>
              </p:txBody>
            </p:sp>
            <p:sp>
              <p:nvSpPr>
                <p:cNvPr id="37901" name="Rectangle 22"/>
                <p:cNvSpPr>
                  <a:spLocks noChangeArrowheads="1"/>
                </p:cNvSpPr>
                <p:nvPr/>
              </p:nvSpPr>
              <p:spPr bwMode="auto">
                <a:xfrm>
                  <a:off x="420" y="3120"/>
                  <a:ext cx="3701" cy="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9050" tIns="26988" rIns="19050" bIns="26988"/>
                <a:lstStyle/>
                <a:p>
                  <a:pPr marL="112713" defTabSz="904875">
                    <a:lnSpc>
                      <a:spcPts val="2700"/>
                    </a:lnSpc>
                    <a:spcBef>
                      <a:spcPts val="600"/>
                    </a:spcBef>
                    <a:spcAft>
                      <a:spcPts val="600"/>
                    </a:spcAft>
                    <a:tabLst>
                      <a:tab pos="452438" algn="l"/>
                      <a:tab pos="1520825" algn="l"/>
                      <a:tab pos="2540000" algn="l"/>
                      <a:tab pos="3557588" algn="l"/>
                      <a:tab pos="4638675" algn="l"/>
                      <a:tab pos="5594350" algn="l"/>
                    </a:tabLst>
                  </a:pPr>
                  <a:r>
                    <a:rPr lang="en-US" b="1" dirty="0">
                      <a:solidFill>
                        <a:srgbClr val="000000"/>
                      </a:solidFill>
                      <a:latin typeface="Courier New" pitchFamily="49" charset="0"/>
                    </a:rPr>
                    <a:t>	  op	  </a:t>
                  </a:r>
                  <a:r>
                    <a:rPr lang="en-US" b="1" dirty="0" err="1">
                      <a:solidFill>
                        <a:srgbClr val="000000"/>
                      </a:solidFill>
                      <a:latin typeface="Courier New" pitchFamily="49" charset="0"/>
                    </a:rPr>
                    <a:t>rs</a:t>
                  </a:r>
                  <a:r>
                    <a:rPr lang="en-US" b="1" dirty="0">
                      <a:solidFill>
                        <a:srgbClr val="000000"/>
                      </a:solidFill>
                      <a:latin typeface="Courier New" pitchFamily="49" charset="0"/>
                    </a:rPr>
                    <a:t>	  </a:t>
                  </a:r>
                  <a:r>
                    <a:rPr lang="en-US" b="1" dirty="0" err="1">
                      <a:solidFill>
                        <a:srgbClr val="000000"/>
                      </a:solidFill>
                      <a:latin typeface="Courier New" pitchFamily="49" charset="0"/>
                    </a:rPr>
                    <a:t>rt</a:t>
                  </a:r>
                  <a:r>
                    <a:rPr lang="en-US" b="1" dirty="0">
                      <a:solidFill>
                        <a:srgbClr val="000000"/>
                      </a:solidFill>
                      <a:latin typeface="Courier New" pitchFamily="49" charset="0"/>
                    </a:rPr>
                    <a:t>	  16 bit address</a:t>
                  </a:r>
                  <a:br>
                    <a:rPr lang="en-US" b="1" dirty="0">
                      <a:solidFill>
                        <a:srgbClr val="000000"/>
                      </a:solidFill>
                      <a:latin typeface="Courier New" pitchFamily="49" charset="0"/>
                    </a:rPr>
                  </a:br>
                  <a:endParaRPr lang="en-US" b="1" dirty="0">
                    <a:solidFill>
                      <a:srgbClr val="000000"/>
                    </a:solidFill>
                    <a:latin typeface="Courier New" pitchFamily="49" charset="0"/>
                  </a:endParaRPr>
                </a:p>
              </p:txBody>
            </p:sp>
            <p:sp>
              <p:nvSpPr>
                <p:cNvPr id="37902" name="Rectangle 23"/>
                <p:cNvSpPr>
                  <a:spLocks noChangeArrowheads="1"/>
                </p:cNvSpPr>
                <p:nvPr/>
              </p:nvSpPr>
              <p:spPr bwMode="auto">
                <a:xfrm>
                  <a:off x="420" y="3373"/>
                  <a:ext cx="3062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9050" tIns="26988" rIns="19050" bIns="26988"/>
                <a:lstStyle/>
                <a:p>
                  <a:pPr marL="112713" defTabSz="904875">
                    <a:lnSpc>
                      <a:spcPts val="2700"/>
                    </a:lnSpc>
                    <a:spcBef>
                      <a:spcPts val="600"/>
                    </a:spcBef>
                    <a:spcAft>
                      <a:spcPts val="600"/>
                    </a:spcAft>
                    <a:tabLst>
                      <a:tab pos="452438" algn="l"/>
                      <a:tab pos="1520825" algn="l"/>
                      <a:tab pos="2540000" algn="l"/>
                      <a:tab pos="3557588" algn="l"/>
                      <a:tab pos="4638675" algn="l"/>
                      <a:tab pos="5594350" algn="l"/>
                    </a:tabLst>
                  </a:pPr>
                  <a:r>
                    <a:rPr lang="en-US" b="1" dirty="0">
                      <a:solidFill>
                        <a:srgbClr val="000000"/>
                      </a:solidFill>
                      <a:latin typeface="Courier New" pitchFamily="49" charset="0"/>
                    </a:rPr>
                    <a:t>	  op	  	  26 bit address</a:t>
                  </a:r>
                </a:p>
              </p:txBody>
            </p:sp>
          </p:grpSp>
        </p:grpSp>
        <p:sp>
          <p:nvSpPr>
            <p:cNvPr id="37895" name="Rectangle 24"/>
            <p:cNvSpPr>
              <a:spLocks noChangeArrowheads="1"/>
            </p:cNvSpPr>
            <p:nvPr/>
          </p:nvSpPr>
          <p:spPr bwMode="auto">
            <a:xfrm>
              <a:off x="2895600" y="5380039"/>
              <a:ext cx="400050" cy="136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R</a:t>
              </a:r>
            </a:p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I</a:t>
              </a:r>
            </a:p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J</a:t>
              </a:r>
            </a:p>
          </p:txBody>
        </p:sp>
      </p:grp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ChangeArrowheads="1"/>
          </p:cNvSpPr>
          <p:nvPr/>
        </p:nvSpPr>
        <p:spPr bwMode="auto">
          <a:xfrm>
            <a:off x="4174671" y="1817914"/>
            <a:ext cx="3886200" cy="1600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Control Flow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sz="2000" dirty="0"/>
              <a:t>We have:  </a:t>
            </a:r>
            <a:r>
              <a:rPr lang="en-US" sz="2000" dirty="0" err="1"/>
              <a:t>beq</a:t>
            </a:r>
            <a:r>
              <a:rPr lang="en-US" sz="2000" dirty="0"/>
              <a:t>, </a:t>
            </a:r>
            <a:r>
              <a:rPr lang="en-US" sz="2000" dirty="0" err="1"/>
              <a:t>bne</a:t>
            </a:r>
            <a:r>
              <a:rPr lang="en-US" sz="2000" dirty="0"/>
              <a:t>, what about Branch-if-less-than?</a:t>
            </a:r>
          </a:p>
          <a:p>
            <a:r>
              <a:rPr lang="en-US" sz="2000" dirty="0"/>
              <a:t>New instruction:</a:t>
            </a:r>
            <a:br>
              <a:rPr lang="en-US" sz="2000" dirty="0"/>
            </a:br>
            <a:r>
              <a:rPr lang="en-US" dirty="0">
                <a:latin typeface="Courier New" pitchFamily="49" charset="0"/>
              </a:rPr>
              <a:t>				</a:t>
            </a:r>
            <a:r>
              <a:rPr lang="en-US" i="1" dirty="0"/>
              <a:t>meaning:</a:t>
            </a:r>
            <a:br>
              <a:rPr lang="en-US" dirty="0">
                <a:latin typeface="Courier New" pitchFamily="49" charset="0"/>
              </a:rPr>
            </a:br>
            <a:r>
              <a:rPr lang="en-US" dirty="0">
                <a:latin typeface="Courier New" pitchFamily="49" charset="0"/>
              </a:rPr>
              <a:t>					if  $s1 &lt; $s2 then</a:t>
            </a:r>
            <a:br>
              <a:rPr lang="en-US" dirty="0">
                <a:latin typeface="Courier New" pitchFamily="49" charset="0"/>
              </a:rPr>
            </a:br>
            <a:r>
              <a:rPr lang="en-US" dirty="0">
                <a:latin typeface="Courier New" pitchFamily="49" charset="0"/>
              </a:rPr>
              <a:t>				 	   $t0 = 1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slt</a:t>
            </a:r>
            <a:r>
              <a:rPr lang="en-US" dirty="0">
                <a:latin typeface="Courier New" pitchFamily="49" charset="0"/>
              </a:rPr>
              <a:t> $t0, $s1, $s2 			else </a:t>
            </a:r>
            <a:br>
              <a:rPr lang="en-US" dirty="0">
                <a:latin typeface="Courier New" pitchFamily="49" charset="0"/>
              </a:rPr>
            </a:br>
            <a:r>
              <a:rPr lang="en-US" dirty="0">
                <a:latin typeface="Courier New" pitchFamily="49" charset="0"/>
              </a:rPr>
              <a:t>				  	   $t0 = 0</a:t>
            </a:r>
            <a:br>
              <a:rPr lang="en-US" dirty="0"/>
            </a:br>
            <a:endParaRPr lang="en-US" dirty="0"/>
          </a:p>
          <a:p>
            <a:endParaRPr lang="en-US" sz="2000" dirty="0"/>
          </a:p>
          <a:p>
            <a:r>
              <a:rPr lang="en-US" sz="2000" dirty="0"/>
              <a:t>Can use this instruction to build  "</a:t>
            </a:r>
            <a:r>
              <a:rPr lang="en-US" sz="2000" dirty="0" err="1">
                <a:latin typeface="Courier New" pitchFamily="49" charset="0"/>
              </a:rPr>
              <a:t>blt</a:t>
            </a:r>
            <a:r>
              <a:rPr lang="en-US" sz="2000" dirty="0">
                <a:latin typeface="Courier New" pitchFamily="49" charset="0"/>
              </a:rPr>
              <a:t> $s1, $s2, Label</a:t>
            </a:r>
            <a:r>
              <a:rPr lang="en-US" sz="2000" dirty="0"/>
              <a:t>" </a:t>
            </a:r>
          </a:p>
          <a:p>
            <a:pPr lvl="1"/>
            <a:r>
              <a:rPr lang="en-US" sz="1800" dirty="0"/>
              <a:t>note: this is a pseudo instruction, i.e. the assembler understands it, but translates it to other instructions</a:t>
            </a:r>
          </a:p>
          <a:p>
            <a:pPr lvl="1"/>
            <a:r>
              <a:rPr lang="en-US" sz="1800" dirty="0"/>
              <a:t>you can now build </a:t>
            </a:r>
            <a:r>
              <a:rPr lang="en-US" sz="1800" dirty="0">
                <a:solidFill>
                  <a:schemeClr val="accent2"/>
                </a:solidFill>
              </a:rPr>
              <a:t>all</a:t>
            </a:r>
            <a:r>
              <a:rPr lang="en-US" sz="1800" dirty="0"/>
              <a:t> general control structures</a:t>
            </a:r>
          </a:p>
          <a:p>
            <a:pPr lvl="1"/>
            <a:r>
              <a:rPr lang="en-US" sz="2000" dirty="0"/>
              <a:t>Note that the assembler needs a register to do this,</a:t>
            </a:r>
          </a:p>
          <a:p>
            <a:pPr lvl="1"/>
            <a:r>
              <a:rPr lang="en-US" sz="2000" dirty="0"/>
              <a:t>use conventions for registers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1DB32-8FC3-448F-A6DB-8C2E8C1C17AC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1749426" y="312739"/>
            <a:ext cx="19542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MIPS compiler/assembler conventions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D018C-DD53-4493-B245-17AE70116DEE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1026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213045"/>
              </p:ext>
            </p:extLst>
          </p:nvPr>
        </p:nvGraphicFramePr>
        <p:xfrm>
          <a:off x="1153236" y="1447800"/>
          <a:ext cx="947837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56" name="Worksheet" r:id="rId4" imgW="6657845" imgH="2962251" progId="Excel.Sheet.8">
                  <p:embed/>
                </p:oleObj>
              </mc:Choice>
              <mc:Fallback>
                <p:oleObj name="Worksheet" r:id="rId4" imgW="6657845" imgH="2962251" progId="Excel.Shee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3236" y="1447800"/>
                        <a:ext cx="947837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Constants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Small constants are used quite frequently (50% of operands) e.g., 	</a:t>
            </a:r>
          </a:p>
          <a:p>
            <a:pPr marL="0" indent="0">
              <a:buNone/>
            </a:pPr>
            <a:r>
              <a:rPr lang="en-US" sz="2000" dirty="0"/>
              <a:t>	A = A + 5;</a:t>
            </a:r>
            <a:br>
              <a:rPr lang="en-US" sz="2000" dirty="0"/>
            </a:br>
            <a:r>
              <a:rPr lang="en-US" sz="2000" dirty="0"/>
              <a:t>	B = B + 1;</a:t>
            </a:r>
            <a:br>
              <a:rPr lang="en-US" sz="2000" dirty="0"/>
            </a:br>
            <a:r>
              <a:rPr lang="en-US" sz="2000" dirty="0"/>
              <a:t>	C = C - 18;</a:t>
            </a:r>
          </a:p>
          <a:p>
            <a:endParaRPr lang="en-US" sz="2000" dirty="0"/>
          </a:p>
          <a:p>
            <a:r>
              <a:rPr lang="en-US" sz="2000" dirty="0"/>
              <a:t>Solutions?  Why not?</a:t>
            </a:r>
          </a:p>
          <a:p>
            <a:pPr lvl="1"/>
            <a:r>
              <a:rPr lang="en-US" sz="1800" dirty="0"/>
              <a:t>put 'typical constants' in memory and load them</a:t>
            </a:r>
          </a:p>
          <a:p>
            <a:pPr lvl="1"/>
            <a:r>
              <a:rPr lang="en-US" sz="1800" dirty="0"/>
              <a:t>create hard-wired registers (like $zero) for constants like 0, 1, 2, …</a:t>
            </a:r>
          </a:p>
          <a:p>
            <a:pPr lvl="1"/>
            <a:r>
              <a:rPr lang="en-US" sz="1800" dirty="0"/>
              <a:t>or …….</a:t>
            </a:r>
          </a:p>
          <a:p>
            <a:pPr lvl="1"/>
            <a:endParaRPr lang="en-US" sz="1800" dirty="0"/>
          </a:p>
          <a:p>
            <a:r>
              <a:rPr lang="en-US" sz="2000" dirty="0"/>
              <a:t>MIPS Instructions: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$29, $29, 4	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slti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$8,  $18, 10	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$29, $29, 6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$29, $29, 4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E79D-E9AE-4665-924D-37AFE4978C4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1749426" y="312739"/>
            <a:ext cx="15906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8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about larger constants?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0" dirty="0"/>
              <a:t>We'd like to be able to load a 32 bit constant into a register</a:t>
            </a:r>
          </a:p>
          <a:p>
            <a:r>
              <a:rPr lang="en-US" sz="2800" b="0" dirty="0"/>
              <a:t>Must use two instructions; new "load upper immediate" instruction</a:t>
            </a:r>
            <a:br>
              <a:rPr lang="en-US" sz="2800" b="0" dirty="0"/>
            </a:br>
            <a:r>
              <a:rPr lang="en-US" sz="2800" b="0" dirty="0"/>
              <a:t>      </a:t>
            </a:r>
            <a:r>
              <a:rPr lang="en-US" sz="2400" dirty="0" err="1">
                <a:solidFill>
                  <a:schemeClr val="accent2"/>
                </a:solidFill>
              </a:rPr>
              <a:t>lui</a:t>
            </a:r>
            <a:r>
              <a:rPr lang="en-US" sz="2400" dirty="0">
                <a:solidFill>
                  <a:schemeClr val="accent2"/>
                </a:solidFill>
              </a:rPr>
              <a:t> $t0, 1010101010101010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8907-D3CF-4BBF-A888-0C1BAC1E6C6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auto">
          <a:xfrm>
            <a:off x="1749426" y="312739"/>
            <a:ext cx="425926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217739" y="5097463"/>
            <a:ext cx="5380037" cy="1612900"/>
            <a:chOff x="437" y="3211"/>
            <a:chExt cx="3389" cy="1016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119" y="3222"/>
              <a:ext cx="2573" cy="205"/>
              <a:chOff x="1124" y="3036"/>
              <a:chExt cx="2573" cy="205"/>
            </a:xfrm>
          </p:grpSpPr>
          <p:sp>
            <p:nvSpPr>
              <p:cNvPr id="40993" name="Rectangle 5"/>
              <p:cNvSpPr>
                <a:spLocks noChangeArrowheads="1"/>
              </p:cNvSpPr>
              <p:nvPr/>
            </p:nvSpPr>
            <p:spPr bwMode="auto">
              <a:xfrm>
                <a:off x="1124" y="3036"/>
                <a:ext cx="1286" cy="20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94" name="Rectangle 6"/>
              <p:cNvSpPr>
                <a:spLocks noChangeArrowheads="1"/>
              </p:cNvSpPr>
              <p:nvPr/>
            </p:nvSpPr>
            <p:spPr bwMode="auto">
              <a:xfrm>
                <a:off x="2411" y="3036"/>
                <a:ext cx="1286" cy="20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979" name="Rectangle 7"/>
            <p:cNvSpPr>
              <a:spLocks noChangeArrowheads="1"/>
            </p:cNvSpPr>
            <p:nvPr/>
          </p:nvSpPr>
          <p:spPr bwMode="auto">
            <a:xfrm>
              <a:off x="1218" y="3211"/>
              <a:ext cx="1657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</a:rPr>
                <a:t>1010101010101010</a:t>
              </a:r>
            </a:p>
          </p:txBody>
        </p:sp>
        <p:sp>
          <p:nvSpPr>
            <p:cNvPr id="40980" name="Rectangle 8"/>
            <p:cNvSpPr>
              <a:spLocks noChangeArrowheads="1"/>
            </p:cNvSpPr>
            <p:nvPr/>
          </p:nvSpPr>
          <p:spPr bwMode="auto">
            <a:xfrm>
              <a:off x="2496" y="3211"/>
              <a:ext cx="1279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</a:rPr>
                <a:t>0000000000000000</a:t>
              </a: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119" y="3467"/>
              <a:ext cx="2573" cy="205"/>
              <a:chOff x="1124" y="3281"/>
              <a:chExt cx="2573" cy="205"/>
            </a:xfrm>
          </p:grpSpPr>
          <p:sp>
            <p:nvSpPr>
              <p:cNvPr id="40991" name="Rectangle 10"/>
              <p:cNvSpPr>
                <a:spLocks noChangeArrowheads="1"/>
              </p:cNvSpPr>
              <p:nvPr/>
            </p:nvSpPr>
            <p:spPr bwMode="auto">
              <a:xfrm>
                <a:off x="1124" y="3281"/>
                <a:ext cx="1286" cy="20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92" name="Rectangle 11"/>
              <p:cNvSpPr>
                <a:spLocks noChangeArrowheads="1"/>
              </p:cNvSpPr>
              <p:nvPr/>
            </p:nvSpPr>
            <p:spPr bwMode="auto">
              <a:xfrm>
                <a:off x="2411" y="3281"/>
                <a:ext cx="1286" cy="20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982" name="Rectangle 12"/>
            <p:cNvSpPr>
              <a:spLocks noChangeArrowheads="1"/>
            </p:cNvSpPr>
            <p:nvPr/>
          </p:nvSpPr>
          <p:spPr bwMode="auto">
            <a:xfrm>
              <a:off x="1218" y="3456"/>
              <a:ext cx="1657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</a:rPr>
                <a:t>0000000000000000</a:t>
              </a:r>
            </a:p>
          </p:txBody>
        </p:sp>
        <p:sp>
          <p:nvSpPr>
            <p:cNvPr id="40983" name="Rectangle 13"/>
            <p:cNvSpPr>
              <a:spLocks noChangeArrowheads="1"/>
            </p:cNvSpPr>
            <p:nvPr/>
          </p:nvSpPr>
          <p:spPr bwMode="auto">
            <a:xfrm>
              <a:off x="2496" y="3456"/>
              <a:ext cx="1279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</a:rPr>
                <a:t>1010101010101010</a:t>
              </a:r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1119" y="3902"/>
              <a:ext cx="2573" cy="205"/>
              <a:chOff x="1124" y="3716"/>
              <a:chExt cx="2573" cy="205"/>
            </a:xfrm>
          </p:grpSpPr>
          <p:sp>
            <p:nvSpPr>
              <p:cNvPr id="40989" name="Rectangle 15"/>
              <p:cNvSpPr>
                <a:spLocks noChangeArrowheads="1"/>
              </p:cNvSpPr>
              <p:nvPr/>
            </p:nvSpPr>
            <p:spPr bwMode="auto">
              <a:xfrm>
                <a:off x="1124" y="3716"/>
                <a:ext cx="1286" cy="20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90" name="Rectangle 16"/>
              <p:cNvSpPr>
                <a:spLocks noChangeArrowheads="1"/>
              </p:cNvSpPr>
              <p:nvPr/>
            </p:nvSpPr>
            <p:spPr bwMode="auto">
              <a:xfrm>
                <a:off x="2411" y="3716"/>
                <a:ext cx="1286" cy="20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985" name="Rectangle 17"/>
            <p:cNvSpPr>
              <a:spLocks noChangeArrowheads="1"/>
            </p:cNvSpPr>
            <p:nvPr/>
          </p:nvSpPr>
          <p:spPr bwMode="auto">
            <a:xfrm>
              <a:off x="1200" y="3888"/>
              <a:ext cx="1657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</a:rPr>
                <a:t>1010101010101010</a:t>
              </a:r>
            </a:p>
          </p:txBody>
        </p:sp>
        <p:sp>
          <p:nvSpPr>
            <p:cNvPr id="40986" name="Rectangle 18"/>
            <p:cNvSpPr>
              <a:spLocks noChangeArrowheads="1"/>
            </p:cNvSpPr>
            <p:nvPr/>
          </p:nvSpPr>
          <p:spPr bwMode="auto">
            <a:xfrm>
              <a:off x="2496" y="3888"/>
              <a:ext cx="1279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</a:rPr>
                <a:t>1010101010101010</a:t>
              </a:r>
            </a:p>
          </p:txBody>
        </p:sp>
        <p:sp>
          <p:nvSpPr>
            <p:cNvPr id="40987" name="Line 19"/>
            <p:cNvSpPr>
              <a:spLocks noChangeShapeType="1"/>
            </p:cNvSpPr>
            <p:nvPr/>
          </p:nvSpPr>
          <p:spPr bwMode="auto">
            <a:xfrm>
              <a:off x="710" y="3811"/>
              <a:ext cx="31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8" name="Rectangle 20"/>
            <p:cNvSpPr>
              <a:spLocks noChangeArrowheads="1"/>
            </p:cNvSpPr>
            <p:nvPr/>
          </p:nvSpPr>
          <p:spPr bwMode="auto">
            <a:xfrm>
              <a:off x="437" y="3606"/>
              <a:ext cx="71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algn="ctr" defTabSz="904875">
                <a:lnSpc>
                  <a:spcPts val="16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b="1">
                  <a:solidFill>
                    <a:srgbClr val="000000"/>
                  </a:solidFill>
                </a:rPr>
                <a:t>ori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2147248" y="2391770"/>
            <a:ext cx="8121650" cy="1079500"/>
            <a:chOff x="548" y="1443"/>
            <a:chExt cx="5401" cy="680"/>
          </a:xfrm>
        </p:grpSpPr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548" y="1794"/>
              <a:ext cx="2573" cy="206"/>
              <a:chOff x="548" y="1794"/>
              <a:chExt cx="2573" cy="206"/>
            </a:xfrm>
          </p:grpSpPr>
          <p:sp>
            <p:nvSpPr>
              <p:cNvPr id="40976" name="Rectangle 23"/>
              <p:cNvSpPr>
                <a:spLocks noChangeArrowheads="1"/>
              </p:cNvSpPr>
              <p:nvPr/>
            </p:nvSpPr>
            <p:spPr bwMode="auto">
              <a:xfrm>
                <a:off x="548" y="1794"/>
                <a:ext cx="1286" cy="20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77" name="Rectangle 24"/>
              <p:cNvSpPr>
                <a:spLocks noChangeArrowheads="1"/>
              </p:cNvSpPr>
              <p:nvPr/>
            </p:nvSpPr>
            <p:spPr bwMode="auto">
              <a:xfrm>
                <a:off x="1835" y="1794"/>
                <a:ext cx="1286" cy="20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971" name="Line 25"/>
            <p:cNvSpPr>
              <a:spLocks noChangeShapeType="1"/>
            </p:cNvSpPr>
            <p:nvPr/>
          </p:nvSpPr>
          <p:spPr bwMode="auto">
            <a:xfrm flipH="1">
              <a:off x="1323" y="1598"/>
              <a:ext cx="606" cy="1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2" name="Rectangle 26"/>
            <p:cNvSpPr>
              <a:spLocks noChangeArrowheads="1"/>
            </p:cNvSpPr>
            <p:nvPr/>
          </p:nvSpPr>
          <p:spPr bwMode="auto">
            <a:xfrm>
              <a:off x="647" y="1783"/>
              <a:ext cx="1657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Courier New" pitchFamily="49" charset="0"/>
                </a:rPr>
                <a:t>1010101010101010</a:t>
              </a:r>
            </a:p>
          </p:txBody>
        </p:sp>
        <p:sp>
          <p:nvSpPr>
            <p:cNvPr id="40973" name="Rectangle 27"/>
            <p:cNvSpPr>
              <a:spLocks noChangeArrowheads="1"/>
            </p:cNvSpPr>
            <p:nvPr/>
          </p:nvSpPr>
          <p:spPr bwMode="auto">
            <a:xfrm>
              <a:off x="1925" y="1783"/>
              <a:ext cx="1279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0000000000000000</a:t>
              </a:r>
            </a:p>
          </p:txBody>
        </p:sp>
        <p:sp>
          <p:nvSpPr>
            <p:cNvPr id="40974" name="Line 28"/>
            <p:cNvSpPr>
              <a:spLocks noChangeShapeType="1"/>
            </p:cNvSpPr>
            <p:nvPr/>
          </p:nvSpPr>
          <p:spPr bwMode="auto">
            <a:xfrm flipH="1">
              <a:off x="2972" y="1630"/>
              <a:ext cx="606" cy="1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5" name="Rectangle 29"/>
            <p:cNvSpPr>
              <a:spLocks noChangeArrowheads="1"/>
            </p:cNvSpPr>
            <p:nvPr/>
          </p:nvSpPr>
          <p:spPr bwMode="auto">
            <a:xfrm>
              <a:off x="3661" y="1443"/>
              <a:ext cx="2288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7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</a:rPr>
                <a:t>filled with zeros</a:t>
              </a:r>
            </a:p>
          </p:txBody>
        </p:sp>
      </p:grpSp>
      <p:sp>
        <p:nvSpPr>
          <p:cNvPr id="519199" name="Text Box 31"/>
          <p:cNvSpPr txBox="1">
            <a:spLocks noChangeArrowheads="1"/>
          </p:cNvSpPr>
          <p:nvPr/>
        </p:nvSpPr>
        <p:spPr bwMode="auto">
          <a:xfrm>
            <a:off x="609600" y="3824487"/>
            <a:ext cx="6483379" cy="90229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l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lang="en-US" sz="2400">
                <a:solidFill>
                  <a:srgbClr val="003399"/>
                </a:solidFill>
              </a:rPr>
              <a:t>  Then must get the lower order bits right, i.e.,</a:t>
            </a:r>
            <a:br>
              <a:rPr lang="en-US" sz="2400">
                <a:solidFill>
                  <a:srgbClr val="003399"/>
                </a:solidFill>
              </a:rPr>
            </a:br>
            <a:r>
              <a:rPr lang="en-US" sz="2400">
                <a:solidFill>
                  <a:srgbClr val="003399"/>
                </a:solidFill>
              </a:rPr>
              <a:t>	</a:t>
            </a:r>
            <a:r>
              <a:rPr lang="en-US" sz="2400">
                <a:solidFill>
                  <a:srgbClr val="003399"/>
                </a:solidFill>
                <a:latin typeface="Courier New" pitchFamily="49" charset="0"/>
              </a:rPr>
              <a:t>ori $t0, $t0, 1010101010101010</a:t>
            </a:r>
            <a:endParaRPr lang="en-US" sz="2400">
              <a:solidFill>
                <a:schemeClr val="tx1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1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9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Assembly Language vs. Machine Language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Assembly provides convenient symbolic representation</a:t>
            </a:r>
          </a:p>
          <a:p>
            <a:pPr lvl="1"/>
            <a:r>
              <a:rPr lang="en-US" sz="2000" dirty="0"/>
              <a:t>much easier than writing down numbers</a:t>
            </a:r>
          </a:p>
          <a:p>
            <a:pPr lvl="1"/>
            <a:r>
              <a:rPr lang="en-US" sz="2000" dirty="0"/>
              <a:t>e.g., destination first</a:t>
            </a:r>
          </a:p>
          <a:p>
            <a:r>
              <a:rPr lang="en-US" sz="2400" dirty="0"/>
              <a:t>However: Machine language is the underlying reality</a:t>
            </a:r>
          </a:p>
          <a:p>
            <a:pPr lvl="1"/>
            <a:r>
              <a:rPr lang="en-US" sz="2000" dirty="0"/>
              <a:t>e.g., destination is no longer first</a:t>
            </a:r>
          </a:p>
          <a:p>
            <a:endParaRPr lang="en-US" sz="2400" dirty="0"/>
          </a:p>
          <a:p>
            <a:r>
              <a:rPr lang="en-US" sz="2400" dirty="0"/>
              <a:t>Assembly can provide '</a:t>
            </a:r>
            <a:r>
              <a:rPr lang="en-US" sz="2400" dirty="0" err="1"/>
              <a:t>pseudoinstructions</a:t>
            </a:r>
            <a:r>
              <a:rPr lang="en-US" sz="2400" dirty="0"/>
              <a:t>'</a:t>
            </a:r>
          </a:p>
          <a:p>
            <a:pPr lvl="1"/>
            <a:r>
              <a:rPr lang="en-US" sz="2000" dirty="0"/>
              <a:t>e.g., “move $t0, $t1” exists only in Assembly </a:t>
            </a:r>
          </a:p>
          <a:p>
            <a:pPr lvl="1"/>
            <a:r>
              <a:rPr lang="en-US" sz="2000" dirty="0"/>
              <a:t>would be implemented using “add $t0,$t1,$zero” </a:t>
            </a:r>
          </a:p>
          <a:p>
            <a:pPr lvl="1"/>
            <a:r>
              <a:rPr lang="en-US" sz="2000" dirty="0"/>
              <a:t>Another pseudo </a:t>
            </a:r>
            <a:r>
              <a:rPr lang="en-US" sz="2000" dirty="0" err="1"/>
              <a:t>instr</a:t>
            </a:r>
            <a:r>
              <a:rPr lang="en-US" sz="2000" dirty="0"/>
              <a:t>:  </a:t>
            </a:r>
            <a:r>
              <a:rPr lang="en-US" sz="2000" dirty="0" err="1"/>
              <a:t>blt</a:t>
            </a:r>
            <a:r>
              <a:rPr lang="en-US" sz="2000" dirty="0"/>
              <a:t> $t1, $t2, label</a:t>
            </a:r>
          </a:p>
          <a:p>
            <a:endParaRPr lang="en-US" sz="2400" dirty="0"/>
          </a:p>
          <a:p>
            <a:r>
              <a:rPr lang="en-US" sz="2400" dirty="0"/>
              <a:t>When considering performance you should count real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CA72-ED0B-411D-9444-E8FD03E8104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1749425" y="312739"/>
            <a:ext cx="6338888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0" name="Rectangle 1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Addresses in Branches and Jumps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Instructions: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dirty="0"/>
              <a:t>	</a:t>
            </a:r>
            <a:r>
              <a:rPr lang="en-US" sz="2000" dirty="0" err="1">
                <a:latin typeface="Courier New" pitchFamily="49" charset="0"/>
              </a:rPr>
              <a:t>bne</a:t>
            </a:r>
            <a:r>
              <a:rPr lang="en-US" sz="2000" dirty="0">
                <a:latin typeface="Courier New" pitchFamily="49" charset="0"/>
              </a:rPr>
              <a:t> $t4,$t5,Label</a:t>
            </a:r>
            <a:r>
              <a:rPr lang="en-US" sz="2000" dirty="0"/>
              <a:t>	</a:t>
            </a:r>
            <a:r>
              <a:rPr lang="en-US" sz="2000" dirty="0">
                <a:latin typeface="Times New Roman" pitchFamily="18" charset="0"/>
              </a:rPr>
              <a:t>Next instruction is at Label if</a:t>
            </a:r>
            <a:r>
              <a:rPr lang="en-US" sz="2000" dirty="0">
                <a:latin typeface="Courier New" pitchFamily="49" charset="0"/>
              </a:rPr>
              <a:t> $t4 </a:t>
            </a:r>
            <a:r>
              <a:rPr lang="en-US" sz="2000" dirty="0">
                <a:latin typeface="Courier New" pitchFamily="49" charset="0"/>
                <a:sym typeface="Symbol" pitchFamily="18" charset="2"/>
              </a:rPr>
              <a:t></a:t>
            </a:r>
            <a:r>
              <a:rPr lang="en-US" sz="2000" dirty="0">
                <a:latin typeface="Courier New" pitchFamily="49" charset="0"/>
              </a:rPr>
              <a:t> $t5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dirty="0"/>
              <a:t>	</a:t>
            </a:r>
            <a:r>
              <a:rPr lang="en-US" sz="2000" dirty="0" err="1">
                <a:latin typeface="Courier New" pitchFamily="49" charset="0"/>
              </a:rPr>
              <a:t>beq</a:t>
            </a:r>
            <a:r>
              <a:rPr lang="en-US" sz="2000" dirty="0">
                <a:latin typeface="Courier New" pitchFamily="49" charset="0"/>
              </a:rPr>
              <a:t> $t4,$t5,Label</a:t>
            </a:r>
            <a:r>
              <a:rPr lang="en-US" sz="2000" dirty="0"/>
              <a:t>	</a:t>
            </a:r>
            <a:r>
              <a:rPr lang="en-US" sz="2000" dirty="0">
                <a:latin typeface="Times New Roman" pitchFamily="18" charset="0"/>
              </a:rPr>
              <a:t>Next instruction is at Label if  </a:t>
            </a:r>
            <a:r>
              <a:rPr lang="en-US" sz="2000" dirty="0">
                <a:latin typeface="Courier New" pitchFamily="49" charset="0"/>
              </a:rPr>
              <a:t>$t4 = $t5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dirty="0"/>
              <a:t>	</a:t>
            </a:r>
            <a:r>
              <a:rPr lang="en-US" sz="2000" dirty="0">
                <a:latin typeface="Courier New" pitchFamily="49" charset="0"/>
              </a:rPr>
              <a:t>j Label</a:t>
            </a:r>
            <a:r>
              <a:rPr lang="en-US" sz="2000" dirty="0"/>
              <a:t>			</a:t>
            </a:r>
            <a:r>
              <a:rPr lang="en-US" sz="2000" dirty="0">
                <a:latin typeface="Times New Roman" pitchFamily="18" charset="0"/>
              </a:rPr>
              <a:t>Next instruction is at Label 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Formats: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Addresses are not 32 bits </a:t>
            </a:r>
            <a:br>
              <a:rPr lang="en-US" sz="2400" dirty="0"/>
            </a:br>
            <a:r>
              <a:rPr lang="en-US" sz="2400" b="0" dirty="0"/>
              <a:t>— How do we handle this with load and store instructions?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581DB-04BD-4F65-B3B2-1453BF1B099B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43012" name="Rectangle 2"/>
          <p:cNvSpPr>
            <a:spLocks noChangeArrowheads="1"/>
          </p:cNvSpPr>
          <p:nvPr/>
        </p:nvSpPr>
        <p:spPr bwMode="auto">
          <a:xfrm>
            <a:off x="1749426" y="312739"/>
            <a:ext cx="513556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26765" y="3749676"/>
            <a:ext cx="6086475" cy="338137"/>
            <a:chOff x="817" y="2183"/>
            <a:chExt cx="3834" cy="213"/>
          </a:xfrm>
        </p:grpSpPr>
        <p:sp>
          <p:nvSpPr>
            <p:cNvPr id="43023" name="Rectangle 5"/>
            <p:cNvSpPr>
              <a:spLocks noChangeArrowheads="1"/>
            </p:cNvSpPr>
            <p:nvPr/>
          </p:nvSpPr>
          <p:spPr bwMode="auto">
            <a:xfrm>
              <a:off x="817" y="2183"/>
              <a:ext cx="639" cy="2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4" name="Rectangle 6"/>
            <p:cNvSpPr>
              <a:spLocks noChangeArrowheads="1"/>
            </p:cNvSpPr>
            <p:nvPr/>
          </p:nvSpPr>
          <p:spPr bwMode="auto">
            <a:xfrm>
              <a:off x="1456" y="2183"/>
              <a:ext cx="639" cy="2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5" name="Rectangle 7"/>
            <p:cNvSpPr>
              <a:spLocks noChangeArrowheads="1"/>
            </p:cNvSpPr>
            <p:nvPr/>
          </p:nvSpPr>
          <p:spPr bwMode="auto">
            <a:xfrm>
              <a:off x="2095" y="2183"/>
              <a:ext cx="639" cy="2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Rectangle 8"/>
            <p:cNvSpPr>
              <a:spLocks noChangeArrowheads="1"/>
            </p:cNvSpPr>
            <p:nvPr/>
          </p:nvSpPr>
          <p:spPr bwMode="auto">
            <a:xfrm>
              <a:off x="2734" y="2183"/>
              <a:ext cx="1917" cy="2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15" name="Rectangle 9"/>
          <p:cNvSpPr>
            <a:spLocks noChangeArrowheads="1"/>
          </p:cNvSpPr>
          <p:nvPr/>
        </p:nvSpPr>
        <p:spPr bwMode="auto">
          <a:xfrm>
            <a:off x="1669576" y="3668712"/>
            <a:ext cx="58737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50" tIns="26988" rIns="19050" bIns="26988"/>
          <a:lstStyle/>
          <a:p>
            <a:pPr marL="112713" defTabSz="904875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tabLst>
                <a:tab pos="452438" algn="l"/>
                <a:tab pos="1520825" algn="l"/>
                <a:tab pos="2540000" algn="l"/>
                <a:tab pos="3557588" algn="l"/>
                <a:tab pos="4638675" algn="l"/>
                <a:tab pos="559435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	  op	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rs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	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rt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	  16 bit address</a:t>
            </a:r>
            <a:br>
              <a:rPr lang="en-US" b="1" dirty="0">
                <a:solidFill>
                  <a:srgbClr val="000000"/>
                </a:solidFill>
                <a:latin typeface="Courier New" pitchFamily="49" charset="0"/>
              </a:rPr>
            </a:b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026765" y="4151312"/>
            <a:ext cx="6086475" cy="338138"/>
            <a:chOff x="817" y="2436"/>
            <a:chExt cx="3834" cy="213"/>
          </a:xfrm>
        </p:grpSpPr>
        <p:sp>
          <p:nvSpPr>
            <p:cNvPr id="43021" name="Rectangle 11"/>
            <p:cNvSpPr>
              <a:spLocks noChangeArrowheads="1"/>
            </p:cNvSpPr>
            <p:nvPr/>
          </p:nvSpPr>
          <p:spPr bwMode="auto">
            <a:xfrm>
              <a:off x="817" y="2436"/>
              <a:ext cx="639" cy="2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2" name="Rectangle 12"/>
            <p:cNvSpPr>
              <a:spLocks noChangeArrowheads="1"/>
            </p:cNvSpPr>
            <p:nvPr/>
          </p:nvSpPr>
          <p:spPr bwMode="auto">
            <a:xfrm>
              <a:off x="1456" y="2436"/>
              <a:ext cx="3195" cy="2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17" name="Rectangle 13"/>
          <p:cNvSpPr>
            <a:spLocks noChangeArrowheads="1"/>
          </p:cNvSpPr>
          <p:nvPr/>
        </p:nvSpPr>
        <p:spPr bwMode="auto">
          <a:xfrm>
            <a:off x="1669576" y="4070350"/>
            <a:ext cx="4859338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50" tIns="26988" rIns="19050" bIns="26988"/>
          <a:lstStyle/>
          <a:p>
            <a:pPr marL="112713" defTabSz="904875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tabLst>
                <a:tab pos="452438" algn="l"/>
                <a:tab pos="1520825" algn="l"/>
                <a:tab pos="2540000" algn="l"/>
                <a:tab pos="3557588" algn="l"/>
                <a:tab pos="4638675" algn="l"/>
                <a:tab pos="559435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	  op	  	  26 bit address</a:t>
            </a:r>
          </a:p>
        </p:txBody>
      </p:sp>
      <p:sp>
        <p:nvSpPr>
          <p:cNvPr id="43018" name="Rectangle 14"/>
          <p:cNvSpPr>
            <a:spLocks noChangeArrowheads="1"/>
          </p:cNvSpPr>
          <p:nvPr/>
        </p:nvSpPr>
        <p:spPr bwMode="auto">
          <a:xfrm>
            <a:off x="1631476" y="3781426"/>
            <a:ext cx="4016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50" tIns="26988" rIns="19050" bIns="26988"/>
          <a:lstStyle/>
          <a:p>
            <a:pPr defTabSz="904875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tabLst>
                <a:tab pos="452438" algn="l"/>
                <a:tab pos="904875" algn="l"/>
                <a:tab pos="1357313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I</a:t>
            </a:r>
          </a:p>
          <a:p>
            <a:pPr defTabSz="904875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tabLst>
                <a:tab pos="452438" algn="l"/>
                <a:tab pos="904875" algn="l"/>
                <a:tab pos="1357313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J</a:t>
            </a:r>
          </a:p>
        </p:txBody>
      </p:sp>
      <p:sp>
        <p:nvSpPr>
          <p:cNvPr id="43019" name="Rectangle 15"/>
          <p:cNvSpPr>
            <a:spLocks noChangeArrowheads="1"/>
          </p:cNvSpPr>
          <p:nvPr/>
        </p:nvSpPr>
        <p:spPr bwMode="auto">
          <a:xfrm>
            <a:off x="2338389" y="1479550"/>
            <a:ext cx="7515225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8D6AD3-D02E-41E6-91EA-7FEC094AA84A}"/>
              </a:ext>
            </a:extLst>
          </p:cNvPr>
          <p:cNvSpPr txBox="1"/>
          <p:nvPr/>
        </p:nvSpPr>
        <p:spPr>
          <a:xfrm>
            <a:off x="8517583" y="3698203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bne/beq use I-format</a:t>
            </a:r>
            <a:endParaRPr lang="nl-NL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026"/>
          <p:cNvSpPr>
            <a:spLocks noChangeArrowheads="1"/>
          </p:cNvSpPr>
          <p:nvPr/>
        </p:nvSpPr>
        <p:spPr bwMode="auto">
          <a:xfrm>
            <a:off x="1749426" y="312739"/>
            <a:ext cx="34575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103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Addresses in Branches and Jumps</a:t>
            </a:r>
          </a:p>
        </p:txBody>
      </p:sp>
      <p:sp>
        <p:nvSpPr>
          <p:cNvPr id="126979" name="Rectangle 1027"/>
          <p:cNvSpPr>
            <a:spLocks noGrp="1" noChangeArrowheads="1"/>
          </p:cNvSpPr>
          <p:nvPr>
            <p:ph idx="1"/>
          </p:nvPr>
        </p:nvSpPr>
        <p:spPr>
          <a:xfrm>
            <a:off x="372534" y="905470"/>
            <a:ext cx="11446933" cy="5403850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Instructions:</a:t>
            </a:r>
          </a:p>
          <a:p>
            <a:pPr lvl="1">
              <a:buNone/>
            </a:pPr>
            <a:r>
              <a:rPr lang="en-US" sz="2000" dirty="0"/>
              <a:t>	</a:t>
            </a:r>
            <a:r>
              <a:rPr lang="en-US" sz="2000" dirty="0" err="1">
                <a:latin typeface="Courier New" pitchFamily="49" charset="0"/>
              </a:rPr>
              <a:t>bne</a:t>
            </a:r>
            <a:r>
              <a:rPr lang="en-US" sz="2000" dirty="0">
                <a:latin typeface="Courier New" pitchFamily="49" charset="0"/>
              </a:rPr>
              <a:t> $t4,$t5,Label</a:t>
            </a:r>
            <a:r>
              <a:rPr lang="en-US" sz="2000" dirty="0"/>
              <a:t>	</a:t>
            </a:r>
            <a:r>
              <a:rPr lang="en-US" sz="2000" dirty="0">
                <a:latin typeface="Times New Roman" pitchFamily="18" charset="0"/>
              </a:rPr>
              <a:t>Next instruction is at Label if</a:t>
            </a:r>
            <a:r>
              <a:rPr lang="en-US" sz="2000" dirty="0">
                <a:latin typeface="Courier New" pitchFamily="49" charset="0"/>
              </a:rPr>
              <a:t> $t4 </a:t>
            </a:r>
            <a:r>
              <a:rPr lang="en-US" sz="2000" dirty="0">
                <a:latin typeface="Courier New" pitchFamily="49" charset="0"/>
                <a:sym typeface="Symbol" pitchFamily="18" charset="2"/>
              </a:rPr>
              <a:t></a:t>
            </a:r>
            <a:r>
              <a:rPr lang="en-US" sz="2000" dirty="0">
                <a:latin typeface="Courier New" pitchFamily="49" charset="0"/>
              </a:rPr>
              <a:t> $t5</a:t>
            </a:r>
          </a:p>
          <a:p>
            <a:pPr lvl="1">
              <a:buNone/>
            </a:pPr>
            <a:r>
              <a:rPr lang="en-US" sz="2000" dirty="0"/>
              <a:t>	</a:t>
            </a:r>
            <a:r>
              <a:rPr lang="en-US" sz="2000" dirty="0" err="1">
                <a:latin typeface="Courier New" pitchFamily="49" charset="0"/>
              </a:rPr>
              <a:t>beq</a:t>
            </a:r>
            <a:r>
              <a:rPr lang="en-US" sz="2000" dirty="0">
                <a:latin typeface="Courier New" pitchFamily="49" charset="0"/>
              </a:rPr>
              <a:t> $t4,$t5,Label</a:t>
            </a:r>
            <a:r>
              <a:rPr lang="en-US" sz="2000" dirty="0"/>
              <a:t>	</a:t>
            </a:r>
            <a:r>
              <a:rPr lang="en-US" sz="2000" dirty="0">
                <a:latin typeface="Times New Roman" pitchFamily="18" charset="0"/>
              </a:rPr>
              <a:t>Next instruction is at Label if  </a:t>
            </a:r>
            <a:r>
              <a:rPr lang="en-US" sz="2000" dirty="0">
                <a:latin typeface="Courier New" pitchFamily="49" charset="0"/>
              </a:rPr>
              <a:t>$t4 = $t5</a:t>
            </a:r>
          </a:p>
          <a:p>
            <a:pPr lvl="1">
              <a:buNone/>
            </a:pPr>
            <a:r>
              <a:rPr lang="en-US" sz="2000" dirty="0"/>
              <a:t>	</a:t>
            </a:r>
            <a:r>
              <a:rPr lang="en-US" sz="2000" dirty="0">
                <a:latin typeface="Courier New" pitchFamily="49" charset="0"/>
              </a:rPr>
              <a:t>j Label</a:t>
            </a:r>
            <a:r>
              <a:rPr lang="en-US" sz="2000" dirty="0"/>
              <a:t>			</a:t>
            </a:r>
            <a:r>
              <a:rPr lang="en-US" sz="2000" dirty="0">
                <a:latin typeface="Times New Roman" pitchFamily="18" charset="0"/>
              </a:rPr>
              <a:t>Next instruction is at Label </a:t>
            </a:r>
            <a:br>
              <a:rPr lang="en-US" sz="2000" dirty="0"/>
            </a:br>
            <a:endParaRPr lang="en-US" sz="2400" dirty="0"/>
          </a:p>
          <a:p>
            <a:r>
              <a:rPr lang="en-US" dirty="0"/>
              <a:t>Branch</a:t>
            </a:r>
          </a:p>
          <a:p>
            <a:pPr lvl="1"/>
            <a:r>
              <a:rPr lang="en-US" sz="2000" b="1" dirty="0" err="1">
                <a:solidFill>
                  <a:srgbClr val="0000FF"/>
                </a:solidFill>
              </a:rPr>
              <a:t>PC_next</a:t>
            </a:r>
            <a:r>
              <a:rPr lang="en-US" sz="2000" b="1" dirty="0">
                <a:solidFill>
                  <a:srgbClr val="0000FF"/>
                </a:solidFill>
              </a:rPr>
              <a:t> = </a:t>
            </a:r>
            <a:r>
              <a:rPr lang="en-US" sz="2000" b="1" dirty="0" err="1">
                <a:solidFill>
                  <a:srgbClr val="0000FF"/>
                </a:solidFill>
              </a:rPr>
              <a:t>PC_branch</a:t>
            </a:r>
            <a:r>
              <a:rPr lang="en-US" sz="2000" b="1" dirty="0">
                <a:solidFill>
                  <a:srgbClr val="0000FF"/>
                </a:solidFill>
              </a:rPr>
              <a:t> + 4 + ( </a:t>
            </a:r>
            <a:r>
              <a:rPr lang="en-US" sz="2000" b="1" dirty="0" err="1">
                <a:solidFill>
                  <a:srgbClr val="0000FF"/>
                </a:solidFill>
              </a:rPr>
              <a:t>Instr</a:t>
            </a:r>
            <a:r>
              <a:rPr lang="en-US" sz="2000" b="1" dirty="0">
                <a:solidFill>
                  <a:srgbClr val="0000FF"/>
                </a:solidFill>
              </a:rPr>
              <a:t>[15..0]  ||  [00] ), </a:t>
            </a:r>
            <a:r>
              <a:rPr lang="en-US" sz="2000" dirty="0"/>
              <a:t>or</a:t>
            </a:r>
          </a:p>
          <a:p>
            <a:pPr lvl="1"/>
            <a:r>
              <a:rPr lang="en-US" sz="2000" b="1" dirty="0" err="1">
                <a:solidFill>
                  <a:srgbClr val="0000FF"/>
                </a:solidFill>
              </a:rPr>
              <a:t>PC_next</a:t>
            </a:r>
            <a:r>
              <a:rPr lang="en-US" sz="2000" b="1" dirty="0">
                <a:solidFill>
                  <a:srgbClr val="0000FF"/>
                </a:solidFill>
              </a:rPr>
              <a:t> = </a:t>
            </a:r>
            <a:r>
              <a:rPr lang="en-US" sz="2000" b="1" dirty="0" err="1">
                <a:solidFill>
                  <a:srgbClr val="0000FF"/>
                </a:solidFill>
              </a:rPr>
              <a:t>PC_branch</a:t>
            </a:r>
            <a:r>
              <a:rPr lang="en-US" sz="2000" b="1" dirty="0">
                <a:solidFill>
                  <a:srgbClr val="0000FF"/>
                </a:solidFill>
              </a:rPr>
              <a:t> + 4 + 4</a:t>
            </a:r>
            <a:r>
              <a:rPr lang="en-US" sz="2000" b="1">
                <a:solidFill>
                  <a:srgbClr val="0000FF"/>
                </a:solidFill>
              </a:rPr>
              <a:t>*Label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dirty="0"/>
              <a:t>Jump: use high order (4) bits of </a:t>
            </a:r>
            <a:r>
              <a:rPr lang="en-US"/>
              <a:t>PC </a:t>
            </a:r>
            <a:r>
              <a:rPr lang="en-US" b="0" i="1"/>
              <a:t>(assuming 32-bit address)</a:t>
            </a:r>
            <a:endParaRPr lang="en-US" b="0" i="1" dirty="0"/>
          </a:p>
          <a:p>
            <a:pPr lvl="1"/>
            <a:r>
              <a:rPr lang="en-US" sz="2000" b="1">
                <a:solidFill>
                  <a:srgbClr val="0000FF"/>
                </a:solidFill>
              </a:rPr>
              <a:t>PC_next = (PC_jump+4)[31</a:t>
            </a:r>
            <a:r>
              <a:rPr lang="en-US" sz="2000" b="1" dirty="0">
                <a:solidFill>
                  <a:srgbClr val="0000FF"/>
                </a:solidFill>
              </a:rPr>
              <a:t>..28]  ||  </a:t>
            </a:r>
            <a:r>
              <a:rPr lang="en-US" sz="2000" b="1" dirty="0" err="1">
                <a:solidFill>
                  <a:srgbClr val="0000FF"/>
                </a:solidFill>
              </a:rPr>
              <a:t>Instr</a:t>
            </a:r>
            <a:r>
              <a:rPr lang="en-US" sz="2000" b="1" dirty="0">
                <a:solidFill>
                  <a:srgbClr val="0000FF"/>
                </a:solidFill>
              </a:rPr>
              <a:t>[25..0]  ||  [00]</a:t>
            </a:r>
          </a:p>
          <a:p>
            <a:pPr lvl="1"/>
            <a:r>
              <a:rPr lang="en-US" sz="2000"/>
              <a:t>Jump range = 2</a:t>
            </a:r>
            <a:r>
              <a:rPr lang="en-US" sz="2000" baseline="30000"/>
              <a:t>28</a:t>
            </a:r>
            <a:r>
              <a:rPr lang="en-US" sz="2000"/>
              <a:t> byte = 256 MB</a:t>
            </a:r>
          </a:p>
          <a:p>
            <a:pPr lvl="1"/>
            <a:r>
              <a:rPr lang="en-US" sz="2000"/>
              <a:t>Note, since top 4 bits do not change, you always stay on the same ‘page’ of 256 MB</a:t>
            </a:r>
            <a:endParaRPr lang="en-US" sz="2000" dirty="0"/>
          </a:p>
          <a:p>
            <a:endParaRPr lang="en-US" b="1"/>
          </a:p>
          <a:p>
            <a:r>
              <a:rPr lang="en-US" b="1"/>
              <a:t>Questions</a:t>
            </a:r>
            <a:r>
              <a:rPr lang="en-US" dirty="0"/>
              <a:t>: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Why do we </a:t>
            </a:r>
            <a:r>
              <a:rPr lang="en-US" sz="2000" dirty="0" err="1">
                <a:solidFill>
                  <a:schemeClr val="accent2"/>
                </a:solidFill>
              </a:rPr>
              <a:t>concat</a:t>
            </a:r>
            <a:r>
              <a:rPr lang="en-US" sz="2000" dirty="0">
                <a:solidFill>
                  <a:schemeClr val="accent2"/>
                </a:solidFill>
              </a:rPr>
              <a:t> 2 zero’s for instruction </a:t>
            </a:r>
            <a:r>
              <a:rPr lang="en-US" sz="2000">
                <a:solidFill>
                  <a:schemeClr val="accent2"/>
                </a:solidFill>
              </a:rPr>
              <a:t>addresses? And why the 4 upper PC bits?</a:t>
            </a:r>
            <a:endParaRPr lang="en-US" sz="2000" dirty="0">
              <a:solidFill>
                <a:schemeClr val="accent2"/>
              </a:solidFill>
            </a:endParaRP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Why don’t we do this for data memory addresses?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8435090" y="3849767"/>
            <a:ext cx="3384376" cy="504056"/>
          </a:xfrm>
          <a:prstGeom prst="wedgeRoundRectCallout">
            <a:avLst>
              <a:gd name="adj1" fmla="val -125770"/>
              <a:gd name="adj2" fmla="val -133710"/>
              <a:gd name="adj3" fmla="val 16667"/>
            </a:avLst>
          </a:prstGeom>
          <a:solidFill>
            <a:srgbClr val="FFFF66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000"/>
              <a:t>Concatenating 2 zero bits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69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69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69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69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69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69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uiExpand="1" build="p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33400"/>
            <a:ext cx="8229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>
          <a:xfrm>
            <a:off x="389467" y="108049"/>
            <a:ext cx="11683197" cy="728663"/>
          </a:xfrm>
        </p:spPr>
        <p:txBody>
          <a:bodyPr/>
          <a:lstStyle/>
          <a:p>
            <a:pPr algn="r"/>
            <a:r>
              <a:rPr lang="en-US"/>
              <a:t>MIPS has (only) 3 data addressing modes</a:t>
            </a:r>
            <a:endParaRPr lang="en-US" dirty="0"/>
          </a:p>
        </p:txBody>
      </p:sp>
      <p:sp>
        <p:nvSpPr>
          <p:cNvPr id="32773" name="Line 4"/>
          <p:cNvSpPr>
            <a:spLocks noChangeShapeType="1"/>
          </p:cNvSpPr>
          <p:nvPr/>
        </p:nvSpPr>
        <p:spPr bwMode="auto">
          <a:xfrm>
            <a:off x="2590800" y="2819400"/>
            <a:ext cx="0" cy="2286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19336" y="3717032"/>
            <a:ext cx="11881320" cy="0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7328" y="3356992"/>
            <a:ext cx="1874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data operands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328" y="3645024"/>
            <a:ext cx="3134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next instruction address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ISA in relation to other abstraction layers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FD5F-9D21-40E3-9806-D7D304AA2586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ECA H Corporaal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BB93-CAE0-484E-9CD3-B51A8590C665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71811" y="1690419"/>
            <a:ext cx="11726635" cy="4256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3944" name="Picture 8" descr="Related im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91356" y="4549680"/>
            <a:ext cx="2152650" cy="2124075"/>
          </a:xfrm>
          <a:prstGeom prst="rect">
            <a:avLst/>
          </a:prstGeom>
          <a:noFill/>
        </p:spPr>
      </p:pic>
      <p:pic>
        <p:nvPicPr>
          <p:cNvPr id="423948" name="Picture 12" descr="Related imag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7040" y="1583042"/>
            <a:ext cx="2846966" cy="1986880"/>
          </a:xfrm>
          <a:prstGeom prst="rect">
            <a:avLst/>
          </a:prstGeom>
          <a:noFill/>
        </p:spPr>
      </p:pic>
      <p:sp>
        <p:nvSpPr>
          <p:cNvPr id="2" name="Arrow: Right 1">
            <a:extLst>
              <a:ext uri="{FF2B5EF4-FFF2-40B4-BE49-F238E27FC236}">
                <a16:creationId xmlns:a16="http://schemas.microsoft.com/office/drawing/2014/main" id="{0EBF7539-BD61-47DC-A3D6-25469FF69A2E}"/>
              </a:ext>
            </a:extLst>
          </p:cNvPr>
          <p:cNvSpPr/>
          <p:nvPr/>
        </p:nvSpPr>
        <p:spPr>
          <a:xfrm>
            <a:off x="265644" y="3429000"/>
            <a:ext cx="1339873" cy="46743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CB08-1D4D-4CC8-AD4C-DE409ECA9410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2050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313146"/>
              </p:ext>
            </p:extLst>
          </p:nvPr>
        </p:nvGraphicFramePr>
        <p:xfrm>
          <a:off x="2492467" y="272956"/>
          <a:ext cx="9596747" cy="6525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81" name="Worksheet" r:id="rId4" imgW="6067496" imgH="3952907" progId="Excel.Sheet.8">
                  <p:embed/>
                </p:oleObj>
              </mc:Choice>
              <mc:Fallback>
                <p:oleObj name="Worksheet" r:id="rId4" imgW="6067496" imgH="3952907" progId="Excel.Shee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467" y="272956"/>
                        <a:ext cx="9596747" cy="65255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RISC? Keep it simple</a:t>
            </a:r>
          </a:p>
        </p:txBody>
      </p:sp>
      <p:sp>
        <p:nvSpPr>
          <p:cNvPr id="132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33670"/>
            <a:ext cx="10972800" cy="5510491"/>
          </a:xfrm>
        </p:spPr>
        <p:txBody>
          <a:bodyPr/>
          <a:lstStyle/>
          <a:p>
            <a:pPr>
              <a:buNone/>
            </a:pPr>
            <a:r>
              <a:rPr lang="en-US" sz="2800">
                <a:solidFill>
                  <a:schemeClr val="accent2"/>
                </a:solidFill>
              </a:rPr>
              <a:t>RISC characteristics:</a:t>
            </a:r>
            <a:endParaRPr lang="en-US" sz="2800" dirty="0">
              <a:solidFill>
                <a:schemeClr val="accent2"/>
              </a:solidFill>
            </a:endParaRPr>
          </a:p>
          <a:p>
            <a:r>
              <a:rPr lang="en-US" sz="2400" dirty="0"/>
              <a:t>Reduced number of instructions</a:t>
            </a:r>
          </a:p>
          <a:p>
            <a:r>
              <a:rPr lang="en-US" sz="2400" dirty="0"/>
              <a:t>Limited addressing modes </a:t>
            </a:r>
          </a:p>
          <a:p>
            <a:pPr lvl="1"/>
            <a:r>
              <a:rPr lang="en-US" sz="2000" dirty="0"/>
              <a:t>load-store architecture</a:t>
            </a:r>
          </a:p>
          <a:p>
            <a:pPr lvl="1"/>
            <a:r>
              <a:rPr lang="en-US" sz="2000" dirty="0"/>
              <a:t>enables pipelining</a:t>
            </a:r>
          </a:p>
          <a:p>
            <a:r>
              <a:rPr lang="en-US" sz="2400" dirty="0"/>
              <a:t>Large register set</a:t>
            </a:r>
          </a:p>
          <a:p>
            <a:pPr lvl="1"/>
            <a:r>
              <a:rPr lang="en-US" sz="2000" dirty="0"/>
              <a:t>uniform (no distinction between e.g. address and data registers)</a:t>
            </a:r>
          </a:p>
          <a:p>
            <a:r>
              <a:rPr lang="en-US" sz="2400" dirty="0"/>
              <a:t>Limited number of instruction sizes (</a:t>
            </a:r>
            <a:r>
              <a:rPr lang="en-US" sz="2400" dirty="0">
                <a:solidFill>
                  <a:srgbClr val="0000FF"/>
                </a:solidFill>
              </a:rPr>
              <a:t>preferably one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know directly where the following instruction starts</a:t>
            </a:r>
          </a:p>
          <a:p>
            <a:r>
              <a:rPr lang="en-US" sz="2400" dirty="0"/>
              <a:t>Limited number of instruction formats</a:t>
            </a:r>
          </a:p>
          <a:p>
            <a:r>
              <a:rPr lang="en-US" sz="2400" dirty="0"/>
              <a:t>Memory alignment restrictions</a:t>
            </a:r>
          </a:p>
          <a:p>
            <a:r>
              <a:rPr lang="en-US" sz="2400" dirty="0"/>
              <a:t>......</a:t>
            </a:r>
          </a:p>
          <a:p>
            <a:r>
              <a:rPr lang="en-US" sz="2400" dirty="0"/>
              <a:t>Based on quantitative analysis</a:t>
            </a:r>
          </a:p>
          <a:p>
            <a:pPr lvl="1"/>
            <a:r>
              <a:rPr lang="en-US" sz="2000" dirty="0"/>
              <a:t>" the famous MIPS one % rule": don't even think about it when its not used more than one percent</a:t>
            </a:r>
          </a:p>
          <a:p>
            <a:endParaRPr lang="en-US" sz="24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63AA5-C25D-4303-9B80-D74BC37E53DE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3" name="Picture 2" descr="A picture containing text, electronics, circuit&#10;&#10;Description automatically generated">
            <a:extLst>
              <a:ext uri="{FF2B5EF4-FFF2-40B4-BE49-F238E27FC236}">
                <a16:creationId xmlns:a16="http://schemas.microsoft.com/office/drawing/2014/main" id="{8B5D150F-CC7F-46F5-A412-764D1AD870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9275" y="0"/>
            <a:ext cx="2752725" cy="1657350"/>
          </a:xfrm>
          <a:prstGeom prst="rect">
            <a:avLst/>
          </a:prstGeom>
        </p:spPr>
      </p:pic>
      <p:pic>
        <p:nvPicPr>
          <p:cNvPr id="432130" name="Picture 2" descr="MIPS (CPU) - Wikipedia">
            <a:extLst>
              <a:ext uri="{FF2B5EF4-FFF2-40B4-BE49-F238E27FC236}">
                <a16:creationId xmlns:a16="http://schemas.microsoft.com/office/drawing/2014/main" id="{7F6FBB6C-BBCD-4736-BCF4-2B979FD55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909" y="4039738"/>
            <a:ext cx="3691888" cy="2322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2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2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2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2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2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2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2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2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2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2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21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21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21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210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types: </a:t>
            </a:r>
            <a:r>
              <a:rPr lang="en-US"/>
              <a:t>3 main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71140"/>
            <a:ext cx="10972800" cy="5886861"/>
          </a:xfrm>
        </p:spPr>
        <p:txBody>
          <a:bodyPr/>
          <a:lstStyle/>
          <a:p>
            <a:r>
              <a:rPr lang="en-US" sz="2000" dirty="0"/>
              <a:t>Arithmetic</a:t>
            </a:r>
          </a:p>
          <a:p>
            <a:pPr lvl="1"/>
            <a:r>
              <a:rPr lang="en-US" sz="1800" dirty="0"/>
              <a:t>Integer arithmetic/logic instructions</a:t>
            </a:r>
          </a:p>
          <a:p>
            <a:pPr lvl="2"/>
            <a:r>
              <a:rPr lang="en-US" sz="1600" dirty="0"/>
              <a:t>ADD, SUB, </a:t>
            </a:r>
            <a:r>
              <a:rPr lang="en-US" sz="1600" dirty="0" err="1"/>
              <a:t>MULT</a:t>
            </a:r>
            <a:endParaRPr lang="en-US" sz="1600" dirty="0"/>
          </a:p>
          <a:p>
            <a:pPr lvl="2"/>
            <a:r>
              <a:rPr lang="en-US" sz="1600" dirty="0" err="1"/>
              <a:t>ADDU</a:t>
            </a:r>
            <a:r>
              <a:rPr lang="en-US" sz="1600" dirty="0"/>
              <a:t>, </a:t>
            </a:r>
            <a:r>
              <a:rPr lang="en-US" sz="1600" dirty="0" err="1"/>
              <a:t>SUBU,MULTU</a:t>
            </a:r>
            <a:endParaRPr lang="en-US" sz="1600" dirty="0"/>
          </a:p>
          <a:p>
            <a:pPr lvl="2"/>
            <a:r>
              <a:rPr lang="en-US" sz="1600" dirty="0"/>
              <a:t>OR, AND, NOR, </a:t>
            </a:r>
            <a:r>
              <a:rPr lang="en-US" sz="1600" dirty="0" err="1"/>
              <a:t>NAND</a:t>
            </a:r>
            <a:endParaRPr lang="en-US" sz="1600" dirty="0"/>
          </a:p>
          <a:p>
            <a:pPr lvl="1"/>
            <a:r>
              <a:rPr lang="en-US" sz="1800" dirty="0"/>
              <a:t>Floating point instructions</a:t>
            </a:r>
          </a:p>
          <a:p>
            <a:pPr lvl="2"/>
            <a:r>
              <a:rPr lang="en-US" sz="1600" dirty="0" err="1"/>
              <a:t>FADD</a:t>
            </a:r>
            <a:r>
              <a:rPr lang="en-US" sz="1600" dirty="0"/>
              <a:t>, </a:t>
            </a:r>
            <a:r>
              <a:rPr lang="en-US" sz="1600" dirty="0" err="1"/>
              <a:t>FMUL</a:t>
            </a:r>
            <a:r>
              <a:rPr lang="en-US" sz="1600" dirty="0"/>
              <a:t>, </a:t>
            </a:r>
            <a:r>
              <a:rPr lang="en-US" sz="1600" dirty="0" err="1"/>
              <a:t>FDIV</a:t>
            </a:r>
            <a:endParaRPr lang="en-US" sz="1600" dirty="0"/>
          </a:p>
          <a:p>
            <a:r>
              <a:rPr lang="en-US" sz="2000" dirty="0"/>
              <a:t>Memory transfer instructions</a:t>
            </a:r>
          </a:p>
          <a:p>
            <a:pPr lvl="1"/>
            <a:r>
              <a:rPr lang="en-US" sz="1800" dirty="0"/>
              <a:t>Loads and Stores</a:t>
            </a:r>
          </a:p>
          <a:p>
            <a:pPr lvl="1"/>
            <a:r>
              <a:rPr lang="en-US" sz="1800" dirty="0"/>
              <a:t>TEST-and-SET, and SWAP</a:t>
            </a:r>
          </a:p>
          <a:p>
            <a:pPr lvl="2"/>
            <a:r>
              <a:rPr lang="en-US" sz="1600" dirty="0"/>
              <a:t>May apply to various operand sizes: bytes, half-words, words, doubles, etc.</a:t>
            </a:r>
          </a:p>
          <a:p>
            <a:r>
              <a:rPr lang="en-US" sz="2000" dirty="0"/>
              <a:t>Control instructions</a:t>
            </a:r>
          </a:p>
          <a:p>
            <a:pPr lvl="1"/>
            <a:r>
              <a:rPr lang="en-US" sz="1800" dirty="0"/>
              <a:t>Branches are conditional</a:t>
            </a:r>
          </a:p>
          <a:p>
            <a:pPr lvl="2"/>
            <a:r>
              <a:rPr lang="en-US" sz="1600" dirty="0"/>
              <a:t>Condition may be condition bits (</a:t>
            </a:r>
            <a:r>
              <a:rPr lang="en-US" sz="1600" dirty="0" err="1"/>
              <a:t>ZCVXN</a:t>
            </a:r>
            <a:r>
              <a:rPr lang="en-US" sz="1600" dirty="0"/>
              <a:t>)</a:t>
            </a:r>
          </a:p>
          <a:p>
            <a:pPr lvl="2"/>
            <a:r>
              <a:rPr lang="en-US" sz="1600" dirty="0"/>
              <a:t>Condition may test the value of a register (set by </a:t>
            </a:r>
            <a:r>
              <a:rPr lang="en-US" sz="1600" dirty="0" err="1"/>
              <a:t>SLT</a:t>
            </a:r>
            <a:r>
              <a:rPr lang="en-US" sz="1600" dirty="0"/>
              <a:t> instruction)</a:t>
            </a:r>
          </a:p>
          <a:p>
            <a:pPr lvl="2"/>
            <a:r>
              <a:rPr lang="en-US" sz="1600" dirty="0"/>
              <a:t>Condition may be computed in the branch instruction itself</a:t>
            </a:r>
          </a:p>
          <a:p>
            <a:pPr lvl="1"/>
            <a:r>
              <a:rPr lang="en-US" sz="1800" dirty="0"/>
              <a:t>Jumps are unconditional with absolute address or address in register</a:t>
            </a:r>
          </a:p>
          <a:p>
            <a:pPr lvl="1"/>
            <a:r>
              <a:rPr lang="en-US" sz="1800" dirty="0"/>
              <a:t>JAL (jump and link) needed for procedures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BDDA-7D36-4170-B6A6-B75712DE4238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ECA H Corporaal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BB93-CAE0-484E-9CD3-B51A8590C66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arithmetic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/>
              <a:t>Most instructions have 3 operands</a:t>
            </a:r>
          </a:p>
          <a:p>
            <a:endParaRPr lang="en-US" sz="2400" b="0" dirty="0"/>
          </a:p>
          <a:p>
            <a:r>
              <a:rPr lang="en-US" sz="2400" b="0" dirty="0"/>
              <a:t>Operand order is fixed (destination register first, </a:t>
            </a:r>
            <a:r>
              <a:rPr lang="en-US" sz="2400" dirty="0"/>
              <a:t>if</a:t>
            </a:r>
            <a:r>
              <a:rPr lang="en-US" sz="2400" b="0" dirty="0"/>
              <a:t> there is a destination)</a:t>
            </a:r>
            <a:br>
              <a:rPr lang="en-US" sz="2400" b="0" dirty="0"/>
            </a:br>
            <a:r>
              <a:rPr lang="en-US" sz="2400" b="0" dirty="0"/>
              <a:t>	</a:t>
            </a:r>
            <a:br>
              <a:rPr lang="en-US" sz="2400" b="0" dirty="0"/>
            </a:br>
            <a:r>
              <a:rPr lang="en-US" sz="2400" b="0" dirty="0"/>
              <a:t>Example:</a:t>
            </a:r>
            <a:br>
              <a:rPr lang="en-US" sz="2400" b="0" dirty="0"/>
            </a:br>
            <a:br>
              <a:rPr lang="en-US" sz="2400" b="0" dirty="0"/>
            </a:br>
            <a:r>
              <a:rPr lang="en-US" sz="2400" b="0" dirty="0"/>
              <a:t>	C code:  	A = B + C</a:t>
            </a:r>
            <a:br>
              <a:rPr lang="en-US" sz="2400" b="0" dirty="0"/>
            </a:br>
            <a:br>
              <a:rPr lang="en-US" sz="2400" b="0" dirty="0"/>
            </a:br>
            <a:r>
              <a:rPr lang="en-US" sz="2400" b="0" dirty="0"/>
              <a:t>	MIPS code: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add $s0, $s1, $s2  </a:t>
            </a:r>
            <a:br>
              <a:rPr lang="en-US" sz="2400" b="0" dirty="0"/>
            </a:br>
            <a:r>
              <a:rPr lang="en-US" sz="2400" b="0" dirty="0"/>
              <a:t>				</a:t>
            </a:r>
          </a:p>
          <a:p>
            <a:pPr lvl="1"/>
            <a:r>
              <a:rPr lang="en-US" sz="2200" b="1" dirty="0"/>
              <a:t>$</a:t>
            </a:r>
            <a:r>
              <a:rPr lang="en-US" sz="2200" dirty="0"/>
              <a:t> notation indicates a register (register files are very close to the ALUs)</a:t>
            </a:r>
          </a:p>
          <a:p>
            <a:pPr lvl="1"/>
            <a:r>
              <a:rPr lang="en-US" sz="2200" b="0" dirty="0"/>
              <a:t>$s0, $s1 and $s2 are associated with variables by compiler</a:t>
            </a:r>
          </a:p>
          <a:p>
            <a:pPr lvl="1"/>
            <a:r>
              <a:rPr lang="en-US" sz="2200" b="0"/>
              <a:t>each corresponds </a:t>
            </a:r>
            <a:r>
              <a:rPr lang="en-US" sz="2200" b="0" dirty="0"/>
              <a:t>to one of the 32 registers r0-r31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B4B1F-F2E5-4934-BDCD-A0068B4ED09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310AC9-90BB-4CEB-A90F-422185BFB82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MIPS arithmetic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buFont typeface="Monotype Sorts" pitchFamily="2" charset="2"/>
              <a:buNone/>
            </a:pPr>
            <a:br>
              <a:rPr lang="en-US" sz="2400" b="0" dirty="0"/>
            </a:br>
            <a:r>
              <a:rPr lang="en-US" sz="2400" b="0" dirty="0"/>
              <a:t>	C code:	</a:t>
            </a:r>
            <a:r>
              <a:rPr lang="en-US" sz="2400" b="0" dirty="0">
                <a:latin typeface="Courier New" pitchFamily="49" charset="0"/>
              </a:rPr>
              <a:t>A = B + C + D;</a:t>
            </a:r>
            <a:br>
              <a:rPr lang="en-US" sz="2400" b="0" dirty="0">
                <a:latin typeface="Courier New" pitchFamily="49" charset="0"/>
              </a:rPr>
            </a:br>
            <a:r>
              <a:rPr lang="en-US" sz="2400" b="0" dirty="0">
                <a:latin typeface="Courier New" pitchFamily="49" charset="0"/>
              </a:rPr>
              <a:t>			E = F - A;</a:t>
            </a:r>
            <a:br>
              <a:rPr lang="en-US" sz="2400" b="0" dirty="0"/>
            </a:br>
            <a:br>
              <a:rPr lang="en-US" sz="2400" b="0" dirty="0"/>
            </a:br>
            <a:r>
              <a:rPr lang="en-US" sz="2400" b="0" dirty="0"/>
              <a:t>	MIPS code:	</a:t>
            </a:r>
            <a:r>
              <a:rPr lang="en-US" sz="2400" b="0" dirty="0">
                <a:latin typeface="Courier New" pitchFamily="49" charset="0"/>
              </a:rPr>
              <a:t>add $t0, $s1, $s2</a:t>
            </a:r>
            <a:br>
              <a:rPr lang="en-US" sz="2400" b="0" dirty="0">
                <a:latin typeface="Courier New" pitchFamily="49" charset="0"/>
              </a:rPr>
            </a:br>
            <a:r>
              <a:rPr lang="en-US" sz="2400" b="0" dirty="0">
                <a:latin typeface="Courier New" pitchFamily="49" charset="0"/>
              </a:rPr>
              <a:t>			add $s0, $t0, $s3</a:t>
            </a:r>
            <a:br>
              <a:rPr lang="en-US" sz="2400" b="0" dirty="0">
                <a:latin typeface="Courier New" pitchFamily="49" charset="0"/>
              </a:rPr>
            </a:br>
            <a:r>
              <a:rPr lang="en-US" sz="2400" b="0" dirty="0">
                <a:latin typeface="Courier New" pitchFamily="49" charset="0"/>
              </a:rPr>
              <a:t>			sub $s4, $s5, $s0</a:t>
            </a:r>
            <a:br>
              <a:rPr lang="en-US" sz="2400" b="0" dirty="0"/>
            </a:br>
            <a:endParaRPr lang="en-US" sz="2400" b="0" dirty="0"/>
          </a:p>
          <a:p>
            <a:r>
              <a:rPr lang="en-US" sz="2400" b="0" dirty="0"/>
              <a:t>Operands must be registers, only 32 registers provided</a:t>
            </a:r>
          </a:p>
          <a:p>
            <a:endParaRPr lang="en-US" sz="2400" b="0" dirty="0"/>
          </a:p>
          <a:p>
            <a:r>
              <a:rPr lang="en-US" sz="2400" b="0" dirty="0"/>
              <a:t>Design Principle:  </a:t>
            </a:r>
            <a:r>
              <a:rPr lang="en-US" sz="2400" b="0" i="1" dirty="0">
                <a:solidFill>
                  <a:srgbClr val="FF0000"/>
                </a:solidFill>
              </a:rPr>
              <a:t>smaller is faster</a:t>
            </a:r>
            <a:r>
              <a:rPr lang="en-US" sz="2400" b="0" dirty="0"/>
              <a:t>.      Why?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5170CA-7956-4170-9932-7911335E2C56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Registers vs. Memory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89714"/>
            <a:ext cx="8229600" cy="1752600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0" dirty="0"/>
              <a:t>Arithmetic instruction operands must be registers, </a:t>
            </a:r>
            <a:br>
              <a:rPr lang="en-US" sz="2400" b="0" dirty="0"/>
            </a:br>
            <a:r>
              <a:rPr lang="en-US" sz="2400" b="0" dirty="0"/>
              <a:t>	— only 32 registers provided</a:t>
            </a:r>
          </a:p>
          <a:p>
            <a:r>
              <a:rPr lang="en-US" sz="2400" b="0" dirty="0"/>
              <a:t>Compiler associates variables with registers</a:t>
            </a:r>
          </a:p>
          <a:p>
            <a:r>
              <a:rPr lang="en-US" sz="2400" b="0" dirty="0"/>
              <a:t>What about programs with lots of variables ?</a:t>
            </a:r>
          </a:p>
          <a:p>
            <a:endParaRPr lang="en-US" sz="2400" b="0" dirty="0"/>
          </a:p>
          <a:p>
            <a:r>
              <a:rPr lang="en-US" sz="2400" b="0" dirty="0"/>
              <a:t>Picture: all I/O is </a:t>
            </a:r>
            <a:r>
              <a:rPr lang="en-US" sz="2400" b="0" dirty="0">
                <a:solidFill>
                  <a:srgbClr val="0000FF"/>
                </a:solidFill>
              </a:rPr>
              <a:t>memory-mapped</a:t>
            </a:r>
            <a:br>
              <a:rPr lang="en-US" sz="2400" b="0" dirty="0"/>
            </a:br>
            <a:r>
              <a:rPr lang="en-US" sz="2400" b="0" dirty="0"/>
              <a:t>i.e., can be accesses by Load and Store</a:t>
            </a:r>
            <a:br>
              <a:rPr lang="en-US" sz="2400" b="0" dirty="0"/>
            </a:br>
            <a:r>
              <a:rPr lang="en-US" sz="2400" b="0" dirty="0"/>
              <a:t>operations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992586" y="3314700"/>
            <a:ext cx="6019800" cy="3124200"/>
            <a:chOff x="3200400" y="3429000"/>
            <a:chExt cx="6019800" cy="3124200"/>
          </a:xfrm>
        </p:grpSpPr>
        <p:sp>
          <p:nvSpPr>
            <p:cNvPr id="26630" name="Rectangle 4"/>
            <p:cNvSpPr>
              <a:spLocks noChangeArrowheads="1"/>
            </p:cNvSpPr>
            <p:nvPr/>
          </p:nvSpPr>
          <p:spPr bwMode="auto">
            <a:xfrm>
              <a:off x="3200400" y="3657600"/>
              <a:ext cx="1676400" cy="167640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0" lang="en-US">
                  <a:solidFill>
                    <a:schemeClr val="tx1"/>
                  </a:solidFill>
                </a:rPr>
                <a:t>CPU</a:t>
              </a:r>
            </a:p>
          </p:txBody>
        </p:sp>
        <p:sp>
          <p:nvSpPr>
            <p:cNvPr id="26631" name="Rectangle 5"/>
            <p:cNvSpPr>
              <a:spLocks noChangeArrowheads="1"/>
            </p:cNvSpPr>
            <p:nvPr/>
          </p:nvSpPr>
          <p:spPr bwMode="auto">
            <a:xfrm>
              <a:off x="6781800" y="3429000"/>
              <a:ext cx="2362200" cy="213360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0" lang="en-US">
                  <a:solidFill>
                    <a:schemeClr val="tx1"/>
                  </a:solidFill>
                </a:rPr>
                <a:t>Memory</a:t>
              </a:r>
            </a:p>
          </p:txBody>
        </p:sp>
        <p:grpSp>
          <p:nvGrpSpPr>
            <p:cNvPr id="2" name="Group 6"/>
            <p:cNvGrpSpPr>
              <a:grpSpLocks/>
            </p:cNvGrpSpPr>
            <p:nvPr/>
          </p:nvGrpSpPr>
          <p:grpSpPr bwMode="auto">
            <a:xfrm>
              <a:off x="6705600" y="6096000"/>
              <a:ext cx="2514600" cy="457200"/>
              <a:chOff x="2544" y="3840"/>
              <a:chExt cx="1680" cy="288"/>
            </a:xfrm>
          </p:grpSpPr>
          <p:sp>
            <p:nvSpPr>
              <p:cNvPr id="26644" name="Oval 7"/>
              <p:cNvSpPr>
                <a:spLocks noChangeArrowheads="1"/>
              </p:cNvSpPr>
              <p:nvPr/>
            </p:nvSpPr>
            <p:spPr bwMode="auto">
              <a:xfrm>
                <a:off x="2544" y="3840"/>
                <a:ext cx="1680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5" name="Oval 8"/>
              <p:cNvSpPr>
                <a:spLocks noChangeArrowheads="1"/>
              </p:cNvSpPr>
              <p:nvPr/>
            </p:nvSpPr>
            <p:spPr bwMode="auto">
              <a:xfrm>
                <a:off x="2544" y="3888"/>
                <a:ext cx="1680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6" name="Oval 9"/>
              <p:cNvSpPr>
                <a:spLocks noChangeArrowheads="1"/>
              </p:cNvSpPr>
              <p:nvPr/>
            </p:nvSpPr>
            <p:spPr bwMode="auto">
              <a:xfrm>
                <a:off x="2544" y="3936"/>
                <a:ext cx="1680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33" name="Text Box 10"/>
            <p:cNvSpPr txBox="1">
              <a:spLocks noChangeArrowheads="1"/>
            </p:cNvSpPr>
            <p:nvPr/>
          </p:nvSpPr>
          <p:spPr bwMode="auto">
            <a:xfrm>
              <a:off x="7772401" y="6172200"/>
              <a:ext cx="42832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kumimoji="0" lang="en-US">
                  <a:solidFill>
                    <a:schemeClr val="tx1"/>
                  </a:solidFill>
                </a:rPr>
                <a:t>IO</a:t>
              </a:r>
            </a:p>
          </p:txBody>
        </p:sp>
        <p:cxnSp>
          <p:nvCxnSpPr>
            <p:cNvPr id="26634" name="AutoShape 11"/>
            <p:cNvCxnSpPr>
              <a:cxnSpLocks noChangeShapeType="1"/>
              <a:stCxn id="26630" idx="3"/>
              <a:endCxn id="26631" idx="1"/>
            </p:cNvCxnSpPr>
            <p:nvPr/>
          </p:nvCxnSpPr>
          <p:spPr bwMode="auto">
            <a:xfrm>
              <a:off x="4876800" y="4495800"/>
              <a:ext cx="1905000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6635" name="AutoShape 12"/>
            <p:cNvCxnSpPr>
              <a:cxnSpLocks noChangeShapeType="1"/>
              <a:stCxn id="26630" idx="3"/>
              <a:endCxn id="26646" idx="2"/>
            </p:cNvCxnSpPr>
            <p:nvPr/>
          </p:nvCxnSpPr>
          <p:spPr bwMode="auto">
            <a:xfrm>
              <a:off x="4876800" y="4495800"/>
              <a:ext cx="1828800" cy="190500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</p:cxnSp>
        <p:sp>
          <p:nvSpPr>
            <p:cNvPr id="26636" name="Rectangle 13"/>
            <p:cNvSpPr>
              <a:spLocks noChangeArrowheads="1"/>
            </p:cNvSpPr>
            <p:nvPr/>
          </p:nvSpPr>
          <p:spPr bwMode="auto">
            <a:xfrm>
              <a:off x="4343400" y="4724400"/>
              <a:ext cx="457200" cy="533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Line 14"/>
            <p:cNvSpPr>
              <a:spLocks noChangeShapeType="1"/>
            </p:cNvSpPr>
            <p:nvPr/>
          </p:nvSpPr>
          <p:spPr bwMode="auto">
            <a:xfrm>
              <a:off x="4343400" y="48006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Line 15"/>
            <p:cNvSpPr>
              <a:spLocks noChangeShapeType="1"/>
            </p:cNvSpPr>
            <p:nvPr/>
          </p:nvSpPr>
          <p:spPr bwMode="auto">
            <a:xfrm>
              <a:off x="4343400" y="48768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Line 16"/>
            <p:cNvSpPr>
              <a:spLocks noChangeShapeType="1"/>
            </p:cNvSpPr>
            <p:nvPr/>
          </p:nvSpPr>
          <p:spPr bwMode="auto">
            <a:xfrm>
              <a:off x="4343400" y="49530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Line 17"/>
            <p:cNvSpPr>
              <a:spLocks noChangeShapeType="1"/>
            </p:cNvSpPr>
            <p:nvPr/>
          </p:nvSpPr>
          <p:spPr bwMode="auto">
            <a:xfrm>
              <a:off x="4343400" y="50292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1" name="Line 18"/>
            <p:cNvSpPr>
              <a:spLocks noChangeShapeType="1"/>
            </p:cNvSpPr>
            <p:nvPr/>
          </p:nvSpPr>
          <p:spPr bwMode="auto">
            <a:xfrm>
              <a:off x="4343400" y="51054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Line 19"/>
            <p:cNvSpPr>
              <a:spLocks noChangeShapeType="1"/>
            </p:cNvSpPr>
            <p:nvPr/>
          </p:nvSpPr>
          <p:spPr bwMode="auto">
            <a:xfrm>
              <a:off x="4343400" y="51816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Text Box 20"/>
            <p:cNvSpPr txBox="1">
              <a:spLocks noChangeArrowheads="1"/>
            </p:cNvSpPr>
            <p:nvPr/>
          </p:nvSpPr>
          <p:spPr bwMode="auto">
            <a:xfrm>
              <a:off x="3352800" y="4953001"/>
              <a:ext cx="105990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400"/>
                <a:t>register file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97B93-07F7-45E5-9DFE-04E00EE6067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allocation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0" dirty="0"/>
              <a:t>Compiler tries to keep as many variables in registers as possible</a:t>
            </a:r>
          </a:p>
          <a:p>
            <a:endParaRPr lang="en-US" sz="2800" dirty="0"/>
          </a:p>
          <a:p>
            <a:r>
              <a:rPr lang="en-US" sz="2800" b="0" dirty="0"/>
              <a:t>Some variables can not </a:t>
            </a:r>
            <a:r>
              <a:rPr lang="en-US" sz="2800" b="0"/>
              <a:t>be allocated:</a:t>
            </a:r>
            <a:endParaRPr lang="en-US" sz="2800" b="0" dirty="0"/>
          </a:p>
          <a:p>
            <a:pPr lvl="1"/>
            <a:r>
              <a:rPr lang="en-US" sz="2400" dirty="0"/>
              <a:t>large arrays (too few registers)</a:t>
            </a:r>
          </a:p>
          <a:p>
            <a:pPr lvl="1"/>
            <a:r>
              <a:rPr lang="en-US" sz="2400" dirty="0"/>
              <a:t>aliased variables (variables accessible through pointers in C)</a:t>
            </a:r>
          </a:p>
          <a:p>
            <a:pPr lvl="1"/>
            <a:r>
              <a:rPr lang="en-US" sz="2400" dirty="0"/>
              <a:t>dynamic allocated variables</a:t>
            </a:r>
          </a:p>
          <a:p>
            <a:pPr lvl="2"/>
            <a:r>
              <a:rPr lang="en-US" sz="2000"/>
              <a:t>heap  </a:t>
            </a:r>
            <a:endParaRPr lang="en-US" sz="2000" dirty="0"/>
          </a:p>
          <a:p>
            <a:pPr lvl="2"/>
            <a:r>
              <a:rPr lang="en-US" sz="2000" dirty="0"/>
              <a:t>stack</a:t>
            </a:r>
          </a:p>
          <a:p>
            <a:endParaRPr lang="en-US" sz="2800" dirty="0"/>
          </a:p>
          <a:p>
            <a:r>
              <a:rPr lang="en-US" sz="2800" dirty="0"/>
              <a:t>Compiler may run out of registers =&gt; </a:t>
            </a:r>
            <a:r>
              <a:rPr lang="en-US" sz="2800" i="1" dirty="0">
                <a:solidFill>
                  <a:srgbClr val="FF0000"/>
                </a:solidFill>
              </a:rPr>
              <a:t>spilling</a:t>
            </a:r>
            <a:endParaRPr lang="en-US" sz="2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BDAD22-3BFD-48E6-8A27-C66C610D3320}"/>
              </a:ext>
            </a:extLst>
          </p:cNvPr>
          <p:cNvSpPr/>
          <p:nvPr/>
        </p:nvSpPr>
        <p:spPr>
          <a:xfrm>
            <a:off x="8720920" y="4421874"/>
            <a:ext cx="839337" cy="2331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40DDDF-FC53-4A6E-B011-141454EED378}"/>
              </a:ext>
            </a:extLst>
          </p:cNvPr>
          <p:cNvSpPr/>
          <p:nvPr/>
        </p:nvSpPr>
        <p:spPr>
          <a:xfrm>
            <a:off x="8720919" y="4651668"/>
            <a:ext cx="839337" cy="2331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996F5D-BFCC-4063-B38E-CF7E968C1EC0}"/>
              </a:ext>
            </a:extLst>
          </p:cNvPr>
          <p:cNvSpPr/>
          <p:nvPr/>
        </p:nvSpPr>
        <p:spPr>
          <a:xfrm>
            <a:off x="8720918" y="4881462"/>
            <a:ext cx="839337" cy="2331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D871BA-1AF8-48A6-B4EE-9C94862A3602}"/>
              </a:ext>
            </a:extLst>
          </p:cNvPr>
          <p:cNvSpPr/>
          <p:nvPr/>
        </p:nvSpPr>
        <p:spPr>
          <a:xfrm>
            <a:off x="8720917" y="5111256"/>
            <a:ext cx="839337" cy="2331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  <a:endParaRPr lang="nl-NL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6EA2A2-24F0-4C70-806E-95C66E806DA9}"/>
              </a:ext>
            </a:extLst>
          </p:cNvPr>
          <p:cNvSpPr/>
          <p:nvPr/>
        </p:nvSpPr>
        <p:spPr>
          <a:xfrm>
            <a:off x="8720916" y="5341050"/>
            <a:ext cx="839337" cy="2331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7663AC-5FC2-41DA-BDB8-F1C3012781C6}"/>
              </a:ext>
            </a:extLst>
          </p:cNvPr>
          <p:cNvSpPr/>
          <p:nvPr/>
        </p:nvSpPr>
        <p:spPr>
          <a:xfrm>
            <a:off x="8720915" y="5570844"/>
            <a:ext cx="839337" cy="2331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8F3ED7-64DC-4F74-9737-4B6C3FF57B3C}"/>
              </a:ext>
            </a:extLst>
          </p:cNvPr>
          <p:cNvSpPr/>
          <p:nvPr/>
        </p:nvSpPr>
        <p:spPr>
          <a:xfrm>
            <a:off x="8720914" y="5800638"/>
            <a:ext cx="839337" cy="2331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450014-2E20-4539-811E-693D8A1AF422}"/>
              </a:ext>
            </a:extLst>
          </p:cNvPr>
          <p:cNvSpPr/>
          <p:nvPr/>
        </p:nvSpPr>
        <p:spPr>
          <a:xfrm>
            <a:off x="8720913" y="6030432"/>
            <a:ext cx="839337" cy="2331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B54EAC-247F-4300-9395-C308FE90C42C}"/>
              </a:ext>
            </a:extLst>
          </p:cNvPr>
          <p:cNvSpPr/>
          <p:nvPr/>
        </p:nvSpPr>
        <p:spPr>
          <a:xfrm>
            <a:off x="11006919" y="3159457"/>
            <a:ext cx="887105" cy="3336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  <a:endParaRPr lang="nl-NL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98F3B6-A6B5-404A-9B04-03FCC59B5CAC}"/>
              </a:ext>
            </a:extLst>
          </p:cNvPr>
          <p:cNvSpPr txBox="1"/>
          <p:nvPr/>
        </p:nvSpPr>
        <p:spPr>
          <a:xfrm>
            <a:off x="8439107" y="4056219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Register file</a:t>
            </a:r>
            <a:endParaRPr lang="nl-NL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7C6B5A-F62F-43FF-A5C7-8D2E969CA4F1}"/>
              </a:ext>
            </a:extLst>
          </p:cNvPr>
          <p:cNvSpPr txBox="1"/>
          <p:nvPr/>
        </p:nvSpPr>
        <p:spPr>
          <a:xfrm>
            <a:off x="10941357" y="272532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Memory</a:t>
            </a:r>
            <a:endParaRPr lang="nl-NL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255E16-B199-41DF-846C-AEB35A099BDE}"/>
              </a:ext>
            </a:extLst>
          </p:cNvPr>
          <p:cNvSpPr txBox="1"/>
          <p:nvPr/>
        </p:nvSpPr>
        <p:spPr>
          <a:xfrm>
            <a:off x="9926211" y="4745647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Store</a:t>
            </a:r>
            <a:endParaRPr lang="nl-NL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2BC890-4740-4F58-90EB-6BEEB3C4735F}"/>
              </a:ext>
            </a:extLst>
          </p:cNvPr>
          <p:cNvSpPr txBox="1"/>
          <p:nvPr/>
        </p:nvSpPr>
        <p:spPr>
          <a:xfrm>
            <a:off x="9915534" y="535647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Load</a:t>
            </a:r>
            <a:endParaRPr lang="nl-NL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149F4FF3-2748-47A7-AF11-C9E014A6A1EF}"/>
              </a:ext>
            </a:extLst>
          </p:cNvPr>
          <p:cNvSpPr/>
          <p:nvPr/>
        </p:nvSpPr>
        <p:spPr>
          <a:xfrm>
            <a:off x="9926211" y="5056496"/>
            <a:ext cx="769084" cy="171321"/>
          </a:xfrm>
          <a:prstGeom prst="righ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73B3C564-BA99-4CA2-8116-D69E75D06B97}"/>
              </a:ext>
            </a:extLst>
          </p:cNvPr>
          <p:cNvSpPr/>
          <p:nvPr/>
        </p:nvSpPr>
        <p:spPr>
          <a:xfrm rot="10800000">
            <a:off x="9893226" y="5699050"/>
            <a:ext cx="769084" cy="171321"/>
          </a:xfrm>
          <a:prstGeom prst="righ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6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6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6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6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6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6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6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6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86403" grpId="0" build="p"/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4" grpId="0" animBg="1"/>
      <p:bldP spid="15" grpId="0"/>
      <p:bldP spid="18" grpId="0"/>
      <p:bldP spid="16" grpId="0"/>
      <p:bldP spid="20" grpId="0"/>
      <p:bldP spid="17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Organization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0" dirty="0"/>
              <a:t>Viewed as a large, </a:t>
            </a:r>
            <a:r>
              <a:rPr lang="en-US" sz="2400" dirty="0"/>
              <a:t>single-dimension array</a:t>
            </a:r>
            <a:r>
              <a:rPr lang="en-US" sz="2400" b="0" dirty="0"/>
              <a:t>, with an address</a:t>
            </a:r>
          </a:p>
          <a:p>
            <a:r>
              <a:rPr lang="en-US" sz="2400" b="0" dirty="0"/>
              <a:t>A memory </a:t>
            </a:r>
            <a:r>
              <a:rPr lang="en-US" sz="2400" dirty="0"/>
              <a:t>address</a:t>
            </a:r>
            <a:r>
              <a:rPr lang="en-US" sz="2400" b="0" dirty="0"/>
              <a:t> is an index into the array</a:t>
            </a:r>
          </a:p>
          <a:p>
            <a:r>
              <a:rPr lang="en-US" sz="2400" b="0" dirty="0"/>
              <a:t>"</a:t>
            </a:r>
            <a:r>
              <a:rPr lang="en-US" sz="2400" dirty="0"/>
              <a:t>Byte addressing</a:t>
            </a:r>
            <a:r>
              <a:rPr lang="en-US" sz="2400" b="0" dirty="0"/>
              <a:t>" means that successive addresses are one byte apart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6067-E323-4F9C-9550-E3B0CD2D7212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086600" y="2732994"/>
            <a:ext cx="2944586" cy="4048806"/>
            <a:chOff x="3504" y="2160"/>
            <a:chExt cx="1536" cy="2112"/>
          </a:xfrm>
        </p:grpSpPr>
        <p:sp>
          <p:nvSpPr>
            <p:cNvPr id="28679" name="Rectangle 5"/>
            <p:cNvSpPr>
              <a:spLocks noChangeArrowheads="1"/>
            </p:cNvSpPr>
            <p:nvPr/>
          </p:nvSpPr>
          <p:spPr bwMode="auto">
            <a:xfrm>
              <a:off x="3724" y="2160"/>
              <a:ext cx="1072" cy="181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8680" name="Line 6"/>
            <p:cNvSpPr>
              <a:spLocks noChangeShapeType="1"/>
            </p:cNvSpPr>
            <p:nvPr/>
          </p:nvSpPr>
          <p:spPr bwMode="auto">
            <a:xfrm>
              <a:off x="3726" y="2413"/>
              <a:ext cx="105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8681" name="Line 7"/>
            <p:cNvSpPr>
              <a:spLocks noChangeShapeType="1"/>
            </p:cNvSpPr>
            <p:nvPr/>
          </p:nvSpPr>
          <p:spPr bwMode="auto">
            <a:xfrm>
              <a:off x="3726" y="2673"/>
              <a:ext cx="105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8682" name="Line 8"/>
            <p:cNvSpPr>
              <a:spLocks noChangeShapeType="1"/>
            </p:cNvSpPr>
            <p:nvPr/>
          </p:nvSpPr>
          <p:spPr bwMode="auto">
            <a:xfrm>
              <a:off x="3726" y="2931"/>
              <a:ext cx="105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8683" name="Line 9"/>
            <p:cNvSpPr>
              <a:spLocks noChangeShapeType="1"/>
            </p:cNvSpPr>
            <p:nvPr/>
          </p:nvSpPr>
          <p:spPr bwMode="auto">
            <a:xfrm>
              <a:off x="3726" y="3189"/>
              <a:ext cx="105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8684" name="Line 10"/>
            <p:cNvSpPr>
              <a:spLocks noChangeShapeType="1"/>
            </p:cNvSpPr>
            <p:nvPr/>
          </p:nvSpPr>
          <p:spPr bwMode="auto">
            <a:xfrm>
              <a:off x="3726" y="3448"/>
              <a:ext cx="105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8685" name="Line 11"/>
            <p:cNvSpPr>
              <a:spLocks noChangeShapeType="1"/>
            </p:cNvSpPr>
            <p:nvPr/>
          </p:nvSpPr>
          <p:spPr bwMode="auto">
            <a:xfrm>
              <a:off x="3726" y="3707"/>
              <a:ext cx="105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8686" name="Line 12"/>
            <p:cNvSpPr>
              <a:spLocks noChangeShapeType="1"/>
            </p:cNvSpPr>
            <p:nvPr/>
          </p:nvSpPr>
          <p:spPr bwMode="auto">
            <a:xfrm>
              <a:off x="3726" y="3965"/>
              <a:ext cx="105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8687" name="Rectangle 13"/>
            <p:cNvSpPr>
              <a:spLocks noChangeArrowheads="1"/>
            </p:cNvSpPr>
            <p:nvPr/>
          </p:nvSpPr>
          <p:spPr bwMode="auto">
            <a:xfrm>
              <a:off x="3504" y="2165"/>
              <a:ext cx="47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8688" name="Rectangle 14"/>
            <p:cNvSpPr>
              <a:spLocks noChangeArrowheads="1"/>
            </p:cNvSpPr>
            <p:nvPr/>
          </p:nvSpPr>
          <p:spPr bwMode="auto">
            <a:xfrm>
              <a:off x="3504" y="2423"/>
              <a:ext cx="47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8689" name="Rectangle 15"/>
            <p:cNvSpPr>
              <a:spLocks noChangeArrowheads="1"/>
            </p:cNvSpPr>
            <p:nvPr/>
          </p:nvSpPr>
          <p:spPr bwMode="auto">
            <a:xfrm>
              <a:off x="3504" y="2683"/>
              <a:ext cx="477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8690" name="Rectangle 16"/>
            <p:cNvSpPr>
              <a:spLocks noChangeArrowheads="1"/>
            </p:cNvSpPr>
            <p:nvPr/>
          </p:nvSpPr>
          <p:spPr bwMode="auto">
            <a:xfrm>
              <a:off x="3504" y="2941"/>
              <a:ext cx="47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2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28691" name="Rectangle 17"/>
            <p:cNvSpPr>
              <a:spLocks noChangeArrowheads="1"/>
            </p:cNvSpPr>
            <p:nvPr/>
          </p:nvSpPr>
          <p:spPr bwMode="auto">
            <a:xfrm>
              <a:off x="3504" y="3199"/>
              <a:ext cx="47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20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28692" name="Rectangle 18"/>
            <p:cNvSpPr>
              <a:spLocks noChangeArrowheads="1"/>
            </p:cNvSpPr>
            <p:nvPr/>
          </p:nvSpPr>
          <p:spPr bwMode="auto">
            <a:xfrm>
              <a:off x="3504" y="3457"/>
              <a:ext cx="47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20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28693" name="Rectangle 19"/>
            <p:cNvSpPr>
              <a:spLocks noChangeArrowheads="1"/>
            </p:cNvSpPr>
            <p:nvPr/>
          </p:nvSpPr>
          <p:spPr bwMode="auto">
            <a:xfrm>
              <a:off x="3504" y="3717"/>
              <a:ext cx="477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20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8694" name="Rectangle 20"/>
            <p:cNvSpPr>
              <a:spLocks noChangeArrowheads="1"/>
            </p:cNvSpPr>
            <p:nvPr/>
          </p:nvSpPr>
          <p:spPr bwMode="auto">
            <a:xfrm>
              <a:off x="3504" y="3975"/>
              <a:ext cx="47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2000">
                  <a:solidFill>
                    <a:srgbClr val="000000"/>
                  </a:solidFill>
                </a:rPr>
                <a:t>...</a:t>
              </a:r>
            </a:p>
          </p:txBody>
        </p:sp>
        <p:sp>
          <p:nvSpPr>
            <p:cNvPr id="28695" name="Rectangle 21"/>
            <p:cNvSpPr>
              <a:spLocks noChangeArrowheads="1"/>
            </p:cNvSpPr>
            <p:nvPr/>
          </p:nvSpPr>
          <p:spPr bwMode="auto">
            <a:xfrm>
              <a:off x="3825" y="2184"/>
              <a:ext cx="1215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8 bits of data</a:t>
              </a:r>
            </a:p>
          </p:txBody>
        </p:sp>
        <p:sp>
          <p:nvSpPr>
            <p:cNvPr id="28696" name="Rectangle 22"/>
            <p:cNvSpPr>
              <a:spLocks noChangeArrowheads="1"/>
            </p:cNvSpPr>
            <p:nvPr/>
          </p:nvSpPr>
          <p:spPr bwMode="auto">
            <a:xfrm>
              <a:off x="3825" y="2442"/>
              <a:ext cx="12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8 bits of data</a:t>
              </a:r>
            </a:p>
          </p:txBody>
        </p:sp>
        <p:sp>
          <p:nvSpPr>
            <p:cNvPr id="28697" name="Rectangle 23"/>
            <p:cNvSpPr>
              <a:spLocks noChangeArrowheads="1"/>
            </p:cNvSpPr>
            <p:nvPr/>
          </p:nvSpPr>
          <p:spPr bwMode="auto">
            <a:xfrm>
              <a:off x="3825" y="2701"/>
              <a:ext cx="121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8 bits of data</a:t>
              </a:r>
            </a:p>
          </p:txBody>
        </p:sp>
        <p:sp>
          <p:nvSpPr>
            <p:cNvPr id="28698" name="Rectangle 24"/>
            <p:cNvSpPr>
              <a:spLocks noChangeArrowheads="1"/>
            </p:cNvSpPr>
            <p:nvPr/>
          </p:nvSpPr>
          <p:spPr bwMode="auto">
            <a:xfrm>
              <a:off x="3825" y="2960"/>
              <a:ext cx="1215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8 bits of data</a:t>
              </a:r>
            </a:p>
          </p:txBody>
        </p:sp>
        <p:sp>
          <p:nvSpPr>
            <p:cNvPr id="28699" name="Rectangle 25"/>
            <p:cNvSpPr>
              <a:spLocks noChangeArrowheads="1"/>
            </p:cNvSpPr>
            <p:nvPr/>
          </p:nvSpPr>
          <p:spPr bwMode="auto">
            <a:xfrm>
              <a:off x="3825" y="3218"/>
              <a:ext cx="121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8 bits of data</a:t>
              </a:r>
            </a:p>
          </p:txBody>
        </p:sp>
        <p:sp>
          <p:nvSpPr>
            <p:cNvPr id="28700" name="Rectangle 26"/>
            <p:cNvSpPr>
              <a:spLocks noChangeArrowheads="1"/>
            </p:cNvSpPr>
            <p:nvPr/>
          </p:nvSpPr>
          <p:spPr bwMode="auto">
            <a:xfrm>
              <a:off x="3825" y="3477"/>
              <a:ext cx="121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8 bits of data</a:t>
              </a:r>
            </a:p>
          </p:txBody>
        </p:sp>
        <p:sp>
          <p:nvSpPr>
            <p:cNvPr id="28701" name="Rectangle 27"/>
            <p:cNvSpPr>
              <a:spLocks noChangeArrowheads="1"/>
            </p:cNvSpPr>
            <p:nvPr/>
          </p:nvSpPr>
          <p:spPr bwMode="auto">
            <a:xfrm>
              <a:off x="3825" y="3735"/>
              <a:ext cx="121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050" tIns="26988" rIns="19050" bIns="26988"/>
            <a:lstStyle/>
            <a:p>
              <a:pPr defTabSz="904875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8 bits of data</a:t>
              </a:r>
            </a:p>
          </p:txBody>
        </p: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75740</TotalTime>
  <Words>2524</Words>
  <Application>Microsoft Office PowerPoint</Application>
  <PresentationFormat>Widescreen</PresentationFormat>
  <Paragraphs>402</Paragraphs>
  <Slides>31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Comic Sans MS</vt:lpstr>
      <vt:lpstr>Courier New</vt:lpstr>
      <vt:lpstr>Monotype Sorts</vt:lpstr>
      <vt:lpstr>Times New Roman</vt:lpstr>
      <vt:lpstr>Office Theme</vt:lpstr>
      <vt:lpstr>Worksheet</vt:lpstr>
      <vt:lpstr>Embedded Computer Architecture 5SAI0  Micro Processor Architecture ISA = Instruction-Set Architecture</vt:lpstr>
      <vt:lpstr> Overview Processor Microarchitecture  </vt:lpstr>
      <vt:lpstr>ISA in relation to other abstraction layers</vt:lpstr>
      <vt:lpstr>Instruction types: 3 main classes</vt:lpstr>
      <vt:lpstr>MIPS arithmetic</vt:lpstr>
      <vt:lpstr>MIPS arithmetic</vt:lpstr>
      <vt:lpstr>Registers vs. Memory</vt:lpstr>
      <vt:lpstr>Register allocation</vt:lpstr>
      <vt:lpstr>Memory Organization</vt:lpstr>
      <vt:lpstr>Memory Organization</vt:lpstr>
      <vt:lpstr>Memory layout: Alignment</vt:lpstr>
      <vt:lpstr>Stack vs Heap</vt:lpstr>
      <vt:lpstr>Heap</vt:lpstr>
      <vt:lpstr>Stack</vt:lpstr>
      <vt:lpstr>Instructions: load and store</vt:lpstr>
      <vt:lpstr>Let's translate some C-code</vt:lpstr>
      <vt:lpstr>Machine Language: R-format</vt:lpstr>
      <vt:lpstr>Machine Language: I-format</vt:lpstr>
      <vt:lpstr>Control flow</vt:lpstr>
      <vt:lpstr>Control flow</vt:lpstr>
      <vt:lpstr>So far:</vt:lpstr>
      <vt:lpstr>Control Flow</vt:lpstr>
      <vt:lpstr>MIPS compiler/assembler conventions</vt:lpstr>
      <vt:lpstr>Constants</vt:lpstr>
      <vt:lpstr>How about larger constants?</vt:lpstr>
      <vt:lpstr>Assembly Language vs. Machine Language</vt:lpstr>
      <vt:lpstr>Addresses in Branches and Jumps</vt:lpstr>
      <vt:lpstr>Addresses in Branches and Jumps</vt:lpstr>
      <vt:lpstr>MIPS has (only) 3 data addressing modes</vt:lpstr>
      <vt:lpstr>Summary</vt:lpstr>
      <vt:lpstr>Why RISC? Keep it simple</vt:lpstr>
    </vt:vector>
  </TitlesOfParts>
  <Company>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Murali Annavaram</dc:creator>
  <cp:lastModifiedBy>Corporaal, Henk</cp:lastModifiedBy>
  <cp:revision>430</cp:revision>
  <cp:lastPrinted>2012-02-22T19:58:40Z</cp:lastPrinted>
  <dcterms:created xsi:type="dcterms:W3CDTF">2012-07-03T23:03:25Z</dcterms:created>
  <dcterms:modified xsi:type="dcterms:W3CDTF">2021-11-16T21:08:49Z</dcterms:modified>
</cp:coreProperties>
</file>